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 id="2147483663" r:id="rId2"/>
    <p:sldMasterId id="2147483677" r:id="rId3"/>
  </p:sldMasterIdLst>
  <p:notesMasterIdLst>
    <p:notesMasterId r:id="rId128"/>
  </p:notesMasterIdLst>
  <p:handoutMasterIdLst>
    <p:handoutMasterId r:id="rId129"/>
  </p:handoutMasterIdLst>
  <p:sldIdLst>
    <p:sldId id="296" r:id="rId4"/>
    <p:sldId id="1191" r:id="rId5"/>
    <p:sldId id="764" r:id="rId6"/>
    <p:sldId id="704" r:id="rId7"/>
    <p:sldId id="766" r:id="rId8"/>
    <p:sldId id="767" r:id="rId9"/>
    <p:sldId id="826" r:id="rId10"/>
    <p:sldId id="827" r:id="rId11"/>
    <p:sldId id="1883" r:id="rId12"/>
    <p:sldId id="825" r:id="rId13"/>
    <p:sldId id="768" r:id="rId14"/>
    <p:sldId id="828" r:id="rId15"/>
    <p:sldId id="887" r:id="rId16"/>
    <p:sldId id="944" r:id="rId17"/>
    <p:sldId id="1060" r:id="rId18"/>
    <p:sldId id="1002" r:id="rId19"/>
    <p:sldId id="1119" r:id="rId20"/>
    <p:sldId id="1118" r:id="rId21"/>
    <p:sldId id="1121" r:id="rId22"/>
    <p:sldId id="1122" r:id="rId23"/>
    <p:sldId id="1887" r:id="rId24"/>
    <p:sldId id="1888" r:id="rId25"/>
    <p:sldId id="1123" r:id="rId26"/>
    <p:sldId id="1127" r:id="rId27"/>
    <p:sldId id="1128" r:id="rId28"/>
    <p:sldId id="1125" r:id="rId29"/>
    <p:sldId id="1129" r:id="rId30"/>
    <p:sldId id="1131" r:id="rId31"/>
    <p:sldId id="1132" r:id="rId32"/>
    <p:sldId id="1192" r:id="rId33"/>
    <p:sldId id="1284" r:id="rId34"/>
    <p:sldId id="1283" r:id="rId35"/>
    <p:sldId id="1885" r:id="rId36"/>
    <p:sldId id="1886" r:id="rId37"/>
    <p:sldId id="1195" r:id="rId38"/>
    <p:sldId id="1416" r:id="rId39"/>
    <p:sldId id="1414" r:id="rId40"/>
    <p:sldId id="1415" r:id="rId41"/>
    <p:sldId id="1641" r:id="rId42"/>
    <p:sldId id="1419" r:id="rId43"/>
    <p:sldId id="1420" r:id="rId44"/>
    <p:sldId id="1418" r:id="rId45"/>
    <p:sldId id="1194" r:id="rId46"/>
    <p:sldId id="1196" r:id="rId47"/>
    <p:sldId id="1410" r:id="rId48"/>
    <p:sldId id="1411" r:id="rId49"/>
    <p:sldId id="1197" r:id="rId50"/>
    <p:sldId id="1286" r:id="rId51"/>
    <p:sldId id="1282" r:id="rId52"/>
    <p:sldId id="1285" r:id="rId53"/>
    <p:sldId id="1287" r:id="rId54"/>
    <p:sldId id="1484" r:id="rId55"/>
    <p:sldId id="1486" r:id="rId56"/>
    <p:sldId id="1541" r:id="rId57"/>
    <p:sldId id="1281" r:id="rId58"/>
    <p:sldId id="1351" r:id="rId59"/>
    <p:sldId id="1483" r:id="rId60"/>
    <p:sldId id="1408" r:id="rId61"/>
    <p:sldId id="1409" r:id="rId62"/>
    <p:sldId id="1485" r:id="rId63"/>
    <p:sldId id="1593" r:id="rId64"/>
    <p:sldId id="1594" r:id="rId65"/>
    <p:sldId id="1595" r:id="rId66"/>
    <p:sldId id="1596" r:id="rId67"/>
    <p:sldId id="1599" r:id="rId68"/>
    <p:sldId id="1600" r:id="rId69"/>
    <p:sldId id="1601" r:id="rId70"/>
    <p:sldId id="1755" r:id="rId71"/>
    <p:sldId id="1603" r:id="rId72"/>
    <p:sldId id="1604" r:id="rId73"/>
    <p:sldId id="1753" r:id="rId74"/>
    <p:sldId id="1707" r:id="rId75"/>
    <p:sldId id="1708" r:id="rId76"/>
    <p:sldId id="719" r:id="rId77"/>
    <p:sldId id="727" r:id="rId78"/>
    <p:sldId id="1768" r:id="rId79"/>
    <p:sldId id="1757" r:id="rId80"/>
    <p:sldId id="1758" r:id="rId81"/>
    <p:sldId id="1769" r:id="rId82"/>
    <p:sldId id="1771" r:id="rId83"/>
    <p:sldId id="1761" r:id="rId84"/>
    <p:sldId id="1762" r:id="rId85"/>
    <p:sldId id="1794" r:id="rId86"/>
    <p:sldId id="1841" r:id="rId87"/>
    <p:sldId id="1774" r:id="rId88"/>
    <p:sldId id="1775" r:id="rId89"/>
    <p:sldId id="1777" r:id="rId90"/>
    <p:sldId id="1779" r:id="rId91"/>
    <p:sldId id="1780" r:id="rId92"/>
    <p:sldId id="1842" r:id="rId93"/>
    <p:sldId id="1782" r:id="rId94"/>
    <p:sldId id="1783" r:id="rId95"/>
    <p:sldId id="1787" r:id="rId96"/>
    <p:sldId id="1788" r:id="rId97"/>
    <p:sldId id="1790" r:id="rId98"/>
    <p:sldId id="1792" r:id="rId99"/>
    <p:sldId id="1793" r:id="rId100"/>
    <p:sldId id="1881" r:id="rId101"/>
    <p:sldId id="1843" r:id="rId102"/>
    <p:sldId id="1845" r:id="rId103"/>
    <p:sldId id="1844" r:id="rId104"/>
    <p:sldId id="722" r:id="rId105"/>
    <p:sldId id="736" r:id="rId106"/>
    <p:sldId id="737" r:id="rId107"/>
    <p:sldId id="738" r:id="rId108"/>
    <p:sldId id="739" r:id="rId109"/>
    <p:sldId id="740" r:id="rId110"/>
    <p:sldId id="741" r:id="rId111"/>
    <p:sldId id="742" r:id="rId112"/>
    <p:sldId id="743" r:id="rId113"/>
    <p:sldId id="744" r:id="rId114"/>
    <p:sldId id="745" r:id="rId115"/>
    <p:sldId id="720" r:id="rId116"/>
    <p:sldId id="1882" r:id="rId117"/>
    <p:sldId id="1742" r:id="rId118"/>
    <p:sldId id="1743" r:id="rId119"/>
    <p:sldId id="1744" r:id="rId120"/>
    <p:sldId id="1745" r:id="rId121"/>
    <p:sldId id="1747" r:id="rId122"/>
    <p:sldId id="1748" r:id="rId123"/>
    <p:sldId id="1749" r:id="rId124"/>
    <p:sldId id="1750" r:id="rId125"/>
    <p:sldId id="1751" r:id="rId126"/>
    <p:sldId id="696" r:id="rId127"/>
  </p:sldIdLst>
  <p:sldSz cx="12169775" cy="7021513"/>
  <p:notesSz cx="6797675" cy="9926638"/>
  <p:defaultTextStyle>
    <a:defPPr>
      <a:defRPr lang="zh-CN"/>
    </a:defPPr>
    <a:lvl1pPr marL="0" algn="l" defTabSz="1180465" rtl="0" eaLnBrk="1" latinLnBrk="0" hangingPunct="1">
      <a:defRPr sz="2300" kern="1200">
        <a:solidFill>
          <a:schemeClr val="tx1"/>
        </a:solidFill>
        <a:latin typeface="+mn-lt"/>
        <a:ea typeface="+mn-ea"/>
        <a:cs typeface="+mn-cs"/>
      </a:defRPr>
    </a:lvl1pPr>
    <a:lvl2pPr marL="590550" algn="l" defTabSz="1180465" rtl="0" eaLnBrk="1" latinLnBrk="0" hangingPunct="1">
      <a:defRPr sz="2300" kern="1200">
        <a:solidFill>
          <a:schemeClr val="tx1"/>
        </a:solidFill>
        <a:latin typeface="+mn-lt"/>
        <a:ea typeface="+mn-ea"/>
        <a:cs typeface="+mn-cs"/>
      </a:defRPr>
    </a:lvl2pPr>
    <a:lvl3pPr marL="1181100" algn="l" defTabSz="1180465" rtl="0" eaLnBrk="1" latinLnBrk="0" hangingPunct="1">
      <a:defRPr sz="2300" kern="1200">
        <a:solidFill>
          <a:schemeClr val="tx1"/>
        </a:solidFill>
        <a:latin typeface="+mn-lt"/>
        <a:ea typeface="+mn-ea"/>
        <a:cs typeface="+mn-cs"/>
      </a:defRPr>
    </a:lvl3pPr>
    <a:lvl4pPr marL="1771650" algn="l" defTabSz="1180465" rtl="0" eaLnBrk="1" latinLnBrk="0" hangingPunct="1">
      <a:defRPr sz="2300" kern="1200">
        <a:solidFill>
          <a:schemeClr val="tx1"/>
        </a:solidFill>
        <a:latin typeface="+mn-lt"/>
        <a:ea typeface="+mn-ea"/>
        <a:cs typeface="+mn-cs"/>
      </a:defRPr>
    </a:lvl4pPr>
    <a:lvl5pPr marL="2362200" algn="l" defTabSz="1180465" rtl="0" eaLnBrk="1" latinLnBrk="0" hangingPunct="1">
      <a:defRPr sz="2300" kern="1200">
        <a:solidFill>
          <a:schemeClr val="tx1"/>
        </a:solidFill>
        <a:latin typeface="+mn-lt"/>
        <a:ea typeface="+mn-ea"/>
        <a:cs typeface="+mn-cs"/>
      </a:defRPr>
    </a:lvl5pPr>
    <a:lvl6pPr marL="2952115" algn="l" defTabSz="1180465" rtl="0" eaLnBrk="1" latinLnBrk="0" hangingPunct="1">
      <a:defRPr sz="2300" kern="1200">
        <a:solidFill>
          <a:schemeClr val="tx1"/>
        </a:solidFill>
        <a:latin typeface="+mn-lt"/>
        <a:ea typeface="+mn-ea"/>
        <a:cs typeface="+mn-cs"/>
      </a:defRPr>
    </a:lvl6pPr>
    <a:lvl7pPr marL="3542665" algn="l" defTabSz="1180465" rtl="0" eaLnBrk="1" latinLnBrk="0" hangingPunct="1">
      <a:defRPr sz="2300" kern="1200">
        <a:solidFill>
          <a:schemeClr val="tx1"/>
        </a:solidFill>
        <a:latin typeface="+mn-lt"/>
        <a:ea typeface="+mn-ea"/>
        <a:cs typeface="+mn-cs"/>
      </a:defRPr>
    </a:lvl7pPr>
    <a:lvl8pPr marL="4133215" algn="l" defTabSz="1180465" rtl="0" eaLnBrk="1" latinLnBrk="0" hangingPunct="1">
      <a:defRPr sz="2300" kern="1200">
        <a:solidFill>
          <a:schemeClr val="tx1"/>
        </a:solidFill>
        <a:latin typeface="+mn-lt"/>
        <a:ea typeface="+mn-ea"/>
        <a:cs typeface="+mn-cs"/>
      </a:defRPr>
    </a:lvl8pPr>
    <a:lvl9pPr marL="4723765" algn="l" defTabSz="1180465" rtl="0" eaLnBrk="1" latinLnBrk="0" hangingPunct="1">
      <a:defRPr sz="23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3F130AEA-CD9C-40FB-92FB-9CDB9002632B}">
          <p14:sldIdLst>
            <p14:sldId id="296"/>
            <p14:sldId id="1191"/>
            <p14:sldId id="764"/>
            <p14:sldId id="704"/>
            <p14:sldId id="766"/>
            <p14:sldId id="767"/>
            <p14:sldId id="826"/>
            <p14:sldId id="827"/>
            <p14:sldId id="1883"/>
            <p14:sldId id="825"/>
            <p14:sldId id="768"/>
            <p14:sldId id="828"/>
            <p14:sldId id="887"/>
            <p14:sldId id="944"/>
            <p14:sldId id="1060"/>
            <p14:sldId id="1002"/>
            <p14:sldId id="1119"/>
            <p14:sldId id="1118"/>
            <p14:sldId id="1121"/>
            <p14:sldId id="1122"/>
            <p14:sldId id="1887"/>
            <p14:sldId id="1888"/>
            <p14:sldId id="1123"/>
            <p14:sldId id="1127"/>
            <p14:sldId id="1128"/>
            <p14:sldId id="1125"/>
            <p14:sldId id="1129"/>
            <p14:sldId id="1131"/>
            <p14:sldId id="1132"/>
            <p14:sldId id="1192"/>
            <p14:sldId id="1284"/>
            <p14:sldId id="1283"/>
            <p14:sldId id="1885"/>
            <p14:sldId id="1886"/>
            <p14:sldId id="1195"/>
            <p14:sldId id="1416"/>
            <p14:sldId id="1414"/>
            <p14:sldId id="1415"/>
            <p14:sldId id="1641"/>
            <p14:sldId id="1419"/>
            <p14:sldId id="1420"/>
            <p14:sldId id="1418"/>
            <p14:sldId id="1194"/>
            <p14:sldId id="1196"/>
            <p14:sldId id="1410"/>
            <p14:sldId id="1411"/>
            <p14:sldId id="1197"/>
            <p14:sldId id="1286"/>
            <p14:sldId id="1282"/>
            <p14:sldId id="1285"/>
            <p14:sldId id="1287"/>
            <p14:sldId id="1484"/>
            <p14:sldId id="1486"/>
            <p14:sldId id="1541"/>
            <p14:sldId id="1281"/>
            <p14:sldId id="1351"/>
            <p14:sldId id="1483"/>
            <p14:sldId id="1408"/>
            <p14:sldId id="1409"/>
            <p14:sldId id="1485"/>
            <p14:sldId id="1593"/>
            <p14:sldId id="1594"/>
            <p14:sldId id="1595"/>
            <p14:sldId id="1596"/>
            <p14:sldId id="1599"/>
            <p14:sldId id="1600"/>
            <p14:sldId id="1601"/>
            <p14:sldId id="1755"/>
            <p14:sldId id="1603"/>
            <p14:sldId id="1604"/>
            <p14:sldId id="1753"/>
            <p14:sldId id="1707"/>
            <p14:sldId id="1708"/>
            <p14:sldId id="719"/>
            <p14:sldId id="727"/>
            <p14:sldId id="1768"/>
            <p14:sldId id="1757"/>
            <p14:sldId id="1758"/>
            <p14:sldId id="1769"/>
            <p14:sldId id="1771"/>
            <p14:sldId id="1761"/>
            <p14:sldId id="1762"/>
            <p14:sldId id="1794"/>
            <p14:sldId id="1841"/>
            <p14:sldId id="1774"/>
            <p14:sldId id="1775"/>
            <p14:sldId id="1777"/>
            <p14:sldId id="1779"/>
            <p14:sldId id="1780"/>
            <p14:sldId id="1842"/>
            <p14:sldId id="1782"/>
            <p14:sldId id="1783"/>
            <p14:sldId id="1787"/>
            <p14:sldId id="1788"/>
            <p14:sldId id="1790"/>
            <p14:sldId id="1792"/>
            <p14:sldId id="1793"/>
            <p14:sldId id="1881"/>
            <p14:sldId id="1843"/>
            <p14:sldId id="1845"/>
            <p14:sldId id="1844"/>
            <p14:sldId id="722"/>
            <p14:sldId id="736"/>
            <p14:sldId id="737"/>
            <p14:sldId id="738"/>
            <p14:sldId id="739"/>
            <p14:sldId id="740"/>
            <p14:sldId id="741"/>
            <p14:sldId id="742"/>
            <p14:sldId id="743"/>
            <p14:sldId id="744"/>
            <p14:sldId id="745"/>
            <p14:sldId id="720"/>
            <p14:sldId id="1882"/>
            <p14:sldId id="1742"/>
            <p14:sldId id="1743"/>
            <p14:sldId id="1744"/>
            <p14:sldId id="1745"/>
            <p14:sldId id="1747"/>
            <p14:sldId id="1748"/>
            <p14:sldId id="1749"/>
            <p14:sldId id="1750"/>
            <p14:sldId id="1751"/>
            <p14:sldId id="696"/>
          </p14:sldIdLst>
        </p14:section>
      </p14:sectionLst>
    </p:ext>
    <p:ext uri="{EFAFB233-063F-42B5-8137-9DF3F51BA10A}">
      <p15:sldGuideLst xmlns:p15="http://schemas.microsoft.com/office/powerpoint/2012/main">
        <p15:guide id="1" orient="horz" pos="2188">
          <p15:clr>
            <a:srgbClr val="A4A3A4"/>
          </p15:clr>
        </p15:guide>
        <p15:guide id="2" pos="2862">
          <p15:clr>
            <a:srgbClr val="A4A3A4"/>
          </p15:clr>
        </p15:guide>
        <p15:guide id="3" pos="38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0074"/>
    <a:srgbClr val="F64C31"/>
    <a:srgbClr val="06A606"/>
    <a:srgbClr val="FBFBFB"/>
    <a:srgbClr val="447DA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8" autoAdjust="0"/>
    <p:restoredTop sz="92449" autoAdjust="0"/>
  </p:normalViewPr>
  <p:slideViewPr>
    <p:cSldViewPr>
      <p:cViewPr varScale="1">
        <p:scale>
          <a:sx n="109" d="100"/>
          <a:sy n="109" d="100"/>
        </p:scale>
        <p:origin x="420" y="108"/>
      </p:cViewPr>
      <p:guideLst>
        <p:guide orient="horz" pos="2188"/>
        <p:guide pos="2862"/>
        <p:guide pos="380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handoutMaster" Target="handoutMasters/handout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748" cy="540650"/>
          </a:xfrm>
          <a:prstGeom prst="rect">
            <a:avLst/>
          </a:prstGeom>
        </p:spPr>
        <p:txBody>
          <a:bodyPr vert="horz" lIns="91440" tIns="45720" rIns="91440" bIns="45720" rtlCol="0"/>
          <a:lstStyle>
            <a:lvl1pPr algn="l">
              <a:defRPr sz="1180"/>
            </a:lvl1pPr>
          </a:lstStyle>
          <a:p>
            <a:endParaRPr lang="zh-CN" altLang="en-US"/>
          </a:p>
        </p:txBody>
      </p:sp>
      <p:sp>
        <p:nvSpPr>
          <p:cNvPr id="3" name="日期占位符 2"/>
          <p:cNvSpPr>
            <a:spLocks noGrp="1"/>
          </p:cNvSpPr>
          <p:nvPr>
            <p:ph type="dt" sz="quarter" idx="1"/>
          </p:nvPr>
        </p:nvSpPr>
        <p:spPr>
          <a:xfrm>
            <a:off x="3816573" y="0"/>
            <a:ext cx="2919748" cy="540650"/>
          </a:xfrm>
          <a:prstGeom prst="rect">
            <a:avLst/>
          </a:prstGeom>
        </p:spPr>
        <p:txBody>
          <a:bodyPr vert="horz" lIns="91440" tIns="45720" rIns="91440" bIns="45720" rtlCol="0"/>
          <a:lstStyle>
            <a:lvl1pPr algn="r">
              <a:defRPr sz="1180"/>
            </a:lvl1pPr>
          </a:lstStyle>
          <a:p>
            <a:fld id="{0F9B84EA-7D68-4D60-9CB1-D50884785D1C}" type="datetimeFigureOut">
              <a:rPr lang="zh-CN" altLang="en-US" smtClean="0"/>
              <a:t>2021/1/13</a:t>
            </a:fld>
            <a:endParaRPr lang="zh-CN" altLang="en-US"/>
          </a:p>
        </p:txBody>
      </p:sp>
      <p:sp>
        <p:nvSpPr>
          <p:cNvPr id="4" name="页脚占位符 3"/>
          <p:cNvSpPr>
            <a:spLocks noGrp="1"/>
          </p:cNvSpPr>
          <p:nvPr>
            <p:ph type="ftr" sz="quarter" idx="2"/>
          </p:nvPr>
        </p:nvSpPr>
        <p:spPr>
          <a:xfrm>
            <a:off x="0" y="10234923"/>
            <a:ext cx="2919748" cy="540649"/>
          </a:xfrm>
          <a:prstGeom prst="rect">
            <a:avLst/>
          </a:prstGeom>
        </p:spPr>
        <p:txBody>
          <a:bodyPr vert="horz" lIns="91440" tIns="45720" rIns="91440" bIns="45720" rtlCol="0" anchor="b"/>
          <a:lstStyle>
            <a:lvl1pPr algn="l">
              <a:defRPr sz="1180"/>
            </a:lvl1pPr>
          </a:lstStyle>
          <a:p>
            <a:endParaRPr lang="zh-CN" altLang="en-US"/>
          </a:p>
        </p:txBody>
      </p:sp>
      <p:sp>
        <p:nvSpPr>
          <p:cNvPr id="5" name="灯片编号占位符 4"/>
          <p:cNvSpPr>
            <a:spLocks noGrp="1"/>
          </p:cNvSpPr>
          <p:nvPr>
            <p:ph type="sldNum" sz="quarter" idx="3"/>
          </p:nvPr>
        </p:nvSpPr>
        <p:spPr>
          <a:xfrm>
            <a:off x="3816573" y="10234923"/>
            <a:ext cx="2919748" cy="540649"/>
          </a:xfrm>
          <a:prstGeom prst="rect">
            <a:avLst/>
          </a:prstGeom>
        </p:spPr>
        <p:txBody>
          <a:bodyPr vert="horz" lIns="91440" tIns="45720" rIns="91440" bIns="45720" rtlCol="0" anchor="b"/>
          <a:lstStyle>
            <a:lvl1pPr algn="r">
              <a:defRPr sz="118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803092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332"/>
          </a:xfrm>
          <a:prstGeom prst="rect">
            <a:avLst/>
          </a:prstGeom>
        </p:spPr>
        <p:txBody>
          <a:bodyPr vert="horz" lIns="90992" tIns="45496" rIns="90992" bIns="45496"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6332"/>
          </a:xfrm>
          <a:prstGeom prst="rect">
            <a:avLst/>
          </a:prstGeom>
        </p:spPr>
        <p:txBody>
          <a:bodyPr vert="horz" lIns="90992" tIns="45496" rIns="90992" bIns="45496" rtlCol="0"/>
          <a:lstStyle>
            <a:lvl1pPr algn="r">
              <a:defRPr sz="1200"/>
            </a:lvl1pPr>
          </a:lstStyle>
          <a:p>
            <a:fld id="{0BDC8A9F-03BA-4092-90C6-8DBCCC555570}" type="datetimeFigureOut">
              <a:rPr lang="zh-CN" altLang="en-US" smtClean="0"/>
              <a:t>2021/1/13</a:t>
            </a:fld>
            <a:endParaRPr lang="zh-CN" altLang="en-US"/>
          </a:p>
        </p:txBody>
      </p:sp>
      <p:sp>
        <p:nvSpPr>
          <p:cNvPr id="4" name="幻灯片图像占位符 3"/>
          <p:cNvSpPr>
            <a:spLocks noGrp="1" noRot="1" noChangeAspect="1"/>
          </p:cNvSpPr>
          <p:nvPr>
            <p:ph type="sldImg" idx="2"/>
          </p:nvPr>
        </p:nvSpPr>
        <p:spPr>
          <a:xfrm>
            <a:off x="173038" y="744538"/>
            <a:ext cx="6451600" cy="3722687"/>
          </a:xfrm>
          <a:prstGeom prst="rect">
            <a:avLst/>
          </a:prstGeom>
          <a:noFill/>
          <a:ln w="12700">
            <a:solidFill>
              <a:prstClr val="black"/>
            </a:solidFill>
          </a:ln>
        </p:spPr>
        <p:txBody>
          <a:bodyPr vert="horz" lIns="90992" tIns="45496" rIns="90992" bIns="45496" rtlCol="0" anchor="ctr"/>
          <a:lstStyle/>
          <a:p>
            <a:endParaRPr lang="zh-CN" altLang="en-US"/>
          </a:p>
        </p:txBody>
      </p:sp>
      <p:sp>
        <p:nvSpPr>
          <p:cNvPr id="5" name="备注占位符 4"/>
          <p:cNvSpPr>
            <a:spLocks noGrp="1"/>
          </p:cNvSpPr>
          <p:nvPr>
            <p:ph type="body" sz="quarter" idx="3"/>
          </p:nvPr>
        </p:nvSpPr>
        <p:spPr>
          <a:xfrm>
            <a:off x="679768" y="4715154"/>
            <a:ext cx="5438140" cy="4466987"/>
          </a:xfrm>
          <a:prstGeom prst="rect">
            <a:avLst/>
          </a:prstGeom>
        </p:spPr>
        <p:txBody>
          <a:bodyPr vert="horz" lIns="90992" tIns="45496" rIns="90992" bIns="45496"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28584"/>
            <a:ext cx="2945659" cy="496332"/>
          </a:xfrm>
          <a:prstGeom prst="rect">
            <a:avLst/>
          </a:prstGeom>
        </p:spPr>
        <p:txBody>
          <a:bodyPr vert="horz" lIns="90992" tIns="45496" rIns="90992" bIns="45496"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6332"/>
          </a:xfrm>
          <a:prstGeom prst="rect">
            <a:avLst/>
          </a:prstGeom>
        </p:spPr>
        <p:txBody>
          <a:bodyPr vert="horz" lIns="90992" tIns="45496" rIns="90992" bIns="45496" rtlCol="0" anchor="b"/>
          <a:lstStyle>
            <a:lvl1pPr algn="r">
              <a:defRPr sz="1200"/>
            </a:lvl1pPr>
          </a:lstStyle>
          <a:p>
            <a:fld id="{22DBFBE1-4ACE-405D-BA7B-7132CCF5E40B}" type="slidenum">
              <a:rPr lang="zh-CN" altLang="en-US" smtClean="0"/>
              <a:t>‹#›</a:t>
            </a:fld>
            <a:endParaRPr lang="zh-CN" altLang="en-US"/>
          </a:p>
        </p:txBody>
      </p:sp>
    </p:spTree>
    <p:extLst>
      <p:ext uri="{BB962C8B-B14F-4D97-AF65-F5344CB8AC3E}">
        <p14:creationId xmlns:p14="http://schemas.microsoft.com/office/powerpoint/2010/main" val="3629429102"/>
      </p:ext>
    </p:extLst>
  </p:cSld>
  <p:clrMap bg1="lt1" tx1="dk1" bg2="lt2" tx2="dk2" accent1="accent1" accent2="accent2" accent3="accent3" accent4="accent4" accent5="accent5" accent6="accent6" hlink="hlink" folHlink="folHlink"/>
  <p:notesStyle>
    <a:lvl1pPr marL="0" algn="l" defTabSz="1180465" rtl="0" eaLnBrk="1" latinLnBrk="0" hangingPunct="1">
      <a:defRPr sz="1500" kern="1200">
        <a:solidFill>
          <a:schemeClr val="tx1"/>
        </a:solidFill>
        <a:latin typeface="+mn-lt"/>
        <a:ea typeface="+mn-ea"/>
        <a:cs typeface="+mn-cs"/>
      </a:defRPr>
    </a:lvl1pPr>
    <a:lvl2pPr marL="590550" algn="l" defTabSz="1180465" rtl="0" eaLnBrk="1" latinLnBrk="0" hangingPunct="1">
      <a:defRPr sz="1500" kern="1200">
        <a:solidFill>
          <a:schemeClr val="tx1"/>
        </a:solidFill>
        <a:latin typeface="+mn-lt"/>
        <a:ea typeface="+mn-ea"/>
        <a:cs typeface="+mn-cs"/>
      </a:defRPr>
    </a:lvl2pPr>
    <a:lvl3pPr marL="1181100" algn="l" defTabSz="1180465" rtl="0" eaLnBrk="1" latinLnBrk="0" hangingPunct="1">
      <a:defRPr sz="1500" kern="1200">
        <a:solidFill>
          <a:schemeClr val="tx1"/>
        </a:solidFill>
        <a:latin typeface="+mn-lt"/>
        <a:ea typeface="+mn-ea"/>
        <a:cs typeface="+mn-cs"/>
      </a:defRPr>
    </a:lvl3pPr>
    <a:lvl4pPr marL="1771650" algn="l" defTabSz="1180465" rtl="0" eaLnBrk="1" latinLnBrk="0" hangingPunct="1">
      <a:defRPr sz="1500" kern="1200">
        <a:solidFill>
          <a:schemeClr val="tx1"/>
        </a:solidFill>
        <a:latin typeface="+mn-lt"/>
        <a:ea typeface="+mn-ea"/>
        <a:cs typeface="+mn-cs"/>
      </a:defRPr>
    </a:lvl4pPr>
    <a:lvl5pPr marL="2362200" algn="l" defTabSz="1180465" rtl="0" eaLnBrk="1" latinLnBrk="0" hangingPunct="1">
      <a:defRPr sz="1500" kern="1200">
        <a:solidFill>
          <a:schemeClr val="tx1"/>
        </a:solidFill>
        <a:latin typeface="+mn-lt"/>
        <a:ea typeface="+mn-ea"/>
        <a:cs typeface="+mn-cs"/>
      </a:defRPr>
    </a:lvl5pPr>
    <a:lvl6pPr marL="2952115" algn="l" defTabSz="1180465" rtl="0" eaLnBrk="1" latinLnBrk="0" hangingPunct="1">
      <a:defRPr sz="1500" kern="1200">
        <a:solidFill>
          <a:schemeClr val="tx1"/>
        </a:solidFill>
        <a:latin typeface="+mn-lt"/>
        <a:ea typeface="+mn-ea"/>
        <a:cs typeface="+mn-cs"/>
      </a:defRPr>
    </a:lvl6pPr>
    <a:lvl7pPr marL="3542665" algn="l" defTabSz="1180465" rtl="0" eaLnBrk="1" latinLnBrk="0" hangingPunct="1">
      <a:defRPr sz="1500" kern="1200">
        <a:solidFill>
          <a:schemeClr val="tx1"/>
        </a:solidFill>
        <a:latin typeface="+mn-lt"/>
        <a:ea typeface="+mn-ea"/>
        <a:cs typeface="+mn-cs"/>
      </a:defRPr>
    </a:lvl7pPr>
    <a:lvl8pPr marL="4133215" algn="l" defTabSz="1180465" rtl="0" eaLnBrk="1" latinLnBrk="0" hangingPunct="1">
      <a:defRPr sz="1500" kern="1200">
        <a:solidFill>
          <a:schemeClr val="tx1"/>
        </a:solidFill>
        <a:latin typeface="+mn-lt"/>
        <a:ea typeface="+mn-ea"/>
        <a:cs typeface="+mn-cs"/>
      </a:defRPr>
    </a:lvl8pPr>
    <a:lvl9pPr marL="4723765" algn="l" defTabSz="1180465"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slideMaster" Target="../slideMasters/slideMaster1.xml"/><Relationship Id="rId12" Type="http://schemas.openxmlformats.org/officeDocument/2006/relationships/image" Target="../media/image5.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4.png"/><Relationship Id="rId5" Type="http://schemas.openxmlformats.org/officeDocument/2006/relationships/tags" Target="../tags/tag4.xml"/><Relationship Id="rId10" Type="http://schemas.openxmlformats.org/officeDocument/2006/relationships/image" Target="../media/image3.jpeg"/><Relationship Id="rId4" Type="http://schemas.openxmlformats.org/officeDocument/2006/relationships/tags" Target="../tags/tag3.xml"/><Relationship Id="rId9"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733" y="2181224"/>
            <a:ext cx="10344309" cy="534017"/>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5466" y="3978862"/>
            <a:ext cx="8518843" cy="765578"/>
          </a:xfrm>
        </p:spPr>
        <p:txBody>
          <a:bodyPr/>
          <a:lstStyle>
            <a:lvl1pPr marL="0" indent="0" algn="ctr">
              <a:buNone/>
              <a:defRPr/>
            </a:lvl1pPr>
            <a:lvl2pPr marL="590550" indent="0" algn="ctr">
              <a:buNone/>
              <a:defRPr/>
            </a:lvl2pPr>
            <a:lvl3pPr marL="1181100" indent="0" algn="ctr">
              <a:buNone/>
              <a:defRPr/>
            </a:lvl3pPr>
            <a:lvl4pPr marL="1771650" indent="0" algn="ctr">
              <a:buNone/>
              <a:defRPr/>
            </a:lvl4pPr>
            <a:lvl5pPr marL="2362200" indent="0" algn="ctr">
              <a:buNone/>
              <a:defRPr/>
            </a:lvl5pPr>
            <a:lvl6pPr marL="2952115" indent="0" algn="ctr">
              <a:buNone/>
              <a:defRPr/>
            </a:lvl6pPr>
            <a:lvl7pPr marL="3542665" indent="0" algn="ctr">
              <a:buNone/>
              <a:defRPr/>
            </a:lvl7pPr>
            <a:lvl8pPr marL="4133215" indent="0" algn="ctr">
              <a:buNone/>
              <a:defRPr/>
            </a:lvl8pPr>
            <a:lvl9pPr marL="4723765"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5361" y="4802107"/>
            <a:ext cx="7301865" cy="534017"/>
          </a:xfrm>
        </p:spPr>
        <p:txBody>
          <a:bodyPr anchor="b"/>
          <a:lstStyle>
            <a:lvl1pPr algn="l">
              <a:defRPr sz="26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5361" y="627385"/>
            <a:ext cx="7301865" cy="1381131"/>
          </a:xfrm>
        </p:spPr>
        <p:txBody>
          <a:bodyPr/>
          <a:lstStyle>
            <a:lvl1pPr marL="0" indent="0">
              <a:buNone/>
              <a:defRPr sz="4100"/>
            </a:lvl1pPr>
            <a:lvl2pPr marL="590550" indent="0">
              <a:buNone/>
              <a:defRPr sz="3600"/>
            </a:lvl2pPr>
            <a:lvl3pPr marL="1181100" indent="0">
              <a:buNone/>
              <a:defRPr sz="3100"/>
            </a:lvl3pPr>
            <a:lvl4pPr marL="1771650" indent="0">
              <a:buNone/>
              <a:defRPr sz="2600"/>
            </a:lvl4pPr>
            <a:lvl5pPr marL="2362200" indent="0">
              <a:buNone/>
              <a:defRPr sz="2600"/>
            </a:lvl5pPr>
            <a:lvl6pPr marL="2952115" indent="0">
              <a:buNone/>
              <a:defRPr sz="2600"/>
            </a:lvl6pPr>
            <a:lvl7pPr marL="3542665" indent="0">
              <a:buNone/>
              <a:defRPr sz="2600"/>
            </a:lvl7pPr>
            <a:lvl8pPr marL="4133215" indent="0">
              <a:buNone/>
              <a:defRPr sz="2600"/>
            </a:lvl8pPr>
            <a:lvl9pPr marL="4723765" indent="0">
              <a:buNone/>
              <a:defRPr sz="26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2385361" y="5495310"/>
            <a:ext cx="7301865" cy="673245"/>
          </a:xfrm>
        </p:spPr>
        <p:txBody>
          <a:bodyPr/>
          <a:lstStyle>
            <a:lvl1pPr marL="0" indent="0">
              <a:buNone/>
              <a:defRPr sz="1800"/>
            </a:lvl1pPr>
            <a:lvl2pPr marL="590550" indent="0">
              <a:buNone/>
              <a:defRPr sz="1500"/>
            </a:lvl2pPr>
            <a:lvl3pPr marL="1181100" indent="0">
              <a:buNone/>
              <a:defRPr sz="1300"/>
            </a:lvl3pPr>
            <a:lvl4pPr marL="1771650" indent="0">
              <a:buNone/>
              <a:defRPr sz="1200"/>
            </a:lvl4pPr>
            <a:lvl5pPr marL="2362200" indent="0">
              <a:buNone/>
              <a:defRPr sz="1200"/>
            </a:lvl5pPr>
            <a:lvl6pPr marL="2952115" indent="0">
              <a:buNone/>
              <a:defRPr sz="1200"/>
            </a:lvl6pPr>
            <a:lvl7pPr marL="3542665" indent="0">
              <a:buNone/>
              <a:defRPr sz="1200"/>
            </a:lvl7pPr>
            <a:lvl8pPr marL="4133215" indent="0">
              <a:buNone/>
              <a:defRPr sz="1200"/>
            </a:lvl8pPr>
            <a:lvl9pPr marL="4723765" indent="0">
              <a:buNone/>
              <a:defRPr sz="1200"/>
            </a:lvl9pPr>
          </a:lstStyle>
          <a:p>
            <a:pPr lvl="0"/>
            <a:r>
              <a:rPr lang="zh-CN" altLang="en-US" smtClean="0"/>
              <a:t>单击此处编辑母版文本样式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447674" y="708655"/>
            <a:ext cx="16008968" cy="4490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027277" y="240554"/>
            <a:ext cx="534017" cy="592440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95223" y="240554"/>
            <a:ext cx="3784895" cy="592440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41578" y="240555"/>
            <a:ext cx="9032256" cy="534017"/>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8489" y="1225514"/>
            <a:ext cx="5374984" cy="360943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86302" y="1225515"/>
            <a:ext cx="5374984" cy="360943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86302" y="3772438"/>
            <a:ext cx="5374984" cy="360943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rgbClr val="C2C1C1"/>
        </a:solidFill>
        <a:effectLst/>
      </p:bgPr>
    </p:bg>
    <p:spTree>
      <p:nvGrpSpPr>
        <p:cNvPr id="1" name=""/>
        <p:cNvGrpSpPr/>
        <p:nvPr/>
      </p:nvGrpSpPr>
      <p:grpSpPr>
        <a:xfrm>
          <a:off x="0" y="0"/>
          <a:ext cx="0" cy="0"/>
          <a:chOff x="0" y="0"/>
          <a:chExt cx="0" cy="0"/>
        </a:xfrm>
      </p:grpSpPr>
      <p:graphicFrame>
        <p:nvGraphicFramePr>
          <p:cNvPr id="4" name="Object 2" hidden="1"/>
          <p:cNvGraphicFramePr>
            <a:graphicFrameLocks noChangeAspect="1"/>
          </p:cNvGraphicFramePr>
          <p:nvPr/>
        </p:nvGraphicFramePr>
        <p:xfrm>
          <a:off x="0" y="1"/>
          <a:ext cx="211281" cy="162535"/>
        </p:xfrm>
        <a:graphic>
          <a:graphicData uri="http://schemas.openxmlformats.org/presentationml/2006/ole">
            <mc:AlternateContent xmlns:mc="http://schemas.openxmlformats.org/markup-compatibility/2006">
              <mc:Choice xmlns:v="urn:schemas-microsoft-com:vml" Requires="v">
                <p:oleObj spid="_x0000_s30216" name="think-cell Slide" r:id="rId8" imgW="12700" imgH="12700" progId="">
                  <p:embed/>
                </p:oleObj>
              </mc:Choice>
              <mc:Fallback>
                <p:oleObj name="think-cell Slide" r:id="rId8" imgW="12700" imgH="12700" progId="">
                  <p:embed/>
                  <p:pic>
                    <p:nvPicPr>
                      <p:cNvPr id="0" name="Picture 8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
                        <a:ext cx="211281" cy="1625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descr="11"/>
          <p:cNvSpPr>
            <a:spLocks noGrp="1" noChangeAspect="1" noChangeArrowheads="1"/>
          </p:cNvSpPr>
          <p:nvPr isPhoto="1" userDrawn="1">
            <p:custDataLst>
              <p:tags r:id="rId2"/>
            </p:custDataLst>
          </p:nvPr>
        </p:nvSpPr>
        <p:spPr bwMode="auto">
          <a:xfrm>
            <a:off x="1" y="0"/>
            <a:ext cx="12167663" cy="7021513"/>
          </a:xfrm>
          <a:prstGeom prst="rect">
            <a:avLst/>
          </a:prstGeom>
          <a:blipFill dpi="0" rotWithShape="1">
            <a:blip r:embed="rId10" cstate="email"/>
            <a:srcRect/>
            <a:stretch>
              <a:fillRect b="-3"/>
            </a:stretch>
          </a:blipFill>
          <a:ln w="9525">
            <a:solidFill>
              <a:schemeClr val="tx1"/>
            </a:solidFill>
            <a:miter lim="800000"/>
          </a:ln>
          <a:effectLst/>
        </p:spPr>
        <p:txBody>
          <a:bodyPr lIns="118095" tIns="59047" rIns="118095" bIns="59047"/>
          <a:lstStyle/>
          <a:p>
            <a:pPr algn="ctr">
              <a:spcBef>
                <a:spcPts val="0"/>
              </a:spcBef>
              <a:spcAft>
                <a:spcPts val="0"/>
              </a:spcAft>
              <a:defRPr/>
            </a:pPr>
            <a:endParaRPr lang="zh-CN" altLang="en-US" sz="2300" b="0" dirty="0">
              <a:ea typeface="+mn-ea"/>
            </a:endParaRPr>
          </a:p>
        </p:txBody>
      </p:sp>
      <p:pic>
        <p:nvPicPr>
          <p:cNvPr id="6" name="Picture 12" descr="集团logo"/>
          <p:cNvPicPr>
            <a:picLocks noChangeAspect="1" noChangeArrowheads="1"/>
          </p:cNvPicPr>
          <p:nvPr userDrawn="1">
            <p:custDataLst>
              <p:tags r:id="rId3"/>
            </p:custDataLst>
          </p:nvPr>
        </p:nvPicPr>
        <p:blipFill>
          <a:blip r:embed="rId11" cstate="print"/>
          <a:srcRect/>
          <a:stretch>
            <a:fillRect/>
          </a:stretch>
        </p:blipFill>
        <p:spPr bwMode="auto">
          <a:xfrm>
            <a:off x="9535104" y="266559"/>
            <a:ext cx="2011393" cy="394960"/>
          </a:xfrm>
          <a:prstGeom prst="rect">
            <a:avLst/>
          </a:prstGeom>
          <a:noFill/>
          <a:ln w="9525">
            <a:noFill/>
            <a:miter lim="800000"/>
            <a:headEnd/>
            <a:tailEnd/>
          </a:ln>
        </p:spPr>
      </p:pic>
      <p:sp>
        <p:nvSpPr>
          <p:cNvPr id="7" name="Line 664"/>
          <p:cNvSpPr>
            <a:spLocks noChangeShapeType="1"/>
          </p:cNvSpPr>
          <p:nvPr userDrawn="1">
            <p:custDataLst>
              <p:tags r:id="rId4"/>
            </p:custDataLst>
          </p:nvPr>
        </p:nvSpPr>
        <p:spPr bwMode="white">
          <a:xfrm>
            <a:off x="150013" y="3418113"/>
            <a:ext cx="8328690" cy="1624"/>
          </a:xfrm>
          <a:prstGeom prst="line">
            <a:avLst/>
          </a:prstGeom>
          <a:noFill/>
          <a:ln w="28575">
            <a:solidFill>
              <a:schemeClr val="bg1"/>
            </a:solidFill>
            <a:round/>
          </a:ln>
        </p:spPr>
        <p:txBody>
          <a:bodyPr wrap="none" lIns="0" tIns="0" rIns="0" bIns="0" anchor="ctr"/>
          <a:lstStyle/>
          <a:p>
            <a:pPr>
              <a:defRPr/>
            </a:pPr>
            <a:endParaRPr lang="zh-CN" altLang="en-US" b="0"/>
          </a:p>
        </p:txBody>
      </p:sp>
      <p:sp>
        <p:nvSpPr>
          <p:cNvPr id="8" name="Rectangle 19"/>
          <p:cNvSpPr>
            <a:spLocks noChangeArrowheads="1"/>
          </p:cNvSpPr>
          <p:nvPr userDrawn="1">
            <p:custDataLst>
              <p:tags r:id="rId5"/>
            </p:custDataLst>
          </p:nvPr>
        </p:nvSpPr>
        <p:spPr bwMode="auto">
          <a:xfrm>
            <a:off x="283117" y="4984951"/>
            <a:ext cx="11601430" cy="737909"/>
          </a:xfrm>
          <a:prstGeom prst="rect">
            <a:avLst/>
          </a:prstGeom>
          <a:solidFill>
            <a:srgbClr val="FFFFFF"/>
          </a:solidFill>
          <a:ln w="9525" algn="ctr">
            <a:noFill/>
            <a:miter lim="800000"/>
          </a:ln>
          <a:effectLst/>
        </p:spPr>
        <p:txBody>
          <a:bodyPr wrap="none" lIns="118095" tIns="59047" rIns="118095" bIns="59047" anchor="ctr"/>
          <a:lstStyle/>
          <a:p>
            <a:pPr>
              <a:defRPr/>
            </a:pPr>
            <a:endParaRPr lang="zh-CN" altLang="en-US" b="0"/>
          </a:p>
        </p:txBody>
      </p:sp>
      <p:sp>
        <p:nvSpPr>
          <p:cNvPr id="9" name="Rectangle 62"/>
          <p:cNvSpPr>
            <a:spLocks noChangeArrowheads="1"/>
          </p:cNvSpPr>
          <p:nvPr userDrawn="1">
            <p:custDataLst>
              <p:tags r:id="rId6"/>
            </p:custDataLst>
          </p:nvPr>
        </p:nvSpPr>
        <p:spPr bwMode="auto">
          <a:xfrm>
            <a:off x="9159024" y="2699709"/>
            <a:ext cx="2829049" cy="943359"/>
          </a:xfrm>
          <a:prstGeom prst="rect">
            <a:avLst/>
          </a:prstGeom>
          <a:noFill/>
          <a:ln w="9525" algn="ctr">
            <a:noFill/>
            <a:miter lim="800000"/>
          </a:ln>
          <a:effectLst/>
        </p:spPr>
        <p:txBody>
          <a:bodyPr lIns="46494" tIns="46494" rIns="46494" bIns="46494">
            <a:spAutoFit/>
          </a:bodyPr>
          <a:lstStyle/>
          <a:p>
            <a:pPr>
              <a:lnSpc>
                <a:spcPct val="120000"/>
              </a:lnSpc>
              <a:buSzPct val="80000"/>
              <a:buFont typeface="Wingdings" panose="05000000000000000000" pitchFamily="2" charset="2"/>
              <a:buNone/>
              <a:defRPr/>
            </a:pPr>
            <a:r>
              <a:rPr lang="zh-CN" altLang="en-US" b="0"/>
              <a:t>请使用恰当的图片覆盖“灰板”</a:t>
            </a:r>
          </a:p>
        </p:txBody>
      </p:sp>
      <p:pic>
        <p:nvPicPr>
          <p:cNvPr id="10" name="Picture 3"/>
          <p:cNvPicPr>
            <a:picLocks noChangeAspect="1" noChangeArrowheads="1"/>
          </p:cNvPicPr>
          <p:nvPr userDrawn="1"/>
        </p:nvPicPr>
        <p:blipFill>
          <a:blip r:embed="rId12" cstate="print"/>
          <a:srcRect/>
          <a:stretch>
            <a:fillRect/>
          </a:stretch>
        </p:blipFill>
        <p:spPr bwMode="auto">
          <a:xfrm>
            <a:off x="8728014" y="877691"/>
            <a:ext cx="3441764" cy="3876461"/>
          </a:xfrm>
          <a:prstGeom prst="rect">
            <a:avLst/>
          </a:prstGeom>
          <a:noFill/>
          <a:ln w="9525">
            <a:noFill/>
            <a:miter lim="800000"/>
            <a:headEnd/>
            <a:tailEnd/>
          </a:ln>
        </p:spPr>
      </p:pic>
      <p:sp>
        <p:nvSpPr>
          <p:cNvPr id="11" name="Rectangle 5"/>
          <p:cNvSpPr>
            <a:spLocks noGrp="1" noChangeArrowheads="1"/>
          </p:cNvSpPr>
          <p:nvPr>
            <p:ph type="title"/>
          </p:nvPr>
        </p:nvSpPr>
        <p:spPr bwMode="auto">
          <a:xfrm>
            <a:off x="441577" y="1823637"/>
            <a:ext cx="8115313" cy="703294"/>
          </a:xfrm>
          <a:prstGeom prst="rect">
            <a:avLst/>
          </a:prstGeom>
          <a:noFill/>
          <a:ln w="9525" algn="ctr">
            <a:noFill/>
            <a:miter lim="800000"/>
          </a:ln>
        </p:spPr>
        <p:txBody>
          <a:bodyPr/>
          <a:lstStyle>
            <a:lvl1pPr>
              <a:defRPr sz="36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单击此处编辑母版标题样式</a:t>
            </a:r>
          </a:p>
        </p:txBody>
      </p:sp>
      <p:sp>
        <p:nvSpPr>
          <p:cNvPr id="14" name="内容占位符 2"/>
          <p:cNvSpPr>
            <a:spLocks noGrp="1"/>
          </p:cNvSpPr>
          <p:nvPr>
            <p:ph idx="1"/>
          </p:nvPr>
        </p:nvSpPr>
        <p:spPr>
          <a:xfrm>
            <a:off x="285188" y="3437618"/>
            <a:ext cx="8176625" cy="559368"/>
          </a:xfrm>
        </p:spPr>
        <p:txBody>
          <a:bodyPr/>
          <a:lstStyle>
            <a:lvl1pPr algn="l" rtl="0" eaLnBrk="0" fontAlgn="base" hangingPunct="0">
              <a:lnSpc>
                <a:spcPct val="110000"/>
              </a:lnSpc>
              <a:spcBef>
                <a:spcPct val="0"/>
              </a:spcBef>
              <a:spcAft>
                <a:spcPct val="0"/>
              </a:spcAft>
              <a:buFont typeface="+mj-lt"/>
              <a:buNone/>
              <a:defRPr lang="zh-CN" altLang="en-US" sz="2600" b="1" dirty="0" smtClean="0">
                <a:solidFill>
                  <a:schemeClr val="bg1"/>
                </a:solidFill>
                <a:latin typeface="微软雅黑" panose="020B0503020204020204" pitchFamily="34" charset="-122"/>
                <a:ea typeface="微软雅黑" panose="020B0503020204020204" pitchFamily="34" charset="-122"/>
                <a:cs typeface="+mj-cs"/>
              </a:defRPr>
            </a:lvl1pPr>
            <a:lvl2pPr marL="1033145" indent="-442595" algn="l" rtl="0" eaLnBrk="0" fontAlgn="base" hangingPunct="0">
              <a:lnSpc>
                <a:spcPct val="110000"/>
              </a:lnSpc>
              <a:spcBef>
                <a:spcPct val="0"/>
              </a:spcBef>
              <a:spcAft>
                <a:spcPct val="0"/>
              </a:spcAft>
              <a:buFont typeface="+mj-lt"/>
              <a:buAutoNum type="arabicPeriod"/>
              <a:defRPr lang="zh-CN" altLang="en-US" sz="2300" b="0" dirty="0" smtClean="0">
                <a:solidFill>
                  <a:schemeClr val="tx2"/>
                </a:solidFill>
                <a:latin typeface="+mj-lt"/>
                <a:ea typeface="+mj-ea"/>
                <a:cs typeface="+mj-cs"/>
              </a:defRPr>
            </a:lvl2pPr>
            <a:lvl3pPr marL="1623695" indent="-442595" algn="l" rtl="0" eaLnBrk="0" fontAlgn="base" hangingPunct="0">
              <a:lnSpc>
                <a:spcPct val="110000"/>
              </a:lnSpc>
              <a:spcBef>
                <a:spcPct val="0"/>
              </a:spcBef>
              <a:spcAft>
                <a:spcPct val="0"/>
              </a:spcAft>
              <a:buFont typeface="+mj-lt"/>
              <a:buAutoNum type="arabicPeriod"/>
              <a:defRPr lang="zh-CN" altLang="en-US" sz="2300" b="0" dirty="0" smtClean="0">
                <a:solidFill>
                  <a:schemeClr val="tx2"/>
                </a:solidFill>
                <a:latin typeface="+mj-lt"/>
                <a:ea typeface="+mj-ea"/>
                <a:cs typeface="+mj-cs"/>
              </a:defRPr>
            </a:lvl3pPr>
            <a:lvl4pPr marL="2214245" indent="-442595" algn="l" rtl="0" eaLnBrk="0" fontAlgn="base" hangingPunct="0">
              <a:lnSpc>
                <a:spcPct val="110000"/>
              </a:lnSpc>
              <a:spcBef>
                <a:spcPct val="0"/>
              </a:spcBef>
              <a:spcAft>
                <a:spcPct val="0"/>
              </a:spcAft>
              <a:buFont typeface="+mj-lt"/>
              <a:buAutoNum type="arabicPeriod"/>
              <a:defRPr lang="zh-CN" altLang="en-US" sz="2300" b="0" dirty="0" smtClean="0">
                <a:solidFill>
                  <a:schemeClr val="tx2"/>
                </a:solidFill>
                <a:latin typeface="+mj-lt"/>
                <a:ea typeface="+mj-ea"/>
                <a:cs typeface="+mj-cs"/>
              </a:defRPr>
            </a:lvl4pPr>
            <a:lvl5pPr marL="2804795" indent="-442595" algn="l" rtl="0" eaLnBrk="0" fontAlgn="base" hangingPunct="0">
              <a:lnSpc>
                <a:spcPct val="110000"/>
              </a:lnSpc>
              <a:spcBef>
                <a:spcPct val="0"/>
              </a:spcBef>
              <a:spcAft>
                <a:spcPct val="0"/>
              </a:spcAft>
              <a:buFont typeface="+mj-lt"/>
              <a:buAutoNum type="arabicPeriod"/>
              <a:defRPr lang="zh-CN" altLang="en-US" sz="2300" b="0" dirty="0">
                <a:solidFill>
                  <a:schemeClr val="tx2"/>
                </a:solidFill>
                <a:latin typeface="+mj-lt"/>
                <a:ea typeface="+mj-ea"/>
                <a:cs typeface="+mj-cs"/>
              </a:defRPr>
            </a:lvl5pPr>
          </a:lstStyle>
          <a:p>
            <a:pPr lvl="0"/>
            <a:r>
              <a:rPr lang="zh-CN" altLang="en-US" dirty="0" smtClean="0"/>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733" y="2181222"/>
            <a:ext cx="10344309" cy="534017"/>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5466" y="3978859"/>
            <a:ext cx="8518843" cy="765578"/>
          </a:xfrm>
        </p:spPr>
        <p:txBody>
          <a:bodyPr/>
          <a:lstStyle>
            <a:lvl1pPr marL="0" indent="0" algn="ctr">
              <a:buNone/>
              <a:defRPr/>
            </a:lvl1pPr>
            <a:lvl2pPr marL="590550" indent="0" algn="ctr">
              <a:buNone/>
              <a:defRPr/>
            </a:lvl2pPr>
            <a:lvl3pPr marL="1181100" indent="0" algn="ctr">
              <a:buNone/>
              <a:defRPr/>
            </a:lvl3pPr>
            <a:lvl4pPr marL="1771650" indent="0" algn="ctr">
              <a:buNone/>
              <a:defRPr/>
            </a:lvl4pPr>
            <a:lvl5pPr marL="2362200" indent="0" algn="ctr">
              <a:buNone/>
              <a:defRPr/>
            </a:lvl5pPr>
            <a:lvl6pPr marL="2952115" indent="0" algn="ctr">
              <a:buNone/>
              <a:defRPr/>
            </a:lvl6pPr>
            <a:lvl7pPr marL="3542665" indent="0" algn="ctr">
              <a:buNone/>
              <a:defRPr/>
            </a:lvl7pPr>
            <a:lvl8pPr marL="4133215" indent="0" algn="ctr">
              <a:buNone/>
              <a:defRPr/>
            </a:lvl8pPr>
            <a:lvl9pPr marL="4723765"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1578" y="240554"/>
            <a:ext cx="9032254" cy="534017"/>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08489" y="709213"/>
            <a:ext cx="10952798" cy="765578"/>
          </a:xfrm>
        </p:spPr>
        <p:txBody>
          <a:bodyPr/>
          <a:lstStyle>
            <a:lvl1pPr marL="0" indent="0" algn="l" rtl="0" eaLnBrk="0" fontAlgn="base" hangingPunct="0">
              <a:spcBef>
                <a:spcPct val="0"/>
              </a:spcBef>
              <a:spcAft>
                <a:spcPct val="0"/>
              </a:spcAft>
              <a:buSzPct val="100000"/>
              <a:buFont typeface="+mj-lt"/>
              <a:buNone/>
              <a:defRPr lang="zh-CN" altLang="en-US" sz="2100" b="0" dirty="0" smtClean="0">
                <a:solidFill>
                  <a:schemeClr val="tx2"/>
                </a:solidFill>
                <a:latin typeface="+mj-lt"/>
                <a:ea typeface="+mj-ea"/>
                <a:cs typeface="+mj-cs"/>
              </a:defRPr>
            </a:lvl1pPr>
            <a:lvl2pPr marL="1033145" indent="-442595" algn="l" rtl="0" eaLnBrk="0" fontAlgn="base" hangingPunct="0">
              <a:lnSpc>
                <a:spcPct val="110000"/>
              </a:lnSpc>
              <a:spcBef>
                <a:spcPct val="0"/>
              </a:spcBef>
              <a:spcAft>
                <a:spcPct val="0"/>
              </a:spcAft>
              <a:buFont typeface="+mj-lt"/>
              <a:buAutoNum type="arabicPeriod"/>
              <a:defRPr lang="zh-CN" altLang="en-US" sz="2100" b="0" dirty="0" smtClean="0">
                <a:solidFill>
                  <a:schemeClr val="tx2"/>
                </a:solidFill>
                <a:latin typeface="+mj-lt"/>
                <a:ea typeface="+mj-ea"/>
                <a:cs typeface="+mj-cs"/>
              </a:defRPr>
            </a:lvl2pPr>
            <a:lvl3pPr marL="1623695" indent="-442595" algn="l" rtl="0" eaLnBrk="0" fontAlgn="base" hangingPunct="0">
              <a:lnSpc>
                <a:spcPct val="110000"/>
              </a:lnSpc>
              <a:spcBef>
                <a:spcPct val="0"/>
              </a:spcBef>
              <a:spcAft>
                <a:spcPct val="0"/>
              </a:spcAft>
              <a:buFont typeface="+mj-lt"/>
              <a:buAutoNum type="arabicPeriod"/>
              <a:defRPr lang="zh-CN" altLang="en-US" sz="2100" b="0" dirty="0" smtClean="0">
                <a:solidFill>
                  <a:schemeClr val="tx2"/>
                </a:solidFill>
                <a:latin typeface="+mj-lt"/>
                <a:ea typeface="+mj-ea"/>
                <a:cs typeface="+mj-cs"/>
              </a:defRPr>
            </a:lvl3pPr>
            <a:lvl4pPr marL="2214245" indent="-442595" algn="l" rtl="0" eaLnBrk="0" fontAlgn="base" hangingPunct="0">
              <a:lnSpc>
                <a:spcPct val="110000"/>
              </a:lnSpc>
              <a:spcBef>
                <a:spcPct val="0"/>
              </a:spcBef>
              <a:spcAft>
                <a:spcPct val="0"/>
              </a:spcAft>
              <a:buFont typeface="+mj-lt"/>
              <a:buAutoNum type="arabicPeriod"/>
              <a:defRPr lang="zh-CN" altLang="en-US" sz="2100" b="0" dirty="0" smtClean="0">
                <a:solidFill>
                  <a:schemeClr val="tx2"/>
                </a:solidFill>
                <a:latin typeface="+mj-lt"/>
                <a:ea typeface="+mj-ea"/>
                <a:cs typeface="+mj-cs"/>
              </a:defRPr>
            </a:lvl4pPr>
            <a:lvl5pPr marL="2804795" indent="-442595" algn="l" rtl="0" eaLnBrk="0" fontAlgn="base" hangingPunct="0">
              <a:lnSpc>
                <a:spcPct val="110000"/>
              </a:lnSpc>
              <a:spcBef>
                <a:spcPct val="0"/>
              </a:spcBef>
              <a:spcAft>
                <a:spcPct val="0"/>
              </a:spcAft>
              <a:buFont typeface="+mj-lt"/>
              <a:buAutoNum type="arabicPeriod"/>
              <a:defRPr lang="zh-CN" altLang="en-US" sz="2100" b="0" dirty="0">
                <a:solidFill>
                  <a:schemeClr val="tx2"/>
                </a:solidFill>
                <a:latin typeface="+mj-lt"/>
                <a:ea typeface="+mj-ea"/>
                <a:cs typeface="+mj-cs"/>
              </a:defRPr>
            </a:lvl5pPr>
          </a:lstStyle>
          <a:p>
            <a:pPr lvl="0"/>
            <a:r>
              <a:rPr lang="zh-CN" altLang="en-US" dirty="0" smtClean="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1328" y="4511974"/>
            <a:ext cx="10344309" cy="974137"/>
          </a:xfrm>
        </p:spPr>
        <p:txBody>
          <a:bodyPr/>
          <a:lstStyle>
            <a:lvl1pPr algn="l">
              <a:defRPr sz="52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1328" y="3592507"/>
            <a:ext cx="10344309" cy="919466"/>
          </a:xfrm>
        </p:spPr>
        <p:txBody>
          <a:bodyPr anchor="b"/>
          <a:lstStyle>
            <a:lvl1pPr marL="0" indent="0">
              <a:buNone/>
              <a:defRPr sz="2600"/>
            </a:lvl1pPr>
            <a:lvl2pPr marL="590550" indent="0">
              <a:buNone/>
              <a:defRPr sz="2300"/>
            </a:lvl2pPr>
            <a:lvl3pPr marL="1181100" indent="0">
              <a:buNone/>
              <a:defRPr sz="2100"/>
            </a:lvl3pPr>
            <a:lvl4pPr marL="1771650" indent="0">
              <a:buNone/>
              <a:defRPr sz="1800"/>
            </a:lvl4pPr>
            <a:lvl5pPr marL="2362200" indent="0">
              <a:buNone/>
              <a:defRPr sz="1800"/>
            </a:lvl5pPr>
            <a:lvl6pPr marL="2952115" indent="0">
              <a:buNone/>
              <a:defRPr sz="1800"/>
            </a:lvl6pPr>
            <a:lvl7pPr marL="3542665" indent="0">
              <a:buNone/>
              <a:defRPr sz="1800"/>
            </a:lvl7pPr>
            <a:lvl8pPr marL="4133215" indent="0">
              <a:buNone/>
              <a:defRPr sz="1800"/>
            </a:lvl8pPr>
            <a:lvl9pPr marL="4723765" indent="0">
              <a:buNone/>
              <a:defRPr sz="1800"/>
            </a:lvl9pPr>
          </a:lstStyle>
          <a:p>
            <a:pPr lvl="0"/>
            <a:r>
              <a:rPr lang="zh-CN" altLang="en-US" smtClean="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8489" y="1225515"/>
            <a:ext cx="5374984" cy="5822347"/>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86302" y="1225515"/>
            <a:ext cx="5374984" cy="5822347"/>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89" y="281187"/>
            <a:ext cx="10952798" cy="534017"/>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8489" y="1153377"/>
            <a:ext cx="5377097" cy="1073355"/>
          </a:xfrm>
        </p:spPr>
        <p:txBody>
          <a:bodyPr anchor="b"/>
          <a:lstStyle>
            <a:lvl1pPr marL="0" indent="0">
              <a:buNone/>
              <a:defRPr sz="3100" b="1"/>
            </a:lvl1pPr>
            <a:lvl2pPr marL="590550" indent="0">
              <a:buNone/>
              <a:defRPr sz="2600" b="1"/>
            </a:lvl2pPr>
            <a:lvl3pPr marL="1181100" indent="0">
              <a:buNone/>
              <a:defRPr sz="2300" b="1"/>
            </a:lvl3pPr>
            <a:lvl4pPr marL="1771650" indent="0">
              <a:buNone/>
              <a:defRPr sz="2100" b="1"/>
            </a:lvl4pPr>
            <a:lvl5pPr marL="2362200" indent="0">
              <a:buNone/>
              <a:defRPr sz="2100" b="1"/>
            </a:lvl5pPr>
            <a:lvl6pPr marL="2952115" indent="0">
              <a:buNone/>
              <a:defRPr sz="2100" b="1"/>
            </a:lvl6pPr>
            <a:lvl7pPr marL="3542665" indent="0">
              <a:buNone/>
              <a:defRPr sz="2100" b="1"/>
            </a:lvl7pPr>
            <a:lvl8pPr marL="4133215" indent="0">
              <a:buNone/>
              <a:defRPr sz="2100" b="1"/>
            </a:lvl8pPr>
            <a:lvl9pPr marL="4723765"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8489" y="2226729"/>
            <a:ext cx="5377097" cy="5108305"/>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82080" y="1153377"/>
            <a:ext cx="5379210" cy="1073355"/>
          </a:xfrm>
        </p:spPr>
        <p:txBody>
          <a:bodyPr anchor="b"/>
          <a:lstStyle>
            <a:lvl1pPr marL="0" indent="0">
              <a:buNone/>
              <a:defRPr sz="3100" b="1"/>
            </a:lvl1pPr>
            <a:lvl2pPr marL="590550" indent="0">
              <a:buNone/>
              <a:defRPr sz="2600" b="1"/>
            </a:lvl2pPr>
            <a:lvl3pPr marL="1181100" indent="0">
              <a:buNone/>
              <a:defRPr sz="2300" b="1"/>
            </a:lvl3pPr>
            <a:lvl4pPr marL="1771650" indent="0">
              <a:buNone/>
              <a:defRPr sz="2100" b="1"/>
            </a:lvl4pPr>
            <a:lvl5pPr marL="2362200" indent="0">
              <a:buNone/>
              <a:defRPr sz="2100" b="1"/>
            </a:lvl5pPr>
            <a:lvl6pPr marL="2952115" indent="0">
              <a:buNone/>
              <a:defRPr sz="2100" b="1"/>
            </a:lvl6pPr>
            <a:lvl7pPr marL="3542665" indent="0">
              <a:buNone/>
              <a:defRPr sz="2100" b="1"/>
            </a:lvl7pPr>
            <a:lvl8pPr marL="4133215" indent="0">
              <a:buNone/>
              <a:defRPr sz="2100" b="1"/>
            </a:lvl8pPr>
            <a:lvl9pPr marL="4723765"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82080" y="2226729"/>
            <a:ext cx="5379210" cy="5108305"/>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1578" y="240555"/>
            <a:ext cx="9032256" cy="534017"/>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08489" y="709213"/>
            <a:ext cx="10952798" cy="765578"/>
          </a:xfrm>
        </p:spPr>
        <p:txBody>
          <a:bodyPr/>
          <a:lstStyle>
            <a:lvl1pPr marL="0" indent="0" algn="l" rtl="0" eaLnBrk="0" fontAlgn="base" hangingPunct="0">
              <a:spcBef>
                <a:spcPct val="0"/>
              </a:spcBef>
              <a:spcAft>
                <a:spcPct val="0"/>
              </a:spcAft>
              <a:buSzPct val="100000"/>
              <a:buFont typeface="+mj-lt"/>
              <a:buNone/>
              <a:defRPr lang="zh-CN" altLang="en-US" sz="2100" b="0" dirty="0" smtClean="0">
                <a:solidFill>
                  <a:schemeClr val="tx2"/>
                </a:solidFill>
                <a:latin typeface="+mj-lt"/>
                <a:ea typeface="+mj-ea"/>
                <a:cs typeface="+mj-cs"/>
              </a:defRPr>
            </a:lvl1pPr>
            <a:lvl2pPr marL="1033145" indent="-442595" algn="l" rtl="0" eaLnBrk="0" fontAlgn="base" hangingPunct="0">
              <a:lnSpc>
                <a:spcPct val="110000"/>
              </a:lnSpc>
              <a:spcBef>
                <a:spcPct val="0"/>
              </a:spcBef>
              <a:spcAft>
                <a:spcPct val="0"/>
              </a:spcAft>
              <a:buFont typeface="+mj-lt"/>
              <a:buAutoNum type="arabicPeriod"/>
              <a:defRPr lang="zh-CN" altLang="en-US" sz="2100" b="0" dirty="0" smtClean="0">
                <a:solidFill>
                  <a:schemeClr val="tx2"/>
                </a:solidFill>
                <a:latin typeface="+mj-lt"/>
                <a:ea typeface="+mj-ea"/>
                <a:cs typeface="+mj-cs"/>
              </a:defRPr>
            </a:lvl2pPr>
            <a:lvl3pPr marL="1623695" indent="-442595" algn="l" rtl="0" eaLnBrk="0" fontAlgn="base" hangingPunct="0">
              <a:lnSpc>
                <a:spcPct val="110000"/>
              </a:lnSpc>
              <a:spcBef>
                <a:spcPct val="0"/>
              </a:spcBef>
              <a:spcAft>
                <a:spcPct val="0"/>
              </a:spcAft>
              <a:buFont typeface="+mj-lt"/>
              <a:buAutoNum type="arabicPeriod"/>
              <a:defRPr lang="zh-CN" altLang="en-US" sz="2100" b="0" dirty="0" smtClean="0">
                <a:solidFill>
                  <a:schemeClr val="tx2"/>
                </a:solidFill>
                <a:latin typeface="+mj-lt"/>
                <a:ea typeface="+mj-ea"/>
                <a:cs typeface="+mj-cs"/>
              </a:defRPr>
            </a:lvl3pPr>
            <a:lvl4pPr marL="2214245" indent="-442595" algn="l" rtl="0" eaLnBrk="0" fontAlgn="base" hangingPunct="0">
              <a:lnSpc>
                <a:spcPct val="110000"/>
              </a:lnSpc>
              <a:spcBef>
                <a:spcPct val="0"/>
              </a:spcBef>
              <a:spcAft>
                <a:spcPct val="0"/>
              </a:spcAft>
              <a:buFont typeface="+mj-lt"/>
              <a:buAutoNum type="arabicPeriod"/>
              <a:defRPr lang="zh-CN" altLang="en-US" sz="2100" b="0" dirty="0" smtClean="0">
                <a:solidFill>
                  <a:schemeClr val="tx2"/>
                </a:solidFill>
                <a:latin typeface="+mj-lt"/>
                <a:ea typeface="+mj-ea"/>
                <a:cs typeface="+mj-cs"/>
              </a:defRPr>
            </a:lvl4pPr>
            <a:lvl5pPr marL="2804795" indent="-442595" algn="l" rtl="0" eaLnBrk="0" fontAlgn="base" hangingPunct="0">
              <a:lnSpc>
                <a:spcPct val="110000"/>
              </a:lnSpc>
              <a:spcBef>
                <a:spcPct val="0"/>
              </a:spcBef>
              <a:spcAft>
                <a:spcPct val="0"/>
              </a:spcAft>
              <a:buFont typeface="+mj-lt"/>
              <a:buAutoNum type="arabicPeriod"/>
              <a:defRPr lang="zh-CN" altLang="en-US" sz="2100" b="0" dirty="0">
                <a:solidFill>
                  <a:schemeClr val="tx2"/>
                </a:solidFill>
                <a:latin typeface="+mj-lt"/>
                <a:ea typeface="+mj-ea"/>
                <a:cs typeface="+mj-cs"/>
              </a:defRPr>
            </a:lvl5pPr>
          </a:lstStyle>
          <a:p>
            <a:pPr lvl="0"/>
            <a:r>
              <a:rPr lang="zh-CN" altLang="en-US" dirty="0" smtClean="0"/>
              <a:t>单击此处编辑母版文本样式</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8492" y="495179"/>
            <a:ext cx="4003772" cy="974137"/>
          </a:xfrm>
        </p:spPr>
        <p:txBody>
          <a:bodyPr anchor="b"/>
          <a:lstStyle>
            <a:lvl1pPr algn="l">
              <a:defRPr sz="26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58044" y="279561"/>
            <a:ext cx="6803242" cy="6671810"/>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8492" y="1469318"/>
            <a:ext cx="4003772" cy="673245"/>
          </a:xfrm>
        </p:spPr>
        <p:txBody>
          <a:bodyPr/>
          <a:lstStyle>
            <a:lvl1pPr marL="0" indent="0">
              <a:buNone/>
              <a:defRPr sz="1800"/>
            </a:lvl1pPr>
            <a:lvl2pPr marL="590550" indent="0">
              <a:buNone/>
              <a:defRPr sz="1500"/>
            </a:lvl2pPr>
            <a:lvl3pPr marL="1181100" indent="0">
              <a:buNone/>
              <a:defRPr sz="1300"/>
            </a:lvl3pPr>
            <a:lvl4pPr marL="1771650" indent="0">
              <a:buNone/>
              <a:defRPr sz="1200"/>
            </a:lvl4pPr>
            <a:lvl5pPr marL="2362200" indent="0">
              <a:buNone/>
              <a:defRPr sz="1200"/>
            </a:lvl5pPr>
            <a:lvl6pPr marL="2952115" indent="0">
              <a:buNone/>
              <a:defRPr sz="1200"/>
            </a:lvl6pPr>
            <a:lvl7pPr marL="3542665" indent="0">
              <a:buNone/>
              <a:defRPr sz="1200"/>
            </a:lvl7pPr>
            <a:lvl8pPr marL="4133215" indent="0">
              <a:buNone/>
              <a:defRPr sz="1200"/>
            </a:lvl8pPr>
            <a:lvl9pPr marL="4723765" indent="0">
              <a:buNone/>
              <a:defRPr sz="1200"/>
            </a:lvl9pPr>
          </a:lstStyle>
          <a:p>
            <a:pPr lvl="0"/>
            <a:r>
              <a:rPr lang="zh-CN" altLang="en-US" smtClean="0"/>
              <a:t>单击此处编辑母版文本样式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5361" y="4961294"/>
            <a:ext cx="7301865" cy="534017"/>
          </a:xfrm>
        </p:spPr>
        <p:txBody>
          <a:bodyPr anchor="b"/>
          <a:lstStyle>
            <a:lvl1pPr algn="l">
              <a:defRPr sz="26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5361" y="627385"/>
            <a:ext cx="7301865" cy="1381131"/>
          </a:xfrm>
        </p:spPr>
        <p:txBody>
          <a:bodyPr/>
          <a:lstStyle>
            <a:lvl1pPr marL="0" indent="0">
              <a:buNone/>
              <a:defRPr sz="4100"/>
            </a:lvl1pPr>
            <a:lvl2pPr marL="590550" indent="0">
              <a:buNone/>
              <a:defRPr sz="3600"/>
            </a:lvl2pPr>
            <a:lvl3pPr marL="1181100" indent="0">
              <a:buNone/>
              <a:defRPr sz="3100"/>
            </a:lvl3pPr>
            <a:lvl4pPr marL="1771650" indent="0">
              <a:buNone/>
              <a:defRPr sz="2600"/>
            </a:lvl4pPr>
            <a:lvl5pPr marL="2362200" indent="0">
              <a:buNone/>
              <a:defRPr sz="2600"/>
            </a:lvl5pPr>
            <a:lvl6pPr marL="2952115" indent="0">
              <a:buNone/>
              <a:defRPr sz="2600"/>
            </a:lvl6pPr>
            <a:lvl7pPr marL="3542665" indent="0">
              <a:buNone/>
              <a:defRPr sz="2600"/>
            </a:lvl7pPr>
            <a:lvl8pPr marL="4133215" indent="0">
              <a:buNone/>
              <a:defRPr sz="2600"/>
            </a:lvl8pPr>
            <a:lvl9pPr marL="4723765" indent="0">
              <a:buNone/>
              <a:defRPr sz="26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2385361" y="5495309"/>
            <a:ext cx="7301865" cy="673245"/>
          </a:xfrm>
        </p:spPr>
        <p:txBody>
          <a:bodyPr/>
          <a:lstStyle>
            <a:lvl1pPr marL="0" indent="0">
              <a:buNone/>
              <a:defRPr sz="1800"/>
            </a:lvl1pPr>
            <a:lvl2pPr marL="590550" indent="0">
              <a:buNone/>
              <a:defRPr sz="1500"/>
            </a:lvl2pPr>
            <a:lvl3pPr marL="1181100" indent="0">
              <a:buNone/>
              <a:defRPr sz="1300"/>
            </a:lvl3pPr>
            <a:lvl4pPr marL="1771650" indent="0">
              <a:buNone/>
              <a:defRPr sz="1200"/>
            </a:lvl4pPr>
            <a:lvl5pPr marL="2362200" indent="0">
              <a:buNone/>
              <a:defRPr sz="1200"/>
            </a:lvl5pPr>
            <a:lvl6pPr marL="2952115" indent="0">
              <a:buNone/>
              <a:defRPr sz="1200"/>
            </a:lvl6pPr>
            <a:lvl7pPr marL="3542665" indent="0">
              <a:buNone/>
              <a:defRPr sz="1200"/>
            </a:lvl7pPr>
            <a:lvl8pPr marL="4133215" indent="0">
              <a:buNone/>
              <a:defRPr sz="1200"/>
            </a:lvl8pPr>
            <a:lvl9pPr marL="4723765" indent="0">
              <a:buNone/>
              <a:defRPr sz="1200"/>
            </a:lvl9pPr>
          </a:lstStyle>
          <a:p>
            <a:pPr lvl="0"/>
            <a:r>
              <a:rPr lang="zh-CN" altLang="en-US" smtClean="0"/>
              <a:t>单击此处编辑母版文本样式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447681" y="708654"/>
            <a:ext cx="16008968" cy="79829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027271" y="240552"/>
            <a:ext cx="534017" cy="592440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95222" y="240552"/>
            <a:ext cx="3784895" cy="592440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41578" y="240554"/>
            <a:ext cx="9032254" cy="534017"/>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8489" y="1225514"/>
            <a:ext cx="5374984" cy="360943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86302" y="1225514"/>
            <a:ext cx="5374984" cy="360943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86302" y="3772438"/>
            <a:ext cx="5374984" cy="360943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733" y="2181221"/>
            <a:ext cx="10344309" cy="150507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5466" y="3978857"/>
            <a:ext cx="8518843" cy="1794387"/>
          </a:xfrm>
        </p:spPr>
        <p:txBody>
          <a:bodyPr/>
          <a:lstStyle>
            <a:lvl1pPr marL="0" indent="0" algn="ctr">
              <a:buNone/>
              <a:defRPr/>
            </a:lvl1pPr>
            <a:lvl2pPr marL="590550" indent="0" algn="ctr">
              <a:buNone/>
              <a:defRPr/>
            </a:lvl2pPr>
            <a:lvl3pPr marL="1181100" indent="0" algn="ctr">
              <a:buNone/>
              <a:defRPr/>
            </a:lvl3pPr>
            <a:lvl4pPr marL="1771650" indent="0" algn="ctr">
              <a:buNone/>
              <a:defRPr/>
            </a:lvl4pPr>
            <a:lvl5pPr marL="2362200" indent="0" algn="ctr">
              <a:buNone/>
              <a:defRPr/>
            </a:lvl5pPr>
            <a:lvl6pPr marL="2952115" indent="0" algn="ctr">
              <a:buNone/>
              <a:defRPr/>
            </a:lvl6pPr>
            <a:lvl7pPr marL="3542665" indent="0" algn="ctr">
              <a:buNone/>
              <a:defRPr/>
            </a:lvl7pPr>
            <a:lvl8pPr marL="4133215" indent="0" algn="ctr">
              <a:buNone/>
              <a:defRPr/>
            </a:lvl8pPr>
            <a:lvl9pPr marL="4723765"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marL="0" indent="0" algn="l" rtl="0" eaLnBrk="0" fontAlgn="base" hangingPunct="0">
              <a:spcBef>
                <a:spcPct val="0"/>
              </a:spcBef>
              <a:spcAft>
                <a:spcPct val="0"/>
              </a:spcAft>
              <a:buSzPct val="100000"/>
              <a:buFont typeface="+mj-lt"/>
              <a:buNone/>
              <a:defRPr lang="zh-CN" altLang="en-US" sz="2300" b="0" dirty="0" smtClean="0">
                <a:solidFill>
                  <a:schemeClr val="tx2"/>
                </a:solidFill>
                <a:latin typeface="+mj-lt"/>
                <a:ea typeface="+mj-ea"/>
                <a:cs typeface="+mj-cs"/>
              </a:defRPr>
            </a:lvl1pPr>
            <a:lvl2pPr marL="1033145" indent="-442595" algn="l" rtl="0" eaLnBrk="0" fontAlgn="base" hangingPunct="0">
              <a:lnSpc>
                <a:spcPct val="110000"/>
              </a:lnSpc>
              <a:spcBef>
                <a:spcPct val="0"/>
              </a:spcBef>
              <a:spcAft>
                <a:spcPct val="0"/>
              </a:spcAft>
              <a:buFont typeface="+mj-lt"/>
              <a:buAutoNum type="arabicPeriod"/>
              <a:defRPr lang="zh-CN" altLang="en-US" sz="2300" b="0" dirty="0" smtClean="0">
                <a:solidFill>
                  <a:schemeClr val="tx2"/>
                </a:solidFill>
                <a:latin typeface="+mj-lt"/>
                <a:ea typeface="+mj-ea"/>
                <a:cs typeface="+mj-cs"/>
              </a:defRPr>
            </a:lvl2pPr>
            <a:lvl3pPr marL="1623695" indent="-442595" algn="l" rtl="0" eaLnBrk="0" fontAlgn="base" hangingPunct="0">
              <a:lnSpc>
                <a:spcPct val="110000"/>
              </a:lnSpc>
              <a:spcBef>
                <a:spcPct val="0"/>
              </a:spcBef>
              <a:spcAft>
                <a:spcPct val="0"/>
              </a:spcAft>
              <a:buFont typeface="+mj-lt"/>
              <a:buAutoNum type="arabicPeriod"/>
              <a:defRPr lang="zh-CN" altLang="en-US" sz="2300" b="0" dirty="0" smtClean="0">
                <a:solidFill>
                  <a:schemeClr val="tx2"/>
                </a:solidFill>
                <a:latin typeface="+mj-lt"/>
                <a:ea typeface="+mj-ea"/>
                <a:cs typeface="+mj-cs"/>
              </a:defRPr>
            </a:lvl3pPr>
            <a:lvl4pPr marL="2214245" indent="-442595" algn="l" rtl="0" eaLnBrk="0" fontAlgn="base" hangingPunct="0">
              <a:lnSpc>
                <a:spcPct val="110000"/>
              </a:lnSpc>
              <a:spcBef>
                <a:spcPct val="0"/>
              </a:spcBef>
              <a:spcAft>
                <a:spcPct val="0"/>
              </a:spcAft>
              <a:buFont typeface="+mj-lt"/>
              <a:buAutoNum type="arabicPeriod"/>
              <a:defRPr lang="zh-CN" altLang="en-US" sz="2300" b="0" dirty="0" smtClean="0">
                <a:solidFill>
                  <a:schemeClr val="tx2"/>
                </a:solidFill>
                <a:latin typeface="+mj-lt"/>
                <a:ea typeface="+mj-ea"/>
                <a:cs typeface="+mj-cs"/>
              </a:defRPr>
            </a:lvl4pPr>
            <a:lvl5pPr marL="2804795" indent="-442595" algn="l" rtl="0" eaLnBrk="0" fontAlgn="base" hangingPunct="0">
              <a:lnSpc>
                <a:spcPct val="110000"/>
              </a:lnSpc>
              <a:spcBef>
                <a:spcPct val="0"/>
              </a:spcBef>
              <a:spcAft>
                <a:spcPct val="0"/>
              </a:spcAft>
              <a:buFont typeface="+mj-lt"/>
              <a:buAutoNum type="arabicPeriod"/>
              <a:defRPr lang="zh-CN" altLang="en-US" sz="2300" b="0" dirty="0">
                <a:solidFill>
                  <a:schemeClr val="tx2"/>
                </a:solidFill>
                <a:latin typeface="+mj-lt"/>
                <a:ea typeface="+mj-ea"/>
                <a:cs typeface="+mj-cs"/>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1328" y="4511973"/>
            <a:ext cx="10344309" cy="974137"/>
          </a:xfrm>
        </p:spPr>
        <p:txBody>
          <a:bodyPr/>
          <a:lstStyle>
            <a:lvl1pPr algn="l">
              <a:defRPr sz="52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1328" y="2781316"/>
            <a:ext cx="10344309" cy="919466"/>
          </a:xfrm>
        </p:spPr>
        <p:txBody>
          <a:bodyPr anchor="b"/>
          <a:lstStyle>
            <a:lvl1pPr marL="0" indent="0">
              <a:buNone/>
              <a:defRPr sz="2600"/>
            </a:lvl1pPr>
            <a:lvl2pPr marL="590550" indent="0">
              <a:buNone/>
              <a:defRPr sz="2300"/>
            </a:lvl2pPr>
            <a:lvl3pPr marL="1181100" indent="0">
              <a:buNone/>
              <a:defRPr sz="2100"/>
            </a:lvl3pPr>
            <a:lvl4pPr marL="1771650" indent="0">
              <a:buNone/>
              <a:defRPr sz="1800"/>
            </a:lvl4pPr>
            <a:lvl5pPr marL="2362200" indent="0">
              <a:buNone/>
              <a:defRPr sz="1800"/>
            </a:lvl5pPr>
            <a:lvl6pPr marL="2952115" indent="0">
              <a:buNone/>
              <a:defRPr sz="1800"/>
            </a:lvl6pPr>
            <a:lvl7pPr marL="3542665" indent="0">
              <a:buNone/>
              <a:defRPr sz="1800"/>
            </a:lvl7pPr>
            <a:lvl8pPr marL="4133215" indent="0">
              <a:buNone/>
              <a:defRPr sz="1800"/>
            </a:lvl8pPr>
            <a:lvl9pPr marL="4723765" indent="0">
              <a:buNone/>
              <a:defRPr sz="1800"/>
            </a:lvl9pPr>
          </a:lstStyle>
          <a:p>
            <a:pPr lvl="0"/>
            <a:r>
              <a:rPr lang="zh-CN" altLang="en-US" smtClean="0"/>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1328" y="4511974"/>
            <a:ext cx="10344309" cy="1394550"/>
          </a:xfrm>
        </p:spPr>
        <p:txBody>
          <a:bodyPr/>
          <a:lstStyle>
            <a:lvl1pPr algn="l">
              <a:defRPr sz="52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1328" y="2976017"/>
            <a:ext cx="10344309" cy="1535956"/>
          </a:xfrm>
        </p:spPr>
        <p:txBody>
          <a:bodyPr anchor="b"/>
          <a:lstStyle>
            <a:lvl1pPr marL="0" indent="0">
              <a:buNone/>
              <a:defRPr sz="2600"/>
            </a:lvl1pPr>
            <a:lvl2pPr marL="590550" indent="0">
              <a:buNone/>
              <a:defRPr sz="2300"/>
            </a:lvl2pPr>
            <a:lvl3pPr marL="1181100" indent="0">
              <a:buNone/>
              <a:defRPr sz="2100"/>
            </a:lvl3pPr>
            <a:lvl4pPr marL="1771650" indent="0">
              <a:buNone/>
              <a:defRPr sz="1800"/>
            </a:lvl4pPr>
            <a:lvl5pPr marL="2362200" indent="0">
              <a:buNone/>
              <a:defRPr sz="1800"/>
            </a:lvl5pPr>
            <a:lvl6pPr marL="2952115" indent="0">
              <a:buNone/>
              <a:defRPr sz="1800"/>
            </a:lvl6pPr>
            <a:lvl7pPr marL="3542665" indent="0">
              <a:buNone/>
              <a:defRPr sz="1800"/>
            </a:lvl7pPr>
            <a:lvl8pPr marL="4133215" indent="0">
              <a:buNone/>
              <a:defRPr sz="1800"/>
            </a:lvl8pPr>
            <a:lvl9pPr marL="4723765" indent="0">
              <a:buNone/>
              <a:defRPr sz="1800"/>
            </a:lvl9pPr>
          </a:lstStyle>
          <a:p>
            <a:pPr lvl="0"/>
            <a:r>
              <a:rPr lang="zh-CN" altLang="en-US" smtClean="0"/>
              <a:t>单击此处编辑母版文本样式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8489" y="1225514"/>
            <a:ext cx="5374984" cy="4939440"/>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86302" y="1225514"/>
            <a:ext cx="5374984" cy="4939440"/>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89" y="281185"/>
            <a:ext cx="10952798" cy="1170252"/>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8489" y="1571714"/>
            <a:ext cx="5377097" cy="655017"/>
          </a:xfrm>
        </p:spPr>
        <p:txBody>
          <a:bodyPr anchor="b"/>
          <a:lstStyle>
            <a:lvl1pPr marL="0" indent="0">
              <a:buNone/>
              <a:defRPr sz="3100" b="1"/>
            </a:lvl1pPr>
            <a:lvl2pPr marL="590550" indent="0">
              <a:buNone/>
              <a:defRPr sz="2600" b="1"/>
            </a:lvl2pPr>
            <a:lvl3pPr marL="1181100" indent="0">
              <a:buNone/>
              <a:defRPr sz="2300" b="1"/>
            </a:lvl3pPr>
            <a:lvl4pPr marL="1771650" indent="0">
              <a:buNone/>
              <a:defRPr sz="2100" b="1"/>
            </a:lvl4pPr>
            <a:lvl5pPr marL="2362200" indent="0">
              <a:buNone/>
              <a:defRPr sz="2100" b="1"/>
            </a:lvl5pPr>
            <a:lvl6pPr marL="2952115" indent="0">
              <a:buNone/>
              <a:defRPr sz="2100" b="1"/>
            </a:lvl6pPr>
            <a:lvl7pPr marL="3542665" indent="0">
              <a:buNone/>
              <a:defRPr sz="2100" b="1"/>
            </a:lvl7pPr>
            <a:lvl8pPr marL="4133215" indent="0">
              <a:buNone/>
              <a:defRPr sz="2100" b="1"/>
            </a:lvl8pPr>
            <a:lvl9pPr marL="4723765"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8489" y="2226730"/>
            <a:ext cx="5377097" cy="4045497"/>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82080" y="1571714"/>
            <a:ext cx="5379210" cy="655017"/>
          </a:xfrm>
        </p:spPr>
        <p:txBody>
          <a:bodyPr anchor="b"/>
          <a:lstStyle>
            <a:lvl1pPr marL="0" indent="0">
              <a:buNone/>
              <a:defRPr sz="3100" b="1"/>
            </a:lvl1pPr>
            <a:lvl2pPr marL="590550" indent="0">
              <a:buNone/>
              <a:defRPr sz="2600" b="1"/>
            </a:lvl2pPr>
            <a:lvl3pPr marL="1181100" indent="0">
              <a:buNone/>
              <a:defRPr sz="2300" b="1"/>
            </a:lvl3pPr>
            <a:lvl4pPr marL="1771650" indent="0">
              <a:buNone/>
              <a:defRPr sz="2100" b="1"/>
            </a:lvl4pPr>
            <a:lvl5pPr marL="2362200" indent="0">
              <a:buNone/>
              <a:defRPr sz="2100" b="1"/>
            </a:lvl5pPr>
            <a:lvl6pPr marL="2952115" indent="0">
              <a:buNone/>
              <a:defRPr sz="2100" b="1"/>
            </a:lvl6pPr>
            <a:lvl7pPr marL="3542665" indent="0">
              <a:buNone/>
              <a:defRPr sz="2100" b="1"/>
            </a:lvl7pPr>
            <a:lvl8pPr marL="4133215" indent="0">
              <a:buNone/>
              <a:defRPr sz="2100" b="1"/>
            </a:lvl8pPr>
            <a:lvl9pPr marL="4723765"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82080" y="2226730"/>
            <a:ext cx="5379210" cy="4045497"/>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8492" y="279559"/>
            <a:ext cx="4003772" cy="1189758"/>
          </a:xfrm>
        </p:spPr>
        <p:txBody>
          <a:bodyPr anchor="b"/>
          <a:lstStyle>
            <a:lvl1pPr algn="l">
              <a:defRPr sz="26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58044" y="279562"/>
            <a:ext cx="6803242" cy="5992667"/>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8492" y="1469319"/>
            <a:ext cx="4003772" cy="4802910"/>
          </a:xfrm>
        </p:spPr>
        <p:txBody>
          <a:bodyPr/>
          <a:lstStyle>
            <a:lvl1pPr marL="0" indent="0">
              <a:buNone/>
              <a:defRPr sz="1800"/>
            </a:lvl1pPr>
            <a:lvl2pPr marL="590550" indent="0">
              <a:buNone/>
              <a:defRPr sz="1500"/>
            </a:lvl2pPr>
            <a:lvl3pPr marL="1181100" indent="0">
              <a:buNone/>
              <a:defRPr sz="1300"/>
            </a:lvl3pPr>
            <a:lvl4pPr marL="1771650" indent="0">
              <a:buNone/>
              <a:defRPr sz="1200"/>
            </a:lvl4pPr>
            <a:lvl5pPr marL="2362200" indent="0">
              <a:buNone/>
              <a:defRPr sz="1200"/>
            </a:lvl5pPr>
            <a:lvl6pPr marL="2952115" indent="0">
              <a:buNone/>
              <a:defRPr sz="1200"/>
            </a:lvl6pPr>
            <a:lvl7pPr marL="3542665" indent="0">
              <a:buNone/>
              <a:defRPr sz="1200"/>
            </a:lvl7pPr>
            <a:lvl8pPr marL="4133215" indent="0">
              <a:buNone/>
              <a:defRPr sz="1200"/>
            </a:lvl8pPr>
            <a:lvl9pPr marL="4723765" indent="0">
              <a:buNone/>
              <a:defRPr sz="1200"/>
            </a:lvl9pPr>
          </a:lstStyle>
          <a:p>
            <a:pPr lvl="0"/>
            <a:r>
              <a:rPr lang="zh-CN" altLang="en-US" smtClean="0"/>
              <a:t>单击此处编辑母版文本样式</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5361" y="4915059"/>
            <a:ext cx="7301865" cy="580251"/>
          </a:xfrm>
        </p:spPr>
        <p:txBody>
          <a:bodyPr anchor="b"/>
          <a:lstStyle>
            <a:lvl1pPr algn="l">
              <a:defRPr sz="26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5361" y="627385"/>
            <a:ext cx="7301865" cy="4212908"/>
          </a:xfrm>
        </p:spPr>
        <p:txBody>
          <a:bodyPr/>
          <a:lstStyle>
            <a:lvl1pPr marL="0" indent="0">
              <a:buNone/>
              <a:defRPr sz="4100"/>
            </a:lvl1pPr>
            <a:lvl2pPr marL="590550" indent="0">
              <a:buNone/>
              <a:defRPr sz="3600"/>
            </a:lvl2pPr>
            <a:lvl3pPr marL="1181100" indent="0">
              <a:buNone/>
              <a:defRPr sz="3100"/>
            </a:lvl3pPr>
            <a:lvl4pPr marL="1771650" indent="0">
              <a:buNone/>
              <a:defRPr sz="2600"/>
            </a:lvl4pPr>
            <a:lvl5pPr marL="2362200" indent="0">
              <a:buNone/>
              <a:defRPr sz="2600"/>
            </a:lvl5pPr>
            <a:lvl6pPr marL="2952115" indent="0">
              <a:buNone/>
              <a:defRPr sz="2600"/>
            </a:lvl6pPr>
            <a:lvl7pPr marL="3542665" indent="0">
              <a:buNone/>
              <a:defRPr sz="2600"/>
            </a:lvl7pPr>
            <a:lvl8pPr marL="4133215" indent="0">
              <a:buNone/>
              <a:defRPr sz="2600"/>
            </a:lvl8pPr>
            <a:lvl9pPr marL="4723765" indent="0">
              <a:buNone/>
              <a:defRPr sz="2600"/>
            </a:lvl9pPr>
          </a:lstStyle>
          <a:p>
            <a:pPr lvl="0"/>
            <a:endParaRPr lang="zh-CN" altLang="en-US" noProof="0"/>
          </a:p>
        </p:txBody>
      </p:sp>
      <p:sp>
        <p:nvSpPr>
          <p:cNvPr id="4" name="文本占位符 3"/>
          <p:cNvSpPr>
            <a:spLocks noGrp="1"/>
          </p:cNvSpPr>
          <p:nvPr>
            <p:ph type="body" sz="half" idx="2"/>
          </p:nvPr>
        </p:nvSpPr>
        <p:spPr>
          <a:xfrm>
            <a:off x="2385361" y="5495311"/>
            <a:ext cx="7301865" cy="824053"/>
          </a:xfrm>
        </p:spPr>
        <p:txBody>
          <a:bodyPr/>
          <a:lstStyle>
            <a:lvl1pPr marL="0" indent="0">
              <a:buNone/>
              <a:defRPr sz="1800"/>
            </a:lvl1pPr>
            <a:lvl2pPr marL="590550" indent="0">
              <a:buNone/>
              <a:defRPr sz="1500"/>
            </a:lvl2pPr>
            <a:lvl3pPr marL="1181100" indent="0">
              <a:buNone/>
              <a:defRPr sz="1300"/>
            </a:lvl3pPr>
            <a:lvl4pPr marL="1771650" indent="0">
              <a:buNone/>
              <a:defRPr sz="1200"/>
            </a:lvl4pPr>
            <a:lvl5pPr marL="2362200" indent="0">
              <a:buNone/>
              <a:defRPr sz="1200"/>
            </a:lvl5pPr>
            <a:lvl6pPr marL="2952115" indent="0">
              <a:buNone/>
              <a:defRPr sz="1200"/>
            </a:lvl6pPr>
            <a:lvl7pPr marL="3542665" indent="0">
              <a:buNone/>
              <a:defRPr sz="1200"/>
            </a:lvl7pPr>
            <a:lvl8pPr marL="4133215" indent="0">
              <a:buNone/>
              <a:defRPr sz="1200"/>
            </a:lvl8pPr>
            <a:lvl9pPr marL="4723765" indent="0">
              <a:buNone/>
              <a:defRPr sz="1200"/>
            </a:lvl9pPr>
          </a:lstStyle>
          <a:p>
            <a:pPr lvl="0"/>
            <a:r>
              <a:rPr lang="zh-CN" altLang="en-US" smtClean="0"/>
              <a:t>单击此处编辑母版文本样式</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82944" y="240552"/>
            <a:ext cx="2778342" cy="592440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41578" y="240552"/>
            <a:ext cx="8138537" cy="592440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8489" y="1225519"/>
            <a:ext cx="5374984" cy="5822347"/>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86302" y="1225519"/>
            <a:ext cx="5374984" cy="5822347"/>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89" y="281189"/>
            <a:ext cx="10952798" cy="534017"/>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8490" y="1349173"/>
            <a:ext cx="5377097" cy="1073355"/>
          </a:xfrm>
        </p:spPr>
        <p:txBody>
          <a:bodyPr anchor="b"/>
          <a:lstStyle>
            <a:lvl1pPr marL="0" indent="0">
              <a:buNone/>
              <a:defRPr sz="3100" b="1"/>
            </a:lvl1pPr>
            <a:lvl2pPr marL="590550" indent="0">
              <a:buNone/>
              <a:defRPr sz="2600" b="1"/>
            </a:lvl2pPr>
            <a:lvl3pPr marL="1181100" indent="0">
              <a:buNone/>
              <a:defRPr sz="2300" b="1"/>
            </a:lvl3pPr>
            <a:lvl4pPr marL="1771650" indent="0">
              <a:buNone/>
              <a:defRPr sz="2100" b="1"/>
            </a:lvl4pPr>
            <a:lvl5pPr marL="2362200" indent="0">
              <a:buNone/>
              <a:defRPr sz="2100" b="1"/>
            </a:lvl5pPr>
            <a:lvl6pPr marL="2952115" indent="0">
              <a:buNone/>
              <a:defRPr sz="2100" b="1"/>
            </a:lvl6pPr>
            <a:lvl7pPr marL="3542665" indent="0">
              <a:buNone/>
              <a:defRPr sz="2100" b="1"/>
            </a:lvl7pPr>
            <a:lvl8pPr marL="4133215" indent="0">
              <a:buNone/>
              <a:defRPr sz="2100" b="1"/>
            </a:lvl8pPr>
            <a:lvl9pPr marL="4723765"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8490" y="2226729"/>
            <a:ext cx="5377097" cy="5108305"/>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82084" y="1349173"/>
            <a:ext cx="5379210" cy="1073355"/>
          </a:xfrm>
        </p:spPr>
        <p:txBody>
          <a:bodyPr anchor="b"/>
          <a:lstStyle>
            <a:lvl1pPr marL="0" indent="0">
              <a:buNone/>
              <a:defRPr sz="3100" b="1"/>
            </a:lvl1pPr>
            <a:lvl2pPr marL="590550" indent="0">
              <a:buNone/>
              <a:defRPr sz="2600" b="1"/>
            </a:lvl2pPr>
            <a:lvl3pPr marL="1181100" indent="0">
              <a:buNone/>
              <a:defRPr sz="2300" b="1"/>
            </a:lvl3pPr>
            <a:lvl4pPr marL="1771650" indent="0">
              <a:buNone/>
              <a:defRPr sz="2100" b="1"/>
            </a:lvl4pPr>
            <a:lvl5pPr marL="2362200" indent="0">
              <a:buNone/>
              <a:defRPr sz="2100" b="1"/>
            </a:lvl5pPr>
            <a:lvl6pPr marL="2952115" indent="0">
              <a:buNone/>
              <a:defRPr sz="2100" b="1"/>
            </a:lvl6pPr>
            <a:lvl7pPr marL="3542665" indent="0">
              <a:buNone/>
              <a:defRPr sz="2100" b="1"/>
            </a:lvl7pPr>
            <a:lvl8pPr marL="4133215" indent="0">
              <a:buNone/>
              <a:defRPr sz="2100" b="1"/>
            </a:lvl8pPr>
            <a:lvl9pPr marL="4723765"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82084" y="2226729"/>
            <a:ext cx="5379210" cy="5108305"/>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8492" y="73111"/>
            <a:ext cx="4003772" cy="974137"/>
          </a:xfrm>
        </p:spPr>
        <p:txBody>
          <a:bodyPr anchor="b"/>
          <a:lstStyle>
            <a:lvl1pPr algn="l">
              <a:defRPr sz="26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58048" y="279559"/>
            <a:ext cx="6803244" cy="6671810"/>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8492" y="1469318"/>
            <a:ext cx="4003772" cy="673245"/>
          </a:xfrm>
        </p:spPr>
        <p:txBody>
          <a:bodyPr/>
          <a:lstStyle>
            <a:lvl1pPr marL="0" indent="0">
              <a:buNone/>
              <a:defRPr sz="1800"/>
            </a:lvl1pPr>
            <a:lvl2pPr marL="590550" indent="0">
              <a:buNone/>
              <a:defRPr sz="1500"/>
            </a:lvl2pPr>
            <a:lvl3pPr marL="1181100" indent="0">
              <a:buNone/>
              <a:defRPr sz="1300"/>
            </a:lvl3pPr>
            <a:lvl4pPr marL="1771650" indent="0">
              <a:buNone/>
              <a:defRPr sz="1200"/>
            </a:lvl4pPr>
            <a:lvl5pPr marL="2362200" indent="0">
              <a:buNone/>
              <a:defRPr sz="1200"/>
            </a:lvl5pPr>
            <a:lvl6pPr marL="2952115" indent="0">
              <a:buNone/>
              <a:defRPr sz="1200"/>
            </a:lvl6pPr>
            <a:lvl7pPr marL="3542665" indent="0">
              <a:buNone/>
              <a:defRPr sz="1200"/>
            </a:lvl7pPr>
            <a:lvl8pPr marL="4133215" indent="0">
              <a:buNone/>
              <a:defRPr sz="1200"/>
            </a:lvl8pPr>
            <a:lvl9pPr marL="4723765" indent="0">
              <a:buNone/>
              <a:defRPr sz="12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526090" y="6654187"/>
            <a:ext cx="11643685" cy="368954"/>
          </a:xfrm>
          <a:prstGeom prst="rect">
            <a:avLst/>
          </a:prstGeom>
          <a:solidFill>
            <a:srgbClr val="F64C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nchor="ctr"/>
          <a:lstStyle>
            <a:lvl1pPr eaLnBrk="0" hangingPunct="0">
              <a:defRPr sz="1200">
                <a:solidFill>
                  <a:schemeClr val="bg1"/>
                </a:solidFill>
                <a:latin typeface="宋体" panose="02010600030101010101" pitchFamily="2" charset="-122"/>
                <a:ea typeface="宋体" panose="02010600030101010101" pitchFamily="2" charset="-122"/>
              </a:defRPr>
            </a:lvl1pPr>
            <a:lvl2pPr marL="742950" indent="-285750" eaLnBrk="0" hangingPunct="0">
              <a:defRPr sz="1200">
                <a:solidFill>
                  <a:schemeClr val="bg1"/>
                </a:solidFill>
                <a:latin typeface="宋体" panose="02010600030101010101" pitchFamily="2" charset="-122"/>
                <a:ea typeface="宋体" panose="02010600030101010101" pitchFamily="2" charset="-122"/>
              </a:defRPr>
            </a:lvl2pPr>
            <a:lvl3pPr marL="1143000" indent="-228600" eaLnBrk="0" hangingPunct="0">
              <a:defRPr sz="1200">
                <a:solidFill>
                  <a:schemeClr val="bg1"/>
                </a:solidFill>
                <a:latin typeface="宋体" panose="02010600030101010101" pitchFamily="2" charset="-122"/>
                <a:ea typeface="宋体" panose="02010600030101010101" pitchFamily="2" charset="-122"/>
              </a:defRPr>
            </a:lvl3pPr>
            <a:lvl4pPr marL="1600200" indent="-228600" eaLnBrk="0" hangingPunct="0">
              <a:defRPr sz="1200">
                <a:solidFill>
                  <a:schemeClr val="bg1"/>
                </a:solidFill>
                <a:latin typeface="宋体" panose="02010600030101010101" pitchFamily="2" charset="-122"/>
                <a:ea typeface="宋体" panose="02010600030101010101" pitchFamily="2" charset="-122"/>
              </a:defRPr>
            </a:lvl4pPr>
            <a:lvl5pPr marL="2057400" indent="-228600" eaLnBrk="0" hangingPunct="0">
              <a:defRPr sz="1200">
                <a:solidFill>
                  <a:schemeClr val="bg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9pPr>
          </a:lstStyle>
          <a:p>
            <a:pPr algn="ctr" eaLnBrk="1" fontAlgn="base" hangingPunct="1">
              <a:spcBef>
                <a:spcPct val="0"/>
              </a:spcBef>
              <a:spcAft>
                <a:spcPct val="0"/>
              </a:spcAft>
              <a:defRPr/>
            </a:pPr>
            <a:endParaRPr lang="zh-CN" altLang="en-US" sz="2300" dirty="0" smtClean="0">
              <a:solidFill>
                <a:srgbClr val="FFFFFF"/>
              </a:solidFill>
              <a:ea typeface="微软雅黑" panose="020B0503020204020204" pitchFamily="34" charset="-122"/>
            </a:endParaRPr>
          </a:p>
        </p:txBody>
      </p:sp>
      <p:sp>
        <p:nvSpPr>
          <p:cNvPr id="1027" name="Rectangle 7"/>
          <p:cNvSpPr>
            <a:spLocks noChangeArrowheads="1"/>
          </p:cNvSpPr>
          <p:nvPr/>
        </p:nvSpPr>
        <p:spPr bwMode="auto">
          <a:xfrm>
            <a:off x="0" y="6286857"/>
            <a:ext cx="526090" cy="368954"/>
          </a:xfrm>
          <a:prstGeom prst="rect">
            <a:avLst/>
          </a:prstGeom>
          <a:solidFill>
            <a:srgbClr val="F64C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nchor="ctr"/>
          <a:lstStyle>
            <a:lvl1pPr eaLnBrk="0" hangingPunct="0">
              <a:defRPr sz="1200">
                <a:solidFill>
                  <a:schemeClr val="bg1"/>
                </a:solidFill>
                <a:latin typeface="宋体" panose="02010600030101010101" pitchFamily="2" charset="-122"/>
                <a:ea typeface="宋体" panose="02010600030101010101" pitchFamily="2" charset="-122"/>
              </a:defRPr>
            </a:lvl1pPr>
            <a:lvl2pPr marL="742950" indent="-285750" eaLnBrk="0" hangingPunct="0">
              <a:defRPr sz="1200">
                <a:solidFill>
                  <a:schemeClr val="bg1"/>
                </a:solidFill>
                <a:latin typeface="宋体" panose="02010600030101010101" pitchFamily="2" charset="-122"/>
                <a:ea typeface="宋体" panose="02010600030101010101" pitchFamily="2" charset="-122"/>
              </a:defRPr>
            </a:lvl2pPr>
            <a:lvl3pPr marL="1143000" indent="-228600" eaLnBrk="0" hangingPunct="0">
              <a:defRPr sz="1200">
                <a:solidFill>
                  <a:schemeClr val="bg1"/>
                </a:solidFill>
                <a:latin typeface="宋体" panose="02010600030101010101" pitchFamily="2" charset="-122"/>
                <a:ea typeface="宋体" panose="02010600030101010101" pitchFamily="2" charset="-122"/>
              </a:defRPr>
            </a:lvl3pPr>
            <a:lvl4pPr marL="1600200" indent="-228600" eaLnBrk="0" hangingPunct="0">
              <a:defRPr sz="1200">
                <a:solidFill>
                  <a:schemeClr val="bg1"/>
                </a:solidFill>
                <a:latin typeface="宋体" panose="02010600030101010101" pitchFamily="2" charset="-122"/>
                <a:ea typeface="宋体" panose="02010600030101010101" pitchFamily="2" charset="-122"/>
              </a:defRPr>
            </a:lvl4pPr>
            <a:lvl5pPr marL="2057400" indent="-228600" eaLnBrk="0" hangingPunct="0">
              <a:defRPr sz="1200">
                <a:solidFill>
                  <a:schemeClr val="bg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9pPr>
          </a:lstStyle>
          <a:p>
            <a:pPr algn="ctr" eaLnBrk="1" fontAlgn="base" hangingPunct="1">
              <a:spcBef>
                <a:spcPct val="0"/>
              </a:spcBef>
              <a:spcAft>
                <a:spcPct val="0"/>
              </a:spcAft>
              <a:defRPr/>
            </a:pPr>
            <a:endParaRPr lang="zh-CN" altLang="en-US" sz="2300" dirty="0" smtClean="0">
              <a:solidFill>
                <a:srgbClr val="FFFFFF"/>
              </a:solidFill>
              <a:ea typeface="微软雅黑" panose="020B0503020204020204" pitchFamily="34" charset="-122"/>
            </a:endParaRPr>
          </a:p>
        </p:txBody>
      </p:sp>
      <p:sp>
        <p:nvSpPr>
          <p:cNvPr id="1028" name="Line 11"/>
          <p:cNvSpPr>
            <a:spLocks noChangeShapeType="1"/>
          </p:cNvSpPr>
          <p:nvPr/>
        </p:nvSpPr>
        <p:spPr bwMode="auto">
          <a:xfrm>
            <a:off x="27467" y="658268"/>
            <a:ext cx="11762002"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lIns="118095" tIns="59047" rIns="118095" bIns="59047"/>
          <a:lstStyle/>
          <a:p>
            <a:pPr eaLnBrk="0" fontAlgn="base" hangingPunct="0">
              <a:spcBef>
                <a:spcPct val="0"/>
              </a:spcBef>
              <a:spcAft>
                <a:spcPct val="0"/>
              </a:spcAft>
            </a:pPr>
            <a:endParaRPr lang="zh-CN" altLang="en-US" sz="1500" dirty="0">
              <a:solidFill>
                <a:srgbClr val="FFFFFF"/>
              </a:solidFill>
              <a:latin typeface="宋体" panose="02010600030101010101" pitchFamily="2" charset="-122"/>
              <a:ea typeface="宋体" panose="02010600030101010101" pitchFamily="2" charset="-122"/>
            </a:endParaRPr>
          </a:p>
        </p:txBody>
      </p:sp>
      <p:pic>
        <p:nvPicPr>
          <p:cNvPr id="1029" name="Picture 12" descr="集团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87924" y="146284"/>
            <a:ext cx="2011393" cy="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p:cNvSpPr>
            <a:spLocks noGrp="1" noChangeArrowheads="1"/>
          </p:cNvSpPr>
          <p:nvPr>
            <p:ph type="body" idx="1"/>
          </p:nvPr>
        </p:nvSpPr>
        <p:spPr bwMode="auto">
          <a:xfrm>
            <a:off x="608489" y="708657"/>
            <a:ext cx="10952798" cy="76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8095" tIns="59047" rIns="118095" bIns="59047" numCol="1" anchor="t" anchorCtr="0" compatLnSpc="1">
            <a:spAutoFit/>
          </a:bodyPr>
          <a:lstStyle/>
          <a:p>
            <a:pPr lvl="0"/>
            <a:r>
              <a:rPr lang="zh-CN" altLang="en-US" smtClean="0"/>
              <a:t>单击此处编辑母版文本样式</a:t>
            </a:r>
          </a:p>
        </p:txBody>
      </p:sp>
      <p:sp>
        <p:nvSpPr>
          <p:cNvPr id="1031" name="Rectangle 5"/>
          <p:cNvSpPr>
            <a:spLocks noGrp="1" noChangeArrowheads="1"/>
          </p:cNvSpPr>
          <p:nvPr>
            <p:ph type="title"/>
          </p:nvPr>
        </p:nvSpPr>
        <p:spPr bwMode="auto">
          <a:xfrm>
            <a:off x="441578" y="240555"/>
            <a:ext cx="9032256" cy="53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494" tIns="46494" rIns="46494" bIns="46494" numCol="1" anchor="t" anchorCtr="0" compatLnSpc="1">
            <a:spAutoFit/>
          </a:bodyPr>
          <a:lstStyle/>
          <a:p>
            <a:pPr lvl="0"/>
            <a:r>
              <a:rPr lang="zh-CN" altLang="en-US" smtClean="0"/>
              <a:t>单击此处编辑母版标题样式</a:t>
            </a:r>
          </a:p>
        </p:txBody>
      </p:sp>
      <p:sp>
        <p:nvSpPr>
          <p:cNvPr id="2056" name="Text Box 9"/>
          <p:cNvSpPr txBox="1">
            <a:spLocks noChangeArrowheads="1"/>
          </p:cNvSpPr>
          <p:nvPr/>
        </p:nvSpPr>
        <p:spPr bwMode="auto">
          <a:xfrm>
            <a:off x="18588" y="6694822"/>
            <a:ext cx="469329" cy="3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spAutoFit/>
          </a:bodyPr>
          <a:lstStyle>
            <a:lvl1pPr>
              <a:defRPr sz="1200">
                <a:solidFill>
                  <a:schemeClr val="bg1"/>
                </a:solidFill>
                <a:latin typeface="宋体" panose="02010600030101010101" pitchFamily="2" charset="-122"/>
                <a:ea typeface="宋体" panose="02010600030101010101" pitchFamily="2" charset="-122"/>
              </a:defRPr>
            </a:lvl1pPr>
            <a:lvl2pPr marL="742950" indent="-285750">
              <a:defRPr sz="1200">
                <a:solidFill>
                  <a:schemeClr val="bg1"/>
                </a:solidFill>
                <a:latin typeface="宋体" panose="02010600030101010101" pitchFamily="2" charset="-122"/>
                <a:ea typeface="宋体" panose="02010600030101010101" pitchFamily="2" charset="-122"/>
              </a:defRPr>
            </a:lvl2pPr>
            <a:lvl3pPr marL="1143000" indent="-228600">
              <a:defRPr sz="1200">
                <a:solidFill>
                  <a:schemeClr val="bg1"/>
                </a:solidFill>
                <a:latin typeface="宋体" panose="02010600030101010101" pitchFamily="2" charset="-122"/>
                <a:ea typeface="宋体" panose="02010600030101010101" pitchFamily="2" charset="-122"/>
              </a:defRPr>
            </a:lvl3pPr>
            <a:lvl4pPr marL="1600200" indent="-228600">
              <a:defRPr sz="1200">
                <a:solidFill>
                  <a:schemeClr val="bg1"/>
                </a:solidFill>
                <a:latin typeface="宋体" panose="02010600030101010101" pitchFamily="2" charset="-122"/>
                <a:ea typeface="宋体" panose="02010600030101010101" pitchFamily="2" charset="-122"/>
              </a:defRPr>
            </a:lvl4pPr>
            <a:lvl5pPr marL="2057400" indent="-228600">
              <a:defRPr sz="1200">
                <a:solidFill>
                  <a:schemeClr val="bg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9pPr>
          </a:lstStyle>
          <a:p>
            <a:pPr algn="ctr" fontAlgn="base">
              <a:spcBef>
                <a:spcPct val="0"/>
              </a:spcBef>
              <a:spcAft>
                <a:spcPct val="0"/>
              </a:spcAft>
              <a:defRPr/>
            </a:pPr>
            <a:fld id="{3F22E4EF-BFA2-437B-ABD6-6901660AFD78}" type="slidenum">
              <a:rPr lang="zh-CN" altLang="en-US" b="1" smtClean="0">
                <a:solidFill>
                  <a:srgbClr val="FF0000"/>
                </a:solidFill>
                <a:ea typeface="Arial Unicode MS" pitchFamily="34" charset="-122"/>
                <a:cs typeface="Arial Unicode MS" pitchFamily="34" charset="-122"/>
              </a:rPr>
              <a:t>‹#›</a:t>
            </a:fld>
            <a:endParaRPr lang="en-US" altLang="zh-CN" b="1" smtClean="0">
              <a:solidFill>
                <a:srgbClr val="FF0000"/>
              </a:solidFill>
              <a:ea typeface="Arial Unicode MS" pitchFamily="34" charset="-122"/>
              <a:cs typeface="Arial Unicode MS"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rtl="0" eaLnBrk="0" fontAlgn="base" hangingPunct="0">
        <a:lnSpc>
          <a:spcPct val="110000"/>
        </a:lnSpc>
        <a:spcBef>
          <a:spcPct val="0"/>
        </a:spcBef>
        <a:spcAft>
          <a:spcPct val="0"/>
        </a:spcAft>
        <a:defRPr lang="zh-CN" altLang="en-US" sz="2600" b="1">
          <a:solidFill>
            <a:schemeClr val="tx2"/>
          </a:solidFill>
          <a:latin typeface="+mj-lt"/>
          <a:ea typeface="+mj-ea"/>
          <a:cs typeface="+mj-cs"/>
        </a:defRPr>
      </a:lvl1pPr>
      <a:lvl2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2pPr>
      <a:lvl3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3pPr>
      <a:lvl4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4pPr>
      <a:lvl5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5pPr>
      <a:lvl6pPr marL="5905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6pPr>
      <a:lvl7pPr marL="11811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7pPr>
      <a:lvl8pPr marL="17716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8pPr>
      <a:lvl9pPr marL="23622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9pPr>
    </p:titleStyle>
    <p:bodyStyle>
      <a:lvl1pPr marL="442595" indent="-442595" algn="l" rtl="0" eaLnBrk="0" fontAlgn="base" hangingPunct="0">
        <a:lnSpc>
          <a:spcPct val="200000"/>
        </a:lnSpc>
        <a:spcBef>
          <a:spcPct val="20000"/>
        </a:spcBef>
        <a:spcAft>
          <a:spcPct val="0"/>
        </a:spcAft>
        <a:buSzPct val="80000"/>
        <a:buFont typeface="Wingdings" panose="05000000000000000000" pitchFamily="2" charset="2"/>
        <a:buChar char="n"/>
        <a:defRPr lang="zh-CN" altLang="en-US" sz="2100" dirty="0">
          <a:solidFill>
            <a:schemeClr val="tx2"/>
          </a:solidFill>
          <a:latin typeface="+mj-lt"/>
          <a:ea typeface="+mj-ea"/>
          <a:cs typeface="+mj-cs"/>
        </a:defRPr>
      </a:lvl1pPr>
      <a:lvl2pPr marL="959485" indent="-368935" algn="l" rtl="0" eaLnBrk="0" fontAlgn="base" hangingPunct="0">
        <a:lnSpc>
          <a:spcPct val="200000"/>
        </a:lnSpc>
        <a:spcBef>
          <a:spcPct val="20000"/>
        </a:spcBef>
        <a:spcAft>
          <a:spcPct val="0"/>
        </a:spcAft>
        <a:buSzPct val="80000"/>
        <a:buFont typeface="Wingdings" panose="05000000000000000000" pitchFamily="2" charset="2"/>
        <a:buChar char="Ø"/>
        <a:defRPr lang="zh-CN" altLang="en-US" sz="2100" dirty="0">
          <a:solidFill>
            <a:schemeClr val="tx2"/>
          </a:solidFill>
          <a:latin typeface="+mj-lt"/>
          <a:ea typeface="+mj-ea"/>
          <a:cs typeface="+mj-cs"/>
        </a:defRPr>
      </a:lvl2pPr>
      <a:lvl3pPr marL="1476375" indent="-295275" algn="l" rtl="0" eaLnBrk="0" fontAlgn="base" hangingPunct="0">
        <a:lnSpc>
          <a:spcPct val="200000"/>
        </a:lnSpc>
        <a:spcBef>
          <a:spcPct val="20000"/>
        </a:spcBef>
        <a:spcAft>
          <a:spcPct val="0"/>
        </a:spcAft>
        <a:buFont typeface="Wingdings" panose="05000000000000000000" pitchFamily="2" charset="2"/>
        <a:buChar char="ü"/>
        <a:defRPr lang="zh-CN" altLang="en-US" sz="2100" dirty="0">
          <a:solidFill>
            <a:schemeClr val="tx2"/>
          </a:solidFill>
          <a:latin typeface="+mj-lt"/>
          <a:ea typeface="+mj-ea"/>
          <a:cs typeface="+mj-cs"/>
        </a:defRPr>
      </a:lvl3pPr>
      <a:lvl4pPr marL="2066925" indent="-295275" algn="l" rtl="0" eaLnBrk="0" fontAlgn="base" hangingPunct="0">
        <a:lnSpc>
          <a:spcPct val="200000"/>
        </a:lnSpc>
        <a:spcBef>
          <a:spcPct val="20000"/>
        </a:spcBef>
        <a:spcAft>
          <a:spcPct val="0"/>
        </a:spcAft>
        <a:buFont typeface="Wingdings" panose="05000000000000000000" pitchFamily="2" charset="2"/>
        <a:buChar char="n"/>
        <a:defRPr lang="zh-CN" altLang="en-US" sz="2100" dirty="0">
          <a:solidFill>
            <a:schemeClr val="tx2"/>
          </a:solidFill>
          <a:latin typeface="+mj-lt"/>
          <a:ea typeface="+mj-ea"/>
          <a:cs typeface="+mj-cs"/>
        </a:defRPr>
      </a:lvl4pPr>
      <a:lvl5pPr marL="2656840" indent="-295275" algn="l" rtl="0" eaLnBrk="0" fontAlgn="base" hangingPunct="0">
        <a:lnSpc>
          <a:spcPct val="200000"/>
        </a:lnSpc>
        <a:spcBef>
          <a:spcPct val="20000"/>
        </a:spcBef>
        <a:spcAft>
          <a:spcPct val="0"/>
        </a:spcAft>
        <a:buFont typeface="Wingdings" panose="05000000000000000000" pitchFamily="2" charset="2"/>
        <a:buChar char="n"/>
        <a:defRPr lang="zh-CN" altLang="en-US" sz="2100" dirty="0">
          <a:solidFill>
            <a:schemeClr val="tx2"/>
          </a:solidFill>
          <a:latin typeface="+mj-lt"/>
          <a:ea typeface="+mj-ea"/>
          <a:cs typeface="+mj-cs"/>
        </a:defRPr>
      </a:lvl5pPr>
      <a:lvl6pPr marL="3247390" indent="-295275" algn="l" rtl="0" eaLnBrk="1" fontAlgn="base" hangingPunct="1">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6pPr>
      <a:lvl7pPr marL="3837940" indent="-295275" algn="l" rtl="0" eaLnBrk="1" fontAlgn="base" hangingPunct="1">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7pPr>
      <a:lvl8pPr marL="4428490" indent="-295275" algn="l" rtl="0" eaLnBrk="1" fontAlgn="base" hangingPunct="1">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8pPr>
      <a:lvl9pPr marL="5019040" indent="-295275" algn="l" rtl="0" eaLnBrk="1" fontAlgn="base" hangingPunct="1">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9pPr>
    </p:bodyStyle>
    <p:otherStyle>
      <a:defPPr>
        <a:defRPr lang="zh-CN"/>
      </a:defPPr>
      <a:lvl1pPr marL="0" algn="l" defTabSz="1180465" rtl="0" eaLnBrk="1" latinLnBrk="0" hangingPunct="1">
        <a:defRPr sz="2300" kern="1200">
          <a:solidFill>
            <a:schemeClr val="tx1"/>
          </a:solidFill>
          <a:latin typeface="+mn-lt"/>
          <a:ea typeface="+mn-ea"/>
          <a:cs typeface="+mn-cs"/>
        </a:defRPr>
      </a:lvl1pPr>
      <a:lvl2pPr marL="590550" algn="l" defTabSz="1180465" rtl="0" eaLnBrk="1" latinLnBrk="0" hangingPunct="1">
        <a:defRPr sz="2300" kern="1200">
          <a:solidFill>
            <a:schemeClr val="tx1"/>
          </a:solidFill>
          <a:latin typeface="+mn-lt"/>
          <a:ea typeface="+mn-ea"/>
          <a:cs typeface="+mn-cs"/>
        </a:defRPr>
      </a:lvl2pPr>
      <a:lvl3pPr marL="1181100" algn="l" defTabSz="1180465" rtl="0" eaLnBrk="1" latinLnBrk="0" hangingPunct="1">
        <a:defRPr sz="2300" kern="1200">
          <a:solidFill>
            <a:schemeClr val="tx1"/>
          </a:solidFill>
          <a:latin typeface="+mn-lt"/>
          <a:ea typeface="+mn-ea"/>
          <a:cs typeface="+mn-cs"/>
        </a:defRPr>
      </a:lvl3pPr>
      <a:lvl4pPr marL="1771650" algn="l" defTabSz="1180465" rtl="0" eaLnBrk="1" latinLnBrk="0" hangingPunct="1">
        <a:defRPr sz="2300" kern="1200">
          <a:solidFill>
            <a:schemeClr val="tx1"/>
          </a:solidFill>
          <a:latin typeface="+mn-lt"/>
          <a:ea typeface="+mn-ea"/>
          <a:cs typeface="+mn-cs"/>
        </a:defRPr>
      </a:lvl4pPr>
      <a:lvl5pPr marL="2362200" algn="l" defTabSz="1180465" rtl="0" eaLnBrk="1" latinLnBrk="0" hangingPunct="1">
        <a:defRPr sz="2300" kern="1200">
          <a:solidFill>
            <a:schemeClr val="tx1"/>
          </a:solidFill>
          <a:latin typeface="+mn-lt"/>
          <a:ea typeface="+mn-ea"/>
          <a:cs typeface="+mn-cs"/>
        </a:defRPr>
      </a:lvl5pPr>
      <a:lvl6pPr marL="2952115" algn="l" defTabSz="1180465" rtl="0" eaLnBrk="1" latinLnBrk="0" hangingPunct="1">
        <a:defRPr sz="2300" kern="1200">
          <a:solidFill>
            <a:schemeClr val="tx1"/>
          </a:solidFill>
          <a:latin typeface="+mn-lt"/>
          <a:ea typeface="+mn-ea"/>
          <a:cs typeface="+mn-cs"/>
        </a:defRPr>
      </a:lvl6pPr>
      <a:lvl7pPr marL="3542665" algn="l" defTabSz="1180465" rtl="0" eaLnBrk="1" latinLnBrk="0" hangingPunct="1">
        <a:defRPr sz="2300" kern="1200">
          <a:solidFill>
            <a:schemeClr val="tx1"/>
          </a:solidFill>
          <a:latin typeface="+mn-lt"/>
          <a:ea typeface="+mn-ea"/>
          <a:cs typeface="+mn-cs"/>
        </a:defRPr>
      </a:lvl7pPr>
      <a:lvl8pPr marL="4133215" algn="l" defTabSz="1180465" rtl="0" eaLnBrk="1" latinLnBrk="0" hangingPunct="1">
        <a:defRPr sz="2300" kern="1200">
          <a:solidFill>
            <a:schemeClr val="tx1"/>
          </a:solidFill>
          <a:latin typeface="+mn-lt"/>
          <a:ea typeface="+mn-ea"/>
          <a:cs typeface="+mn-cs"/>
        </a:defRPr>
      </a:lvl8pPr>
      <a:lvl9pPr marL="4723765" algn="l" defTabSz="1180465"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526090" y="6654184"/>
            <a:ext cx="11643685" cy="368954"/>
          </a:xfrm>
          <a:prstGeom prst="rect">
            <a:avLst/>
          </a:prstGeom>
          <a:solidFill>
            <a:srgbClr val="F64C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nchor="ctr"/>
          <a:lstStyle>
            <a:lvl1pPr eaLnBrk="0" hangingPunct="0">
              <a:defRPr sz="1200">
                <a:solidFill>
                  <a:schemeClr val="bg1"/>
                </a:solidFill>
                <a:latin typeface="宋体" panose="02010600030101010101" pitchFamily="2" charset="-122"/>
                <a:ea typeface="宋体" panose="02010600030101010101" pitchFamily="2" charset="-122"/>
              </a:defRPr>
            </a:lvl1pPr>
            <a:lvl2pPr marL="742950" indent="-285750" eaLnBrk="0" hangingPunct="0">
              <a:defRPr sz="1200">
                <a:solidFill>
                  <a:schemeClr val="bg1"/>
                </a:solidFill>
                <a:latin typeface="宋体" panose="02010600030101010101" pitchFamily="2" charset="-122"/>
                <a:ea typeface="宋体" panose="02010600030101010101" pitchFamily="2" charset="-122"/>
              </a:defRPr>
            </a:lvl2pPr>
            <a:lvl3pPr marL="1143000" indent="-228600" eaLnBrk="0" hangingPunct="0">
              <a:defRPr sz="1200">
                <a:solidFill>
                  <a:schemeClr val="bg1"/>
                </a:solidFill>
                <a:latin typeface="宋体" panose="02010600030101010101" pitchFamily="2" charset="-122"/>
                <a:ea typeface="宋体" panose="02010600030101010101" pitchFamily="2" charset="-122"/>
              </a:defRPr>
            </a:lvl3pPr>
            <a:lvl4pPr marL="1600200" indent="-228600" eaLnBrk="0" hangingPunct="0">
              <a:defRPr sz="1200">
                <a:solidFill>
                  <a:schemeClr val="bg1"/>
                </a:solidFill>
                <a:latin typeface="宋体" panose="02010600030101010101" pitchFamily="2" charset="-122"/>
                <a:ea typeface="宋体" panose="02010600030101010101" pitchFamily="2" charset="-122"/>
              </a:defRPr>
            </a:lvl4pPr>
            <a:lvl5pPr marL="2057400" indent="-228600" eaLnBrk="0" hangingPunct="0">
              <a:defRPr sz="1200">
                <a:solidFill>
                  <a:schemeClr val="bg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9pPr>
          </a:lstStyle>
          <a:p>
            <a:pPr algn="ctr" eaLnBrk="1" fontAlgn="base" hangingPunct="1">
              <a:spcBef>
                <a:spcPct val="0"/>
              </a:spcBef>
              <a:spcAft>
                <a:spcPct val="0"/>
              </a:spcAft>
              <a:defRPr/>
            </a:pPr>
            <a:endParaRPr lang="zh-CN" altLang="en-US" sz="2300" dirty="0" smtClean="0">
              <a:solidFill>
                <a:srgbClr val="FFFFFF"/>
              </a:solidFill>
              <a:ea typeface="微软雅黑" panose="020B0503020204020204" pitchFamily="34" charset="-122"/>
            </a:endParaRPr>
          </a:p>
        </p:txBody>
      </p:sp>
      <p:sp>
        <p:nvSpPr>
          <p:cNvPr id="1027" name="Rectangle 7"/>
          <p:cNvSpPr>
            <a:spLocks noChangeArrowheads="1"/>
          </p:cNvSpPr>
          <p:nvPr/>
        </p:nvSpPr>
        <p:spPr bwMode="auto">
          <a:xfrm>
            <a:off x="0" y="6286855"/>
            <a:ext cx="526090" cy="368954"/>
          </a:xfrm>
          <a:prstGeom prst="rect">
            <a:avLst/>
          </a:prstGeom>
          <a:solidFill>
            <a:srgbClr val="F64C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nchor="ctr"/>
          <a:lstStyle>
            <a:lvl1pPr eaLnBrk="0" hangingPunct="0">
              <a:defRPr sz="1200">
                <a:solidFill>
                  <a:schemeClr val="bg1"/>
                </a:solidFill>
                <a:latin typeface="宋体" panose="02010600030101010101" pitchFamily="2" charset="-122"/>
                <a:ea typeface="宋体" panose="02010600030101010101" pitchFamily="2" charset="-122"/>
              </a:defRPr>
            </a:lvl1pPr>
            <a:lvl2pPr marL="742950" indent="-285750" eaLnBrk="0" hangingPunct="0">
              <a:defRPr sz="1200">
                <a:solidFill>
                  <a:schemeClr val="bg1"/>
                </a:solidFill>
                <a:latin typeface="宋体" panose="02010600030101010101" pitchFamily="2" charset="-122"/>
                <a:ea typeface="宋体" panose="02010600030101010101" pitchFamily="2" charset="-122"/>
              </a:defRPr>
            </a:lvl2pPr>
            <a:lvl3pPr marL="1143000" indent="-228600" eaLnBrk="0" hangingPunct="0">
              <a:defRPr sz="1200">
                <a:solidFill>
                  <a:schemeClr val="bg1"/>
                </a:solidFill>
                <a:latin typeface="宋体" panose="02010600030101010101" pitchFamily="2" charset="-122"/>
                <a:ea typeface="宋体" panose="02010600030101010101" pitchFamily="2" charset="-122"/>
              </a:defRPr>
            </a:lvl3pPr>
            <a:lvl4pPr marL="1600200" indent="-228600" eaLnBrk="0" hangingPunct="0">
              <a:defRPr sz="1200">
                <a:solidFill>
                  <a:schemeClr val="bg1"/>
                </a:solidFill>
                <a:latin typeface="宋体" panose="02010600030101010101" pitchFamily="2" charset="-122"/>
                <a:ea typeface="宋体" panose="02010600030101010101" pitchFamily="2" charset="-122"/>
              </a:defRPr>
            </a:lvl4pPr>
            <a:lvl5pPr marL="2057400" indent="-228600" eaLnBrk="0" hangingPunct="0">
              <a:defRPr sz="1200">
                <a:solidFill>
                  <a:schemeClr val="bg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9pPr>
          </a:lstStyle>
          <a:p>
            <a:pPr algn="ctr" eaLnBrk="1" fontAlgn="base" hangingPunct="1">
              <a:spcBef>
                <a:spcPct val="0"/>
              </a:spcBef>
              <a:spcAft>
                <a:spcPct val="0"/>
              </a:spcAft>
              <a:defRPr/>
            </a:pPr>
            <a:endParaRPr lang="zh-CN" altLang="en-US" sz="2300" dirty="0" smtClean="0">
              <a:solidFill>
                <a:srgbClr val="FFFFFF"/>
              </a:solidFill>
              <a:ea typeface="微软雅黑" panose="020B0503020204020204" pitchFamily="34" charset="-122"/>
            </a:endParaRPr>
          </a:p>
        </p:txBody>
      </p:sp>
      <p:sp>
        <p:nvSpPr>
          <p:cNvPr id="1028" name="Line 11"/>
          <p:cNvSpPr>
            <a:spLocks noChangeShapeType="1"/>
          </p:cNvSpPr>
          <p:nvPr/>
        </p:nvSpPr>
        <p:spPr bwMode="auto">
          <a:xfrm>
            <a:off x="27467" y="658268"/>
            <a:ext cx="11762002"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lIns="118095" tIns="59047" rIns="118095" bIns="59047"/>
          <a:lstStyle/>
          <a:p>
            <a:pPr eaLnBrk="0" fontAlgn="base" hangingPunct="0">
              <a:spcBef>
                <a:spcPct val="0"/>
              </a:spcBef>
              <a:spcAft>
                <a:spcPct val="0"/>
              </a:spcAft>
            </a:pPr>
            <a:endParaRPr lang="zh-CN" altLang="en-US" sz="1500" dirty="0">
              <a:solidFill>
                <a:srgbClr val="FFFFFF"/>
              </a:solidFill>
              <a:latin typeface="宋体" panose="02010600030101010101" pitchFamily="2" charset="-122"/>
              <a:ea typeface="宋体" panose="02010600030101010101" pitchFamily="2" charset="-122"/>
            </a:endParaRPr>
          </a:p>
        </p:txBody>
      </p:sp>
      <p:pic>
        <p:nvPicPr>
          <p:cNvPr id="1029" name="Picture 12" descr="集团logo"/>
          <p:cNvPicPr>
            <a:picLocks noChangeAspect="1" noChangeArrowheads="1"/>
          </p:cNvPicPr>
          <p:nvPr/>
        </p:nvPicPr>
        <p:blipFill>
          <a:blip r:embed="rId15" cstate="print"/>
          <a:srcRect/>
          <a:stretch>
            <a:fillRect/>
          </a:stretch>
        </p:blipFill>
        <p:spPr bwMode="auto">
          <a:xfrm>
            <a:off x="9587924" y="146283"/>
            <a:ext cx="2011393" cy="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p:cNvSpPr>
            <a:spLocks noGrp="1" noChangeArrowheads="1"/>
          </p:cNvSpPr>
          <p:nvPr>
            <p:ph type="body" idx="1"/>
          </p:nvPr>
        </p:nvSpPr>
        <p:spPr bwMode="auto">
          <a:xfrm>
            <a:off x="608489" y="708655"/>
            <a:ext cx="10952798" cy="76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8095" tIns="59047" rIns="118095" bIns="59047" numCol="1" anchor="t" anchorCtr="0" compatLnSpc="1">
            <a:spAutoFit/>
          </a:bodyPr>
          <a:lstStyle/>
          <a:p>
            <a:pPr lvl="0"/>
            <a:r>
              <a:rPr lang="zh-CN" altLang="en-US" smtClean="0"/>
              <a:t>单击此处编辑母版文本样式</a:t>
            </a:r>
          </a:p>
        </p:txBody>
      </p:sp>
      <p:sp>
        <p:nvSpPr>
          <p:cNvPr id="1031" name="Rectangle 5"/>
          <p:cNvSpPr>
            <a:spLocks noGrp="1" noChangeArrowheads="1"/>
          </p:cNvSpPr>
          <p:nvPr>
            <p:ph type="title"/>
          </p:nvPr>
        </p:nvSpPr>
        <p:spPr bwMode="auto">
          <a:xfrm>
            <a:off x="441578" y="240554"/>
            <a:ext cx="9032254" cy="53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494" tIns="46494" rIns="46494" bIns="46494" numCol="1" anchor="t" anchorCtr="0" compatLnSpc="1">
            <a:spAutoFit/>
          </a:bodyPr>
          <a:lstStyle/>
          <a:p>
            <a:pPr lvl="0"/>
            <a:r>
              <a:rPr lang="zh-CN" altLang="en-US" smtClean="0"/>
              <a:t>单击此处编辑母版标题样式</a:t>
            </a:r>
          </a:p>
        </p:txBody>
      </p:sp>
      <p:sp>
        <p:nvSpPr>
          <p:cNvPr id="2056" name="Text Box 9"/>
          <p:cNvSpPr txBox="1">
            <a:spLocks noChangeArrowheads="1"/>
          </p:cNvSpPr>
          <p:nvPr/>
        </p:nvSpPr>
        <p:spPr bwMode="auto">
          <a:xfrm>
            <a:off x="18872" y="6694820"/>
            <a:ext cx="469329" cy="3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spAutoFit/>
          </a:bodyPr>
          <a:lstStyle>
            <a:lvl1pPr>
              <a:defRPr sz="1200">
                <a:solidFill>
                  <a:schemeClr val="bg1"/>
                </a:solidFill>
                <a:latin typeface="宋体" panose="02010600030101010101" pitchFamily="2" charset="-122"/>
                <a:ea typeface="宋体" panose="02010600030101010101" pitchFamily="2" charset="-122"/>
              </a:defRPr>
            </a:lvl1pPr>
            <a:lvl2pPr marL="742950" indent="-285750">
              <a:defRPr sz="1200">
                <a:solidFill>
                  <a:schemeClr val="bg1"/>
                </a:solidFill>
                <a:latin typeface="宋体" panose="02010600030101010101" pitchFamily="2" charset="-122"/>
                <a:ea typeface="宋体" panose="02010600030101010101" pitchFamily="2" charset="-122"/>
              </a:defRPr>
            </a:lvl2pPr>
            <a:lvl3pPr marL="1143000" indent="-228600">
              <a:defRPr sz="1200">
                <a:solidFill>
                  <a:schemeClr val="bg1"/>
                </a:solidFill>
                <a:latin typeface="宋体" panose="02010600030101010101" pitchFamily="2" charset="-122"/>
                <a:ea typeface="宋体" panose="02010600030101010101" pitchFamily="2" charset="-122"/>
              </a:defRPr>
            </a:lvl3pPr>
            <a:lvl4pPr marL="1600200" indent="-228600">
              <a:defRPr sz="1200">
                <a:solidFill>
                  <a:schemeClr val="bg1"/>
                </a:solidFill>
                <a:latin typeface="宋体" panose="02010600030101010101" pitchFamily="2" charset="-122"/>
                <a:ea typeface="宋体" panose="02010600030101010101" pitchFamily="2" charset="-122"/>
              </a:defRPr>
            </a:lvl4pPr>
            <a:lvl5pPr marL="2057400" indent="-228600">
              <a:defRPr sz="1200">
                <a:solidFill>
                  <a:schemeClr val="bg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9pPr>
          </a:lstStyle>
          <a:p>
            <a:pPr algn="ctr" fontAlgn="base">
              <a:spcBef>
                <a:spcPct val="0"/>
              </a:spcBef>
              <a:spcAft>
                <a:spcPct val="0"/>
              </a:spcAft>
              <a:defRPr/>
            </a:pPr>
            <a:fld id="{3F22E4EF-BFA2-437B-ABD6-6901660AFD78}" type="slidenum">
              <a:rPr lang="zh-CN" altLang="en-US" b="1" smtClean="0">
                <a:solidFill>
                  <a:srgbClr val="FF0000"/>
                </a:solidFill>
                <a:ea typeface="Arial Unicode MS" pitchFamily="34" charset="-122"/>
                <a:cs typeface="Arial Unicode MS" pitchFamily="34" charset="-122"/>
              </a:rPr>
              <a:t>‹#›</a:t>
            </a:fld>
            <a:endParaRPr lang="en-US" altLang="zh-CN" b="1" smtClean="0">
              <a:solidFill>
                <a:srgbClr val="FF0000"/>
              </a:solidFill>
              <a:ea typeface="Arial Unicode MS" pitchFamily="34" charset="-122"/>
              <a:cs typeface="Arial Unicode MS" pitchFamily="34" charset="-122"/>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dt="0"/>
  <p:txStyles>
    <p:titleStyle>
      <a:lvl1pPr algn="l" rtl="0" eaLnBrk="0" fontAlgn="base" hangingPunct="0">
        <a:lnSpc>
          <a:spcPct val="110000"/>
        </a:lnSpc>
        <a:spcBef>
          <a:spcPct val="0"/>
        </a:spcBef>
        <a:spcAft>
          <a:spcPct val="0"/>
        </a:spcAft>
        <a:defRPr lang="zh-CN" altLang="en-US" sz="2600" b="1">
          <a:solidFill>
            <a:schemeClr val="tx2"/>
          </a:solidFill>
          <a:latin typeface="+mj-lt"/>
          <a:ea typeface="+mj-ea"/>
          <a:cs typeface="+mj-cs"/>
        </a:defRPr>
      </a:lvl1pPr>
      <a:lvl2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2pPr>
      <a:lvl3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3pPr>
      <a:lvl4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4pPr>
      <a:lvl5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5pPr>
      <a:lvl6pPr marL="5905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6pPr>
      <a:lvl7pPr marL="11811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7pPr>
      <a:lvl8pPr marL="17716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8pPr>
      <a:lvl9pPr marL="23622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9pPr>
    </p:titleStyle>
    <p:bodyStyle>
      <a:lvl1pPr marL="442595" indent="-442595" algn="l" rtl="0" eaLnBrk="0" fontAlgn="base" hangingPunct="0">
        <a:lnSpc>
          <a:spcPct val="200000"/>
        </a:lnSpc>
        <a:spcBef>
          <a:spcPct val="20000"/>
        </a:spcBef>
        <a:spcAft>
          <a:spcPct val="0"/>
        </a:spcAft>
        <a:buSzPct val="80000"/>
        <a:buFont typeface="Wingdings" panose="05000000000000000000" pitchFamily="2" charset="2"/>
        <a:buChar char="n"/>
        <a:defRPr lang="zh-CN" altLang="en-US" sz="2100" dirty="0">
          <a:solidFill>
            <a:schemeClr val="tx2"/>
          </a:solidFill>
          <a:latin typeface="+mj-lt"/>
          <a:ea typeface="+mj-ea"/>
          <a:cs typeface="+mj-cs"/>
        </a:defRPr>
      </a:lvl1pPr>
      <a:lvl2pPr marL="959485" indent="-368935" algn="l" rtl="0" eaLnBrk="0" fontAlgn="base" hangingPunct="0">
        <a:lnSpc>
          <a:spcPct val="200000"/>
        </a:lnSpc>
        <a:spcBef>
          <a:spcPct val="20000"/>
        </a:spcBef>
        <a:spcAft>
          <a:spcPct val="0"/>
        </a:spcAft>
        <a:buSzPct val="80000"/>
        <a:buFont typeface="Wingdings" panose="05000000000000000000" pitchFamily="2" charset="2"/>
        <a:buChar char="Ø"/>
        <a:defRPr lang="zh-CN" altLang="en-US" sz="2100" dirty="0">
          <a:solidFill>
            <a:schemeClr val="tx2"/>
          </a:solidFill>
          <a:latin typeface="+mj-lt"/>
          <a:ea typeface="+mj-ea"/>
          <a:cs typeface="+mj-cs"/>
        </a:defRPr>
      </a:lvl2pPr>
      <a:lvl3pPr marL="1476375" indent="-295275" algn="l" rtl="0" eaLnBrk="0" fontAlgn="base" hangingPunct="0">
        <a:lnSpc>
          <a:spcPct val="200000"/>
        </a:lnSpc>
        <a:spcBef>
          <a:spcPct val="20000"/>
        </a:spcBef>
        <a:spcAft>
          <a:spcPct val="0"/>
        </a:spcAft>
        <a:buFont typeface="Wingdings" panose="05000000000000000000" pitchFamily="2" charset="2"/>
        <a:buChar char="ü"/>
        <a:defRPr lang="zh-CN" altLang="en-US" sz="2100" dirty="0">
          <a:solidFill>
            <a:schemeClr val="tx2"/>
          </a:solidFill>
          <a:latin typeface="+mj-lt"/>
          <a:ea typeface="+mj-ea"/>
          <a:cs typeface="+mj-cs"/>
        </a:defRPr>
      </a:lvl3pPr>
      <a:lvl4pPr marL="2066925" indent="-295275" algn="l" rtl="0" eaLnBrk="0" fontAlgn="base" hangingPunct="0">
        <a:lnSpc>
          <a:spcPct val="200000"/>
        </a:lnSpc>
        <a:spcBef>
          <a:spcPct val="20000"/>
        </a:spcBef>
        <a:spcAft>
          <a:spcPct val="0"/>
        </a:spcAft>
        <a:buFont typeface="Wingdings" panose="05000000000000000000" pitchFamily="2" charset="2"/>
        <a:buChar char="n"/>
        <a:defRPr lang="zh-CN" altLang="en-US" sz="2100" dirty="0">
          <a:solidFill>
            <a:schemeClr val="tx2"/>
          </a:solidFill>
          <a:latin typeface="+mj-lt"/>
          <a:ea typeface="+mj-ea"/>
          <a:cs typeface="+mj-cs"/>
        </a:defRPr>
      </a:lvl4pPr>
      <a:lvl5pPr marL="2656840" indent="-295275" algn="l" rtl="0" eaLnBrk="0" fontAlgn="base" hangingPunct="0">
        <a:lnSpc>
          <a:spcPct val="200000"/>
        </a:lnSpc>
        <a:spcBef>
          <a:spcPct val="20000"/>
        </a:spcBef>
        <a:spcAft>
          <a:spcPct val="0"/>
        </a:spcAft>
        <a:buFont typeface="Wingdings" panose="05000000000000000000" pitchFamily="2" charset="2"/>
        <a:buChar char="n"/>
        <a:defRPr lang="zh-CN" altLang="en-US" sz="2100" dirty="0">
          <a:solidFill>
            <a:schemeClr val="tx2"/>
          </a:solidFill>
          <a:latin typeface="+mj-lt"/>
          <a:ea typeface="+mj-ea"/>
          <a:cs typeface="+mj-cs"/>
        </a:defRPr>
      </a:lvl5pPr>
      <a:lvl6pPr marL="3247390" indent="-295275" algn="l" rtl="0" eaLnBrk="1" fontAlgn="base" hangingPunct="1">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6pPr>
      <a:lvl7pPr marL="3837940" indent="-295275" algn="l" rtl="0" eaLnBrk="1" fontAlgn="base" hangingPunct="1">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7pPr>
      <a:lvl8pPr marL="4428490" indent="-295275" algn="l" rtl="0" eaLnBrk="1" fontAlgn="base" hangingPunct="1">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8pPr>
      <a:lvl9pPr marL="5019040" indent="-295275" algn="l" rtl="0" eaLnBrk="1" fontAlgn="base" hangingPunct="1">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9pPr>
    </p:bodyStyle>
    <p:otherStyle>
      <a:defPPr>
        <a:defRPr lang="zh-CN"/>
      </a:defPPr>
      <a:lvl1pPr marL="0" algn="l" defTabSz="1180465" rtl="0" eaLnBrk="1" latinLnBrk="0" hangingPunct="1">
        <a:defRPr sz="2300" kern="1200">
          <a:solidFill>
            <a:schemeClr val="tx1"/>
          </a:solidFill>
          <a:latin typeface="+mn-lt"/>
          <a:ea typeface="+mn-ea"/>
          <a:cs typeface="+mn-cs"/>
        </a:defRPr>
      </a:lvl1pPr>
      <a:lvl2pPr marL="590550" algn="l" defTabSz="1180465" rtl="0" eaLnBrk="1" latinLnBrk="0" hangingPunct="1">
        <a:defRPr sz="2300" kern="1200">
          <a:solidFill>
            <a:schemeClr val="tx1"/>
          </a:solidFill>
          <a:latin typeface="+mn-lt"/>
          <a:ea typeface="+mn-ea"/>
          <a:cs typeface="+mn-cs"/>
        </a:defRPr>
      </a:lvl2pPr>
      <a:lvl3pPr marL="1181100" algn="l" defTabSz="1180465" rtl="0" eaLnBrk="1" latinLnBrk="0" hangingPunct="1">
        <a:defRPr sz="2300" kern="1200">
          <a:solidFill>
            <a:schemeClr val="tx1"/>
          </a:solidFill>
          <a:latin typeface="+mn-lt"/>
          <a:ea typeface="+mn-ea"/>
          <a:cs typeface="+mn-cs"/>
        </a:defRPr>
      </a:lvl3pPr>
      <a:lvl4pPr marL="1771650" algn="l" defTabSz="1180465" rtl="0" eaLnBrk="1" latinLnBrk="0" hangingPunct="1">
        <a:defRPr sz="2300" kern="1200">
          <a:solidFill>
            <a:schemeClr val="tx1"/>
          </a:solidFill>
          <a:latin typeface="+mn-lt"/>
          <a:ea typeface="+mn-ea"/>
          <a:cs typeface="+mn-cs"/>
        </a:defRPr>
      </a:lvl4pPr>
      <a:lvl5pPr marL="2362200" algn="l" defTabSz="1180465" rtl="0" eaLnBrk="1" latinLnBrk="0" hangingPunct="1">
        <a:defRPr sz="2300" kern="1200">
          <a:solidFill>
            <a:schemeClr val="tx1"/>
          </a:solidFill>
          <a:latin typeface="+mn-lt"/>
          <a:ea typeface="+mn-ea"/>
          <a:cs typeface="+mn-cs"/>
        </a:defRPr>
      </a:lvl5pPr>
      <a:lvl6pPr marL="2952115" algn="l" defTabSz="1180465" rtl="0" eaLnBrk="1" latinLnBrk="0" hangingPunct="1">
        <a:defRPr sz="2300" kern="1200">
          <a:solidFill>
            <a:schemeClr val="tx1"/>
          </a:solidFill>
          <a:latin typeface="+mn-lt"/>
          <a:ea typeface="+mn-ea"/>
          <a:cs typeface="+mn-cs"/>
        </a:defRPr>
      </a:lvl6pPr>
      <a:lvl7pPr marL="3542665" algn="l" defTabSz="1180465" rtl="0" eaLnBrk="1" latinLnBrk="0" hangingPunct="1">
        <a:defRPr sz="2300" kern="1200">
          <a:solidFill>
            <a:schemeClr val="tx1"/>
          </a:solidFill>
          <a:latin typeface="+mn-lt"/>
          <a:ea typeface="+mn-ea"/>
          <a:cs typeface="+mn-cs"/>
        </a:defRPr>
      </a:lvl7pPr>
      <a:lvl8pPr marL="4133215" algn="l" defTabSz="1180465" rtl="0" eaLnBrk="1" latinLnBrk="0" hangingPunct="1">
        <a:defRPr sz="2300" kern="1200">
          <a:solidFill>
            <a:schemeClr val="tx1"/>
          </a:solidFill>
          <a:latin typeface="+mn-lt"/>
          <a:ea typeface="+mn-ea"/>
          <a:cs typeface="+mn-cs"/>
        </a:defRPr>
      </a:lvl8pPr>
      <a:lvl9pPr marL="4723765" algn="l" defTabSz="1180465"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526090" y="6654184"/>
            <a:ext cx="11643685" cy="368954"/>
          </a:xfrm>
          <a:prstGeom prst="rect">
            <a:avLst/>
          </a:prstGeom>
          <a:solidFill>
            <a:srgbClr val="F64C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nchor="ctr"/>
          <a:lstStyle/>
          <a:p>
            <a:pPr algn="ctr" fontAlgn="base">
              <a:spcBef>
                <a:spcPct val="0"/>
              </a:spcBef>
              <a:spcAft>
                <a:spcPct val="0"/>
              </a:spcAft>
            </a:pPr>
            <a:endParaRPr lang="zh-CN" altLang="en-US">
              <a:solidFill>
                <a:srgbClr val="FFFFFF"/>
              </a:solidFill>
              <a:latin typeface="宋体" panose="02010600030101010101" pitchFamily="2" charset="-122"/>
            </a:endParaRPr>
          </a:p>
        </p:txBody>
      </p:sp>
      <p:sp>
        <p:nvSpPr>
          <p:cNvPr id="1027" name="Rectangle 7"/>
          <p:cNvSpPr>
            <a:spLocks noChangeArrowheads="1"/>
          </p:cNvSpPr>
          <p:nvPr/>
        </p:nvSpPr>
        <p:spPr bwMode="auto">
          <a:xfrm>
            <a:off x="0" y="6286855"/>
            <a:ext cx="526090" cy="368954"/>
          </a:xfrm>
          <a:prstGeom prst="rect">
            <a:avLst/>
          </a:prstGeom>
          <a:solidFill>
            <a:srgbClr val="F64C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nchor="ctr"/>
          <a:lstStyle/>
          <a:p>
            <a:pPr algn="ctr" fontAlgn="base">
              <a:spcBef>
                <a:spcPct val="0"/>
              </a:spcBef>
              <a:spcAft>
                <a:spcPct val="0"/>
              </a:spcAft>
            </a:pPr>
            <a:endParaRPr lang="zh-CN" altLang="en-US">
              <a:solidFill>
                <a:srgbClr val="FFFFFF"/>
              </a:solidFill>
              <a:latin typeface="宋体" panose="02010600030101010101" pitchFamily="2" charset="-122"/>
            </a:endParaRPr>
          </a:p>
        </p:txBody>
      </p:sp>
      <p:sp>
        <p:nvSpPr>
          <p:cNvPr id="1028" name="Line 11"/>
          <p:cNvSpPr>
            <a:spLocks noChangeShapeType="1"/>
          </p:cNvSpPr>
          <p:nvPr userDrawn="1"/>
        </p:nvSpPr>
        <p:spPr bwMode="auto">
          <a:xfrm>
            <a:off x="27467" y="658268"/>
            <a:ext cx="11762002" cy="0"/>
          </a:xfrm>
          <a:prstGeom prst="line">
            <a:avLst/>
          </a:prstGeom>
          <a:noFill/>
          <a:ln w="19050">
            <a:solidFill>
              <a:srgbClr val="808080"/>
            </a:solidFill>
            <a:round/>
          </a:ln>
          <a:extLst>
            <a:ext uri="{909E8E84-426E-40DD-AFC4-6F175D3DCCD1}">
              <a14:hiddenFill xmlns:a14="http://schemas.microsoft.com/office/drawing/2010/main">
                <a:noFill/>
              </a14:hiddenFill>
            </a:ext>
          </a:extLst>
        </p:spPr>
        <p:txBody>
          <a:bodyPr lIns="118095" tIns="59047" rIns="118095" bIns="59047"/>
          <a:lstStyle/>
          <a:p>
            <a:pPr fontAlgn="base">
              <a:spcBef>
                <a:spcPct val="0"/>
              </a:spcBef>
              <a:spcAft>
                <a:spcPct val="0"/>
              </a:spcAft>
            </a:pPr>
            <a:endParaRPr lang="zh-CN" altLang="en-US" sz="1500" dirty="0">
              <a:solidFill>
                <a:srgbClr val="FFFFFF"/>
              </a:solidFill>
              <a:latin typeface="宋体" panose="02010600030101010101" pitchFamily="2" charset="-122"/>
              <a:ea typeface="宋体" panose="02010600030101010101" pitchFamily="2" charset="-122"/>
            </a:endParaRPr>
          </a:p>
        </p:txBody>
      </p:sp>
      <p:pic>
        <p:nvPicPr>
          <p:cNvPr id="1029" name="Picture 12" descr="集团logo"/>
          <p:cNvPicPr>
            <a:picLocks noChangeAspect="1" noChangeArrowheads="1"/>
          </p:cNvPicPr>
          <p:nvPr/>
        </p:nvPicPr>
        <p:blipFill>
          <a:blip r:embed="rId14" cstate="email"/>
          <a:srcRect/>
          <a:stretch>
            <a:fillRect/>
          </a:stretch>
        </p:blipFill>
        <p:spPr bwMode="auto">
          <a:xfrm>
            <a:off x="9587924" y="146283"/>
            <a:ext cx="2011393" cy="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p:cNvSpPr>
            <a:spLocks noGrp="1" noChangeArrowheads="1"/>
          </p:cNvSpPr>
          <p:nvPr>
            <p:ph type="body" idx="1"/>
          </p:nvPr>
        </p:nvSpPr>
        <p:spPr bwMode="auto">
          <a:xfrm>
            <a:off x="608489" y="1225514"/>
            <a:ext cx="10952798" cy="49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8095" tIns="59047" rIns="118095" bIns="59047"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31" name="Rectangle 5"/>
          <p:cNvSpPr>
            <a:spLocks noGrp="1" noChangeArrowheads="1"/>
          </p:cNvSpPr>
          <p:nvPr>
            <p:ph type="title"/>
          </p:nvPr>
        </p:nvSpPr>
        <p:spPr bwMode="auto">
          <a:xfrm>
            <a:off x="441578" y="240554"/>
            <a:ext cx="9032254" cy="59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494" tIns="46494" rIns="46494" bIns="46494" numCol="1" anchor="t" anchorCtr="0" compatLnSpc="1"/>
          <a:lstStyle/>
          <a:p>
            <a:pPr lvl="0"/>
            <a:r>
              <a:rPr lang="zh-CN" altLang="en-US" smtClean="0"/>
              <a:t>单击此处编辑母版标题样式</a:t>
            </a:r>
          </a:p>
        </p:txBody>
      </p:sp>
      <p:sp>
        <p:nvSpPr>
          <p:cNvPr id="2056" name="Text Box 9"/>
          <p:cNvSpPr txBox="1">
            <a:spLocks noChangeArrowheads="1"/>
          </p:cNvSpPr>
          <p:nvPr userDrawn="1"/>
        </p:nvSpPr>
        <p:spPr bwMode="auto">
          <a:xfrm>
            <a:off x="18872" y="6694820"/>
            <a:ext cx="469329" cy="3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8095" tIns="59047" rIns="118095" bIns="59047">
            <a:spAutoFit/>
          </a:bodyPr>
          <a:lstStyle>
            <a:lvl1pPr eaLnBrk="0" hangingPunct="0">
              <a:defRPr sz="1200">
                <a:solidFill>
                  <a:schemeClr val="bg1"/>
                </a:solidFill>
                <a:latin typeface="宋体" panose="02010600030101010101" pitchFamily="2" charset="-122"/>
                <a:ea typeface="宋体" panose="02010600030101010101" pitchFamily="2" charset="-122"/>
              </a:defRPr>
            </a:lvl1pPr>
            <a:lvl2pPr marL="742950" indent="-285750" eaLnBrk="0" hangingPunct="0">
              <a:defRPr sz="1200">
                <a:solidFill>
                  <a:schemeClr val="bg1"/>
                </a:solidFill>
                <a:latin typeface="宋体" panose="02010600030101010101" pitchFamily="2" charset="-122"/>
                <a:ea typeface="宋体" panose="02010600030101010101" pitchFamily="2" charset="-122"/>
              </a:defRPr>
            </a:lvl2pPr>
            <a:lvl3pPr marL="1143000" indent="-228600" eaLnBrk="0" hangingPunct="0">
              <a:defRPr sz="1200">
                <a:solidFill>
                  <a:schemeClr val="bg1"/>
                </a:solidFill>
                <a:latin typeface="宋体" panose="02010600030101010101" pitchFamily="2" charset="-122"/>
                <a:ea typeface="宋体" panose="02010600030101010101" pitchFamily="2" charset="-122"/>
              </a:defRPr>
            </a:lvl3pPr>
            <a:lvl4pPr marL="1600200" indent="-228600" eaLnBrk="0" hangingPunct="0">
              <a:defRPr sz="1200">
                <a:solidFill>
                  <a:schemeClr val="bg1"/>
                </a:solidFill>
                <a:latin typeface="宋体" panose="02010600030101010101" pitchFamily="2" charset="-122"/>
                <a:ea typeface="宋体" panose="02010600030101010101" pitchFamily="2" charset="-122"/>
              </a:defRPr>
            </a:lvl4pPr>
            <a:lvl5pPr marL="2057400" indent="-228600" eaLnBrk="0" hangingPunct="0">
              <a:defRPr sz="1200">
                <a:solidFill>
                  <a:schemeClr val="bg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1200">
                <a:solidFill>
                  <a:schemeClr val="bg1"/>
                </a:solidFill>
                <a:latin typeface="宋体" panose="02010600030101010101" pitchFamily="2" charset="-122"/>
                <a:ea typeface="宋体" panose="02010600030101010101" pitchFamily="2" charset="-122"/>
              </a:defRPr>
            </a:lvl9pPr>
          </a:lstStyle>
          <a:p>
            <a:pPr algn="ctr" eaLnBrk="1" fontAlgn="base" hangingPunct="1">
              <a:spcBef>
                <a:spcPct val="0"/>
              </a:spcBef>
              <a:spcAft>
                <a:spcPct val="0"/>
              </a:spcAft>
              <a:defRPr/>
            </a:pPr>
            <a:fld id="{69A27AB3-5EBD-41BE-8E84-67CCE24C0F98}" type="slidenum">
              <a:rPr lang="zh-CN" altLang="en-US" b="1" smtClean="0">
                <a:solidFill>
                  <a:srgbClr val="FF0000"/>
                </a:solidFill>
                <a:ea typeface="Arial Unicode MS" pitchFamily="34" charset="-122"/>
                <a:cs typeface="Arial Unicode MS" pitchFamily="34" charset="-122"/>
              </a:rPr>
              <a:t>‹#›</a:t>
            </a:fld>
            <a:endParaRPr lang="en-US" altLang="zh-CN" b="1" dirty="0" smtClean="0">
              <a:solidFill>
                <a:srgbClr val="FF0000"/>
              </a:solidFill>
              <a:ea typeface="Arial Unicode MS" pitchFamily="34" charset="-122"/>
              <a:cs typeface="Arial Unicode MS" pitchFamily="34" charset="-122"/>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rtl="0" eaLnBrk="0" fontAlgn="base" hangingPunct="0">
        <a:lnSpc>
          <a:spcPct val="110000"/>
        </a:lnSpc>
        <a:spcBef>
          <a:spcPct val="0"/>
        </a:spcBef>
        <a:spcAft>
          <a:spcPct val="0"/>
        </a:spcAft>
        <a:defRPr sz="2600" b="1">
          <a:solidFill>
            <a:schemeClr val="tx2"/>
          </a:solidFill>
          <a:latin typeface="+mj-lt"/>
          <a:ea typeface="+mj-ea"/>
          <a:cs typeface="+mj-cs"/>
        </a:defRPr>
      </a:lvl1pPr>
      <a:lvl2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2pPr>
      <a:lvl3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3pPr>
      <a:lvl4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4pPr>
      <a:lvl5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5pPr>
      <a:lvl6pPr marL="590550" algn="l" rtl="0" fontAlgn="base">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6pPr>
      <a:lvl7pPr marL="1181100" algn="l" rtl="0" fontAlgn="base">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7pPr>
      <a:lvl8pPr marL="1771650" algn="l" rtl="0" fontAlgn="base">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8pPr>
      <a:lvl9pPr marL="2362200" algn="l" rtl="0" fontAlgn="base">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9pPr>
    </p:titleStyle>
    <p:bodyStyle>
      <a:lvl1pPr marL="442595" indent="-442595" algn="l" rtl="0" eaLnBrk="0" fontAlgn="base" hangingPunct="0">
        <a:lnSpc>
          <a:spcPct val="200000"/>
        </a:lnSpc>
        <a:spcBef>
          <a:spcPct val="20000"/>
        </a:spcBef>
        <a:spcAft>
          <a:spcPct val="0"/>
        </a:spcAft>
        <a:buSzPct val="80000"/>
        <a:buFont typeface="Wingdings" panose="05000000000000000000" pitchFamily="2" charset="2"/>
        <a:buChar char="n"/>
        <a:defRPr sz="4100">
          <a:solidFill>
            <a:schemeClr val="tx1"/>
          </a:solidFill>
          <a:latin typeface="+mn-lt"/>
          <a:ea typeface="+mn-ea"/>
          <a:cs typeface="+mn-cs"/>
        </a:defRPr>
      </a:lvl1pPr>
      <a:lvl2pPr marL="959485" indent="-368935" algn="l" rtl="0" eaLnBrk="0" fontAlgn="base" hangingPunct="0">
        <a:lnSpc>
          <a:spcPct val="200000"/>
        </a:lnSpc>
        <a:spcBef>
          <a:spcPct val="20000"/>
        </a:spcBef>
        <a:spcAft>
          <a:spcPct val="0"/>
        </a:spcAft>
        <a:buSzPct val="80000"/>
        <a:buFont typeface="Wingdings" panose="05000000000000000000" pitchFamily="2" charset="2"/>
        <a:buChar char="Ø"/>
        <a:defRPr sz="3600">
          <a:solidFill>
            <a:schemeClr val="tx1"/>
          </a:solidFill>
          <a:latin typeface="+mn-lt"/>
          <a:ea typeface="+mn-ea"/>
        </a:defRPr>
      </a:lvl2pPr>
      <a:lvl3pPr marL="1476375" indent="-295275" algn="l" rtl="0" eaLnBrk="0" fontAlgn="base" hangingPunct="0">
        <a:lnSpc>
          <a:spcPct val="200000"/>
        </a:lnSpc>
        <a:spcBef>
          <a:spcPct val="20000"/>
        </a:spcBef>
        <a:spcAft>
          <a:spcPct val="0"/>
        </a:spcAft>
        <a:buFont typeface="Wingdings" panose="05000000000000000000" pitchFamily="2" charset="2"/>
        <a:buChar char="ü"/>
        <a:defRPr sz="2100">
          <a:solidFill>
            <a:schemeClr val="tx1"/>
          </a:solidFill>
          <a:latin typeface="+mn-lt"/>
          <a:ea typeface="+mn-ea"/>
        </a:defRPr>
      </a:lvl3pPr>
      <a:lvl4pPr marL="2066925" indent="-295275" algn="l" rtl="0" eaLnBrk="0" fontAlgn="base" hangingPunct="0">
        <a:lnSpc>
          <a:spcPct val="200000"/>
        </a:lnSpc>
        <a:spcBef>
          <a:spcPct val="20000"/>
        </a:spcBef>
        <a:spcAft>
          <a:spcPct val="0"/>
        </a:spcAft>
        <a:buFont typeface="Wingdings" panose="05000000000000000000" pitchFamily="2" charset="2"/>
        <a:buChar char="n"/>
        <a:defRPr sz="1800">
          <a:solidFill>
            <a:schemeClr val="tx1"/>
          </a:solidFill>
          <a:latin typeface="+mn-lt"/>
          <a:ea typeface="+mn-ea"/>
        </a:defRPr>
      </a:lvl4pPr>
      <a:lvl5pPr marL="2656840" indent="-295275" algn="l" rtl="0" eaLnBrk="0" fontAlgn="base" hangingPunct="0">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5pPr>
      <a:lvl6pPr marL="3247390" indent="-295275" algn="l" rtl="0" fontAlgn="base">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6pPr>
      <a:lvl7pPr marL="3837940" indent="-295275" algn="l" rtl="0" fontAlgn="base">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7pPr>
      <a:lvl8pPr marL="4428490" indent="-295275" algn="l" rtl="0" fontAlgn="base">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8pPr>
      <a:lvl9pPr marL="5019040" indent="-295275" algn="l" rtl="0" fontAlgn="base">
        <a:lnSpc>
          <a:spcPct val="200000"/>
        </a:lnSpc>
        <a:spcBef>
          <a:spcPct val="20000"/>
        </a:spcBef>
        <a:spcAft>
          <a:spcPct val="0"/>
        </a:spcAft>
        <a:buFont typeface="Wingdings" panose="05000000000000000000" pitchFamily="2" charset="2"/>
        <a:buChar char="n"/>
        <a:defRPr sz="1500">
          <a:solidFill>
            <a:schemeClr val="tx1"/>
          </a:solidFill>
          <a:latin typeface="+mn-lt"/>
          <a:ea typeface="+mn-ea"/>
        </a:defRPr>
      </a:lvl9pPr>
    </p:bodyStyle>
    <p:otherStyle>
      <a:defPPr>
        <a:defRPr lang="zh-CN"/>
      </a:defPPr>
      <a:lvl1pPr marL="0" algn="l" defTabSz="1180465" rtl="0" eaLnBrk="1" latinLnBrk="0" hangingPunct="1">
        <a:defRPr sz="2300" kern="1200">
          <a:solidFill>
            <a:schemeClr val="tx1"/>
          </a:solidFill>
          <a:latin typeface="+mn-lt"/>
          <a:ea typeface="+mn-ea"/>
          <a:cs typeface="+mn-cs"/>
        </a:defRPr>
      </a:lvl1pPr>
      <a:lvl2pPr marL="590550" algn="l" defTabSz="1180465" rtl="0" eaLnBrk="1" latinLnBrk="0" hangingPunct="1">
        <a:defRPr sz="2300" kern="1200">
          <a:solidFill>
            <a:schemeClr val="tx1"/>
          </a:solidFill>
          <a:latin typeface="+mn-lt"/>
          <a:ea typeface="+mn-ea"/>
          <a:cs typeface="+mn-cs"/>
        </a:defRPr>
      </a:lvl2pPr>
      <a:lvl3pPr marL="1181100" algn="l" defTabSz="1180465" rtl="0" eaLnBrk="1" latinLnBrk="0" hangingPunct="1">
        <a:defRPr sz="2300" kern="1200">
          <a:solidFill>
            <a:schemeClr val="tx1"/>
          </a:solidFill>
          <a:latin typeface="+mn-lt"/>
          <a:ea typeface="+mn-ea"/>
          <a:cs typeface="+mn-cs"/>
        </a:defRPr>
      </a:lvl3pPr>
      <a:lvl4pPr marL="1771650" algn="l" defTabSz="1180465" rtl="0" eaLnBrk="1" latinLnBrk="0" hangingPunct="1">
        <a:defRPr sz="2300" kern="1200">
          <a:solidFill>
            <a:schemeClr val="tx1"/>
          </a:solidFill>
          <a:latin typeface="+mn-lt"/>
          <a:ea typeface="+mn-ea"/>
          <a:cs typeface="+mn-cs"/>
        </a:defRPr>
      </a:lvl4pPr>
      <a:lvl5pPr marL="2362200" algn="l" defTabSz="1180465" rtl="0" eaLnBrk="1" latinLnBrk="0" hangingPunct="1">
        <a:defRPr sz="2300" kern="1200">
          <a:solidFill>
            <a:schemeClr val="tx1"/>
          </a:solidFill>
          <a:latin typeface="+mn-lt"/>
          <a:ea typeface="+mn-ea"/>
          <a:cs typeface="+mn-cs"/>
        </a:defRPr>
      </a:lvl5pPr>
      <a:lvl6pPr marL="2952115" algn="l" defTabSz="1180465" rtl="0" eaLnBrk="1" latinLnBrk="0" hangingPunct="1">
        <a:defRPr sz="2300" kern="1200">
          <a:solidFill>
            <a:schemeClr val="tx1"/>
          </a:solidFill>
          <a:latin typeface="+mn-lt"/>
          <a:ea typeface="+mn-ea"/>
          <a:cs typeface="+mn-cs"/>
        </a:defRPr>
      </a:lvl6pPr>
      <a:lvl7pPr marL="3542665" algn="l" defTabSz="1180465" rtl="0" eaLnBrk="1" latinLnBrk="0" hangingPunct="1">
        <a:defRPr sz="2300" kern="1200">
          <a:solidFill>
            <a:schemeClr val="tx1"/>
          </a:solidFill>
          <a:latin typeface="+mn-lt"/>
          <a:ea typeface="+mn-ea"/>
          <a:cs typeface="+mn-cs"/>
        </a:defRPr>
      </a:lvl7pPr>
      <a:lvl8pPr marL="4133215" algn="l" defTabSz="1180465" rtl="0" eaLnBrk="1" latinLnBrk="0" hangingPunct="1">
        <a:defRPr sz="2300" kern="1200">
          <a:solidFill>
            <a:schemeClr val="tx1"/>
          </a:solidFill>
          <a:latin typeface="+mn-lt"/>
          <a:ea typeface="+mn-ea"/>
          <a:cs typeface="+mn-cs"/>
        </a:defRPr>
      </a:lvl8pPr>
      <a:lvl9pPr marL="4723765" algn="l" defTabSz="1180465"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10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66.emf"/></Relationships>
</file>

<file path=ppt/slides/_rels/slide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0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10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image" Target="../media/image188.png"/></Relationships>
</file>

<file path=ppt/slides/_rels/slide11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1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8.xml"/><Relationship Id="rId4" Type="http://schemas.openxmlformats.org/officeDocument/2006/relationships/image" Target="../media/image199.jpeg"/></Relationships>
</file>

<file path=ppt/slides/_rels/slide11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8.xml"/><Relationship Id="rId4" Type="http://schemas.openxmlformats.org/officeDocument/2006/relationships/image" Target="../media/image202.jpeg"/></Relationships>
</file>

<file path=ppt/slides/_rels/slide11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slideLayout" Target="../slideLayouts/slideLayout2.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2.w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1.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8.xml"/><Relationship Id="rId5" Type="http://schemas.openxmlformats.org/officeDocument/2006/relationships/image" Target="../media/image131.jpeg"/><Relationship Id="rId4" Type="http://schemas.openxmlformats.org/officeDocument/2006/relationships/image" Target="../media/image130.jpeg"/></Relationships>
</file>

<file path=ppt/slides/_rels/slide8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8.xml"/><Relationship Id="rId5" Type="http://schemas.openxmlformats.org/officeDocument/2006/relationships/image" Target="../media/image135.jpeg"/><Relationship Id="rId4" Type="http://schemas.openxmlformats.org/officeDocument/2006/relationships/image" Target="../media/image13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8.xml"/><Relationship Id="rId5" Type="http://schemas.openxmlformats.org/officeDocument/2006/relationships/image" Target="../media/image143.jpeg"/><Relationship Id="rId4" Type="http://schemas.openxmlformats.org/officeDocument/2006/relationships/image" Target="../media/image142.jpeg"/></Relationships>
</file>

<file path=ppt/slides/_rels/slide9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8.xml"/><Relationship Id="rId5" Type="http://schemas.openxmlformats.org/officeDocument/2006/relationships/image" Target="../media/image147.jpeg"/><Relationship Id="rId4" Type="http://schemas.openxmlformats.org/officeDocument/2006/relationships/image" Target="../media/image146.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8.xml"/><Relationship Id="rId4" Type="http://schemas.openxmlformats.org/officeDocument/2006/relationships/image" Target="../media/image150.jpeg"/></Relationships>
</file>

<file path=ppt/slides/_rels/slide9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8.xml"/><Relationship Id="rId5" Type="http://schemas.openxmlformats.org/officeDocument/2006/relationships/image" Target="../media/image154.jpeg"/><Relationship Id="rId4" Type="http://schemas.openxmlformats.org/officeDocument/2006/relationships/image" Target="../media/image15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2" hidden="1"/>
          <p:cNvSpPr>
            <a:spLocks noGrp="1" noChangeArrowheads="1"/>
          </p:cNvSpPr>
          <p:nvPr>
            <p:ph type="title" idx="4294967295"/>
          </p:nvPr>
        </p:nvSpPr>
        <p:spPr>
          <a:xfrm>
            <a:off x="441578" y="241581"/>
            <a:ext cx="9032256" cy="559368"/>
          </a:xfrm>
        </p:spPr>
        <p:txBody>
          <a:bodyPr lIns="118095" tIns="59047" rIns="118095" bIns="59047" anchor="ctr"/>
          <a:lstStyle/>
          <a:p>
            <a:r>
              <a:rPr lang="en-US" altLang="zh-CN" dirty="0" smtClean="0">
                <a:ea typeface="宋体" panose="02010600030101010101" pitchFamily="2" charset="-122"/>
              </a:rPr>
              <a:t>9</a:t>
            </a:r>
            <a:endParaRPr lang="zh-CN" altLang="zh-CN" dirty="0" smtClean="0">
              <a:ea typeface="宋体" panose="02010600030101010101" pitchFamily="2" charset="-122"/>
            </a:endParaRPr>
          </a:p>
        </p:txBody>
      </p:sp>
      <p:pic>
        <p:nvPicPr>
          <p:cNvPr id="1030146" name="Rectangle 3"/>
          <p:cNvPicPr>
            <a:picLocks noChangeAspect="1" noChangeArrowheads="1"/>
          </p:cNvPicPr>
          <p:nvPr/>
        </p:nvPicPr>
        <p:blipFill>
          <a:blip r:embed="rId2" cstate="print"/>
          <a:srcRect/>
          <a:stretch>
            <a:fillRect/>
          </a:stretch>
        </p:blipFill>
        <p:spPr bwMode="auto">
          <a:xfrm>
            <a:off x="0" y="-50386"/>
            <a:ext cx="12203580" cy="7071900"/>
          </a:xfrm>
          <a:prstGeom prst="rect">
            <a:avLst/>
          </a:prstGeom>
          <a:noFill/>
          <a:ln w="9525">
            <a:noFill/>
            <a:miter lim="800000"/>
            <a:headEnd/>
            <a:tailEnd/>
          </a:ln>
        </p:spPr>
      </p:pic>
      <p:sp>
        <p:nvSpPr>
          <p:cNvPr id="1030147" name="Text Box 4"/>
          <p:cNvSpPr txBox="1">
            <a:spLocks noChangeArrowheads="1"/>
          </p:cNvSpPr>
          <p:nvPr/>
        </p:nvSpPr>
        <p:spPr bwMode="auto">
          <a:xfrm>
            <a:off x="1" y="-27630"/>
            <a:ext cx="12167663" cy="7049144"/>
          </a:xfrm>
          <a:prstGeom prst="rect">
            <a:avLst/>
          </a:prstGeom>
          <a:noFill/>
          <a:ln w="9525">
            <a:noFill/>
            <a:miter lim="800000"/>
          </a:ln>
        </p:spPr>
        <p:txBody>
          <a:bodyPr lIns="118095" tIns="59047" rIns="118095" bIns="59047"/>
          <a:lstStyle/>
          <a:p>
            <a:endParaRPr lang="zh-CN" altLang="en-US" dirty="0">
              <a:latin typeface="华文中宋" panose="02010600040101010101" pitchFamily="2" charset="-122"/>
              <a:ea typeface="华文中宋" panose="02010600040101010101" pitchFamily="2" charset="-122"/>
            </a:endParaRPr>
          </a:p>
        </p:txBody>
      </p:sp>
      <p:sp>
        <p:nvSpPr>
          <p:cNvPr id="1030148" name="Text Box 7"/>
          <p:cNvSpPr txBox="1">
            <a:spLocks noChangeArrowheads="1"/>
          </p:cNvSpPr>
          <p:nvPr/>
        </p:nvSpPr>
        <p:spPr bwMode="auto">
          <a:xfrm>
            <a:off x="430587" y="2109985"/>
            <a:ext cx="8031212" cy="82713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4600" b="1" dirty="0" smtClean="0">
                <a:solidFill>
                  <a:schemeClr val="bg1"/>
                </a:solidFill>
                <a:latin typeface="微软雅黑" panose="020B0503020204020204" pitchFamily="34" charset="-122"/>
                <a:ea typeface="微软雅黑" panose="020B0503020204020204" pitchFamily="34" charset="-122"/>
              </a:rPr>
              <a:t>精装精细化管理指导手册</a:t>
            </a:r>
          </a:p>
        </p:txBody>
      </p:sp>
      <p:sp>
        <p:nvSpPr>
          <p:cNvPr id="7" name="Text Box 7"/>
          <p:cNvSpPr txBox="1">
            <a:spLocks noChangeArrowheads="1"/>
          </p:cNvSpPr>
          <p:nvPr/>
        </p:nvSpPr>
        <p:spPr bwMode="auto">
          <a:xfrm>
            <a:off x="4774565" y="4231005"/>
            <a:ext cx="3687445" cy="393700"/>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800" b="1" dirty="0" smtClean="0">
                <a:solidFill>
                  <a:schemeClr val="bg1"/>
                </a:solidFill>
                <a:latin typeface="微软雅黑" panose="020B0503020204020204" pitchFamily="34" charset="-122"/>
                <a:ea typeface="微软雅黑" panose="020B0503020204020204" pitchFamily="34" charset="-122"/>
              </a:rPr>
              <a:t>工程管理部</a:t>
            </a:r>
            <a:r>
              <a:rPr lang="en-US" altLang="zh-CN" sz="1800" b="1" dirty="0" smtClean="0">
                <a:solidFill>
                  <a:schemeClr val="bg1"/>
                </a:solidFill>
                <a:latin typeface="微软雅黑" panose="020B0503020204020204" pitchFamily="34" charset="-122"/>
                <a:ea typeface="微软雅黑" panose="020B0503020204020204" pitchFamily="34" charset="-122"/>
              </a:rPr>
              <a:t>-</a:t>
            </a:r>
            <a:r>
              <a:rPr lang="zh-CN" altLang="en-US" sz="1800" b="1" dirty="0" smtClean="0">
                <a:solidFill>
                  <a:schemeClr val="bg1"/>
                </a:solidFill>
                <a:latin typeface="微软雅黑" panose="020B0503020204020204" pitchFamily="34" charset="-122"/>
                <a:ea typeface="微软雅黑" panose="020B0503020204020204" pitchFamily="34" charset="-122"/>
              </a:rPr>
              <a:t>精装项目精细化管理</a:t>
            </a:r>
            <a:endParaRPr lang="en-US" altLang="zh-CN" sz="1800" b="1" dirty="0" smtClean="0">
              <a:solidFill>
                <a:schemeClr val="bg1"/>
              </a:solidFill>
              <a:latin typeface="微软雅黑" panose="020B0503020204020204" pitchFamily="34" charset="-122"/>
              <a:ea typeface="微软雅黑" panose="020B0503020204020204" pitchFamily="34" charset="-122"/>
            </a:endParaRPr>
          </a:p>
        </p:txBody>
      </p:sp>
      <p:sp>
        <p:nvSpPr>
          <p:cNvPr id="8"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734" y="2785989"/>
            <a:ext cx="5341665" cy="28296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228130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2</a:t>
            </a:r>
            <a:r>
              <a:rPr lang="zh-CN" altLang="en-US" sz="1800" b="1" dirty="0" smtClean="0">
                <a:solidFill>
                  <a:srgbClr val="000000"/>
                </a:solidFill>
                <a:cs typeface="+mn-ea"/>
              </a:rPr>
              <a:t>、机电规划</a:t>
            </a:r>
            <a:endParaRPr lang="en-US" altLang="zh-CN" sz="1800" b="1" dirty="0">
              <a:solidFill>
                <a:srgbClr val="000000"/>
              </a:solidFill>
              <a:cs typeface="+mn-ea"/>
            </a:endParaRPr>
          </a:p>
        </p:txBody>
      </p:sp>
      <p:sp>
        <p:nvSpPr>
          <p:cNvPr id="6" name="文本框 5"/>
          <p:cNvSpPr txBox="1"/>
          <p:nvPr/>
        </p:nvSpPr>
        <p:spPr>
          <a:xfrm>
            <a:off x="684530" y="2788920"/>
            <a:ext cx="10765155" cy="30460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600" b="1" dirty="0" smtClean="0">
                <a:solidFill>
                  <a:srgbClr val="000000"/>
                </a:solidFill>
                <a:latin typeface="+mn-ea"/>
                <a:cs typeface="+mn-ea"/>
              </a:rPr>
              <a:t>工作内容：</a:t>
            </a:r>
            <a:endParaRPr lang="en-US" altLang="zh-CN" sz="1600" b="1" dirty="0" smtClean="0">
              <a:solidFill>
                <a:srgbClr val="000000"/>
              </a:solidFill>
              <a:latin typeface="+mn-ea"/>
              <a:cs typeface="+mn-ea"/>
            </a:endParaRPr>
          </a:p>
          <a:p>
            <a:pPr>
              <a:lnSpc>
                <a:spcPct val="150000"/>
              </a:lnSpc>
            </a:pPr>
            <a:r>
              <a:rPr lang="zh-CN" altLang="en-US" sz="1600" dirty="0" smtClean="0">
                <a:solidFill>
                  <a:srgbClr val="000000"/>
                </a:solidFill>
                <a:latin typeface="+mn-ea"/>
                <a:cs typeface="+mn-ea"/>
              </a:rPr>
              <a:t>审核机电点位扩初图纸：</a:t>
            </a:r>
            <a:endParaRPr lang="en-US" altLang="zh-CN" sz="1600" dirty="0" smtClean="0">
              <a:solidFill>
                <a:srgbClr val="000000"/>
              </a:solidFill>
              <a:latin typeface="+mn-ea"/>
              <a:cs typeface="+mn-ea"/>
            </a:endParaRPr>
          </a:p>
          <a:p>
            <a:pPr>
              <a:lnSpc>
                <a:spcPct val="150000"/>
              </a:lnSpc>
            </a:pPr>
            <a:r>
              <a:rPr lang="en-US" altLang="zh-CN" sz="1600" dirty="0" smtClean="0">
                <a:solidFill>
                  <a:srgbClr val="000000"/>
                </a:solidFill>
                <a:latin typeface="+mn-ea"/>
                <a:cs typeface="+mn-ea"/>
              </a:rPr>
              <a:t>1</a:t>
            </a:r>
            <a:r>
              <a:rPr lang="zh-CN" altLang="en-US" sz="1600" dirty="0" smtClean="0">
                <a:solidFill>
                  <a:srgbClr val="000000"/>
                </a:solidFill>
                <a:latin typeface="+mn-ea"/>
                <a:cs typeface="+mn-ea"/>
              </a:rPr>
              <a:t>、审核点位预留在使用功能规划布局上是否合理。</a:t>
            </a:r>
            <a:endParaRPr lang="en-US" altLang="zh-CN" sz="1600" dirty="0" smtClean="0">
              <a:solidFill>
                <a:srgbClr val="000000"/>
              </a:solidFill>
              <a:latin typeface="+mn-ea"/>
              <a:cs typeface="+mn-ea"/>
            </a:endParaRPr>
          </a:p>
          <a:p>
            <a:pPr>
              <a:lnSpc>
                <a:spcPct val="150000"/>
              </a:lnSpc>
            </a:pPr>
            <a:r>
              <a:rPr lang="en-US" altLang="zh-CN" sz="1600" dirty="0" smtClean="0">
                <a:solidFill>
                  <a:srgbClr val="000000"/>
                </a:solidFill>
                <a:latin typeface="+mn-ea"/>
                <a:cs typeface="+mn-ea"/>
              </a:rPr>
              <a:t>2</a:t>
            </a:r>
            <a:r>
              <a:rPr lang="zh-CN" altLang="en-US" sz="1600" dirty="0" smtClean="0">
                <a:solidFill>
                  <a:srgbClr val="000000"/>
                </a:solidFill>
                <a:latin typeface="+mn-ea"/>
                <a:cs typeface="+mn-ea"/>
              </a:rPr>
              <a:t>、审核机电管线综合规划图是否合理</a:t>
            </a:r>
            <a:r>
              <a:rPr lang="zh-CN" altLang="en-US" sz="1600" dirty="0" smtClean="0">
                <a:solidFill>
                  <a:srgbClr val="000000"/>
                </a:solidFill>
                <a:latin typeface="+mn-ea"/>
                <a:cs typeface="+mn-ea"/>
                <a:sym typeface="+mn-ea"/>
              </a:rPr>
              <a:t>。</a:t>
            </a:r>
            <a:endParaRPr lang="en-US" altLang="zh-CN" sz="1600" dirty="0" smtClean="0">
              <a:solidFill>
                <a:srgbClr val="000000"/>
              </a:solidFill>
              <a:latin typeface="+mn-ea"/>
              <a:cs typeface="+mn-ea"/>
            </a:endParaRPr>
          </a:p>
          <a:p>
            <a:pPr>
              <a:lnSpc>
                <a:spcPct val="150000"/>
              </a:lnSpc>
            </a:pPr>
            <a:r>
              <a:rPr lang="zh-CN" altLang="en-US" sz="1600" b="1" dirty="0" smtClean="0">
                <a:solidFill>
                  <a:srgbClr val="000000"/>
                </a:solidFill>
                <a:latin typeface="+mn-ea"/>
                <a:cs typeface="+mn-ea"/>
              </a:rPr>
              <a:t>工作目的：</a:t>
            </a:r>
            <a:endParaRPr lang="en-US" altLang="zh-CN" sz="1600" b="1" dirty="0">
              <a:solidFill>
                <a:srgbClr val="000000"/>
              </a:solidFill>
              <a:latin typeface="+mn-ea"/>
              <a:cs typeface="+mn-ea"/>
            </a:endParaRPr>
          </a:p>
          <a:p>
            <a:pPr>
              <a:lnSpc>
                <a:spcPct val="150000"/>
              </a:lnSpc>
            </a:pPr>
            <a:r>
              <a:rPr lang="zh-CN" altLang="en-US" sz="1600" dirty="0" smtClean="0">
                <a:solidFill>
                  <a:srgbClr val="000000"/>
                </a:solidFill>
                <a:latin typeface="+mn-ea"/>
                <a:cs typeface="+mn-ea"/>
              </a:rPr>
              <a:t>       在产品规划初期将预留预埋点位以及土建结构施工过程中的相关预留预埋管线进行合理性规划，既要符合规范要求，亦要结合精装使用功能的合理和美观，减少精装过程中进行变更调整，避免无效成本增加。</a:t>
            </a:r>
            <a:endParaRPr lang="en-US" altLang="zh-CN" sz="1600" dirty="0" smtClean="0">
              <a:solidFill>
                <a:srgbClr val="000000"/>
              </a:solidFill>
              <a:latin typeface="+mn-ea"/>
              <a:cs typeface="+mn-ea"/>
            </a:endParaRPr>
          </a:p>
          <a:p>
            <a:pPr>
              <a:lnSpc>
                <a:spcPct val="150000"/>
              </a:lnSpc>
            </a:pPr>
            <a:endParaRPr lang="en-US" altLang="zh-CN" sz="16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530" y="1708785"/>
            <a:ext cx="4511040" cy="452310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600" b="1" dirty="0" smtClean="0">
                <a:solidFill>
                  <a:srgbClr val="000000"/>
                </a:solidFill>
                <a:cs typeface="+mn-ea"/>
                <a:sym typeface="+mn-ea"/>
              </a:rPr>
              <a:t>执行强化管理，</a:t>
            </a:r>
            <a:r>
              <a:rPr lang="zh-CN" altLang="en-US" sz="1600" b="1" dirty="0" smtClean="0">
                <a:solidFill>
                  <a:srgbClr val="000000"/>
                </a:solidFill>
                <a:cs typeface="+mn-ea"/>
              </a:rPr>
              <a:t>工完场清，作业面洁净原则；</a:t>
            </a:r>
          </a:p>
          <a:p>
            <a:pPr>
              <a:lnSpc>
                <a:spcPct val="150000"/>
              </a:lnSpc>
            </a:pPr>
            <a:r>
              <a:rPr lang="en-US" altLang="zh-CN" sz="1600" dirty="0" smtClean="0">
                <a:solidFill>
                  <a:srgbClr val="000000"/>
                </a:solidFill>
                <a:cs typeface="+mn-ea"/>
              </a:rPr>
              <a:t>1</a:t>
            </a:r>
            <a:r>
              <a:rPr lang="zh-CN" altLang="en-US" sz="1600" dirty="0" smtClean="0">
                <a:solidFill>
                  <a:srgbClr val="000000"/>
                </a:solidFill>
                <a:cs typeface="+mn-ea"/>
              </a:rPr>
              <a:t>、文明标识五牌一图：安全提示牌、安全规范牌、消防规范牌、文明施工牌，安全管理牌以及总平面图。</a:t>
            </a:r>
          </a:p>
          <a:p>
            <a:pPr>
              <a:lnSpc>
                <a:spcPct val="150000"/>
              </a:lnSpc>
            </a:pPr>
            <a:r>
              <a:rPr lang="en-US" altLang="zh-CN" sz="1600" dirty="0">
                <a:solidFill>
                  <a:srgbClr val="000000"/>
                </a:solidFill>
                <a:cs typeface="+mn-ea"/>
              </a:rPr>
              <a:t>2</a:t>
            </a:r>
            <a:r>
              <a:rPr lang="zh-CN" altLang="en-US" sz="1600" dirty="0">
                <a:solidFill>
                  <a:srgbClr val="000000"/>
                </a:solidFill>
                <a:cs typeface="+mn-ea"/>
              </a:rPr>
              <a:t>、临水、临电规范化。</a:t>
            </a:r>
          </a:p>
          <a:p>
            <a:pPr>
              <a:lnSpc>
                <a:spcPct val="150000"/>
              </a:lnSpc>
            </a:pPr>
            <a:r>
              <a:rPr lang="en-US" altLang="zh-CN" sz="1600" dirty="0">
                <a:solidFill>
                  <a:srgbClr val="000000"/>
                </a:solidFill>
                <a:cs typeface="+mn-ea"/>
              </a:rPr>
              <a:t>3</a:t>
            </a:r>
            <a:r>
              <a:rPr lang="zh-CN" altLang="en-US" sz="1600" dirty="0">
                <a:solidFill>
                  <a:srgbClr val="000000"/>
                </a:solidFill>
                <a:cs typeface="+mn-ea"/>
              </a:rPr>
              <a:t>、材料码放规范化。</a:t>
            </a:r>
          </a:p>
          <a:p>
            <a:pPr>
              <a:lnSpc>
                <a:spcPct val="150000"/>
              </a:lnSpc>
            </a:pPr>
            <a:r>
              <a:rPr lang="en-US" altLang="zh-CN" sz="1600" dirty="0">
                <a:solidFill>
                  <a:srgbClr val="000000"/>
                </a:solidFill>
                <a:cs typeface="+mn-ea"/>
              </a:rPr>
              <a:t>4</a:t>
            </a:r>
            <a:r>
              <a:rPr lang="zh-CN" altLang="en-US" sz="1600" dirty="0">
                <a:solidFill>
                  <a:srgbClr val="000000"/>
                </a:solidFill>
                <a:cs typeface="+mn-ea"/>
              </a:rPr>
              <a:t>、库房管理规范。</a:t>
            </a:r>
          </a:p>
          <a:p>
            <a:pPr>
              <a:lnSpc>
                <a:spcPct val="150000"/>
              </a:lnSpc>
            </a:pPr>
            <a:r>
              <a:rPr lang="en-US" altLang="zh-CN" sz="1600" dirty="0">
                <a:solidFill>
                  <a:srgbClr val="000000"/>
                </a:solidFill>
                <a:cs typeface="+mn-ea"/>
              </a:rPr>
              <a:t>5</a:t>
            </a:r>
            <a:r>
              <a:rPr lang="zh-CN" altLang="en-US" sz="1600" dirty="0">
                <a:solidFill>
                  <a:srgbClr val="000000"/>
                </a:solidFill>
                <a:cs typeface="+mn-ea"/>
              </a:rPr>
              <a:t>、垃圾集中处理，定期外运。</a:t>
            </a:r>
            <a:endParaRPr lang="en-US" altLang="zh-CN" sz="1600" dirty="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r>
              <a:rPr lang="zh-CN" altLang="en-US" sz="1600" b="1" dirty="0" smtClean="0">
                <a:solidFill>
                  <a:srgbClr val="000000"/>
                </a:solidFill>
                <a:cs typeface="+mn-ea"/>
              </a:rPr>
              <a:t>工作目的：安全无小事，杜绝一切隐患。</a:t>
            </a:r>
            <a:endParaRPr lang="en-US" altLang="zh-CN" sz="1600" b="1" dirty="0">
              <a:solidFill>
                <a:srgbClr val="000000"/>
              </a:solidFill>
              <a:cs typeface="+mn-ea"/>
            </a:endParaRPr>
          </a:p>
        </p:txBody>
      </p:sp>
      <p:pic>
        <p:nvPicPr>
          <p:cNvPr id="8" name="Picture 2"/>
          <p:cNvPicPr>
            <a:picLocks noChangeAspect="1" noChangeArrowheads="1"/>
          </p:cNvPicPr>
          <p:nvPr/>
        </p:nvPicPr>
        <p:blipFill>
          <a:blip r:embed="rId2"/>
          <a:stretch>
            <a:fillRect/>
          </a:stretch>
        </p:blipFill>
        <p:spPr bwMode="auto">
          <a:xfrm>
            <a:off x="5563621" y="1062966"/>
            <a:ext cx="3164934" cy="2088232"/>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3" name="图片 2"/>
          <p:cNvPicPr>
            <a:picLocks noChangeAspect="1"/>
          </p:cNvPicPr>
          <p:nvPr/>
        </p:nvPicPr>
        <p:blipFill>
          <a:blip r:embed="rId3"/>
          <a:stretch>
            <a:fillRect/>
          </a:stretch>
        </p:blipFill>
        <p:spPr bwMode="auto">
          <a:xfrm>
            <a:off x="9024545" y="1083921"/>
            <a:ext cx="2062765" cy="2088232"/>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0"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2  </a:t>
            </a:r>
            <a:r>
              <a:rPr lang="zh-CN" altLang="en-US" sz="1800" b="1" dirty="0">
                <a:solidFill>
                  <a:srgbClr val="000000"/>
                </a:solidFill>
                <a:cs typeface="+mn-ea"/>
              </a:rPr>
              <a:t>文明施工</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pic>
        <p:nvPicPr>
          <p:cNvPr id="94209" name="Picture 2" descr="IMG_20130603_094246"/>
          <p:cNvPicPr>
            <a:picLocks noChangeAspect="1"/>
          </p:cNvPicPr>
          <p:nvPr/>
        </p:nvPicPr>
        <p:blipFill>
          <a:blip r:embed="rId4"/>
          <a:stretch>
            <a:fillRect/>
          </a:stretch>
        </p:blipFill>
        <p:spPr bwMode="auto">
          <a:xfrm>
            <a:off x="5563870" y="3364865"/>
            <a:ext cx="2359660" cy="147066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94210" name="Picture 3" descr="I2)L%~8BYJ5703)~W4@`KAF"/>
          <p:cNvPicPr>
            <a:picLocks noChangeAspect="1"/>
          </p:cNvPicPr>
          <p:nvPr/>
        </p:nvPicPr>
        <p:blipFill>
          <a:blip r:embed="rId5"/>
          <a:stretch>
            <a:fillRect/>
          </a:stretch>
        </p:blipFill>
        <p:spPr bwMode="auto">
          <a:xfrm>
            <a:off x="5563870" y="5048885"/>
            <a:ext cx="2336800" cy="147002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96259" name="Picture 4" descr="图片2副本"/>
          <p:cNvPicPr>
            <a:picLocks noChangeAspect="1"/>
          </p:cNvPicPr>
          <p:nvPr/>
        </p:nvPicPr>
        <p:blipFill>
          <a:blip r:embed="rId6"/>
          <a:srcRect/>
          <a:stretch>
            <a:fillRect/>
          </a:stretch>
        </p:blipFill>
        <p:spPr bwMode="auto">
          <a:xfrm>
            <a:off x="8162925" y="4017010"/>
            <a:ext cx="2924175" cy="2501900"/>
          </a:xfrm>
          <a:prstGeom prst="rect">
            <a:avLst/>
          </a:prstGeom>
          <a:noFill/>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对象 7"/>
          <p:cNvGraphicFramePr>
            <a:graphicFrameLocks noChangeAspect="1"/>
          </p:cNvGraphicFramePr>
          <p:nvPr/>
        </p:nvGraphicFramePr>
        <p:xfrm>
          <a:off x="789305" y="1435735"/>
          <a:ext cx="10593070" cy="4853305"/>
        </p:xfrm>
        <a:graphic>
          <a:graphicData uri="http://schemas.openxmlformats.org/presentationml/2006/ole">
            <mc:AlternateContent xmlns:mc="http://schemas.openxmlformats.org/markup-compatibility/2006">
              <mc:Choice xmlns:v="urn:schemas-microsoft-com:vml" Requires="v">
                <p:oleObj spid="_x0000_s67681" name="工作表" r:id="rId3" imgW="7137400" imgH="3200400" progId="Excel.Sheet.12">
                  <p:embed/>
                </p:oleObj>
              </mc:Choice>
              <mc:Fallback>
                <p:oleObj name="工作表" r:id="rId3" imgW="7137400" imgH="3200400" progId="Excel.Sheet.12">
                  <p:embed/>
                  <p:pic>
                    <p:nvPicPr>
                      <p:cNvPr id="0" name="图片 67651"/>
                      <p:cNvPicPr/>
                      <p:nvPr/>
                    </p:nvPicPr>
                    <p:blipFill>
                      <a:blip r:embed="rId4"/>
                      <a:stretch>
                        <a:fillRect/>
                      </a:stretch>
                    </p:blipFill>
                    <p:spPr>
                      <a:xfrm>
                        <a:off x="789305" y="1435735"/>
                        <a:ext cx="10593070" cy="4853305"/>
                      </a:xfrm>
                      <a:prstGeom prst="rect">
                        <a:avLst/>
                      </a:prstGeom>
                    </p:spPr>
                  </p:pic>
                </p:oleObj>
              </mc:Fallback>
            </mc:AlternateContent>
          </a:graphicData>
        </a:graphic>
      </p:graphicFrame>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2.1  </a:t>
            </a:r>
            <a:r>
              <a:rPr lang="zh-CN" altLang="en-US" sz="1800" b="1" dirty="0">
                <a:solidFill>
                  <a:srgbClr val="000000"/>
                </a:solidFill>
                <a:cs typeface="+mn-ea"/>
              </a:rPr>
              <a:t>安全文明检查单</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Tree>
  </p:cSld>
  <p:clrMapOvr>
    <a:masterClrMapping/>
  </p:clrMapOvr>
  <p:transition>
    <p:zoom dir="in"/>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6" name="文本框 5"/>
          <p:cNvSpPr txBox="1"/>
          <p:nvPr/>
        </p:nvSpPr>
        <p:spPr>
          <a:xfrm>
            <a:off x="684530" y="2426335"/>
            <a:ext cx="6744970" cy="37846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600" b="1" dirty="0" smtClean="0">
                <a:solidFill>
                  <a:srgbClr val="000000"/>
                </a:solidFill>
                <a:cs typeface="+mn-ea"/>
              </a:rPr>
              <a:t>精装施工过程中，明确各分包作业面及作业内容，严格要求各分包单位及时做好完成面的成品保护措施，避免施工过程中造成剐蹭损伤。</a:t>
            </a:r>
            <a:endParaRPr lang="en-US" altLang="zh-CN" sz="1600" b="1" dirty="0" smtClean="0">
              <a:solidFill>
                <a:srgbClr val="000000"/>
              </a:solidFill>
              <a:cs typeface="+mn-ea"/>
            </a:endParaRPr>
          </a:p>
          <a:p>
            <a:pPr>
              <a:lnSpc>
                <a:spcPct val="150000"/>
              </a:lnSpc>
            </a:pPr>
            <a:r>
              <a:rPr lang="zh-CN" altLang="zh-CN" sz="1600" dirty="0"/>
              <a:t>公共区域已完工作面，墙面阳角、电梯轿厢内外、呼梯按钮等必须做全面成品保护措施。</a:t>
            </a:r>
          </a:p>
          <a:p>
            <a:pPr>
              <a:lnSpc>
                <a:spcPct val="150000"/>
              </a:lnSpc>
            </a:pPr>
            <a:r>
              <a:rPr lang="zh-CN" altLang="zh-CN" sz="1600" dirty="0"/>
              <a:t>精装修工程湿作业（如：墙地砖、石材、门槛石、窗台石等）需在局部完工后</a:t>
            </a:r>
            <a:r>
              <a:rPr lang="en-US" altLang="zh-CN" sz="1600" dirty="0"/>
              <a:t>48</a:t>
            </a:r>
            <a:r>
              <a:rPr lang="zh-CN" altLang="zh-CN" sz="1600" dirty="0"/>
              <a:t>小时内完成成品</a:t>
            </a:r>
            <a:r>
              <a:rPr lang="zh-CN" altLang="zh-CN" sz="1600" dirty="0" smtClean="0"/>
              <a:t>保护</a:t>
            </a:r>
            <a:r>
              <a:rPr lang="zh-CN" altLang="en-US" sz="1600" dirty="0" smtClean="0"/>
              <a:t>。</a:t>
            </a:r>
            <a:endParaRPr lang="en-US" altLang="zh-CN" sz="1600" dirty="0" smtClean="0"/>
          </a:p>
          <a:p>
            <a:pPr>
              <a:lnSpc>
                <a:spcPct val="150000"/>
              </a:lnSpc>
            </a:pPr>
            <a:r>
              <a:rPr lang="zh-CN" altLang="zh-CN" sz="1600" dirty="0" smtClean="0"/>
              <a:t>安装工程</a:t>
            </a:r>
            <a:r>
              <a:rPr lang="zh-CN" altLang="zh-CN" sz="1600" dirty="0"/>
              <a:t>（如：五金、洁具、龙头、木饰面、木地板、收纳、橱柜等）需在局部安装完成后</a:t>
            </a:r>
            <a:r>
              <a:rPr lang="en-US" altLang="zh-CN" sz="1600" dirty="0"/>
              <a:t>24</a:t>
            </a:r>
            <a:r>
              <a:rPr lang="zh-CN" altLang="zh-CN" sz="1600" dirty="0"/>
              <a:t>小时内完成成品保护</a:t>
            </a:r>
            <a:r>
              <a:rPr lang="zh-CN" altLang="zh-CN" sz="1600" dirty="0" smtClean="0"/>
              <a:t>。</a:t>
            </a: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r>
              <a:rPr lang="zh-CN" altLang="en-US" sz="1600" b="1" dirty="0" smtClean="0">
                <a:solidFill>
                  <a:srgbClr val="000000"/>
                </a:solidFill>
                <a:cs typeface="+mn-ea"/>
              </a:rPr>
              <a:t>工作目的：强化成品保护措施，减少磕碰划损</a:t>
            </a:r>
            <a:endParaRPr lang="en-US" altLang="zh-CN" sz="1600" b="1" dirty="0">
              <a:solidFill>
                <a:srgbClr val="000000"/>
              </a:solidFill>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Tree>
  </p:cSld>
  <p:clrMapOvr>
    <a:masterClrMapping/>
  </p:clrMapOvr>
  <p:transition>
    <p:zoom dir="in"/>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530" y="1206500"/>
            <a:ext cx="10988675" cy="51390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endParaRPr lang="en-US" altLang="zh-CN" sz="1600" b="1" dirty="0" smtClean="0">
              <a:solidFill>
                <a:srgbClr val="000000"/>
              </a:solidFill>
              <a:latin typeface="+mn-ea"/>
              <a:cs typeface="+mn-ea"/>
            </a:endParaRPr>
          </a:p>
          <a:p>
            <a:pPr lvl="0"/>
            <a:r>
              <a:rPr lang="zh-CN" altLang="zh-CN" sz="1600" dirty="0" smtClean="0">
                <a:latin typeface="+mn-ea"/>
                <a:cs typeface="+mn-ea"/>
              </a:rPr>
              <a:t>地面</a:t>
            </a:r>
            <a:r>
              <a:rPr lang="zh-CN" altLang="zh-CN" sz="1600" dirty="0">
                <a:latin typeface="+mn-ea"/>
                <a:cs typeface="+mn-ea"/>
              </a:rPr>
              <a:t>： 满铺地毯保护；</a:t>
            </a:r>
          </a:p>
          <a:p>
            <a:pPr lvl="0"/>
            <a:r>
              <a:rPr lang="zh-CN" altLang="zh-CN" sz="1600" dirty="0">
                <a:latin typeface="+mn-ea"/>
                <a:cs typeface="+mn-ea"/>
              </a:rPr>
              <a:t>墙面：阳角采用成品护角条或</a:t>
            </a:r>
            <a:r>
              <a:rPr lang="en-US" altLang="zh-CN" sz="1600" dirty="0">
                <a:latin typeface="+mn-ea"/>
                <a:cs typeface="+mn-ea"/>
              </a:rPr>
              <a:t>PVC</a:t>
            </a:r>
            <a:r>
              <a:rPr lang="zh-CN" altLang="zh-CN" sz="1600" dirty="0">
                <a:latin typeface="+mn-ea"/>
                <a:cs typeface="+mn-ea"/>
              </a:rPr>
              <a:t>线管，将阳角从地面至</a:t>
            </a:r>
            <a:r>
              <a:rPr lang="en-US" altLang="zh-CN" sz="1600" dirty="0">
                <a:latin typeface="+mn-ea"/>
                <a:cs typeface="+mn-ea"/>
              </a:rPr>
              <a:t>1.22</a:t>
            </a:r>
            <a:r>
              <a:rPr lang="zh-CN" altLang="zh-CN" sz="1600" dirty="0">
                <a:latin typeface="+mn-ea"/>
                <a:cs typeface="+mn-ea"/>
              </a:rPr>
              <a:t>ｍ高处保护；</a:t>
            </a:r>
          </a:p>
          <a:p>
            <a:pPr lvl="0"/>
            <a:r>
              <a:rPr lang="zh-CN" altLang="zh-CN" sz="1600" dirty="0">
                <a:latin typeface="+mn-ea"/>
                <a:cs typeface="+mn-ea"/>
              </a:rPr>
              <a:t>电梯门套：采用</a:t>
            </a:r>
            <a:r>
              <a:rPr lang="en-US" altLang="zh-CN" sz="1600" dirty="0">
                <a:latin typeface="+mn-ea"/>
                <a:cs typeface="+mn-ea"/>
              </a:rPr>
              <a:t>12</a:t>
            </a:r>
            <a:r>
              <a:rPr lang="zh-CN" altLang="zh-CN" sz="1600" dirty="0">
                <a:latin typeface="+mn-ea"/>
                <a:cs typeface="+mn-ea"/>
              </a:rPr>
              <a:t>厘夹板钉成</a:t>
            </a:r>
            <a:r>
              <a:rPr lang="en-US" altLang="zh-CN" sz="1600" dirty="0">
                <a:latin typeface="+mn-ea"/>
                <a:cs typeface="+mn-ea"/>
              </a:rPr>
              <a:t>U</a:t>
            </a:r>
            <a:r>
              <a:rPr lang="zh-CN" altLang="zh-CN" sz="1600" dirty="0">
                <a:latin typeface="+mn-ea"/>
                <a:cs typeface="+mn-ea"/>
              </a:rPr>
              <a:t>形槽将电梯门套三边满包保护；</a:t>
            </a:r>
          </a:p>
          <a:p>
            <a:r>
              <a:rPr lang="zh-CN" altLang="zh-CN" sz="1600" dirty="0">
                <a:latin typeface="+mn-ea"/>
                <a:cs typeface="+mn-ea"/>
              </a:rPr>
              <a:t>若存在加建，地面基层满铺彩条布，搭接部位胶带固定，面层铺设</a:t>
            </a:r>
            <a:r>
              <a:rPr lang="en-US" altLang="zh-CN" sz="1600" dirty="0">
                <a:latin typeface="+mn-ea"/>
                <a:cs typeface="+mn-ea"/>
              </a:rPr>
              <a:t>12</a:t>
            </a:r>
            <a:r>
              <a:rPr lang="zh-CN" altLang="zh-CN" sz="1600" dirty="0">
                <a:latin typeface="+mn-ea"/>
                <a:cs typeface="+mn-ea"/>
              </a:rPr>
              <a:t>厘夹板，彩条布应避免长时间泡水，否则易污染地面且极难清理（特别是石材或抛光砖地面）；墙面阳角采用</a:t>
            </a:r>
            <a:r>
              <a:rPr lang="en-US" altLang="zh-CN" sz="1600" dirty="0">
                <a:latin typeface="+mn-ea"/>
                <a:cs typeface="+mn-ea"/>
              </a:rPr>
              <a:t>12</a:t>
            </a:r>
            <a:r>
              <a:rPr lang="zh-CN" altLang="zh-CN" sz="1600" dirty="0">
                <a:latin typeface="+mn-ea"/>
                <a:cs typeface="+mn-ea"/>
              </a:rPr>
              <a:t>厘夹板钉成</a:t>
            </a:r>
            <a:r>
              <a:rPr lang="en-US" altLang="zh-CN" sz="1600" dirty="0">
                <a:latin typeface="+mn-ea"/>
                <a:cs typeface="+mn-ea"/>
              </a:rPr>
              <a:t>122</a:t>
            </a:r>
            <a:r>
              <a:rPr lang="zh-CN" altLang="zh-CN" sz="1600" dirty="0">
                <a:latin typeface="+mn-ea"/>
                <a:cs typeface="+mn-ea"/>
              </a:rPr>
              <a:t>×</a:t>
            </a:r>
            <a:r>
              <a:rPr lang="en-US" altLang="zh-CN" sz="1600" dirty="0">
                <a:latin typeface="+mn-ea"/>
                <a:cs typeface="+mn-ea"/>
              </a:rPr>
              <a:t>5</a:t>
            </a:r>
            <a:r>
              <a:rPr lang="zh-CN" altLang="zh-CN" sz="1600" dirty="0">
                <a:latin typeface="+mn-ea"/>
                <a:cs typeface="+mn-ea"/>
              </a:rPr>
              <a:t>×</a:t>
            </a:r>
            <a:r>
              <a:rPr lang="en-US" altLang="zh-CN" sz="1600" dirty="0">
                <a:latin typeface="+mn-ea"/>
                <a:cs typeface="+mn-ea"/>
              </a:rPr>
              <a:t>5cm</a:t>
            </a:r>
            <a:r>
              <a:rPr lang="zh-CN" altLang="zh-CN" sz="1600" dirty="0">
                <a:latin typeface="+mn-ea"/>
                <a:cs typeface="+mn-ea"/>
              </a:rPr>
              <a:t>护角条或成品护角条，将阳角从地面至</a:t>
            </a:r>
            <a:r>
              <a:rPr lang="en-US" altLang="zh-CN" sz="1600" dirty="0">
                <a:latin typeface="+mn-ea"/>
                <a:cs typeface="+mn-ea"/>
              </a:rPr>
              <a:t>1.22</a:t>
            </a:r>
            <a:r>
              <a:rPr lang="zh-CN" altLang="zh-CN" sz="1600" dirty="0">
                <a:latin typeface="+mn-ea"/>
                <a:cs typeface="+mn-ea"/>
              </a:rPr>
              <a:t>ｍ高处保护，过道门套采用</a:t>
            </a:r>
            <a:r>
              <a:rPr lang="en-US" altLang="zh-CN" sz="1600" dirty="0">
                <a:latin typeface="+mn-ea"/>
                <a:cs typeface="+mn-ea"/>
              </a:rPr>
              <a:t>12</a:t>
            </a:r>
            <a:r>
              <a:rPr lang="zh-CN" altLang="zh-CN" sz="1600" dirty="0">
                <a:latin typeface="+mn-ea"/>
                <a:cs typeface="+mn-ea"/>
              </a:rPr>
              <a:t>厘夹板钉成</a:t>
            </a:r>
            <a:r>
              <a:rPr lang="en-US" altLang="zh-CN" sz="1600" dirty="0">
                <a:latin typeface="+mn-ea"/>
                <a:cs typeface="+mn-ea"/>
              </a:rPr>
              <a:t>1.22m</a:t>
            </a:r>
            <a:r>
              <a:rPr lang="zh-CN" altLang="zh-CN" sz="1600" dirty="0">
                <a:latin typeface="+mn-ea"/>
                <a:cs typeface="+mn-ea"/>
              </a:rPr>
              <a:t>高</a:t>
            </a:r>
            <a:r>
              <a:rPr lang="en-US" altLang="zh-CN" sz="1600" dirty="0">
                <a:latin typeface="+mn-ea"/>
                <a:cs typeface="+mn-ea"/>
              </a:rPr>
              <a:t>U</a:t>
            </a:r>
            <a:r>
              <a:rPr lang="zh-CN" altLang="zh-CN" sz="1600" dirty="0">
                <a:latin typeface="+mn-ea"/>
                <a:cs typeface="+mn-ea"/>
              </a:rPr>
              <a:t>形槽保护。</a:t>
            </a:r>
            <a:endParaRPr lang="en-US" altLang="zh-CN" sz="1600" b="1" dirty="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a:solidFill>
                <a:srgbClr val="000000"/>
              </a:solidFill>
              <a:latin typeface="+mn-ea"/>
              <a:cs typeface="+mn-ea"/>
            </a:endParaRPr>
          </a:p>
          <a:p>
            <a:pPr>
              <a:lnSpc>
                <a:spcPct val="150000"/>
              </a:lnSpc>
            </a:pPr>
            <a:r>
              <a:rPr lang="zh-CN" altLang="en-US" sz="1600" b="1" dirty="0" smtClean="0">
                <a:solidFill>
                  <a:srgbClr val="000000"/>
                </a:solidFill>
                <a:latin typeface="+mn-ea"/>
                <a:cs typeface="+mn-ea"/>
              </a:rPr>
              <a:t>工作目的：强化成品保护措施，减少磕碰划损</a:t>
            </a:r>
            <a:endParaRPr lang="en-US" altLang="zh-CN" sz="1600" b="1" dirty="0">
              <a:solidFill>
                <a:srgbClr val="000000"/>
              </a:solidFill>
              <a:latin typeface="+mn-ea"/>
              <a:cs typeface="+mn-ea"/>
            </a:endParaRPr>
          </a:p>
        </p:txBody>
      </p:sp>
      <p:pic>
        <p:nvPicPr>
          <p:cNvPr id="48130" name="图片 1"/>
          <p:cNvPicPr>
            <a:picLocks noChangeAspect="1" noChangeArrowheads="1"/>
          </p:cNvPicPr>
          <p:nvPr/>
        </p:nvPicPr>
        <p:blipFill>
          <a:blip r:embed="rId2"/>
          <a:stretch>
            <a:fillRect/>
          </a:stretch>
        </p:blipFill>
        <p:spPr bwMode="auto">
          <a:xfrm>
            <a:off x="1625539" y="3382448"/>
            <a:ext cx="2998887" cy="2215781"/>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49154" name="图片 1"/>
          <p:cNvPicPr>
            <a:picLocks noChangeAspect="1" noChangeArrowheads="1"/>
          </p:cNvPicPr>
          <p:nvPr/>
        </p:nvPicPr>
        <p:blipFill>
          <a:blip r:embed="rId3"/>
          <a:stretch>
            <a:fillRect/>
          </a:stretch>
        </p:blipFill>
        <p:spPr bwMode="auto">
          <a:xfrm>
            <a:off x="4937148" y="3382449"/>
            <a:ext cx="2743173" cy="221578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49155" name="图片 46"/>
          <p:cNvPicPr>
            <a:picLocks noChangeAspect="1" noChangeArrowheads="1"/>
          </p:cNvPicPr>
          <p:nvPr/>
        </p:nvPicPr>
        <p:blipFill>
          <a:blip r:embed="rId4"/>
          <a:stretch>
            <a:fillRect/>
          </a:stretch>
        </p:blipFill>
        <p:spPr bwMode="auto">
          <a:xfrm>
            <a:off x="8013072" y="3382447"/>
            <a:ext cx="2606801" cy="2215781"/>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8"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rPr>
              <a:t>公共区域 </a:t>
            </a:r>
            <a:endParaRPr lang="zh-CN" altLang="en-US" sz="1800" b="1" dirty="0" smtClean="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530" y="1206500"/>
            <a:ext cx="10893425" cy="5384800"/>
          </a:xfrm>
          <a:prstGeom prst="rect">
            <a:avLst/>
          </a:prstGeom>
          <a:solidFill>
            <a:schemeClr val="bg1"/>
          </a:solidFill>
        </p:spPr>
        <p:txBody>
          <a:bodyPr wrap="square" rtlCol="0">
            <a:spAutoFit/>
          </a:bodyPr>
          <a:lstStyle/>
          <a:p>
            <a:pPr lvl="0"/>
            <a:endParaRPr lang="en-US" altLang="zh-CN" sz="1600" b="1" dirty="0" smtClean="0">
              <a:solidFill>
                <a:srgbClr val="000000"/>
              </a:solidFill>
              <a:latin typeface="+mn-ea"/>
              <a:cs typeface="+mn-ea"/>
            </a:endParaRPr>
          </a:p>
          <a:p>
            <a:pPr lvl="0"/>
            <a:r>
              <a:rPr lang="zh-CN" altLang="zh-CN" sz="1600" dirty="0">
                <a:latin typeface="+mn-ea"/>
                <a:cs typeface="+mn-ea"/>
              </a:rPr>
              <a:t>轿厢：墙面、地面满铺厚度不小于</a:t>
            </a:r>
            <a:r>
              <a:rPr lang="en-US" altLang="zh-CN" sz="1600" dirty="0">
                <a:latin typeface="+mn-ea"/>
                <a:cs typeface="+mn-ea"/>
              </a:rPr>
              <a:t>12mm</a:t>
            </a:r>
            <a:r>
              <a:rPr lang="zh-CN" altLang="zh-CN" sz="1600" dirty="0">
                <a:latin typeface="+mn-ea"/>
                <a:cs typeface="+mn-ea"/>
              </a:rPr>
              <a:t>夹板或密度板，电梯轿厢内外不锈钢门框侧面均需夹板包裹保护；</a:t>
            </a:r>
          </a:p>
          <a:p>
            <a:pPr lvl="0"/>
            <a:r>
              <a:rPr lang="zh-CN" altLang="zh-CN" sz="1600" dirty="0">
                <a:latin typeface="+mn-ea"/>
                <a:cs typeface="+mn-ea"/>
              </a:rPr>
              <a:t>地坎</a:t>
            </a:r>
            <a:r>
              <a:rPr lang="zh-CN" altLang="zh-CN" sz="1600" dirty="0" smtClean="0">
                <a:latin typeface="+mn-ea"/>
                <a:cs typeface="+mn-ea"/>
              </a:rPr>
              <a:t>：将</a:t>
            </a:r>
            <a:r>
              <a:rPr lang="en-US" altLang="zh-CN" sz="1600" dirty="0">
                <a:latin typeface="+mn-ea"/>
                <a:cs typeface="+mn-ea"/>
              </a:rPr>
              <a:t>15</a:t>
            </a:r>
            <a:r>
              <a:rPr lang="zh-CN" altLang="zh-CN" sz="1600" dirty="0">
                <a:latin typeface="+mn-ea"/>
                <a:cs typeface="+mn-ea"/>
              </a:rPr>
              <a:t>厘夹板用合页固定在电梯轿厢地面形成活动板，斗车、平板车进入电梯时打开翻板，避免电梯地坎破坏；</a:t>
            </a:r>
          </a:p>
          <a:p>
            <a:r>
              <a:rPr lang="zh-CN" altLang="zh-CN" sz="1600" dirty="0" smtClean="0">
                <a:latin typeface="+mn-ea"/>
                <a:cs typeface="+mn-ea"/>
              </a:rPr>
              <a:t>按钮</a:t>
            </a:r>
            <a:r>
              <a:rPr lang="zh-CN" altLang="zh-CN" sz="1600" dirty="0">
                <a:latin typeface="+mn-ea"/>
                <a:cs typeface="+mn-ea"/>
              </a:rPr>
              <a:t>：楼层召唤</a:t>
            </a:r>
            <a:r>
              <a:rPr lang="zh-CN" altLang="zh-CN" sz="1600" dirty="0" smtClean="0">
                <a:latin typeface="+mn-ea"/>
                <a:cs typeface="+mn-ea"/>
              </a:rPr>
              <a:t>按钮</a:t>
            </a:r>
            <a:r>
              <a:rPr lang="zh-CN" altLang="en-US" sz="1600" dirty="0" smtClean="0">
                <a:latin typeface="+mn-ea"/>
                <a:cs typeface="+mn-ea"/>
              </a:rPr>
              <a:t>及内部按钮</a:t>
            </a:r>
            <a:r>
              <a:rPr lang="zh-CN" altLang="zh-CN" sz="1600" dirty="0" smtClean="0">
                <a:latin typeface="+mn-ea"/>
                <a:cs typeface="+mn-ea"/>
              </a:rPr>
              <a:t>表面</a:t>
            </a:r>
            <a:r>
              <a:rPr lang="zh-CN" altLang="zh-CN" sz="1600" dirty="0">
                <a:latin typeface="+mn-ea"/>
                <a:cs typeface="+mn-ea"/>
              </a:rPr>
              <a:t>贴</a:t>
            </a:r>
            <a:r>
              <a:rPr lang="en-US" altLang="zh-CN" sz="1600" dirty="0">
                <a:latin typeface="+mn-ea"/>
                <a:cs typeface="+mn-ea"/>
              </a:rPr>
              <a:t>PE</a:t>
            </a:r>
            <a:r>
              <a:rPr lang="zh-CN" altLang="zh-CN" sz="1600" dirty="0">
                <a:latin typeface="+mn-ea"/>
                <a:cs typeface="+mn-ea"/>
              </a:rPr>
              <a:t>膜，再用</a:t>
            </a:r>
            <a:r>
              <a:rPr lang="en-US" altLang="zh-CN" sz="1600" dirty="0">
                <a:latin typeface="+mn-ea"/>
                <a:cs typeface="+mn-ea"/>
              </a:rPr>
              <a:t>15</a:t>
            </a:r>
            <a:r>
              <a:rPr lang="zh-CN" altLang="zh-CN" sz="1600" dirty="0">
                <a:latin typeface="+mn-ea"/>
                <a:cs typeface="+mn-ea"/>
              </a:rPr>
              <a:t>厘板制作成保护盒、采用双面</a:t>
            </a:r>
            <a:r>
              <a:rPr lang="zh-CN" altLang="zh-CN" sz="1600" dirty="0" smtClean="0">
                <a:latin typeface="+mn-ea"/>
                <a:cs typeface="+mn-ea"/>
              </a:rPr>
              <a:t>胶</a:t>
            </a:r>
            <a:r>
              <a:rPr lang="zh-CN" altLang="en-US" sz="1600" dirty="0" smtClean="0">
                <a:latin typeface="+mn-ea"/>
                <a:cs typeface="+mn-ea"/>
              </a:rPr>
              <a:t>或自攻钉</a:t>
            </a:r>
            <a:r>
              <a:rPr lang="zh-CN" altLang="zh-CN" sz="1600" dirty="0" smtClean="0">
                <a:latin typeface="+mn-ea"/>
                <a:cs typeface="+mn-ea"/>
              </a:rPr>
              <a:t>固定</a:t>
            </a:r>
            <a:r>
              <a:rPr lang="zh-CN" altLang="zh-CN" sz="1600" dirty="0">
                <a:latin typeface="+mn-ea"/>
                <a:cs typeface="+mn-ea"/>
              </a:rPr>
              <a:t>到墙面</a:t>
            </a:r>
            <a:r>
              <a:rPr lang="zh-CN" altLang="zh-CN" sz="1600" dirty="0" smtClean="0">
                <a:latin typeface="+mn-ea"/>
                <a:cs typeface="+mn-ea"/>
              </a:rPr>
              <a:t>或</a:t>
            </a:r>
            <a:r>
              <a:rPr lang="zh-CN" altLang="en-US" sz="1600" dirty="0" smtClean="0">
                <a:latin typeface="+mn-ea"/>
                <a:cs typeface="+mn-ea"/>
              </a:rPr>
              <a:t>保护板</a:t>
            </a:r>
            <a:r>
              <a:rPr lang="zh-CN" altLang="zh-CN" sz="1600" dirty="0" smtClean="0">
                <a:latin typeface="+mn-ea"/>
                <a:cs typeface="+mn-ea"/>
              </a:rPr>
              <a:t>面</a:t>
            </a:r>
            <a:r>
              <a:rPr lang="zh-CN" altLang="zh-CN" sz="1600" dirty="0">
                <a:latin typeface="+mn-ea"/>
                <a:cs typeface="+mn-ea"/>
              </a:rPr>
              <a:t>板</a:t>
            </a:r>
            <a:r>
              <a:rPr lang="zh-CN" altLang="zh-CN" sz="1600" dirty="0" smtClean="0">
                <a:latin typeface="+mn-ea"/>
                <a:cs typeface="+mn-ea"/>
              </a:rPr>
              <a:t>上</a:t>
            </a:r>
            <a:r>
              <a:rPr lang="zh-CN" altLang="en-US" sz="1600" dirty="0">
                <a:latin typeface="+mn-ea"/>
                <a:cs typeface="+mn-ea"/>
              </a:rPr>
              <a:t>。</a:t>
            </a:r>
            <a:endParaRPr lang="en-US" altLang="zh-CN" sz="1600" b="1" dirty="0" smtClean="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smtClean="0">
              <a:solidFill>
                <a:srgbClr val="000000"/>
              </a:solidFill>
              <a:latin typeface="+mn-ea"/>
              <a:cs typeface="+mn-ea"/>
            </a:endParaRPr>
          </a:p>
          <a:p>
            <a:pPr>
              <a:lnSpc>
                <a:spcPct val="150000"/>
              </a:lnSpc>
            </a:pPr>
            <a:endParaRPr lang="en-US" altLang="zh-CN" sz="1600" b="1" dirty="0">
              <a:solidFill>
                <a:srgbClr val="000000"/>
              </a:solidFill>
              <a:latin typeface="+mn-ea"/>
              <a:cs typeface="+mn-ea"/>
            </a:endParaRPr>
          </a:p>
          <a:p>
            <a:pPr>
              <a:lnSpc>
                <a:spcPct val="150000"/>
              </a:lnSpc>
            </a:pPr>
            <a:r>
              <a:rPr lang="zh-CN" altLang="en-US" sz="1600" b="1" dirty="0" smtClean="0">
                <a:solidFill>
                  <a:srgbClr val="000000"/>
                </a:solidFill>
                <a:latin typeface="+mn-ea"/>
                <a:cs typeface="+mn-ea"/>
              </a:rPr>
              <a:t>工作目的：强化成品保护措施，减少磕碰划损</a:t>
            </a:r>
            <a:endParaRPr lang="en-US" altLang="zh-CN" sz="1600" b="1" dirty="0">
              <a:solidFill>
                <a:srgbClr val="000000"/>
              </a:solidFill>
              <a:latin typeface="+mn-ea"/>
              <a:cs typeface="+mn-ea"/>
            </a:endParaRPr>
          </a:p>
        </p:txBody>
      </p:sp>
      <p:pic>
        <p:nvPicPr>
          <p:cNvPr id="48132" name="图片 4"/>
          <p:cNvPicPr>
            <a:picLocks noChangeAspect="1" noChangeArrowheads="1"/>
          </p:cNvPicPr>
          <p:nvPr/>
        </p:nvPicPr>
        <p:blipFill>
          <a:blip r:embed="rId2"/>
          <a:stretch>
            <a:fillRect/>
          </a:stretch>
        </p:blipFill>
        <p:spPr bwMode="auto">
          <a:xfrm>
            <a:off x="719651" y="2718162"/>
            <a:ext cx="4229505" cy="321267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11" name="Picture 2"/>
          <p:cNvPicPr>
            <a:picLocks noChangeAspect="1" noChangeArrowheads="1"/>
          </p:cNvPicPr>
          <p:nvPr/>
        </p:nvPicPr>
        <p:blipFill>
          <a:blip r:embed="rId3"/>
          <a:stretch>
            <a:fillRect/>
          </a:stretch>
        </p:blipFill>
        <p:spPr bwMode="auto">
          <a:xfrm>
            <a:off x="5265420" y="2718435"/>
            <a:ext cx="6134735" cy="321246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rPr>
              <a:t>电梯 </a:t>
            </a:r>
            <a:endParaRPr lang="zh-CN" altLang="en-US" sz="1800" b="1" dirty="0" smtClean="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287" y="1206500"/>
            <a:ext cx="11305256" cy="5015865"/>
          </a:xfrm>
          <a:prstGeom prst="rect">
            <a:avLst/>
          </a:prstGeom>
          <a:solidFill>
            <a:schemeClr val="bg1"/>
          </a:solidFill>
        </p:spPr>
        <p:txBody>
          <a:bodyPr wrap="square" rtlCol="0">
            <a:spAutoFit/>
          </a:bodyPr>
          <a:lstStyle/>
          <a:p>
            <a:pPr lvl="0"/>
            <a:endParaRPr lang="en-US" altLang="zh-CN" sz="1600" b="1" dirty="0" smtClean="0">
              <a:solidFill>
                <a:srgbClr val="000000"/>
              </a:solidFill>
              <a:cs typeface="+mn-ea"/>
            </a:endParaRPr>
          </a:p>
          <a:p>
            <a:pPr lvl="0"/>
            <a:r>
              <a:rPr lang="zh-CN" altLang="zh-CN" sz="1600" dirty="0"/>
              <a:t>阳台栏杆安装后，保留原厂贴的保护膜，并在栏杆扶手表面包裹防潮膜，直至移交精装修单位；</a:t>
            </a:r>
          </a:p>
          <a:p>
            <a:r>
              <a:rPr lang="zh-CN" altLang="zh-CN" sz="1600" dirty="0"/>
              <a:t>若栏杆存在固定玻璃，固定玻璃表面需贴膜保护，再对栏杆进行整体包裹保护。</a:t>
            </a:r>
            <a:endParaRPr lang="en-US" altLang="zh-CN" sz="1600" b="1" dirty="0" smtClean="0">
              <a:solidFill>
                <a:srgbClr val="000000"/>
              </a:solidFill>
              <a:cs typeface="+mn-ea"/>
            </a:endParaRPr>
          </a:p>
          <a:p>
            <a:pPr lvl="0"/>
            <a:endParaRPr lang="en-US" altLang="zh-CN" sz="1600" b="1" dirty="0" smtClean="0"/>
          </a:p>
          <a:p>
            <a:pPr lvl="0"/>
            <a:r>
              <a:rPr lang="zh-CN" altLang="en-US" sz="1600" b="1" dirty="0" smtClean="0"/>
              <a:t>楼梯间踏步、扶手：</a:t>
            </a:r>
            <a:endParaRPr lang="en-US" altLang="zh-CN" sz="1600" b="1" dirty="0" smtClean="0"/>
          </a:p>
          <a:p>
            <a:pPr lvl="0"/>
            <a:r>
              <a:rPr lang="zh-CN" altLang="zh-CN" sz="1600" dirty="0" smtClean="0"/>
              <a:t>踏步</a:t>
            </a:r>
            <a:r>
              <a:rPr lang="zh-CN" altLang="zh-CN" sz="1600" dirty="0"/>
              <a:t>：若楼梯间地面已铺贴地砖，满铺地毯保护；</a:t>
            </a:r>
          </a:p>
          <a:p>
            <a:pPr lvl="0"/>
            <a:r>
              <a:rPr lang="zh-CN" altLang="zh-CN" sz="1600" dirty="0"/>
              <a:t>扶手：楼梯间扶手表面满包防潮膜、透明胶带固定保护；</a:t>
            </a:r>
          </a:p>
          <a:p>
            <a:r>
              <a:rPr lang="zh-CN" altLang="zh-CN" sz="1600" dirty="0"/>
              <a:t>若精装修工程中存在踏步及扶手施工，按该标准进行成品保护。</a:t>
            </a: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r>
              <a:rPr lang="zh-CN" altLang="en-US" sz="1600" b="1" dirty="0" smtClean="0">
                <a:solidFill>
                  <a:srgbClr val="000000"/>
                </a:solidFill>
                <a:cs typeface="+mn-ea"/>
              </a:rPr>
              <a:t>工作目的：强化成品保护措施，减少磕碰划损</a:t>
            </a:r>
            <a:endParaRPr lang="en-US" altLang="zh-CN" sz="1600" b="1" dirty="0">
              <a:solidFill>
                <a:srgbClr val="000000"/>
              </a:solidFill>
              <a:cs typeface="+mn-ea"/>
            </a:endParaRPr>
          </a:p>
        </p:txBody>
      </p:sp>
      <p:pic>
        <p:nvPicPr>
          <p:cNvPr id="51202" name="图片 4"/>
          <p:cNvPicPr>
            <a:picLocks noChangeAspect="1" noChangeArrowheads="1"/>
          </p:cNvPicPr>
          <p:nvPr/>
        </p:nvPicPr>
        <p:blipFill>
          <a:blip r:embed="rId2"/>
          <a:stretch>
            <a:fillRect/>
          </a:stretch>
        </p:blipFill>
        <p:spPr bwMode="auto">
          <a:xfrm>
            <a:off x="1019027" y="3437024"/>
            <a:ext cx="2984224" cy="194594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51203" name="图片 13"/>
          <p:cNvPicPr>
            <a:picLocks noChangeAspect="1" noChangeArrowheads="1"/>
          </p:cNvPicPr>
          <p:nvPr/>
        </p:nvPicPr>
        <p:blipFill>
          <a:blip r:embed="rId3"/>
          <a:stretch>
            <a:fillRect/>
          </a:stretch>
        </p:blipFill>
        <p:spPr bwMode="auto">
          <a:xfrm>
            <a:off x="4260626" y="3437024"/>
            <a:ext cx="3243234" cy="194594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51204" name="图片 10"/>
          <p:cNvPicPr>
            <a:picLocks noChangeAspect="1" noChangeArrowheads="1"/>
          </p:cNvPicPr>
          <p:nvPr/>
        </p:nvPicPr>
        <p:blipFill>
          <a:blip r:embed="rId4"/>
          <a:stretch>
            <a:fillRect/>
          </a:stretch>
        </p:blipFill>
        <p:spPr bwMode="auto">
          <a:xfrm>
            <a:off x="7787779" y="2862684"/>
            <a:ext cx="3337668" cy="252028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8"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rPr>
              <a:t>栏杆扶手 </a:t>
            </a:r>
            <a:endParaRPr lang="zh-CN" altLang="en-US" sz="1800" b="1" dirty="0" smtClean="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287" y="1206500"/>
            <a:ext cx="10801200" cy="526224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endParaRPr lang="en-US" altLang="zh-CN" sz="1600" b="1" dirty="0" smtClean="0">
              <a:solidFill>
                <a:srgbClr val="000000"/>
              </a:solidFill>
              <a:cs typeface="+mn-ea"/>
            </a:endParaRPr>
          </a:p>
          <a:p>
            <a:pPr lvl="0"/>
            <a:r>
              <a:rPr lang="zh-CN" altLang="zh-CN" sz="1600" dirty="0"/>
              <a:t>安装过程中注意保留原柜体及门板表面保护膜，安装完成</a:t>
            </a:r>
            <a:r>
              <a:rPr lang="en-US" altLang="zh-CN" sz="1600" dirty="0"/>
              <a:t>24</a:t>
            </a:r>
            <a:r>
              <a:rPr lang="zh-CN" altLang="zh-CN" sz="1600" dirty="0"/>
              <a:t>小时内，由安装单位负责将柜体面污染清除后及时用防潮膜或包装纸满铺保护</a:t>
            </a:r>
            <a:r>
              <a:rPr lang="zh-CN" altLang="zh-CN" sz="1600" dirty="0" smtClean="0"/>
              <a:t>。</a:t>
            </a:r>
            <a:r>
              <a:rPr lang="zh-CN" altLang="en-US" sz="1600" dirty="0" smtClean="0"/>
              <a:t>柜体及台面</a:t>
            </a:r>
            <a:r>
              <a:rPr lang="zh-CN" altLang="zh-CN" sz="1600" dirty="0" smtClean="0"/>
              <a:t>阳角</a:t>
            </a:r>
            <a:r>
              <a:rPr lang="zh-CN" altLang="en-US" sz="1600" dirty="0" smtClean="0"/>
              <a:t>处</a:t>
            </a:r>
            <a:r>
              <a:rPr lang="zh-CN" altLang="zh-CN" sz="1600" dirty="0" smtClean="0"/>
              <a:t>需</a:t>
            </a:r>
            <a:r>
              <a:rPr lang="zh-CN" altLang="zh-CN" sz="1600" dirty="0"/>
              <a:t>额外采用护角条</a:t>
            </a:r>
            <a:r>
              <a:rPr lang="zh-CN" altLang="zh-CN" sz="1600" dirty="0" smtClean="0"/>
              <a:t>保护，</a:t>
            </a:r>
            <a:r>
              <a:rPr lang="zh-CN" altLang="zh-CN" sz="1600" dirty="0"/>
              <a:t>透明胶带固定到保护膜表面；</a:t>
            </a: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r>
              <a:rPr lang="zh-CN" altLang="en-US" sz="1600" b="1" dirty="0" smtClean="0">
                <a:solidFill>
                  <a:srgbClr val="000000"/>
                </a:solidFill>
                <a:cs typeface="+mn-ea"/>
              </a:rPr>
              <a:t>工作目的：强化成品保护措施，减少磕碰划损</a:t>
            </a:r>
            <a:endParaRPr lang="en-US" altLang="zh-CN" sz="1600" b="1" dirty="0">
              <a:solidFill>
                <a:srgbClr val="000000"/>
              </a:solidFill>
              <a:cs typeface="+mn-ea"/>
            </a:endParaRPr>
          </a:p>
        </p:txBody>
      </p:sp>
      <p:pic>
        <p:nvPicPr>
          <p:cNvPr id="8" name="Picture 2"/>
          <p:cNvPicPr>
            <a:picLocks noChangeAspect="1" noChangeArrowheads="1"/>
          </p:cNvPicPr>
          <p:nvPr/>
        </p:nvPicPr>
        <p:blipFill>
          <a:blip r:embed="rId2"/>
          <a:stretch>
            <a:fillRect/>
          </a:stretch>
        </p:blipFill>
        <p:spPr bwMode="auto">
          <a:xfrm>
            <a:off x="1403350" y="2371725"/>
            <a:ext cx="4824730" cy="337756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52226" name="图片 1"/>
          <p:cNvPicPr>
            <a:picLocks noChangeAspect="1" noChangeArrowheads="1"/>
          </p:cNvPicPr>
          <p:nvPr/>
        </p:nvPicPr>
        <p:blipFill>
          <a:blip r:embed="rId3"/>
          <a:stretch>
            <a:fillRect/>
          </a:stretch>
        </p:blipFill>
        <p:spPr bwMode="auto">
          <a:xfrm>
            <a:off x="6522720" y="2371725"/>
            <a:ext cx="3881120" cy="337185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rPr>
              <a:t>木制品 </a:t>
            </a:r>
            <a:endParaRPr lang="zh-CN" altLang="en-US" sz="1800" b="1" dirty="0" smtClean="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287" y="1206500"/>
            <a:ext cx="11305256" cy="5139055"/>
          </a:xfrm>
          <a:prstGeom prst="rect">
            <a:avLst/>
          </a:prstGeom>
          <a:solidFill>
            <a:schemeClr val="bg1"/>
          </a:solidFill>
        </p:spPr>
        <p:txBody>
          <a:bodyPr wrap="square" rtlCol="0">
            <a:spAutoFit/>
          </a:bodyPr>
          <a:lstStyle/>
          <a:p>
            <a:pPr lvl="0"/>
            <a:endParaRPr lang="en-US" altLang="zh-CN" sz="1600" b="1" dirty="0" smtClean="0">
              <a:solidFill>
                <a:srgbClr val="000000"/>
              </a:solidFill>
              <a:cs typeface="+mn-ea"/>
            </a:endParaRPr>
          </a:p>
          <a:p>
            <a:pPr lvl="0"/>
            <a:r>
              <a:rPr lang="zh-CN" altLang="zh-CN" sz="1600" dirty="0"/>
              <a:t>电器安装后，保留电器表面的原厂贴膜，安装后使用原包装塑料袋将电器包裹，燃气灶另使用原有包装盒覆盖，塑料袋及包装盒使用胶带固定；</a:t>
            </a:r>
          </a:p>
          <a:p>
            <a:r>
              <a:rPr lang="zh-CN" altLang="zh-CN" sz="1600" dirty="0" smtClean="0"/>
              <a:t>空调</a:t>
            </a:r>
            <a:r>
              <a:rPr lang="zh-CN" altLang="zh-CN" sz="1600" dirty="0"/>
              <a:t>室内机安装完成后需用原包装膜包裹保护，避免油漆污染。</a:t>
            </a: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r>
              <a:rPr lang="zh-CN" altLang="en-US" sz="1600" b="1" dirty="0" smtClean="0">
                <a:solidFill>
                  <a:srgbClr val="000000"/>
                </a:solidFill>
                <a:cs typeface="+mn-ea"/>
              </a:rPr>
              <a:t>工作目的：强化成品保护措施，减少磕碰划损</a:t>
            </a:r>
            <a:endParaRPr lang="en-US" altLang="zh-CN" sz="1600" b="1" dirty="0">
              <a:solidFill>
                <a:srgbClr val="000000"/>
              </a:solidFill>
              <a:cs typeface="+mn-ea"/>
            </a:endParaRPr>
          </a:p>
        </p:txBody>
      </p:sp>
      <p:pic>
        <p:nvPicPr>
          <p:cNvPr id="53250" name="图片 7"/>
          <p:cNvPicPr>
            <a:picLocks noChangeAspect="1" noChangeArrowheads="1"/>
          </p:cNvPicPr>
          <p:nvPr/>
        </p:nvPicPr>
        <p:blipFill>
          <a:blip r:embed="rId2"/>
          <a:stretch>
            <a:fillRect/>
          </a:stretch>
        </p:blipFill>
        <p:spPr bwMode="auto">
          <a:xfrm>
            <a:off x="1619885" y="2638218"/>
            <a:ext cx="4001800" cy="288825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53249" name="图片 28"/>
          <p:cNvPicPr>
            <a:picLocks noChangeAspect="1" noChangeArrowheads="1"/>
          </p:cNvPicPr>
          <p:nvPr/>
        </p:nvPicPr>
        <p:blipFill>
          <a:blip r:embed="rId3"/>
          <a:stretch>
            <a:fillRect/>
          </a:stretch>
        </p:blipFill>
        <p:spPr bwMode="auto">
          <a:xfrm>
            <a:off x="5868357" y="2638218"/>
            <a:ext cx="4341242" cy="288825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4" name="Rectangle 4"/>
          <p:cNvSpPr>
            <a:spLocks noChangeArrowheads="1"/>
          </p:cNvSpPr>
          <p:nvPr/>
        </p:nvSpPr>
        <p:spPr bwMode="auto">
          <a:xfrm>
            <a:off x="0" y="203835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rPr>
              <a:t>电器 </a:t>
            </a:r>
            <a:endParaRPr lang="zh-CN" altLang="en-US" sz="1800" b="1" dirty="0" smtClean="0">
              <a:solidFill>
                <a:srgbClr val="000000"/>
              </a:solidFill>
              <a:cs typeface="+mn-ea"/>
              <a:sym typeface="+mn-ea"/>
            </a:endParaRPr>
          </a:p>
        </p:txBody>
      </p:sp>
      <p:sp>
        <p:nvSpPr>
          <p:cNvPr id="7"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287" y="1206500"/>
            <a:ext cx="11305256" cy="5262245"/>
          </a:xfrm>
          <a:prstGeom prst="rect">
            <a:avLst/>
          </a:prstGeom>
          <a:solidFill>
            <a:schemeClr val="bg1"/>
          </a:solidFill>
        </p:spPr>
        <p:txBody>
          <a:bodyPr wrap="square" rtlCol="0">
            <a:spAutoFit/>
          </a:bodyPr>
          <a:lstStyle/>
          <a:p>
            <a:pPr lvl="0"/>
            <a:endParaRPr lang="en-US" altLang="zh-CN" sz="1600" b="1" dirty="0" smtClean="0">
              <a:solidFill>
                <a:srgbClr val="000000"/>
              </a:solidFill>
              <a:cs typeface="+mn-ea"/>
            </a:endParaRPr>
          </a:p>
          <a:p>
            <a:pPr lvl="0"/>
            <a:r>
              <a:rPr lang="zh-CN" altLang="en-US" sz="1600" dirty="0" smtClean="0"/>
              <a:t>铺装</a:t>
            </a:r>
            <a:r>
              <a:rPr lang="zh-CN" altLang="zh-CN" sz="1600" dirty="0" smtClean="0"/>
              <a:t>完成</a:t>
            </a:r>
            <a:r>
              <a:rPr lang="en-US" altLang="zh-CN" sz="1600" dirty="0"/>
              <a:t>24</a:t>
            </a:r>
            <a:r>
              <a:rPr lang="zh-CN" altLang="zh-CN" sz="1600" dirty="0"/>
              <a:t>小时内</a:t>
            </a:r>
            <a:r>
              <a:rPr lang="zh-CN" altLang="zh-CN" sz="1600" dirty="0" smtClean="0"/>
              <a:t>，</a:t>
            </a:r>
            <a:r>
              <a:rPr lang="zh-CN" altLang="en-US" sz="1600" dirty="0"/>
              <a:t>责任</a:t>
            </a:r>
            <a:r>
              <a:rPr lang="zh-CN" altLang="zh-CN" sz="1600" dirty="0" smtClean="0"/>
              <a:t>单位</a:t>
            </a:r>
            <a:r>
              <a:rPr lang="zh-CN" altLang="zh-CN" sz="1600" dirty="0"/>
              <a:t>需</a:t>
            </a:r>
            <a:r>
              <a:rPr lang="zh-CN" altLang="zh-CN" sz="1600" dirty="0" smtClean="0"/>
              <a:t>对</a:t>
            </a:r>
            <a:r>
              <a:rPr lang="zh-CN" altLang="en-US" sz="1600" dirty="0" smtClean="0"/>
              <a:t>已完成地面</a:t>
            </a:r>
            <a:r>
              <a:rPr lang="zh-CN" altLang="zh-CN" sz="1600" dirty="0" smtClean="0"/>
              <a:t>进行</a:t>
            </a:r>
            <a:r>
              <a:rPr lang="zh-CN" altLang="zh-CN" sz="1600" dirty="0"/>
              <a:t>成品保护，具体保护做法如下、参考下图：</a:t>
            </a:r>
          </a:p>
          <a:p>
            <a:pPr lvl="0"/>
            <a:r>
              <a:rPr lang="zh-CN" altLang="zh-CN" sz="1600" dirty="0"/>
              <a:t>基层满铺木地板防潮垫或防潮膜、搭接部位透明胶带固定；</a:t>
            </a:r>
          </a:p>
          <a:p>
            <a:pPr lvl="0"/>
            <a:r>
              <a:rPr lang="zh-CN" altLang="zh-CN" sz="1600" dirty="0"/>
              <a:t>表面满铺</a:t>
            </a:r>
            <a:r>
              <a:rPr lang="en-US" altLang="zh-CN" sz="1600" dirty="0"/>
              <a:t>3mm</a:t>
            </a:r>
            <a:r>
              <a:rPr lang="zh-CN" altLang="zh-CN" sz="1600" dirty="0"/>
              <a:t>厚密度板或三层瓦楞纸板满铺保护，搭接部位透明胶带固定，门槛石周边的木地板需着重全封闭覆盖保护；</a:t>
            </a:r>
          </a:p>
          <a:p>
            <a:pPr lvl="0"/>
            <a:r>
              <a:rPr lang="zh-CN" altLang="zh-CN" sz="1600" dirty="0" smtClean="0"/>
              <a:t>进入已</a:t>
            </a:r>
            <a:r>
              <a:rPr lang="zh-CN" altLang="en-US" sz="1600" dirty="0" smtClean="0"/>
              <a:t>完成面</a:t>
            </a:r>
            <a:r>
              <a:rPr lang="zh-CN" altLang="zh-CN" sz="1600" dirty="0" smtClean="0"/>
              <a:t>区域</a:t>
            </a:r>
            <a:r>
              <a:rPr lang="zh-CN" altLang="zh-CN" sz="1600" dirty="0"/>
              <a:t>施工，梯子、凳子等脚座需采用柔性材料包裹，禁止在地面拖拉移动；</a:t>
            </a:r>
          </a:p>
          <a:p>
            <a:r>
              <a:rPr lang="zh-CN" altLang="en-US" sz="1600" dirty="0" smtClean="0"/>
              <a:t>地铺完成</a:t>
            </a:r>
            <a:r>
              <a:rPr lang="zh-CN" altLang="zh-CN" sz="1600" dirty="0" smtClean="0"/>
              <a:t>后</a:t>
            </a:r>
            <a:r>
              <a:rPr lang="zh-CN" altLang="zh-CN" sz="1600" dirty="0"/>
              <a:t>，禁止斗车、平板车等材料运输工具进入室内，避免破坏地面。</a:t>
            </a:r>
            <a:endParaRPr lang="en-US" altLang="zh-CN" sz="1600" dirty="0">
              <a:solidFill>
                <a:srgbClr val="000000"/>
              </a:solidFill>
              <a:latin typeface="+mn-ea"/>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r>
              <a:rPr lang="zh-CN" altLang="en-US" sz="1600" b="1" dirty="0" smtClean="0">
                <a:solidFill>
                  <a:srgbClr val="000000"/>
                </a:solidFill>
                <a:cs typeface="+mn-ea"/>
              </a:rPr>
              <a:t>工作目的：强化成品保护措施，减少磕碰划损</a:t>
            </a:r>
            <a:endParaRPr lang="en-US" altLang="zh-CN" sz="1600" b="1" dirty="0">
              <a:solidFill>
                <a:srgbClr val="000000"/>
              </a:solidFill>
              <a:cs typeface="+mn-ea"/>
            </a:endParaRPr>
          </a:p>
        </p:txBody>
      </p:sp>
      <p:sp>
        <p:nvSpPr>
          <p:cNvPr id="3" name="Rectangle 3"/>
          <p:cNvSpPr>
            <a:spLocks noChangeArrowheads="1"/>
          </p:cNvSpPr>
          <p:nvPr/>
        </p:nvSpPr>
        <p:spPr bwMode="auto">
          <a:xfrm>
            <a:off x="0" y="0"/>
            <a:ext cx="1216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Rectangle 4"/>
          <p:cNvSpPr>
            <a:spLocks noChangeArrowheads="1"/>
          </p:cNvSpPr>
          <p:nvPr/>
        </p:nvSpPr>
        <p:spPr bwMode="auto">
          <a:xfrm>
            <a:off x="0" y="203835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9" name="Picture 1" descr="D:\用户目录\我的文档\Tencent Files\1766021569\Image\C2C\43FAA7B2A93A47C7FAE4F6BD4A16EBB6.jpg"/>
          <p:cNvPicPr>
            <a:picLocks noChangeAspect="1" noChangeArrowheads="1"/>
          </p:cNvPicPr>
          <p:nvPr/>
        </p:nvPicPr>
        <p:blipFill>
          <a:blip r:embed="rId2"/>
          <a:stretch>
            <a:fillRect/>
          </a:stretch>
        </p:blipFill>
        <p:spPr bwMode="auto">
          <a:xfrm>
            <a:off x="6805184" y="3151386"/>
            <a:ext cx="1727721" cy="2722423"/>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2467" name="图片 1"/>
          <p:cNvPicPr>
            <a:picLocks noChangeAspect="1" noChangeArrowheads="1"/>
          </p:cNvPicPr>
          <p:nvPr/>
        </p:nvPicPr>
        <p:blipFill>
          <a:blip r:embed="rId3"/>
          <a:stretch>
            <a:fillRect/>
          </a:stretch>
        </p:blipFill>
        <p:spPr bwMode="auto">
          <a:xfrm>
            <a:off x="540777" y="3151386"/>
            <a:ext cx="2883448" cy="215957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2466" name="图片 19"/>
          <p:cNvPicPr>
            <a:picLocks noChangeAspect="1" noChangeArrowheads="1"/>
          </p:cNvPicPr>
          <p:nvPr/>
        </p:nvPicPr>
        <p:blipFill>
          <a:blip r:embed="rId4"/>
          <a:stretch>
            <a:fillRect/>
          </a:stretch>
        </p:blipFill>
        <p:spPr bwMode="auto">
          <a:xfrm>
            <a:off x="3685584" y="3151386"/>
            <a:ext cx="2871769" cy="215957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2465" name="图片 33"/>
          <p:cNvPicPr>
            <a:picLocks noChangeAspect="1" noChangeArrowheads="1"/>
          </p:cNvPicPr>
          <p:nvPr/>
        </p:nvPicPr>
        <p:blipFill>
          <a:blip r:embed="rId5"/>
          <a:stretch>
            <a:fillRect/>
          </a:stretch>
        </p:blipFill>
        <p:spPr bwMode="auto">
          <a:xfrm>
            <a:off x="8762729" y="3151386"/>
            <a:ext cx="2925235" cy="215957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8" name="Rectangle 5"/>
          <p:cNvSpPr>
            <a:spLocks noChangeArrowheads="1"/>
          </p:cNvSpPr>
          <p:nvPr/>
        </p:nvSpPr>
        <p:spPr bwMode="auto">
          <a:xfrm>
            <a:off x="1383670" y="5481394"/>
            <a:ext cx="43531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000" b="0"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基层保护</a:t>
            </a:r>
            <a:r>
              <a:rPr kumimoji="0" lang="zh-CN" altLang="en-US" sz="1000" b="0" i="0" u="none" strike="noStrike" cap="none" normalizeH="0" baseline="0" dirty="0" smtClean="0">
                <a:ln>
                  <a:noFill/>
                </a:ln>
                <a:solidFill>
                  <a:schemeClr val="tx1"/>
                </a:solidFill>
                <a:effectLst/>
                <a:latin typeface="Calibri" panose="020F0502020204030204" charset="0"/>
                <a:ea typeface="宋体" panose="02010600030101010101" pitchFamily="2" charset="-122"/>
                <a:cs typeface="Times New Roman" panose="02020603050405020304" pitchFamily="18" charset="0"/>
              </a:rPr>
              <a:t>                                                                                  面层保护</a:t>
            </a:r>
            <a:endParaRPr kumimoji="0" lang="zh-CN"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Arial" panose="020B0604020202020204" pitchFamily="34" charset="0"/>
              </a:rPr>
              <a:t> </a:t>
            </a: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9613532" y="5612199"/>
            <a:ext cx="108011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0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木踏步成品保护</a:t>
            </a:r>
            <a:r>
              <a:rPr kumimoji="0" lang="zh-CN" altLang="en-US" sz="1100" b="0" i="0" u="none" strike="noStrike" cap="none" normalizeH="0" baseline="0" dirty="0" smtClean="0">
                <a:ln>
                  <a:noFill/>
                </a:ln>
                <a:solidFill>
                  <a:schemeClr val="tx1"/>
                </a:solidFill>
                <a:effectLst/>
              </a:rPr>
              <a:t> </a:t>
            </a: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rPr>
              <a:t>地砖保护 </a:t>
            </a:r>
            <a:endParaRPr lang="zh-CN" altLang="en-US" sz="1800" b="1" dirty="0" smtClean="0">
              <a:solidFill>
                <a:srgbClr val="000000"/>
              </a:solidFill>
              <a:cs typeface="+mn-ea"/>
              <a:sym typeface="+mn-ea"/>
            </a:endParaRPr>
          </a:p>
        </p:txBody>
      </p:sp>
      <p:sp>
        <p:nvSpPr>
          <p:cNvPr id="11"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40271" y="1206500"/>
            <a:ext cx="11147693" cy="5323205"/>
          </a:xfrm>
          <a:prstGeom prst="rect">
            <a:avLst/>
          </a:prstGeom>
          <a:solidFill>
            <a:schemeClr val="bg1"/>
          </a:solidFill>
        </p:spPr>
        <p:txBody>
          <a:bodyPr wrap="square" rtlCol="0">
            <a:spAutoFit/>
          </a:bodyPr>
          <a:lstStyle/>
          <a:p>
            <a:pPr lvl="0"/>
            <a:endParaRPr lang="en-US" altLang="zh-CN" sz="1600" b="1" dirty="0" smtClean="0">
              <a:solidFill>
                <a:srgbClr val="000000"/>
              </a:solidFill>
              <a:cs typeface="+mn-ea"/>
            </a:endParaRPr>
          </a:p>
          <a:p>
            <a:pPr lvl="0" defTabSz="914400" eaLnBrk="0" fontAlgn="base" hangingPunct="0">
              <a:spcBef>
                <a:spcPct val="0"/>
              </a:spcBef>
              <a:spcAft>
                <a:spcPct val="0"/>
              </a:spcAft>
            </a:pPr>
            <a:r>
              <a:rPr lang="zh-CN" altLang="zh-CN" sz="1600" dirty="0">
                <a:latin typeface="+mn-ea"/>
                <a:cs typeface="Times New Roman" panose="02020603050405020304" pitchFamily="18" charset="0"/>
              </a:rPr>
              <a:t>安装前，材料应平放在房间地面离墙距离不小于</a:t>
            </a:r>
            <a:r>
              <a:rPr lang="en-US" altLang="zh-CN" sz="1600" dirty="0">
                <a:latin typeface="+mn-ea"/>
                <a:cs typeface="Times New Roman" panose="02020603050405020304" pitchFamily="18" charset="0"/>
              </a:rPr>
              <a:t>50cm</a:t>
            </a:r>
            <a:r>
              <a:rPr lang="zh-CN" altLang="en-US" sz="1600" dirty="0">
                <a:latin typeface="+mn-ea"/>
                <a:cs typeface="Times New Roman" panose="02020603050405020304" pitchFamily="18" charset="0"/>
              </a:rPr>
              <a:t>，以免影响墙面施工，同时避免材料靠墙堆放，以免破坏墙面装修面层；</a:t>
            </a:r>
            <a:endParaRPr lang="zh-CN" altLang="en-US" sz="2000" dirty="0">
              <a:latin typeface="+mn-ea"/>
            </a:endParaRPr>
          </a:p>
          <a:p>
            <a:pPr lvl="0" defTabSz="914400" eaLnBrk="0" fontAlgn="base" hangingPunct="0">
              <a:spcBef>
                <a:spcPct val="0"/>
              </a:spcBef>
              <a:spcAft>
                <a:spcPct val="0"/>
              </a:spcAft>
            </a:pPr>
            <a:r>
              <a:rPr lang="zh-CN" altLang="en-US" sz="1600" dirty="0">
                <a:latin typeface="+mn-ea"/>
                <a:cs typeface="Times New Roman" panose="02020603050405020304" pitchFamily="18" charset="0"/>
              </a:rPr>
              <a:t>门扇安装后，用成品瓦楞纸板满贴在门表面，用胶带固定，门框及门套线用瓦楞纸保护，高度</a:t>
            </a:r>
            <a:r>
              <a:rPr lang="en-US" altLang="zh-CN" sz="1600" dirty="0">
                <a:latin typeface="+mn-ea"/>
                <a:cs typeface="Times New Roman" panose="02020603050405020304" pitchFamily="18" charset="0"/>
              </a:rPr>
              <a:t>1.5m</a:t>
            </a:r>
            <a:r>
              <a:rPr lang="zh-CN" altLang="en-US" sz="1600" dirty="0">
                <a:latin typeface="+mn-ea"/>
                <a:cs typeface="Times New Roman" panose="02020603050405020304" pitchFamily="18" charset="0"/>
              </a:rPr>
              <a:t>；</a:t>
            </a:r>
            <a:endParaRPr lang="zh-CN" altLang="en-US" sz="2000" dirty="0">
              <a:latin typeface="+mn-ea"/>
            </a:endParaRPr>
          </a:p>
          <a:p>
            <a:pPr lvl="0" defTabSz="914400" eaLnBrk="0" fontAlgn="base" hangingPunct="0">
              <a:spcBef>
                <a:spcPct val="0"/>
              </a:spcBef>
              <a:spcAft>
                <a:spcPct val="0"/>
              </a:spcAft>
            </a:pPr>
            <a:r>
              <a:rPr lang="zh-CN" altLang="en-US" sz="1600" dirty="0">
                <a:latin typeface="+mn-ea"/>
                <a:cs typeface="Times New Roman" panose="02020603050405020304" pitchFamily="18" charset="0"/>
              </a:rPr>
              <a:t>门锁应不早于门吸安装，且门锁安装完成后，应使用珍珠棉或防潮棉将把手包裹，防止锁表面划伤或把手碰坏墙面涂料；</a:t>
            </a:r>
          </a:p>
          <a:p>
            <a:pPr lvl="0" defTabSz="914400" eaLnBrk="0" fontAlgn="base" hangingPunct="0">
              <a:spcBef>
                <a:spcPct val="0"/>
              </a:spcBef>
              <a:spcAft>
                <a:spcPct val="0"/>
              </a:spcAft>
            </a:pPr>
            <a:r>
              <a:rPr lang="zh-CN" altLang="en-US" sz="1600" dirty="0">
                <a:latin typeface="+mn-ea"/>
                <a:cs typeface="Times New Roman" panose="02020603050405020304" pitchFamily="18" charset="0"/>
              </a:rPr>
              <a:t>户内门框安装后，禁止斗车、平板车等材料运输工具进入室内，以免破坏墙面及门框。</a:t>
            </a:r>
            <a:r>
              <a:rPr lang="zh-CN" altLang="en-US" sz="2000" dirty="0">
                <a:latin typeface="+mn-ea"/>
              </a:rPr>
              <a:t> </a:t>
            </a:r>
            <a:endParaRPr lang="zh-CN" altLang="en-US" sz="3600" dirty="0">
              <a:latin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r>
              <a:rPr lang="zh-CN" altLang="en-US" sz="1600" b="1" dirty="0" smtClean="0">
                <a:solidFill>
                  <a:srgbClr val="000000"/>
                </a:solidFill>
                <a:cs typeface="+mn-ea"/>
              </a:rPr>
              <a:t>工作目的：强化成品保护措施，减少磕碰划损</a:t>
            </a:r>
            <a:endParaRPr lang="en-US" altLang="zh-CN" sz="1600" b="1" dirty="0">
              <a:solidFill>
                <a:srgbClr val="000000"/>
              </a:solidFill>
              <a:cs typeface="+mn-ea"/>
            </a:endParaRPr>
          </a:p>
        </p:txBody>
      </p:sp>
      <p:sp>
        <p:nvSpPr>
          <p:cNvPr id="3" name="Rectangle 3"/>
          <p:cNvSpPr>
            <a:spLocks noChangeArrowheads="1"/>
          </p:cNvSpPr>
          <p:nvPr/>
        </p:nvSpPr>
        <p:spPr bwMode="auto">
          <a:xfrm>
            <a:off x="0" y="0"/>
            <a:ext cx="1216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Rectangle 4"/>
          <p:cNvSpPr>
            <a:spLocks noChangeArrowheads="1"/>
          </p:cNvSpPr>
          <p:nvPr/>
        </p:nvSpPr>
        <p:spPr bwMode="auto">
          <a:xfrm>
            <a:off x="0" y="203835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63491" name="图片 19"/>
          <p:cNvPicPr>
            <a:picLocks noChangeAspect="1" noChangeArrowheads="1"/>
          </p:cNvPicPr>
          <p:nvPr/>
        </p:nvPicPr>
        <p:blipFill>
          <a:blip r:embed="rId2"/>
          <a:stretch>
            <a:fillRect/>
          </a:stretch>
        </p:blipFill>
        <p:spPr bwMode="auto">
          <a:xfrm>
            <a:off x="1692399" y="3116760"/>
            <a:ext cx="3163468" cy="2698252"/>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3493" name="图片 35"/>
          <p:cNvPicPr>
            <a:picLocks noChangeAspect="1" noChangeArrowheads="1"/>
          </p:cNvPicPr>
          <p:nvPr/>
        </p:nvPicPr>
        <p:blipFill>
          <a:blip r:embed="rId3"/>
          <a:stretch>
            <a:fillRect/>
          </a:stretch>
        </p:blipFill>
        <p:spPr bwMode="auto">
          <a:xfrm>
            <a:off x="7951080" y="3103107"/>
            <a:ext cx="2094247" cy="271190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19" name="图片 2" descr="DSC07910.JPG"/>
          <p:cNvPicPr>
            <a:picLocks noChangeAspect="1"/>
          </p:cNvPicPr>
          <p:nvPr/>
        </p:nvPicPr>
        <p:blipFill>
          <a:blip r:embed="rId4"/>
          <a:stretch>
            <a:fillRect/>
          </a:stretch>
        </p:blipFill>
        <p:spPr bwMode="auto">
          <a:xfrm>
            <a:off x="5228706" y="3103106"/>
            <a:ext cx="2440357" cy="271190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1"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9" name="文本框 8"/>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rPr>
              <a:t>户内门 </a:t>
            </a:r>
            <a:endParaRPr lang="zh-CN" altLang="en-US" sz="1800" b="1" dirty="0" smtClean="0">
              <a:solidFill>
                <a:srgbClr val="000000"/>
              </a:solidFill>
              <a:cs typeface="+mn-ea"/>
              <a:sym typeface="+mn-ea"/>
            </a:endParaRPr>
          </a:p>
        </p:txBody>
      </p:sp>
      <p:sp>
        <p:nvSpPr>
          <p:cNvPr id="10"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a:srcRect/>
          <a:stretch>
            <a:fillRect/>
          </a:stretch>
        </p:blipFill>
        <p:spPr>
          <a:xfrm>
            <a:off x="1031240" y="2250440"/>
            <a:ext cx="3499485" cy="217360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4" name="图片 13"/>
          <p:cNvPicPr>
            <a:picLocks noChangeAspect="1"/>
          </p:cNvPicPr>
          <p:nvPr/>
        </p:nvPicPr>
        <p:blipFill>
          <a:blip r:embed="rId3"/>
          <a:srcRect/>
          <a:stretch>
            <a:fillRect/>
          </a:stretch>
        </p:blipFill>
        <p:spPr>
          <a:xfrm>
            <a:off x="4907280" y="2250440"/>
            <a:ext cx="3582670" cy="217360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smtClean="0">
                <a:solidFill>
                  <a:srgbClr val="000000"/>
                </a:solidFill>
                <a:cs typeface="+mn-ea"/>
                <a:sym typeface="+mn-ea"/>
              </a:rPr>
              <a:t>1.2.1、</a:t>
            </a:r>
            <a:r>
              <a:rPr lang="en-US" altLang="zh-CN" sz="1800" b="1" dirty="0">
                <a:solidFill>
                  <a:srgbClr val="000000"/>
                </a:solidFill>
                <a:cs typeface="+mn-ea"/>
                <a:sym typeface="+mn-ea"/>
              </a:rPr>
              <a:t>预埋预留点位规划</a:t>
            </a:r>
            <a:r>
              <a:rPr lang="zh-CN" altLang="en-US" sz="1800" b="1" dirty="0">
                <a:solidFill>
                  <a:srgbClr val="000000"/>
                </a:solidFill>
                <a:cs typeface="+mn-ea"/>
                <a:sym typeface="+mn-ea"/>
              </a:rPr>
              <a:t>（实例）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1030605" y="4832985"/>
            <a:ext cx="3500120" cy="1476375"/>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变更前</a:t>
            </a:r>
            <a:endParaRPr lang="en-US" altLang="zh-CN" sz="1800" b="1" dirty="0" smtClean="0">
              <a:solidFill>
                <a:srgbClr val="000000"/>
              </a:solidFill>
              <a:cs typeface="+mn-ea"/>
            </a:endParaRPr>
          </a:p>
          <a:p>
            <a:pPr>
              <a:lnSpc>
                <a:spcPct val="150000"/>
              </a:lnSpc>
            </a:pPr>
            <a:r>
              <a:rPr lang="zh-CN" altLang="en-US" sz="1400" dirty="0" smtClean="0">
                <a:solidFill>
                  <a:srgbClr val="000000"/>
                </a:solidFill>
                <a:cs typeface="+mn-ea"/>
              </a:rPr>
              <a:t>原结构设计预留洗衣机及洗菜盆点位位于窗子处，橱柜完成高度高于窗台</a:t>
            </a:r>
            <a:r>
              <a:rPr lang="en-US" altLang="zh-CN" sz="1400" dirty="0" smtClean="0">
                <a:solidFill>
                  <a:srgbClr val="000000"/>
                </a:solidFill>
                <a:cs typeface="+mn-ea"/>
              </a:rPr>
              <a:t>300mm</a:t>
            </a:r>
            <a:r>
              <a:rPr lang="zh-CN" altLang="en-US" sz="1400" dirty="0" smtClean="0">
                <a:solidFill>
                  <a:srgbClr val="000000"/>
                </a:solidFill>
                <a:cs typeface="+mn-ea"/>
              </a:rPr>
              <a:t>，此方案影响窗子开启功能。</a:t>
            </a:r>
            <a:endParaRPr lang="en-US" altLang="zh-CN" sz="1400" dirty="0">
              <a:solidFill>
                <a:srgbClr val="000000"/>
              </a:solidFill>
              <a:cs typeface="+mn-ea"/>
            </a:endParaRPr>
          </a:p>
        </p:txBody>
      </p:sp>
      <p:sp>
        <p:nvSpPr>
          <p:cNvPr id="9" name="文本框 8"/>
          <p:cNvSpPr txBox="1"/>
          <p:nvPr/>
        </p:nvSpPr>
        <p:spPr>
          <a:xfrm>
            <a:off x="4907915" y="4832985"/>
            <a:ext cx="6355715" cy="829945"/>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变更</a:t>
            </a:r>
            <a:r>
              <a:rPr lang="zh-CN" altLang="en-US" sz="1800" b="1" dirty="0">
                <a:solidFill>
                  <a:srgbClr val="000000"/>
                </a:solidFill>
                <a:cs typeface="+mn-ea"/>
              </a:rPr>
              <a:t>后</a:t>
            </a:r>
            <a:endParaRPr lang="en-US" altLang="zh-CN" sz="1800" b="1" dirty="0" smtClean="0">
              <a:solidFill>
                <a:srgbClr val="000000"/>
              </a:solidFill>
              <a:cs typeface="+mn-ea"/>
            </a:endParaRPr>
          </a:p>
          <a:p>
            <a:pPr>
              <a:lnSpc>
                <a:spcPct val="150000"/>
              </a:lnSpc>
            </a:pPr>
            <a:r>
              <a:rPr lang="zh-CN" altLang="en-US" sz="1400" dirty="0" smtClean="0">
                <a:solidFill>
                  <a:srgbClr val="000000"/>
                </a:solidFill>
                <a:cs typeface="+mn-ea"/>
              </a:rPr>
              <a:t>调整洗菜盆及洗衣机位置，保证窗子使用</a:t>
            </a:r>
            <a:r>
              <a:rPr lang="zh-CN" altLang="en-US" sz="1400" dirty="0">
                <a:solidFill>
                  <a:srgbClr val="000000"/>
                </a:solidFill>
                <a:cs typeface="+mn-ea"/>
              </a:rPr>
              <a:t>功能，</a:t>
            </a:r>
            <a:r>
              <a:rPr lang="zh-CN" altLang="en-US" sz="1400" dirty="0" smtClean="0">
                <a:solidFill>
                  <a:srgbClr val="000000"/>
                </a:solidFill>
                <a:cs typeface="+mn-ea"/>
              </a:rPr>
              <a:t>规避交付风险</a:t>
            </a:r>
            <a:endParaRPr lang="en-US" altLang="zh-CN" sz="1400" dirty="0">
              <a:solidFill>
                <a:srgbClr val="000000"/>
              </a:solidFill>
              <a:cs typeface="+mn-ea"/>
            </a:endParaRPr>
          </a:p>
        </p:txBody>
      </p:sp>
      <p:sp>
        <p:nvSpPr>
          <p:cNvPr id="3" name="右箭头 2"/>
          <p:cNvSpPr/>
          <p:nvPr/>
        </p:nvSpPr>
        <p:spPr>
          <a:xfrm>
            <a:off x="2840355" y="3168015"/>
            <a:ext cx="380365"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a:off x="6805930" y="2961640"/>
            <a:ext cx="380365" cy="20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232660" y="2297430"/>
            <a:ext cx="1755775" cy="1917065"/>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963920" y="2297430"/>
            <a:ext cx="1755775" cy="107061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1801" y="2250440"/>
            <a:ext cx="2899710" cy="2174783"/>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40385" y="2713355"/>
            <a:ext cx="4703445" cy="341503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endParaRPr lang="en-US" altLang="zh-CN" sz="1600" b="1" dirty="0" smtClean="0">
              <a:solidFill>
                <a:srgbClr val="000000"/>
              </a:solidFill>
              <a:cs typeface="+mn-ea"/>
            </a:endParaRPr>
          </a:p>
          <a:p>
            <a:pPr lvl="0"/>
            <a:r>
              <a:rPr lang="zh-CN" altLang="zh-CN" sz="1600" dirty="0"/>
              <a:t>        开关</a:t>
            </a:r>
            <a:r>
              <a:rPr lang="zh-CN" altLang="zh-CN" sz="1600" dirty="0" smtClean="0"/>
              <a:t>插座</a:t>
            </a:r>
            <a:r>
              <a:rPr lang="zh-CN" altLang="en-US" sz="1600" dirty="0" smtClean="0"/>
              <a:t>、</a:t>
            </a:r>
            <a:r>
              <a:rPr lang="zh-CN" altLang="zh-CN" sz="1600" dirty="0"/>
              <a:t>消防按钮、警铃及烟</a:t>
            </a:r>
            <a:r>
              <a:rPr lang="zh-CN" altLang="zh-CN" sz="1600" dirty="0" smtClean="0"/>
              <a:t>感</a:t>
            </a:r>
            <a:r>
              <a:rPr lang="zh-CN" altLang="en-US" sz="1600" dirty="0" smtClean="0"/>
              <a:t>、</a:t>
            </a:r>
            <a:r>
              <a:rPr lang="zh-CN" altLang="zh-CN" sz="1600" dirty="0"/>
              <a:t>喷淋管及消防</a:t>
            </a:r>
            <a:r>
              <a:rPr lang="zh-CN" altLang="zh-CN" sz="1600" dirty="0" smtClean="0"/>
              <a:t>管</a:t>
            </a:r>
            <a:r>
              <a:rPr lang="zh-CN" altLang="en-US" sz="1600" dirty="0" smtClean="0"/>
              <a:t>、</a:t>
            </a:r>
            <a:r>
              <a:rPr lang="zh-CN" altLang="zh-CN" sz="1600" dirty="0"/>
              <a:t>可视对讲机及户内强弱电配电</a:t>
            </a:r>
            <a:r>
              <a:rPr lang="zh-CN" altLang="zh-CN" sz="1600" dirty="0" smtClean="0"/>
              <a:t>箱</a:t>
            </a:r>
            <a:r>
              <a:rPr lang="zh-CN" altLang="en-US" sz="1600" dirty="0" smtClean="0"/>
              <a:t>等小电器，</a:t>
            </a:r>
            <a:r>
              <a:rPr lang="zh-CN" altLang="zh-CN" sz="1600" dirty="0" smtClean="0"/>
              <a:t>表面</a:t>
            </a:r>
            <a:r>
              <a:rPr lang="zh-CN" altLang="zh-CN" sz="1600" dirty="0"/>
              <a:t>满贴</a:t>
            </a:r>
            <a:r>
              <a:rPr lang="en-US" altLang="zh-CN" sz="1600" dirty="0"/>
              <a:t>PE</a:t>
            </a:r>
            <a:r>
              <a:rPr lang="zh-CN" altLang="zh-CN" sz="1600" dirty="0"/>
              <a:t>膜或美纹纸，若墙面还需腻子或涂料施工，面板边框四周贴美纹</a:t>
            </a:r>
            <a:r>
              <a:rPr lang="zh-CN" altLang="zh-CN" sz="1600" dirty="0" smtClean="0"/>
              <a:t>纸</a:t>
            </a:r>
            <a:r>
              <a:rPr lang="zh-CN" altLang="en-US" sz="1600" dirty="0" smtClean="0"/>
              <a:t>封闭</a:t>
            </a:r>
            <a:r>
              <a:rPr lang="zh-CN" altLang="zh-CN" sz="1600" dirty="0" smtClean="0"/>
              <a:t>保护</a:t>
            </a:r>
            <a:r>
              <a:rPr lang="zh-CN" altLang="zh-CN" sz="1600" dirty="0"/>
              <a:t>；</a:t>
            </a:r>
          </a:p>
          <a:p>
            <a:r>
              <a:rPr lang="zh-CN" altLang="zh-CN" sz="1600" dirty="0"/>
              <a:t>        灯具安装后，筒灯及射灯边框贴美纹纸保护，吸顶灯及吊杆射灯（导轨射灯）用原包装塑料袋或塑料膜保护</a:t>
            </a:r>
            <a:r>
              <a:rPr lang="zh-CN" altLang="zh-CN" sz="1600" dirty="0" smtClean="0"/>
              <a:t>。</a:t>
            </a:r>
          </a:p>
          <a:p>
            <a:endParaRPr lang="en-US" altLang="zh-CN" sz="1600" dirty="0" smtClean="0"/>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r>
              <a:rPr lang="zh-CN" altLang="en-US" sz="1600" b="1" dirty="0" smtClean="0">
                <a:solidFill>
                  <a:srgbClr val="000000"/>
                </a:solidFill>
                <a:cs typeface="+mn-ea"/>
              </a:rPr>
              <a:t>工作目的：强化成品保护措施，减少磕碰划损</a:t>
            </a:r>
            <a:endParaRPr lang="en-US" altLang="zh-CN" sz="1600" b="1" dirty="0">
              <a:solidFill>
                <a:srgbClr val="000000"/>
              </a:solidFill>
              <a:cs typeface="+mn-ea"/>
            </a:endParaRPr>
          </a:p>
        </p:txBody>
      </p:sp>
      <p:sp>
        <p:nvSpPr>
          <p:cNvPr id="4" name="Rectangle 4"/>
          <p:cNvSpPr>
            <a:spLocks noChangeArrowheads="1"/>
          </p:cNvSpPr>
          <p:nvPr/>
        </p:nvSpPr>
        <p:spPr bwMode="auto">
          <a:xfrm>
            <a:off x="0" y="203835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64514" name="图片 74"/>
          <p:cNvPicPr>
            <a:picLocks noChangeAspect="1" noChangeArrowheads="1"/>
          </p:cNvPicPr>
          <p:nvPr/>
        </p:nvPicPr>
        <p:blipFill>
          <a:blip r:embed="rId2"/>
          <a:stretch>
            <a:fillRect/>
          </a:stretch>
        </p:blipFill>
        <p:spPr bwMode="auto">
          <a:xfrm>
            <a:off x="5846688" y="2533951"/>
            <a:ext cx="2305050" cy="163830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4513" name="图片 50"/>
          <p:cNvPicPr>
            <a:picLocks noChangeAspect="1" noChangeArrowheads="1"/>
          </p:cNvPicPr>
          <p:nvPr/>
        </p:nvPicPr>
        <p:blipFill>
          <a:blip r:embed="rId3"/>
          <a:stretch>
            <a:fillRect/>
          </a:stretch>
        </p:blipFill>
        <p:spPr bwMode="auto">
          <a:xfrm>
            <a:off x="5846445" y="4425950"/>
            <a:ext cx="2305050" cy="16383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8" name="Rectangle 3"/>
          <p:cNvSpPr>
            <a:spLocks noChangeArrowheads="1"/>
          </p:cNvSpPr>
          <p:nvPr/>
        </p:nvSpPr>
        <p:spPr bwMode="auto">
          <a:xfrm>
            <a:off x="0" y="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64516" name="图片 56"/>
          <p:cNvPicPr>
            <a:picLocks noChangeAspect="1" noChangeArrowheads="1"/>
          </p:cNvPicPr>
          <p:nvPr/>
        </p:nvPicPr>
        <p:blipFill>
          <a:blip r:embed="rId4"/>
          <a:stretch>
            <a:fillRect/>
          </a:stretch>
        </p:blipFill>
        <p:spPr bwMode="auto">
          <a:xfrm>
            <a:off x="8571230" y="4425950"/>
            <a:ext cx="2517140" cy="163830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9" name="Rectangle 6"/>
          <p:cNvSpPr>
            <a:spLocks noChangeArrowheads="1"/>
          </p:cNvSpPr>
          <p:nvPr/>
        </p:nvSpPr>
        <p:spPr bwMode="auto">
          <a:xfrm>
            <a:off x="152400" y="15240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64519" name="图片 7"/>
          <p:cNvPicPr>
            <a:picLocks noChangeAspect="1" noChangeArrowheads="1"/>
          </p:cNvPicPr>
          <p:nvPr/>
        </p:nvPicPr>
        <p:blipFill>
          <a:blip r:embed="rId5"/>
          <a:stretch>
            <a:fillRect/>
          </a:stretch>
        </p:blipFill>
        <p:spPr bwMode="auto">
          <a:xfrm>
            <a:off x="8571226" y="2532449"/>
            <a:ext cx="2516905" cy="1639802"/>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rPr>
              <a:t>小电器 </a:t>
            </a:r>
            <a:endParaRPr lang="zh-CN" altLang="en-US" sz="1800" b="1" dirty="0" smtClean="0">
              <a:solidFill>
                <a:srgbClr val="000000"/>
              </a:solidFill>
              <a:cs typeface="+mn-ea"/>
              <a:sym typeface="+mn-ea"/>
            </a:endParaRPr>
          </a:p>
        </p:txBody>
      </p:sp>
      <p:sp>
        <p:nvSpPr>
          <p:cNvPr id="10"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40385" y="2856865"/>
            <a:ext cx="4685030" cy="3415030"/>
          </a:xfrm>
          <a:prstGeom prst="rect">
            <a:avLst/>
          </a:prstGeom>
          <a:solidFill>
            <a:schemeClr val="bg1"/>
          </a:solidFill>
        </p:spPr>
        <p:txBody>
          <a:bodyPr wrap="square" rtlCol="0">
            <a:spAutoFit/>
          </a:bodyPr>
          <a:lstStyle/>
          <a:p>
            <a:pPr lvl="0"/>
            <a:endParaRPr lang="en-US" altLang="zh-CN" sz="1600" b="1" dirty="0" smtClean="0">
              <a:solidFill>
                <a:srgbClr val="000000"/>
              </a:solidFill>
              <a:cs typeface="+mn-ea"/>
            </a:endParaRPr>
          </a:p>
          <a:p>
            <a:pPr lvl="0"/>
            <a:r>
              <a:rPr lang="zh-CN" altLang="zh-CN" sz="1600" dirty="0"/>
              <a:t>       淋浴花洒、龙头及毛巾架、厕纸架等五金龙头安装后，使用原包装塑料袋包裹，透明胶带固定。</a:t>
            </a:r>
            <a:endParaRPr lang="en-US" altLang="zh-CN" sz="1600" b="1" dirty="0" smtClean="0">
              <a:solidFill>
                <a:srgbClr val="000000"/>
              </a:solidFill>
              <a:cs typeface="+mn-ea"/>
            </a:endParaRPr>
          </a:p>
          <a:p>
            <a:pPr>
              <a:lnSpc>
                <a:spcPct val="150000"/>
              </a:lnSpc>
            </a:pPr>
            <a:r>
              <a:rPr lang="zh-CN" altLang="zh-CN" sz="1600" dirty="0"/>
              <a:t>       坐便器安装完成后，使用原包装塑料袋及防潮垫将马桶盖及马桶包裹、并用胶带封闭，避免马桶盖被打开使用，然后用纸箱外包。后续施工过程中禁止在保护纸及外箱上面堆放材料，禁止把保护纸、箱移作他用，禁止工人直接站在马桶盖上作业。</a:t>
            </a:r>
          </a:p>
          <a:p>
            <a:pPr>
              <a:lnSpc>
                <a:spcPct val="150000"/>
              </a:lnSpc>
            </a:pPr>
            <a:endParaRPr lang="en-US" altLang="zh-CN" sz="1600" b="1" dirty="0">
              <a:solidFill>
                <a:srgbClr val="000000"/>
              </a:solidFill>
              <a:cs typeface="+mn-ea"/>
            </a:endParaRPr>
          </a:p>
          <a:p>
            <a:pPr>
              <a:lnSpc>
                <a:spcPct val="150000"/>
              </a:lnSpc>
            </a:pPr>
            <a:r>
              <a:rPr lang="zh-CN" altLang="en-US" sz="1600" b="1" dirty="0" smtClean="0">
                <a:solidFill>
                  <a:srgbClr val="000000"/>
                </a:solidFill>
                <a:cs typeface="+mn-ea"/>
              </a:rPr>
              <a:t>工作目的：强化成品保护措施，减少磕碰划损</a:t>
            </a:r>
            <a:endParaRPr lang="en-US" altLang="zh-CN" sz="1600" b="1" dirty="0">
              <a:solidFill>
                <a:srgbClr val="000000"/>
              </a:solidFill>
              <a:cs typeface="+mn-ea"/>
            </a:endParaRPr>
          </a:p>
        </p:txBody>
      </p:sp>
      <p:sp>
        <p:nvSpPr>
          <p:cNvPr id="3" name="Rectangle 3"/>
          <p:cNvSpPr>
            <a:spLocks noChangeArrowheads="1"/>
          </p:cNvSpPr>
          <p:nvPr/>
        </p:nvSpPr>
        <p:spPr bwMode="auto">
          <a:xfrm>
            <a:off x="0" y="0"/>
            <a:ext cx="1216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1216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 name="Rectangle 3"/>
          <p:cNvSpPr>
            <a:spLocks noChangeArrowheads="1"/>
          </p:cNvSpPr>
          <p:nvPr/>
        </p:nvSpPr>
        <p:spPr bwMode="auto">
          <a:xfrm>
            <a:off x="0" y="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6"/>
          <p:cNvSpPr>
            <a:spLocks noChangeArrowheads="1"/>
          </p:cNvSpPr>
          <p:nvPr/>
        </p:nvSpPr>
        <p:spPr bwMode="auto">
          <a:xfrm>
            <a:off x="152400" y="15240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65539" name="图片 10"/>
          <p:cNvPicPr>
            <a:picLocks noChangeAspect="1" noChangeArrowheads="1"/>
          </p:cNvPicPr>
          <p:nvPr/>
        </p:nvPicPr>
        <p:blipFill>
          <a:blip r:embed="rId2"/>
          <a:stretch>
            <a:fillRect/>
          </a:stretch>
        </p:blipFill>
        <p:spPr bwMode="auto">
          <a:xfrm>
            <a:off x="5872480" y="2821305"/>
            <a:ext cx="1604010" cy="157099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5538" name="图片 13"/>
          <p:cNvPicPr>
            <a:picLocks noChangeAspect="1" noChangeArrowheads="1"/>
          </p:cNvPicPr>
          <p:nvPr/>
        </p:nvPicPr>
        <p:blipFill>
          <a:blip r:embed="rId3"/>
          <a:stretch>
            <a:fillRect/>
          </a:stretch>
        </p:blipFill>
        <p:spPr bwMode="auto">
          <a:xfrm>
            <a:off x="7757795" y="2821305"/>
            <a:ext cx="1458595" cy="157099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5537" name="图片 32"/>
          <p:cNvPicPr>
            <a:picLocks noChangeAspect="1" noChangeArrowheads="1"/>
          </p:cNvPicPr>
          <p:nvPr/>
        </p:nvPicPr>
        <p:blipFill>
          <a:blip r:embed="rId4"/>
          <a:stretch>
            <a:fillRect/>
          </a:stretch>
        </p:blipFill>
        <p:spPr bwMode="auto">
          <a:xfrm>
            <a:off x="9506585" y="2821305"/>
            <a:ext cx="1734017" cy="159639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0" name="Rectangle 4"/>
          <p:cNvSpPr>
            <a:spLocks noChangeArrowheads="1"/>
          </p:cNvSpPr>
          <p:nvPr/>
        </p:nvSpPr>
        <p:spPr bwMode="auto">
          <a:xfrm>
            <a:off x="0" y="0"/>
            <a:ext cx="1216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65542" name="图片 4"/>
          <p:cNvPicPr>
            <a:picLocks noChangeAspect="1" noChangeArrowheads="1"/>
          </p:cNvPicPr>
          <p:nvPr/>
        </p:nvPicPr>
        <p:blipFill>
          <a:blip r:embed="rId5"/>
          <a:stretch>
            <a:fillRect/>
          </a:stretch>
        </p:blipFill>
        <p:spPr bwMode="auto">
          <a:xfrm>
            <a:off x="5872450" y="4629236"/>
            <a:ext cx="2333625" cy="161925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5543" name="图片 7"/>
          <p:cNvPicPr>
            <a:picLocks noChangeAspect="1" noChangeArrowheads="1"/>
          </p:cNvPicPr>
          <p:nvPr/>
        </p:nvPicPr>
        <p:blipFill>
          <a:blip r:embed="rId6"/>
          <a:stretch>
            <a:fillRect/>
          </a:stretch>
        </p:blipFill>
        <p:spPr bwMode="auto">
          <a:xfrm>
            <a:off x="8854787" y="4629236"/>
            <a:ext cx="2385759" cy="161925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sym typeface="+mn-ea"/>
              </a:rPr>
              <a:t>小五金、洁具</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3781" y="1206500"/>
            <a:ext cx="11147693" cy="5262245"/>
          </a:xfrm>
          <a:prstGeom prst="rect">
            <a:avLst/>
          </a:prstGeom>
          <a:solidFill>
            <a:schemeClr val="bg1"/>
          </a:solidFill>
        </p:spPr>
        <p:txBody>
          <a:bodyPr wrap="square" rtlCol="0">
            <a:spAutoFit/>
          </a:bodyPr>
          <a:lstStyle/>
          <a:p>
            <a:pPr lvl="0"/>
            <a:endParaRPr lang="en-US" altLang="zh-CN" sz="1600" b="1" dirty="0" smtClean="0">
              <a:solidFill>
                <a:srgbClr val="000000"/>
              </a:solidFill>
              <a:cs typeface="+mn-ea"/>
            </a:endParaRPr>
          </a:p>
          <a:p>
            <a:pPr lvl="0"/>
            <a:endParaRPr lang="en-US" altLang="zh-CN" sz="1600" dirty="0" smtClean="0"/>
          </a:p>
          <a:p>
            <a:pPr lvl="0"/>
            <a:r>
              <a:rPr lang="zh-CN" altLang="en-US" sz="1600" dirty="0" smtClean="0"/>
              <a:t>给排水管口</a:t>
            </a:r>
            <a:r>
              <a:rPr lang="zh-CN" altLang="zh-CN" sz="1600" dirty="0" smtClean="0"/>
              <a:t>，</a:t>
            </a:r>
            <a:r>
              <a:rPr lang="zh-CN" altLang="en-US" sz="1600" dirty="0" smtClean="0"/>
              <a:t>精装开始前</a:t>
            </a:r>
            <a:r>
              <a:rPr lang="zh-CN" altLang="zh-CN" sz="1600" dirty="0" smtClean="0"/>
              <a:t>需</a:t>
            </a:r>
            <a:r>
              <a:rPr lang="zh-CN" altLang="zh-CN" sz="1600" dirty="0"/>
              <a:t>对排水管口使用专用塑料盖或胶带封闭保护</a:t>
            </a:r>
            <a:r>
              <a:rPr lang="zh-CN" altLang="zh-CN" sz="1600" dirty="0" smtClean="0"/>
              <a:t>，</a:t>
            </a:r>
            <a:r>
              <a:rPr lang="zh-CN" altLang="en-US" sz="1600" dirty="0" smtClean="0"/>
              <a:t>防止施工过程中落物堵塞。</a:t>
            </a: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r>
              <a:rPr lang="zh-CN" altLang="en-US" sz="1600" b="1" dirty="0" smtClean="0">
                <a:solidFill>
                  <a:srgbClr val="000000"/>
                </a:solidFill>
                <a:cs typeface="+mn-ea"/>
              </a:rPr>
              <a:t>工作目的：强化成品保护措施，防止堵塞</a:t>
            </a:r>
            <a:endParaRPr lang="en-US" altLang="zh-CN" sz="1600" b="1" dirty="0">
              <a:solidFill>
                <a:srgbClr val="000000"/>
              </a:solidFill>
              <a:cs typeface="+mn-ea"/>
            </a:endParaRPr>
          </a:p>
        </p:txBody>
      </p:sp>
      <p:sp>
        <p:nvSpPr>
          <p:cNvPr id="3" name="Rectangle 3"/>
          <p:cNvSpPr>
            <a:spLocks noChangeArrowheads="1"/>
          </p:cNvSpPr>
          <p:nvPr/>
        </p:nvSpPr>
        <p:spPr bwMode="auto">
          <a:xfrm>
            <a:off x="0" y="0"/>
            <a:ext cx="1216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4"/>
          <p:cNvSpPr>
            <a:spLocks noChangeArrowheads="1"/>
          </p:cNvSpPr>
          <p:nvPr/>
        </p:nvSpPr>
        <p:spPr bwMode="auto">
          <a:xfrm>
            <a:off x="0" y="0"/>
            <a:ext cx="1216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 name="Rectangle 3"/>
          <p:cNvSpPr>
            <a:spLocks noChangeArrowheads="1"/>
          </p:cNvSpPr>
          <p:nvPr/>
        </p:nvSpPr>
        <p:spPr bwMode="auto">
          <a:xfrm>
            <a:off x="0" y="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6"/>
          <p:cNvSpPr>
            <a:spLocks noChangeArrowheads="1"/>
          </p:cNvSpPr>
          <p:nvPr/>
        </p:nvSpPr>
        <p:spPr bwMode="auto">
          <a:xfrm>
            <a:off x="152400" y="15240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4"/>
          <p:cNvSpPr>
            <a:spLocks noChangeArrowheads="1"/>
          </p:cNvSpPr>
          <p:nvPr/>
        </p:nvSpPr>
        <p:spPr bwMode="auto">
          <a:xfrm>
            <a:off x="0" y="0"/>
            <a:ext cx="1216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5"/>
          <p:cNvSpPr>
            <a:spLocks noChangeArrowheads="1"/>
          </p:cNvSpPr>
          <p:nvPr/>
        </p:nvSpPr>
        <p:spPr bwMode="auto">
          <a:xfrm>
            <a:off x="0" y="3105150"/>
            <a:ext cx="121697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66562" name="图片 36"/>
          <p:cNvPicPr>
            <a:picLocks noChangeAspect="1" noChangeArrowheads="1"/>
          </p:cNvPicPr>
          <p:nvPr/>
        </p:nvPicPr>
        <p:blipFill>
          <a:blip r:embed="rId2"/>
          <a:stretch>
            <a:fillRect/>
          </a:stretch>
        </p:blipFill>
        <p:spPr bwMode="auto">
          <a:xfrm>
            <a:off x="2118705" y="2862684"/>
            <a:ext cx="3715685" cy="2482394"/>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6561" name="图片 39"/>
          <p:cNvPicPr>
            <a:picLocks noChangeAspect="1" noChangeArrowheads="1"/>
          </p:cNvPicPr>
          <p:nvPr/>
        </p:nvPicPr>
        <p:blipFill>
          <a:blip r:embed="rId3"/>
          <a:stretch>
            <a:fillRect/>
          </a:stretch>
        </p:blipFill>
        <p:spPr bwMode="auto">
          <a:xfrm>
            <a:off x="6188674" y="2862684"/>
            <a:ext cx="3707880" cy="2482394"/>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 </a:t>
            </a:r>
            <a:r>
              <a:rPr lang="zh-CN" altLang="en-US" sz="1800" b="1" dirty="0">
                <a:solidFill>
                  <a:srgbClr val="000000"/>
                </a:solidFill>
                <a:cs typeface="+mn-ea"/>
              </a:rPr>
              <a:t>成品保护</a:t>
            </a:r>
            <a:r>
              <a:rPr lang="zh-CN" altLang="en-US" sz="1800" b="1" dirty="0" smtClean="0">
                <a:solidFill>
                  <a:srgbClr val="000000"/>
                </a:solidFill>
                <a:cs typeface="+mn-ea"/>
              </a:rPr>
              <a:t> </a:t>
            </a:r>
            <a:r>
              <a:rPr lang="en-US" altLang="zh-CN" sz="1800" b="1" dirty="0" smtClean="0">
                <a:solidFill>
                  <a:srgbClr val="000000"/>
                </a:solidFill>
                <a:cs typeface="+mn-ea"/>
              </a:rPr>
              <a:t>-</a:t>
            </a:r>
            <a:r>
              <a:rPr lang="zh-CN" altLang="en-US" sz="1800" b="1" dirty="0" smtClean="0">
                <a:solidFill>
                  <a:srgbClr val="000000"/>
                </a:solidFill>
                <a:cs typeface="+mn-ea"/>
                <a:sym typeface="+mn-ea"/>
              </a:rPr>
              <a:t>排水管</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6"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Tree>
  </p:cSld>
  <p:clrMapOvr>
    <a:masterClrMapping/>
  </p:clrMapOvr>
  <p:transition>
    <p:zoom dir="in"/>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a:t>
            </a:r>
            <a:r>
              <a:rPr lang="en-US" sz="1800" b="1" dirty="0">
                <a:solidFill>
                  <a:srgbClr val="000000"/>
                </a:solidFill>
                <a:cs typeface="+mn-ea"/>
              </a:rPr>
              <a:t>3.1 </a:t>
            </a:r>
            <a:r>
              <a:rPr lang="zh-CN" altLang="en-US" sz="1800" b="1" dirty="0">
                <a:solidFill>
                  <a:srgbClr val="000000"/>
                </a:solidFill>
                <a:cs typeface="+mn-ea"/>
              </a:rPr>
              <a:t>成品保护验收单</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graphicFrame>
        <p:nvGraphicFramePr>
          <p:cNvPr id="2" name="表格 1"/>
          <p:cNvGraphicFramePr/>
          <p:nvPr/>
        </p:nvGraphicFramePr>
        <p:xfrm>
          <a:off x="753745" y="1494790"/>
          <a:ext cx="10857230" cy="4749800"/>
        </p:xfrm>
        <a:graphic>
          <a:graphicData uri="http://schemas.openxmlformats.org/drawingml/2006/table">
            <a:tbl>
              <a:tblPr firstRow="1" bandRow="1">
                <a:tableStyleId>{5C22544A-7EE6-4342-B048-85BDC9FD1C3A}</a:tableStyleId>
              </a:tblPr>
              <a:tblGrid>
                <a:gridCol w="528320">
                  <a:extLst>
                    <a:ext uri="{9D8B030D-6E8A-4147-A177-3AD203B41FA5}">
                      <a16:colId xmlns:a16="http://schemas.microsoft.com/office/drawing/2014/main" val="20000"/>
                    </a:ext>
                  </a:extLst>
                </a:gridCol>
                <a:gridCol w="382905">
                  <a:extLst>
                    <a:ext uri="{9D8B030D-6E8A-4147-A177-3AD203B41FA5}">
                      <a16:colId xmlns:a16="http://schemas.microsoft.com/office/drawing/2014/main" val="20001"/>
                    </a:ext>
                  </a:extLst>
                </a:gridCol>
                <a:gridCol w="499110">
                  <a:extLst>
                    <a:ext uri="{9D8B030D-6E8A-4147-A177-3AD203B41FA5}">
                      <a16:colId xmlns:a16="http://schemas.microsoft.com/office/drawing/2014/main" val="20002"/>
                    </a:ext>
                  </a:extLst>
                </a:gridCol>
                <a:gridCol w="443865">
                  <a:extLst>
                    <a:ext uri="{9D8B030D-6E8A-4147-A177-3AD203B41FA5}">
                      <a16:colId xmlns:a16="http://schemas.microsoft.com/office/drawing/2014/main" val="20003"/>
                    </a:ext>
                  </a:extLst>
                </a:gridCol>
                <a:gridCol w="431800">
                  <a:extLst>
                    <a:ext uri="{9D8B030D-6E8A-4147-A177-3AD203B41FA5}">
                      <a16:colId xmlns:a16="http://schemas.microsoft.com/office/drawing/2014/main" val="20004"/>
                    </a:ext>
                  </a:extLst>
                </a:gridCol>
                <a:gridCol w="452755">
                  <a:extLst>
                    <a:ext uri="{9D8B030D-6E8A-4147-A177-3AD203B41FA5}">
                      <a16:colId xmlns:a16="http://schemas.microsoft.com/office/drawing/2014/main" val="20005"/>
                    </a:ext>
                  </a:extLst>
                </a:gridCol>
                <a:gridCol w="450215">
                  <a:extLst>
                    <a:ext uri="{9D8B030D-6E8A-4147-A177-3AD203B41FA5}">
                      <a16:colId xmlns:a16="http://schemas.microsoft.com/office/drawing/2014/main" val="20006"/>
                    </a:ext>
                  </a:extLst>
                </a:gridCol>
                <a:gridCol w="485140">
                  <a:extLst>
                    <a:ext uri="{9D8B030D-6E8A-4147-A177-3AD203B41FA5}">
                      <a16:colId xmlns:a16="http://schemas.microsoft.com/office/drawing/2014/main" val="20007"/>
                    </a:ext>
                  </a:extLst>
                </a:gridCol>
                <a:gridCol w="483870">
                  <a:extLst>
                    <a:ext uri="{9D8B030D-6E8A-4147-A177-3AD203B41FA5}">
                      <a16:colId xmlns:a16="http://schemas.microsoft.com/office/drawing/2014/main" val="20008"/>
                    </a:ext>
                  </a:extLst>
                </a:gridCol>
                <a:gridCol w="474345">
                  <a:extLst>
                    <a:ext uri="{9D8B030D-6E8A-4147-A177-3AD203B41FA5}">
                      <a16:colId xmlns:a16="http://schemas.microsoft.com/office/drawing/2014/main" val="20009"/>
                    </a:ext>
                  </a:extLst>
                </a:gridCol>
                <a:gridCol w="495935">
                  <a:extLst>
                    <a:ext uri="{9D8B030D-6E8A-4147-A177-3AD203B41FA5}">
                      <a16:colId xmlns:a16="http://schemas.microsoft.com/office/drawing/2014/main" val="20010"/>
                    </a:ext>
                  </a:extLst>
                </a:gridCol>
                <a:gridCol w="511175">
                  <a:extLst>
                    <a:ext uri="{9D8B030D-6E8A-4147-A177-3AD203B41FA5}">
                      <a16:colId xmlns:a16="http://schemas.microsoft.com/office/drawing/2014/main" val="20011"/>
                    </a:ext>
                  </a:extLst>
                </a:gridCol>
                <a:gridCol w="563245">
                  <a:extLst>
                    <a:ext uri="{9D8B030D-6E8A-4147-A177-3AD203B41FA5}">
                      <a16:colId xmlns:a16="http://schemas.microsoft.com/office/drawing/2014/main" val="20012"/>
                    </a:ext>
                  </a:extLst>
                </a:gridCol>
                <a:gridCol w="528955">
                  <a:extLst>
                    <a:ext uri="{9D8B030D-6E8A-4147-A177-3AD203B41FA5}">
                      <a16:colId xmlns:a16="http://schemas.microsoft.com/office/drawing/2014/main" val="20013"/>
                    </a:ext>
                  </a:extLst>
                </a:gridCol>
                <a:gridCol w="499745">
                  <a:extLst>
                    <a:ext uri="{9D8B030D-6E8A-4147-A177-3AD203B41FA5}">
                      <a16:colId xmlns:a16="http://schemas.microsoft.com/office/drawing/2014/main" val="20014"/>
                    </a:ext>
                  </a:extLst>
                </a:gridCol>
                <a:gridCol w="558800">
                  <a:extLst>
                    <a:ext uri="{9D8B030D-6E8A-4147-A177-3AD203B41FA5}">
                      <a16:colId xmlns:a16="http://schemas.microsoft.com/office/drawing/2014/main" val="20015"/>
                    </a:ext>
                  </a:extLst>
                </a:gridCol>
                <a:gridCol w="554990">
                  <a:extLst>
                    <a:ext uri="{9D8B030D-6E8A-4147-A177-3AD203B41FA5}">
                      <a16:colId xmlns:a16="http://schemas.microsoft.com/office/drawing/2014/main" val="20016"/>
                    </a:ext>
                  </a:extLst>
                </a:gridCol>
                <a:gridCol w="515620">
                  <a:extLst>
                    <a:ext uri="{9D8B030D-6E8A-4147-A177-3AD203B41FA5}">
                      <a16:colId xmlns:a16="http://schemas.microsoft.com/office/drawing/2014/main" val="20017"/>
                    </a:ext>
                  </a:extLst>
                </a:gridCol>
                <a:gridCol w="473710">
                  <a:extLst>
                    <a:ext uri="{9D8B030D-6E8A-4147-A177-3AD203B41FA5}">
                      <a16:colId xmlns:a16="http://schemas.microsoft.com/office/drawing/2014/main" val="20018"/>
                    </a:ext>
                  </a:extLst>
                </a:gridCol>
                <a:gridCol w="1522730">
                  <a:extLst>
                    <a:ext uri="{9D8B030D-6E8A-4147-A177-3AD203B41FA5}">
                      <a16:colId xmlns:a16="http://schemas.microsoft.com/office/drawing/2014/main" val="20019"/>
                    </a:ext>
                  </a:extLst>
                </a:gridCol>
              </a:tblGrid>
              <a:tr h="337820">
                <a:tc gridSpan="5">
                  <a:txBody>
                    <a:bodyPr/>
                    <a:lstStyle/>
                    <a:p>
                      <a:pPr indent="0">
                        <a:buNone/>
                      </a:pPr>
                      <a:r>
                        <a:rPr lang="zh-CN" sz="1400" b="1">
                          <a:solidFill>
                            <a:srgbClr val="000000"/>
                          </a:solidFill>
                          <a:latin typeface="+mn-ea"/>
                        </a:rPr>
                        <a:t>工程名称：</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buNone/>
                      </a:pPr>
                      <a:r>
                        <a:rPr lang="zh-CN" sz="1400" b="1">
                          <a:solidFill>
                            <a:srgbClr val="000000"/>
                          </a:solidFill>
                          <a:latin typeface="+mn-ea"/>
                        </a:rPr>
                        <a:t>楼栋：</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6">
                  <a:txBody>
                    <a:bodyPr/>
                    <a:lstStyle/>
                    <a:p>
                      <a:pPr indent="0" algn="ctr">
                        <a:buNone/>
                      </a:pPr>
                      <a:r>
                        <a:rPr lang="zh-CN" sz="1400" b="1">
                          <a:solidFill>
                            <a:srgbClr val="000000"/>
                          </a:solidFill>
                          <a:latin typeface="+mn-ea"/>
                        </a:rPr>
                        <a:t>楼层：</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4">
                  <a:txBody>
                    <a:bodyPr/>
                    <a:lstStyle/>
                    <a:p>
                      <a:pPr indent="0">
                        <a:buNone/>
                      </a:pPr>
                      <a:r>
                        <a:rPr lang="zh-CN" sz="1400" b="1">
                          <a:solidFill>
                            <a:srgbClr val="000000"/>
                          </a:solidFill>
                          <a:latin typeface="+mn-ea"/>
                        </a:rPr>
                        <a:t>房间：</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buNone/>
                      </a:pPr>
                      <a:r>
                        <a:rPr lang="zh-CN" sz="1400" b="1">
                          <a:solidFill>
                            <a:srgbClr val="000000"/>
                          </a:solidFill>
                          <a:latin typeface="+mn-ea"/>
                        </a:rPr>
                        <a:t>施工单位：</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304800">
                <a:tc rowSpan="2" gridSpan="2">
                  <a:txBody>
                    <a:bodyPr/>
                    <a:lstStyle/>
                    <a:p>
                      <a:pPr indent="0" algn="ctr">
                        <a:buNone/>
                      </a:pPr>
                      <a:r>
                        <a:rPr lang="zh-CN" sz="1400" b="1">
                          <a:solidFill>
                            <a:srgbClr val="000000"/>
                          </a:solidFill>
                          <a:latin typeface="+mn-ea"/>
                        </a:rPr>
                        <a:t>验收情况</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tcPr>
                </a:tc>
                <a:tc gridSpan="3">
                  <a:txBody>
                    <a:bodyPr/>
                    <a:lstStyle/>
                    <a:p>
                      <a:pPr indent="0" algn="ctr">
                        <a:buNone/>
                      </a:pPr>
                      <a:r>
                        <a:rPr lang="zh-CN" sz="1400" b="1">
                          <a:solidFill>
                            <a:srgbClr val="000000"/>
                          </a:solidFill>
                          <a:latin typeface="+mn-ea"/>
                        </a:rPr>
                        <a:t>公共区域</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1400" b="1">
                          <a:solidFill>
                            <a:srgbClr val="000000"/>
                          </a:solidFill>
                          <a:latin typeface="+mn-ea"/>
                        </a:rPr>
                        <a:t>入户门</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6">
                  <a:txBody>
                    <a:bodyPr/>
                    <a:lstStyle/>
                    <a:p>
                      <a:pPr indent="0" algn="ctr">
                        <a:buNone/>
                      </a:pPr>
                      <a:r>
                        <a:rPr lang="zh-CN" sz="1400" b="1">
                          <a:solidFill>
                            <a:srgbClr val="000000"/>
                          </a:solidFill>
                          <a:latin typeface="+mn-ea"/>
                        </a:rPr>
                        <a:t>客厅、卧室</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5">
                  <a:txBody>
                    <a:bodyPr/>
                    <a:lstStyle/>
                    <a:p>
                      <a:pPr indent="0" algn="ctr">
                        <a:buNone/>
                      </a:pPr>
                      <a:r>
                        <a:rPr lang="zh-CN" sz="1400" b="1">
                          <a:solidFill>
                            <a:srgbClr val="000000"/>
                          </a:solidFill>
                          <a:latin typeface="+mn-ea"/>
                        </a:rPr>
                        <a:t>厨房、卫生间</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sz="1400" b="1">
                          <a:solidFill>
                            <a:srgbClr val="000000"/>
                          </a:solidFill>
                          <a:latin typeface="+mn-ea"/>
                        </a:rPr>
                        <a:t>备注</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9130">
                <a:tc gridSpan="2" vMerge="1">
                  <a:txBody>
                    <a:bodyPr/>
                    <a:lstStyle/>
                    <a:p>
                      <a:endParaRPr lang="zh-CN"/>
                    </a:p>
                  </a:txBody>
                  <a:tcPr>
                    <a:lnL w="15240" cap="flat" cmpd="sng">
                      <a:solidFill>
                        <a:srgbClr val="000000"/>
                      </a:solidFill>
                      <a:prstDash val="solid"/>
                      <a:headEnd type="none" w="med" len="med"/>
                      <a:tailEnd type="none" w="med" len="med"/>
                    </a:lnL>
                    <a:lnB w="6350" cap="flat" cmpd="sng">
                      <a:solidFill>
                        <a:srgbClr val="000000"/>
                      </a:solidFill>
                      <a:prstDash val="solid"/>
                      <a:headEnd type="none" w="med" len="med"/>
                      <a:tailEnd type="none" w="med" len="med"/>
                    </a:lnB>
                  </a:tcPr>
                </a:tc>
                <a:tc hMerge="1" vMerge="1">
                  <a:txBody>
                    <a:bodyPr/>
                    <a:lstStyle/>
                    <a:p>
                      <a:endParaRPr lang="zh-CN"/>
                    </a:p>
                  </a:txBody>
                  <a:tcPr>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400" b="0">
                          <a:solidFill>
                            <a:srgbClr val="000000"/>
                          </a:solidFill>
                          <a:latin typeface="+mn-ea"/>
                        </a:rPr>
                        <a:t>墙地面</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电梯</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楼梯间</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门框</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门面</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门锁</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开关插座</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门窗</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栏杆扶手</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房间门</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电器设备</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楼梯地面</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开关插座</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房间门</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排水管口</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木作柜子</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洁具五金</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8">
                  <a:txBody>
                    <a:bodyPr/>
                    <a:lstStyle/>
                    <a:p>
                      <a:pPr indent="0">
                        <a:buNone/>
                      </a:pPr>
                      <a:r>
                        <a:rPr lang="en-US" sz="1200" b="0">
                          <a:solidFill>
                            <a:srgbClr val="000000"/>
                          </a:solidFill>
                          <a:latin typeface="+mn-ea"/>
                          <a:cs typeface="+mn-ea"/>
                        </a:rPr>
                        <a:t>精装施工过程中，明确各分包作业面及作业内容，严格要求各分包单位及时做好完成面的成品保护措施，避免施工过程中造成剐蹭损伤。</a:t>
                      </a:r>
                    </a:p>
                    <a:p>
                      <a:pPr indent="0">
                        <a:buNone/>
                      </a:pPr>
                      <a:r>
                        <a:rPr lang="en-US" sz="1200" b="0">
                          <a:solidFill>
                            <a:srgbClr val="000000"/>
                          </a:solidFill>
                          <a:latin typeface="+mn-ea"/>
                          <a:cs typeface="+mn-ea"/>
                        </a:rPr>
                        <a:t>精装修工程湿作业（如：墙地砖、石材、门槛石、窗台石等）需在局部完工后48小时内完成成品保护。</a:t>
                      </a:r>
                    </a:p>
                    <a:p>
                      <a:pPr indent="0">
                        <a:buNone/>
                      </a:pPr>
                      <a:r>
                        <a:rPr lang="en-US" sz="1200" b="0">
                          <a:solidFill>
                            <a:srgbClr val="000000"/>
                          </a:solidFill>
                          <a:latin typeface="+mn-ea"/>
                          <a:cs typeface="+mn-ea"/>
                        </a:rPr>
                        <a:t>安装工程（如：五金、洁具、龙头、木饰面、木地板、收纳、橱柜等）需在局部安装完成后24小时内完成成品保护。</a:t>
                      </a:r>
                      <a:endParaRPr lang="en-US" altLang="en-US" sz="1200" b="0">
                        <a:solidFill>
                          <a:srgbClr val="000000"/>
                        </a:solidFill>
                        <a:latin typeface="+mn-ea"/>
                        <a:cs typeface="+mn-ea"/>
                      </a:endParaRPr>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5300">
                <a:tc rowSpan="2">
                  <a:txBody>
                    <a:bodyPr/>
                    <a:lstStyle/>
                    <a:p>
                      <a:pPr indent="0" algn="ctr">
                        <a:buNone/>
                      </a:pPr>
                      <a:r>
                        <a:rPr lang="zh-CN" sz="1400" b="0">
                          <a:solidFill>
                            <a:srgbClr val="000000"/>
                          </a:solidFill>
                          <a:latin typeface="+mn-ea"/>
                        </a:rPr>
                        <a:t>保护情况</a:t>
                      </a:r>
                      <a:endParaRPr lang="zh-CN"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有</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452755">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400" b="0">
                          <a:solidFill>
                            <a:srgbClr val="000000"/>
                          </a:solidFill>
                          <a:latin typeface="+mn-ea"/>
                        </a:rPr>
                        <a:t>无</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420370">
                <a:tc gridSpan="2">
                  <a:txBody>
                    <a:bodyPr/>
                    <a:lstStyle/>
                    <a:p>
                      <a:pPr indent="0" algn="ctr">
                        <a:buNone/>
                      </a:pPr>
                      <a:r>
                        <a:rPr lang="zh-CN" sz="1400" b="0">
                          <a:solidFill>
                            <a:srgbClr val="000000"/>
                          </a:solidFill>
                          <a:latin typeface="+mn-ea"/>
                        </a:rPr>
                        <a:t>整改时间</a:t>
                      </a:r>
                      <a:endParaRPr lang="zh-CN"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399415">
                <a:tc gridSpan="2">
                  <a:txBody>
                    <a:bodyPr/>
                    <a:lstStyle/>
                    <a:p>
                      <a:pPr indent="0" algn="ctr">
                        <a:buNone/>
                      </a:pPr>
                      <a:r>
                        <a:rPr lang="zh-CN" sz="1400" b="0">
                          <a:solidFill>
                            <a:srgbClr val="000000"/>
                          </a:solidFill>
                          <a:latin typeface="+mn-ea"/>
                        </a:rPr>
                        <a:t>复检情况</a:t>
                      </a:r>
                      <a:endParaRPr lang="zh-CN"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396875">
                <a:tc gridSpan="2">
                  <a:txBody>
                    <a:bodyPr/>
                    <a:lstStyle/>
                    <a:p>
                      <a:pPr indent="0" algn="ctr">
                        <a:buNone/>
                      </a:pPr>
                      <a:r>
                        <a:rPr lang="zh-CN" sz="1400" b="0">
                          <a:solidFill>
                            <a:srgbClr val="000000"/>
                          </a:solidFill>
                          <a:latin typeface="+mn-ea"/>
                        </a:rPr>
                        <a:t>备注</a:t>
                      </a:r>
                      <a:endParaRPr lang="zh-CN"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509905">
                <a:tc rowSpan="2" gridSpan="2">
                  <a:txBody>
                    <a:bodyPr/>
                    <a:lstStyle/>
                    <a:p>
                      <a:pPr indent="0" algn="ctr">
                        <a:buNone/>
                      </a:pPr>
                      <a:r>
                        <a:rPr lang="zh-CN" sz="1400" b="1">
                          <a:solidFill>
                            <a:srgbClr val="000000"/>
                          </a:solidFill>
                          <a:latin typeface="+mn-ea"/>
                        </a:rPr>
                        <a:t>验收</a:t>
                      </a:r>
                    </a:p>
                    <a:p>
                      <a:pPr indent="0" algn="ctr">
                        <a:buNone/>
                      </a:pPr>
                      <a:r>
                        <a:rPr lang="zh-CN" sz="1400" b="1">
                          <a:solidFill>
                            <a:srgbClr val="000000"/>
                          </a:solidFill>
                          <a:latin typeface="+mn-ea"/>
                        </a:rPr>
                        <a:t>会签</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rowSpan="2"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tcPr>
                </a:tc>
                <a:tc gridSpan="7">
                  <a:txBody>
                    <a:bodyPr/>
                    <a:lstStyle/>
                    <a:p>
                      <a:pPr indent="0" algn="ctr">
                        <a:buNone/>
                      </a:pPr>
                      <a:r>
                        <a:rPr lang="zh-CN" sz="1400" b="0">
                          <a:solidFill>
                            <a:srgbClr val="000000"/>
                          </a:solidFill>
                          <a:latin typeface="+mn-ea"/>
                        </a:rPr>
                        <a:t>精装单位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10">
                  <a:txBody>
                    <a:bodyPr/>
                    <a:lstStyle/>
                    <a:p>
                      <a:pPr indent="0" algn="ctr">
                        <a:buNone/>
                      </a:pPr>
                      <a:r>
                        <a:rPr lang="zh-CN" sz="1400" b="0">
                          <a:solidFill>
                            <a:srgbClr val="000000"/>
                          </a:solidFill>
                          <a:latin typeface="+mn-ea"/>
                        </a:rPr>
                        <a:t>甲方项目专业负责人</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487680">
                <a:tc gridSpan="2" vMerge="1">
                  <a:txBody>
                    <a:bodyPr/>
                    <a:lstStyle/>
                    <a:p>
                      <a:endParaRPr lang="zh-CN"/>
                    </a:p>
                  </a:txBody>
                  <a:tcPr>
                    <a:lnL w="15240" cap="flat" cmpd="sng">
                      <a:solidFill>
                        <a:srgbClr val="000000"/>
                      </a:solidFill>
                      <a:prstDash val="solid"/>
                      <a:headEnd type="none" w="med" len="med"/>
                      <a:tailEnd type="none" w="med" len="med"/>
                    </a:lnL>
                    <a:lnB w="15240" cap="flat" cmpd="sng">
                      <a:solidFill>
                        <a:srgbClr val="000000"/>
                      </a:solidFill>
                      <a:prstDash val="solid"/>
                      <a:headEnd type="none" w="med" len="med"/>
                      <a:tailEnd type="none" w="med" len="med"/>
                    </a:lnB>
                  </a:tcPr>
                </a:tc>
                <a:tc hMerge="1" vMerge="1">
                  <a:txBody>
                    <a:bodyPr/>
                    <a:lstStyle/>
                    <a:p>
                      <a:endParaRPr lang="zh-CN"/>
                    </a:p>
                  </a:txBody>
                  <a:tcPr>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7">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10">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ransition>
    <p:zoom dir="in"/>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51815" y="701675"/>
            <a:ext cx="11203305" cy="5545455"/>
            <a:chOff x="869" y="1105"/>
            <a:chExt cx="17643" cy="8733"/>
          </a:xfrm>
        </p:grpSpPr>
        <p:pic>
          <p:nvPicPr>
            <p:cNvPr id="1027" name="Picture 3"/>
            <p:cNvPicPr>
              <a:picLocks noChangeAspect="1" noChangeArrowheads="1"/>
            </p:cNvPicPr>
            <p:nvPr/>
          </p:nvPicPr>
          <p:blipFill rotWithShape="1">
            <a:blip r:embed="rId2"/>
            <a:srcRect/>
            <a:stretch>
              <a:fillRect/>
            </a:stretch>
          </p:blipFill>
          <p:spPr bwMode="auto">
            <a:xfrm>
              <a:off x="869" y="1106"/>
              <a:ext cx="17643" cy="873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70" y="1105"/>
              <a:ext cx="17642" cy="8732"/>
            </a:xfrm>
            <a:prstGeom prst="rect">
              <a:avLst/>
            </a:prstGeom>
            <a:gradFill>
              <a:gsLst>
                <a:gs pos="0">
                  <a:schemeClr val="bg1"/>
                </a:gs>
                <a:gs pos="50000">
                  <a:schemeClr val="bg1">
                    <a:alpha val="80000"/>
                  </a:schemeClr>
                </a:gs>
                <a:gs pos="100000">
                  <a:schemeClr val="accent1">
                    <a:tint val="23500"/>
                    <a:satMod val="160000"/>
                    <a:alpha val="2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sp>
        <p:nvSpPr>
          <p:cNvPr id="3" name="标题 2"/>
          <p:cNvSpPr>
            <a:spLocks noGrp="1"/>
          </p:cNvSpPr>
          <p:nvPr>
            <p:ph type="title"/>
          </p:nvPr>
        </p:nvSpPr>
        <p:spPr>
          <a:xfrm>
            <a:off x="2502836" y="2025671"/>
            <a:ext cx="7301865" cy="532130"/>
          </a:xfrm>
          <a:solidFill>
            <a:srgbClr val="F64C31"/>
          </a:solidFill>
        </p:spPr>
        <p:txBody>
          <a:bodyPr/>
          <a:lstStyle/>
          <a:p>
            <a:pPr algn="ctr"/>
            <a:r>
              <a:rPr lang="en-US" altLang="zh-CN" dirty="0">
                <a:solidFill>
                  <a:srgbClr val="000000"/>
                </a:solidFill>
                <a:latin typeface="+mn-ea"/>
                <a:cs typeface="+mn-ea"/>
                <a:sym typeface="+mn-ea"/>
              </a:rPr>
              <a:t>七、客户敏感点</a:t>
            </a:r>
            <a:endParaRPr lang="zh-CN" altLang="en-US"/>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ChangeAspect="1"/>
          </p:cNvPicPr>
          <p:nvPr/>
        </p:nvPicPr>
        <p:blipFill>
          <a:blip r:embed="rId2"/>
          <a:srcRect/>
          <a:stretch>
            <a:fillRect/>
          </a:stretch>
        </p:blipFill>
        <p:spPr>
          <a:xfrm rot="10800000">
            <a:off x="3773170" y="716280"/>
            <a:ext cx="8010525" cy="5505450"/>
          </a:xfrm>
          <a:prstGeom prst="rect">
            <a:avLst/>
          </a:prstGeom>
          <a:noFill/>
          <a:ln>
            <a:noFill/>
          </a:ln>
        </p:spPr>
      </p:pic>
      <p:sp>
        <p:nvSpPr>
          <p:cNvPr id="113667"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sp>
        <p:nvSpPr>
          <p:cNvPr id="7" name="TextBox 6"/>
          <p:cNvSpPr txBox="1"/>
          <p:nvPr/>
        </p:nvSpPr>
        <p:spPr>
          <a:xfrm>
            <a:off x="590550" y="3388360"/>
            <a:ext cx="5504815" cy="267652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l">
              <a:lnSpc>
                <a:spcPct val="150000"/>
              </a:lnSpc>
            </a:pPr>
            <a:r>
              <a:rPr lang="zh-CN" altLang="en-US" sz="1600" b="1" dirty="0" smtClean="0">
                <a:solidFill>
                  <a:srgbClr val="000000"/>
                </a:solidFill>
                <a:cs typeface="+mn-ea"/>
                <a:sym typeface="+mn-ea"/>
              </a:rPr>
              <a:t>工作内容：</a:t>
            </a:r>
            <a:endParaRPr lang="zh-CN" altLang="en-US" sz="1600" dirty="0" smtClean="0">
              <a:solidFill>
                <a:srgbClr val="000000"/>
              </a:solidFill>
              <a:cs typeface="+mn-ea"/>
              <a:sym typeface="+mn-ea"/>
            </a:endParaRPr>
          </a:p>
          <a:p>
            <a:pPr lvl="0" algn="l">
              <a:lnSpc>
                <a:spcPct val="150000"/>
              </a:lnSpc>
            </a:pPr>
            <a:r>
              <a:rPr lang="zh-CN" altLang="en-US" sz="1600" dirty="0" smtClean="0">
                <a:solidFill>
                  <a:srgbClr val="000000"/>
                </a:solidFill>
                <a:cs typeface="+mn-ea"/>
                <a:sym typeface="+mn-ea"/>
              </a:rPr>
              <a:t>       主要强化竣工交付阶段期间交付查验及整改注意事项，避免交付阶段、业主入住后发生不必要的观感质量问题。</a:t>
            </a:r>
          </a:p>
          <a:p>
            <a:pPr lvl="0" algn="l">
              <a:lnSpc>
                <a:spcPct val="150000"/>
              </a:lnSpc>
            </a:pPr>
            <a:r>
              <a:rPr lang="zh-CN" altLang="en-US" sz="1600" dirty="0" smtClean="0">
                <a:solidFill>
                  <a:srgbClr val="000000"/>
                </a:solidFill>
                <a:cs typeface="+mn-ea"/>
                <a:sym typeface="+mn-ea"/>
              </a:rPr>
              <a:t>       针对较为敏感部位进行实例说明，便于项目进行较强的针对性管控。</a:t>
            </a:r>
          </a:p>
          <a:p>
            <a:pPr lvl="0" algn="l">
              <a:lnSpc>
                <a:spcPct val="150000"/>
              </a:lnSpc>
            </a:pPr>
            <a:endParaRPr lang="zh-CN" altLang="en-US" sz="1600" dirty="0" smtClean="0">
              <a:solidFill>
                <a:srgbClr val="000000"/>
              </a:solidFill>
              <a:cs typeface="+mn-ea"/>
              <a:sym typeface="+mn-ea"/>
            </a:endParaRPr>
          </a:p>
          <a:p>
            <a:pPr lvl="0" algn="l">
              <a:lnSpc>
                <a:spcPct val="150000"/>
              </a:lnSpc>
            </a:pPr>
            <a:r>
              <a:rPr lang="zh-CN" altLang="en-US" sz="1600" b="1" dirty="0" smtClean="0">
                <a:solidFill>
                  <a:srgbClr val="000000"/>
                </a:solidFill>
                <a:cs typeface="+mn-ea"/>
                <a:sym typeface="+mn-ea"/>
              </a:rPr>
              <a:t>工作目的：提高观感质量，提升交付满意度</a:t>
            </a:r>
            <a:r>
              <a:rPr lang="zh-CN" altLang="en-US" sz="1600" dirty="0" smtClean="0">
                <a:solidFill>
                  <a:srgbClr val="000000"/>
                </a:solidFill>
                <a:cs typeface="+mn-ea"/>
                <a:sym typeface="+mn-ea"/>
              </a:rPr>
              <a:t>     </a:t>
            </a:r>
          </a:p>
        </p:txBody>
      </p:sp>
      <p:sp>
        <p:nvSpPr>
          <p:cNvPr id="2"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sp>
        <p:nvSpPr>
          <p:cNvPr id="10" name="TextBox 9"/>
          <p:cNvSpPr txBox="1"/>
          <p:nvPr/>
        </p:nvSpPr>
        <p:spPr>
          <a:xfrm>
            <a:off x="6548120" y="5529580"/>
            <a:ext cx="4377055" cy="460375"/>
          </a:xfrm>
          <a:prstGeom prst="rect">
            <a:avLst/>
          </a:prstGeom>
          <a:noFill/>
        </p:spPr>
        <p:txBody>
          <a:bodyPr wrap="square">
            <a:spAutoFit/>
          </a:bodyPr>
          <a:lstStyle/>
          <a:p>
            <a:pPr lvl="0" algn="just"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踢脚线与地板间隙不统一、基层浮灰未扫净</a:t>
            </a:r>
          </a:p>
        </p:txBody>
      </p:sp>
      <p:pic>
        <p:nvPicPr>
          <p:cNvPr id="114693" name="Picture 2"/>
          <p:cNvPicPr>
            <a:picLocks noChangeAspect="1"/>
          </p:cNvPicPr>
          <p:nvPr/>
        </p:nvPicPr>
        <p:blipFill>
          <a:blip r:embed="rId2"/>
          <a:stretch>
            <a:fillRect/>
          </a:stretch>
        </p:blipFill>
        <p:spPr bwMode="auto">
          <a:xfrm>
            <a:off x="6163945" y="2025650"/>
            <a:ext cx="4904740" cy="327342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8" name="TextBox 7"/>
          <p:cNvSpPr txBox="1"/>
          <p:nvPr/>
        </p:nvSpPr>
        <p:spPr>
          <a:xfrm>
            <a:off x="1999615" y="5532755"/>
            <a:ext cx="2139315" cy="460375"/>
          </a:xfrm>
          <a:prstGeom prst="rect">
            <a:avLst/>
          </a:prstGeom>
          <a:noFill/>
        </p:spPr>
        <p:txBody>
          <a:bodyPr wrap="square">
            <a:spAutoFit/>
          </a:bodyPr>
          <a:lstStyle/>
          <a:p>
            <a:pPr lvl="0" algn="just"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木饰面磕碰、划伤</a:t>
            </a:r>
          </a:p>
        </p:txBody>
      </p:sp>
      <p:pic>
        <p:nvPicPr>
          <p:cNvPr id="113670" name="Picture 2" descr="E:\金地品质管理\精装品质管控\精装管控实例图\微信图片_20180803150959.jpg微信图片_20180803150959"/>
          <p:cNvPicPr>
            <a:picLocks noChangeAspect="1"/>
          </p:cNvPicPr>
          <p:nvPr/>
        </p:nvPicPr>
        <p:blipFill>
          <a:blip r:embed="rId3"/>
          <a:srcRect/>
          <a:stretch>
            <a:fillRect/>
          </a:stretch>
        </p:blipFill>
        <p:spPr bwMode="auto">
          <a:xfrm>
            <a:off x="1031875" y="2025650"/>
            <a:ext cx="1874520" cy="327342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7.1 </a:t>
            </a:r>
            <a:r>
              <a:rPr lang="en-US" sz="1800" b="1" dirty="0">
                <a:solidFill>
                  <a:srgbClr val="000000"/>
                </a:solidFill>
                <a:cs typeface="+mn-ea"/>
              </a:rPr>
              <a:t> </a:t>
            </a:r>
            <a:r>
              <a:rPr lang="zh-CN" sz="1800" b="1" dirty="0">
                <a:solidFill>
                  <a:srgbClr val="000000"/>
                </a:solidFill>
                <a:cs typeface="+mn-ea"/>
              </a:rPr>
              <a:t>木制品（实例）</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pic>
        <p:nvPicPr>
          <p:cNvPr id="2" name="图片 1" descr="微信图片_20180803155912"/>
          <p:cNvPicPr>
            <a:picLocks noChangeAspect="1"/>
          </p:cNvPicPr>
          <p:nvPr/>
        </p:nvPicPr>
        <p:blipFill>
          <a:blip r:embed="rId4"/>
          <a:stretch>
            <a:fillRect/>
          </a:stretch>
        </p:blipFill>
        <p:spPr bwMode="auto">
          <a:xfrm>
            <a:off x="3182620" y="2026285"/>
            <a:ext cx="2424430" cy="327279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1"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sp>
        <p:nvSpPr>
          <p:cNvPr id="4" name="TextBox 3"/>
          <p:cNvSpPr txBox="1"/>
          <p:nvPr/>
        </p:nvSpPr>
        <p:spPr>
          <a:xfrm>
            <a:off x="1506220" y="5867400"/>
            <a:ext cx="2352040" cy="460375"/>
          </a:xfrm>
          <a:prstGeom prst="rect">
            <a:avLst/>
          </a:prstGeom>
          <a:noFill/>
        </p:spPr>
        <p:txBody>
          <a:bodyPr wrap="square">
            <a:spAutoFit/>
          </a:bodyPr>
          <a:lstStyle/>
          <a:p>
            <a:pPr lvl="0" algn="ctr"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    墙纸脱胶</a:t>
            </a:r>
          </a:p>
        </p:txBody>
      </p:sp>
      <p:pic>
        <p:nvPicPr>
          <p:cNvPr id="115717" name="Picture 2" descr="C:\Users\yrxd\Desktop\冲片\新建文件夹\DSC_4709.jpg"/>
          <p:cNvPicPr>
            <a:picLocks noChangeAspect="1"/>
          </p:cNvPicPr>
          <p:nvPr/>
        </p:nvPicPr>
        <p:blipFill>
          <a:blip r:embed="rId2"/>
          <a:srcRect/>
          <a:stretch>
            <a:fillRect/>
          </a:stretch>
        </p:blipFill>
        <p:spPr bwMode="auto">
          <a:xfrm>
            <a:off x="1275080" y="2326640"/>
            <a:ext cx="2814320" cy="3400898"/>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15718" name="椭圆 15"/>
          <p:cNvSpPr/>
          <p:nvPr/>
        </p:nvSpPr>
        <p:spPr>
          <a:xfrm>
            <a:off x="2263715" y="2556570"/>
            <a:ext cx="836672" cy="2281833"/>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pic>
        <p:nvPicPr>
          <p:cNvPr id="34823" name="Picture 2"/>
          <p:cNvPicPr>
            <a:picLocks noChangeAspect="1"/>
          </p:cNvPicPr>
          <p:nvPr/>
        </p:nvPicPr>
        <p:blipFill>
          <a:blip r:embed="rId3"/>
          <a:stretch>
            <a:fillRect/>
          </a:stretch>
        </p:blipFill>
        <p:spPr bwMode="auto">
          <a:xfrm>
            <a:off x="7291705" y="2326640"/>
            <a:ext cx="4128135" cy="340042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7" name="矩形 2"/>
          <p:cNvSpPr txBox="1">
            <a:spLocks noChangeArrowheads="1"/>
          </p:cNvSpPr>
          <p:nvPr/>
        </p:nvSpPr>
        <p:spPr bwMode="auto">
          <a:xfrm>
            <a:off x="6290945" y="5867400"/>
            <a:ext cx="2734945" cy="460375"/>
          </a:xfrm>
          <a:prstGeom prst="rect">
            <a:avLst/>
          </a:prstGeom>
          <a:noFill/>
        </p:spPr>
        <p:txBody>
          <a:bodyPr wrap="square">
            <a:spAutoFit/>
          </a:bodyPr>
          <a:lstStyle/>
          <a:p>
            <a:pPr lvl="0" algn="just"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乳胶漆有明显刷纹、流坠</a:t>
            </a:r>
          </a:p>
        </p:txBody>
      </p:sp>
      <p:pic>
        <p:nvPicPr>
          <p:cNvPr id="45062" name="Picture 2"/>
          <p:cNvPicPr>
            <a:picLocks noChangeAspect="1"/>
          </p:cNvPicPr>
          <p:nvPr/>
        </p:nvPicPr>
        <p:blipFill>
          <a:blip r:embed="rId4"/>
          <a:srcRect/>
          <a:stretch>
            <a:fillRect/>
          </a:stretch>
        </p:blipFill>
        <p:spPr bwMode="auto">
          <a:xfrm>
            <a:off x="4674235" y="2326640"/>
            <a:ext cx="2404110" cy="340169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7.2 </a:t>
            </a:r>
            <a:r>
              <a:rPr lang="en-US" sz="1800" b="1" dirty="0">
                <a:solidFill>
                  <a:srgbClr val="000000"/>
                </a:solidFill>
                <a:cs typeface="+mn-ea"/>
              </a:rPr>
              <a:t> </a:t>
            </a:r>
            <a:r>
              <a:rPr lang="zh-CN" sz="1800" b="1" dirty="0">
                <a:solidFill>
                  <a:srgbClr val="000000"/>
                </a:solidFill>
                <a:cs typeface="+mn-ea"/>
              </a:rPr>
              <a:t>涂饰、裱糊（实例）</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sp>
        <p:nvSpPr>
          <p:cNvPr id="11"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sp>
        <p:nvSpPr>
          <p:cNvPr id="4" name="TextBox 3"/>
          <p:cNvSpPr txBox="1"/>
          <p:nvPr/>
        </p:nvSpPr>
        <p:spPr>
          <a:xfrm>
            <a:off x="4411762" y="5632133"/>
            <a:ext cx="3346688" cy="460375"/>
          </a:xfrm>
          <a:prstGeom prst="rect">
            <a:avLst/>
          </a:prstGeom>
          <a:noFill/>
        </p:spPr>
        <p:txBody>
          <a:bodyPr wrap="square">
            <a:spAutoFit/>
          </a:bodyPr>
          <a:lstStyle/>
          <a:p>
            <a:pPr lvl="0" algn="ctr"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色差、空鼓、断裂</a:t>
            </a:r>
          </a:p>
        </p:txBody>
      </p:sp>
      <p:pic>
        <p:nvPicPr>
          <p:cNvPr id="116741" name="图片 8"/>
          <p:cNvPicPr>
            <a:picLocks noChangeAspect="1"/>
          </p:cNvPicPr>
          <p:nvPr/>
        </p:nvPicPr>
        <p:blipFill>
          <a:blip r:embed="rId2"/>
          <a:stretch>
            <a:fillRect/>
          </a:stretch>
        </p:blipFill>
        <p:spPr bwMode="auto">
          <a:xfrm>
            <a:off x="2048510" y="2788920"/>
            <a:ext cx="3600450" cy="244792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16742" name="椭圆 15"/>
          <p:cNvSpPr/>
          <p:nvPr/>
        </p:nvSpPr>
        <p:spPr>
          <a:xfrm>
            <a:off x="2490926" y="3472478"/>
            <a:ext cx="2510016" cy="1445161"/>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7.3</a:t>
            </a:r>
            <a:r>
              <a:rPr lang="en-US" sz="1800" b="1" dirty="0">
                <a:solidFill>
                  <a:srgbClr val="000000"/>
                </a:solidFill>
                <a:cs typeface="+mn-ea"/>
              </a:rPr>
              <a:t> </a:t>
            </a:r>
            <a:r>
              <a:rPr lang="zh-CN" sz="1800" b="1" dirty="0">
                <a:solidFill>
                  <a:srgbClr val="000000"/>
                </a:solidFill>
                <a:cs typeface="+mn-ea"/>
              </a:rPr>
              <a:t>砖、石材（实例）</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pic>
        <p:nvPicPr>
          <p:cNvPr id="117765" name="图片 8"/>
          <p:cNvPicPr>
            <a:picLocks noChangeAspect="1"/>
          </p:cNvPicPr>
          <p:nvPr/>
        </p:nvPicPr>
        <p:blipFill>
          <a:blip r:embed="rId3"/>
          <a:stretch>
            <a:fillRect/>
          </a:stretch>
        </p:blipFill>
        <p:spPr bwMode="auto">
          <a:xfrm>
            <a:off x="6443980" y="2788285"/>
            <a:ext cx="3289300" cy="244856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17767" name="椭圆 15"/>
          <p:cNvSpPr/>
          <p:nvPr/>
        </p:nvSpPr>
        <p:spPr>
          <a:xfrm>
            <a:off x="7722870" y="3046095"/>
            <a:ext cx="651510" cy="1898650"/>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10"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sp>
        <p:nvSpPr>
          <p:cNvPr id="4" name="TextBox 3"/>
          <p:cNvSpPr txBox="1"/>
          <p:nvPr/>
        </p:nvSpPr>
        <p:spPr>
          <a:xfrm>
            <a:off x="4259302" y="5926025"/>
            <a:ext cx="3346688" cy="460375"/>
          </a:xfrm>
          <a:prstGeom prst="rect">
            <a:avLst/>
          </a:prstGeom>
          <a:noFill/>
        </p:spPr>
        <p:txBody>
          <a:bodyPr wrap="square">
            <a:spAutoFit/>
          </a:bodyPr>
          <a:lstStyle/>
          <a:p>
            <a:pPr lvl="0" algn="ctr"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玻璃划痕 </a:t>
            </a:r>
          </a:p>
        </p:txBody>
      </p:sp>
      <p:pic>
        <p:nvPicPr>
          <p:cNvPr id="118789" name="Picture 2" descr="D:\督导文件\现场照片\2013.10.29-11.4明月江南交付支援\2013.10.29-11.4明月江南交付支援\2-1-2002\新建文件夹\DSCN0422.JPG"/>
          <p:cNvPicPr>
            <a:picLocks noChangeAspect="1"/>
          </p:cNvPicPr>
          <p:nvPr/>
        </p:nvPicPr>
        <p:blipFill>
          <a:blip r:embed="rId2"/>
          <a:stretch>
            <a:fillRect/>
          </a:stretch>
        </p:blipFill>
        <p:spPr bwMode="auto">
          <a:xfrm>
            <a:off x="3232596" y="1743968"/>
            <a:ext cx="5248215" cy="3936162"/>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18790" name="椭圆 15"/>
          <p:cNvSpPr/>
          <p:nvPr/>
        </p:nvSpPr>
        <p:spPr>
          <a:xfrm>
            <a:off x="4107299" y="2504579"/>
            <a:ext cx="3498810" cy="1944312"/>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7.4 </a:t>
            </a:r>
            <a:r>
              <a:rPr lang="zh-CN" sz="1800" b="1" dirty="0">
                <a:solidFill>
                  <a:srgbClr val="000000"/>
                </a:solidFill>
                <a:cs typeface="+mn-ea"/>
              </a:rPr>
              <a:t>窗子玻璃（实例）</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sp>
        <p:nvSpPr>
          <p:cNvPr id="8"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E:\金地品质管理\精装品质管控\精装管控实例图\微信图片_20180712151646.jpg微信图片_20180712151646"/>
          <p:cNvPicPr>
            <a:picLocks noChangeAspect="1"/>
          </p:cNvPicPr>
          <p:nvPr/>
        </p:nvPicPr>
        <p:blipFill rotWithShape="1">
          <a:blip r:embed="rId2"/>
          <a:srcRect/>
          <a:stretch>
            <a:fillRect/>
          </a:stretch>
        </p:blipFill>
        <p:spPr>
          <a:xfrm>
            <a:off x="1199198" y="2035175"/>
            <a:ext cx="2898140" cy="217360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4" name="图片 13" descr="E:\金地品质管理\精装品质管控\精装管控实例图\微信图片_20180712154346.jpg微信图片_20180712154346"/>
          <p:cNvPicPr>
            <a:picLocks noChangeAspect="1"/>
          </p:cNvPicPr>
          <p:nvPr/>
        </p:nvPicPr>
        <p:blipFill>
          <a:blip r:embed="rId3"/>
          <a:srcRect/>
          <a:stretch>
            <a:fillRect/>
          </a:stretch>
        </p:blipFill>
        <p:spPr>
          <a:xfrm>
            <a:off x="8414385" y="968375"/>
            <a:ext cx="2289175" cy="324040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smtClean="0">
                <a:solidFill>
                  <a:srgbClr val="000000"/>
                </a:solidFill>
                <a:cs typeface="+mn-ea"/>
                <a:sym typeface="+mn-ea"/>
              </a:rPr>
              <a:t>1.2.2、</a:t>
            </a:r>
            <a:r>
              <a:rPr lang="zh-CN" altLang="en-US" sz="1800" b="1" dirty="0">
                <a:solidFill>
                  <a:srgbClr val="000000"/>
                </a:solidFill>
                <a:cs typeface="+mn-ea"/>
                <a:sym typeface="+mn-ea"/>
              </a:rPr>
              <a:t>机电</a:t>
            </a:r>
            <a:r>
              <a:rPr lang="en-US" altLang="zh-CN" sz="1800" b="1" dirty="0">
                <a:solidFill>
                  <a:srgbClr val="000000"/>
                </a:solidFill>
                <a:cs typeface="+mn-ea"/>
                <a:sym typeface="+mn-ea"/>
              </a:rPr>
              <a:t>规划</a:t>
            </a:r>
            <a:r>
              <a:rPr lang="zh-CN" altLang="en-US" sz="1800" b="1" dirty="0">
                <a:solidFill>
                  <a:srgbClr val="000000"/>
                </a:solidFill>
                <a:cs typeface="+mn-ea"/>
                <a:sym typeface="+mn-ea"/>
              </a:rPr>
              <a:t>（实例）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1030605" y="4904740"/>
            <a:ext cx="9672955" cy="1383665"/>
          </a:xfrm>
          <a:prstGeom prst="rect">
            <a:avLst/>
          </a:prstGeom>
          <a:solidFill>
            <a:schemeClr val="bg1"/>
          </a:solidFill>
        </p:spPr>
        <p:txBody>
          <a:bodyPr wrap="square" rtlCol="0">
            <a:spAutoFit/>
          </a:bodyPr>
          <a:lstStyle/>
          <a:p>
            <a:pPr algn="l">
              <a:lnSpc>
                <a:spcPct val="150000"/>
              </a:lnSpc>
            </a:pPr>
            <a:r>
              <a:rPr lang="zh-CN" altLang="en-US" sz="1400" dirty="0" smtClean="0">
                <a:solidFill>
                  <a:srgbClr val="000000"/>
                </a:solidFill>
                <a:cs typeface="+mn-ea"/>
              </a:rPr>
              <a:t>红外幕帘：原设计预留</a:t>
            </a:r>
            <a:r>
              <a:rPr lang="zh-CN" sz="1400" dirty="0" smtClean="0">
                <a:solidFill>
                  <a:srgbClr val="000000"/>
                </a:solidFill>
                <a:cs typeface="+mn-ea"/>
              </a:rPr>
              <a:t>点位未考虑实际设备安装与窗帘盒冲突问题，致使结构墙因安全原因无法再剔槽移位，移位插座只能明装，影响美观</a:t>
            </a:r>
            <a:r>
              <a:rPr lang="zh-CN" altLang="en-US" sz="1400" dirty="0" smtClean="0">
                <a:solidFill>
                  <a:srgbClr val="000000"/>
                </a:solidFill>
                <a:cs typeface="+mn-ea"/>
              </a:rPr>
              <a:t>。</a:t>
            </a:r>
          </a:p>
          <a:p>
            <a:pPr algn="l">
              <a:lnSpc>
                <a:spcPct val="150000"/>
              </a:lnSpc>
            </a:pPr>
            <a:r>
              <a:rPr lang="zh-CN" altLang="en-US" sz="1400" dirty="0">
                <a:solidFill>
                  <a:srgbClr val="000000"/>
                </a:solidFill>
                <a:cs typeface="+mn-ea"/>
              </a:rPr>
              <a:t>给排水、电源插座：原设计点位只是为了预留而预留，未考虑到使用冲突及安全规范等问题。</a:t>
            </a:r>
          </a:p>
          <a:p>
            <a:pPr algn="l">
              <a:lnSpc>
                <a:spcPct val="150000"/>
              </a:lnSpc>
            </a:pPr>
            <a:r>
              <a:rPr lang="zh-CN" altLang="en-US" sz="1400" dirty="0">
                <a:solidFill>
                  <a:srgbClr val="000000"/>
                </a:solidFill>
                <a:cs typeface="+mn-ea"/>
              </a:rPr>
              <a:t>强电箱：原设计未综合考虑到结构问题，致使实际预埋电箱置于顶部位置，不符合相关规范要求。</a:t>
            </a:r>
          </a:p>
        </p:txBody>
      </p:sp>
      <p:pic>
        <p:nvPicPr>
          <p:cNvPr id="4" name="图片 3" descr="E:\金地品质管理\精装品质管控\精装管控实例图\微信图片_20180712151515.jpg微信图片_20180712151515"/>
          <p:cNvPicPr>
            <a:picLocks noChangeAspect="1"/>
          </p:cNvPicPr>
          <p:nvPr/>
        </p:nvPicPr>
        <p:blipFill>
          <a:blip r:embed="rId4"/>
          <a:srcRect/>
          <a:stretch>
            <a:fillRect/>
          </a:stretch>
        </p:blipFill>
        <p:spPr>
          <a:xfrm>
            <a:off x="4572635" y="2035175"/>
            <a:ext cx="2859405" cy="217360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3" name="文本框 2"/>
          <p:cNvSpPr txBox="1"/>
          <p:nvPr/>
        </p:nvSpPr>
        <p:spPr>
          <a:xfrm>
            <a:off x="1030605" y="4392295"/>
            <a:ext cx="3066415" cy="506730"/>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红外幕帘插座</a:t>
            </a:r>
            <a:endParaRPr lang="en-US" altLang="zh-CN" sz="1400" dirty="0">
              <a:solidFill>
                <a:srgbClr val="000000"/>
              </a:solidFill>
              <a:cs typeface="+mn-ea"/>
            </a:endParaRPr>
          </a:p>
        </p:txBody>
      </p:sp>
      <p:sp>
        <p:nvSpPr>
          <p:cNvPr id="6" name="文本框 5"/>
          <p:cNvSpPr txBox="1"/>
          <p:nvPr/>
        </p:nvSpPr>
        <p:spPr>
          <a:xfrm>
            <a:off x="4469130" y="4392295"/>
            <a:ext cx="3066415" cy="506730"/>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给排水、电源插座</a:t>
            </a:r>
            <a:endParaRPr lang="en-US" altLang="zh-CN" sz="1400" dirty="0">
              <a:solidFill>
                <a:srgbClr val="000000"/>
              </a:solidFill>
              <a:cs typeface="+mn-ea"/>
            </a:endParaRPr>
          </a:p>
        </p:txBody>
      </p:sp>
      <p:sp>
        <p:nvSpPr>
          <p:cNvPr id="10" name="文本框 9"/>
          <p:cNvSpPr txBox="1"/>
          <p:nvPr/>
        </p:nvSpPr>
        <p:spPr>
          <a:xfrm>
            <a:off x="8025765" y="4392295"/>
            <a:ext cx="3066415" cy="506730"/>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强电箱</a:t>
            </a:r>
            <a:endParaRPr lang="en-US" altLang="zh-CN" sz="1400" dirty="0">
              <a:solidFill>
                <a:srgbClr val="000000"/>
              </a:solidFill>
              <a:cs typeface="+mn-ea"/>
            </a:endParaRPr>
          </a:p>
        </p:txBody>
      </p:sp>
    </p:spTree>
  </p:cSld>
  <p:clrMapOvr>
    <a:masterClrMapping/>
  </p:clrMapOvr>
  <p:transition>
    <p:zoom dir="in"/>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sp>
        <p:nvSpPr>
          <p:cNvPr id="4" name="TextBox 3"/>
          <p:cNvSpPr txBox="1"/>
          <p:nvPr/>
        </p:nvSpPr>
        <p:spPr>
          <a:xfrm>
            <a:off x="3947795" y="5766435"/>
            <a:ext cx="3991610" cy="460375"/>
          </a:xfrm>
          <a:prstGeom prst="rect">
            <a:avLst/>
          </a:prstGeom>
          <a:noFill/>
        </p:spPr>
        <p:txBody>
          <a:bodyPr wrap="square">
            <a:spAutoFit/>
          </a:bodyPr>
          <a:lstStyle/>
          <a:p>
            <a:pPr lvl="0" algn="ctr"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卫生间泛臭     马桶被使用</a:t>
            </a:r>
          </a:p>
        </p:txBody>
      </p:sp>
      <p:pic>
        <p:nvPicPr>
          <p:cNvPr id="119813" name="Picture 5" descr="IMG_0078"/>
          <p:cNvPicPr>
            <a:picLocks noChangeAspect="1"/>
          </p:cNvPicPr>
          <p:nvPr/>
        </p:nvPicPr>
        <p:blipFill>
          <a:blip r:embed="rId2"/>
          <a:stretch>
            <a:fillRect/>
          </a:stretch>
        </p:blipFill>
        <p:spPr bwMode="auto">
          <a:xfrm>
            <a:off x="1852751" y="1891784"/>
            <a:ext cx="4715788" cy="3536841"/>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19814" name="椭圆 15"/>
          <p:cNvSpPr/>
          <p:nvPr/>
        </p:nvSpPr>
        <p:spPr>
          <a:xfrm>
            <a:off x="2901761" y="2880578"/>
            <a:ext cx="2373740" cy="1278778"/>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7.5</a:t>
            </a:r>
            <a:r>
              <a:rPr lang="en-US" sz="1800" b="1" dirty="0">
                <a:solidFill>
                  <a:srgbClr val="000000"/>
                </a:solidFill>
                <a:cs typeface="+mn-ea"/>
              </a:rPr>
              <a:t> </a:t>
            </a:r>
            <a:r>
              <a:rPr lang="zh-CN" sz="1800" b="1" dirty="0">
                <a:solidFill>
                  <a:srgbClr val="000000"/>
                </a:solidFill>
                <a:cs typeface="+mn-ea"/>
              </a:rPr>
              <a:t>马桶洁具（实例）</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pic>
        <p:nvPicPr>
          <p:cNvPr id="2" name="图片 1" descr="微信图片_20180803155927"/>
          <p:cNvPicPr>
            <a:picLocks noChangeAspect="1"/>
          </p:cNvPicPr>
          <p:nvPr/>
        </p:nvPicPr>
        <p:blipFill>
          <a:blip r:embed="rId3"/>
          <a:stretch>
            <a:fillRect/>
          </a:stretch>
        </p:blipFill>
        <p:spPr bwMode="auto">
          <a:xfrm>
            <a:off x="7235190" y="1891665"/>
            <a:ext cx="2547620" cy="353695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9"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180803155918"/>
          <p:cNvPicPr>
            <a:picLocks noChangeAspect="1"/>
          </p:cNvPicPr>
          <p:nvPr/>
        </p:nvPicPr>
        <p:blipFill>
          <a:blip r:embed="rId2"/>
          <a:stretch>
            <a:fillRect/>
          </a:stretch>
        </p:blipFill>
        <p:spPr bwMode="auto">
          <a:xfrm>
            <a:off x="6228080" y="1946275"/>
            <a:ext cx="4128770" cy="338328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20835"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pic>
        <p:nvPicPr>
          <p:cNvPr id="120836" name="Picture 2" descr="C:\Documents and Settings\YANG\桌面\DSCN4304.JPG"/>
          <p:cNvPicPr>
            <a:picLocks noChangeAspect="1"/>
          </p:cNvPicPr>
          <p:nvPr/>
        </p:nvPicPr>
        <p:blipFill>
          <a:blip r:embed="rId3"/>
          <a:stretch>
            <a:fillRect/>
          </a:stretch>
        </p:blipFill>
        <p:spPr bwMode="auto">
          <a:xfrm>
            <a:off x="1732280" y="1946275"/>
            <a:ext cx="4113530" cy="338328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20839" name="椭圆 15"/>
          <p:cNvSpPr/>
          <p:nvPr/>
        </p:nvSpPr>
        <p:spPr>
          <a:xfrm>
            <a:off x="7658318" y="3197780"/>
            <a:ext cx="1597283" cy="1293039"/>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10" name="文本框 9"/>
          <p:cNvSpPr txBox="1"/>
          <p:nvPr/>
        </p:nvSpPr>
        <p:spPr>
          <a:xfrm>
            <a:off x="4956393" y="5674519"/>
            <a:ext cx="2123440" cy="460375"/>
          </a:xfrm>
          <a:prstGeom prst="rect">
            <a:avLst/>
          </a:prstGeom>
          <a:noFill/>
        </p:spPr>
        <p:txBody>
          <a:bodyPr wrap="square">
            <a:spAutoFit/>
          </a:bodyPr>
          <a:lstStyle/>
          <a:p>
            <a:pPr lvl="0" algn="ctr"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厨房烟道破损窜烟</a:t>
            </a:r>
          </a:p>
        </p:txBody>
      </p:sp>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7.5</a:t>
            </a:r>
            <a:r>
              <a:rPr lang="en-US" sz="1800" b="1" dirty="0">
                <a:solidFill>
                  <a:srgbClr val="000000"/>
                </a:solidFill>
                <a:cs typeface="+mn-ea"/>
              </a:rPr>
              <a:t> </a:t>
            </a:r>
            <a:r>
              <a:rPr lang="zh-CN" sz="1800" b="1" dirty="0">
                <a:solidFill>
                  <a:srgbClr val="000000"/>
                </a:solidFill>
                <a:cs typeface="+mn-ea"/>
              </a:rPr>
              <a:t>厨房烟风道（实例）</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sp>
        <p:nvSpPr>
          <p:cNvPr id="9"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sp>
        <p:nvSpPr>
          <p:cNvPr id="4" name="文本框 3"/>
          <p:cNvSpPr txBox="1"/>
          <p:nvPr/>
        </p:nvSpPr>
        <p:spPr>
          <a:xfrm>
            <a:off x="5109299" y="5752485"/>
            <a:ext cx="2608580" cy="460375"/>
          </a:xfrm>
          <a:prstGeom prst="rect">
            <a:avLst/>
          </a:prstGeom>
          <a:noFill/>
        </p:spPr>
        <p:txBody>
          <a:bodyPr wrap="square">
            <a:spAutoFit/>
          </a:bodyPr>
          <a:lstStyle/>
          <a:p>
            <a:pPr lvl="0" algn="ctr"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渗漏水、墙面污染损坏</a:t>
            </a:r>
          </a:p>
        </p:txBody>
      </p:sp>
      <p:pic>
        <p:nvPicPr>
          <p:cNvPr id="121861" name="Picture 2" descr="C:\Documents and Settings\YANG\桌面\DSCN6353.JPG"/>
          <p:cNvPicPr>
            <a:picLocks noChangeAspect="1"/>
          </p:cNvPicPr>
          <p:nvPr/>
        </p:nvPicPr>
        <p:blipFill>
          <a:blip r:embed="rId2"/>
          <a:stretch>
            <a:fillRect/>
          </a:stretch>
        </p:blipFill>
        <p:spPr bwMode="auto">
          <a:xfrm>
            <a:off x="1741130" y="1921684"/>
            <a:ext cx="4741142" cy="355744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21862" name="椭圆 15"/>
          <p:cNvSpPr/>
          <p:nvPr/>
        </p:nvSpPr>
        <p:spPr>
          <a:xfrm>
            <a:off x="2045375" y="3831134"/>
            <a:ext cx="3422749" cy="1191624"/>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7.6</a:t>
            </a:r>
            <a:r>
              <a:rPr lang="en-US" sz="1800" b="1" dirty="0">
                <a:solidFill>
                  <a:srgbClr val="000000"/>
                </a:solidFill>
                <a:cs typeface="+mn-ea"/>
              </a:rPr>
              <a:t> </a:t>
            </a:r>
            <a:r>
              <a:rPr lang="zh-CN" sz="1800" b="1" dirty="0">
                <a:solidFill>
                  <a:srgbClr val="000000"/>
                </a:solidFill>
                <a:cs typeface="+mn-ea"/>
              </a:rPr>
              <a:t>渗漏（实例）</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pic>
        <p:nvPicPr>
          <p:cNvPr id="2" name="图片 1" descr="微信图片_20180803160855"/>
          <p:cNvPicPr>
            <a:picLocks noChangeAspect="1"/>
          </p:cNvPicPr>
          <p:nvPr/>
        </p:nvPicPr>
        <p:blipFill>
          <a:blip r:embed="rId3"/>
          <a:stretch>
            <a:fillRect/>
          </a:stretch>
        </p:blipFill>
        <p:spPr bwMode="auto">
          <a:xfrm>
            <a:off x="7285355" y="1921510"/>
            <a:ext cx="3102610" cy="355790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9"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矩形 4"/>
          <p:cNvSpPr/>
          <p:nvPr/>
        </p:nvSpPr>
        <p:spPr>
          <a:xfrm>
            <a:off x="2814260" y="620276"/>
            <a:ext cx="3591560" cy="423545"/>
          </a:xfrm>
          <a:prstGeom prst="rect">
            <a:avLst/>
          </a:prstGeom>
          <a:noFill/>
          <a:ln w="9525">
            <a:noFill/>
          </a:ln>
        </p:spPr>
        <p:txBody>
          <a:bodyPr wrap="none">
            <a:spAutoFit/>
          </a:bodyPr>
          <a:lstStyle/>
          <a:p>
            <a:pPr defTabSz="800100">
              <a:lnSpc>
                <a:spcPct val="90000"/>
              </a:lnSpc>
              <a:spcAft>
                <a:spcPct val="35000"/>
              </a:spcAft>
            </a:pPr>
            <a:r>
              <a:rPr lang="zh-CN" altLang="en-US" sz="2395" dirty="0">
                <a:solidFill>
                  <a:schemeClr val="bg1"/>
                </a:solidFill>
                <a:latin typeface="微软雅黑" panose="020B0503020204020204" pitchFamily="34" charset="-122"/>
                <a:ea typeface="微软雅黑" panose="020B0503020204020204" pitchFamily="34" charset="-122"/>
              </a:rPr>
              <a:t>第四章    业主验收关注点</a:t>
            </a:r>
          </a:p>
        </p:txBody>
      </p:sp>
      <p:sp>
        <p:nvSpPr>
          <p:cNvPr id="7" name="文本框 6"/>
          <p:cNvSpPr txBox="1"/>
          <p:nvPr/>
        </p:nvSpPr>
        <p:spPr>
          <a:xfrm>
            <a:off x="3284600" y="5627053"/>
            <a:ext cx="1880870" cy="460375"/>
          </a:xfrm>
          <a:prstGeom prst="rect">
            <a:avLst/>
          </a:prstGeom>
          <a:noFill/>
        </p:spPr>
        <p:txBody>
          <a:bodyPr wrap="square">
            <a:spAutoFit/>
          </a:bodyPr>
          <a:lstStyle/>
          <a:p>
            <a:pPr lvl="0" algn="ctr"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地板异响、霉变</a:t>
            </a:r>
          </a:p>
        </p:txBody>
      </p:sp>
      <p:pic>
        <p:nvPicPr>
          <p:cNvPr id="122885" name="图片 4" descr="DSC_0005.JPG"/>
          <p:cNvPicPr>
            <a:picLocks noChangeAspect="1"/>
          </p:cNvPicPr>
          <p:nvPr/>
        </p:nvPicPr>
        <p:blipFill>
          <a:blip r:embed="rId2"/>
          <a:stretch>
            <a:fillRect/>
          </a:stretch>
        </p:blipFill>
        <p:spPr bwMode="auto">
          <a:xfrm>
            <a:off x="1875155" y="1921510"/>
            <a:ext cx="5013325" cy="332994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22886" name="椭圆 15"/>
          <p:cNvSpPr/>
          <p:nvPr/>
        </p:nvSpPr>
        <p:spPr>
          <a:xfrm>
            <a:off x="2879090" y="2933065"/>
            <a:ext cx="2692400" cy="1155065"/>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14" name="文本框 13"/>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7.7</a:t>
            </a:r>
            <a:r>
              <a:rPr lang="en-US" sz="1800" b="1" dirty="0">
                <a:solidFill>
                  <a:srgbClr val="000000"/>
                </a:solidFill>
                <a:cs typeface="+mn-ea"/>
              </a:rPr>
              <a:t> </a:t>
            </a:r>
            <a:r>
              <a:rPr lang="zh-CN" altLang="en-US" sz="1800" b="1" dirty="0">
                <a:solidFill>
                  <a:srgbClr val="000000"/>
                </a:solidFill>
                <a:cs typeface="+mn-ea"/>
              </a:rPr>
              <a:t>木地板</a:t>
            </a:r>
            <a:r>
              <a:rPr lang="zh-CN" sz="1800" b="1" dirty="0">
                <a:solidFill>
                  <a:srgbClr val="000000"/>
                </a:solidFill>
                <a:cs typeface="+mn-ea"/>
              </a:rPr>
              <a:t>（实例）</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sp>
        <p:nvSpPr>
          <p:cNvPr id="1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七</a:t>
            </a:r>
            <a:r>
              <a:rPr lang="zh-CN" altLang="en-US" sz="2000" b="1" dirty="0" smtClean="0">
                <a:solidFill>
                  <a:srgbClr val="F64C31"/>
                </a:solidFill>
                <a:cs typeface="+mn-ea"/>
              </a:rPr>
              <a:t>、客户敏感点</a:t>
            </a:r>
          </a:p>
        </p:txBody>
      </p:sp>
      <p:pic>
        <p:nvPicPr>
          <p:cNvPr id="2" name="图片 1" descr="微信图片_20180803155923"/>
          <p:cNvPicPr>
            <a:picLocks noChangeAspect="1"/>
          </p:cNvPicPr>
          <p:nvPr/>
        </p:nvPicPr>
        <p:blipFill>
          <a:blip r:embed="rId3"/>
          <a:stretch>
            <a:fillRect/>
          </a:stretch>
        </p:blipFill>
        <p:spPr bwMode="auto">
          <a:xfrm>
            <a:off x="7444105" y="1921510"/>
            <a:ext cx="3508375" cy="332930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3" name="文本框 2"/>
          <p:cNvSpPr txBox="1"/>
          <p:nvPr/>
        </p:nvSpPr>
        <p:spPr>
          <a:xfrm>
            <a:off x="8257285" y="5627053"/>
            <a:ext cx="1880870" cy="460375"/>
          </a:xfrm>
          <a:prstGeom prst="rect">
            <a:avLst/>
          </a:prstGeom>
          <a:noFill/>
        </p:spPr>
        <p:txBody>
          <a:bodyPr wrap="square">
            <a:spAutoFit/>
          </a:bodyPr>
          <a:lstStyle/>
          <a:p>
            <a:pPr lvl="0" algn="ctr" defTabSz="914400">
              <a:lnSpc>
                <a:spcPct val="150000"/>
              </a:lnSpc>
              <a:buClrTx/>
              <a:buSzTx/>
              <a:buFontTx/>
              <a:defRPr/>
            </a:pPr>
            <a:r>
              <a:rPr lang="zh-CN" altLang="en-US" sz="1600" b="1" spc="110" noProof="0" dirty="0">
                <a:latin typeface="微软雅黑" panose="020B0503020204020204" pitchFamily="34" charset="-122"/>
                <a:ea typeface="微软雅黑" panose="020B0503020204020204" pitchFamily="34" charset="-122"/>
                <a:sym typeface="+mn-ea"/>
              </a:rPr>
              <a:t>踢脚脱落</a:t>
            </a:r>
          </a:p>
        </p:txBody>
      </p:sp>
      <p:sp>
        <p:nvSpPr>
          <p:cNvPr id="10"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1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7"/>
          <p:cNvSpPr>
            <a:spLocks noChangeArrowheads="1"/>
          </p:cNvSpPr>
          <p:nvPr/>
        </p:nvSpPr>
        <p:spPr bwMode="auto">
          <a:xfrm>
            <a:off x="3488679" y="4066939"/>
            <a:ext cx="661266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zh-CN" altLang="en-US" sz="58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感谢！！！</a:t>
            </a:r>
            <a:endParaRPr lang="zh-CN" altLang="en-US" sz="58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grpSp>
        <p:nvGrpSpPr>
          <p:cNvPr id="250" name="组合 249"/>
          <p:cNvGrpSpPr/>
          <p:nvPr/>
        </p:nvGrpSpPr>
        <p:grpSpPr>
          <a:xfrm>
            <a:off x="607060" y="708660"/>
            <a:ext cx="2496820" cy="5835015"/>
            <a:chOff x="250" y="88"/>
            <a:chExt cx="4424" cy="10338"/>
          </a:xfrm>
          <a:gradFill>
            <a:gsLst>
              <a:gs pos="0">
                <a:schemeClr val="accent1">
                  <a:lumMod val="5000"/>
                  <a:lumOff val="95000"/>
                </a:schemeClr>
              </a:gs>
              <a:gs pos="30000">
                <a:schemeClr val="accent3">
                  <a:lumMod val="60000"/>
                  <a:lumOff val="40000"/>
                </a:schemeClr>
              </a:gs>
              <a:gs pos="63000">
                <a:schemeClr val="accent1">
                  <a:lumMod val="45000"/>
                  <a:lumOff val="55000"/>
                </a:schemeClr>
              </a:gs>
              <a:gs pos="91000">
                <a:schemeClr val="bg1">
                  <a:lumMod val="50000"/>
                  <a:alpha val="72000"/>
                </a:schemeClr>
              </a:gs>
            </a:gsLst>
            <a:lin ang="18900000" scaled="0"/>
          </a:gradFill>
        </p:grpSpPr>
        <p:grpSp>
          <p:nvGrpSpPr>
            <p:cNvPr id="249" name="组合 248"/>
            <p:cNvGrpSpPr/>
            <p:nvPr/>
          </p:nvGrpSpPr>
          <p:grpSpPr>
            <a:xfrm>
              <a:off x="250" y="6104"/>
              <a:ext cx="4425" cy="4323"/>
              <a:chOff x="250" y="6188"/>
              <a:chExt cx="4425" cy="4323"/>
            </a:xfrm>
            <a:grpFill/>
          </p:grpSpPr>
          <p:sp>
            <p:nvSpPr>
              <p:cNvPr id="5" name="矩形 4"/>
              <p:cNvSpPr/>
              <p:nvPr/>
            </p:nvSpPr>
            <p:spPr>
              <a:xfrm>
                <a:off x="250"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0"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250"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250"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50"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250"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250"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625"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625"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625"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625"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p:nvSpPr>
            <p:spPr>
              <a:xfrm>
                <a:off x="625"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625"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a:off x="625"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nvSpPr>
            <p:spPr>
              <a:xfrm>
                <a:off x="625"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999"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p:nvSpPr>
            <p:spPr>
              <a:xfrm>
                <a:off x="999"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p:nvPr/>
            </p:nvSpPr>
            <p:spPr>
              <a:xfrm>
                <a:off x="999"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p:nvPr/>
            </p:nvSpPr>
            <p:spPr>
              <a:xfrm>
                <a:off x="999"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p:nvSpPr>
            <p:spPr>
              <a:xfrm>
                <a:off x="999"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p:cNvSpPr/>
              <p:nvPr/>
            </p:nvSpPr>
            <p:spPr>
              <a:xfrm>
                <a:off x="999"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999"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3"/>
              <p:cNvSpPr/>
              <p:nvPr/>
            </p:nvSpPr>
            <p:spPr>
              <a:xfrm>
                <a:off x="999"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999"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999"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a:off x="1374"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p:cNvSpPr/>
              <p:nvPr/>
            </p:nvSpPr>
            <p:spPr>
              <a:xfrm>
                <a:off x="1374"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p:cNvSpPr/>
              <p:nvPr/>
            </p:nvSpPr>
            <p:spPr>
              <a:xfrm>
                <a:off x="1374"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p:cNvSpPr/>
              <p:nvPr/>
            </p:nvSpPr>
            <p:spPr>
              <a:xfrm>
                <a:off x="1374"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p:cNvSpPr/>
              <p:nvPr/>
            </p:nvSpPr>
            <p:spPr>
              <a:xfrm>
                <a:off x="1374"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p:cNvSpPr/>
              <p:nvPr/>
            </p:nvSpPr>
            <p:spPr>
              <a:xfrm>
                <a:off x="1374"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0"/>
              <p:cNvSpPr/>
              <p:nvPr/>
            </p:nvSpPr>
            <p:spPr>
              <a:xfrm>
                <a:off x="1374"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2"/>
              <p:cNvSpPr/>
              <p:nvPr/>
            </p:nvSpPr>
            <p:spPr>
              <a:xfrm>
                <a:off x="1374"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3"/>
              <p:cNvSpPr/>
              <p:nvPr/>
            </p:nvSpPr>
            <p:spPr>
              <a:xfrm>
                <a:off x="1374"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p:nvPr/>
            </p:nvSpPr>
            <p:spPr>
              <a:xfrm>
                <a:off x="1760"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4"/>
              <p:cNvSpPr/>
              <p:nvPr/>
            </p:nvSpPr>
            <p:spPr>
              <a:xfrm>
                <a:off x="1760"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6"/>
              <p:cNvSpPr/>
              <p:nvPr/>
            </p:nvSpPr>
            <p:spPr>
              <a:xfrm>
                <a:off x="1760"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p:cNvSpPr/>
              <p:nvPr/>
            </p:nvSpPr>
            <p:spPr>
              <a:xfrm>
                <a:off x="1760"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0"/>
              <p:cNvSpPr/>
              <p:nvPr/>
            </p:nvSpPr>
            <p:spPr>
              <a:xfrm>
                <a:off x="1760"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1"/>
              <p:cNvSpPr/>
              <p:nvPr/>
            </p:nvSpPr>
            <p:spPr>
              <a:xfrm>
                <a:off x="1760"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7"/>
              <p:cNvSpPr/>
              <p:nvPr/>
            </p:nvSpPr>
            <p:spPr>
              <a:xfrm>
                <a:off x="2135"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8"/>
              <p:cNvSpPr/>
              <p:nvPr/>
            </p:nvSpPr>
            <p:spPr>
              <a:xfrm>
                <a:off x="2135"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0"/>
              <p:cNvSpPr/>
              <p:nvPr/>
            </p:nvSpPr>
            <p:spPr>
              <a:xfrm>
                <a:off x="2135"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1"/>
              <p:cNvSpPr/>
              <p:nvPr/>
            </p:nvSpPr>
            <p:spPr>
              <a:xfrm>
                <a:off x="2135"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202"/>
              <p:cNvSpPr/>
              <p:nvPr/>
            </p:nvSpPr>
            <p:spPr>
              <a:xfrm>
                <a:off x="2135"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3"/>
              <p:cNvSpPr/>
              <p:nvPr/>
            </p:nvSpPr>
            <p:spPr>
              <a:xfrm>
                <a:off x="2135"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4"/>
              <p:cNvSpPr/>
              <p:nvPr/>
            </p:nvSpPr>
            <p:spPr>
              <a:xfrm>
                <a:off x="2135"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5"/>
              <p:cNvSpPr/>
              <p:nvPr/>
            </p:nvSpPr>
            <p:spPr>
              <a:xfrm>
                <a:off x="2135"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6"/>
              <p:cNvSpPr/>
              <p:nvPr/>
            </p:nvSpPr>
            <p:spPr>
              <a:xfrm>
                <a:off x="2135"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09"/>
              <p:cNvSpPr/>
              <p:nvPr/>
            </p:nvSpPr>
            <p:spPr>
              <a:xfrm>
                <a:off x="2513"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p:cNvSpPr/>
              <p:nvPr/>
            </p:nvSpPr>
            <p:spPr>
              <a:xfrm>
                <a:off x="2513"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2"/>
              <p:cNvSpPr/>
              <p:nvPr/>
            </p:nvSpPr>
            <p:spPr>
              <a:xfrm>
                <a:off x="2513"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3"/>
              <p:cNvSpPr/>
              <p:nvPr/>
            </p:nvSpPr>
            <p:spPr>
              <a:xfrm>
                <a:off x="2513"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4"/>
              <p:cNvSpPr/>
              <p:nvPr/>
            </p:nvSpPr>
            <p:spPr>
              <a:xfrm>
                <a:off x="2513"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5"/>
              <p:cNvSpPr/>
              <p:nvPr/>
            </p:nvSpPr>
            <p:spPr>
              <a:xfrm>
                <a:off x="2513"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6"/>
              <p:cNvSpPr/>
              <p:nvPr/>
            </p:nvSpPr>
            <p:spPr>
              <a:xfrm>
                <a:off x="2513"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7"/>
              <p:cNvSpPr/>
              <p:nvPr/>
            </p:nvSpPr>
            <p:spPr>
              <a:xfrm>
                <a:off x="2513"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19"/>
              <p:cNvSpPr/>
              <p:nvPr/>
            </p:nvSpPr>
            <p:spPr>
              <a:xfrm>
                <a:off x="2888"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0"/>
              <p:cNvSpPr/>
              <p:nvPr/>
            </p:nvSpPr>
            <p:spPr>
              <a:xfrm>
                <a:off x="2888"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1"/>
              <p:cNvSpPr/>
              <p:nvPr/>
            </p:nvSpPr>
            <p:spPr>
              <a:xfrm>
                <a:off x="2888"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2"/>
              <p:cNvSpPr/>
              <p:nvPr/>
            </p:nvSpPr>
            <p:spPr>
              <a:xfrm>
                <a:off x="2888"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3"/>
              <p:cNvSpPr/>
              <p:nvPr/>
            </p:nvSpPr>
            <p:spPr>
              <a:xfrm>
                <a:off x="2888"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4"/>
              <p:cNvSpPr/>
              <p:nvPr/>
            </p:nvSpPr>
            <p:spPr>
              <a:xfrm>
                <a:off x="2888"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225"/>
              <p:cNvSpPr/>
              <p:nvPr/>
            </p:nvSpPr>
            <p:spPr>
              <a:xfrm>
                <a:off x="2888"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6"/>
              <p:cNvSpPr/>
              <p:nvPr/>
            </p:nvSpPr>
            <p:spPr>
              <a:xfrm>
                <a:off x="2888"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7"/>
              <p:cNvSpPr/>
              <p:nvPr/>
            </p:nvSpPr>
            <p:spPr>
              <a:xfrm>
                <a:off x="2888"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29"/>
              <p:cNvSpPr/>
              <p:nvPr/>
            </p:nvSpPr>
            <p:spPr>
              <a:xfrm>
                <a:off x="3265"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0"/>
              <p:cNvSpPr/>
              <p:nvPr/>
            </p:nvSpPr>
            <p:spPr>
              <a:xfrm>
                <a:off x="3265"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1"/>
              <p:cNvSpPr/>
              <p:nvPr/>
            </p:nvSpPr>
            <p:spPr>
              <a:xfrm>
                <a:off x="3265"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2"/>
              <p:cNvSpPr/>
              <p:nvPr/>
            </p:nvSpPr>
            <p:spPr>
              <a:xfrm>
                <a:off x="3265"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3"/>
              <p:cNvSpPr/>
              <p:nvPr/>
            </p:nvSpPr>
            <p:spPr>
              <a:xfrm>
                <a:off x="3265"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4"/>
              <p:cNvSpPr/>
              <p:nvPr/>
            </p:nvSpPr>
            <p:spPr>
              <a:xfrm>
                <a:off x="3265"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p:cNvSpPr/>
              <p:nvPr/>
            </p:nvSpPr>
            <p:spPr>
              <a:xfrm>
                <a:off x="3265"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p:cNvSpPr/>
              <p:nvPr/>
            </p:nvSpPr>
            <p:spPr>
              <a:xfrm>
                <a:off x="3265"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p:cNvSpPr/>
              <p:nvPr/>
            </p:nvSpPr>
            <p:spPr>
              <a:xfrm>
                <a:off x="3639"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p:cNvSpPr/>
              <p:nvPr/>
            </p:nvSpPr>
            <p:spPr>
              <a:xfrm>
                <a:off x="3639"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p:cNvSpPr/>
              <p:nvPr/>
            </p:nvSpPr>
            <p:spPr>
              <a:xfrm>
                <a:off x="3639"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p:cNvSpPr/>
              <p:nvPr/>
            </p:nvSpPr>
            <p:spPr>
              <a:xfrm>
                <a:off x="3639"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1"/>
              <p:cNvSpPr/>
              <p:nvPr/>
            </p:nvSpPr>
            <p:spPr>
              <a:xfrm>
                <a:off x="3639"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2"/>
              <p:cNvSpPr/>
              <p:nvPr/>
            </p:nvSpPr>
            <p:spPr>
              <a:xfrm>
                <a:off x="3639"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4043"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4"/>
              <p:cNvSpPr/>
              <p:nvPr/>
            </p:nvSpPr>
            <p:spPr>
              <a:xfrm>
                <a:off x="4043"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5"/>
              <p:cNvSpPr/>
              <p:nvPr/>
            </p:nvSpPr>
            <p:spPr>
              <a:xfrm>
                <a:off x="4043"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6"/>
              <p:cNvSpPr/>
              <p:nvPr/>
            </p:nvSpPr>
            <p:spPr>
              <a:xfrm>
                <a:off x="4417"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7"/>
              <p:cNvSpPr/>
              <p:nvPr/>
            </p:nvSpPr>
            <p:spPr>
              <a:xfrm>
                <a:off x="4417"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1" name="组合 210"/>
            <p:cNvGrpSpPr/>
            <p:nvPr/>
          </p:nvGrpSpPr>
          <p:grpSpPr>
            <a:xfrm>
              <a:off x="250" y="88"/>
              <a:ext cx="4425" cy="5949"/>
              <a:chOff x="250" y="208"/>
              <a:chExt cx="7794" cy="10477"/>
            </a:xfrm>
            <a:grpFill/>
          </p:grpSpPr>
          <p:sp>
            <p:nvSpPr>
              <p:cNvPr id="44" name="矩形 43"/>
              <p:cNvSpPr/>
              <p:nvPr/>
            </p:nvSpPr>
            <p:spPr>
              <a:xfrm>
                <a:off x="25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5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25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25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25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25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25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25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25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250" y="951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91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91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91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91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91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91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91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91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910"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91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91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910" y="1023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157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157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157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157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57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157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157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157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157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1570"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157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1570"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157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1570" y="951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223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223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223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223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223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223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223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223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223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2230"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223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p:nvPr/>
            </p:nvSpPr>
            <p:spPr>
              <a:xfrm>
                <a:off x="2230"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223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p:nvPr/>
            </p:nvSpPr>
            <p:spPr>
              <a:xfrm>
                <a:off x="2230" y="951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p:nvPr/>
            </p:nvSpPr>
            <p:spPr>
              <a:xfrm>
                <a:off x="2230" y="1023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291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291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p:nvPr/>
            </p:nvSpPr>
            <p:spPr>
              <a:xfrm>
                <a:off x="291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p:nvPr/>
            </p:nvSpPr>
            <p:spPr>
              <a:xfrm>
                <a:off x="291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291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p:nvPr/>
            </p:nvSpPr>
            <p:spPr>
              <a:xfrm>
                <a:off x="291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291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p:nvPr/>
            </p:nvSpPr>
            <p:spPr>
              <a:xfrm>
                <a:off x="291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291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p:nvPr/>
            </p:nvSpPr>
            <p:spPr>
              <a:xfrm>
                <a:off x="2910"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291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a:off x="291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p:nvPr/>
            </p:nvSpPr>
            <p:spPr>
              <a:xfrm>
                <a:off x="2910" y="951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2910" y="1023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p:nvSpPr>
            <p:spPr>
              <a:xfrm>
                <a:off x="357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a:off x="357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nvSpPr>
            <p:spPr>
              <a:xfrm>
                <a:off x="357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357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a:off x="357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a:off x="357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357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357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357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357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p:cNvSpPr/>
              <p:nvPr/>
            </p:nvSpPr>
            <p:spPr>
              <a:xfrm>
                <a:off x="3570"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p:cNvSpPr/>
              <p:nvPr/>
            </p:nvSpPr>
            <p:spPr>
              <a:xfrm>
                <a:off x="357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4236"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p:nvPr/>
            </p:nvSpPr>
            <p:spPr>
              <a:xfrm>
                <a:off x="4236"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4236"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p:cNvSpPr/>
              <p:nvPr/>
            </p:nvSpPr>
            <p:spPr>
              <a:xfrm>
                <a:off x="4236"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p:cNvSpPr/>
              <p:nvPr/>
            </p:nvSpPr>
            <p:spPr>
              <a:xfrm>
                <a:off x="4236"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p:cNvSpPr/>
              <p:nvPr/>
            </p:nvSpPr>
            <p:spPr>
              <a:xfrm>
                <a:off x="4236"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p:cNvSpPr/>
              <p:nvPr/>
            </p:nvSpPr>
            <p:spPr>
              <a:xfrm>
                <a:off x="4236"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p:cNvSpPr/>
              <p:nvPr/>
            </p:nvSpPr>
            <p:spPr>
              <a:xfrm>
                <a:off x="4236"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4236"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4896"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p:cNvSpPr/>
              <p:nvPr/>
            </p:nvSpPr>
            <p:spPr>
              <a:xfrm>
                <a:off x="4896"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p:cNvSpPr/>
              <p:nvPr/>
            </p:nvSpPr>
            <p:spPr>
              <a:xfrm>
                <a:off x="4896"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p:cNvSpPr/>
              <p:nvPr/>
            </p:nvSpPr>
            <p:spPr>
              <a:xfrm>
                <a:off x="4896"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p:cNvSpPr/>
              <p:nvPr/>
            </p:nvSpPr>
            <p:spPr>
              <a:xfrm>
                <a:off x="4896"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p:cNvSpPr/>
              <p:nvPr/>
            </p:nvSpPr>
            <p:spPr>
              <a:xfrm>
                <a:off x="4896"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4896"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4"/>
              <p:cNvSpPr/>
              <p:nvPr/>
            </p:nvSpPr>
            <p:spPr>
              <a:xfrm>
                <a:off x="4896"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4896"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4896"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59"/>
              <p:cNvSpPr/>
              <p:nvPr/>
            </p:nvSpPr>
            <p:spPr>
              <a:xfrm>
                <a:off x="556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3"/>
              <p:cNvSpPr/>
              <p:nvPr/>
            </p:nvSpPr>
            <p:spPr>
              <a:xfrm>
                <a:off x="556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4"/>
              <p:cNvSpPr/>
              <p:nvPr/>
            </p:nvSpPr>
            <p:spPr>
              <a:xfrm>
                <a:off x="556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p:cNvSpPr/>
              <p:nvPr/>
            </p:nvSpPr>
            <p:spPr>
              <a:xfrm>
                <a:off x="556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7"/>
              <p:cNvSpPr/>
              <p:nvPr/>
            </p:nvSpPr>
            <p:spPr>
              <a:xfrm>
                <a:off x="556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p:cNvSpPr/>
              <p:nvPr/>
            </p:nvSpPr>
            <p:spPr>
              <a:xfrm>
                <a:off x="556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69"/>
              <p:cNvSpPr/>
              <p:nvPr/>
            </p:nvSpPr>
            <p:spPr>
              <a:xfrm>
                <a:off x="556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1"/>
              <p:cNvSpPr/>
              <p:nvPr/>
            </p:nvSpPr>
            <p:spPr>
              <a:xfrm>
                <a:off x="556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4"/>
              <p:cNvSpPr/>
              <p:nvPr/>
            </p:nvSpPr>
            <p:spPr>
              <a:xfrm>
                <a:off x="622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5"/>
              <p:cNvSpPr/>
              <p:nvPr/>
            </p:nvSpPr>
            <p:spPr>
              <a:xfrm>
                <a:off x="622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6"/>
              <p:cNvSpPr/>
              <p:nvPr/>
            </p:nvSpPr>
            <p:spPr>
              <a:xfrm>
                <a:off x="622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7"/>
              <p:cNvSpPr/>
              <p:nvPr/>
            </p:nvSpPr>
            <p:spPr>
              <a:xfrm>
                <a:off x="622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8"/>
              <p:cNvSpPr/>
              <p:nvPr/>
            </p:nvSpPr>
            <p:spPr>
              <a:xfrm>
                <a:off x="622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79"/>
              <p:cNvSpPr/>
              <p:nvPr/>
            </p:nvSpPr>
            <p:spPr>
              <a:xfrm>
                <a:off x="622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p:cNvSpPr/>
              <p:nvPr/>
            </p:nvSpPr>
            <p:spPr>
              <a:xfrm>
                <a:off x="693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p:cNvSpPr/>
              <p:nvPr/>
            </p:nvSpPr>
            <p:spPr>
              <a:xfrm>
                <a:off x="693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p:cNvSpPr/>
              <p:nvPr/>
            </p:nvSpPr>
            <p:spPr>
              <a:xfrm>
                <a:off x="693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p:nvPr/>
            </p:nvSpPr>
            <p:spPr>
              <a:xfrm>
                <a:off x="759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6"/>
              <p:cNvSpPr/>
              <p:nvPr/>
            </p:nvSpPr>
            <p:spPr>
              <a:xfrm>
                <a:off x="759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smtClean="0">
                <a:solidFill>
                  <a:srgbClr val="000000"/>
                </a:solidFill>
                <a:cs typeface="+mn-ea"/>
                <a:sym typeface="+mn-ea"/>
              </a:rPr>
              <a:t>1.2.3、</a:t>
            </a:r>
            <a:r>
              <a:rPr lang="zh-CN" altLang="en-US" sz="1800" b="1" dirty="0">
                <a:solidFill>
                  <a:srgbClr val="000000"/>
                </a:solidFill>
                <a:cs typeface="+mn-ea"/>
                <a:sym typeface="+mn-ea"/>
              </a:rPr>
              <a:t>机电</a:t>
            </a:r>
            <a:r>
              <a:rPr lang="en-US" altLang="zh-CN" sz="1800" b="1" dirty="0">
                <a:solidFill>
                  <a:srgbClr val="000000"/>
                </a:solidFill>
                <a:cs typeface="+mn-ea"/>
                <a:sym typeface="+mn-ea"/>
              </a:rPr>
              <a:t>规划</a:t>
            </a:r>
            <a:r>
              <a:rPr lang="zh-CN" altLang="en-US" sz="1800" b="1" dirty="0">
                <a:solidFill>
                  <a:srgbClr val="000000"/>
                </a:solidFill>
                <a:cs typeface="+mn-ea"/>
                <a:sym typeface="+mn-ea"/>
              </a:rPr>
              <a:t>（实例）</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3523615" y="3547110"/>
            <a:ext cx="2299970" cy="2030095"/>
          </a:xfrm>
          <a:prstGeom prst="rect">
            <a:avLst/>
          </a:prstGeom>
          <a:solidFill>
            <a:schemeClr val="bg1"/>
          </a:solidFill>
        </p:spPr>
        <p:txBody>
          <a:bodyPr wrap="square" rtlCol="0">
            <a:spAutoFit/>
          </a:bodyPr>
          <a:lstStyle/>
          <a:p>
            <a:pPr algn="l">
              <a:lnSpc>
                <a:spcPct val="150000"/>
              </a:lnSpc>
            </a:pPr>
            <a:r>
              <a:rPr lang="zh-CN" altLang="en-US" sz="1400" b="1" dirty="0" smtClean="0">
                <a:solidFill>
                  <a:srgbClr val="000000"/>
                </a:solidFill>
                <a:cs typeface="+mn-ea"/>
                <a:sym typeface="+mn-ea"/>
              </a:rPr>
              <a:t>卫生间管线未做规划</a:t>
            </a:r>
            <a:endParaRPr lang="zh-CN" altLang="en-US" sz="1400" dirty="0" smtClean="0">
              <a:solidFill>
                <a:srgbClr val="000000"/>
              </a:solidFill>
              <a:cs typeface="+mn-ea"/>
            </a:endParaRPr>
          </a:p>
          <a:p>
            <a:pPr algn="l">
              <a:lnSpc>
                <a:spcPct val="150000"/>
              </a:lnSpc>
            </a:pPr>
            <a:r>
              <a:rPr lang="zh-CN" altLang="en-US" sz="1400" dirty="0">
                <a:solidFill>
                  <a:srgbClr val="000000"/>
                </a:solidFill>
                <a:cs typeface="+mn-ea"/>
              </a:rPr>
              <a:t>原给排水管线未做综合规划设计，导致淋浴区给水管距离结构墙约</a:t>
            </a:r>
            <a:r>
              <a:rPr lang="en-US" altLang="zh-CN" sz="1400" dirty="0">
                <a:solidFill>
                  <a:srgbClr val="000000"/>
                </a:solidFill>
                <a:cs typeface="+mn-ea"/>
              </a:rPr>
              <a:t>350mm</a:t>
            </a:r>
            <a:r>
              <a:rPr lang="zh-CN" altLang="en-US" sz="1400" dirty="0">
                <a:solidFill>
                  <a:srgbClr val="000000"/>
                </a:solidFill>
                <a:cs typeface="+mn-ea"/>
              </a:rPr>
              <a:t>距离，精装需做管道包封处理，造成空间严重浪费。</a:t>
            </a:r>
          </a:p>
        </p:txBody>
      </p:sp>
      <p:pic>
        <p:nvPicPr>
          <p:cNvPr id="11" name="图片 10" descr="E:\金地品质管理\精装品质管控\精装管控实例图\微信图片_20180712154353.jpg微信图片_20180712154353"/>
          <p:cNvPicPr>
            <a:picLocks noChangeAspect="1"/>
          </p:cNvPicPr>
          <p:nvPr/>
        </p:nvPicPr>
        <p:blipFill>
          <a:blip r:embed="rId2"/>
          <a:srcRect/>
          <a:stretch>
            <a:fillRect/>
          </a:stretch>
        </p:blipFill>
        <p:spPr>
          <a:xfrm>
            <a:off x="1152525" y="2723515"/>
            <a:ext cx="2139950" cy="285369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2" name="图片 11" descr="E:\金地品质管理\精装品质管控\精装管控实例图\微信图片_20180713151746.jpg微信图片_20180713151746"/>
          <p:cNvPicPr>
            <a:picLocks noChangeAspect="1"/>
          </p:cNvPicPr>
          <p:nvPr/>
        </p:nvPicPr>
        <p:blipFill>
          <a:blip r:embed="rId3"/>
          <a:srcRect/>
          <a:stretch>
            <a:fillRect/>
          </a:stretch>
        </p:blipFill>
        <p:spPr>
          <a:xfrm>
            <a:off x="6670675" y="2609850"/>
            <a:ext cx="2036445" cy="285369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6" name="文本框 15"/>
          <p:cNvSpPr txBox="1"/>
          <p:nvPr/>
        </p:nvSpPr>
        <p:spPr>
          <a:xfrm>
            <a:off x="8994140" y="3433445"/>
            <a:ext cx="2299970" cy="2030095"/>
          </a:xfrm>
          <a:prstGeom prst="rect">
            <a:avLst/>
          </a:prstGeom>
          <a:solidFill>
            <a:schemeClr val="bg1"/>
          </a:solidFill>
        </p:spPr>
        <p:txBody>
          <a:bodyPr wrap="square" rtlCol="0">
            <a:spAutoFit/>
          </a:bodyPr>
          <a:lstStyle/>
          <a:p>
            <a:pPr algn="l">
              <a:lnSpc>
                <a:spcPct val="150000"/>
              </a:lnSpc>
            </a:pPr>
            <a:r>
              <a:rPr lang="zh-CN" altLang="en-US" sz="1400" b="1" dirty="0" smtClean="0">
                <a:solidFill>
                  <a:srgbClr val="000000"/>
                </a:solidFill>
                <a:cs typeface="+mn-ea"/>
                <a:sym typeface="+mn-ea"/>
              </a:rPr>
              <a:t>空调孔、插座、暖气未做规划</a:t>
            </a:r>
            <a:endParaRPr lang="zh-CN" altLang="en-US" sz="1400" dirty="0" smtClean="0">
              <a:solidFill>
                <a:srgbClr val="000000"/>
              </a:solidFill>
              <a:cs typeface="+mn-ea"/>
            </a:endParaRPr>
          </a:p>
          <a:p>
            <a:pPr algn="l">
              <a:lnSpc>
                <a:spcPct val="150000"/>
              </a:lnSpc>
            </a:pPr>
            <a:r>
              <a:rPr lang="zh-CN" sz="1400" dirty="0">
                <a:solidFill>
                  <a:srgbClr val="000000"/>
                </a:solidFill>
                <a:cs typeface="+mn-ea"/>
              </a:rPr>
              <a:t>原预留预埋的床头插座、暖气安装点位以及空调孔预留均未做综合规划设计，导致插座被暖气遮挡</a:t>
            </a:r>
          </a:p>
        </p:txBody>
      </p:sp>
      <p:sp>
        <p:nvSpPr>
          <p:cNvPr id="3" name="右箭头 2"/>
          <p:cNvSpPr/>
          <p:nvPr/>
        </p:nvSpPr>
        <p:spPr>
          <a:xfrm>
            <a:off x="1404620" y="4591050"/>
            <a:ext cx="503555" cy="144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右箭头 3"/>
          <p:cNvSpPr/>
          <p:nvPr/>
        </p:nvSpPr>
        <p:spPr>
          <a:xfrm>
            <a:off x="7111365" y="4184650"/>
            <a:ext cx="503555" cy="144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箭头 5"/>
          <p:cNvSpPr/>
          <p:nvPr/>
        </p:nvSpPr>
        <p:spPr>
          <a:xfrm>
            <a:off x="7255510" y="4929505"/>
            <a:ext cx="503555" cy="144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51815" y="701675"/>
            <a:ext cx="11203305" cy="5545455"/>
            <a:chOff x="869" y="1105"/>
            <a:chExt cx="17643" cy="8733"/>
          </a:xfrm>
        </p:grpSpPr>
        <p:pic>
          <p:nvPicPr>
            <p:cNvPr id="1027" name="Picture 3"/>
            <p:cNvPicPr>
              <a:picLocks noChangeAspect="1" noChangeArrowheads="1"/>
            </p:cNvPicPr>
            <p:nvPr/>
          </p:nvPicPr>
          <p:blipFill rotWithShape="1">
            <a:blip r:embed="rId2"/>
            <a:srcRect/>
            <a:stretch>
              <a:fillRect/>
            </a:stretch>
          </p:blipFill>
          <p:spPr bwMode="auto">
            <a:xfrm>
              <a:off x="869" y="1106"/>
              <a:ext cx="17643" cy="873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70" y="1105"/>
              <a:ext cx="17642" cy="8732"/>
            </a:xfrm>
            <a:prstGeom prst="rect">
              <a:avLst/>
            </a:prstGeom>
            <a:gradFill>
              <a:gsLst>
                <a:gs pos="0">
                  <a:schemeClr val="bg1"/>
                </a:gs>
                <a:gs pos="50000">
                  <a:schemeClr val="bg1">
                    <a:alpha val="80000"/>
                  </a:schemeClr>
                </a:gs>
                <a:gs pos="100000">
                  <a:schemeClr val="accent1">
                    <a:tint val="23500"/>
                    <a:satMod val="160000"/>
                    <a:alpha val="2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sp>
        <p:nvSpPr>
          <p:cNvPr id="2" name="标题 1"/>
          <p:cNvSpPr>
            <a:spLocks noGrp="1"/>
          </p:cNvSpPr>
          <p:nvPr>
            <p:ph type="title"/>
          </p:nvPr>
        </p:nvSpPr>
        <p:spPr>
          <a:xfrm>
            <a:off x="880110" y="2567940"/>
            <a:ext cx="2296160" cy="498475"/>
          </a:xfrm>
          <a:solidFill>
            <a:srgbClr val="F64C31"/>
          </a:solidFill>
        </p:spPr>
        <p:txBody>
          <a:bodyPr wrap="square"/>
          <a:lstStyle/>
          <a:p>
            <a:r>
              <a:rPr lang="zh-CN" altLang="en-US" sz="2400" dirty="0" smtClean="0"/>
              <a:t>二、精装启动</a:t>
            </a:r>
          </a:p>
        </p:txBody>
      </p:sp>
      <p:sp>
        <p:nvSpPr>
          <p:cNvPr id="4" name="内容占位符 3"/>
          <p:cNvSpPr txBox="1">
            <a:spLocks noGrp="1"/>
          </p:cNvSpPr>
          <p:nvPr>
            <p:ph type="body" sz="half" idx="2"/>
          </p:nvPr>
        </p:nvSpPr>
        <p:spPr>
          <a:xfrm>
            <a:off x="880110" y="3066415"/>
            <a:ext cx="2644140" cy="152209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50000"/>
              </a:lnSpc>
            </a:pPr>
            <a:r>
              <a:rPr lang="en-US" altLang="zh-CN" b="1" dirty="0" smtClean="0">
                <a:latin typeface="+mn-ea"/>
                <a:ea typeface="+mn-ea"/>
                <a:cs typeface="+mn-ea"/>
              </a:rPr>
              <a:t>1</a:t>
            </a:r>
            <a:r>
              <a:rPr lang="zh-CN" altLang="en-US" b="1" dirty="0" smtClean="0">
                <a:latin typeface="+mn-ea"/>
                <a:ea typeface="+mn-ea"/>
                <a:cs typeface="+mn-ea"/>
              </a:rPr>
              <a:t>、精装界面划分</a:t>
            </a:r>
            <a:endParaRPr lang="en-US" altLang="zh-CN" b="1" dirty="0" smtClean="0">
              <a:latin typeface="+mn-ea"/>
              <a:ea typeface="+mn-ea"/>
              <a:cs typeface="+mn-ea"/>
            </a:endParaRPr>
          </a:p>
          <a:p>
            <a:pPr>
              <a:lnSpc>
                <a:spcPct val="150000"/>
              </a:lnSpc>
            </a:pPr>
            <a:r>
              <a:rPr lang="en-US" altLang="zh-CN" b="1" dirty="0" smtClean="0">
                <a:solidFill>
                  <a:srgbClr val="000000"/>
                </a:solidFill>
                <a:latin typeface="+mn-ea"/>
                <a:ea typeface="+mn-ea"/>
                <a:cs typeface="+mn-ea"/>
              </a:rPr>
              <a:t>2</a:t>
            </a:r>
            <a:r>
              <a:rPr lang="zh-CN" altLang="en-US" b="1" dirty="0" smtClean="0">
                <a:solidFill>
                  <a:srgbClr val="000000"/>
                </a:solidFill>
                <a:latin typeface="+mn-ea"/>
                <a:ea typeface="+mn-ea"/>
                <a:cs typeface="+mn-ea"/>
              </a:rPr>
              <a:t>、</a:t>
            </a:r>
            <a:r>
              <a:rPr b="1" smtClean="0">
                <a:latin typeface="+mn-ea"/>
                <a:ea typeface="+mn-ea"/>
                <a:cs typeface="+mn-ea"/>
                <a:sym typeface="+mn-ea"/>
              </a:rPr>
              <a:t>审核精装扩初图</a:t>
            </a:r>
          </a:p>
          <a:p>
            <a:pPr>
              <a:lnSpc>
                <a:spcPct val="150000"/>
              </a:lnSpc>
            </a:pPr>
            <a:r>
              <a:rPr lang="en-US" altLang="zh-CN" b="1" dirty="0" smtClean="0">
                <a:solidFill>
                  <a:srgbClr val="000000"/>
                </a:solidFill>
                <a:latin typeface="+mn-ea"/>
                <a:ea typeface="+mn-ea"/>
                <a:cs typeface="+mn-ea"/>
              </a:rPr>
              <a:t>3</a:t>
            </a:r>
            <a:r>
              <a:rPr b="1" dirty="0" smtClean="0">
                <a:solidFill>
                  <a:srgbClr val="000000"/>
                </a:solidFill>
                <a:latin typeface="+mn-ea"/>
                <a:ea typeface="+mn-ea"/>
                <a:cs typeface="+mn-ea"/>
              </a:rPr>
              <a:t>、</a:t>
            </a:r>
            <a:r>
              <a:rPr b="1" smtClean="0">
                <a:solidFill>
                  <a:srgbClr val="000000"/>
                </a:solidFill>
                <a:cs typeface="+mn-ea"/>
                <a:sym typeface="+mn-ea"/>
              </a:rPr>
              <a:t>审核</a:t>
            </a:r>
            <a:r>
              <a:rPr b="1" dirty="0" smtClean="0">
                <a:solidFill>
                  <a:srgbClr val="000000"/>
                </a:solidFill>
                <a:latin typeface="+mn-ea"/>
                <a:ea typeface="+mn-ea"/>
                <a:cs typeface="+mn-ea"/>
              </a:rPr>
              <a:t>精装设计封样</a:t>
            </a:r>
          </a:p>
          <a:p>
            <a:pPr>
              <a:lnSpc>
                <a:spcPct val="150000"/>
              </a:lnSpc>
            </a:pPr>
            <a:endParaRPr b="1" dirty="0" smtClean="0">
              <a:solidFill>
                <a:srgbClr val="000000"/>
              </a:solidFill>
              <a:latin typeface="+mn-ea"/>
              <a:ea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二</a:t>
            </a:r>
            <a:r>
              <a:rPr lang="zh-CN" altLang="en-US" sz="2000" b="1" dirty="0" smtClean="0">
                <a:solidFill>
                  <a:srgbClr val="F64C31"/>
                </a:solidFill>
                <a:cs typeface="+mn-ea"/>
              </a:rPr>
              <a:t>、精装启动</a:t>
            </a:r>
          </a:p>
        </p:txBody>
      </p:sp>
      <p:sp>
        <p:nvSpPr>
          <p:cNvPr id="2" name="文本框 1"/>
          <p:cNvSpPr txBox="1"/>
          <p:nvPr/>
        </p:nvSpPr>
        <p:spPr>
          <a:xfrm>
            <a:off x="684287" y="228130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1</a:t>
            </a:r>
            <a:r>
              <a:rPr lang="zh-CN" altLang="en-US" sz="1800" b="1" dirty="0" smtClean="0">
                <a:solidFill>
                  <a:srgbClr val="000000"/>
                </a:solidFill>
                <a:cs typeface="+mn-ea"/>
              </a:rPr>
              <a:t>、精装界面划分</a:t>
            </a:r>
            <a:endParaRPr lang="en-US" altLang="zh-CN" sz="1800" b="1" dirty="0">
              <a:solidFill>
                <a:srgbClr val="000000"/>
              </a:solidFill>
              <a:cs typeface="+mn-ea"/>
            </a:endParaRPr>
          </a:p>
        </p:txBody>
      </p:sp>
      <p:sp>
        <p:nvSpPr>
          <p:cNvPr id="6" name="文本框 5"/>
          <p:cNvSpPr txBox="1"/>
          <p:nvPr/>
        </p:nvSpPr>
        <p:spPr>
          <a:xfrm>
            <a:off x="684530" y="2788920"/>
            <a:ext cx="10765155" cy="37846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600" b="1" dirty="0" smtClean="0">
                <a:solidFill>
                  <a:srgbClr val="000000"/>
                </a:solidFill>
                <a:latin typeface="+mn-ea"/>
                <a:cs typeface="+mn-ea"/>
              </a:rPr>
              <a:t>工作内容：</a:t>
            </a:r>
            <a:endParaRPr lang="en-US" altLang="zh-CN" sz="1600" b="1" dirty="0" smtClean="0">
              <a:solidFill>
                <a:srgbClr val="000000"/>
              </a:solidFill>
              <a:latin typeface="+mn-ea"/>
              <a:cs typeface="+mn-ea"/>
            </a:endParaRPr>
          </a:p>
          <a:p>
            <a:pPr>
              <a:lnSpc>
                <a:spcPct val="150000"/>
              </a:lnSpc>
            </a:pPr>
            <a:r>
              <a:rPr lang="zh-CN" altLang="en-US" sz="1600" dirty="0" smtClean="0">
                <a:solidFill>
                  <a:srgbClr val="000000"/>
                </a:solidFill>
                <a:latin typeface="+mn-ea"/>
                <a:cs typeface="+mn-ea"/>
              </a:rPr>
              <a:t>梳理土建与精装施工内容：</a:t>
            </a:r>
            <a:endParaRPr lang="en-US" altLang="zh-CN" sz="1600" dirty="0" smtClean="0">
              <a:solidFill>
                <a:srgbClr val="000000"/>
              </a:solidFill>
              <a:latin typeface="+mn-ea"/>
              <a:cs typeface="+mn-ea"/>
            </a:endParaRPr>
          </a:p>
          <a:p>
            <a:pPr>
              <a:lnSpc>
                <a:spcPct val="150000"/>
              </a:lnSpc>
            </a:pPr>
            <a:r>
              <a:rPr lang="en-US" altLang="zh-CN" sz="1600" dirty="0" smtClean="0">
                <a:solidFill>
                  <a:srgbClr val="000000"/>
                </a:solidFill>
                <a:latin typeface="+mn-ea"/>
                <a:cs typeface="+mn-ea"/>
              </a:rPr>
              <a:t>1</a:t>
            </a:r>
            <a:r>
              <a:rPr lang="zh-CN" altLang="en-US" sz="1600" dirty="0" smtClean="0">
                <a:solidFill>
                  <a:srgbClr val="000000"/>
                </a:solidFill>
                <a:latin typeface="+mn-ea"/>
                <a:cs typeface="+mn-ea"/>
              </a:rPr>
              <a:t>、审核土建各专业图纸与精装图纸施工是否存在重叠或施工死角漏项明确装饰工程施工界面</a:t>
            </a:r>
            <a:endParaRPr lang="en-US" altLang="zh-CN" sz="1600" dirty="0" smtClean="0">
              <a:solidFill>
                <a:srgbClr val="000000"/>
              </a:solidFill>
              <a:latin typeface="+mn-ea"/>
              <a:cs typeface="+mn-ea"/>
            </a:endParaRPr>
          </a:p>
          <a:p>
            <a:pPr>
              <a:lnSpc>
                <a:spcPct val="150000"/>
              </a:lnSpc>
            </a:pPr>
            <a:r>
              <a:rPr lang="en-US" altLang="zh-CN" sz="1600" dirty="0" smtClean="0">
                <a:solidFill>
                  <a:srgbClr val="000000"/>
                </a:solidFill>
                <a:latin typeface="+mn-ea"/>
                <a:cs typeface="+mn-ea"/>
              </a:rPr>
              <a:t>2</a:t>
            </a:r>
            <a:r>
              <a:rPr lang="zh-CN" altLang="en-US" sz="1600" dirty="0" smtClean="0">
                <a:solidFill>
                  <a:srgbClr val="000000"/>
                </a:solidFill>
                <a:latin typeface="+mn-ea"/>
                <a:cs typeface="+mn-ea"/>
              </a:rPr>
              <a:t>、审核户内、公区、地下室的给排水、暖通、机电等综合管线及点位落位图纸，明确隐蔽工程施工界面</a:t>
            </a:r>
            <a:r>
              <a:rPr lang="zh-CN" altLang="en-US" sz="1600" dirty="0" smtClean="0">
                <a:solidFill>
                  <a:srgbClr val="000000"/>
                </a:solidFill>
                <a:latin typeface="+mn-ea"/>
                <a:cs typeface="+mn-ea"/>
                <a:sym typeface="+mn-ea"/>
              </a:rPr>
              <a:t>。</a:t>
            </a:r>
            <a:endParaRPr lang="en-US" altLang="zh-CN" sz="1600" dirty="0" smtClean="0">
              <a:solidFill>
                <a:srgbClr val="000000"/>
              </a:solidFill>
              <a:latin typeface="+mn-ea"/>
              <a:cs typeface="+mn-ea"/>
            </a:endParaRPr>
          </a:p>
          <a:p>
            <a:pPr>
              <a:lnSpc>
                <a:spcPct val="150000"/>
              </a:lnSpc>
            </a:pPr>
            <a:r>
              <a:rPr lang="zh-CN" altLang="en-US" sz="1600" b="1" dirty="0" smtClean="0">
                <a:solidFill>
                  <a:srgbClr val="000000"/>
                </a:solidFill>
                <a:latin typeface="+mn-ea"/>
                <a:cs typeface="+mn-ea"/>
              </a:rPr>
              <a:t>工作目的：</a:t>
            </a:r>
            <a:endParaRPr lang="en-US" altLang="zh-CN" sz="1600" b="1" dirty="0">
              <a:solidFill>
                <a:srgbClr val="000000"/>
              </a:solidFill>
              <a:latin typeface="+mn-ea"/>
              <a:cs typeface="+mn-ea"/>
            </a:endParaRPr>
          </a:p>
          <a:p>
            <a:pPr>
              <a:lnSpc>
                <a:spcPct val="150000"/>
              </a:lnSpc>
            </a:pPr>
            <a:r>
              <a:rPr lang="zh-CN" altLang="en-US" sz="1600" dirty="0" smtClean="0">
                <a:solidFill>
                  <a:srgbClr val="000000"/>
                </a:solidFill>
                <a:latin typeface="+mn-ea"/>
                <a:cs typeface="+mn-ea"/>
              </a:rPr>
              <a:t>       因精装施工开始时是土建收尾阶段，必须考虑到土建在竣工备案后总包单位的相关专业分包单位处于结算开始期，会存在严重的配合不及时状况。</a:t>
            </a:r>
          </a:p>
          <a:p>
            <a:pPr>
              <a:lnSpc>
                <a:spcPct val="150000"/>
              </a:lnSpc>
            </a:pPr>
            <a:r>
              <a:rPr lang="zh-CN" altLang="en-US" sz="1600" dirty="0" smtClean="0">
                <a:solidFill>
                  <a:srgbClr val="000000"/>
                </a:solidFill>
                <a:latin typeface="+mn-ea"/>
                <a:cs typeface="+mn-ea"/>
              </a:rPr>
              <a:t>       </a:t>
            </a:r>
            <a:r>
              <a:rPr lang="zh-CN" altLang="en-US" sz="1600" dirty="0" smtClean="0">
                <a:solidFill>
                  <a:srgbClr val="000000"/>
                </a:solidFill>
                <a:latin typeface="+mn-ea"/>
                <a:cs typeface="+mn-ea"/>
                <a:sym typeface="+mn-ea"/>
              </a:rPr>
              <a:t>精装招标前期必须明确精装工程与土建工程的界面划分，避免在精装过程中发生上述原因造成工期延误，致使因抢工造成质量缺陷等严重问题。</a:t>
            </a:r>
            <a:endParaRPr lang="en-US" altLang="zh-CN" sz="1600" dirty="0" smtClean="0">
              <a:solidFill>
                <a:srgbClr val="000000"/>
              </a:solidFill>
              <a:latin typeface="+mn-ea"/>
              <a:cs typeface="+mn-ea"/>
            </a:endParaRPr>
          </a:p>
          <a:p>
            <a:pPr>
              <a:lnSpc>
                <a:spcPct val="150000"/>
              </a:lnSpc>
            </a:pPr>
            <a:r>
              <a:rPr lang="en-US" altLang="zh-CN" sz="1600" dirty="0">
                <a:solidFill>
                  <a:srgbClr val="000000"/>
                </a:solidFill>
                <a:latin typeface="+mn-ea"/>
                <a:cs typeface="+mn-ea"/>
              </a:rPr>
              <a:t>       </a:t>
            </a:r>
            <a:endParaRPr lang="zh-CN" altLang="en-US" sz="16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二</a:t>
            </a:r>
            <a:r>
              <a:rPr lang="zh-CN" altLang="en-US" sz="2000" b="1" dirty="0" smtClean="0">
                <a:solidFill>
                  <a:srgbClr val="F64C31"/>
                </a:solidFill>
                <a:cs typeface="+mn-ea"/>
              </a:rPr>
              <a:t>、精装启动</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a:solidFill>
                  <a:srgbClr val="000000"/>
                </a:solidFill>
                <a:cs typeface="+mn-ea"/>
                <a:sym typeface="+mn-ea"/>
              </a:rPr>
              <a:t>1、精装界面划分</a:t>
            </a:r>
            <a:r>
              <a:rPr lang="zh-CN" altLang="en-US" sz="1800" b="1" dirty="0">
                <a:solidFill>
                  <a:srgbClr val="000000"/>
                </a:solidFill>
                <a:cs typeface="+mn-ea"/>
                <a:sym typeface="+mn-ea"/>
              </a:rPr>
              <a:t>（实例）</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11" name="图片 10" descr="E:\金地品质管理\精装品质管控\精装管控实例图\微信图片_20180712154353.jpg微信图片_20180712154353"/>
          <p:cNvPicPr>
            <a:picLocks noChangeAspect="1"/>
          </p:cNvPicPr>
          <p:nvPr/>
        </p:nvPicPr>
        <p:blipFill>
          <a:blip r:embed="rId2"/>
          <a:srcRect/>
          <a:stretch>
            <a:fillRect/>
          </a:stretch>
        </p:blipFill>
        <p:spPr>
          <a:xfrm>
            <a:off x="1143000" y="1710690"/>
            <a:ext cx="2139950" cy="285369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2" name="图片 11" descr="E:\金地品质管理\精装品质管控\精装管控实例图\微信图片_20180712152355.jpg微信图片_20180712152355"/>
          <p:cNvPicPr>
            <a:picLocks noChangeAspect="1"/>
          </p:cNvPicPr>
          <p:nvPr/>
        </p:nvPicPr>
        <p:blipFill>
          <a:blip r:embed="rId3"/>
          <a:srcRect/>
          <a:stretch>
            <a:fillRect/>
          </a:stretch>
        </p:blipFill>
        <p:spPr>
          <a:xfrm>
            <a:off x="4063683" y="1710690"/>
            <a:ext cx="1610360" cy="285369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6" name="文本框 15"/>
          <p:cNvSpPr txBox="1"/>
          <p:nvPr/>
        </p:nvSpPr>
        <p:spPr>
          <a:xfrm>
            <a:off x="6252210" y="1710690"/>
            <a:ext cx="5271135" cy="4939030"/>
          </a:xfrm>
          <a:prstGeom prst="rect">
            <a:avLst/>
          </a:prstGeom>
          <a:solidFill>
            <a:schemeClr val="bg1"/>
          </a:solidFill>
        </p:spPr>
        <p:txBody>
          <a:bodyPr wrap="square" rtlCol="0">
            <a:spAutoFit/>
          </a:bodyPr>
          <a:lstStyle/>
          <a:p>
            <a:pPr algn="l">
              <a:lnSpc>
                <a:spcPct val="150000"/>
              </a:lnSpc>
            </a:pPr>
            <a:r>
              <a:rPr lang="zh-CN" altLang="en-US" sz="1400" b="1" dirty="0" smtClean="0">
                <a:solidFill>
                  <a:srgbClr val="000000"/>
                </a:solidFill>
                <a:cs typeface="+mn-ea"/>
                <a:sym typeface="+mn-ea"/>
              </a:rPr>
              <a:t>暖气管，厨房、卫生间给水管：</a:t>
            </a:r>
          </a:p>
          <a:p>
            <a:pPr algn="l">
              <a:lnSpc>
                <a:spcPct val="150000"/>
              </a:lnSpc>
            </a:pPr>
            <a:r>
              <a:rPr lang="zh-CN" altLang="en-US" sz="1400" b="1" dirty="0" smtClean="0">
                <a:solidFill>
                  <a:srgbClr val="000000"/>
                </a:solidFill>
                <a:cs typeface="+mn-ea"/>
                <a:sym typeface="+mn-ea"/>
              </a:rPr>
              <a:t>对精装不力原因如下：</a:t>
            </a:r>
            <a:endParaRPr lang="zh-CN" altLang="en-US" sz="1400" dirty="0" smtClean="0">
              <a:solidFill>
                <a:srgbClr val="000000"/>
              </a:solidFill>
              <a:cs typeface="+mn-ea"/>
            </a:endParaRPr>
          </a:p>
          <a:p>
            <a:pPr algn="l">
              <a:lnSpc>
                <a:spcPct val="150000"/>
              </a:lnSpc>
            </a:pPr>
            <a:r>
              <a:rPr lang="zh-CN" sz="1400" dirty="0">
                <a:solidFill>
                  <a:srgbClr val="000000"/>
                </a:solidFill>
                <a:cs typeface="+mn-ea"/>
              </a:rPr>
              <a:t>因土建工程已经竣备，土建总包已经启动结算工作，现场的相关图纸调整均不愿做。</a:t>
            </a:r>
          </a:p>
          <a:p>
            <a:pPr algn="l">
              <a:lnSpc>
                <a:spcPct val="150000"/>
              </a:lnSpc>
            </a:pPr>
            <a:r>
              <a:rPr lang="en-US" altLang="zh-CN" sz="1400" b="1" dirty="0">
                <a:solidFill>
                  <a:srgbClr val="000000"/>
                </a:solidFill>
                <a:cs typeface="+mn-ea"/>
              </a:rPr>
              <a:t>1</a:t>
            </a:r>
            <a:r>
              <a:rPr lang="zh-CN" altLang="en-US" sz="1400" b="1" dirty="0">
                <a:solidFill>
                  <a:srgbClr val="000000"/>
                </a:solidFill>
                <a:cs typeface="+mn-ea"/>
              </a:rPr>
              <a:t>、成本增加：</a:t>
            </a:r>
            <a:r>
              <a:rPr lang="zh-CN" sz="1400" dirty="0">
                <a:solidFill>
                  <a:srgbClr val="000000"/>
                </a:solidFill>
                <a:cs typeface="+mn-ea"/>
              </a:rPr>
              <a:t>致使其分包单位依据原建筑暖通设计图进行施工，使其路由施工随意性严重，不符合精装需求，</a:t>
            </a:r>
            <a:r>
              <a:rPr lang="zh-CN" sz="1400" b="1" dirty="0">
                <a:solidFill>
                  <a:srgbClr val="000000"/>
                </a:solidFill>
                <a:cs typeface="+mn-ea"/>
              </a:rPr>
              <a:t>左二图</a:t>
            </a:r>
            <a:r>
              <a:rPr lang="zh-CN" sz="1400" dirty="0">
                <a:solidFill>
                  <a:srgbClr val="000000"/>
                </a:solidFill>
                <a:cs typeface="+mn-ea"/>
              </a:rPr>
              <a:t>为建筑墙内有钢筋为保证结构安全无法断筋。</a:t>
            </a:r>
          </a:p>
          <a:p>
            <a:pPr algn="l">
              <a:lnSpc>
                <a:spcPct val="150000"/>
              </a:lnSpc>
            </a:pPr>
            <a:r>
              <a:rPr lang="zh-CN" sz="1400" b="1" dirty="0">
                <a:solidFill>
                  <a:srgbClr val="000000"/>
                </a:solidFill>
                <a:cs typeface="+mn-ea"/>
              </a:rPr>
              <a:t>暖气管被迫露出墙体，精装只能增加成本做面层石膏板等包封措施</a:t>
            </a:r>
            <a:r>
              <a:rPr lang="zh-CN" sz="1400" dirty="0">
                <a:solidFill>
                  <a:srgbClr val="000000"/>
                </a:solidFill>
                <a:cs typeface="+mn-ea"/>
              </a:rPr>
              <a:t>。</a:t>
            </a:r>
          </a:p>
          <a:p>
            <a:pPr algn="l">
              <a:lnSpc>
                <a:spcPct val="150000"/>
              </a:lnSpc>
            </a:pPr>
            <a:r>
              <a:rPr lang="en-US" altLang="zh-CN" sz="1400" b="1" dirty="0">
                <a:solidFill>
                  <a:srgbClr val="000000"/>
                </a:solidFill>
                <a:cs typeface="+mn-ea"/>
              </a:rPr>
              <a:t>2</a:t>
            </a:r>
            <a:r>
              <a:rPr lang="zh-CN" altLang="en-US" sz="1400" b="1" dirty="0">
                <a:solidFill>
                  <a:srgbClr val="000000"/>
                </a:solidFill>
                <a:cs typeface="+mn-ea"/>
              </a:rPr>
              <a:t>、工期延误：</a:t>
            </a:r>
            <a:r>
              <a:rPr lang="zh-CN" altLang="en-US" sz="1400" dirty="0">
                <a:solidFill>
                  <a:srgbClr val="000000"/>
                </a:solidFill>
                <a:cs typeface="+mn-ea"/>
              </a:rPr>
              <a:t>因总包各分包专业经历了竣备到精装进场的空档期，他们为节约劳动力成本，在此期间劳动力已经出现大部分撤场情况，精装进场后的施工配合工作会出现严重的劳动力不足问题，致使精装施工出现严重的滞后。</a:t>
            </a:r>
          </a:p>
          <a:p>
            <a:pPr algn="l">
              <a:lnSpc>
                <a:spcPct val="150000"/>
              </a:lnSpc>
            </a:pPr>
            <a:r>
              <a:rPr lang="zh-CN" altLang="en-US" sz="1400" b="1" dirty="0">
                <a:solidFill>
                  <a:srgbClr val="000000"/>
                </a:solidFill>
                <a:cs typeface="+mn-ea"/>
              </a:rPr>
              <a:t>造成精装工期紧张会发生抢工质量风险以及精装分包单位抢工费用的争议，发生额外成本。</a:t>
            </a:r>
          </a:p>
        </p:txBody>
      </p:sp>
      <p:sp>
        <p:nvSpPr>
          <p:cNvPr id="3" name="文本框 2"/>
          <p:cNvSpPr txBox="1"/>
          <p:nvPr/>
        </p:nvSpPr>
        <p:spPr>
          <a:xfrm>
            <a:off x="1143000" y="4950460"/>
            <a:ext cx="4530725" cy="1060450"/>
          </a:xfrm>
          <a:prstGeom prst="rect">
            <a:avLst/>
          </a:prstGeom>
          <a:solidFill>
            <a:schemeClr val="bg1"/>
          </a:solidFill>
        </p:spPr>
        <p:txBody>
          <a:bodyPr wrap="square" rtlCol="0">
            <a:spAutoFit/>
          </a:bodyPr>
          <a:lstStyle/>
          <a:p>
            <a:pPr algn="l">
              <a:lnSpc>
                <a:spcPct val="150000"/>
              </a:lnSpc>
            </a:pPr>
            <a:r>
              <a:rPr lang="zh-CN" altLang="en-US" sz="1400" b="1" dirty="0" smtClean="0">
                <a:solidFill>
                  <a:schemeClr val="accent1"/>
                </a:solidFill>
                <a:cs typeface="+mn-ea"/>
                <a:sym typeface="+mn-ea"/>
              </a:rPr>
              <a:t>解决办法：</a:t>
            </a:r>
            <a:r>
              <a:rPr lang="zh-CN" altLang="en-US" sz="1400" dirty="0" smtClean="0">
                <a:solidFill>
                  <a:schemeClr val="accent1"/>
                </a:solidFill>
                <a:cs typeface="+mn-ea"/>
                <a:sym typeface="+mn-ea"/>
              </a:rPr>
              <a:t>总包界面规划，暖气管线、给水管线施工至入户预留接驳点位，户内管线敷设均划分给精装单位进行施工。</a:t>
            </a:r>
          </a:p>
        </p:txBody>
      </p:sp>
      <p:sp>
        <p:nvSpPr>
          <p:cNvPr id="6" name="右箭头 5"/>
          <p:cNvSpPr/>
          <p:nvPr/>
        </p:nvSpPr>
        <p:spPr>
          <a:xfrm>
            <a:off x="1404620" y="3582670"/>
            <a:ext cx="503555" cy="165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a:off x="4122420" y="2625725"/>
            <a:ext cx="503555" cy="165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二</a:t>
            </a:r>
            <a:r>
              <a:rPr lang="zh-CN" altLang="en-US" sz="2000" b="1" dirty="0" smtClean="0">
                <a:solidFill>
                  <a:srgbClr val="F64C31"/>
                </a:solidFill>
                <a:cs typeface="+mn-ea"/>
              </a:rPr>
              <a:t>、精装启动</a:t>
            </a:r>
          </a:p>
        </p:txBody>
      </p:sp>
      <p:sp>
        <p:nvSpPr>
          <p:cNvPr id="2" name="文本框 1"/>
          <p:cNvSpPr txBox="1"/>
          <p:nvPr/>
        </p:nvSpPr>
        <p:spPr>
          <a:xfrm>
            <a:off x="684287" y="70269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2</a:t>
            </a:r>
            <a:r>
              <a:rPr lang="zh-CN" altLang="en-US" sz="1800" b="1" dirty="0" smtClean="0">
                <a:solidFill>
                  <a:srgbClr val="000000"/>
                </a:solidFill>
                <a:cs typeface="+mn-ea"/>
              </a:rPr>
              <a:t>、</a:t>
            </a:r>
            <a:r>
              <a:rPr sz="1800" b="1" smtClean="0">
                <a:latin typeface="+mn-ea"/>
                <a:cs typeface="+mn-ea"/>
                <a:sym typeface="+mn-ea"/>
              </a:rPr>
              <a:t>审核</a:t>
            </a:r>
            <a:r>
              <a:rPr lang="zh-CN" altLang="en-US" sz="1800" b="1" dirty="0" smtClean="0">
                <a:solidFill>
                  <a:srgbClr val="000000"/>
                </a:solidFill>
                <a:cs typeface="+mn-ea"/>
              </a:rPr>
              <a:t>精装扩初图</a:t>
            </a:r>
            <a:endParaRPr lang="en-US" altLang="zh-CN" sz="1800" b="1" dirty="0">
              <a:solidFill>
                <a:srgbClr val="000000"/>
              </a:solidFill>
              <a:cs typeface="+mn-ea"/>
            </a:endParaRPr>
          </a:p>
        </p:txBody>
      </p:sp>
      <p:sp>
        <p:nvSpPr>
          <p:cNvPr id="6" name="文本框 5"/>
          <p:cNvSpPr txBox="1"/>
          <p:nvPr/>
        </p:nvSpPr>
        <p:spPr>
          <a:xfrm>
            <a:off x="684530" y="1282065"/>
            <a:ext cx="10765155" cy="493903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en-US" altLang="zh-CN" sz="1400" dirty="0" smtClean="0">
                <a:solidFill>
                  <a:srgbClr val="000000"/>
                </a:solidFill>
                <a:latin typeface="+mn-ea"/>
                <a:cs typeface="+mn-ea"/>
              </a:rPr>
              <a:t>1</a:t>
            </a:r>
            <a:r>
              <a:rPr lang="zh-CN" altLang="en-US" sz="1400" dirty="0" smtClean="0">
                <a:solidFill>
                  <a:srgbClr val="000000"/>
                </a:solidFill>
                <a:latin typeface="+mn-ea"/>
                <a:cs typeface="+mn-ea"/>
              </a:rPr>
              <a:t>、审核精装作业面的完整性：</a:t>
            </a:r>
          </a:p>
          <a:p>
            <a:pPr>
              <a:lnSpc>
                <a:spcPct val="150000"/>
              </a:lnSpc>
            </a:pPr>
            <a:r>
              <a:rPr lang="zh-CN" sz="1400" dirty="0" smtClean="0">
                <a:solidFill>
                  <a:srgbClr val="000000"/>
                </a:solidFill>
                <a:latin typeface="+mn-ea"/>
                <a:cs typeface="+mn-ea"/>
                <a:sym typeface="+mn-ea"/>
              </a:rPr>
              <a:t>       由工程管理部精装组，</a:t>
            </a:r>
            <a:r>
              <a:rPr sz="1400" dirty="0" smtClean="0">
                <a:solidFill>
                  <a:srgbClr val="000000"/>
                </a:solidFill>
                <a:latin typeface="+mn-ea"/>
                <a:cs typeface="+mn-ea"/>
                <a:sym typeface="+mn-ea"/>
              </a:rPr>
              <a:t>组织</a:t>
            </a:r>
            <a:r>
              <a:rPr lang="zh-CN" sz="1400" dirty="0" smtClean="0">
                <a:solidFill>
                  <a:srgbClr val="000000"/>
                </a:solidFill>
                <a:latin typeface="+mn-ea"/>
                <a:cs typeface="+mn-ea"/>
                <a:sym typeface="+mn-ea"/>
              </a:rPr>
              <a:t>项目公司、设计部进行精装作业面与现场土建结构进行实际比对，梳理出土建遗留、漏落或者封堵、收口以及土建施工无法达到的美观性质量要求的工作面，由设计部协调设计单位进行节点补充或优化。</a:t>
            </a:r>
          </a:p>
          <a:p>
            <a:pPr>
              <a:lnSpc>
                <a:spcPct val="150000"/>
              </a:lnSpc>
            </a:pPr>
            <a:r>
              <a:rPr lang="zh-CN" sz="1400" b="1" dirty="0" smtClean="0">
                <a:solidFill>
                  <a:srgbClr val="000000"/>
                </a:solidFill>
                <a:latin typeface="+mn-ea"/>
                <a:cs typeface="+mn-ea"/>
                <a:sym typeface="+mn-ea"/>
              </a:rPr>
              <a:t>（如：未未来项目的公共区域窗子与赠送平台的层间封堵）</a:t>
            </a:r>
            <a:endParaRPr lang="zh-CN" altLang="en-US" sz="1400" dirty="0" smtClean="0">
              <a:solidFill>
                <a:srgbClr val="000000"/>
              </a:solidFill>
              <a:latin typeface="+mn-ea"/>
              <a:cs typeface="+mn-ea"/>
            </a:endParaRPr>
          </a:p>
          <a:p>
            <a:pPr>
              <a:lnSpc>
                <a:spcPct val="150000"/>
              </a:lnSpc>
            </a:pPr>
            <a:r>
              <a:rPr lang="en-US" altLang="zh-CN" sz="1400" dirty="0" smtClean="0">
                <a:solidFill>
                  <a:srgbClr val="000000"/>
                </a:solidFill>
                <a:latin typeface="+mn-ea"/>
                <a:cs typeface="+mn-ea"/>
              </a:rPr>
              <a:t>2</a:t>
            </a:r>
            <a:r>
              <a:rPr lang="zh-CN" altLang="en-US" sz="1400" dirty="0" smtClean="0">
                <a:solidFill>
                  <a:srgbClr val="000000"/>
                </a:solidFill>
                <a:latin typeface="+mn-ea"/>
                <a:cs typeface="+mn-ea"/>
              </a:rPr>
              <a:t>、优化节点做法：</a:t>
            </a:r>
            <a:endParaRPr lang="en-US" altLang="zh-CN" sz="1400" dirty="0" smtClean="0">
              <a:solidFill>
                <a:srgbClr val="000000"/>
              </a:solidFill>
              <a:latin typeface="+mn-ea"/>
              <a:cs typeface="+mn-ea"/>
            </a:endParaRPr>
          </a:p>
          <a:p>
            <a:pPr>
              <a:lnSpc>
                <a:spcPct val="150000"/>
              </a:lnSpc>
            </a:pPr>
            <a:r>
              <a:rPr lang="zh-CN" sz="1400" dirty="0" smtClean="0">
                <a:solidFill>
                  <a:srgbClr val="000000"/>
                </a:solidFill>
                <a:latin typeface="+mn-ea"/>
                <a:cs typeface="+mn-ea"/>
              </a:rPr>
              <a:t>       由工程管理部精装组，</a:t>
            </a:r>
            <a:r>
              <a:rPr sz="1400" dirty="0" smtClean="0">
                <a:solidFill>
                  <a:srgbClr val="000000"/>
                </a:solidFill>
                <a:latin typeface="+mn-ea"/>
                <a:cs typeface="+mn-ea"/>
              </a:rPr>
              <a:t>组织</a:t>
            </a:r>
            <a:r>
              <a:rPr lang="zh-CN" sz="1400" dirty="0" smtClean="0">
                <a:solidFill>
                  <a:srgbClr val="000000"/>
                </a:solidFill>
                <a:latin typeface="+mn-ea"/>
                <a:cs typeface="+mn-ea"/>
              </a:rPr>
              <a:t>项目公司、</a:t>
            </a:r>
            <a:r>
              <a:rPr sz="1400" dirty="0" smtClean="0">
                <a:solidFill>
                  <a:srgbClr val="000000"/>
                </a:solidFill>
                <a:latin typeface="+mn-ea"/>
                <a:cs typeface="+mn-ea"/>
              </a:rPr>
              <a:t>成本部、设计部</a:t>
            </a:r>
            <a:r>
              <a:rPr lang="zh-CN" sz="1400" dirty="0" smtClean="0">
                <a:solidFill>
                  <a:srgbClr val="000000"/>
                </a:solidFill>
                <a:latin typeface="+mn-ea"/>
                <a:cs typeface="+mn-ea"/>
              </a:rPr>
              <a:t>进行</a:t>
            </a:r>
            <a:r>
              <a:rPr sz="1400" dirty="0" smtClean="0">
                <a:solidFill>
                  <a:srgbClr val="000000"/>
                </a:solidFill>
                <a:latin typeface="+mn-ea"/>
                <a:cs typeface="+mn-ea"/>
              </a:rPr>
              <a:t>图纸</a:t>
            </a:r>
            <a:r>
              <a:rPr sz="1400" dirty="0" smtClean="0">
                <a:solidFill>
                  <a:srgbClr val="000000"/>
                </a:solidFill>
                <a:latin typeface="+mn-ea"/>
                <a:cs typeface="+mn-ea"/>
                <a:sym typeface="+mn-ea"/>
              </a:rPr>
              <a:t>优化</a:t>
            </a:r>
            <a:r>
              <a:rPr sz="1400" dirty="0" smtClean="0">
                <a:solidFill>
                  <a:srgbClr val="000000"/>
                </a:solidFill>
                <a:latin typeface="+mn-ea"/>
                <a:cs typeface="+mn-ea"/>
              </a:rPr>
              <a:t>，针对不合理图纸节点</a:t>
            </a:r>
            <a:r>
              <a:rPr lang="zh-CN" sz="1400" dirty="0" smtClean="0">
                <a:solidFill>
                  <a:srgbClr val="000000"/>
                </a:solidFill>
                <a:latin typeface="+mn-ea"/>
                <a:cs typeface="+mn-ea"/>
              </a:rPr>
              <a:t>进行</a:t>
            </a:r>
            <a:r>
              <a:rPr sz="1400" dirty="0" smtClean="0">
                <a:solidFill>
                  <a:srgbClr val="000000"/>
                </a:solidFill>
                <a:latin typeface="+mn-ea"/>
                <a:cs typeface="+mn-ea"/>
              </a:rPr>
              <a:t>调整，针对</a:t>
            </a:r>
            <a:r>
              <a:rPr lang="zh-CN" sz="1400" dirty="0" smtClean="0">
                <a:solidFill>
                  <a:srgbClr val="000000"/>
                </a:solidFill>
                <a:latin typeface="+mn-ea"/>
                <a:cs typeface="+mn-ea"/>
              </a:rPr>
              <a:t>工程过程中的</a:t>
            </a:r>
            <a:r>
              <a:rPr sz="1400" dirty="0" smtClean="0">
                <a:solidFill>
                  <a:srgbClr val="000000"/>
                </a:solidFill>
                <a:latin typeface="+mn-ea"/>
                <a:cs typeface="+mn-ea"/>
              </a:rPr>
              <a:t>工序重点和难点及注意事项、特殊工艺要求，</a:t>
            </a:r>
            <a:r>
              <a:rPr lang="zh-CN" sz="1400" dirty="0" smtClean="0">
                <a:solidFill>
                  <a:srgbClr val="000000"/>
                </a:solidFill>
                <a:latin typeface="+mn-ea"/>
                <a:cs typeface="+mn-ea"/>
              </a:rPr>
              <a:t>进行</a:t>
            </a:r>
            <a:r>
              <a:rPr sz="1400" dirty="0" smtClean="0">
                <a:solidFill>
                  <a:srgbClr val="000000"/>
                </a:solidFill>
                <a:latin typeface="+mn-ea"/>
                <a:cs typeface="+mn-ea"/>
              </a:rPr>
              <a:t>做法以及新材料使用等</a:t>
            </a:r>
            <a:r>
              <a:rPr lang="zh-CN" sz="1400" dirty="0" smtClean="0">
                <a:solidFill>
                  <a:srgbClr val="000000"/>
                </a:solidFill>
                <a:latin typeface="+mn-ea"/>
                <a:cs typeface="+mn-ea"/>
              </a:rPr>
              <a:t>优化调整</a:t>
            </a:r>
            <a:r>
              <a:rPr lang="zh-CN" sz="1400" b="1" dirty="0" smtClean="0">
                <a:solidFill>
                  <a:srgbClr val="000000"/>
                </a:solidFill>
                <a:latin typeface="+mn-ea"/>
                <a:cs typeface="+mn-ea"/>
              </a:rPr>
              <a:t>（如：</a:t>
            </a:r>
            <a:r>
              <a:rPr lang="en-US" altLang="zh-CN" sz="1400" b="1" dirty="0" smtClean="0">
                <a:solidFill>
                  <a:srgbClr val="000000"/>
                </a:solidFill>
                <a:latin typeface="+mn-ea"/>
                <a:cs typeface="+mn-ea"/>
              </a:rPr>
              <a:t>LOFT</a:t>
            </a:r>
            <a:r>
              <a:rPr lang="zh-CN" altLang="en-US" sz="1400" b="1" dirty="0" smtClean="0">
                <a:solidFill>
                  <a:srgbClr val="000000"/>
                </a:solidFill>
                <a:latin typeface="+mn-ea"/>
                <a:cs typeface="+mn-ea"/>
              </a:rPr>
              <a:t>原石膏板吊顶调整为竹纤维成品吊顶，降低了结构特殊性引起的吊顶开裂风险以及综合成本节约</a:t>
            </a:r>
            <a:r>
              <a:rPr lang="zh-CN" sz="1400" b="1" dirty="0" smtClean="0">
                <a:solidFill>
                  <a:srgbClr val="000000"/>
                </a:solidFill>
                <a:latin typeface="+mn-ea"/>
                <a:cs typeface="+mn-ea"/>
              </a:rPr>
              <a:t>）</a:t>
            </a:r>
            <a:r>
              <a:rPr sz="1400" dirty="0" smtClean="0">
                <a:solidFill>
                  <a:srgbClr val="000000"/>
                </a:solidFill>
                <a:latin typeface="+mn-ea"/>
                <a:cs typeface="+mn-ea"/>
              </a:rPr>
              <a:t>，</a:t>
            </a:r>
            <a:r>
              <a:rPr lang="zh-CN" sz="1400" dirty="0" smtClean="0">
                <a:solidFill>
                  <a:srgbClr val="000000"/>
                </a:solidFill>
                <a:latin typeface="+mn-ea"/>
                <a:cs typeface="+mn-ea"/>
              </a:rPr>
              <a:t>组织项目公司、营销部、客服部进行最终定稿，然后</a:t>
            </a:r>
            <a:r>
              <a:rPr sz="1400" dirty="0" smtClean="0">
                <a:solidFill>
                  <a:srgbClr val="000000"/>
                </a:solidFill>
                <a:latin typeface="+mn-ea"/>
                <a:cs typeface="+mn-ea"/>
              </a:rPr>
              <a:t>经设计部</a:t>
            </a:r>
            <a:r>
              <a:rPr lang="zh-CN" sz="1400" dirty="0" smtClean="0">
                <a:solidFill>
                  <a:srgbClr val="000000"/>
                </a:solidFill>
                <a:latin typeface="+mn-ea"/>
                <a:cs typeface="+mn-ea"/>
              </a:rPr>
              <a:t>组织设计单位进行招标图纸调整出图后</a:t>
            </a:r>
            <a:r>
              <a:rPr sz="1400" dirty="0" smtClean="0">
                <a:solidFill>
                  <a:srgbClr val="000000"/>
                </a:solidFill>
                <a:latin typeface="+mn-ea"/>
                <a:cs typeface="+mn-ea"/>
              </a:rPr>
              <a:t>移交招采部门</a:t>
            </a:r>
            <a:r>
              <a:rPr lang="zh-CN" sz="1400" dirty="0" smtClean="0">
                <a:solidFill>
                  <a:srgbClr val="000000"/>
                </a:solidFill>
                <a:latin typeface="+mn-ea"/>
                <a:cs typeface="+mn-ea"/>
              </a:rPr>
              <a:t>进行招标工作</a:t>
            </a:r>
            <a:r>
              <a:rPr sz="1400" dirty="0" smtClean="0">
                <a:solidFill>
                  <a:srgbClr val="000000"/>
                </a:solidFill>
                <a:latin typeface="+mn-ea"/>
                <a:cs typeface="+mn-ea"/>
              </a:rPr>
              <a:t>。</a:t>
            </a:r>
          </a:p>
          <a:p>
            <a:pPr>
              <a:lnSpc>
                <a:spcPct val="150000"/>
              </a:lnSpc>
            </a:pPr>
            <a:r>
              <a:rPr lang="en-US" sz="1400" dirty="0" smtClean="0">
                <a:solidFill>
                  <a:srgbClr val="000000"/>
                </a:solidFill>
                <a:latin typeface="+mn-ea"/>
                <a:cs typeface="+mn-ea"/>
              </a:rPr>
              <a:t>3</a:t>
            </a:r>
            <a:r>
              <a:rPr lang="zh-CN" altLang="en-US" sz="1400" dirty="0" smtClean="0">
                <a:solidFill>
                  <a:srgbClr val="000000"/>
                </a:solidFill>
                <a:latin typeface="+mn-ea"/>
                <a:cs typeface="+mn-ea"/>
              </a:rPr>
              <a:t>、优化功能合理化：</a:t>
            </a:r>
          </a:p>
          <a:p>
            <a:pPr>
              <a:lnSpc>
                <a:spcPct val="150000"/>
              </a:lnSpc>
            </a:pPr>
            <a:r>
              <a:rPr lang="zh-CN" sz="1400" dirty="0" smtClean="0">
                <a:solidFill>
                  <a:srgbClr val="000000"/>
                </a:solidFill>
                <a:latin typeface="+mn-ea"/>
                <a:cs typeface="+mn-ea"/>
              </a:rPr>
              <a:t>       优化精装设计过程中出现的功能浪费问题，降低客户投诉风险，提高交房率，提升品牌口碑。</a:t>
            </a:r>
            <a:r>
              <a:rPr lang="zh-CN" sz="1400" b="1" dirty="0" smtClean="0">
                <a:solidFill>
                  <a:srgbClr val="000000"/>
                </a:solidFill>
                <a:latin typeface="+mn-ea"/>
                <a:cs typeface="+mn-ea"/>
              </a:rPr>
              <a:t>（如：未未来项目</a:t>
            </a:r>
            <a:r>
              <a:rPr lang="en-US" altLang="zh-CN" sz="1400" b="1" dirty="0" smtClean="0">
                <a:solidFill>
                  <a:srgbClr val="000000"/>
                </a:solidFill>
                <a:latin typeface="+mn-ea"/>
                <a:cs typeface="+mn-ea"/>
              </a:rPr>
              <a:t>27</a:t>
            </a:r>
            <a:r>
              <a:rPr lang="zh-CN" altLang="en-US" sz="1400" b="1" dirty="0" smtClean="0">
                <a:solidFill>
                  <a:srgbClr val="000000"/>
                </a:solidFill>
                <a:latin typeface="+mn-ea"/>
                <a:cs typeface="+mn-ea"/>
              </a:rPr>
              <a:t>平米公寓的榻榻米空间浪费，后经精装组进行优化增加了榻榻米空间的储物功能，更加符合科学筑家理念</a:t>
            </a:r>
            <a:r>
              <a:rPr lang="zh-CN" sz="1400" b="1" dirty="0" smtClean="0">
                <a:solidFill>
                  <a:srgbClr val="000000"/>
                </a:solidFill>
                <a:latin typeface="+mn-ea"/>
                <a:cs typeface="+mn-ea"/>
              </a:rPr>
              <a:t>）</a:t>
            </a:r>
            <a:endParaRPr sz="1400" dirty="0" smtClean="0">
              <a:solidFill>
                <a:srgbClr val="000000"/>
              </a:solidFill>
              <a:latin typeface="+mn-ea"/>
              <a:cs typeface="+mn-ea"/>
            </a:endParaRP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围绕科学筑家理念，让产品的使用功能更加符合人性化需求，让我们的产品变成精品，不放过任何一个可提升品牌口碑的细节。</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lvl="0" algn="l">
              <a:lnSpc>
                <a:spcPct val="150000"/>
              </a:lnSpc>
            </a:pPr>
            <a:r>
              <a:rPr lang="zh-CN" altLang="en-US" sz="2000" b="1" dirty="0">
                <a:solidFill>
                  <a:srgbClr val="F64C31"/>
                </a:solidFill>
                <a:cs typeface="+mn-ea"/>
                <a:sym typeface="+mn-ea"/>
              </a:rPr>
              <a:t>二、精装启动</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smtClean="0">
                <a:solidFill>
                  <a:srgbClr val="000000"/>
                </a:solidFill>
                <a:cs typeface="+mn-ea"/>
                <a:sym typeface="+mn-ea"/>
              </a:rPr>
              <a:t>2.2.1</a:t>
            </a:r>
            <a:r>
              <a:rPr lang="zh-CN" altLang="en-US" sz="1800" b="1" dirty="0" smtClean="0">
                <a:solidFill>
                  <a:srgbClr val="000000"/>
                </a:solidFill>
                <a:cs typeface="+mn-ea"/>
                <a:sym typeface="+mn-ea"/>
              </a:rPr>
              <a:t>、审核精装扩初图（实例）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10" name="图片 9" descr="E:\金地品质管理\精装品质管控\精装管控实例图\微信图片_20180712154423.jpg微信图片_20180712154423"/>
          <p:cNvPicPr>
            <a:picLocks noChangeAspect="1"/>
          </p:cNvPicPr>
          <p:nvPr/>
        </p:nvPicPr>
        <p:blipFill>
          <a:blip r:embed="rId2"/>
          <a:srcRect/>
          <a:stretch>
            <a:fillRect/>
          </a:stretch>
        </p:blipFill>
        <p:spPr>
          <a:xfrm>
            <a:off x="756295" y="1711008"/>
            <a:ext cx="2139950" cy="285305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3" name="图片 12" descr="E:\金地品质管理\精装品质管控\精装管控实例图\微信图片_20180712154428.jpg微信图片_20180712154428"/>
          <p:cNvPicPr>
            <a:picLocks noChangeAspect="1"/>
          </p:cNvPicPr>
          <p:nvPr/>
        </p:nvPicPr>
        <p:blipFill>
          <a:blip r:embed="rId3"/>
          <a:srcRect/>
          <a:stretch>
            <a:fillRect/>
          </a:stretch>
        </p:blipFill>
        <p:spPr>
          <a:xfrm>
            <a:off x="756295" y="4919980"/>
            <a:ext cx="2140585" cy="120840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4" name="文本框 13"/>
          <p:cNvSpPr txBox="1"/>
          <p:nvPr/>
        </p:nvSpPr>
        <p:spPr>
          <a:xfrm>
            <a:off x="7885087" y="2276742"/>
            <a:ext cx="3744416" cy="3970318"/>
          </a:xfrm>
          <a:prstGeom prst="rect">
            <a:avLst/>
          </a:prstGeom>
          <a:noFill/>
        </p:spPr>
        <p:txBody>
          <a:bodyPr wrap="square" rtlCol="0">
            <a:spAutoFit/>
          </a:bodyPr>
          <a:lstStyle/>
          <a:p>
            <a:pPr algn="l">
              <a:lnSpc>
                <a:spcPct val="150000"/>
              </a:lnSpc>
            </a:pPr>
            <a:r>
              <a:rPr lang="zh-CN" sz="1400" b="1" dirty="0" smtClean="0">
                <a:solidFill>
                  <a:srgbClr val="000000"/>
                </a:solidFill>
                <a:latin typeface="+mn-ea"/>
                <a:cs typeface="+mn-ea"/>
                <a:sym typeface="+mn-ea"/>
              </a:rPr>
              <a:t>公共区域窗子与赠送平台的层间封堵</a:t>
            </a:r>
            <a:r>
              <a:rPr lang="zh-CN" altLang="en-US" sz="1400" b="1" dirty="0">
                <a:solidFill>
                  <a:srgbClr val="000000"/>
                </a:solidFill>
                <a:cs typeface="+mn-ea"/>
              </a:rPr>
              <a:t>实例</a:t>
            </a:r>
          </a:p>
          <a:p>
            <a:pPr algn="l">
              <a:lnSpc>
                <a:spcPct val="150000"/>
              </a:lnSpc>
            </a:pPr>
            <a:r>
              <a:rPr lang="zh-CN" altLang="en-US" sz="1400" dirty="0">
                <a:solidFill>
                  <a:srgbClr val="000000"/>
                </a:solidFill>
                <a:cs typeface="+mn-ea"/>
              </a:rPr>
              <a:t>       此部位为精装前期所发生的无法预知作业面，土建、幕墙门窗以及钢结构改造等相关单位均无法施工的空白区。</a:t>
            </a:r>
          </a:p>
          <a:p>
            <a:pPr algn="l">
              <a:lnSpc>
                <a:spcPct val="150000"/>
              </a:lnSpc>
            </a:pPr>
            <a:r>
              <a:rPr lang="zh-CN" altLang="en-US" sz="1400" dirty="0">
                <a:solidFill>
                  <a:srgbClr val="000000"/>
                </a:solidFill>
                <a:cs typeface="+mn-ea"/>
              </a:rPr>
              <a:t>       原因：在精装招标前或者对于精装现场专业性不强的非精装人员来说，及其容易漏掉，致使在精装招标时无法将此部位作业面包含到精装施工内容中，导致在精装施工过程中发生增项问题。</a:t>
            </a:r>
          </a:p>
          <a:p>
            <a:pPr algn="l">
              <a:lnSpc>
                <a:spcPct val="150000"/>
              </a:lnSpc>
            </a:pPr>
            <a:r>
              <a:rPr lang="zh-CN" altLang="en-US" sz="1400" dirty="0">
                <a:solidFill>
                  <a:srgbClr val="000000"/>
                </a:solidFill>
                <a:cs typeface="+mn-ea"/>
              </a:rPr>
              <a:t>       且因此部位工作量较少但是施工难度较大，施工单位会以此为由提高施工成本而发生商务争议，亦会因此造成工期延误等系列问题。</a:t>
            </a:r>
          </a:p>
        </p:txBody>
      </p:sp>
      <p:sp>
        <p:nvSpPr>
          <p:cNvPr id="15" name="上下箭头 14"/>
          <p:cNvSpPr/>
          <p:nvPr/>
        </p:nvSpPr>
        <p:spPr>
          <a:xfrm rot="720000">
            <a:off x="1711970" y="2804160"/>
            <a:ext cx="146050" cy="13976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下箭头 16"/>
          <p:cNvSpPr/>
          <p:nvPr/>
        </p:nvSpPr>
        <p:spPr>
          <a:xfrm>
            <a:off x="1881515" y="5382895"/>
            <a:ext cx="144145" cy="3600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394" y="1711008"/>
            <a:ext cx="3829939" cy="287245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9" name="文本框 18"/>
          <p:cNvSpPr txBox="1"/>
          <p:nvPr/>
        </p:nvSpPr>
        <p:spPr>
          <a:xfrm>
            <a:off x="3753966" y="4924436"/>
            <a:ext cx="2868930" cy="458459"/>
          </a:xfrm>
          <a:prstGeom prst="rect">
            <a:avLst/>
          </a:prstGeom>
          <a:solidFill>
            <a:schemeClr val="bg1"/>
          </a:solidFill>
        </p:spPr>
        <p:txBody>
          <a:bodyPr wrap="square" rtlCol="0">
            <a:spAutoFit/>
          </a:bodyPr>
          <a:lstStyle>
            <a:defPPr>
              <a:defRPr lang="zh-CN"/>
            </a:defPPr>
            <a:lvl1pPr algn="ctr">
              <a:lnSpc>
                <a:spcPct val="150000"/>
              </a:lnSpc>
              <a:defRPr sz="1800" b="1">
                <a:solidFill>
                  <a:srgbClr val="000000"/>
                </a:solidFill>
                <a:cs typeface="+mn-ea"/>
              </a:defRPr>
            </a:lvl1pPr>
          </a:lstStyle>
          <a:p>
            <a:r>
              <a:rPr lang="zh-CN" altLang="en-US" dirty="0" smtClean="0"/>
              <a:t>铝塑板包封</a:t>
            </a:r>
            <a:endParaRPr lang="en-US" altLang="zh-CN" dirty="0"/>
          </a:p>
        </p:txBody>
      </p:sp>
    </p:spTree>
  </p:cSld>
  <p:clrMapOvr>
    <a:masterClrMapping/>
  </p:clrMapOvr>
  <p:transition>
    <p:zoom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lvl="0" algn="l">
              <a:lnSpc>
                <a:spcPct val="150000"/>
              </a:lnSpc>
            </a:pPr>
            <a:r>
              <a:rPr lang="zh-CN" altLang="en-US" sz="2000" b="1" dirty="0">
                <a:solidFill>
                  <a:srgbClr val="F64C31"/>
                </a:solidFill>
                <a:cs typeface="+mn-ea"/>
                <a:sym typeface="+mn-ea"/>
              </a:rPr>
              <a:t>二、精装启动</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2.2.2</a:t>
            </a:r>
            <a:r>
              <a:rPr lang="zh-CN" altLang="en-US" sz="1800" b="1" dirty="0" smtClean="0">
                <a:solidFill>
                  <a:srgbClr val="000000"/>
                </a:solidFill>
                <a:cs typeface="+mn-ea"/>
                <a:sym typeface="+mn-ea"/>
              </a:rPr>
              <a:t>、审核精装扩初图（实例）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6" name="文本框 15"/>
          <p:cNvSpPr txBox="1"/>
          <p:nvPr/>
        </p:nvSpPr>
        <p:spPr>
          <a:xfrm>
            <a:off x="4001135" y="4191635"/>
            <a:ext cx="7397750" cy="170688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lnSpc>
                <a:spcPct val="150000"/>
              </a:lnSpc>
            </a:pPr>
            <a:r>
              <a:rPr lang="en-US" altLang="zh-CN" sz="1400" b="1" dirty="0" smtClean="0">
                <a:solidFill>
                  <a:srgbClr val="000000"/>
                </a:solidFill>
                <a:latin typeface="+mn-ea"/>
                <a:cs typeface="+mn-ea"/>
                <a:sym typeface="+mn-ea"/>
              </a:rPr>
              <a:t>LOFT</a:t>
            </a:r>
            <a:r>
              <a:rPr lang="zh-CN" altLang="en-US" sz="1400" b="1" dirty="0" smtClean="0">
                <a:solidFill>
                  <a:srgbClr val="000000"/>
                </a:solidFill>
                <a:latin typeface="+mn-ea"/>
                <a:cs typeface="+mn-ea"/>
                <a:sym typeface="+mn-ea"/>
              </a:rPr>
              <a:t>原石膏板吊顶优化为竹纤维成品吊顶</a:t>
            </a:r>
            <a:r>
              <a:rPr lang="zh-CN" altLang="en-US" sz="1400" b="1" dirty="0">
                <a:solidFill>
                  <a:srgbClr val="000000"/>
                </a:solidFill>
                <a:cs typeface="+mn-ea"/>
              </a:rPr>
              <a:t>实例</a:t>
            </a:r>
          </a:p>
          <a:p>
            <a:pPr algn="l">
              <a:lnSpc>
                <a:spcPct val="150000"/>
              </a:lnSpc>
            </a:pPr>
            <a:r>
              <a:rPr lang="zh-CN" altLang="en-US" sz="1400" dirty="0">
                <a:solidFill>
                  <a:srgbClr val="000000"/>
                </a:solidFill>
                <a:cs typeface="+mn-ea"/>
              </a:rPr>
              <a:t>       </a:t>
            </a:r>
            <a:r>
              <a:rPr lang="zh-CN" altLang="en-US" sz="1400" b="1" dirty="0">
                <a:solidFill>
                  <a:srgbClr val="000000"/>
                </a:solidFill>
                <a:cs typeface="+mn-ea"/>
              </a:rPr>
              <a:t>因</a:t>
            </a:r>
            <a:r>
              <a:rPr lang="en-US" altLang="zh-CN" sz="1400" b="1" dirty="0">
                <a:solidFill>
                  <a:srgbClr val="000000"/>
                </a:solidFill>
                <a:cs typeface="+mn-ea"/>
              </a:rPr>
              <a:t>LOFT</a:t>
            </a:r>
            <a:r>
              <a:rPr lang="zh-CN" altLang="en-US" sz="1400" b="1" dirty="0">
                <a:solidFill>
                  <a:srgbClr val="000000"/>
                </a:solidFill>
                <a:cs typeface="+mn-ea"/>
              </a:rPr>
              <a:t>的结构特殊性</a:t>
            </a:r>
            <a:r>
              <a:rPr lang="zh-CN" altLang="en-US" sz="1400" dirty="0">
                <a:solidFill>
                  <a:srgbClr val="000000"/>
                </a:solidFill>
                <a:cs typeface="+mn-ea"/>
              </a:rPr>
              <a:t>，原石膏板吊顶会因钢结构的韧性发生震动而开裂的质量风险，依据项目的实际情况进行优化及</a:t>
            </a:r>
            <a:r>
              <a:rPr lang="zh-CN" altLang="en-US" sz="1400" dirty="0">
                <a:solidFill>
                  <a:srgbClr val="000000"/>
                </a:solidFill>
                <a:cs typeface="+mn-ea"/>
                <a:sym typeface="+mn-ea"/>
              </a:rPr>
              <a:t>新型材料的使用可以有效的控制开裂风险。</a:t>
            </a:r>
          </a:p>
          <a:p>
            <a:pPr algn="l">
              <a:lnSpc>
                <a:spcPct val="150000"/>
              </a:lnSpc>
            </a:pPr>
            <a:r>
              <a:rPr lang="zh-CN" altLang="en-US" sz="1400" dirty="0">
                <a:solidFill>
                  <a:srgbClr val="000000"/>
                </a:solidFill>
                <a:cs typeface="+mn-ea"/>
              </a:rPr>
              <a:t>       另外，因竹纤维成品吊顶板材，其施工的工序难度要比传统石膏板吊顶难度低，施工周期短等特点，在整个项目进展推进上能够节省大部分时间成本。</a:t>
            </a:r>
          </a:p>
        </p:txBody>
      </p:sp>
      <p:pic>
        <p:nvPicPr>
          <p:cNvPr id="90" name="图片 89"/>
          <p:cNvPicPr>
            <a:picLocks noChangeAspect="1"/>
          </p:cNvPicPr>
          <p:nvPr/>
        </p:nvPicPr>
        <p:blipFill>
          <a:blip r:embed="rId2"/>
          <a:stretch>
            <a:fillRect/>
          </a:stretch>
        </p:blipFill>
        <p:spPr>
          <a:xfrm>
            <a:off x="791210" y="1707515"/>
            <a:ext cx="2789555" cy="160020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25" name="图片 124"/>
          <p:cNvPicPr>
            <a:picLocks noChangeAspect="1"/>
          </p:cNvPicPr>
          <p:nvPr/>
        </p:nvPicPr>
        <p:blipFill>
          <a:blip r:embed="rId3"/>
          <a:srcRect/>
          <a:stretch>
            <a:fillRect/>
          </a:stretch>
        </p:blipFill>
        <p:spPr>
          <a:xfrm>
            <a:off x="791210" y="4281170"/>
            <a:ext cx="2790190" cy="161734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3" name="下箭头 2"/>
          <p:cNvSpPr/>
          <p:nvPr/>
        </p:nvSpPr>
        <p:spPr>
          <a:xfrm>
            <a:off x="1836420" y="3726180"/>
            <a:ext cx="576580" cy="2165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 name="组合 249"/>
          <p:cNvGrpSpPr/>
          <p:nvPr/>
        </p:nvGrpSpPr>
        <p:grpSpPr>
          <a:xfrm>
            <a:off x="607060" y="708660"/>
            <a:ext cx="2496820" cy="5835015"/>
            <a:chOff x="250" y="88"/>
            <a:chExt cx="4424" cy="10338"/>
          </a:xfrm>
          <a:gradFill>
            <a:gsLst>
              <a:gs pos="0">
                <a:schemeClr val="accent1">
                  <a:lumMod val="5000"/>
                  <a:lumOff val="95000"/>
                </a:schemeClr>
              </a:gs>
              <a:gs pos="30000">
                <a:schemeClr val="accent3">
                  <a:lumMod val="60000"/>
                  <a:lumOff val="40000"/>
                </a:schemeClr>
              </a:gs>
              <a:gs pos="63000">
                <a:schemeClr val="accent1">
                  <a:lumMod val="45000"/>
                  <a:lumOff val="55000"/>
                </a:schemeClr>
              </a:gs>
              <a:gs pos="91000">
                <a:schemeClr val="bg1">
                  <a:lumMod val="50000"/>
                  <a:alpha val="72000"/>
                </a:schemeClr>
              </a:gs>
            </a:gsLst>
            <a:lin ang="18900000" scaled="0"/>
          </a:gradFill>
        </p:grpSpPr>
        <p:grpSp>
          <p:nvGrpSpPr>
            <p:cNvPr id="249" name="组合 248"/>
            <p:cNvGrpSpPr/>
            <p:nvPr/>
          </p:nvGrpSpPr>
          <p:grpSpPr>
            <a:xfrm>
              <a:off x="250" y="6104"/>
              <a:ext cx="4425" cy="4323"/>
              <a:chOff x="250" y="6188"/>
              <a:chExt cx="4425" cy="4323"/>
            </a:xfrm>
            <a:grpFill/>
          </p:grpSpPr>
          <p:sp>
            <p:nvSpPr>
              <p:cNvPr id="5" name="矩形 4"/>
              <p:cNvSpPr/>
              <p:nvPr/>
            </p:nvSpPr>
            <p:spPr>
              <a:xfrm>
                <a:off x="250"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0"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250"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250"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50"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250"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250"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625"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625"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625"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625"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p:nvSpPr>
            <p:spPr>
              <a:xfrm>
                <a:off x="625"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625"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a:off x="625"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nvSpPr>
            <p:spPr>
              <a:xfrm>
                <a:off x="625"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999"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p:nvSpPr>
            <p:spPr>
              <a:xfrm>
                <a:off x="999"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p:nvPr/>
            </p:nvSpPr>
            <p:spPr>
              <a:xfrm>
                <a:off x="999"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p:cNvSpPr/>
              <p:nvPr/>
            </p:nvSpPr>
            <p:spPr>
              <a:xfrm>
                <a:off x="999"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p:cNvSpPr/>
              <p:nvPr/>
            </p:nvSpPr>
            <p:spPr>
              <a:xfrm>
                <a:off x="999"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p:cNvSpPr/>
              <p:nvPr/>
            </p:nvSpPr>
            <p:spPr>
              <a:xfrm>
                <a:off x="999"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999"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3"/>
              <p:cNvSpPr/>
              <p:nvPr/>
            </p:nvSpPr>
            <p:spPr>
              <a:xfrm>
                <a:off x="999"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999"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999"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a:off x="1374"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p:cNvSpPr/>
              <p:nvPr/>
            </p:nvSpPr>
            <p:spPr>
              <a:xfrm>
                <a:off x="1374"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p:cNvSpPr/>
              <p:nvPr/>
            </p:nvSpPr>
            <p:spPr>
              <a:xfrm>
                <a:off x="1374"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p:cNvSpPr/>
              <p:nvPr/>
            </p:nvSpPr>
            <p:spPr>
              <a:xfrm>
                <a:off x="1374"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p:cNvSpPr/>
              <p:nvPr/>
            </p:nvSpPr>
            <p:spPr>
              <a:xfrm>
                <a:off x="1374"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p:cNvSpPr/>
              <p:nvPr/>
            </p:nvSpPr>
            <p:spPr>
              <a:xfrm>
                <a:off x="1374"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0"/>
              <p:cNvSpPr/>
              <p:nvPr/>
            </p:nvSpPr>
            <p:spPr>
              <a:xfrm>
                <a:off x="1374"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2"/>
              <p:cNvSpPr/>
              <p:nvPr/>
            </p:nvSpPr>
            <p:spPr>
              <a:xfrm>
                <a:off x="1374"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3"/>
              <p:cNvSpPr/>
              <p:nvPr/>
            </p:nvSpPr>
            <p:spPr>
              <a:xfrm>
                <a:off x="1374"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p:nvPr/>
            </p:nvSpPr>
            <p:spPr>
              <a:xfrm>
                <a:off x="1760"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4"/>
              <p:cNvSpPr/>
              <p:nvPr/>
            </p:nvSpPr>
            <p:spPr>
              <a:xfrm>
                <a:off x="1760"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6"/>
              <p:cNvSpPr/>
              <p:nvPr/>
            </p:nvSpPr>
            <p:spPr>
              <a:xfrm>
                <a:off x="1760"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7"/>
              <p:cNvSpPr/>
              <p:nvPr/>
            </p:nvSpPr>
            <p:spPr>
              <a:xfrm>
                <a:off x="1760"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0"/>
              <p:cNvSpPr/>
              <p:nvPr/>
            </p:nvSpPr>
            <p:spPr>
              <a:xfrm>
                <a:off x="1760"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1"/>
              <p:cNvSpPr/>
              <p:nvPr/>
            </p:nvSpPr>
            <p:spPr>
              <a:xfrm>
                <a:off x="1760"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7"/>
              <p:cNvSpPr/>
              <p:nvPr/>
            </p:nvSpPr>
            <p:spPr>
              <a:xfrm>
                <a:off x="2135"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8"/>
              <p:cNvSpPr/>
              <p:nvPr/>
            </p:nvSpPr>
            <p:spPr>
              <a:xfrm>
                <a:off x="2135"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0"/>
              <p:cNvSpPr/>
              <p:nvPr/>
            </p:nvSpPr>
            <p:spPr>
              <a:xfrm>
                <a:off x="2135"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1"/>
              <p:cNvSpPr/>
              <p:nvPr/>
            </p:nvSpPr>
            <p:spPr>
              <a:xfrm>
                <a:off x="2135"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202"/>
              <p:cNvSpPr/>
              <p:nvPr/>
            </p:nvSpPr>
            <p:spPr>
              <a:xfrm>
                <a:off x="2135"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3"/>
              <p:cNvSpPr/>
              <p:nvPr/>
            </p:nvSpPr>
            <p:spPr>
              <a:xfrm>
                <a:off x="2135"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4"/>
              <p:cNvSpPr/>
              <p:nvPr/>
            </p:nvSpPr>
            <p:spPr>
              <a:xfrm>
                <a:off x="2135"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5"/>
              <p:cNvSpPr/>
              <p:nvPr/>
            </p:nvSpPr>
            <p:spPr>
              <a:xfrm>
                <a:off x="2135"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6"/>
              <p:cNvSpPr/>
              <p:nvPr/>
            </p:nvSpPr>
            <p:spPr>
              <a:xfrm>
                <a:off x="2135"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09"/>
              <p:cNvSpPr/>
              <p:nvPr/>
            </p:nvSpPr>
            <p:spPr>
              <a:xfrm>
                <a:off x="2513"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1"/>
              <p:cNvSpPr/>
              <p:nvPr/>
            </p:nvSpPr>
            <p:spPr>
              <a:xfrm>
                <a:off x="2513"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2"/>
              <p:cNvSpPr/>
              <p:nvPr/>
            </p:nvSpPr>
            <p:spPr>
              <a:xfrm>
                <a:off x="2513"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3"/>
              <p:cNvSpPr/>
              <p:nvPr/>
            </p:nvSpPr>
            <p:spPr>
              <a:xfrm>
                <a:off x="2513"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4"/>
              <p:cNvSpPr/>
              <p:nvPr/>
            </p:nvSpPr>
            <p:spPr>
              <a:xfrm>
                <a:off x="2513"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5"/>
              <p:cNvSpPr/>
              <p:nvPr/>
            </p:nvSpPr>
            <p:spPr>
              <a:xfrm>
                <a:off x="2513" y="903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6"/>
              <p:cNvSpPr/>
              <p:nvPr/>
            </p:nvSpPr>
            <p:spPr>
              <a:xfrm>
                <a:off x="2513"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7"/>
              <p:cNvSpPr/>
              <p:nvPr/>
            </p:nvSpPr>
            <p:spPr>
              <a:xfrm>
                <a:off x="2513"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19"/>
              <p:cNvSpPr/>
              <p:nvPr/>
            </p:nvSpPr>
            <p:spPr>
              <a:xfrm>
                <a:off x="2888"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0"/>
              <p:cNvSpPr/>
              <p:nvPr/>
            </p:nvSpPr>
            <p:spPr>
              <a:xfrm>
                <a:off x="2888"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1"/>
              <p:cNvSpPr/>
              <p:nvPr/>
            </p:nvSpPr>
            <p:spPr>
              <a:xfrm>
                <a:off x="2888"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2"/>
              <p:cNvSpPr/>
              <p:nvPr/>
            </p:nvSpPr>
            <p:spPr>
              <a:xfrm>
                <a:off x="2888"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3"/>
              <p:cNvSpPr/>
              <p:nvPr/>
            </p:nvSpPr>
            <p:spPr>
              <a:xfrm>
                <a:off x="2888"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4"/>
              <p:cNvSpPr/>
              <p:nvPr/>
            </p:nvSpPr>
            <p:spPr>
              <a:xfrm>
                <a:off x="2888"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225"/>
              <p:cNvSpPr/>
              <p:nvPr/>
            </p:nvSpPr>
            <p:spPr>
              <a:xfrm>
                <a:off x="2888"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6"/>
              <p:cNvSpPr/>
              <p:nvPr/>
            </p:nvSpPr>
            <p:spPr>
              <a:xfrm>
                <a:off x="2888" y="984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7"/>
              <p:cNvSpPr/>
              <p:nvPr/>
            </p:nvSpPr>
            <p:spPr>
              <a:xfrm>
                <a:off x="2888" y="10254"/>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29"/>
              <p:cNvSpPr/>
              <p:nvPr/>
            </p:nvSpPr>
            <p:spPr>
              <a:xfrm>
                <a:off x="3265"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0"/>
              <p:cNvSpPr/>
              <p:nvPr/>
            </p:nvSpPr>
            <p:spPr>
              <a:xfrm>
                <a:off x="3265"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1"/>
              <p:cNvSpPr/>
              <p:nvPr/>
            </p:nvSpPr>
            <p:spPr>
              <a:xfrm>
                <a:off x="3265"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2"/>
              <p:cNvSpPr/>
              <p:nvPr/>
            </p:nvSpPr>
            <p:spPr>
              <a:xfrm>
                <a:off x="3265" y="740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3"/>
              <p:cNvSpPr/>
              <p:nvPr/>
            </p:nvSpPr>
            <p:spPr>
              <a:xfrm>
                <a:off x="3265"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4"/>
              <p:cNvSpPr/>
              <p:nvPr/>
            </p:nvSpPr>
            <p:spPr>
              <a:xfrm>
                <a:off x="3265"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p:cNvSpPr/>
              <p:nvPr/>
            </p:nvSpPr>
            <p:spPr>
              <a:xfrm>
                <a:off x="3265"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p:cNvSpPr/>
              <p:nvPr/>
            </p:nvSpPr>
            <p:spPr>
              <a:xfrm>
                <a:off x="3265" y="944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p:cNvSpPr/>
              <p:nvPr/>
            </p:nvSpPr>
            <p:spPr>
              <a:xfrm>
                <a:off x="3639"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p:cNvSpPr/>
              <p:nvPr/>
            </p:nvSpPr>
            <p:spPr>
              <a:xfrm>
                <a:off x="3639"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p:cNvSpPr/>
              <p:nvPr/>
            </p:nvSpPr>
            <p:spPr>
              <a:xfrm>
                <a:off x="3639"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p:cNvSpPr/>
              <p:nvPr/>
            </p:nvSpPr>
            <p:spPr>
              <a:xfrm>
                <a:off x="3639" y="781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1"/>
              <p:cNvSpPr/>
              <p:nvPr/>
            </p:nvSpPr>
            <p:spPr>
              <a:xfrm>
                <a:off x="3639" y="8221"/>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2"/>
              <p:cNvSpPr/>
              <p:nvPr/>
            </p:nvSpPr>
            <p:spPr>
              <a:xfrm>
                <a:off x="3639" y="8628"/>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3"/>
              <p:cNvSpPr/>
              <p:nvPr/>
            </p:nvSpPr>
            <p:spPr>
              <a:xfrm>
                <a:off x="4043"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4"/>
              <p:cNvSpPr/>
              <p:nvPr/>
            </p:nvSpPr>
            <p:spPr>
              <a:xfrm>
                <a:off x="4043"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5"/>
              <p:cNvSpPr/>
              <p:nvPr/>
            </p:nvSpPr>
            <p:spPr>
              <a:xfrm>
                <a:off x="4043" y="7002"/>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6"/>
              <p:cNvSpPr/>
              <p:nvPr/>
            </p:nvSpPr>
            <p:spPr>
              <a:xfrm>
                <a:off x="4417" y="6188"/>
                <a:ext cx="258" cy="2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7"/>
              <p:cNvSpPr/>
              <p:nvPr/>
            </p:nvSpPr>
            <p:spPr>
              <a:xfrm>
                <a:off x="4417" y="6595"/>
                <a:ext cx="258" cy="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1" name="组合 210"/>
            <p:cNvGrpSpPr/>
            <p:nvPr/>
          </p:nvGrpSpPr>
          <p:grpSpPr>
            <a:xfrm>
              <a:off x="250" y="88"/>
              <a:ext cx="4425" cy="5949"/>
              <a:chOff x="250" y="208"/>
              <a:chExt cx="7794" cy="10477"/>
            </a:xfrm>
            <a:grpFill/>
          </p:grpSpPr>
          <p:sp>
            <p:nvSpPr>
              <p:cNvPr id="44" name="矩形 43"/>
              <p:cNvSpPr/>
              <p:nvPr/>
            </p:nvSpPr>
            <p:spPr>
              <a:xfrm>
                <a:off x="25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5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25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25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25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25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25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25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25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250" y="951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91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91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91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91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91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91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91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91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910"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91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91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910" y="1023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157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157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157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157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57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157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157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157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157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1570"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157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1570"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157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1570" y="951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223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223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223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5"/>
              <p:cNvSpPr/>
              <p:nvPr/>
            </p:nvSpPr>
            <p:spPr>
              <a:xfrm>
                <a:off x="223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223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223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223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223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223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2230"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223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p:cNvSpPr/>
              <p:nvPr/>
            </p:nvSpPr>
            <p:spPr>
              <a:xfrm>
                <a:off x="2230"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223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p:cNvSpPr/>
              <p:nvPr/>
            </p:nvSpPr>
            <p:spPr>
              <a:xfrm>
                <a:off x="2230" y="951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p:cNvSpPr/>
              <p:nvPr/>
            </p:nvSpPr>
            <p:spPr>
              <a:xfrm>
                <a:off x="2230" y="1023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291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291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p:nvPr/>
            </p:nvSpPr>
            <p:spPr>
              <a:xfrm>
                <a:off x="291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p:nvPr/>
            </p:nvSpPr>
            <p:spPr>
              <a:xfrm>
                <a:off x="291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291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p:cNvSpPr/>
              <p:nvPr/>
            </p:nvSpPr>
            <p:spPr>
              <a:xfrm>
                <a:off x="291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291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p:nvPr/>
            </p:nvSpPr>
            <p:spPr>
              <a:xfrm>
                <a:off x="291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291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p:nvPr/>
            </p:nvSpPr>
            <p:spPr>
              <a:xfrm>
                <a:off x="2910"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291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a:off x="291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p:nvPr/>
            </p:nvSpPr>
            <p:spPr>
              <a:xfrm>
                <a:off x="2910" y="951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2910" y="1023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p:nvSpPr>
            <p:spPr>
              <a:xfrm>
                <a:off x="357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p:cNvSpPr/>
              <p:nvPr/>
            </p:nvSpPr>
            <p:spPr>
              <a:xfrm>
                <a:off x="357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p:cNvSpPr/>
              <p:nvPr/>
            </p:nvSpPr>
            <p:spPr>
              <a:xfrm>
                <a:off x="357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357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p:nvPr/>
            </p:nvSpPr>
            <p:spPr>
              <a:xfrm>
                <a:off x="357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p:cNvSpPr/>
              <p:nvPr/>
            </p:nvSpPr>
            <p:spPr>
              <a:xfrm>
                <a:off x="357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357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3570"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357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3570"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p:cNvSpPr/>
              <p:nvPr/>
            </p:nvSpPr>
            <p:spPr>
              <a:xfrm>
                <a:off x="3570"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p:cNvSpPr/>
              <p:nvPr/>
            </p:nvSpPr>
            <p:spPr>
              <a:xfrm>
                <a:off x="3570" y="880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4236"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p:nvPr/>
            </p:nvSpPr>
            <p:spPr>
              <a:xfrm>
                <a:off x="4236"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4236"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p:cNvSpPr/>
              <p:nvPr/>
            </p:nvSpPr>
            <p:spPr>
              <a:xfrm>
                <a:off x="4236"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p:cNvSpPr/>
              <p:nvPr/>
            </p:nvSpPr>
            <p:spPr>
              <a:xfrm>
                <a:off x="4236"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p:cNvSpPr/>
              <p:nvPr/>
            </p:nvSpPr>
            <p:spPr>
              <a:xfrm>
                <a:off x="4236" y="522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p:cNvSpPr/>
              <p:nvPr/>
            </p:nvSpPr>
            <p:spPr>
              <a:xfrm>
                <a:off x="4236"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p:cNvSpPr/>
              <p:nvPr/>
            </p:nvSpPr>
            <p:spPr>
              <a:xfrm>
                <a:off x="4236"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4236"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4896"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p:cNvSpPr/>
              <p:nvPr/>
            </p:nvSpPr>
            <p:spPr>
              <a:xfrm>
                <a:off x="4896"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p:cNvSpPr/>
              <p:nvPr/>
            </p:nvSpPr>
            <p:spPr>
              <a:xfrm>
                <a:off x="4896"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p:cNvSpPr/>
              <p:nvPr/>
            </p:nvSpPr>
            <p:spPr>
              <a:xfrm>
                <a:off x="4896"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p:cNvSpPr/>
              <p:nvPr/>
            </p:nvSpPr>
            <p:spPr>
              <a:xfrm>
                <a:off x="4896"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p:cNvSpPr/>
              <p:nvPr/>
            </p:nvSpPr>
            <p:spPr>
              <a:xfrm>
                <a:off x="4896"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4896"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4"/>
              <p:cNvSpPr/>
              <p:nvPr/>
            </p:nvSpPr>
            <p:spPr>
              <a:xfrm>
                <a:off x="4896" y="665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4896" y="736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4896" y="808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59"/>
              <p:cNvSpPr/>
              <p:nvPr/>
            </p:nvSpPr>
            <p:spPr>
              <a:xfrm>
                <a:off x="556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3"/>
              <p:cNvSpPr/>
              <p:nvPr/>
            </p:nvSpPr>
            <p:spPr>
              <a:xfrm>
                <a:off x="556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4"/>
              <p:cNvSpPr/>
              <p:nvPr/>
            </p:nvSpPr>
            <p:spPr>
              <a:xfrm>
                <a:off x="556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p:cNvSpPr/>
              <p:nvPr/>
            </p:nvSpPr>
            <p:spPr>
              <a:xfrm>
                <a:off x="5560" y="235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7"/>
              <p:cNvSpPr/>
              <p:nvPr/>
            </p:nvSpPr>
            <p:spPr>
              <a:xfrm>
                <a:off x="556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p:cNvSpPr/>
              <p:nvPr/>
            </p:nvSpPr>
            <p:spPr>
              <a:xfrm>
                <a:off x="556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69"/>
              <p:cNvSpPr/>
              <p:nvPr/>
            </p:nvSpPr>
            <p:spPr>
              <a:xfrm>
                <a:off x="556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1"/>
              <p:cNvSpPr/>
              <p:nvPr/>
            </p:nvSpPr>
            <p:spPr>
              <a:xfrm>
                <a:off x="5560" y="5937"/>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4"/>
              <p:cNvSpPr/>
              <p:nvPr/>
            </p:nvSpPr>
            <p:spPr>
              <a:xfrm>
                <a:off x="622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5"/>
              <p:cNvSpPr/>
              <p:nvPr/>
            </p:nvSpPr>
            <p:spPr>
              <a:xfrm>
                <a:off x="622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6"/>
              <p:cNvSpPr/>
              <p:nvPr/>
            </p:nvSpPr>
            <p:spPr>
              <a:xfrm>
                <a:off x="622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7"/>
              <p:cNvSpPr/>
              <p:nvPr/>
            </p:nvSpPr>
            <p:spPr>
              <a:xfrm>
                <a:off x="6220" y="3073"/>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8"/>
              <p:cNvSpPr/>
              <p:nvPr/>
            </p:nvSpPr>
            <p:spPr>
              <a:xfrm>
                <a:off x="6220" y="3789"/>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79"/>
              <p:cNvSpPr/>
              <p:nvPr/>
            </p:nvSpPr>
            <p:spPr>
              <a:xfrm>
                <a:off x="6220" y="450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p:cNvSpPr/>
              <p:nvPr/>
            </p:nvSpPr>
            <p:spPr>
              <a:xfrm>
                <a:off x="693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p:cNvSpPr/>
              <p:nvPr/>
            </p:nvSpPr>
            <p:spPr>
              <a:xfrm>
                <a:off x="693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p:cNvSpPr/>
              <p:nvPr/>
            </p:nvSpPr>
            <p:spPr>
              <a:xfrm>
                <a:off x="6930" y="1641"/>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p:nvPr/>
            </p:nvSpPr>
            <p:spPr>
              <a:xfrm>
                <a:off x="7590" y="208"/>
                <a:ext cx="454" cy="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6"/>
              <p:cNvSpPr/>
              <p:nvPr/>
            </p:nvSpPr>
            <p:spPr>
              <a:xfrm>
                <a:off x="7590" y="925"/>
                <a:ext cx="454" cy="4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grpSp>
        <p:nvGrpSpPr>
          <p:cNvPr id="186" name="组合 185"/>
          <p:cNvGrpSpPr/>
          <p:nvPr/>
        </p:nvGrpSpPr>
        <p:grpSpPr>
          <a:xfrm>
            <a:off x="2490470" y="1889125"/>
            <a:ext cx="3313430" cy="3242310"/>
            <a:chOff x="6973" y="2975"/>
            <a:chExt cx="5218" cy="5106"/>
          </a:xfrm>
        </p:grpSpPr>
        <p:sp>
          <p:nvSpPr>
            <p:cNvPr id="27" name="Diamond 4"/>
            <p:cNvSpPr/>
            <p:nvPr/>
          </p:nvSpPr>
          <p:spPr bwMode="auto">
            <a:xfrm>
              <a:off x="7480" y="3471"/>
              <a:ext cx="4204" cy="4115"/>
            </a:xfrm>
            <a:prstGeom prst="diamond">
              <a:avLst/>
            </a:prstGeom>
            <a:solidFill>
              <a:schemeClr val="tx2">
                <a:lumMod val="20000"/>
                <a:lumOff val="80000"/>
              </a:schemeClr>
            </a:solidFill>
            <a:ln w="19050">
              <a:noFill/>
              <a:round/>
            </a:ln>
          </p:spPr>
          <p:txBody>
            <a:bodyPr anchor="ctr"/>
            <a:lstStyle/>
            <a:p>
              <a:pPr algn="ctr">
                <a:defRPr/>
              </a:pPr>
              <a:endParaRPr>
                <a:solidFill>
                  <a:prstClr val="black"/>
                </a:solidFill>
              </a:endParaRPr>
            </a:p>
          </p:txBody>
        </p:sp>
        <p:sp>
          <p:nvSpPr>
            <p:cNvPr id="26" name="Diamond 3"/>
            <p:cNvSpPr/>
            <p:nvPr/>
          </p:nvSpPr>
          <p:spPr bwMode="auto">
            <a:xfrm>
              <a:off x="6973" y="2975"/>
              <a:ext cx="5218" cy="5107"/>
            </a:xfrm>
            <a:prstGeom prst="diamond">
              <a:avLst/>
            </a:prstGeom>
            <a:solidFill>
              <a:schemeClr val="tx2">
                <a:lumMod val="20000"/>
                <a:lumOff val="80000"/>
                <a:alpha val="35000"/>
              </a:schemeClr>
            </a:solidFill>
            <a:ln w="19050">
              <a:noFill/>
              <a:round/>
            </a:ln>
          </p:spPr>
          <p:txBody>
            <a:bodyPr anchor="ctr"/>
            <a:lstStyle/>
            <a:p>
              <a:pPr algn="ctr">
                <a:defRPr/>
              </a:pPr>
              <a:endParaRPr>
                <a:solidFill>
                  <a:prstClr val="black"/>
                </a:solidFill>
              </a:endParaRPr>
            </a:p>
          </p:txBody>
        </p:sp>
      </p:grpSp>
      <p:grpSp>
        <p:nvGrpSpPr>
          <p:cNvPr id="3" name="PA_组合 2"/>
          <p:cNvGrpSpPr/>
          <p:nvPr>
            <p:custDataLst>
              <p:tags r:id="rId1"/>
            </p:custDataLst>
          </p:nvPr>
        </p:nvGrpSpPr>
        <p:grpSpPr>
          <a:xfrm>
            <a:off x="2521585" y="2631758"/>
            <a:ext cx="1757680" cy="1757680"/>
            <a:chOff x="990600" y="2044717"/>
            <a:chExt cx="2768566" cy="2768566"/>
          </a:xfrm>
          <a:solidFill>
            <a:srgbClr val="F64C31"/>
          </a:solidFill>
        </p:grpSpPr>
        <p:sp>
          <p:nvSpPr>
            <p:cNvPr id="22" name="Diamond 5"/>
            <p:cNvSpPr/>
            <p:nvPr/>
          </p:nvSpPr>
          <p:spPr bwMode="auto">
            <a:xfrm>
              <a:off x="990600" y="2044717"/>
              <a:ext cx="2768566" cy="2768566"/>
            </a:xfrm>
            <a:prstGeom prst="diamond">
              <a:avLst/>
            </a:prstGeom>
            <a:grpFill/>
            <a:ln w="50800">
              <a:noFill/>
              <a:round/>
            </a:ln>
          </p:spPr>
          <p:txBody>
            <a:bodyPr anchor="ctr"/>
            <a:lstStyle/>
            <a:p>
              <a:pPr algn="ctr">
                <a:defRPr/>
              </a:pPr>
              <a:endParaRPr>
                <a:solidFill>
                  <a:prstClr val="black"/>
                </a:solidFill>
              </a:endParaRPr>
            </a:p>
          </p:txBody>
        </p:sp>
        <p:grpSp>
          <p:nvGrpSpPr>
            <p:cNvPr id="23" name="Group 9"/>
            <p:cNvGrpSpPr/>
            <p:nvPr/>
          </p:nvGrpSpPr>
          <p:grpSpPr>
            <a:xfrm>
              <a:off x="1329472" y="2813680"/>
              <a:ext cx="1963401" cy="1131232"/>
              <a:chOff x="2245515" y="2407478"/>
              <a:chExt cx="1963401" cy="1131232"/>
            </a:xfrm>
            <a:grpFill/>
          </p:grpSpPr>
          <p:sp>
            <p:nvSpPr>
              <p:cNvPr id="24" name="TextBox 7"/>
              <p:cNvSpPr txBox="1"/>
              <p:nvPr/>
            </p:nvSpPr>
            <p:spPr>
              <a:xfrm>
                <a:off x="2360404" y="2407478"/>
                <a:ext cx="1800200" cy="677107"/>
              </a:xfrm>
              <a:prstGeom prst="rect">
                <a:avLst/>
              </a:prstGeom>
              <a:noFill/>
              <a:extLst>
                <a:ext uri="{909E8E84-426E-40DD-AFC4-6F175D3DCCD1}">
                  <a14:hiddenFill xmlns:a14="http://schemas.microsoft.com/office/drawing/2010/main">
                    <a:grpFill/>
                  </a14:hiddenFill>
                </a:ext>
              </a:extLst>
            </p:spPr>
            <p:txBody>
              <a:bodyPr wrap="square" lIns="0" tIns="0" rIns="0" bIns="0">
                <a:normAutofit fontScale="97500"/>
              </a:bodyPr>
              <a:lstStyle/>
              <a:p>
                <a:pPr algn="ctr">
                  <a:defRPr/>
                </a:pPr>
                <a:r>
                  <a:rPr lang="zh-CN" altLang="en-US" sz="2800" dirty="0">
                    <a:solidFill>
                      <a:prstClr val="white"/>
                    </a:solidFill>
                  </a:rPr>
                  <a:t>目 录</a:t>
                </a:r>
              </a:p>
            </p:txBody>
          </p:sp>
          <p:sp>
            <p:nvSpPr>
              <p:cNvPr id="25" name="TextBox 8"/>
              <p:cNvSpPr txBox="1"/>
              <p:nvPr/>
            </p:nvSpPr>
            <p:spPr>
              <a:xfrm>
                <a:off x="2245515" y="3139628"/>
                <a:ext cx="1963401" cy="399082"/>
              </a:xfrm>
              <a:prstGeom prst="rect">
                <a:avLst/>
              </a:prstGeom>
              <a:noFill/>
              <a:extLst>
                <a:ext uri="{909E8E84-426E-40DD-AFC4-6F175D3DCCD1}">
                  <a14:hiddenFill xmlns:a14="http://schemas.microsoft.com/office/drawing/2010/main">
                    <a:grpFill/>
                  </a14:hiddenFill>
                </a:ext>
              </a:extLst>
            </p:spPr>
            <p:txBody>
              <a:bodyPr wrap="square" lIns="0" tIns="0" rIns="0" bIns="0">
                <a:noAutofit/>
              </a:bodyPr>
              <a:lstStyle/>
              <a:p>
                <a:pPr algn="ctr">
                  <a:defRPr/>
                </a:pPr>
                <a:r>
                  <a:rPr lang="en-US" altLang="zh-CN" sz="1200">
                    <a:solidFill>
                      <a:prstClr val="white"/>
                    </a:solidFill>
                  </a:rPr>
                  <a:t>CONTENTS</a:t>
                </a:r>
              </a:p>
            </p:txBody>
          </p:sp>
        </p:grpSp>
      </p:grpSp>
      <p:sp>
        <p:nvSpPr>
          <p:cNvPr id="39" name="文本框 38"/>
          <p:cNvSpPr txBox="1"/>
          <p:nvPr/>
        </p:nvSpPr>
        <p:spPr>
          <a:xfrm>
            <a:off x="248285" y="77470"/>
            <a:ext cx="2131060" cy="4781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90000"/>
              </a:lnSpc>
            </a:pPr>
            <a:r>
              <a:rPr lang="zh-CN" altLang="en-US" sz="2800" b="1" dirty="0" smtClean="0">
                <a:solidFill>
                  <a:srgbClr val="F64C31"/>
                </a:solidFill>
                <a:cs typeface="+mn-ea"/>
              </a:rPr>
              <a:t>科学筑家</a:t>
            </a:r>
          </a:p>
        </p:txBody>
      </p:sp>
      <p:grpSp>
        <p:nvGrpSpPr>
          <p:cNvPr id="269" name="组合 268"/>
          <p:cNvGrpSpPr/>
          <p:nvPr/>
        </p:nvGrpSpPr>
        <p:grpSpPr>
          <a:xfrm>
            <a:off x="5710555" y="930275"/>
            <a:ext cx="6045200" cy="5610860"/>
            <a:chOff x="8993" y="1239"/>
            <a:chExt cx="9520" cy="8836"/>
          </a:xfrm>
        </p:grpSpPr>
        <p:grpSp>
          <p:nvGrpSpPr>
            <p:cNvPr id="189" name="组合 188"/>
            <p:cNvGrpSpPr/>
            <p:nvPr/>
          </p:nvGrpSpPr>
          <p:grpSpPr>
            <a:xfrm>
              <a:off x="9019" y="1239"/>
              <a:ext cx="9494" cy="7620"/>
              <a:chOff x="9019" y="1513"/>
              <a:chExt cx="9391" cy="8358"/>
            </a:xfrm>
          </p:grpSpPr>
          <p:sp>
            <p:nvSpPr>
              <p:cNvPr id="8" name="PA_菱形 11"/>
              <p:cNvSpPr/>
              <p:nvPr>
                <p:custDataLst>
                  <p:tags r:id="rId3"/>
                </p:custDataLst>
              </p:nvPr>
            </p:nvSpPr>
            <p:spPr bwMode="auto">
              <a:xfrm>
                <a:off x="9019" y="1515"/>
                <a:ext cx="1451" cy="1451"/>
              </a:xfrm>
              <a:prstGeom prst="diamond">
                <a:avLst/>
              </a:prstGeom>
              <a:solidFill>
                <a:schemeClr val="accent2"/>
              </a:solidFill>
              <a:ln w="19050">
                <a:noFill/>
                <a:round/>
              </a:ln>
            </p:spPr>
            <p:txBody>
              <a:bodyPr vert="horz" wrap="none" lIns="91440" tIns="45720" rIns="91440" bIns="45720" anchor="ctr" anchorCtr="1" compatLnSpc="1">
                <a:normAutofit fontScale="95000" lnSpcReduction="10000"/>
              </a:bodyPr>
              <a:lstStyle/>
              <a:p>
                <a:pPr algn="ctr">
                  <a:defRPr/>
                </a:pPr>
                <a:r>
                  <a:rPr lang="en-US" altLang="zh-CN" sz="2400" b="1">
                    <a:solidFill>
                      <a:prstClr val="white"/>
                    </a:solidFill>
                    <a:latin typeface="+mn-ea"/>
                  </a:rPr>
                  <a:t>01</a:t>
                </a:r>
              </a:p>
            </p:txBody>
          </p:sp>
          <p:sp>
            <p:nvSpPr>
              <p:cNvPr id="9" name="PA_菱形 12"/>
              <p:cNvSpPr/>
              <p:nvPr>
                <p:custDataLst>
                  <p:tags r:id="rId4"/>
                </p:custDataLst>
              </p:nvPr>
            </p:nvSpPr>
            <p:spPr bwMode="auto">
              <a:xfrm>
                <a:off x="9019" y="2896"/>
                <a:ext cx="1451" cy="1451"/>
              </a:xfrm>
              <a:prstGeom prst="diamond">
                <a:avLst/>
              </a:prstGeom>
              <a:solidFill>
                <a:schemeClr val="accent3"/>
              </a:solidFill>
              <a:ln w="19050">
                <a:noFill/>
                <a:round/>
              </a:ln>
            </p:spPr>
            <p:txBody>
              <a:bodyPr vert="horz" wrap="none" lIns="91440" tIns="45720" rIns="91440" bIns="45720" anchor="ctr" anchorCtr="1" compatLnSpc="1">
                <a:normAutofit fontScale="95000" lnSpcReduction="10000"/>
              </a:bodyPr>
              <a:lstStyle/>
              <a:p>
                <a:pPr algn="ctr">
                  <a:defRPr/>
                </a:pPr>
                <a:r>
                  <a:rPr lang="en-US" altLang="zh-CN" sz="2400" b="1">
                    <a:solidFill>
                      <a:prstClr val="white"/>
                    </a:solidFill>
                    <a:latin typeface="+mn-ea"/>
                  </a:rPr>
                  <a:t>02</a:t>
                </a:r>
              </a:p>
            </p:txBody>
          </p:sp>
          <p:sp>
            <p:nvSpPr>
              <p:cNvPr id="10" name="PA_菱形 13"/>
              <p:cNvSpPr/>
              <p:nvPr>
                <p:custDataLst>
                  <p:tags r:id="rId5"/>
                </p:custDataLst>
              </p:nvPr>
            </p:nvSpPr>
            <p:spPr bwMode="auto">
              <a:xfrm>
                <a:off x="9019" y="4277"/>
                <a:ext cx="1451" cy="1451"/>
              </a:xfrm>
              <a:prstGeom prst="diamond">
                <a:avLst/>
              </a:prstGeom>
              <a:solidFill>
                <a:schemeClr val="accent4"/>
              </a:solidFill>
              <a:ln w="19050">
                <a:noFill/>
                <a:round/>
              </a:ln>
            </p:spPr>
            <p:txBody>
              <a:bodyPr vert="horz" wrap="none" lIns="91440" tIns="45720" rIns="91440" bIns="45720" anchor="ctr" anchorCtr="1" compatLnSpc="1">
                <a:normAutofit fontScale="95000" lnSpcReduction="10000"/>
              </a:bodyPr>
              <a:lstStyle/>
              <a:p>
                <a:pPr algn="ctr">
                  <a:defRPr/>
                </a:pPr>
                <a:r>
                  <a:rPr lang="en-US" altLang="zh-CN" sz="2400" b="1">
                    <a:solidFill>
                      <a:prstClr val="white"/>
                    </a:solidFill>
                    <a:latin typeface="+mn-ea"/>
                  </a:rPr>
                  <a:t>03</a:t>
                </a:r>
              </a:p>
            </p:txBody>
          </p:sp>
          <p:sp>
            <p:nvSpPr>
              <p:cNvPr id="11" name="PA_菱形 14"/>
              <p:cNvSpPr/>
              <p:nvPr>
                <p:custDataLst>
                  <p:tags r:id="rId6"/>
                </p:custDataLst>
              </p:nvPr>
            </p:nvSpPr>
            <p:spPr bwMode="auto">
              <a:xfrm>
                <a:off x="9019" y="5658"/>
                <a:ext cx="1451" cy="1451"/>
              </a:xfrm>
              <a:prstGeom prst="diamond">
                <a:avLst/>
              </a:prstGeom>
              <a:solidFill>
                <a:schemeClr val="accent5"/>
              </a:solidFill>
              <a:ln w="19050">
                <a:noFill/>
                <a:round/>
              </a:ln>
            </p:spPr>
            <p:txBody>
              <a:bodyPr vert="horz" wrap="none" lIns="91440" tIns="45720" rIns="91440" bIns="45720" anchor="ctr" anchorCtr="1" compatLnSpc="1">
                <a:normAutofit fontScale="95000" lnSpcReduction="10000"/>
              </a:bodyPr>
              <a:lstStyle/>
              <a:p>
                <a:pPr algn="ctr">
                  <a:defRPr/>
                </a:pPr>
                <a:r>
                  <a:rPr lang="en-US" altLang="zh-CN" sz="2400" b="1">
                    <a:solidFill>
                      <a:prstClr val="white"/>
                    </a:solidFill>
                    <a:latin typeface="+mn-ea"/>
                  </a:rPr>
                  <a:t>04</a:t>
                </a:r>
              </a:p>
            </p:txBody>
          </p:sp>
          <p:grpSp>
            <p:nvGrpSpPr>
              <p:cNvPr id="12" name="PA_组合 21"/>
              <p:cNvGrpSpPr/>
              <p:nvPr>
                <p:custDataLst>
                  <p:tags r:id="rId7"/>
                </p:custDataLst>
              </p:nvPr>
            </p:nvGrpSpPr>
            <p:grpSpPr>
              <a:xfrm>
                <a:off x="10060" y="1513"/>
                <a:ext cx="6923" cy="1294"/>
                <a:chOff x="4758410" y="370062"/>
                <a:chExt cx="4764058" cy="1026510"/>
              </a:xfrm>
            </p:grpSpPr>
            <p:sp>
              <p:nvSpPr>
                <p:cNvPr id="20" name="TextBox 19"/>
                <p:cNvSpPr txBox="1"/>
                <p:nvPr/>
              </p:nvSpPr>
              <p:spPr>
                <a:xfrm>
                  <a:off x="4758410" y="370062"/>
                  <a:ext cx="4369236" cy="513255"/>
                </a:xfrm>
                <a:prstGeom prst="rect">
                  <a:avLst/>
                </a:prstGeom>
                <a:noFill/>
              </p:spPr>
              <p:txBody>
                <a:bodyPr wrap="none" lIns="360000" tIns="0" rIns="0" bIns="0" anchor="b" anchorCtr="0">
                  <a:normAutofit/>
                </a:bodyPr>
                <a:lstStyle/>
                <a:p>
                  <a:pPr>
                    <a:defRPr/>
                  </a:pPr>
                  <a:r>
                    <a:rPr lang="zh-CN" altLang="en-US" sz="1600" b="1">
                      <a:solidFill>
                        <a:srgbClr val="4472C4">
                          <a:lumMod val="100000"/>
                        </a:srgbClr>
                      </a:solidFill>
                    </a:rPr>
                    <a:t>项目前期</a:t>
                  </a:r>
                </a:p>
              </p:txBody>
            </p:sp>
            <p:sp>
              <p:nvSpPr>
                <p:cNvPr id="21" name="TextBox 20"/>
                <p:cNvSpPr txBox="1"/>
                <p:nvPr/>
              </p:nvSpPr>
              <p:spPr>
                <a:xfrm>
                  <a:off x="4758410" y="883317"/>
                  <a:ext cx="4764058" cy="513255"/>
                </a:xfrm>
                <a:prstGeom prst="rect">
                  <a:avLst/>
                </a:prstGeom>
              </p:spPr>
              <p:txBody>
                <a:bodyPr vert="horz" wrap="square" lIns="360000" tIns="0" rIns="0" bIns="0" anchor="ctr" anchorCtr="0"/>
                <a:lstStyle/>
                <a:p>
                  <a:pPr>
                    <a:lnSpc>
                      <a:spcPct val="120000"/>
                    </a:lnSpc>
                    <a:defRPr/>
                  </a:pPr>
                  <a:r>
                    <a:rPr lang="en-US" altLang="zh-CN" sz="1400">
                      <a:solidFill>
                        <a:prstClr val="black">
                          <a:lumMod val="100000"/>
                        </a:prstClr>
                      </a:solidFill>
                    </a:rPr>
                    <a:t>1</a:t>
                  </a:r>
                  <a:r>
                    <a:rPr lang="zh-CN" altLang="en-US" sz="1400">
                      <a:solidFill>
                        <a:prstClr val="black">
                          <a:lumMod val="100000"/>
                        </a:prstClr>
                      </a:solidFill>
                    </a:rPr>
                    <a:t>、结构规划    </a:t>
                  </a:r>
                  <a:r>
                    <a:rPr lang="en-US" altLang="zh-CN" sz="1400">
                      <a:solidFill>
                        <a:prstClr val="black">
                          <a:lumMod val="100000"/>
                        </a:prstClr>
                      </a:solidFill>
                    </a:rPr>
                    <a:t>2</a:t>
                  </a:r>
                  <a:r>
                    <a:rPr lang="zh-CN" altLang="en-US" sz="1400">
                      <a:solidFill>
                        <a:prstClr val="black">
                          <a:lumMod val="100000"/>
                        </a:prstClr>
                      </a:solidFill>
                    </a:rPr>
                    <a:t>、机电规划</a:t>
                  </a:r>
                </a:p>
              </p:txBody>
            </p:sp>
          </p:grpSp>
          <p:grpSp>
            <p:nvGrpSpPr>
              <p:cNvPr id="13" name="PA_组合 22"/>
              <p:cNvGrpSpPr/>
              <p:nvPr>
                <p:custDataLst>
                  <p:tags r:id="rId8"/>
                </p:custDataLst>
              </p:nvPr>
            </p:nvGrpSpPr>
            <p:grpSpPr>
              <a:xfrm>
                <a:off x="10060" y="2940"/>
                <a:ext cx="8092" cy="1258"/>
                <a:chOff x="3943834" y="480703"/>
                <a:chExt cx="5149394" cy="997951"/>
              </a:xfrm>
            </p:grpSpPr>
            <p:sp>
              <p:nvSpPr>
                <p:cNvPr id="18" name="TextBox 23"/>
                <p:cNvSpPr txBox="1"/>
                <p:nvPr/>
              </p:nvSpPr>
              <p:spPr>
                <a:xfrm>
                  <a:off x="3943834" y="480703"/>
                  <a:ext cx="4070594" cy="466451"/>
                </a:xfrm>
                <a:prstGeom prst="rect">
                  <a:avLst/>
                </a:prstGeom>
                <a:noFill/>
              </p:spPr>
              <p:txBody>
                <a:bodyPr wrap="none" lIns="360000" tIns="0" rIns="0" bIns="0" anchor="b" anchorCtr="0">
                  <a:normAutofit/>
                </a:bodyPr>
                <a:lstStyle/>
                <a:p>
                  <a:pPr>
                    <a:defRPr/>
                  </a:pPr>
                  <a:r>
                    <a:rPr lang="zh-CN" altLang="en-US" sz="1600" b="1">
                      <a:solidFill>
                        <a:srgbClr val="ED7D31">
                          <a:lumMod val="100000"/>
                        </a:srgbClr>
                      </a:solidFill>
                    </a:rPr>
                    <a:t>精装启动</a:t>
                  </a:r>
                </a:p>
              </p:txBody>
            </p:sp>
            <p:sp>
              <p:nvSpPr>
                <p:cNvPr id="19" name="TextBox 24"/>
                <p:cNvSpPr txBox="1"/>
                <p:nvPr/>
              </p:nvSpPr>
              <p:spPr>
                <a:xfrm>
                  <a:off x="3943834" y="947154"/>
                  <a:ext cx="5149394" cy="531500"/>
                </a:xfrm>
                <a:prstGeom prst="rect">
                  <a:avLst/>
                </a:prstGeom>
              </p:spPr>
              <p:txBody>
                <a:bodyPr vert="horz" wrap="square" lIns="360000" tIns="0" rIns="0" bIns="0" anchor="ctr" anchorCtr="0"/>
                <a:lstStyle/>
                <a:p>
                  <a:pPr>
                    <a:lnSpc>
                      <a:spcPct val="120000"/>
                    </a:lnSpc>
                    <a:defRPr/>
                  </a:pPr>
                  <a:r>
                    <a:rPr lang="en-US" altLang="zh-CN" sz="1400">
                      <a:solidFill>
                        <a:prstClr val="black">
                          <a:lumMod val="100000"/>
                        </a:prstClr>
                      </a:solidFill>
                    </a:rPr>
                    <a:t>1</a:t>
                  </a:r>
                  <a:r>
                    <a:rPr lang="zh-CN" altLang="en-US" sz="1400">
                      <a:solidFill>
                        <a:prstClr val="black">
                          <a:lumMod val="100000"/>
                        </a:prstClr>
                      </a:solidFill>
                    </a:rPr>
                    <a:t>、精装界面划分  </a:t>
                  </a:r>
                  <a:r>
                    <a:rPr lang="en-US" altLang="zh-CN" sz="1400">
                      <a:solidFill>
                        <a:prstClr val="black">
                          <a:lumMod val="100000"/>
                        </a:prstClr>
                      </a:solidFill>
                    </a:rPr>
                    <a:t>2</a:t>
                  </a:r>
                  <a:r>
                    <a:rPr lang="zh-CN" altLang="en-US" sz="1400">
                      <a:solidFill>
                        <a:prstClr val="black">
                          <a:lumMod val="100000"/>
                        </a:prstClr>
                      </a:solidFill>
                    </a:rPr>
                    <a:t>、审核精装扩初图  </a:t>
                  </a:r>
                  <a:r>
                    <a:rPr lang="en-US" altLang="zh-CN" sz="1400">
                      <a:solidFill>
                        <a:prstClr val="black">
                          <a:lumMod val="100000"/>
                        </a:prstClr>
                      </a:solidFill>
                    </a:rPr>
                    <a:t>3</a:t>
                  </a:r>
                  <a:r>
                    <a:rPr lang="zh-CN" altLang="en-US" sz="1400">
                      <a:solidFill>
                        <a:prstClr val="black">
                          <a:lumMod val="100000"/>
                        </a:prstClr>
                      </a:solidFill>
                    </a:rPr>
                    <a:t>、审核精装设计封样</a:t>
                  </a:r>
                </a:p>
              </p:txBody>
            </p:sp>
          </p:grpSp>
          <p:grpSp>
            <p:nvGrpSpPr>
              <p:cNvPr id="14" name="PA_组合 25"/>
              <p:cNvGrpSpPr/>
              <p:nvPr>
                <p:custDataLst>
                  <p:tags r:id="rId9"/>
                </p:custDataLst>
              </p:nvPr>
            </p:nvGrpSpPr>
            <p:grpSpPr>
              <a:xfrm>
                <a:off x="10060" y="4084"/>
                <a:ext cx="7043" cy="1419"/>
                <a:chOff x="4302842" y="213366"/>
                <a:chExt cx="6170747" cy="1125671"/>
              </a:xfrm>
            </p:grpSpPr>
            <p:sp>
              <p:nvSpPr>
                <p:cNvPr id="16" name="TextBox 26"/>
                <p:cNvSpPr txBox="1"/>
                <p:nvPr/>
              </p:nvSpPr>
              <p:spPr>
                <a:xfrm>
                  <a:off x="4302842" y="213366"/>
                  <a:ext cx="3964163" cy="554506"/>
                </a:xfrm>
                <a:prstGeom prst="rect">
                  <a:avLst/>
                </a:prstGeom>
                <a:noFill/>
              </p:spPr>
              <p:txBody>
                <a:bodyPr wrap="none" lIns="360000" tIns="0" rIns="0" bIns="0" anchor="b" anchorCtr="0">
                  <a:normAutofit/>
                </a:bodyPr>
                <a:lstStyle/>
                <a:p>
                  <a:pPr>
                    <a:defRPr/>
                  </a:pPr>
                  <a:r>
                    <a:rPr lang="zh-CN" altLang="en-US" sz="1600" b="1">
                      <a:solidFill>
                        <a:schemeClr val="tx1"/>
                      </a:solidFill>
                    </a:rPr>
                    <a:t>招标阶段</a:t>
                  </a:r>
                </a:p>
              </p:txBody>
            </p:sp>
            <p:sp>
              <p:nvSpPr>
                <p:cNvPr id="17" name="TextBox 27"/>
                <p:cNvSpPr txBox="1"/>
                <p:nvPr/>
              </p:nvSpPr>
              <p:spPr>
                <a:xfrm>
                  <a:off x="4302842" y="767872"/>
                  <a:ext cx="6170747" cy="571165"/>
                </a:xfrm>
                <a:prstGeom prst="rect">
                  <a:avLst/>
                </a:prstGeom>
              </p:spPr>
              <p:txBody>
                <a:bodyPr vert="horz" wrap="square" lIns="360000" tIns="0" rIns="0" bIns="0" anchor="ctr" anchorCtr="0"/>
                <a:lstStyle/>
                <a:p>
                  <a:pPr>
                    <a:lnSpc>
                      <a:spcPct val="120000"/>
                    </a:lnSpc>
                    <a:defRPr/>
                  </a:pPr>
                  <a:r>
                    <a:rPr lang="en-US" altLang="zh-CN" sz="1400">
                      <a:solidFill>
                        <a:prstClr val="black">
                          <a:lumMod val="100000"/>
                        </a:prstClr>
                      </a:solidFill>
                    </a:rPr>
                    <a:t>1</a:t>
                  </a:r>
                  <a:r>
                    <a:rPr lang="zh-CN" altLang="en-US" sz="1400">
                      <a:solidFill>
                        <a:prstClr val="black">
                          <a:lumMod val="100000"/>
                        </a:prstClr>
                      </a:solidFill>
                    </a:rPr>
                    <a:t>、精装招标技术文件   </a:t>
                  </a:r>
                  <a:r>
                    <a:rPr lang="en-US" altLang="zh-CN" sz="1400">
                      <a:solidFill>
                        <a:prstClr val="black">
                          <a:lumMod val="100000"/>
                        </a:prstClr>
                      </a:solidFill>
                    </a:rPr>
                    <a:t>2</a:t>
                  </a:r>
                  <a:r>
                    <a:rPr lang="zh-CN" altLang="en-US" sz="1400">
                      <a:solidFill>
                        <a:prstClr val="black">
                          <a:lumMod val="100000"/>
                        </a:prstClr>
                      </a:solidFill>
                    </a:rPr>
                    <a:t>、单位入围   </a:t>
                  </a:r>
                  <a:r>
                    <a:rPr lang="en-US" altLang="zh-CN" sz="1400">
                      <a:solidFill>
                        <a:prstClr val="black">
                          <a:lumMod val="100000"/>
                        </a:prstClr>
                      </a:solidFill>
                    </a:rPr>
                    <a:t>3</a:t>
                  </a:r>
                  <a:r>
                    <a:rPr lang="zh-CN" altLang="en-US" sz="1400">
                      <a:solidFill>
                        <a:prstClr val="black">
                          <a:lumMod val="100000"/>
                        </a:prstClr>
                      </a:solidFill>
                    </a:rPr>
                    <a:t>、评标述标</a:t>
                  </a:r>
                </a:p>
              </p:txBody>
            </p:sp>
          </p:grpSp>
          <p:grpSp>
            <p:nvGrpSpPr>
              <p:cNvPr id="15" name="PA_组合 28"/>
              <p:cNvGrpSpPr/>
              <p:nvPr>
                <p:custDataLst>
                  <p:tags r:id="rId10"/>
                </p:custDataLst>
              </p:nvPr>
            </p:nvGrpSpPr>
            <p:grpSpPr>
              <a:xfrm>
                <a:off x="10060" y="5872"/>
                <a:ext cx="8350" cy="1326"/>
                <a:chOff x="3943834" y="545752"/>
                <a:chExt cx="7314360" cy="1051895"/>
              </a:xfrm>
            </p:grpSpPr>
            <p:sp>
              <p:nvSpPr>
                <p:cNvPr id="28" name="TextBox 29"/>
                <p:cNvSpPr txBox="1"/>
                <p:nvPr/>
              </p:nvSpPr>
              <p:spPr>
                <a:xfrm>
                  <a:off x="3943834" y="545752"/>
                  <a:ext cx="4138900" cy="401402"/>
                </a:xfrm>
                <a:prstGeom prst="rect">
                  <a:avLst/>
                </a:prstGeom>
                <a:noFill/>
              </p:spPr>
              <p:txBody>
                <a:bodyPr wrap="none" lIns="360000" tIns="0" rIns="0" bIns="0" anchor="b" anchorCtr="0">
                  <a:normAutofit/>
                </a:bodyPr>
                <a:lstStyle/>
                <a:p>
                  <a:pPr>
                    <a:defRPr/>
                  </a:pPr>
                  <a:r>
                    <a:rPr lang="zh-CN" altLang="en-US" sz="1600" b="1">
                      <a:solidFill>
                        <a:srgbClr val="FFC000">
                          <a:lumMod val="100000"/>
                        </a:srgbClr>
                      </a:solidFill>
                    </a:rPr>
                    <a:t>精装进场</a:t>
                  </a:r>
                </a:p>
              </p:txBody>
            </p:sp>
            <p:sp>
              <p:nvSpPr>
                <p:cNvPr id="29" name="TextBox 30"/>
                <p:cNvSpPr txBox="1"/>
                <p:nvPr/>
              </p:nvSpPr>
              <p:spPr>
                <a:xfrm>
                  <a:off x="3943834" y="947154"/>
                  <a:ext cx="7314360" cy="650493"/>
                </a:xfrm>
                <a:prstGeom prst="rect">
                  <a:avLst/>
                </a:prstGeom>
              </p:spPr>
              <p:txBody>
                <a:bodyPr vert="horz" wrap="square" lIns="360000" tIns="0" rIns="0" bIns="0" anchor="ctr" anchorCtr="0"/>
                <a:lstStyle/>
                <a:p>
                  <a:pPr>
                    <a:lnSpc>
                      <a:spcPct val="120000"/>
                    </a:lnSpc>
                    <a:defRPr/>
                  </a:pPr>
                  <a:r>
                    <a:rPr lang="en-US" altLang="zh-CN" sz="1400">
                      <a:solidFill>
                        <a:prstClr val="black">
                          <a:lumMod val="100000"/>
                        </a:prstClr>
                      </a:solidFill>
                    </a:rPr>
                    <a:t>1</a:t>
                  </a:r>
                  <a:r>
                    <a:rPr lang="zh-CN" altLang="en-US" sz="1400">
                      <a:solidFill>
                        <a:prstClr val="black">
                          <a:lumMod val="100000"/>
                        </a:prstClr>
                      </a:solidFill>
                    </a:rPr>
                    <a:t>、设计交底  </a:t>
                  </a:r>
                  <a:r>
                    <a:rPr lang="en-US" altLang="zh-CN" sz="1400">
                      <a:solidFill>
                        <a:prstClr val="black">
                          <a:lumMod val="100000"/>
                        </a:prstClr>
                      </a:solidFill>
                    </a:rPr>
                    <a:t>2</a:t>
                  </a:r>
                  <a:r>
                    <a:rPr lang="zh-CN" altLang="en-US" sz="1400">
                      <a:solidFill>
                        <a:prstClr val="black">
                          <a:lumMod val="100000"/>
                        </a:prstClr>
                      </a:solidFill>
                    </a:rPr>
                    <a:t>、图纸深化  </a:t>
                  </a:r>
                  <a:r>
                    <a:rPr lang="en-US" altLang="zh-CN" sz="1400">
                      <a:solidFill>
                        <a:prstClr val="black">
                          <a:lumMod val="100000"/>
                        </a:prstClr>
                      </a:solidFill>
                    </a:rPr>
                    <a:t>3</a:t>
                  </a:r>
                  <a:r>
                    <a:rPr lang="zh-CN" altLang="en-US" sz="1400">
                      <a:solidFill>
                        <a:prstClr val="black">
                          <a:lumMod val="100000"/>
                        </a:prstClr>
                      </a:solidFill>
                    </a:rPr>
                    <a:t>、技术交底  </a:t>
                  </a:r>
                  <a:r>
                    <a:rPr lang="en-US" altLang="zh-CN" sz="1400">
                      <a:solidFill>
                        <a:prstClr val="black">
                          <a:lumMod val="100000"/>
                        </a:prstClr>
                      </a:solidFill>
                    </a:rPr>
                    <a:t>4</a:t>
                  </a:r>
                  <a:r>
                    <a:rPr lang="zh-CN" altLang="en-US" sz="1400">
                      <a:solidFill>
                        <a:prstClr val="black">
                          <a:lumMod val="100000"/>
                        </a:prstClr>
                      </a:solidFill>
                    </a:rPr>
                    <a:t>、套方放线 </a:t>
                  </a:r>
                </a:p>
              </p:txBody>
            </p:sp>
          </p:grpSp>
          <p:sp>
            <p:nvSpPr>
              <p:cNvPr id="30" name="PA_菱形 14"/>
              <p:cNvSpPr/>
              <p:nvPr>
                <p:custDataLst>
                  <p:tags r:id="rId11"/>
                </p:custDataLst>
              </p:nvPr>
            </p:nvSpPr>
            <p:spPr bwMode="auto">
              <a:xfrm>
                <a:off x="9019" y="7039"/>
                <a:ext cx="1451" cy="1451"/>
              </a:xfrm>
              <a:prstGeom prst="diamond">
                <a:avLst/>
              </a:prstGeom>
              <a:gradFill>
                <a:gsLst>
                  <a:gs pos="0">
                    <a:srgbClr val="14CD68"/>
                  </a:gs>
                  <a:gs pos="100000">
                    <a:srgbClr val="035C7D"/>
                  </a:gs>
                </a:gsLst>
                <a:lin ang="5400000" scaled="0"/>
              </a:gradFill>
              <a:ln w="19050">
                <a:noFill/>
                <a:round/>
              </a:ln>
            </p:spPr>
            <p:txBody>
              <a:bodyPr vert="horz" wrap="none" lIns="91440" tIns="45720" rIns="91440" bIns="45720" anchor="ctr" anchorCtr="1" compatLnSpc="1">
                <a:normAutofit fontScale="95000" lnSpcReduction="10000"/>
              </a:bodyPr>
              <a:lstStyle/>
              <a:p>
                <a:pPr algn="ctr">
                  <a:defRPr/>
                </a:pPr>
                <a:r>
                  <a:rPr lang="en-US" altLang="zh-CN" sz="2400" b="1">
                    <a:solidFill>
                      <a:prstClr val="white"/>
                    </a:solidFill>
                    <a:latin typeface="+mn-ea"/>
                  </a:rPr>
                  <a:t>05</a:t>
                </a:r>
              </a:p>
            </p:txBody>
          </p:sp>
          <p:grpSp>
            <p:nvGrpSpPr>
              <p:cNvPr id="31" name="PA_组合 28"/>
              <p:cNvGrpSpPr/>
              <p:nvPr>
                <p:custDataLst>
                  <p:tags r:id="rId12"/>
                </p:custDataLst>
              </p:nvPr>
            </p:nvGrpSpPr>
            <p:grpSpPr>
              <a:xfrm>
                <a:off x="10060" y="7203"/>
                <a:ext cx="7011" cy="1292"/>
                <a:chOff x="3943834" y="460077"/>
                <a:chExt cx="6142824" cy="1024924"/>
              </a:xfrm>
            </p:grpSpPr>
            <p:sp>
              <p:nvSpPr>
                <p:cNvPr id="32" name="TextBox 29"/>
                <p:cNvSpPr txBox="1"/>
                <p:nvPr/>
              </p:nvSpPr>
              <p:spPr>
                <a:xfrm>
                  <a:off x="3943834" y="460077"/>
                  <a:ext cx="4152403" cy="487077"/>
                </a:xfrm>
                <a:prstGeom prst="rect">
                  <a:avLst/>
                </a:prstGeom>
                <a:noFill/>
              </p:spPr>
              <p:txBody>
                <a:bodyPr wrap="none" lIns="360000" tIns="0" rIns="0" bIns="0" anchor="b" anchorCtr="0">
                  <a:normAutofit/>
                </a:bodyPr>
                <a:lstStyle/>
                <a:p>
                  <a:pPr>
                    <a:defRPr/>
                  </a:pPr>
                  <a:r>
                    <a:rPr lang="zh-CN" altLang="en-US" sz="1600" b="1">
                      <a:solidFill>
                        <a:srgbClr val="5A0074"/>
                      </a:solidFill>
                    </a:rPr>
                    <a:t>精装过程</a:t>
                  </a:r>
                </a:p>
              </p:txBody>
            </p:sp>
            <p:sp>
              <p:nvSpPr>
                <p:cNvPr id="33" name="TextBox 30"/>
                <p:cNvSpPr txBox="1"/>
                <p:nvPr/>
              </p:nvSpPr>
              <p:spPr>
                <a:xfrm>
                  <a:off x="3943834" y="947154"/>
                  <a:ext cx="6142824" cy="537847"/>
                </a:xfrm>
                <a:prstGeom prst="rect">
                  <a:avLst/>
                </a:prstGeom>
              </p:spPr>
              <p:txBody>
                <a:bodyPr vert="horz" wrap="square" lIns="360000" tIns="0" rIns="0" bIns="0" anchor="ctr" anchorCtr="0"/>
                <a:lstStyle/>
                <a:p>
                  <a:pPr>
                    <a:lnSpc>
                      <a:spcPct val="120000"/>
                    </a:lnSpc>
                    <a:defRPr/>
                  </a:pPr>
                  <a:r>
                    <a:rPr lang="en-US" altLang="zh-CN" sz="1400">
                      <a:solidFill>
                        <a:prstClr val="black">
                          <a:lumMod val="100000"/>
                        </a:prstClr>
                      </a:solidFill>
                    </a:rPr>
                    <a:t>1</a:t>
                  </a:r>
                  <a:r>
                    <a:rPr lang="zh-CN" altLang="en-US" sz="1400">
                      <a:solidFill>
                        <a:prstClr val="black">
                          <a:lumMod val="100000"/>
                        </a:prstClr>
                      </a:solidFill>
                    </a:rPr>
                    <a:t>、</a:t>
                  </a:r>
                  <a:r>
                    <a:rPr lang="zh-CN" altLang="en-US" sz="1400">
                      <a:solidFill>
                        <a:prstClr val="black">
                          <a:lumMod val="100000"/>
                        </a:prstClr>
                      </a:solidFill>
                      <a:sym typeface="+mn-ea"/>
                    </a:rPr>
                    <a:t>土建移交  </a:t>
                  </a:r>
                  <a:r>
                    <a:rPr lang="en-US" altLang="zh-CN" sz="1400">
                      <a:solidFill>
                        <a:prstClr val="black">
                          <a:lumMod val="100000"/>
                        </a:prstClr>
                      </a:solidFill>
                      <a:sym typeface="+mn-ea"/>
                    </a:rPr>
                    <a:t>2</a:t>
                  </a:r>
                  <a:r>
                    <a:rPr lang="zh-CN" altLang="en-US" sz="1400">
                      <a:solidFill>
                        <a:prstClr val="black">
                          <a:lumMod val="100000"/>
                        </a:prstClr>
                      </a:solidFill>
                      <a:sym typeface="+mn-ea"/>
                    </a:rPr>
                    <a:t>、样板引路  </a:t>
                  </a:r>
                  <a:r>
                    <a:rPr lang="en-US" altLang="zh-CN" sz="1400">
                      <a:solidFill>
                        <a:prstClr val="black">
                          <a:lumMod val="100000"/>
                        </a:prstClr>
                      </a:solidFill>
                      <a:sym typeface="+mn-ea"/>
                    </a:rPr>
                    <a:t>3</a:t>
                  </a:r>
                  <a:r>
                    <a:rPr lang="zh-CN" altLang="en-US" sz="1400">
                      <a:solidFill>
                        <a:prstClr val="black">
                          <a:lumMod val="100000"/>
                        </a:prstClr>
                      </a:solidFill>
                      <a:sym typeface="+mn-ea"/>
                    </a:rPr>
                    <a:t>、品质管控</a:t>
                  </a:r>
                  <a:endParaRPr lang="zh-CN" altLang="en-US" sz="1400">
                    <a:solidFill>
                      <a:prstClr val="black">
                        <a:lumMod val="100000"/>
                      </a:prstClr>
                    </a:solidFill>
                  </a:endParaRPr>
                </a:p>
              </p:txBody>
            </p:sp>
          </p:grpSp>
          <p:sp>
            <p:nvSpPr>
              <p:cNvPr id="34" name="PA_菱形 14"/>
              <p:cNvSpPr/>
              <p:nvPr>
                <p:custDataLst>
                  <p:tags r:id="rId13"/>
                </p:custDataLst>
              </p:nvPr>
            </p:nvSpPr>
            <p:spPr bwMode="auto">
              <a:xfrm>
                <a:off x="9019" y="8420"/>
                <a:ext cx="1451" cy="1451"/>
              </a:xfrm>
              <a:prstGeom prst="diamond">
                <a:avLst/>
              </a:prstGeom>
              <a:solidFill>
                <a:srgbClr val="0070C0"/>
              </a:solidFill>
              <a:ln w="19050">
                <a:noFill/>
                <a:round/>
              </a:ln>
            </p:spPr>
            <p:txBody>
              <a:bodyPr vert="horz" wrap="none" lIns="91440" tIns="45720" rIns="91440" bIns="45720" anchor="ctr" anchorCtr="1" compatLnSpc="1">
                <a:normAutofit fontScale="95000" lnSpcReduction="10000"/>
              </a:bodyPr>
              <a:lstStyle/>
              <a:p>
                <a:pPr algn="ctr">
                  <a:defRPr/>
                </a:pPr>
                <a:r>
                  <a:rPr lang="en-US" altLang="zh-CN" sz="2400" b="1">
                    <a:solidFill>
                      <a:prstClr val="white"/>
                    </a:solidFill>
                    <a:latin typeface="+mn-ea"/>
                  </a:rPr>
                  <a:t>06</a:t>
                </a:r>
              </a:p>
            </p:txBody>
          </p:sp>
          <p:grpSp>
            <p:nvGrpSpPr>
              <p:cNvPr id="35" name="PA_组合 28"/>
              <p:cNvGrpSpPr/>
              <p:nvPr>
                <p:custDataLst>
                  <p:tags r:id="rId14"/>
                </p:custDataLst>
              </p:nvPr>
            </p:nvGrpSpPr>
            <p:grpSpPr>
              <a:xfrm>
                <a:off x="10060" y="8579"/>
                <a:ext cx="7044" cy="1124"/>
                <a:chOff x="3943834" y="366470"/>
                <a:chExt cx="5330293" cy="891625"/>
              </a:xfrm>
            </p:grpSpPr>
            <p:sp>
              <p:nvSpPr>
                <p:cNvPr id="36" name="TextBox 29"/>
                <p:cNvSpPr txBox="1"/>
                <p:nvPr/>
              </p:nvSpPr>
              <p:spPr>
                <a:xfrm>
                  <a:off x="3943834" y="366470"/>
                  <a:ext cx="4125398" cy="401402"/>
                </a:xfrm>
                <a:prstGeom prst="rect">
                  <a:avLst/>
                </a:prstGeom>
                <a:noFill/>
              </p:spPr>
              <p:txBody>
                <a:bodyPr wrap="none" lIns="360000" tIns="0" rIns="0" bIns="0" anchor="b" anchorCtr="0">
                  <a:normAutofit/>
                </a:bodyPr>
                <a:lstStyle/>
                <a:p>
                  <a:pPr>
                    <a:defRPr/>
                  </a:pPr>
                  <a:r>
                    <a:rPr lang="zh-CN" altLang="en-US" sz="1600" b="1">
                      <a:solidFill>
                        <a:schemeClr val="accent1"/>
                      </a:solidFill>
                    </a:rPr>
                    <a:t>安全文明</a:t>
                  </a:r>
                </a:p>
              </p:txBody>
            </p:sp>
            <p:sp>
              <p:nvSpPr>
                <p:cNvPr id="37" name="TextBox 30"/>
                <p:cNvSpPr txBox="1"/>
                <p:nvPr/>
              </p:nvSpPr>
              <p:spPr>
                <a:xfrm>
                  <a:off x="3943834" y="639333"/>
                  <a:ext cx="5330293" cy="618762"/>
                </a:xfrm>
                <a:prstGeom prst="rect">
                  <a:avLst/>
                </a:prstGeom>
              </p:spPr>
              <p:txBody>
                <a:bodyPr vert="horz" wrap="square" lIns="360000" tIns="0" rIns="0" bIns="0" anchor="ctr" anchorCtr="0">
                  <a:noAutofit/>
                </a:bodyPr>
                <a:lstStyle/>
                <a:p>
                  <a:pPr>
                    <a:lnSpc>
                      <a:spcPct val="120000"/>
                    </a:lnSpc>
                    <a:defRPr/>
                  </a:pPr>
                  <a:r>
                    <a:rPr lang="en-US" altLang="zh-CN" sz="1400">
                      <a:solidFill>
                        <a:prstClr val="black">
                          <a:lumMod val="100000"/>
                        </a:prstClr>
                      </a:solidFill>
                      <a:sym typeface="+mn-ea"/>
                    </a:rPr>
                    <a:t>1</a:t>
                  </a:r>
                  <a:r>
                    <a:rPr lang="zh-CN" altLang="en-US" sz="1400">
                      <a:solidFill>
                        <a:prstClr val="black">
                          <a:lumMod val="100000"/>
                        </a:prstClr>
                      </a:solidFill>
                      <a:sym typeface="+mn-ea"/>
                    </a:rPr>
                    <a:t>、安全管理  </a:t>
                  </a:r>
                  <a:r>
                    <a:rPr lang="en-US" altLang="zh-CN" sz="1400">
                      <a:solidFill>
                        <a:prstClr val="black">
                          <a:lumMod val="100000"/>
                        </a:prstClr>
                      </a:solidFill>
                      <a:sym typeface="+mn-ea"/>
                    </a:rPr>
                    <a:t>2</a:t>
                  </a:r>
                  <a:r>
                    <a:rPr lang="zh-CN" altLang="en-US" sz="1400">
                      <a:solidFill>
                        <a:prstClr val="black">
                          <a:lumMod val="100000"/>
                        </a:prstClr>
                      </a:solidFill>
                      <a:sym typeface="+mn-ea"/>
                    </a:rPr>
                    <a:t>、文明施工  </a:t>
                  </a:r>
                  <a:r>
                    <a:rPr lang="en-US" altLang="zh-CN" sz="1400">
                      <a:solidFill>
                        <a:prstClr val="black">
                          <a:lumMod val="100000"/>
                        </a:prstClr>
                      </a:solidFill>
                      <a:sym typeface="+mn-ea"/>
                    </a:rPr>
                    <a:t>3</a:t>
                  </a:r>
                  <a:r>
                    <a:rPr lang="zh-CN" altLang="en-US" sz="1400">
                      <a:solidFill>
                        <a:prstClr val="black">
                          <a:lumMod val="100000"/>
                        </a:prstClr>
                      </a:solidFill>
                      <a:sym typeface="+mn-ea"/>
                    </a:rPr>
                    <a:t>、成品保护</a:t>
                  </a:r>
                  <a:endParaRPr lang="zh-CN" altLang="en-US" sz="1400">
                    <a:solidFill>
                      <a:prstClr val="black">
                        <a:lumMod val="100000"/>
                      </a:prstClr>
                    </a:solidFill>
                  </a:endParaRPr>
                </a:p>
              </p:txBody>
            </p:sp>
          </p:grpSp>
        </p:grpSp>
        <p:sp>
          <p:nvSpPr>
            <p:cNvPr id="2" name="PA_菱形 14"/>
            <p:cNvSpPr/>
            <p:nvPr>
              <p:custDataLst>
                <p:tags r:id="rId2"/>
              </p:custDataLst>
            </p:nvPr>
          </p:nvSpPr>
          <p:spPr bwMode="auto">
            <a:xfrm>
              <a:off x="8993" y="8753"/>
              <a:ext cx="1467" cy="1323"/>
            </a:xfrm>
            <a:prstGeom prst="diamond">
              <a:avLst/>
            </a:prstGeom>
            <a:solidFill>
              <a:srgbClr val="F64C31"/>
            </a:solidFill>
            <a:ln w="19050">
              <a:noFill/>
              <a:round/>
            </a:ln>
          </p:spPr>
          <p:txBody>
            <a:bodyPr vert="horz" wrap="none" lIns="91440" tIns="45720" rIns="91440" bIns="45720" anchor="ctr" anchorCtr="1" compatLnSpc="1">
              <a:normAutofit fontScale="95000" lnSpcReduction="10000"/>
            </a:bodyPr>
            <a:lstStyle/>
            <a:p>
              <a:pPr algn="ctr">
                <a:defRPr/>
              </a:pPr>
              <a:r>
                <a:rPr lang="en-US" altLang="zh-CN" sz="2400" b="1">
                  <a:solidFill>
                    <a:prstClr val="white"/>
                  </a:solidFill>
                  <a:latin typeface="+mn-ea"/>
                </a:rPr>
                <a:t>07</a:t>
              </a:r>
            </a:p>
          </p:txBody>
        </p:sp>
        <p:sp>
          <p:nvSpPr>
            <p:cNvPr id="4" name="TextBox 29"/>
            <p:cNvSpPr txBox="1"/>
            <p:nvPr/>
          </p:nvSpPr>
          <p:spPr>
            <a:xfrm>
              <a:off x="10045" y="9124"/>
              <a:ext cx="5512" cy="461"/>
            </a:xfrm>
            <a:prstGeom prst="rect">
              <a:avLst/>
            </a:prstGeom>
            <a:noFill/>
          </p:spPr>
          <p:txBody>
            <a:bodyPr wrap="none" lIns="360000" tIns="0" rIns="0" bIns="0" anchor="b" anchorCtr="0">
              <a:normAutofit/>
            </a:bodyPr>
            <a:lstStyle/>
            <a:p>
              <a:pPr>
                <a:defRPr/>
              </a:pPr>
              <a:r>
                <a:rPr lang="zh-CN" altLang="en-US" sz="1600" b="1">
                  <a:solidFill>
                    <a:srgbClr val="0070C0"/>
                  </a:solidFill>
                </a:rPr>
                <a:t>客户敏感点</a:t>
              </a:r>
            </a:p>
          </p:txBody>
        </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50" fill="hold"/>
                                        <p:tgtEl>
                                          <p:spTgt spid="3"/>
                                        </p:tgtEl>
                                        <p:attrNameLst>
                                          <p:attrName>ppt_w</p:attrName>
                                        </p:attrNameLst>
                                      </p:cBhvr>
                                      <p:tavLst>
                                        <p:tav tm="0">
                                          <p:val>
                                            <p:fltVal val="0"/>
                                          </p:val>
                                        </p:tav>
                                        <p:tav tm="100000">
                                          <p:val>
                                            <p:strVal val="#ppt_w"/>
                                          </p:val>
                                        </p:tav>
                                      </p:tavLst>
                                    </p:anim>
                                    <p:anim calcmode="lin" valueType="num">
                                      <p:cBhvr>
                                        <p:cTn id="11" dur="250" fill="hold"/>
                                        <p:tgtEl>
                                          <p:spTgt spid="3"/>
                                        </p:tgtEl>
                                        <p:attrNameLst>
                                          <p:attrName>ppt_h</p:attrName>
                                        </p:attrNameLst>
                                      </p:cBhvr>
                                      <p:tavLst>
                                        <p:tav tm="0">
                                          <p:val>
                                            <p:fltVal val="0"/>
                                          </p:val>
                                        </p:tav>
                                        <p:tav tm="100000">
                                          <p:val>
                                            <p:strVal val="#ppt_h"/>
                                          </p:val>
                                        </p:tav>
                                      </p:tavLst>
                                    </p:anim>
                                    <p:animEffect transition="in" filter="fade">
                                      <p:cBhvr>
                                        <p:cTn id="12" dur="250"/>
                                        <p:tgtEl>
                                          <p:spTgt spid="3"/>
                                        </p:tgtEl>
                                      </p:cBhvr>
                                    </p:animEffect>
                                  </p:childTnLst>
                                </p:cTn>
                              </p:par>
                              <p:par>
                                <p:cTn id="13" presetID="26" presetClass="emph" presetSubtype="0" fill="hold" nodeType="withEffect">
                                  <p:stCondLst>
                                    <p:cond delay="0"/>
                                  </p:stCondLst>
                                  <p:childTnLst>
                                    <p:animEffect transition="out" filter="fade">
                                      <p:cBhvr>
                                        <p:cTn id="14" dur="250" tmFilter="0, 0; .2, .5; .8, .5; 1, 0"/>
                                        <p:tgtEl>
                                          <p:spTgt spid="3"/>
                                        </p:tgtEl>
                                      </p:cBhvr>
                                    </p:animEffect>
                                    <p:animScale>
                                      <p:cBhvr>
                                        <p:cTn id="15" dur="125" autoRev="1" fill="hold"/>
                                        <p:tgtEl>
                                          <p:spTgt spid="3"/>
                                        </p:tgtEl>
                                      </p:cBhvr>
                                      <p:by x="105000" y="105000"/>
                                    </p:animScale>
                                  </p:childTnLst>
                                </p:cTn>
                              </p:par>
                              <p:par>
                                <p:cTn id="16" presetID="6" presetClass="emph" presetSubtype="0" decel="100000" autoRev="1" fill="hold" nodeType="withEffect">
                                  <p:stCondLst>
                                    <p:cond delay="250"/>
                                  </p:stCondLst>
                                  <p:childTnLst>
                                    <p:animScale>
                                      <p:cBhvr>
                                        <p:cTn id="17" dur="25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lvl="0" algn="l">
              <a:lnSpc>
                <a:spcPct val="150000"/>
              </a:lnSpc>
            </a:pPr>
            <a:r>
              <a:rPr lang="zh-CN" altLang="en-US" sz="2000" b="1" dirty="0">
                <a:solidFill>
                  <a:srgbClr val="F64C31"/>
                </a:solidFill>
                <a:cs typeface="+mn-ea"/>
                <a:sym typeface="+mn-ea"/>
              </a:rPr>
              <a:t>二、精装启动</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2.2.3</a:t>
            </a:r>
            <a:r>
              <a:rPr lang="zh-CN" altLang="en-US" sz="1800" b="1" dirty="0" smtClean="0">
                <a:solidFill>
                  <a:srgbClr val="000000"/>
                </a:solidFill>
                <a:cs typeface="+mn-ea"/>
                <a:sym typeface="+mn-ea"/>
              </a:rPr>
              <a:t>、审核精装扩初图（实例）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11" name="图片 10" descr="E:\金地品质管理\精装品质管控\精装管控实例图\微信图片_20180716111124.jpg微信图片_20180716111124"/>
          <p:cNvPicPr>
            <a:picLocks noChangeAspect="1"/>
          </p:cNvPicPr>
          <p:nvPr/>
        </p:nvPicPr>
        <p:blipFill>
          <a:blip r:embed="rId2"/>
          <a:srcRect/>
          <a:stretch>
            <a:fillRect/>
          </a:stretch>
        </p:blipFill>
        <p:spPr>
          <a:xfrm>
            <a:off x="1143000" y="1566545"/>
            <a:ext cx="3670300" cy="198564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2" name="图片 11" descr="E:\金地品质管理\精装品质管控\精装管控实例图\微信图片_20180716113842.jpg微信图片_20180716113842"/>
          <p:cNvPicPr>
            <a:picLocks noChangeAspect="1"/>
          </p:cNvPicPr>
          <p:nvPr/>
        </p:nvPicPr>
        <p:blipFill>
          <a:blip r:embed="rId3"/>
          <a:srcRect/>
          <a:stretch>
            <a:fillRect/>
          </a:stretch>
        </p:blipFill>
        <p:spPr>
          <a:xfrm>
            <a:off x="5816600" y="1566545"/>
            <a:ext cx="4476115" cy="252793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6" name="文本框 15"/>
          <p:cNvSpPr txBox="1"/>
          <p:nvPr/>
        </p:nvSpPr>
        <p:spPr>
          <a:xfrm>
            <a:off x="5760085" y="4550410"/>
            <a:ext cx="5771515" cy="170688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lnSpc>
                <a:spcPct val="150000"/>
              </a:lnSpc>
            </a:pPr>
            <a:r>
              <a:rPr lang="zh-CN" sz="1400" b="1" dirty="0" smtClean="0">
                <a:solidFill>
                  <a:srgbClr val="000000"/>
                </a:solidFill>
                <a:latin typeface="+mn-ea"/>
                <a:cs typeface="+mn-ea"/>
                <a:sym typeface="+mn-ea"/>
              </a:rPr>
              <a:t>榻榻米空间功能</a:t>
            </a:r>
            <a:r>
              <a:rPr lang="zh-CN" altLang="en-US" sz="1400" b="1" dirty="0">
                <a:solidFill>
                  <a:srgbClr val="000000"/>
                </a:solidFill>
                <a:cs typeface="+mn-ea"/>
              </a:rPr>
              <a:t>实例</a:t>
            </a:r>
          </a:p>
          <a:p>
            <a:pPr algn="l">
              <a:lnSpc>
                <a:spcPct val="150000"/>
              </a:lnSpc>
            </a:pPr>
            <a:r>
              <a:rPr lang="zh-CN" altLang="en-US" sz="1400" dirty="0">
                <a:solidFill>
                  <a:srgbClr val="000000"/>
                </a:solidFill>
                <a:cs typeface="+mn-ea"/>
              </a:rPr>
              <a:t>      因设计初期未考虑到实际使用的功能性问题，致使</a:t>
            </a:r>
            <a:r>
              <a:rPr lang="zh-CN" sz="1400" dirty="0" smtClean="0">
                <a:solidFill>
                  <a:srgbClr val="000000"/>
                </a:solidFill>
                <a:latin typeface="+mn-ea"/>
                <a:cs typeface="+mn-ea"/>
                <a:sym typeface="+mn-ea"/>
              </a:rPr>
              <a:t>出现了使用功能的空间浪费，对后期交付业主后存在设计缺陷的投诉风险。</a:t>
            </a:r>
          </a:p>
          <a:p>
            <a:pPr algn="l">
              <a:lnSpc>
                <a:spcPct val="150000"/>
              </a:lnSpc>
            </a:pPr>
            <a:r>
              <a:rPr lang="zh-CN" altLang="en-US" sz="1400" b="1" dirty="0" smtClean="0">
                <a:solidFill>
                  <a:srgbClr val="000000"/>
                </a:solidFill>
                <a:latin typeface="+mn-ea"/>
                <a:cs typeface="+mn-ea"/>
                <a:sym typeface="+mn-ea"/>
              </a:rPr>
              <a:t>     经过精装组进行优化增加了榻榻米空间的储物功能，规避了设计缺陷的客户投诉风险，使产品更加符合科学筑家理念。</a:t>
            </a:r>
            <a:endParaRPr lang="zh-CN" altLang="en-US" sz="1400" dirty="0">
              <a:solidFill>
                <a:srgbClr val="000000"/>
              </a:solidFill>
              <a:cs typeface="+mn-ea"/>
            </a:endParaRPr>
          </a:p>
        </p:txBody>
      </p:sp>
      <p:pic>
        <p:nvPicPr>
          <p:cNvPr id="4" name="图片 3"/>
          <p:cNvPicPr>
            <a:picLocks noChangeAspect="1"/>
          </p:cNvPicPr>
          <p:nvPr/>
        </p:nvPicPr>
        <p:blipFill>
          <a:blip r:embed="rId4"/>
          <a:stretch>
            <a:fillRect/>
          </a:stretch>
        </p:blipFill>
        <p:spPr>
          <a:xfrm>
            <a:off x="1143000" y="3769995"/>
            <a:ext cx="3670300" cy="248729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9" name="右箭头 8"/>
          <p:cNvSpPr/>
          <p:nvPr/>
        </p:nvSpPr>
        <p:spPr>
          <a:xfrm>
            <a:off x="5163820" y="3481705"/>
            <a:ext cx="283210" cy="458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lvl="0" algn="l">
              <a:lnSpc>
                <a:spcPct val="150000"/>
              </a:lnSpc>
            </a:pPr>
            <a:r>
              <a:rPr lang="zh-CN" altLang="en-US" sz="2000" b="1" dirty="0">
                <a:solidFill>
                  <a:srgbClr val="F64C31"/>
                </a:solidFill>
                <a:cs typeface="+mn-ea"/>
                <a:sym typeface="+mn-ea"/>
              </a:rPr>
              <a:t>二、精装启动</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2.2.4</a:t>
            </a:r>
            <a:r>
              <a:rPr lang="zh-CN" altLang="en-US" sz="1800" b="1" dirty="0" smtClean="0">
                <a:solidFill>
                  <a:srgbClr val="000000"/>
                </a:solidFill>
                <a:cs typeface="+mn-ea"/>
                <a:sym typeface="+mn-ea"/>
              </a:rPr>
              <a:t>、审核精装扩初图（实例）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0" name="文本框 9"/>
          <p:cNvSpPr txBox="1"/>
          <p:nvPr/>
        </p:nvSpPr>
        <p:spPr>
          <a:xfrm>
            <a:off x="6127601" y="5022924"/>
            <a:ext cx="5357886" cy="1523494"/>
          </a:xfrm>
          <a:prstGeom prst="rect">
            <a:avLst/>
          </a:prstGeom>
          <a:noFill/>
        </p:spPr>
        <p:txBody>
          <a:bodyPr wrap="square" rtlCol="0">
            <a:spAutoFit/>
          </a:bodyPr>
          <a:lstStyle/>
          <a:p>
            <a:pPr algn="l">
              <a:lnSpc>
                <a:spcPct val="150000"/>
              </a:lnSpc>
            </a:pPr>
            <a:r>
              <a:rPr lang="zh-CN" altLang="en-US" sz="1600" b="1" dirty="0" smtClean="0">
                <a:solidFill>
                  <a:srgbClr val="000000"/>
                </a:solidFill>
                <a:cs typeface="+mn-ea"/>
              </a:rPr>
              <a:t>问题描述：</a:t>
            </a:r>
            <a:endParaRPr lang="en-US" altLang="zh-CN" sz="1600" b="1" dirty="0" smtClean="0">
              <a:solidFill>
                <a:srgbClr val="000000"/>
              </a:solidFill>
              <a:cs typeface="+mn-ea"/>
            </a:endParaRPr>
          </a:p>
          <a:p>
            <a:pPr>
              <a:lnSpc>
                <a:spcPct val="150000"/>
              </a:lnSpc>
            </a:pPr>
            <a:r>
              <a:rPr lang="zh-CN" altLang="en-US" sz="1400" dirty="0">
                <a:solidFill>
                  <a:srgbClr val="000000"/>
                </a:solidFill>
                <a:cs typeface="+mn-ea"/>
              </a:rPr>
              <a:t>透光玻璃预留位置，使整体美观性非</a:t>
            </a:r>
            <a:r>
              <a:rPr lang="zh-CN" altLang="en-US" sz="1400" dirty="0" smtClean="0">
                <a:solidFill>
                  <a:srgbClr val="000000"/>
                </a:solidFill>
                <a:cs typeface="+mn-ea"/>
              </a:rPr>
              <a:t>常差，功能缺陷。</a:t>
            </a:r>
            <a:endParaRPr lang="en-US" altLang="zh-CN" sz="1400" dirty="0" smtClean="0">
              <a:solidFill>
                <a:srgbClr val="000000"/>
              </a:solidFill>
              <a:cs typeface="+mn-ea"/>
            </a:endParaRPr>
          </a:p>
          <a:p>
            <a:pPr>
              <a:lnSpc>
                <a:spcPct val="150000"/>
              </a:lnSpc>
            </a:pPr>
            <a:r>
              <a:rPr lang="zh-CN" altLang="en-US" sz="1600" b="1" dirty="0">
                <a:solidFill>
                  <a:srgbClr val="000000"/>
                </a:solidFill>
                <a:cs typeface="+mn-ea"/>
              </a:rPr>
              <a:t>解决方案：</a:t>
            </a:r>
          </a:p>
          <a:p>
            <a:pPr>
              <a:lnSpc>
                <a:spcPct val="150000"/>
              </a:lnSpc>
            </a:pPr>
            <a:r>
              <a:rPr lang="zh-CN" altLang="en-US" sz="1400" dirty="0" smtClean="0">
                <a:solidFill>
                  <a:srgbClr val="000000"/>
                </a:solidFill>
                <a:cs typeface="+mn-ea"/>
              </a:rPr>
              <a:t>与门</a:t>
            </a:r>
            <a:r>
              <a:rPr lang="zh-CN" altLang="en-US" sz="1400" dirty="0">
                <a:solidFill>
                  <a:srgbClr val="000000"/>
                </a:solidFill>
                <a:cs typeface="+mn-ea"/>
              </a:rPr>
              <a:t>高度相同做落地玻璃</a:t>
            </a:r>
            <a:r>
              <a:rPr lang="zh-CN" altLang="en-US" sz="1400" dirty="0" smtClean="0">
                <a:solidFill>
                  <a:srgbClr val="000000"/>
                </a:solidFill>
                <a:cs typeface="+mn-ea"/>
              </a:rPr>
              <a:t>，调整</a:t>
            </a:r>
            <a:r>
              <a:rPr lang="zh-CN" altLang="en-US" sz="1400" dirty="0">
                <a:solidFill>
                  <a:srgbClr val="000000"/>
                </a:solidFill>
                <a:cs typeface="+mn-ea"/>
              </a:rPr>
              <a:t>后采光度会增加，提高美观度效果。</a:t>
            </a:r>
            <a:endParaRPr lang="zh-CN" sz="1400" dirty="0" smtClean="0">
              <a:solidFill>
                <a:srgbClr val="000000"/>
              </a:solidFill>
              <a:cs typeface="+mn-ea"/>
            </a:endParaRPr>
          </a:p>
        </p:txBody>
      </p:sp>
      <p:sp>
        <p:nvSpPr>
          <p:cNvPr id="13" name="下箭头 12"/>
          <p:cNvSpPr/>
          <p:nvPr/>
        </p:nvSpPr>
        <p:spPr>
          <a:xfrm rot="16200000">
            <a:off x="5063540" y="2517527"/>
            <a:ext cx="274826" cy="536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27601" y="1592812"/>
            <a:ext cx="4320479" cy="324036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5" name="图片 14"/>
          <p:cNvPicPr>
            <a:picLocks noChangeAspect="1"/>
          </p:cNvPicPr>
          <p:nvPr/>
        </p:nvPicPr>
        <p:blipFill>
          <a:blip r:embed="rId3"/>
          <a:stretch>
            <a:fillRect/>
          </a:stretch>
        </p:blipFill>
        <p:spPr>
          <a:xfrm>
            <a:off x="1188344" y="1592812"/>
            <a:ext cx="3130032" cy="1880637"/>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343" y="3763255"/>
            <a:ext cx="3130033" cy="2267781"/>
          </a:xfrm>
          <a:prstGeom prst="rect">
            <a:avLst/>
          </a:prstGeom>
          <a:ln w="88900" cap="sq" cmpd="thickThin">
            <a:solidFill>
              <a:srgbClr val="000000"/>
            </a:solidFill>
            <a:prstDash val="solid"/>
            <a:miter lim="800000"/>
            <a:headEnd/>
            <a:tailEnd/>
          </a:ln>
          <a:effectLst>
            <a:innerShdw blurRad="76200">
              <a:srgbClr val="000000"/>
            </a:innerShdw>
          </a:effectLst>
        </p:spPr>
      </p:pic>
    </p:spTree>
    <p:extLst>
      <p:ext uri="{BB962C8B-B14F-4D97-AF65-F5344CB8AC3E}">
        <p14:creationId xmlns:p14="http://schemas.microsoft.com/office/powerpoint/2010/main" val="1560855739"/>
      </p:ext>
    </p:extLst>
  </p:cSld>
  <p:clrMapOvr>
    <a:masterClrMapping/>
  </p:clrMapOvr>
  <p:transition>
    <p:zoom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lvl="0" algn="l">
              <a:lnSpc>
                <a:spcPct val="150000"/>
              </a:lnSpc>
            </a:pPr>
            <a:r>
              <a:rPr lang="zh-CN" altLang="en-US" sz="2000" b="1" dirty="0">
                <a:solidFill>
                  <a:srgbClr val="F64C31"/>
                </a:solidFill>
                <a:cs typeface="+mn-ea"/>
                <a:sym typeface="+mn-ea"/>
              </a:rPr>
              <a:t>二、精装启动</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2.2.5</a:t>
            </a:r>
            <a:r>
              <a:rPr lang="zh-CN" altLang="en-US" sz="1800" b="1" dirty="0" smtClean="0">
                <a:solidFill>
                  <a:srgbClr val="000000"/>
                </a:solidFill>
                <a:cs typeface="+mn-ea"/>
                <a:sym typeface="+mn-ea"/>
              </a:rPr>
              <a:t>、审核精装扩初图（实例）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2"/>
          <a:stretch>
            <a:fillRect/>
          </a:stretch>
        </p:blipFill>
        <p:spPr>
          <a:xfrm rot="10800000">
            <a:off x="7309022" y="1494532"/>
            <a:ext cx="4320481" cy="3616589"/>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23" name="图片 22"/>
          <p:cNvPicPr>
            <a:picLocks noChangeAspect="1"/>
          </p:cNvPicPr>
          <p:nvPr/>
        </p:nvPicPr>
        <p:blipFill>
          <a:blip r:embed="rId3"/>
          <a:stretch>
            <a:fillRect/>
          </a:stretch>
        </p:blipFill>
        <p:spPr>
          <a:xfrm>
            <a:off x="756295" y="1496060"/>
            <a:ext cx="3960440" cy="3616588"/>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24" name="文本框 23"/>
          <p:cNvSpPr txBox="1"/>
          <p:nvPr/>
        </p:nvSpPr>
        <p:spPr>
          <a:xfrm>
            <a:off x="756295" y="5277376"/>
            <a:ext cx="3960440" cy="1154162"/>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变更前</a:t>
            </a:r>
            <a:endParaRPr lang="en-US" altLang="zh-CN" sz="1800" b="1" dirty="0" smtClean="0">
              <a:solidFill>
                <a:srgbClr val="000000"/>
              </a:solidFill>
              <a:cs typeface="+mn-ea"/>
            </a:endParaRPr>
          </a:p>
          <a:p>
            <a:pPr>
              <a:lnSpc>
                <a:spcPct val="150000"/>
              </a:lnSpc>
            </a:pPr>
            <a:r>
              <a:rPr lang="zh-CN" altLang="en-US" sz="1400" dirty="0" smtClean="0">
                <a:solidFill>
                  <a:srgbClr val="000000"/>
                </a:solidFill>
                <a:cs typeface="+mn-ea"/>
              </a:rPr>
              <a:t>原设计卫生间洗手台位置，空间尺寸不足无法置放洗手盆</a:t>
            </a:r>
            <a:endParaRPr lang="en-US" altLang="zh-CN" sz="1400" dirty="0">
              <a:solidFill>
                <a:srgbClr val="000000"/>
              </a:solidFill>
              <a:cs typeface="+mn-ea"/>
            </a:endParaRPr>
          </a:p>
        </p:txBody>
      </p:sp>
      <p:sp>
        <p:nvSpPr>
          <p:cNvPr id="25" name="文本框 24"/>
          <p:cNvSpPr txBox="1"/>
          <p:nvPr/>
        </p:nvSpPr>
        <p:spPr>
          <a:xfrm>
            <a:off x="7489042" y="5277376"/>
            <a:ext cx="3960440" cy="830997"/>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变更</a:t>
            </a:r>
            <a:r>
              <a:rPr lang="zh-CN" altLang="en-US" sz="1800" b="1" dirty="0">
                <a:solidFill>
                  <a:srgbClr val="000000"/>
                </a:solidFill>
                <a:cs typeface="+mn-ea"/>
              </a:rPr>
              <a:t>后</a:t>
            </a:r>
            <a:endParaRPr lang="en-US" altLang="zh-CN" sz="1800" b="1" dirty="0" smtClean="0">
              <a:solidFill>
                <a:srgbClr val="000000"/>
              </a:solidFill>
              <a:cs typeface="+mn-ea"/>
            </a:endParaRPr>
          </a:p>
          <a:p>
            <a:pPr>
              <a:lnSpc>
                <a:spcPct val="150000"/>
              </a:lnSpc>
            </a:pPr>
            <a:r>
              <a:rPr lang="zh-CN" altLang="en-US" sz="1400" dirty="0" smtClean="0">
                <a:solidFill>
                  <a:srgbClr val="000000"/>
                </a:solidFill>
                <a:cs typeface="+mn-ea"/>
              </a:rPr>
              <a:t>调整洗手盆、卫生间门位置，保证使用功能</a:t>
            </a:r>
            <a:endParaRPr lang="en-US" altLang="zh-CN" sz="1400" dirty="0">
              <a:solidFill>
                <a:srgbClr val="000000"/>
              </a:solidFill>
              <a:cs typeface="+mn-ea"/>
            </a:endParaRPr>
          </a:p>
        </p:txBody>
      </p:sp>
      <p:sp>
        <p:nvSpPr>
          <p:cNvPr id="26" name="上箭头 25"/>
          <p:cNvSpPr/>
          <p:nvPr/>
        </p:nvSpPr>
        <p:spPr>
          <a:xfrm>
            <a:off x="9682089" y="2955925"/>
            <a:ext cx="215900" cy="431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a:off x="2988444" y="2719070"/>
            <a:ext cx="36004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r="21103"/>
          <a:stretch/>
        </p:blipFill>
        <p:spPr>
          <a:xfrm>
            <a:off x="4932759" y="1494532"/>
            <a:ext cx="2100373" cy="3616589"/>
          </a:xfrm>
          <a:prstGeom prst="rect">
            <a:avLst/>
          </a:prstGeom>
          <a:ln w="88900" cap="sq" cmpd="thickThin">
            <a:solidFill>
              <a:srgbClr val="000000"/>
            </a:solidFill>
            <a:prstDash val="solid"/>
            <a:miter lim="800000"/>
            <a:headEnd/>
            <a:tailEnd/>
          </a:ln>
          <a:effectLst>
            <a:innerShdw blurRad="76200">
              <a:srgbClr val="000000"/>
            </a:innerShdw>
          </a:effectLst>
        </p:spPr>
      </p:pic>
    </p:spTree>
    <p:extLst>
      <p:ext uri="{BB962C8B-B14F-4D97-AF65-F5344CB8AC3E}">
        <p14:creationId xmlns:p14="http://schemas.microsoft.com/office/powerpoint/2010/main" val="2532050885"/>
      </p:ext>
    </p:extLst>
  </p:cSld>
  <p:clrMapOvr>
    <a:masterClrMapping/>
  </p:clrMapOvr>
  <p:transition>
    <p:zoom dir="in"/>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二</a:t>
            </a:r>
            <a:r>
              <a:rPr lang="zh-CN" altLang="en-US" sz="2000" b="1" dirty="0" smtClean="0">
                <a:solidFill>
                  <a:srgbClr val="F64C31"/>
                </a:solidFill>
                <a:cs typeface="+mn-ea"/>
              </a:rPr>
              <a:t>、精装启动</a:t>
            </a:r>
          </a:p>
        </p:txBody>
      </p:sp>
      <p:sp>
        <p:nvSpPr>
          <p:cNvPr id="2" name="文本框 1"/>
          <p:cNvSpPr txBox="1"/>
          <p:nvPr/>
        </p:nvSpPr>
        <p:spPr>
          <a:xfrm>
            <a:off x="585227" y="122276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3</a:t>
            </a:r>
            <a:r>
              <a:rPr lang="zh-CN" altLang="en-US" sz="1800" b="1" dirty="0" smtClean="0">
                <a:solidFill>
                  <a:srgbClr val="000000"/>
                </a:solidFill>
                <a:cs typeface="+mn-ea"/>
              </a:rPr>
              <a:t>、</a:t>
            </a:r>
            <a:r>
              <a:rPr lang="zh-CN" altLang="en-US" sz="1800" b="1" dirty="0" smtClean="0">
                <a:solidFill>
                  <a:srgbClr val="000000"/>
                </a:solidFill>
                <a:cs typeface="+mn-ea"/>
                <a:sym typeface="+mn-ea"/>
              </a:rPr>
              <a:t>审核</a:t>
            </a:r>
            <a:r>
              <a:rPr lang="zh-CN" altLang="en-US" sz="1800" b="1" dirty="0" smtClean="0">
                <a:solidFill>
                  <a:srgbClr val="000000"/>
                </a:solidFill>
                <a:cs typeface="+mn-ea"/>
              </a:rPr>
              <a:t>精装设计封样</a:t>
            </a:r>
            <a:endParaRPr lang="en-US" altLang="zh-CN" sz="1800" b="1" dirty="0">
              <a:solidFill>
                <a:srgbClr val="000000"/>
              </a:solidFill>
              <a:cs typeface="+mn-ea"/>
            </a:endParaRPr>
          </a:p>
        </p:txBody>
      </p:sp>
      <p:sp>
        <p:nvSpPr>
          <p:cNvPr id="6" name="文本框 5"/>
          <p:cNvSpPr txBox="1"/>
          <p:nvPr/>
        </p:nvSpPr>
        <p:spPr>
          <a:xfrm>
            <a:off x="6580505" y="1223010"/>
            <a:ext cx="5187315" cy="526224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en-US" altLang="zh-CN" sz="1400" dirty="0" smtClean="0">
                <a:solidFill>
                  <a:srgbClr val="000000"/>
                </a:solidFill>
                <a:latin typeface="+mn-ea"/>
                <a:cs typeface="+mn-ea"/>
              </a:rPr>
              <a:t>1</a:t>
            </a:r>
            <a:r>
              <a:rPr lang="zh-CN" altLang="en-US" sz="1400" dirty="0" smtClean="0">
                <a:solidFill>
                  <a:srgbClr val="000000"/>
                </a:solidFill>
                <a:latin typeface="+mn-ea"/>
                <a:cs typeface="+mn-ea"/>
              </a:rPr>
              <a:t>、审核设计单位提供的材料封样：</a:t>
            </a:r>
          </a:p>
          <a:p>
            <a:pPr>
              <a:lnSpc>
                <a:spcPct val="150000"/>
              </a:lnSpc>
            </a:pPr>
            <a:r>
              <a:rPr lang="zh-CN" sz="1400" dirty="0" smtClean="0">
                <a:solidFill>
                  <a:srgbClr val="000000"/>
                </a:solidFill>
                <a:latin typeface="+mn-ea"/>
                <a:cs typeface="+mn-ea"/>
                <a:sym typeface="+mn-ea"/>
              </a:rPr>
              <a:t>       由工程管理部精装组，</a:t>
            </a:r>
            <a:r>
              <a:rPr sz="1400" dirty="0" smtClean="0">
                <a:solidFill>
                  <a:srgbClr val="000000"/>
                </a:solidFill>
                <a:latin typeface="+mn-ea"/>
                <a:cs typeface="+mn-ea"/>
                <a:sym typeface="+mn-ea"/>
              </a:rPr>
              <a:t>组织</a:t>
            </a:r>
            <a:r>
              <a:rPr lang="zh-CN" sz="1400" dirty="0" smtClean="0">
                <a:solidFill>
                  <a:srgbClr val="000000"/>
                </a:solidFill>
                <a:latin typeface="+mn-ea"/>
                <a:cs typeface="+mn-ea"/>
                <a:sym typeface="+mn-ea"/>
              </a:rPr>
              <a:t>设计部、成本部进行精装设计材料封样审核，</a:t>
            </a:r>
            <a:r>
              <a:rPr lang="zh-CN" altLang="en-US" sz="1400" dirty="0" smtClean="0">
                <a:solidFill>
                  <a:srgbClr val="000000"/>
                </a:solidFill>
                <a:latin typeface="+mn-ea"/>
                <a:cs typeface="+mn-ea"/>
                <a:sym typeface="+mn-ea"/>
              </a:rPr>
              <a:t>调整设计公司所提供的设计封样与精装造价成本匹配差异，</a:t>
            </a:r>
            <a:r>
              <a:rPr lang="zh-CN" sz="1400" dirty="0" smtClean="0">
                <a:solidFill>
                  <a:srgbClr val="000000"/>
                </a:solidFill>
                <a:latin typeface="+mn-ea"/>
                <a:cs typeface="+mn-ea"/>
                <a:sym typeface="+mn-ea"/>
              </a:rPr>
              <a:t>并结合项目特点进行相应的材料使用优化，在保证精装品质的同时又能做到成本合理控制。</a:t>
            </a:r>
          </a:p>
          <a:p>
            <a:pPr>
              <a:lnSpc>
                <a:spcPct val="150000"/>
              </a:lnSpc>
            </a:pPr>
            <a:r>
              <a:rPr lang="en-US" altLang="zh-CN" sz="1400" dirty="0" smtClean="0">
                <a:solidFill>
                  <a:srgbClr val="000000"/>
                </a:solidFill>
                <a:latin typeface="+mn-ea"/>
                <a:cs typeface="+mn-ea"/>
                <a:sym typeface="+mn-ea"/>
              </a:rPr>
              <a:t>2</a:t>
            </a:r>
            <a:r>
              <a:rPr lang="zh-CN" altLang="en-US" sz="1400" dirty="0" smtClean="0">
                <a:solidFill>
                  <a:srgbClr val="000000"/>
                </a:solidFill>
                <a:latin typeface="+mn-ea"/>
                <a:cs typeface="+mn-ea"/>
                <a:sym typeface="+mn-ea"/>
              </a:rPr>
              <a:t>、</a:t>
            </a:r>
            <a:r>
              <a:rPr lang="zh-CN" sz="1400" dirty="0" smtClean="0">
                <a:solidFill>
                  <a:srgbClr val="000000"/>
                </a:solidFill>
                <a:latin typeface="+mn-ea"/>
                <a:cs typeface="+mn-ea"/>
                <a:sym typeface="+mn-ea"/>
              </a:rPr>
              <a:t>明确甲、乙供材材料表，保证精装工程材料无漏项。</a:t>
            </a: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甲供材：梳理能够符合项目特性的战略合作商，结合以往项目的供应商履约评估进行优质合作商的筛选合作，保证项目正常推进以及精装品质需求。</a:t>
            </a:r>
          </a:p>
          <a:p>
            <a:pPr>
              <a:lnSpc>
                <a:spcPct val="150000"/>
              </a:lnSpc>
            </a:pPr>
            <a:r>
              <a:rPr lang="zh-CN" altLang="en-US" sz="1400" dirty="0" smtClean="0">
                <a:solidFill>
                  <a:srgbClr val="000000"/>
                </a:solidFill>
                <a:latin typeface="+mn-ea"/>
                <a:cs typeface="+mn-ea"/>
              </a:rPr>
              <a:t>       乙供材：明确乙供材的品牌、规格型号以及项目需求，保证乙供材料的质量。</a:t>
            </a:r>
          </a:p>
          <a:p>
            <a:pPr>
              <a:lnSpc>
                <a:spcPct val="150000"/>
              </a:lnSpc>
            </a:pPr>
            <a:r>
              <a:rPr lang="zh-CN" altLang="en-US" sz="1400" dirty="0" smtClean="0">
                <a:solidFill>
                  <a:srgbClr val="000000"/>
                </a:solidFill>
                <a:latin typeface="+mn-ea"/>
                <a:cs typeface="+mn-ea"/>
              </a:rPr>
              <a:t>       </a:t>
            </a:r>
            <a:r>
              <a:rPr lang="zh-CN" altLang="en-US" sz="1400" dirty="0" smtClean="0">
                <a:solidFill>
                  <a:srgbClr val="000000"/>
                </a:solidFill>
                <a:latin typeface="+mn-ea"/>
                <a:cs typeface="+mn-ea"/>
                <a:sym typeface="+mn-ea"/>
              </a:rPr>
              <a:t>梳理精装各部位材料不出现缺漏，</a:t>
            </a:r>
            <a:r>
              <a:rPr lang="zh-CN" altLang="en-US" sz="1400" dirty="0" smtClean="0">
                <a:solidFill>
                  <a:srgbClr val="000000"/>
                </a:solidFill>
                <a:latin typeface="+mn-ea"/>
                <a:cs typeface="+mn-ea"/>
              </a:rPr>
              <a:t>规避施工过程中发生甲供材料外的空白区，避免发生由精装单位供货而出现的成本比价或者再次招标而发生的工期延误问题。</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4" name="图片 3" descr="1417035921u7"/>
          <p:cNvPicPr>
            <a:picLocks noChangeAspect="1"/>
          </p:cNvPicPr>
          <p:nvPr/>
        </p:nvPicPr>
        <p:blipFill>
          <a:blip r:embed="rId2"/>
          <a:stretch>
            <a:fillRect/>
          </a:stretch>
        </p:blipFill>
        <p:spPr>
          <a:xfrm>
            <a:off x="585470" y="2863850"/>
            <a:ext cx="3130550" cy="327469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8" name="图片 7" descr="材料样板1"/>
          <p:cNvPicPr>
            <a:picLocks noChangeAspect="1"/>
          </p:cNvPicPr>
          <p:nvPr/>
        </p:nvPicPr>
        <p:blipFill>
          <a:blip r:embed="rId3"/>
          <a:stretch>
            <a:fillRect/>
          </a:stretch>
        </p:blipFill>
        <p:spPr>
          <a:xfrm rot="16200000">
            <a:off x="3564890" y="3295650"/>
            <a:ext cx="3282315" cy="2418715"/>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51815" y="701675"/>
            <a:ext cx="11203305" cy="5545455"/>
            <a:chOff x="869" y="1105"/>
            <a:chExt cx="17643" cy="8733"/>
          </a:xfrm>
        </p:grpSpPr>
        <p:pic>
          <p:nvPicPr>
            <p:cNvPr id="1027" name="Picture 3"/>
            <p:cNvPicPr>
              <a:picLocks noChangeAspect="1" noChangeArrowheads="1"/>
            </p:cNvPicPr>
            <p:nvPr/>
          </p:nvPicPr>
          <p:blipFill rotWithShape="1">
            <a:blip r:embed="rId2"/>
            <a:srcRect/>
            <a:stretch>
              <a:fillRect/>
            </a:stretch>
          </p:blipFill>
          <p:spPr bwMode="auto">
            <a:xfrm>
              <a:off x="869" y="1106"/>
              <a:ext cx="17643" cy="873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70" y="1105"/>
              <a:ext cx="17642" cy="8732"/>
            </a:xfrm>
            <a:prstGeom prst="rect">
              <a:avLst/>
            </a:prstGeom>
            <a:gradFill>
              <a:gsLst>
                <a:gs pos="0">
                  <a:schemeClr val="bg1"/>
                </a:gs>
                <a:gs pos="50000">
                  <a:schemeClr val="bg1">
                    <a:alpha val="80000"/>
                  </a:schemeClr>
                </a:gs>
                <a:gs pos="100000">
                  <a:schemeClr val="accent1">
                    <a:tint val="23500"/>
                    <a:satMod val="160000"/>
                    <a:alpha val="2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sp>
        <p:nvSpPr>
          <p:cNvPr id="2" name="标题 1"/>
          <p:cNvSpPr txBox="1">
            <a:spLocks noGrp="1"/>
          </p:cNvSpPr>
          <p:nvPr>
            <p:ph type="title"/>
          </p:nvPr>
        </p:nvSpPr>
        <p:spPr>
          <a:xfrm>
            <a:off x="1021715" y="2540000"/>
            <a:ext cx="2571115" cy="646430"/>
          </a:xfrm>
          <a:solidFill>
            <a:srgbClr val="F64C31"/>
          </a:solidFill>
          <a:effectLst>
            <a:outerShdw blurRad="50800" dist="38100" dir="2700000" algn="tl" rotWithShape="0">
              <a:prstClr val="black">
                <a:alpha val="40000"/>
              </a:prstClr>
            </a:outerShdw>
          </a:effectLst>
        </p:spPr>
        <p:txBody>
          <a:bodyPr wrap="square" rtlCol="0">
            <a:spAutoFit/>
          </a:bodyPr>
          <a:lstStyle/>
          <a:p>
            <a:pPr lvl="0" algn="l" defTabSz="1180465" eaLnBrk="1" fontAlgn="auto" hangingPunct="1">
              <a:lnSpc>
                <a:spcPct val="150000"/>
              </a:lnSpc>
            </a:pPr>
            <a:r>
              <a:rPr lang="en-US" altLang="zh-CN" sz="2400" kern="1200" dirty="0">
                <a:solidFill>
                  <a:srgbClr val="000000"/>
                </a:solidFill>
                <a:latin typeface="+mn-ea"/>
                <a:ea typeface="+mn-ea"/>
                <a:cs typeface="+mn-ea"/>
                <a:sym typeface="+mn-ea"/>
              </a:rPr>
              <a:t>三、招标阶段</a:t>
            </a:r>
          </a:p>
        </p:txBody>
      </p:sp>
      <p:sp>
        <p:nvSpPr>
          <p:cNvPr id="4" name="内容占位符 3"/>
          <p:cNvSpPr txBox="1">
            <a:spLocks noGrp="1"/>
          </p:cNvSpPr>
          <p:nvPr>
            <p:ph type="body" sz="half" idx="2"/>
          </p:nvPr>
        </p:nvSpPr>
        <p:spPr>
          <a:xfrm>
            <a:off x="1021715" y="3186430"/>
            <a:ext cx="2503805" cy="148907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50000"/>
              </a:lnSpc>
            </a:pPr>
            <a:r>
              <a:rPr lang="en-US" altLang="zh-CN" b="1" dirty="0" smtClean="0">
                <a:latin typeface="+mn-ea"/>
                <a:ea typeface="+mn-ea"/>
                <a:cs typeface="+mn-ea"/>
              </a:rPr>
              <a:t>1</a:t>
            </a:r>
            <a:r>
              <a:rPr lang="zh-CN" altLang="en-US" b="1" dirty="0" smtClean="0">
                <a:latin typeface="+mn-ea"/>
                <a:ea typeface="+mn-ea"/>
                <a:cs typeface="+mn-ea"/>
              </a:rPr>
              <a:t>、</a:t>
            </a:r>
            <a:r>
              <a:rPr lang="en-US" altLang="zh-CN" b="1" smtClean="0">
                <a:latin typeface="+mn-ea"/>
                <a:ea typeface="+mn-ea"/>
                <a:cs typeface="+mn-ea"/>
                <a:sym typeface="+mn-ea"/>
              </a:rPr>
              <a:t>精装招标技术文件 </a:t>
            </a:r>
          </a:p>
          <a:p>
            <a:pPr>
              <a:lnSpc>
                <a:spcPct val="150000"/>
              </a:lnSpc>
            </a:pPr>
            <a:r>
              <a:rPr lang="en-US" altLang="zh-CN" b="1" smtClean="0">
                <a:latin typeface="+mn-ea"/>
                <a:ea typeface="+mn-ea"/>
                <a:cs typeface="+mn-ea"/>
                <a:sym typeface="+mn-ea"/>
              </a:rPr>
              <a:t>2、单位入围  </a:t>
            </a:r>
          </a:p>
          <a:p>
            <a:pPr>
              <a:lnSpc>
                <a:spcPct val="150000"/>
              </a:lnSpc>
            </a:pPr>
            <a:r>
              <a:rPr lang="en-US" altLang="zh-CN" b="1" smtClean="0">
                <a:latin typeface="+mn-ea"/>
                <a:ea typeface="+mn-ea"/>
                <a:cs typeface="+mn-ea"/>
                <a:sym typeface="+mn-ea"/>
              </a:rPr>
              <a:t>3、评标述标</a:t>
            </a:r>
            <a:endParaRPr b="1" dirty="0" smtClean="0">
              <a:solidFill>
                <a:srgbClr val="000000"/>
              </a:solidFill>
              <a:latin typeface="+mn-ea"/>
              <a:ea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三</a:t>
            </a:r>
            <a:r>
              <a:rPr lang="zh-CN" altLang="en-US" sz="2000" b="1" dirty="0" smtClean="0">
                <a:solidFill>
                  <a:srgbClr val="F64C31"/>
                </a:solidFill>
                <a:cs typeface="+mn-ea"/>
              </a:rPr>
              <a:t>、招标阶段</a:t>
            </a:r>
          </a:p>
        </p:txBody>
      </p:sp>
      <p:sp>
        <p:nvSpPr>
          <p:cNvPr id="2" name="文本框 1"/>
          <p:cNvSpPr txBox="1"/>
          <p:nvPr/>
        </p:nvSpPr>
        <p:spPr>
          <a:xfrm>
            <a:off x="684287" y="95669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1</a:t>
            </a:r>
            <a:r>
              <a:rPr lang="zh-CN" altLang="en-US" sz="1800" b="1" dirty="0" smtClean="0">
                <a:solidFill>
                  <a:srgbClr val="000000"/>
                </a:solidFill>
                <a:cs typeface="+mn-ea"/>
              </a:rPr>
              <a:t>、精装招标技术文件</a:t>
            </a:r>
            <a:endParaRPr lang="en-US" altLang="zh-CN" sz="1800" b="1" dirty="0">
              <a:solidFill>
                <a:srgbClr val="000000"/>
              </a:solidFill>
              <a:cs typeface="+mn-ea"/>
            </a:endParaRPr>
          </a:p>
        </p:txBody>
      </p:sp>
      <p:sp>
        <p:nvSpPr>
          <p:cNvPr id="6" name="文本框 5"/>
          <p:cNvSpPr txBox="1"/>
          <p:nvPr/>
        </p:nvSpPr>
        <p:spPr>
          <a:xfrm>
            <a:off x="684530" y="1838960"/>
            <a:ext cx="4208145" cy="42926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zh-CN" sz="1400" dirty="0" smtClean="0">
                <a:solidFill>
                  <a:srgbClr val="000000"/>
                </a:solidFill>
                <a:latin typeface="+mn-ea"/>
                <a:cs typeface="+mn-ea"/>
                <a:sym typeface="+mn-ea"/>
              </a:rPr>
              <a:t>       由工程管理部精装组审核项目公司编制的精装招标技术文件，结合精装设计要求明确精装施工技术重点、难点确保精装品质。</a:t>
            </a:r>
          </a:p>
          <a:p>
            <a:pPr>
              <a:lnSpc>
                <a:spcPct val="150000"/>
              </a:lnSpc>
            </a:pPr>
            <a:r>
              <a:rPr lang="zh-CN" sz="1400" dirty="0" smtClean="0">
                <a:solidFill>
                  <a:srgbClr val="000000"/>
                </a:solidFill>
                <a:latin typeface="+mn-ea"/>
                <a:cs typeface="+mn-ea"/>
                <a:sym typeface="+mn-ea"/>
              </a:rPr>
              <a:t>       组织项目公司明确精装总包管理职责及管理范围，明确甲指分包进场后所发生的精装总包履约职责以及各项相关费用（安全文明管控、垃圾清运、水电使用费用以及甲供材进场搬运等等）的收取规则。</a:t>
            </a: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避免精装总包与甲指分包、甲供材单位的进场后所发生的一切与精装总包相互扯皮推诿的管理空白区，保证项目正常推进降低管控难度。</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964331" y="1653606"/>
            <a:ext cx="3409240" cy="4309748"/>
            <a:chOff x="3179847" y="1197818"/>
            <a:chExt cx="2556930" cy="3232311"/>
          </a:xfrm>
        </p:grpSpPr>
        <p:pic>
          <p:nvPicPr>
            <p:cNvPr id="9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179847" y="1197818"/>
              <a:ext cx="2556930" cy="3232311"/>
            </a:xfrm>
            <a:prstGeom prst="rect">
              <a:avLst/>
            </a:prstGeom>
            <a:effectLst>
              <a:outerShdw blurRad="50800" dist="38100" dir="2700000" algn="tl" rotWithShape="0">
                <a:prstClr val="black">
                  <a:alpha val="40000"/>
                </a:prstClr>
              </a:outerShdw>
            </a:effectLst>
          </p:spPr>
        </p:pic>
        <p:sp>
          <p:nvSpPr>
            <p:cNvPr id="93" name="Rectangle 5"/>
            <p:cNvSpPr/>
            <p:nvPr/>
          </p:nvSpPr>
          <p:spPr>
            <a:xfrm>
              <a:off x="3539006" y="1570718"/>
              <a:ext cx="1868588" cy="252431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90">
                <a:solidFill>
                  <a:prstClr val="white"/>
                </a:solidFill>
                <a:cs typeface="+mn-ea"/>
                <a:sym typeface="+mn-lt"/>
              </a:endParaRPr>
            </a:p>
          </p:txBody>
        </p:sp>
      </p:grpSp>
      <p:sp>
        <p:nvSpPr>
          <p:cNvPr id="16" name="文本框 15"/>
          <p:cNvSpPr txBox="1"/>
          <p:nvPr/>
        </p:nvSpPr>
        <p:spPr>
          <a:xfrm>
            <a:off x="8558530" y="2485390"/>
            <a:ext cx="2790190" cy="36461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lnSpc>
                <a:spcPct val="150000"/>
              </a:lnSpc>
            </a:pPr>
            <a:r>
              <a:rPr lang="zh-CN" sz="1400" b="1" dirty="0" smtClean="0">
                <a:solidFill>
                  <a:srgbClr val="000000"/>
                </a:solidFill>
                <a:latin typeface="+mn-ea"/>
                <a:cs typeface="+mn-ea"/>
                <a:sym typeface="+mn-ea"/>
              </a:rPr>
              <a:t>万能的措施费</a:t>
            </a:r>
            <a:r>
              <a:rPr lang="zh-CN" altLang="en-US" sz="1400" b="1" dirty="0">
                <a:solidFill>
                  <a:srgbClr val="000000"/>
                </a:solidFill>
                <a:cs typeface="+mn-ea"/>
              </a:rPr>
              <a:t>实例</a:t>
            </a:r>
          </a:p>
          <a:p>
            <a:pPr algn="l">
              <a:lnSpc>
                <a:spcPct val="150000"/>
              </a:lnSpc>
            </a:pPr>
            <a:r>
              <a:rPr lang="zh-CN" altLang="en-US" sz="1400" dirty="0">
                <a:solidFill>
                  <a:srgbClr val="000000"/>
                </a:solidFill>
                <a:cs typeface="+mn-ea"/>
              </a:rPr>
              <a:t>       精装技术文件中过多会出现</a:t>
            </a:r>
            <a:r>
              <a:rPr lang="en-US" altLang="zh-CN" sz="1400" dirty="0">
                <a:solidFill>
                  <a:srgbClr val="000000"/>
                </a:solidFill>
                <a:cs typeface="+mn-ea"/>
              </a:rPr>
              <a:t>“</a:t>
            </a:r>
            <a:r>
              <a:rPr lang="zh-CN" altLang="en-US" sz="1400" dirty="0">
                <a:solidFill>
                  <a:srgbClr val="000000"/>
                </a:solidFill>
                <a:cs typeface="+mn-ea"/>
              </a:rPr>
              <a:t>包含</a:t>
            </a:r>
            <a:r>
              <a:rPr lang="en-US" altLang="zh-CN" sz="1400" dirty="0">
                <a:solidFill>
                  <a:srgbClr val="000000"/>
                </a:solidFill>
                <a:cs typeface="+mn-ea"/>
              </a:rPr>
              <a:t>……</a:t>
            </a:r>
            <a:r>
              <a:rPr lang="zh-CN" altLang="en-US" sz="1400" dirty="0">
                <a:solidFill>
                  <a:srgbClr val="000000"/>
                </a:solidFill>
                <a:cs typeface="+mn-ea"/>
              </a:rPr>
              <a:t>但不限于</a:t>
            </a:r>
            <a:r>
              <a:rPr lang="en-US" altLang="zh-CN" sz="1400" dirty="0">
                <a:solidFill>
                  <a:srgbClr val="000000"/>
                </a:solidFill>
                <a:cs typeface="+mn-ea"/>
              </a:rPr>
              <a:t>”</a:t>
            </a:r>
            <a:r>
              <a:rPr lang="zh-CN" altLang="en-US" sz="1400" dirty="0">
                <a:solidFill>
                  <a:srgbClr val="000000"/>
                </a:solidFill>
                <a:cs typeface="+mn-ea"/>
              </a:rPr>
              <a:t>等字样，以及万能的</a:t>
            </a:r>
            <a:r>
              <a:rPr lang="en-US" altLang="zh-CN" sz="1400" dirty="0">
                <a:solidFill>
                  <a:srgbClr val="000000"/>
                </a:solidFill>
                <a:cs typeface="+mn-ea"/>
              </a:rPr>
              <a:t>“</a:t>
            </a:r>
            <a:r>
              <a:rPr lang="zh-CN" altLang="en-US" sz="1400" dirty="0">
                <a:solidFill>
                  <a:srgbClr val="000000"/>
                </a:solidFill>
                <a:cs typeface="+mn-ea"/>
              </a:rPr>
              <a:t>措施费</a:t>
            </a:r>
            <a:r>
              <a:rPr lang="en-US" altLang="zh-CN" sz="1400" dirty="0">
                <a:solidFill>
                  <a:srgbClr val="000000"/>
                </a:solidFill>
                <a:cs typeface="+mn-ea"/>
              </a:rPr>
              <a:t>”</a:t>
            </a:r>
            <a:r>
              <a:rPr lang="zh-CN" altLang="en-US" sz="1400" dirty="0">
                <a:solidFill>
                  <a:srgbClr val="000000"/>
                </a:solidFill>
                <a:cs typeface="+mn-ea"/>
              </a:rPr>
              <a:t>字样，殊不知此处看似可以将精装单位的管理更全面的字眼，却是恰恰导致精装单位在精装工程管理过程中发生一定的利润损失问题，也就导致在项目推进过程中发生精装总包拖延或者不作为以及向项目公司提出额外的费用增加的一系列问题。</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三</a:t>
            </a:r>
            <a:r>
              <a:rPr lang="zh-CN" altLang="en-US" sz="2000" b="1" dirty="0" smtClean="0">
                <a:solidFill>
                  <a:srgbClr val="F64C31"/>
                </a:solidFill>
                <a:cs typeface="+mn-ea"/>
              </a:rPr>
              <a:t>、招标阶段</a:t>
            </a:r>
          </a:p>
        </p:txBody>
      </p:sp>
      <p:sp>
        <p:nvSpPr>
          <p:cNvPr id="2" name="文本框 1"/>
          <p:cNvSpPr txBox="1"/>
          <p:nvPr/>
        </p:nvSpPr>
        <p:spPr>
          <a:xfrm>
            <a:off x="684287" y="350114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2</a:t>
            </a:r>
            <a:r>
              <a:rPr lang="zh-CN" altLang="en-US" sz="1800" b="1" dirty="0" smtClean="0">
                <a:solidFill>
                  <a:srgbClr val="000000"/>
                </a:solidFill>
                <a:cs typeface="+mn-ea"/>
              </a:rPr>
              <a:t>、单位入围</a:t>
            </a:r>
            <a:endParaRPr lang="en-US" altLang="zh-CN" sz="1800" b="1" dirty="0">
              <a:solidFill>
                <a:srgbClr val="000000"/>
              </a:solidFill>
              <a:cs typeface="+mn-ea"/>
            </a:endParaRPr>
          </a:p>
        </p:txBody>
      </p:sp>
      <p:sp>
        <p:nvSpPr>
          <p:cNvPr id="6" name="文本框 5"/>
          <p:cNvSpPr txBox="1"/>
          <p:nvPr/>
        </p:nvSpPr>
        <p:spPr>
          <a:xfrm>
            <a:off x="684530" y="4080510"/>
            <a:ext cx="10765155" cy="20300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en-US" altLang="zh-CN" sz="1400" dirty="0" smtClean="0">
                <a:solidFill>
                  <a:srgbClr val="000000"/>
                </a:solidFill>
                <a:latin typeface="+mn-ea"/>
                <a:cs typeface="+mn-ea"/>
                <a:sym typeface="+mn-ea"/>
              </a:rPr>
              <a:t>1</a:t>
            </a:r>
            <a:r>
              <a:rPr lang="zh-CN" altLang="en-US" sz="1400" dirty="0" smtClean="0">
                <a:solidFill>
                  <a:srgbClr val="000000"/>
                </a:solidFill>
                <a:latin typeface="+mn-ea"/>
                <a:cs typeface="+mn-ea"/>
                <a:sym typeface="+mn-ea"/>
              </a:rPr>
              <a:t>、考察新入围单位的在施项目，评估其现场项目管理水平、施工能力以及质量管控情况。</a:t>
            </a:r>
          </a:p>
          <a:p>
            <a:pPr>
              <a:lnSpc>
                <a:spcPct val="150000"/>
              </a:lnSpc>
            </a:pPr>
            <a:r>
              <a:rPr lang="en-US" altLang="zh-CN" sz="1400" dirty="0" smtClean="0">
                <a:solidFill>
                  <a:srgbClr val="000000"/>
                </a:solidFill>
                <a:latin typeface="+mn-ea"/>
                <a:cs typeface="+mn-ea"/>
                <a:sym typeface="+mn-ea"/>
              </a:rPr>
              <a:t>2</a:t>
            </a:r>
            <a:r>
              <a:rPr lang="zh-CN" altLang="en-US" sz="1400" dirty="0" smtClean="0">
                <a:solidFill>
                  <a:srgbClr val="000000"/>
                </a:solidFill>
                <a:latin typeface="+mn-ea"/>
                <a:cs typeface="+mn-ea"/>
                <a:sym typeface="+mn-ea"/>
              </a:rPr>
              <a:t>、梳理以往战略单位的履约评价，筛选合格战略单位入围新项目。</a:t>
            </a:r>
            <a:r>
              <a:rPr lang="zh-CN" sz="1400" dirty="0" smtClean="0">
                <a:solidFill>
                  <a:srgbClr val="000000"/>
                </a:solidFill>
                <a:latin typeface="+mn-ea"/>
                <a:cs typeface="+mn-ea"/>
                <a:sym typeface="+mn-ea"/>
              </a:rPr>
              <a:t>   </a:t>
            </a:r>
          </a:p>
          <a:p>
            <a:pPr>
              <a:lnSpc>
                <a:spcPct val="150000"/>
              </a:lnSpc>
            </a:pPr>
            <a:r>
              <a:rPr lang="en-US" altLang="zh-CN" sz="1400" dirty="0" smtClean="0">
                <a:solidFill>
                  <a:srgbClr val="000000"/>
                </a:solidFill>
                <a:latin typeface="+mn-ea"/>
                <a:cs typeface="+mn-ea"/>
                <a:sym typeface="+mn-ea"/>
              </a:rPr>
              <a:t>3</a:t>
            </a:r>
            <a:r>
              <a:rPr lang="zh-CN" altLang="en-US" sz="1400" dirty="0" smtClean="0">
                <a:solidFill>
                  <a:srgbClr val="000000"/>
                </a:solidFill>
                <a:latin typeface="+mn-ea"/>
                <a:cs typeface="+mn-ea"/>
                <a:sym typeface="+mn-ea"/>
              </a:rPr>
              <a:t>、审核乙供材料封样封样符合精装设计需求，确保投标单位的材料无质量差异。</a:t>
            </a:r>
            <a:r>
              <a:rPr lang="zh-CN" sz="1400" dirty="0" smtClean="0">
                <a:solidFill>
                  <a:srgbClr val="000000"/>
                </a:solidFill>
                <a:latin typeface="+mn-ea"/>
                <a:cs typeface="+mn-ea"/>
                <a:sym typeface="+mn-ea"/>
              </a:rPr>
              <a:t>    </a:t>
            </a: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a:t>
            </a:r>
            <a:r>
              <a:rPr lang="zh-CN" altLang="en-US" sz="1400" dirty="0" smtClean="0">
                <a:solidFill>
                  <a:srgbClr val="000000"/>
                </a:solidFill>
                <a:latin typeface="+mn-ea"/>
                <a:cs typeface="+mn-ea"/>
                <a:sym typeface="+mn-ea"/>
              </a:rPr>
              <a:t>确保投标单位处于合理竞价范围，不会出现恶意中标后的精装质量无法保证情况发生。</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050" name="开会"/>
          <p:cNvSpPr/>
          <p:nvPr/>
        </p:nvSpPr>
        <p:spPr bwMode="auto">
          <a:xfrm>
            <a:off x="8313103" y="3921760"/>
            <a:ext cx="2188845" cy="2188845"/>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tx1">
              <a:lumMod val="75000"/>
              <a:lumOff val="2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p:transition>
    <p:zoom dir="in"/>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三</a:t>
            </a:r>
            <a:r>
              <a:rPr lang="zh-CN" altLang="en-US" sz="2000" b="1" dirty="0" smtClean="0">
                <a:solidFill>
                  <a:srgbClr val="F64C31"/>
                </a:solidFill>
                <a:cs typeface="+mn-ea"/>
              </a:rPr>
              <a:t>、招标阶段</a:t>
            </a:r>
          </a:p>
        </p:txBody>
      </p:sp>
      <p:sp>
        <p:nvSpPr>
          <p:cNvPr id="2" name="文本框 1"/>
          <p:cNvSpPr txBox="1"/>
          <p:nvPr/>
        </p:nvSpPr>
        <p:spPr>
          <a:xfrm>
            <a:off x="756042" y="278359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3</a:t>
            </a:r>
            <a:r>
              <a:rPr lang="zh-CN" altLang="en-US" sz="1800" b="1" dirty="0" smtClean="0">
                <a:solidFill>
                  <a:srgbClr val="000000"/>
                </a:solidFill>
                <a:cs typeface="+mn-ea"/>
              </a:rPr>
              <a:t>、</a:t>
            </a:r>
            <a:r>
              <a:rPr sz="1800" b="1" smtClean="0">
                <a:solidFill>
                  <a:srgbClr val="000000"/>
                </a:solidFill>
                <a:cs typeface="+mn-ea"/>
                <a:sym typeface="+mn-ea"/>
              </a:rPr>
              <a:t>评</a:t>
            </a:r>
            <a:r>
              <a:rPr lang="zh-CN" sz="1800" b="1" smtClean="0">
                <a:solidFill>
                  <a:srgbClr val="000000"/>
                </a:solidFill>
                <a:cs typeface="+mn-ea"/>
                <a:sym typeface="+mn-ea"/>
              </a:rPr>
              <a:t>标</a:t>
            </a:r>
            <a:r>
              <a:rPr sz="1800" b="1" smtClean="0">
                <a:solidFill>
                  <a:srgbClr val="000000"/>
                </a:solidFill>
                <a:cs typeface="+mn-ea"/>
                <a:sym typeface="+mn-ea"/>
              </a:rPr>
              <a:t>述标</a:t>
            </a:r>
            <a:endParaRPr lang="en-US" altLang="zh-CN" sz="1800" b="1" dirty="0">
              <a:solidFill>
                <a:srgbClr val="000000"/>
              </a:solidFill>
              <a:cs typeface="+mn-ea"/>
            </a:endParaRPr>
          </a:p>
        </p:txBody>
      </p:sp>
      <p:sp>
        <p:nvSpPr>
          <p:cNvPr id="6" name="文本框 5"/>
          <p:cNvSpPr txBox="1"/>
          <p:nvPr/>
        </p:nvSpPr>
        <p:spPr>
          <a:xfrm>
            <a:off x="756285" y="3362960"/>
            <a:ext cx="7160260" cy="267652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en-US" altLang="zh-CN" sz="1400" dirty="0" smtClean="0">
                <a:solidFill>
                  <a:srgbClr val="000000"/>
                </a:solidFill>
                <a:latin typeface="+mn-ea"/>
                <a:cs typeface="+mn-ea"/>
                <a:sym typeface="+mn-ea"/>
              </a:rPr>
              <a:t>1</a:t>
            </a:r>
            <a:r>
              <a:rPr lang="zh-CN" altLang="en-US" sz="1400" dirty="0" smtClean="0">
                <a:solidFill>
                  <a:srgbClr val="000000"/>
                </a:solidFill>
                <a:latin typeface="+mn-ea"/>
                <a:cs typeface="+mn-ea"/>
                <a:sym typeface="+mn-ea"/>
              </a:rPr>
              <a:t>、审核该单位拟派驻的项目经理、技术经理、生产经理、设计人员履历，评估该团队整体管理水平。</a:t>
            </a:r>
          </a:p>
          <a:p>
            <a:pPr>
              <a:lnSpc>
                <a:spcPct val="150000"/>
              </a:lnSpc>
            </a:pPr>
            <a:r>
              <a:rPr lang="en-US" altLang="zh-CN" sz="1400" dirty="0" smtClean="0">
                <a:solidFill>
                  <a:srgbClr val="000000"/>
                </a:solidFill>
                <a:latin typeface="+mn-ea"/>
                <a:cs typeface="+mn-ea"/>
                <a:sym typeface="+mn-ea"/>
              </a:rPr>
              <a:t>2</a:t>
            </a:r>
            <a:r>
              <a:rPr lang="zh-CN" altLang="en-US" sz="1400" dirty="0" smtClean="0">
                <a:solidFill>
                  <a:srgbClr val="000000"/>
                </a:solidFill>
                <a:latin typeface="+mn-ea"/>
                <a:cs typeface="+mn-ea"/>
                <a:sym typeface="+mn-ea"/>
              </a:rPr>
              <a:t>、</a:t>
            </a:r>
            <a:r>
              <a:rPr lang="zh-CN" sz="1400" dirty="0" smtClean="0">
                <a:solidFill>
                  <a:srgbClr val="000000"/>
                </a:solidFill>
                <a:latin typeface="+mn-ea"/>
                <a:cs typeface="+mn-ea"/>
                <a:sym typeface="+mn-ea"/>
              </a:rPr>
              <a:t>评估述标单位针对项目的重点、难点解决措施，审核述标单位的施工组织方案（施工质量预控、成品保护措施）、材料进场规划、人员配比计划等是否符合项目预估需求。      </a:t>
            </a: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为保证精装品质，必须要求精装总包的现场管理团队均为中标单位的在职人员，严禁由劳务分包自行管控，规避精装质量管控失控以及精装总包管理职责不作为问题发生。</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050" name="开会"/>
          <p:cNvSpPr/>
          <p:nvPr/>
        </p:nvSpPr>
        <p:spPr bwMode="auto">
          <a:xfrm>
            <a:off x="8567103" y="3923030"/>
            <a:ext cx="2188845" cy="2188845"/>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tx1">
              <a:lumMod val="75000"/>
              <a:lumOff val="2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p:transition>
    <p:zoom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51815" y="701675"/>
            <a:ext cx="11203305" cy="5545455"/>
            <a:chOff x="869" y="1105"/>
            <a:chExt cx="17643" cy="8733"/>
          </a:xfrm>
        </p:grpSpPr>
        <p:pic>
          <p:nvPicPr>
            <p:cNvPr id="1027" name="Picture 3"/>
            <p:cNvPicPr>
              <a:picLocks noChangeAspect="1" noChangeArrowheads="1"/>
            </p:cNvPicPr>
            <p:nvPr/>
          </p:nvPicPr>
          <p:blipFill rotWithShape="1">
            <a:blip r:embed="rId2"/>
            <a:srcRect/>
            <a:stretch>
              <a:fillRect/>
            </a:stretch>
          </p:blipFill>
          <p:spPr bwMode="auto">
            <a:xfrm>
              <a:off x="869" y="1106"/>
              <a:ext cx="17643" cy="873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70" y="1105"/>
              <a:ext cx="17642" cy="8732"/>
            </a:xfrm>
            <a:prstGeom prst="rect">
              <a:avLst/>
            </a:prstGeom>
            <a:gradFill>
              <a:gsLst>
                <a:gs pos="0">
                  <a:schemeClr val="bg1"/>
                </a:gs>
                <a:gs pos="50000">
                  <a:schemeClr val="bg1">
                    <a:alpha val="80000"/>
                  </a:schemeClr>
                </a:gs>
                <a:gs pos="100000">
                  <a:schemeClr val="accent1">
                    <a:tint val="23500"/>
                    <a:satMod val="160000"/>
                    <a:alpha val="2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sp>
        <p:nvSpPr>
          <p:cNvPr id="2" name="标题 1"/>
          <p:cNvSpPr txBox="1">
            <a:spLocks noGrp="1"/>
          </p:cNvSpPr>
          <p:nvPr>
            <p:ph type="title"/>
          </p:nvPr>
        </p:nvSpPr>
        <p:spPr>
          <a:xfrm>
            <a:off x="949960" y="2037715"/>
            <a:ext cx="2106930" cy="646430"/>
          </a:xfrm>
          <a:solidFill>
            <a:srgbClr val="F64C31"/>
          </a:solidFill>
          <a:ln>
            <a:noFill/>
          </a:ln>
          <a:effectLst>
            <a:outerShdw blurRad="50800" dist="38100" dir="2700000" algn="tl" rotWithShape="0">
              <a:prstClr val="black">
                <a:alpha val="40000"/>
              </a:prstClr>
            </a:outerShdw>
          </a:effectLst>
        </p:spPr>
        <p:txBody>
          <a:bodyPr vert="horz" wrap="square" lIns="46494" tIns="46494" rIns="46494" bIns="46494" numCol="1" rtlCol="0" anchor="b" anchorCtr="0" compatLnSpc="1">
            <a:spAutoFit/>
          </a:bodyPr>
          <a:lstStyle/>
          <a:p>
            <a:pPr lvl="0" algn="l" defTabSz="1180465" eaLnBrk="1" fontAlgn="auto" hangingPunct="1">
              <a:lnSpc>
                <a:spcPct val="150000"/>
              </a:lnSpc>
            </a:pPr>
            <a:r>
              <a:rPr lang="en-US" altLang="zh-CN" sz="2400" kern="1200" dirty="0">
                <a:solidFill>
                  <a:srgbClr val="000000"/>
                </a:solidFill>
                <a:latin typeface="+mn-ea"/>
                <a:ea typeface="+mn-ea"/>
                <a:cs typeface="+mn-ea"/>
                <a:sym typeface="+mn-ea"/>
              </a:rPr>
              <a:t>四、精装进场</a:t>
            </a:r>
          </a:p>
        </p:txBody>
      </p:sp>
      <p:sp>
        <p:nvSpPr>
          <p:cNvPr id="4" name="内容占位符 3"/>
          <p:cNvSpPr txBox="1">
            <a:spLocks noGrp="1"/>
          </p:cNvSpPr>
          <p:nvPr>
            <p:ph type="body" sz="half" idx="2"/>
          </p:nvPr>
        </p:nvSpPr>
        <p:spPr>
          <a:xfrm>
            <a:off x="949960" y="2684145"/>
            <a:ext cx="2200275" cy="2065020"/>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50000"/>
              </a:lnSpc>
            </a:pPr>
            <a:r>
              <a:rPr lang="en-US" altLang="zh-CN" b="1" dirty="0" smtClean="0">
                <a:latin typeface="+mn-ea"/>
                <a:ea typeface="+mn-ea"/>
                <a:cs typeface="+mn-ea"/>
              </a:rPr>
              <a:t>1</a:t>
            </a:r>
            <a:r>
              <a:rPr lang="zh-CN" altLang="en-US" b="1" dirty="0" smtClean="0">
                <a:latin typeface="+mn-ea"/>
                <a:ea typeface="+mn-ea"/>
                <a:cs typeface="+mn-ea"/>
              </a:rPr>
              <a:t>、设计交底</a:t>
            </a:r>
          </a:p>
          <a:p>
            <a:pPr>
              <a:lnSpc>
                <a:spcPct val="150000"/>
              </a:lnSpc>
            </a:pPr>
            <a:r>
              <a:rPr lang="en-US" altLang="zh-CN" b="1" smtClean="0">
                <a:solidFill>
                  <a:srgbClr val="000000"/>
                </a:solidFill>
                <a:latin typeface="+mn-ea"/>
                <a:ea typeface="+mn-ea"/>
                <a:cs typeface="+mn-ea"/>
                <a:sym typeface="+mn-ea"/>
              </a:rPr>
              <a:t>2</a:t>
            </a:r>
            <a:r>
              <a:rPr b="1" smtClean="0">
                <a:solidFill>
                  <a:srgbClr val="000000"/>
                </a:solidFill>
                <a:latin typeface="+mn-ea"/>
                <a:ea typeface="+mn-ea"/>
                <a:cs typeface="+mn-ea"/>
                <a:sym typeface="+mn-ea"/>
              </a:rPr>
              <a:t>、图纸深化</a:t>
            </a:r>
          </a:p>
          <a:p>
            <a:pPr>
              <a:lnSpc>
                <a:spcPct val="150000"/>
              </a:lnSpc>
            </a:pPr>
            <a:r>
              <a:rPr lang="en-US" altLang="zh-CN" b="1" smtClean="0">
                <a:solidFill>
                  <a:srgbClr val="000000"/>
                </a:solidFill>
                <a:latin typeface="+mn-ea"/>
                <a:ea typeface="+mn-ea"/>
                <a:cs typeface="+mn-ea"/>
                <a:sym typeface="+mn-ea"/>
              </a:rPr>
              <a:t>3</a:t>
            </a:r>
            <a:r>
              <a:rPr b="1" smtClean="0">
                <a:solidFill>
                  <a:srgbClr val="000000"/>
                </a:solidFill>
                <a:latin typeface="+mn-ea"/>
                <a:ea typeface="+mn-ea"/>
                <a:cs typeface="+mn-ea"/>
                <a:sym typeface="+mn-ea"/>
              </a:rPr>
              <a:t>、技术交底</a:t>
            </a:r>
          </a:p>
          <a:p>
            <a:pPr>
              <a:lnSpc>
                <a:spcPct val="150000"/>
              </a:lnSpc>
            </a:pPr>
            <a:r>
              <a:rPr lang="en-US" altLang="zh-CN" b="1" smtClean="0">
                <a:solidFill>
                  <a:srgbClr val="000000"/>
                </a:solidFill>
                <a:latin typeface="+mn-ea"/>
                <a:ea typeface="+mn-ea"/>
                <a:cs typeface="+mn-ea"/>
                <a:sym typeface="+mn-ea"/>
              </a:rPr>
              <a:t>4</a:t>
            </a:r>
            <a:r>
              <a:rPr b="1" smtClean="0">
                <a:solidFill>
                  <a:srgbClr val="000000"/>
                </a:solidFill>
                <a:latin typeface="+mn-ea"/>
                <a:ea typeface="+mn-ea"/>
                <a:cs typeface="+mn-ea"/>
                <a:sym typeface="+mn-ea"/>
              </a:rPr>
              <a:t>、套方放线</a:t>
            </a:r>
            <a:endParaRPr b="1" dirty="0" smtClean="0">
              <a:solidFill>
                <a:srgbClr val="000000"/>
              </a:solidFill>
              <a:latin typeface="+mn-ea"/>
              <a:ea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sp>
        <p:nvSpPr>
          <p:cNvPr id="2" name="文本框 1"/>
          <p:cNvSpPr txBox="1"/>
          <p:nvPr/>
        </p:nvSpPr>
        <p:spPr>
          <a:xfrm>
            <a:off x="684287" y="22095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1</a:t>
            </a:r>
            <a:r>
              <a:rPr lang="zh-CN" altLang="en-US" sz="1800" b="1" dirty="0" smtClean="0">
                <a:solidFill>
                  <a:srgbClr val="000000"/>
                </a:solidFill>
                <a:cs typeface="+mn-ea"/>
              </a:rPr>
              <a:t>、</a:t>
            </a:r>
            <a:r>
              <a:rPr lang="zh-CN" sz="1800" b="1" smtClean="0">
                <a:solidFill>
                  <a:srgbClr val="000000"/>
                </a:solidFill>
                <a:cs typeface="+mn-ea"/>
                <a:sym typeface="+mn-ea"/>
              </a:rPr>
              <a:t>设计交底</a:t>
            </a:r>
            <a:endParaRPr lang="zh-CN" sz="1800" b="1" dirty="0" smtClean="0">
              <a:solidFill>
                <a:srgbClr val="000000"/>
              </a:solidFill>
              <a:cs typeface="+mn-ea"/>
              <a:sym typeface="+mn-ea"/>
            </a:endParaRPr>
          </a:p>
        </p:txBody>
      </p:sp>
      <p:sp>
        <p:nvSpPr>
          <p:cNvPr id="6" name="文本框 5"/>
          <p:cNvSpPr txBox="1"/>
          <p:nvPr/>
        </p:nvSpPr>
        <p:spPr>
          <a:xfrm>
            <a:off x="684530" y="2788920"/>
            <a:ext cx="5362575" cy="33229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zh-CN" sz="1400" dirty="0" smtClean="0">
                <a:solidFill>
                  <a:srgbClr val="000000"/>
                </a:solidFill>
                <a:latin typeface="+mn-ea"/>
                <a:cs typeface="+mn-ea"/>
                <a:sym typeface="+mn-ea"/>
              </a:rPr>
              <a:t>       组织设计部协调设计单位、项目公司与精装单位进行现场设计交底工作。</a:t>
            </a:r>
          </a:p>
          <a:p>
            <a:pPr>
              <a:lnSpc>
                <a:spcPct val="150000"/>
              </a:lnSpc>
            </a:pPr>
            <a:r>
              <a:rPr lang="zh-CN" sz="1400" dirty="0" smtClean="0">
                <a:solidFill>
                  <a:srgbClr val="000000"/>
                </a:solidFill>
                <a:latin typeface="+mn-ea"/>
                <a:cs typeface="+mn-ea"/>
                <a:sym typeface="+mn-ea"/>
              </a:rPr>
              <a:t>       重点介绍设计意图、区域范围、需要进一步现场施工深化和设计确认的图纸、工序重点和难点及注意事项。</a:t>
            </a:r>
          </a:p>
          <a:p>
            <a:pPr>
              <a:lnSpc>
                <a:spcPct val="150000"/>
              </a:lnSpc>
            </a:pPr>
            <a:r>
              <a:rPr lang="zh-CN" sz="1400" dirty="0" smtClean="0">
                <a:solidFill>
                  <a:srgbClr val="000000"/>
                </a:solidFill>
                <a:latin typeface="+mn-ea"/>
                <a:cs typeface="+mn-ea"/>
                <a:sym typeface="+mn-ea"/>
              </a:rPr>
              <a:t>       如有特殊工艺要求，需要特别说明详细做法，以及新型材料使用等。      </a:t>
            </a: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要求精装单位结合设计交底进行现场实地的查缺补漏，减少施工过程中精装细节不交圈问题以及节点不明确问题发生。</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61" name="图片占位符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6935" y="2171700"/>
            <a:ext cx="3940175" cy="3940175"/>
          </a:xfrm>
          <a:prstGeom prst="ellipse">
            <a:avLst/>
          </a:prstGeom>
          <a:blipFill>
            <a:blip r:embed="rId3"/>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sp>
        <p:nvSpPr>
          <p:cNvPr id="3" name="矩形 2"/>
          <p:cNvSpPr/>
          <p:nvPr/>
        </p:nvSpPr>
        <p:spPr>
          <a:xfrm rot="16200000">
            <a:off x="6334761" y="1267460"/>
            <a:ext cx="5891530" cy="4901565"/>
          </a:xfrm>
          <a:prstGeom prst="rect">
            <a:avLst/>
          </a:prstGeom>
          <a:gradFill>
            <a:gsLst>
              <a:gs pos="0">
                <a:schemeClr val="bg1"/>
              </a:gs>
              <a:gs pos="50000">
                <a:schemeClr val="bg1">
                  <a:alpha val="80000"/>
                </a:schemeClr>
              </a:gs>
              <a:gs pos="100000">
                <a:schemeClr val="accent1">
                  <a:tint val="23500"/>
                  <a:satMod val="160000"/>
                  <a:alpha val="2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51815" y="701675"/>
            <a:ext cx="11203305" cy="5545455"/>
            <a:chOff x="869" y="1105"/>
            <a:chExt cx="17643" cy="8733"/>
          </a:xfrm>
        </p:grpSpPr>
        <p:pic>
          <p:nvPicPr>
            <p:cNvPr id="1027" name="Picture 3"/>
            <p:cNvPicPr>
              <a:picLocks noChangeAspect="1" noChangeArrowheads="1"/>
            </p:cNvPicPr>
            <p:nvPr/>
          </p:nvPicPr>
          <p:blipFill rotWithShape="1">
            <a:blip r:embed="rId2"/>
            <a:srcRect/>
            <a:stretch>
              <a:fillRect/>
            </a:stretch>
          </p:blipFill>
          <p:spPr bwMode="auto">
            <a:xfrm>
              <a:off x="869" y="1106"/>
              <a:ext cx="17643" cy="873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70" y="1105"/>
              <a:ext cx="17642" cy="8732"/>
            </a:xfrm>
            <a:prstGeom prst="rect">
              <a:avLst/>
            </a:prstGeom>
            <a:gradFill>
              <a:gsLst>
                <a:gs pos="0">
                  <a:schemeClr val="bg1"/>
                </a:gs>
                <a:gs pos="50000">
                  <a:schemeClr val="bg1">
                    <a:alpha val="80000"/>
                  </a:schemeClr>
                </a:gs>
                <a:gs pos="100000">
                  <a:schemeClr val="accent1">
                    <a:tint val="23500"/>
                    <a:satMod val="160000"/>
                    <a:alpha val="2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sp>
        <p:nvSpPr>
          <p:cNvPr id="2" name="标题 1"/>
          <p:cNvSpPr>
            <a:spLocks noGrp="1"/>
          </p:cNvSpPr>
          <p:nvPr>
            <p:ph type="title"/>
          </p:nvPr>
        </p:nvSpPr>
        <p:spPr>
          <a:xfrm>
            <a:off x="946785" y="2873375"/>
            <a:ext cx="2315210" cy="498475"/>
          </a:xfrm>
          <a:solidFill>
            <a:srgbClr val="F64C31"/>
          </a:solidFill>
        </p:spPr>
        <p:txBody>
          <a:bodyPr wrap="square"/>
          <a:lstStyle/>
          <a:p>
            <a:r>
              <a:rPr lang="zh-CN" altLang="en-US" sz="2400" dirty="0" smtClean="0"/>
              <a:t>一、项目前期</a:t>
            </a:r>
          </a:p>
        </p:txBody>
      </p:sp>
      <p:sp>
        <p:nvSpPr>
          <p:cNvPr id="4" name="内容占位符 3"/>
          <p:cNvSpPr txBox="1">
            <a:spLocks noGrp="1"/>
          </p:cNvSpPr>
          <p:nvPr>
            <p:ph type="body" sz="half" idx="2"/>
          </p:nvPr>
        </p:nvSpPr>
        <p:spPr>
          <a:xfrm>
            <a:off x="946785" y="3371850"/>
            <a:ext cx="1756410" cy="1109345"/>
          </a:xfrm>
          <a:prstGeom prst="rect">
            <a:avLst/>
          </a:prstGeom>
          <a:solidFill>
            <a:srgbClr val="000000">
              <a:alpha val="0"/>
            </a:srgbClr>
          </a:solidFill>
        </p:spPr>
        <p:txBody>
          <a:bodyPr wrap="square" rtlCol="0">
            <a:noAutofit/>
          </a:bodyPr>
          <a:lstStyle/>
          <a:p>
            <a:pPr>
              <a:lnSpc>
                <a:spcPct val="150000"/>
              </a:lnSpc>
            </a:pPr>
            <a:r>
              <a:rPr lang="en-US" altLang="zh-CN" b="1" dirty="0" smtClean="0">
                <a:latin typeface="+mn-ea"/>
                <a:ea typeface="+mn-ea"/>
                <a:cs typeface="+mn-ea"/>
              </a:rPr>
              <a:t>1</a:t>
            </a:r>
            <a:r>
              <a:rPr lang="zh-CN" altLang="en-US" b="1" dirty="0" smtClean="0">
                <a:latin typeface="+mn-ea"/>
                <a:ea typeface="+mn-ea"/>
                <a:cs typeface="+mn-ea"/>
              </a:rPr>
              <a:t>、结构规划</a:t>
            </a:r>
            <a:endParaRPr lang="en-US" altLang="zh-CN" b="1" dirty="0" smtClean="0">
              <a:latin typeface="+mn-ea"/>
              <a:ea typeface="+mn-ea"/>
              <a:cs typeface="+mn-ea"/>
            </a:endParaRPr>
          </a:p>
          <a:p>
            <a:pPr>
              <a:lnSpc>
                <a:spcPct val="150000"/>
              </a:lnSpc>
            </a:pPr>
            <a:r>
              <a:rPr lang="en-US" altLang="zh-CN" b="1" dirty="0" smtClean="0">
                <a:solidFill>
                  <a:srgbClr val="000000"/>
                </a:solidFill>
                <a:latin typeface="+mn-ea"/>
                <a:ea typeface="+mn-ea"/>
                <a:cs typeface="+mn-ea"/>
              </a:rPr>
              <a:t>2</a:t>
            </a:r>
            <a:r>
              <a:rPr lang="zh-CN" altLang="en-US" b="1" dirty="0" smtClean="0">
                <a:solidFill>
                  <a:srgbClr val="000000"/>
                </a:solidFill>
                <a:latin typeface="+mn-ea"/>
                <a:ea typeface="+mn-ea"/>
                <a:cs typeface="+mn-ea"/>
              </a:rPr>
              <a:t>、机电规划</a:t>
            </a:r>
            <a:endParaRPr lang="en-US" altLang="zh-CN" b="1" dirty="0" smtClean="0">
              <a:solidFill>
                <a:srgbClr val="000000"/>
              </a:solidFill>
              <a:latin typeface="+mn-ea"/>
              <a:ea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sp>
        <p:nvSpPr>
          <p:cNvPr id="65" name="矩形 64"/>
          <p:cNvSpPr/>
          <p:nvPr/>
        </p:nvSpPr>
        <p:spPr>
          <a:xfrm>
            <a:off x="1" y="1735573"/>
            <a:ext cx="5708652" cy="3548925"/>
          </a:xfrm>
          <a:prstGeom prst="rect">
            <a:avLst/>
          </a:prstGeom>
          <a:blipFill>
            <a:blip r:embed="rId2"/>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文本框 5"/>
          <p:cNvSpPr txBox="1"/>
          <p:nvPr/>
        </p:nvSpPr>
        <p:spPr>
          <a:xfrm>
            <a:off x="5708650" y="2468245"/>
            <a:ext cx="5501005" cy="396938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zh-CN" sz="1400" dirty="0" smtClean="0">
                <a:solidFill>
                  <a:srgbClr val="000000"/>
                </a:solidFill>
                <a:latin typeface="+mn-ea"/>
                <a:cs typeface="+mn-ea"/>
                <a:sym typeface="+mn-ea"/>
              </a:rPr>
              <a:t>       组织精装单位进行现场勘查，结合实况进行设计图纸深化，出具正式施工图纸，深化内容：</a:t>
            </a: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1</a:t>
            </a:r>
            <a:r>
              <a:rPr lang="zh-CN" altLang="en-US" sz="1400" dirty="0" smtClean="0">
                <a:solidFill>
                  <a:srgbClr val="000000"/>
                </a:solidFill>
                <a:latin typeface="+mn-ea"/>
                <a:cs typeface="+mn-ea"/>
                <a:sym typeface="+mn-ea"/>
              </a:rPr>
              <a:t>、</a:t>
            </a:r>
            <a:r>
              <a:rPr lang="zh-CN" sz="1400" dirty="0" smtClean="0">
                <a:solidFill>
                  <a:srgbClr val="000000"/>
                </a:solidFill>
                <a:latin typeface="+mn-ea"/>
                <a:cs typeface="+mn-ea"/>
                <a:sym typeface="+mn-ea"/>
              </a:rPr>
              <a:t>关键部位：</a:t>
            </a:r>
          </a:p>
          <a:p>
            <a:pPr>
              <a:lnSpc>
                <a:spcPct val="150000"/>
              </a:lnSpc>
            </a:pPr>
            <a:r>
              <a:rPr lang="zh-CN" sz="1400" dirty="0" smtClean="0">
                <a:solidFill>
                  <a:srgbClr val="000000"/>
                </a:solidFill>
                <a:latin typeface="+mn-ea"/>
                <a:cs typeface="+mn-ea"/>
                <a:sym typeface="+mn-ea"/>
              </a:rPr>
              <a:t>        如：不同材质交界面、造型表现部位、加固方案、防水施工方案等，均应绘制节点详图。</a:t>
            </a: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2</a:t>
            </a:r>
            <a:r>
              <a:rPr lang="zh-CN" altLang="en-US" sz="1400" dirty="0" smtClean="0">
                <a:solidFill>
                  <a:srgbClr val="000000"/>
                </a:solidFill>
                <a:latin typeface="+mn-ea"/>
                <a:cs typeface="+mn-ea"/>
                <a:sym typeface="+mn-ea"/>
              </a:rPr>
              <a:t>、</a:t>
            </a:r>
            <a:r>
              <a:rPr lang="zh-CN" sz="1400" dirty="0" smtClean="0">
                <a:solidFill>
                  <a:srgbClr val="000000"/>
                </a:solidFill>
                <a:latin typeface="+mn-ea"/>
                <a:cs typeface="+mn-ea"/>
                <a:sym typeface="+mn-ea"/>
              </a:rPr>
              <a:t>观感质量：</a:t>
            </a:r>
          </a:p>
          <a:p>
            <a:pPr>
              <a:lnSpc>
                <a:spcPct val="150000"/>
              </a:lnSpc>
            </a:pPr>
            <a:r>
              <a:rPr lang="zh-CN" sz="1400" dirty="0" smtClean="0">
                <a:solidFill>
                  <a:srgbClr val="000000"/>
                </a:solidFill>
                <a:latin typeface="+mn-ea"/>
                <a:cs typeface="+mn-ea"/>
                <a:sym typeface="+mn-ea"/>
              </a:rPr>
              <a:t>        如：综合天花点位落位、墙地砖排版、综合管线规划等，必须依据实际现状进行图纸深化。      </a:t>
            </a: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施工前期提前解决施工过程中的技术难点，避免施工过程中出现因图纸不明而造成工期延误。</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 name="文本框 1"/>
          <p:cNvSpPr txBox="1"/>
          <p:nvPr/>
        </p:nvSpPr>
        <p:spPr>
          <a:xfrm>
            <a:off x="5708407" y="173520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2</a:t>
            </a:r>
            <a:r>
              <a:rPr lang="zh-CN" altLang="en-US" sz="1800" b="1" dirty="0" smtClean="0">
                <a:solidFill>
                  <a:srgbClr val="000000"/>
                </a:solidFill>
                <a:cs typeface="+mn-ea"/>
              </a:rPr>
              <a:t>、图纸深化</a:t>
            </a:r>
            <a:endParaRPr lang="en-US" altLang="zh-CN" sz="1800" b="1" dirty="0" smtClean="0">
              <a:solidFill>
                <a:srgbClr val="000000"/>
              </a:solidFill>
              <a:cs typeface="+mn-ea"/>
              <a:sym typeface="+mn-ea"/>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0-#ppt_w/2"/>
                                          </p:val>
                                        </p:tav>
                                        <p:tav tm="100000">
                                          <p:val>
                                            <p:strVal val="#ppt_x"/>
                                          </p:val>
                                        </p:tav>
                                      </p:tavLst>
                                    </p:anim>
                                    <p:anim calcmode="lin" valueType="num">
                                      <p:cBhvr additive="base">
                                        <p:cTn id="8"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4.2.1</a:t>
            </a:r>
            <a:r>
              <a:rPr lang="zh-CN" altLang="en-US" sz="1800" b="1" dirty="0" smtClean="0">
                <a:solidFill>
                  <a:srgbClr val="000000"/>
                </a:solidFill>
                <a:cs typeface="+mn-ea"/>
              </a:rPr>
              <a:t>、</a:t>
            </a:r>
            <a:r>
              <a:rPr lang="zh-CN" altLang="en-US" sz="1800" b="1" dirty="0" smtClean="0">
                <a:solidFill>
                  <a:srgbClr val="000000"/>
                </a:solidFill>
                <a:cs typeface="+mn-ea"/>
                <a:sym typeface="+mn-ea"/>
              </a:rPr>
              <a:t>图纸深化（实例）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2" name="Rectangle 3"/>
          <p:cNvSpPr txBox="1"/>
          <p:nvPr/>
        </p:nvSpPr>
        <p:spPr>
          <a:xfrm>
            <a:off x="531162" y="5565098"/>
            <a:ext cx="4133418" cy="760730"/>
          </a:xfrm>
          <a:prstGeom prst="rect">
            <a:avLst/>
          </a:prstGeom>
          <a:noFill/>
          <a:ln w="9525">
            <a:noFill/>
          </a:ln>
        </p:spPr>
        <p:txBody>
          <a:bodyPr anchor="t"/>
          <a:lstStyle/>
          <a:p>
            <a:pPr marL="342900" indent="-342900" defTabSz="914400">
              <a:spcBef>
                <a:spcPct val="20000"/>
              </a:spcBef>
              <a:buFont typeface="Arial" panose="020B0604020202020204" pitchFamily="34" charset="0"/>
              <a:buNone/>
            </a:pPr>
            <a:r>
              <a:rPr lang="zh-CN" altLang="en-US" sz="1400" b="1" dirty="0">
                <a:latin typeface="+mn-ea"/>
                <a:cs typeface="+mn-ea"/>
              </a:rPr>
              <a:t>原方案：</a:t>
            </a:r>
            <a:r>
              <a:rPr lang="zh-CN" altLang="en-US" sz="1400" dirty="0">
                <a:latin typeface="+mn-ea"/>
                <a:cs typeface="+mn-ea"/>
              </a:rPr>
              <a:t>42平米LOFT户型（变异）因此位置有结构柱以及下水管影响，导致橱柜操作面过小，无切菜操作空间。</a:t>
            </a:r>
          </a:p>
        </p:txBody>
      </p:sp>
      <p:pic>
        <p:nvPicPr>
          <p:cNvPr id="13" name="图片 12"/>
          <p:cNvPicPr>
            <a:picLocks noChangeAspect="1"/>
          </p:cNvPicPr>
          <p:nvPr/>
        </p:nvPicPr>
        <p:blipFill>
          <a:blip r:embed="rId2"/>
          <a:stretch>
            <a:fillRect/>
          </a:stretch>
        </p:blipFill>
        <p:spPr>
          <a:xfrm>
            <a:off x="716203" y="2862684"/>
            <a:ext cx="2303572" cy="2239729"/>
          </a:xfrm>
          <a:prstGeom prst="rect">
            <a:avLst/>
          </a:prstGeom>
          <a:ln w="88900" cap="sq" cmpd="thickThin">
            <a:solidFill>
              <a:srgbClr val="000000"/>
            </a:solidFill>
            <a:prstDash val="solid"/>
            <a:miter lim="800000"/>
            <a:headEnd/>
            <a:tailEnd/>
          </a:ln>
          <a:effectLst>
            <a:innerShdw blurRad="76200">
              <a:srgbClr val="000000"/>
            </a:innerShdw>
          </a:effectLst>
        </p:spPr>
        <p:style>
          <a:lnRef idx="2">
            <a:schemeClr val="accent6">
              <a:shade val="50000"/>
            </a:schemeClr>
          </a:lnRef>
          <a:fillRef idx="1">
            <a:schemeClr val="accent6"/>
          </a:fillRef>
          <a:effectRef idx="0">
            <a:schemeClr val="accent6"/>
          </a:effectRef>
          <a:fontRef idx="minor">
            <a:schemeClr val="lt1"/>
          </a:fontRef>
        </p:style>
      </p:pic>
      <p:pic>
        <p:nvPicPr>
          <p:cNvPr id="14" name="图片 13"/>
          <p:cNvPicPr>
            <a:picLocks noChangeAspect="1"/>
          </p:cNvPicPr>
          <p:nvPr/>
        </p:nvPicPr>
        <p:blipFill>
          <a:blip r:embed="rId3"/>
          <a:stretch>
            <a:fillRect/>
          </a:stretch>
        </p:blipFill>
        <p:spPr>
          <a:xfrm>
            <a:off x="3409230" y="2862684"/>
            <a:ext cx="1343105" cy="2239729"/>
          </a:xfrm>
          <a:prstGeom prst="rect">
            <a:avLst/>
          </a:prstGeom>
          <a:ln w="88900" cap="sq" cmpd="thickThin">
            <a:solidFill>
              <a:srgbClr val="000000"/>
            </a:solidFill>
            <a:prstDash val="solid"/>
            <a:miter lim="800000"/>
            <a:headEnd/>
            <a:tailEnd/>
          </a:ln>
          <a:effectLst>
            <a:innerShdw blurRad="76200">
              <a:srgbClr val="000000"/>
            </a:innerShdw>
          </a:effectLst>
        </p:spPr>
        <p:style>
          <a:lnRef idx="2">
            <a:schemeClr val="accent6">
              <a:shade val="50000"/>
            </a:schemeClr>
          </a:lnRef>
          <a:fillRef idx="1">
            <a:schemeClr val="accent6"/>
          </a:fillRef>
          <a:effectRef idx="0">
            <a:schemeClr val="accent6"/>
          </a:effectRef>
          <a:fontRef idx="minor">
            <a:schemeClr val="lt1"/>
          </a:fontRef>
        </p:style>
      </p:pic>
      <p:pic>
        <p:nvPicPr>
          <p:cNvPr id="15" name="图片 14"/>
          <p:cNvPicPr>
            <a:picLocks noChangeAspect="1"/>
          </p:cNvPicPr>
          <p:nvPr/>
        </p:nvPicPr>
        <p:blipFill>
          <a:blip r:embed="rId4"/>
          <a:srcRect/>
          <a:stretch>
            <a:fillRect/>
          </a:stretch>
        </p:blipFill>
        <p:spPr>
          <a:xfrm>
            <a:off x="5764552" y="1303947"/>
            <a:ext cx="2547502" cy="1928653"/>
          </a:xfrm>
          <a:prstGeom prst="rect">
            <a:avLst/>
          </a:prstGeom>
          <a:ln w="88900" cap="sq" cmpd="thickThin">
            <a:solidFill>
              <a:srgbClr val="000000"/>
            </a:solidFill>
            <a:prstDash val="solid"/>
            <a:miter lim="800000"/>
            <a:headEnd/>
            <a:tailEnd/>
          </a:ln>
          <a:effectLst>
            <a:innerShdw blurRad="76200">
              <a:srgbClr val="000000"/>
            </a:innerShdw>
          </a:effectLst>
        </p:spPr>
        <p:style>
          <a:lnRef idx="2">
            <a:schemeClr val="accent6">
              <a:shade val="50000"/>
            </a:schemeClr>
          </a:lnRef>
          <a:fillRef idx="1">
            <a:schemeClr val="accent6"/>
          </a:fillRef>
          <a:effectRef idx="0">
            <a:schemeClr val="accent6"/>
          </a:effectRef>
          <a:fontRef idx="minor">
            <a:schemeClr val="lt1"/>
          </a:fontRef>
        </p:style>
      </p:pic>
      <p:sp>
        <p:nvSpPr>
          <p:cNvPr id="16" name="Rectangle 3"/>
          <p:cNvSpPr txBox="1"/>
          <p:nvPr/>
        </p:nvSpPr>
        <p:spPr>
          <a:xfrm>
            <a:off x="5641114" y="4885668"/>
            <a:ext cx="2794378" cy="1440160"/>
          </a:xfrm>
          <a:prstGeom prst="rect">
            <a:avLst/>
          </a:prstGeom>
          <a:noFill/>
          <a:ln w="9525">
            <a:noFill/>
          </a:ln>
        </p:spPr>
        <p:txBody>
          <a:bodyPr anchor="t"/>
          <a:lstStyle/>
          <a:p>
            <a:pPr marL="342900" indent="-342900" defTabSz="914400">
              <a:spcBef>
                <a:spcPct val="20000"/>
              </a:spcBef>
              <a:buFont typeface="Arial" panose="020B0604020202020204" pitchFamily="34" charset="0"/>
              <a:buNone/>
            </a:pPr>
            <a:r>
              <a:rPr lang="zh-CN" altLang="en-US" sz="1400" b="1" dirty="0">
                <a:latin typeface="+mn-ea"/>
                <a:cs typeface="+mn-ea"/>
              </a:rPr>
              <a:t>优化方案：</a:t>
            </a:r>
            <a:r>
              <a:rPr lang="zh-CN" altLang="en-US" sz="1400" dirty="0">
                <a:latin typeface="+mn-ea"/>
                <a:cs typeface="+mn-ea"/>
              </a:rPr>
              <a:t>结合现场实际情况，将洗衣机移至楼梯下方，原洗衣机位置（灶台下方）做抽拉式移动台，可解决切菜操作功能，亦可作为餐台使用。</a:t>
            </a: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4873" y="1303947"/>
            <a:ext cx="2625230" cy="1928653"/>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t="5902" r="7358" b="6927"/>
          <a:stretch/>
        </p:blipFill>
        <p:spPr>
          <a:xfrm>
            <a:off x="8644873" y="3473450"/>
            <a:ext cx="2624591" cy="2890898"/>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bldLst>
      <p:bldP spid="1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4.2.2</a:t>
            </a:r>
            <a:r>
              <a:rPr lang="zh-CN" altLang="en-US" sz="1800" b="1" dirty="0" smtClean="0">
                <a:solidFill>
                  <a:srgbClr val="000000"/>
                </a:solidFill>
                <a:cs typeface="+mn-ea"/>
                <a:sym typeface="+mn-ea"/>
              </a:rPr>
              <a:t>、图纸深化（实例）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6"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pic>
        <p:nvPicPr>
          <p:cNvPr id="18" name="图片 17"/>
          <p:cNvPicPr>
            <a:picLocks noChangeAspect="1"/>
          </p:cNvPicPr>
          <p:nvPr/>
        </p:nvPicPr>
        <p:blipFill>
          <a:blip r:embed="rId2"/>
          <a:stretch>
            <a:fillRect/>
          </a:stretch>
        </p:blipFill>
        <p:spPr>
          <a:xfrm>
            <a:off x="687311" y="2790606"/>
            <a:ext cx="4209000" cy="2158028"/>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21" name="TextBox 5"/>
          <p:cNvSpPr txBox="1"/>
          <p:nvPr/>
        </p:nvSpPr>
        <p:spPr>
          <a:xfrm>
            <a:off x="1047135" y="5094932"/>
            <a:ext cx="3129079" cy="276999"/>
          </a:xfrm>
          <a:prstGeom prst="rect">
            <a:avLst/>
          </a:prstGeom>
          <a:noFill/>
        </p:spPr>
        <p:txBody>
          <a:bodyPr wrap="square" rtlCol="0">
            <a:spAutoFit/>
          </a:bodyPr>
          <a:lstStyle/>
          <a:p>
            <a:pPr algn="ctr"/>
            <a:r>
              <a:rPr lang="zh-CN" altLang="en-US" sz="1200" b="1" dirty="0" smtClean="0"/>
              <a:t>原设计平面</a:t>
            </a:r>
            <a:endParaRPr lang="zh-CN" altLang="en-US" sz="1200" b="1" dirty="0"/>
          </a:p>
        </p:txBody>
      </p:sp>
      <p:sp>
        <p:nvSpPr>
          <p:cNvPr id="22" name="TextBox 5"/>
          <p:cNvSpPr txBox="1"/>
          <p:nvPr/>
        </p:nvSpPr>
        <p:spPr>
          <a:xfrm>
            <a:off x="8370049" y="4638784"/>
            <a:ext cx="3600400" cy="1754326"/>
          </a:xfrm>
          <a:prstGeom prst="rect">
            <a:avLst/>
          </a:prstGeom>
          <a:noFill/>
        </p:spPr>
        <p:txBody>
          <a:bodyPr wrap="square" rtlCol="0">
            <a:spAutoFit/>
          </a:bodyPr>
          <a:lstStyle>
            <a:defPPr>
              <a:defRPr lang="zh-CN"/>
            </a:defPPr>
            <a:lvl1pPr>
              <a:lnSpc>
                <a:spcPct val="150000"/>
              </a:lnSpc>
              <a:defRPr sz="1600" b="1">
                <a:solidFill>
                  <a:srgbClr val="000000"/>
                </a:solidFill>
                <a:latin typeface="+mn-ea"/>
                <a:cs typeface="+mn-ea"/>
              </a:defRPr>
            </a:lvl1pPr>
          </a:lstStyle>
          <a:p>
            <a:r>
              <a:rPr lang="zh-CN" altLang="en-US" dirty="0" smtClean="0"/>
              <a:t>问题描述</a:t>
            </a:r>
            <a:r>
              <a:rPr lang="en-US" altLang="zh-CN" dirty="0"/>
              <a:t>76</a:t>
            </a:r>
            <a:r>
              <a:rPr lang="zh-CN" altLang="en-US" dirty="0"/>
              <a:t>平米户型</a:t>
            </a:r>
            <a:r>
              <a:rPr lang="zh-CN" altLang="en-US" dirty="0" smtClean="0"/>
              <a:t>：</a:t>
            </a:r>
            <a:endParaRPr lang="en-US" altLang="zh-CN" dirty="0"/>
          </a:p>
          <a:p>
            <a:r>
              <a:rPr lang="en-US" altLang="zh-CN" sz="1400" b="0" dirty="0"/>
              <a:t>1</a:t>
            </a:r>
            <a:r>
              <a:rPr lang="zh-CN" altLang="en-US" sz="1400" b="0" dirty="0" smtClean="0"/>
              <a:t>、根据</a:t>
            </a:r>
            <a:r>
              <a:rPr lang="zh-CN" altLang="en-US" sz="1400" b="0" dirty="0"/>
              <a:t>照片所示，楼梯底部空间已造成卫生清理死角。</a:t>
            </a:r>
            <a:endParaRPr lang="en-US" altLang="zh-CN" sz="1400" b="0" dirty="0"/>
          </a:p>
          <a:p>
            <a:r>
              <a:rPr lang="en-US" altLang="zh-CN" sz="1400" b="0" dirty="0"/>
              <a:t>2</a:t>
            </a:r>
            <a:r>
              <a:rPr lang="zh-CN" altLang="en-US" sz="1400" b="0" dirty="0"/>
              <a:t>、底部空间内的面层已无法施工。</a:t>
            </a:r>
            <a:endParaRPr lang="en-US" altLang="zh-CN" sz="1400" b="0" dirty="0"/>
          </a:p>
          <a:p>
            <a:r>
              <a:rPr lang="en-US" altLang="zh-CN" sz="1400" b="0" dirty="0"/>
              <a:t>3</a:t>
            </a:r>
            <a:r>
              <a:rPr lang="zh-CN" altLang="en-US" sz="1400" b="0" dirty="0"/>
              <a:t>、此处空间为浪费空间</a:t>
            </a:r>
            <a:r>
              <a:rPr lang="zh-CN" altLang="en-US" sz="1400" b="0" dirty="0" smtClean="0"/>
              <a:t>。</a:t>
            </a:r>
            <a:endParaRPr lang="zh-CN" altLang="en-US" sz="1400" b="0" dirty="0"/>
          </a:p>
        </p:txBody>
      </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807" y="1552474"/>
            <a:ext cx="2825930" cy="339616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27" name="TextBox 5"/>
          <p:cNvSpPr txBox="1"/>
          <p:nvPr/>
        </p:nvSpPr>
        <p:spPr>
          <a:xfrm>
            <a:off x="5213232" y="5094932"/>
            <a:ext cx="3129079" cy="276999"/>
          </a:xfrm>
          <a:prstGeom prst="rect">
            <a:avLst/>
          </a:prstGeom>
          <a:noFill/>
        </p:spPr>
        <p:txBody>
          <a:bodyPr wrap="square" rtlCol="0">
            <a:spAutoFit/>
          </a:bodyPr>
          <a:lstStyle/>
          <a:p>
            <a:pPr algn="ctr"/>
            <a:r>
              <a:rPr lang="zh-CN" altLang="en-US" sz="1200" b="1" dirty="0" smtClean="0"/>
              <a:t>楼梯踏步底部独立空间死角</a:t>
            </a:r>
            <a:endParaRPr lang="zh-CN" altLang="en-US" sz="1200" b="1" dirty="0"/>
          </a:p>
        </p:txBody>
      </p:sp>
    </p:spTree>
  </p:cSld>
  <p:clrMapOvr>
    <a:masterClrMapping/>
  </p:clrMapOvr>
  <p:transition>
    <p:zoom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4.2.2</a:t>
            </a:r>
            <a:r>
              <a:rPr lang="zh-CN" altLang="en-US" sz="1800" b="1" dirty="0" smtClean="0">
                <a:solidFill>
                  <a:srgbClr val="000000"/>
                </a:solidFill>
                <a:cs typeface="+mn-ea"/>
                <a:sym typeface="+mn-ea"/>
              </a:rPr>
              <a:t>、图纸深化（实例）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6"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pic>
        <p:nvPicPr>
          <p:cNvPr id="10" name="图片 9"/>
          <p:cNvPicPr>
            <a:picLocks noChangeAspect="1"/>
          </p:cNvPicPr>
          <p:nvPr/>
        </p:nvPicPr>
        <p:blipFill>
          <a:blip r:embed="rId2"/>
          <a:stretch>
            <a:fillRect/>
          </a:stretch>
        </p:blipFill>
        <p:spPr>
          <a:xfrm>
            <a:off x="756295" y="1494532"/>
            <a:ext cx="4209000" cy="2121158"/>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1" name="TextBox 5"/>
          <p:cNvSpPr txBox="1"/>
          <p:nvPr/>
        </p:nvSpPr>
        <p:spPr>
          <a:xfrm>
            <a:off x="1296255" y="3689504"/>
            <a:ext cx="3129079" cy="276999"/>
          </a:xfrm>
          <a:prstGeom prst="rect">
            <a:avLst/>
          </a:prstGeom>
          <a:noFill/>
        </p:spPr>
        <p:txBody>
          <a:bodyPr wrap="square" rtlCol="0">
            <a:spAutoFit/>
          </a:bodyPr>
          <a:lstStyle/>
          <a:p>
            <a:pPr algn="ctr"/>
            <a:r>
              <a:rPr lang="zh-CN" altLang="en-US" sz="1200" b="1" dirty="0" smtClean="0"/>
              <a:t>建议调整后设计平面</a:t>
            </a:r>
            <a:endParaRPr lang="zh-CN" altLang="en-US" sz="1200" b="1" dirty="0"/>
          </a:p>
        </p:txBody>
      </p:sp>
      <p:sp>
        <p:nvSpPr>
          <p:cNvPr id="12" name="TextBox 5"/>
          <p:cNvSpPr txBox="1"/>
          <p:nvPr/>
        </p:nvSpPr>
        <p:spPr>
          <a:xfrm>
            <a:off x="4965295" y="4815899"/>
            <a:ext cx="6376176" cy="1431161"/>
          </a:xfrm>
          <a:prstGeom prst="rect">
            <a:avLst/>
          </a:prstGeom>
          <a:noFill/>
        </p:spPr>
        <p:txBody>
          <a:bodyPr wrap="square" rtlCol="0">
            <a:spAutoFit/>
          </a:bodyPr>
          <a:lstStyle>
            <a:defPPr>
              <a:defRPr lang="zh-CN"/>
            </a:defPPr>
            <a:lvl1pPr>
              <a:lnSpc>
                <a:spcPct val="150000"/>
              </a:lnSpc>
              <a:defRPr sz="1600" b="1">
                <a:solidFill>
                  <a:srgbClr val="000000"/>
                </a:solidFill>
                <a:latin typeface="+mn-ea"/>
                <a:cs typeface="+mn-ea"/>
              </a:defRPr>
            </a:lvl1pPr>
          </a:lstStyle>
          <a:p>
            <a:r>
              <a:rPr lang="zh-CN" altLang="en-US" dirty="0" smtClean="0"/>
              <a:t>解决</a:t>
            </a:r>
            <a:r>
              <a:rPr lang="zh-CN" altLang="en-US" dirty="0"/>
              <a:t>方案：</a:t>
            </a:r>
            <a:endParaRPr lang="en-US" altLang="zh-CN" dirty="0"/>
          </a:p>
          <a:p>
            <a:r>
              <a:rPr lang="en-US" altLang="zh-CN" sz="1400" b="0" dirty="0"/>
              <a:t>1</a:t>
            </a:r>
            <a:r>
              <a:rPr lang="zh-CN" altLang="en-US" sz="1400" b="0" dirty="0"/>
              <a:t>、将原冰箱位置向橱柜方向平移至楼梯踏步外侧，约</a:t>
            </a:r>
            <a:r>
              <a:rPr lang="en-US" altLang="zh-CN" sz="1400" b="0" dirty="0"/>
              <a:t>800mm</a:t>
            </a:r>
            <a:r>
              <a:rPr lang="zh-CN" altLang="en-US" sz="1400" b="0" dirty="0"/>
              <a:t>处。</a:t>
            </a:r>
            <a:endParaRPr lang="en-US" altLang="zh-CN" sz="1400" b="0" dirty="0"/>
          </a:p>
          <a:p>
            <a:r>
              <a:rPr lang="en-US" altLang="zh-CN" sz="1400" b="0" dirty="0"/>
              <a:t>2</a:t>
            </a:r>
            <a:r>
              <a:rPr lang="zh-CN" altLang="en-US" sz="1400" b="0" dirty="0"/>
              <a:t>、平移出空间做储藏室联通楼梯底部空间，楼梯踏步侧边做封闭。</a:t>
            </a:r>
            <a:endParaRPr lang="en-US" altLang="zh-CN" sz="1400" b="0" dirty="0"/>
          </a:p>
          <a:p>
            <a:r>
              <a:rPr lang="en-US" altLang="zh-CN" sz="1400" b="0" dirty="0"/>
              <a:t>3</a:t>
            </a:r>
            <a:r>
              <a:rPr lang="zh-CN" altLang="en-US" sz="1400" b="0" dirty="0"/>
              <a:t>、可合理利用空间，也解决了卫生死角及空间浪费问题。</a:t>
            </a: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b="12214"/>
          <a:stretch/>
        </p:blipFill>
        <p:spPr>
          <a:xfrm>
            <a:off x="776778" y="4040317"/>
            <a:ext cx="3003853" cy="2158028"/>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4" name="TextBox 5"/>
          <p:cNvSpPr txBox="1"/>
          <p:nvPr/>
        </p:nvSpPr>
        <p:spPr>
          <a:xfrm>
            <a:off x="723560" y="6286630"/>
            <a:ext cx="3129079" cy="276999"/>
          </a:xfrm>
          <a:prstGeom prst="rect">
            <a:avLst/>
          </a:prstGeom>
          <a:noFill/>
        </p:spPr>
        <p:txBody>
          <a:bodyPr wrap="square" rtlCol="0">
            <a:spAutoFit/>
          </a:bodyPr>
          <a:lstStyle/>
          <a:p>
            <a:pPr algn="ctr"/>
            <a:r>
              <a:rPr lang="zh-CN" altLang="en-US" sz="1200" b="1" dirty="0" smtClean="0"/>
              <a:t>建议调整后设计示意</a:t>
            </a:r>
            <a:endParaRPr lang="zh-CN" altLang="en-US" sz="1200" b="1" dirty="0"/>
          </a:p>
        </p:txBody>
      </p:sp>
      <p:cxnSp>
        <p:nvCxnSpPr>
          <p:cNvPr id="15" name="直接连接符 14"/>
          <p:cNvCxnSpPr/>
          <p:nvPr/>
        </p:nvCxnSpPr>
        <p:spPr>
          <a:xfrm>
            <a:off x="2712637" y="4307324"/>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2726285" y="4784995"/>
            <a:ext cx="6960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422321" y="4784995"/>
            <a:ext cx="0" cy="1351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2726285" y="4784995"/>
            <a:ext cx="696036" cy="696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726285" y="5591895"/>
            <a:ext cx="696036" cy="622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196455" y="4374722"/>
            <a:ext cx="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5"/>
          <p:cNvSpPr txBox="1"/>
          <p:nvPr/>
        </p:nvSpPr>
        <p:spPr>
          <a:xfrm>
            <a:off x="2285727" y="4873623"/>
            <a:ext cx="265570" cy="830997"/>
          </a:xfrm>
          <a:prstGeom prst="rect">
            <a:avLst/>
          </a:prstGeom>
          <a:noFill/>
        </p:spPr>
        <p:txBody>
          <a:bodyPr wrap="square" rtlCol="0">
            <a:spAutoFit/>
          </a:bodyPr>
          <a:lstStyle/>
          <a:p>
            <a:pPr algn="ctr"/>
            <a:r>
              <a:rPr lang="zh-CN" altLang="en-US" sz="1200" b="1" dirty="0" smtClean="0"/>
              <a:t>冰箱区域</a:t>
            </a:r>
            <a:endParaRPr lang="zh-CN" altLang="en-US" sz="1200" b="1" dirty="0"/>
          </a:p>
        </p:txBody>
      </p:sp>
      <p:sp>
        <p:nvSpPr>
          <p:cNvPr id="28" name="TextBox 5"/>
          <p:cNvSpPr txBox="1"/>
          <p:nvPr/>
        </p:nvSpPr>
        <p:spPr>
          <a:xfrm>
            <a:off x="2919132" y="5014151"/>
            <a:ext cx="265570" cy="1015663"/>
          </a:xfrm>
          <a:prstGeom prst="rect">
            <a:avLst/>
          </a:prstGeom>
          <a:noFill/>
        </p:spPr>
        <p:txBody>
          <a:bodyPr wrap="square" rtlCol="0">
            <a:spAutoFit/>
          </a:bodyPr>
          <a:lstStyle/>
          <a:p>
            <a:pPr algn="ctr"/>
            <a:r>
              <a:rPr lang="zh-CN" altLang="en-US" sz="1200" b="1" dirty="0" smtClean="0"/>
              <a:t>储藏室暗门</a:t>
            </a:r>
            <a:endParaRPr lang="zh-CN" altLang="en-US" sz="1200" b="1" dirty="0"/>
          </a:p>
        </p:txBody>
      </p:sp>
      <p:sp>
        <p:nvSpPr>
          <p:cNvPr id="29" name="下箭头 28"/>
          <p:cNvSpPr/>
          <p:nvPr/>
        </p:nvSpPr>
        <p:spPr>
          <a:xfrm rot="16200000">
            <a:off x="5364421" y="2212944"/>
            <a:ext cx="324550" cy="684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rotWithShape="1">
          <a:blip r:embed="rId4" cstate="print">
            <a:extLst>
              <a:ext uri="{28A0092B-C50C-407E-A947-70E740481C1C}">
                <a14:useLocalDpi xmlns:a14="http://schemas.microsoft.com/office/drawing/2010/main" val="0"/>
              </a:ext>
            </a:extLst>
          </a:blip>
          <a:srcRect l="3458" t="20022"/>
          <a:stretch/>
        </p:blipFill>
        <p:spPr>
          <a:xfrm>
            <a:off x="6156896" y="1494532"/>
            <a:ext cx="4608512" cy="2863359"/>
          </a:xfrm>
          <a:prstGeom prst="rect">
            <a:avLst/>
          </a:prstGeom>
          <a:ln w="88900" cap="sq" cmpd="thickThin">
            <a:solidFill>
              <a:srgbClr val="000000"/>
            </a:solidFill>
            <a:prstDash val="solid"/>
            <a:miter lim="800000"/>
            <a:headEnd/>
            <a:tailEnd/>
          </a:ln>
          <a:effectLst>
            <a:innerShdw blurRad="76200">
              <a:srgbClr val="000000"/>
            </a:innerShdw>
          </a:effectLst>
        </p:spPr>
      </p:pic>
    </p:spTree>
    <p:extLst>
      <p:ext uri="{BB962C8B-B14F-4D97-AF65-F5344CB8AC3E}">
        <p14:creationId xmlns:p14="http://schemas.microsoft.com/office/powerpoint/2010/main" val="3485874404"/>
      </p:ext>
    </p:extLst>
  </p:cSld>
  <p:clrMapOvr>
    <a:masterClrMapping/>
  </p:clrMapOvr>
  <p:transition>
    <p:zoom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smtClean="0">
                <a:solidFill>
                  <a:srgbClr val="000000"/>
                </a:solidFill>
                <a:cs typeface="+mn-ea"/>
                <a:sym typeface="+mn-ea"/>
              </a:rPr>
              <a:t>4.2.3</a:t>
            </a:r>
            <a:r>
              <a:rPr lang="zh-CN" altLang="en-US" sz="1800" b="1" dirty="0" smtClean="0">
                <a:solidFill>
                  <a:srgbClr val="000000"/>
                </a:solidFill>
                <a:cs typeface="+mn-ea"/>
                <a:sym typeface="+mn-ea"/>
              </a:rPr>
              <a:t>、图纸深化（实例）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6"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pic>
        <p:nvPicPr>
          <p:cNvPr id="34" name="Picture 2"/>
          <p:cNvPicPr>
            <a:picLocks noChangeAspect="1"/>
          </p:cNvPicPr>
          <p:nvPr/>
        </p:nvPicPr>
        <p:blipFill>
          <a:blip r:embed="rId2"/>
          <a:srcRect/>
          <a:stretch>
            <a:fillRect/>
          </a:stretch>
        </p:blipFill>
        <p:spPr>
          <a:xfrm>
            <a:off x="1405255" y="1985645"/>
            <a:ext cx="4248150" cy="4143375"/>
          </a:xfrm>
          <a:prstGeom prst="rect">
            <a:avLst/>
          </a:prstGeom>
          <a:noFill/>
          <a:ln w="9525">
            <a:noFill/>
          </a:ln>
        </p:spPr>
      </p:pic>
      <p:sp>
        <p:nvSpPr>
          <p:cNvPr id="35" name="Rectangle 1"/>
          <p:cNvSpPr/>
          <p:nvPr/>
        </p:nvSpPr>
        <p:spPr>
          <a:xfrm>
            <a:off x="2125663" y="6193790"/>
            <a:ext cx="2807335" cy="398780"/>
          </a:xfrm>
          <a:prstGeom prst="rect">
            <a:avLst/>
          </a:prstGeom>
          <a:noFill/>
          <a:ln w="9525">
            <a:noFill/>
          </a:ln>
        </p:spPr>
        <p:txBody>
          <a:bodyPr wrap="square" anchor="ctr">
            <a:spAutoFit/>
          </a:bodyPr>
          <a:lstStyle/>
          <a:p>
            <a:pPr eaLnBrk="0" hangingPunct="0"/>
            <a:r>
              <a:rPr lang="en-US" altLang="zh-CN" sz="2000" b="1" dirty="0">
                <a:solidFill>
                  <a:srgbClr val="000000"/>
                </a:solidFill>
                <a:latin typeface="+mn-ea"/>
                <a:cs typeface="+mn-ea"/>
              </a:rPr>
              <a:t>H</a:t>
            </a:r>
            <a:r>
              <a:rPr lang="zh-CN" altLang="en-US" sz="2000" b="1" dirty="0">
                <a:solidFill>
                  <a:srgbClr val="000000"/>
                </a:solidFill>
                <a:latin typeface="+mn-ea"/>
                <a:cs typeface="+mn-ea"/>
              </a:rPr>
              <a:t>户型地面石材排版图</a:t>
            </a:r>
          </a:p>
        </p:txBody>
      </p:sp>
      <p:pic>
        <p:nvPicPr>
          <p:cNvPr id="36" name="图片 5" descr="地面优化排版.jpg"/>
          <p:cNvPicPr>
            <a:picLocks noChangeAspect="1"/>
          </p:cNvPicPr>
          <p:nvPr/>
        </p:nvPicPr>
        <p:blipFill>
          <a:blip r:embed="rId3"/>
          <a:srcRect/>
          <a:stretch>
            <a:fillRect/>
          </a:stretch>
        </p:blipFill>
        <p:spPr>
          <a:xfrm>
            <a:off x="5227955" y="1968500"/>
            <a:ext cx="5218430" cy="4624070"/>
          </a:xfrm>
          <a:prstGeom prst="rect">
            <a:avLst/>
          </a:prstGeom>
          <a:noFill/>
          <a:ln w="9525">
            <a:noFill/>
          </a:ln>
        </p:spPr>
      </p:pic>
      <p:sp>
        <p:nvSpPr>
          <p:cNvPr id="37" name="矩形 36"/>
          <p:cNvSpPr/>
          <p:nvPr/>
        </p:nvSpPr>
        <p:spPr>
          <a:xfrm>
            <a:off x="1759268" y="4057333"/>
            <a:ext cx="1533525" cy="1181100"/>
          </a:xfrm>
          <a:prstGeom prst="rect">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8" name="矩形 37"/>
          <p:cNvSpPr/>
          <p:nvPr/>
        </p:nvSpPr>
        <p:spPr>
          <a:xfrm>
            <a:off x="2476818" y="3015933"/>
            <a:ext cx="801688" cy="815975"/>
          </a:xfrm>
          <a:prstGeom prst="rect">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cxnSp>
        <p:nvCxnSpPr>
          <p:cNvPr id="39" name="直接箭头连接符 38"/>
          <p:cNvCxnSpPr/>
          <p:nvPr/>
        </p:nvCxnSpPr>
        <p:spPr>
          <a:xfrm rot="10800000">
            <a:off x="8436293" y="4095433"/>
            <a:ext cx="2608263" cy="26988"/>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rot="10800000">
            <a:off x="8314055" y="5378133"/>
            <a:ext cx="2757488" cy="2540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stCxn id="38" idx="3"/>
          </p:cNvCxnSpPr>
          <p:nvPr/>
        </p:nvCxnSpPr>
        <p:spPr>
          <a:xfrm flipV="1">
            <a:off x="3207385" y="3419793"/>
            <a:ext cx="4765675" cy="4763"/>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2" name="Rectangle 1"/>
          <p:cNvSpPr/>
          <p:nvPr/>
        </p:nvSpPr>
        <p:spPr>
          <a:xfrm>
            <a:off x="9821545" y="2816860"/>
            <a:ext cx="1724025" cy="398780"/>
          </a:xfrm>
          <a:prstGeom prst="rect">
            <a:avLst/>
          </a:prstGeom>
          <a:noFill/>
          <a:ln w="9525">
            <a:noFill/>
          </a:ln>
        </p:spPr>
        <p:txBody>
          <a:bodyPr wrap="square" anchor="ctr">
            <a:spAutoFit/>
          </a:bodyPr>
          <a:lstStyle/>
          <a:p>
            <a:pPr eaLnBrk="0" hangingPunct="0"/>
            <a:r>
              <a:rPr lang="zh-CN" altLang="en-US" sz="2000" dirty="0">
                <a:solidFill>
                  <a:srgbClr val="000000"/>
                </a:solidFill>
                <a:latin typeface="黑体" panose="02010609060101010101" pitchFamily="49" charset="-122"/>
                <a:ea typeface="宋体" panose="02010600030101010101" pitchFamily="2" charset="-122"/>
              </a:rPr>
              <a:t>圣诞米黄石材</a:t>
            </a:r>
          </a:p>
        </p:txBody>
      </p:sp>
      <p:sp>
        <p:nvSpPr>
          <p:cNvPr id="43" name="Rectangle 1"/>
          <p:cNvSpPr/>
          <p:nvPr/>
        </p:nvSpPr>
        <p:spPr>
          <a:xfrm>
            <a:off x="9821545" y="5011420"/>
            <a:ext cx="1724025" cy="398780"/>
          </a:xfrm>
          <a:prstGeom prst="rect">
            <a:avLst/>
          </a:prstGeom>
          <a:noFill/>
          <a:ln w="9525">
            <a:noFill/>
          </a:ln>
        </p:spPr>
        <p:txBody>
          <a:bodyPr wrap="square" anchor="ctr">
            <a:spAutoFit/>
          </a:bodyPr>
          <a:lstStyle/>
          <a:p>
            <a:pPr eaLnBrk="0" hangingPunct="0"/>
            <a:r>
              <a:rPr lang="zh-CN" altLang="en-US" sz="2000" dirty="0">
                <a:solidFill>
                  <a:srgbClr val="000000"/>
                </a:solidFill>
                <a:latin typeface="黑体" panose="02010609060101010101" pitchFamily="49" charset="-122"/>
                <a:ea typeface="宋体" panose="02010600030101010101" pitchFamily="2" charset="-122"/>
              </a:rPr>
              <a:t>圣诞米黄石材</a:t>
            </a:r>
          </a:p>
        </p:txBody>
      </p:sp>
      <p:sp>
        <p:nvSpPr>
          <p:cNvPr id="44" name="Rectangle 1"/>
          <p:cNvSpPr/>
          <p:nvPr/>
        </p:nvSpPr>
        <p:spPr>
          <a:xfrm>
            <a:off x="9821545" y="3716655"/>
            <a:ext cx="1497330" cy="398780"/>
          </a:xfrm>
          <a:prstGeom prst="rect">
            <a:avLst/>
          </a:prstGeom>
          <a:noFill/>
          <a:ln w="9525">
            <a:noFill/>
          </a:ln>
        </p:spPr>
        <p:txBody>
          <a:bodyPr wrap="square" anchor="ctr">
            <a:spAutoFit/>
          </a:bodyPr>
          <a:lstStyle/>
          <a:p>
            <a:pPr eaLnBrk="0" hangingPunct="0"/>
            <a:r>
              <a:rPr lang="zh-CN" altLang="en-US" sz="2000" dirty="0">
                <a:solidFill>
                  <a:srgbClr val="000000"/>
                </a:solidFill>
                <a:latin typeface="黑体" panose="02010609060101010101" pitchFamily="49" charset="-122"/>
                <a:ea typeface="宋体" panose="02010600030101010101" pitchFamily="2" charset="-122"/>
              </a:rPr>
              <a:t>金世纪石材</a:t>
            </a:r>
          </a:p>
        </p:txBody>
      </p:sp>
      <p:cxnSp>
        <p:nvCxnSpPr>
          <p:cNvPr id="45" name="直接箭头连接符 44"/>
          <p:cNvCxnSpPr/>
          <p:nvPr/>
        </p:nvCxnSpPr>
        <p:spPr>
          <a:xfrm rot="10800000">
            <a:off x="8314055" y="3183573"/>
            <a:ext cx="2814638" cy="3175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V="1">
            <a:off x="3207385" y="5075873"/>
            <a:ext cx="4765675" cy="4763"/>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008396"/>
      </p:ext>
    </p:extLst>
  </p:cSld>
  <p:clrMapOvr>
    <a:masterClrMapping/>
  </p:clrMapOvr>
  <p:transition>
    <p:zoom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3"/>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sp>
        <p:nvSpPr>
          <p:cNvPr id="2" name="文本框 1"/>
          <p:cNvSpPr txBox="1"/>
          <p:nvPr/>
        </p:nvSpPr>
        <p:spPr>
          <a:xfrm>
            <a:off x="684287" y="3214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3</a:t>
            </a:r>
            <a:r>
              <a:rPr lang="zh-CN" altLang="en-US" sz="1800" b="1" dirty="0" smtClean="0">
                <a:solidFill>
                  <a:srgbClr val="000000"/>
                </a:solidFill>
                <a:cs typeface="+mn-ea"/>
              </a:rPr>
              <a:t>、技术交底</a:t>
            </a:r>
            <a:endParaRPr lang="en-US" altLang="zh-CN" sz="1800" b="1" dirty="0" smtClean="0">
              <a:solidFill>
                <a:srgbClr val="000000"/>
              </a:solidFill>
              <a:cs typeface="+mn-ea"/>
              <a:sym typeface="+mn-ea"/>
            </a:endParaRPr>
          </a:p>
        </p:txBody>
      </p:sp>
      <p:sp>
        <p:nvSpPr>
          <p:cNvPr id="6" name="文本框 5"/>
          <p:cNvSpPr txBox="1"/>
          <p:nvPr/>
        </p:nvSpPr>
        <p:spPr>
          <a:xfrm>
            <a:off x="684530" y="3793490"/>
            <a:ext cx="10765155" cy="170688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zh-CN" sz="1400" dirty="0" smtClean="0">
                <a:solidFill>
                  <a:srgbClr val="000000"/>
                </a:solidFill>
                <a:latin typeface="+mn-ea"/>
                <a:cs typeface="+mn-ea"/>
                <a:sym typeface="+mn-ea"/>
              </a:rPr>
              <a:t>       组织精装单位召开技术交底专题会议，明确国家规范要求、行业标准以及集团质量标准</a:t>
            </a:r>
          </a:p>
          <a:p>
            <a:pPr>
              <a:lnSpc>
                <a:spcPct val="150000"/>
              </a:lnSpc>
            </a:pPr>
            <a:r>
              <a:rPr lang="zh-CN" sz="1400" dirty="0" smtClean="0">
                <a:solidFill>
                  <a:srgbClr val="000000"/>
                </a:solidFill>
                <a:latin typeface="+mn-ea"/>
                <a:cs typeface="+mn-ea"/>
                <a:sym typeface="+mn-ea"/>
              </a:rPr>
              <a:t>            </a:t>
            </a: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依据项目实况编制适合的技术交底文件，制定项目管控规则，做到规范化管理有据可依。</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050" name="开会"/>
          <p:cNvSpPr/>
          <p:nvPr/>
        </p:nvSpPr>
        <p:spPr bwMode="auto">
          <a:xfrm>
            <a:off x="8845233" y="3311525"/>
            <a:ext cx="2188845" cy="2188845"/>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tx1">
              <a:lumMod val="75000"/>
              <a:lumOff val="2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graphicFrame>
        <p:nvGraphicFramePr>
          <p:cNvPr id="3" name="对象 2">
            <a:hlinkClick r:id="" action="ppaction://ole?verb=0"/>
          </p:cNvPr>
          <p:cNvGraphicFramePr>
            <a:graphicFrameLocks noChangeAspect="1"/>
          </p:cNvGraphicFramePr>
          <p:nvPr/>
        </p:nvGraphicFramePr>
        <p:xfrm>
          <a:off x="5088255" y="2768600"/>
          <a:ext cx="971550" cy="952500"/>
        </p:xfrm>
        <a:graphic>
          <a:graphicData uri="http://schemas.openxmlformats.org/presentationml/2006/ole">
            <mc:AlternateContent xmlns:mc="http://schemas.openxmlformats.org/markup-compatibility/2006">
              <mc:Choice xmlns:v="urn:schemas-microsoft-com:vml" Requires="v">
                <p:oleObj spid="_x0000_s1054" showAsIcon="1" r:id="rId4" imgW="971550" imgH="952500" progId="Word.Document.8">
                  <p:embed/>
                </p:oleObj>
              </mc:Choice>
              <mc:Fallback>
                <p:oleObj showAsIcon="1" r:id="rId4" imgW="971550" imgH="952500" progId="Word.Document.8">
                  <p:embed/>
                  <p:pic>
                    <p:nvPicPr>
                      <p:cNvPr id="0" name="图片 1024"/>
                      <p:cNvPicPr/>
                      <p:nvPr/>
                    </p:nvPicPr>
                    <p:blipFill>
                      <a:blip r:embed="rId5"/>
                      <a:stretch>
                        <a:fillRect/>
                      </a:stretch>
                    </p:blipFill>
                    <p:spPr>
                      <a:xfrm>
                        <a:off x="5088255" y="2768600"/>
                        <a:ext cx="971550" cy="952500"/>
                      </a:xfrm>
                      <a:prstGeom prst="rect">
                        <a:avLst/>
                      </a:prstGeom>
                    </p:spPr>
                  </p:pic>
                </p:oleObj>
              </mc:Fallback>
            </mc:AlternateContent>
          </a:graphicData>
        </a:graphic>
      </p:graphicFrame>
    </p:spTree>
  </p:cSld>
  <p:clrMapOvr>
    <a:masterClrMapping/>
  </p:clrMapOvr>
  <p:transition>
    <p:zoom dir="in"/>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sp>
        <p:nvSpPr>
          <p:cNvPr id="2" name="文本框 1"/>
          <p:cNvSpPr txBox="1"/>
          <p:nvPr/>
        </p:nvSpPr>
        <p:spPr>
          <a:xfrm>
            <a:off x="684287" y="77254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4</a:t>
            </a:r>
            <a:r>
              <a:rPr lang="zh-CN" altLang="en-US" sz="1800" b="1" dirty="0" smtClean="0">
                <a:solidFill>
                  <a:srgbClr val="000000"/>
                </a:solidFill>
                <a:cs typeface="+mn-ea"/>
              </a:rPr>
              <a:t>、套方放线</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050" name="开会"/>
          <p:cNvSpPr/>
          <p:nvPr/>
        </p:nvSpPr>
        <p:spPr bwMode="auto">
          <a:xfrm>
            <a:off x="9147493" y="4046855"/>
            <a:ext cx="2188845" cy="2188845"/>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tx1">
              <a:lumMod val="75000"/>
              <a:lumOff val="2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4" name="文本框 3"/>
          <p:cNvSpPr txBox="1"/>
          <p:nvPr/>
        </p:nvSpPr>
        <p:spPr>
          <a:xfrm>
            <a:off x="684530" y="1712595"/>
            <a:ext cx="7940040" cy="452310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600" b="1" dirty="0" smtClean="0">
                <a:solidFill>
                  <a:srgbClr val="000000"/>
                </a:solidFill>
                <a:cs typeface="+mn-ea"/>
              </a:rPr>
              <a:t>工作内容：</a:t>
            </a:r>
            <a:endParaRPr lang="en-US" altLang="zh-CN" sz="1600" b="1" dirty="0" smtClean="0">
              <a:solidFill>
                <a:srgbClr val="000000"/>
              </a:solidFill>
              <a:cs typeface="+mn-ea"/>
            </a:endParaRPr>
          </a:p>
          <a:p>
            <a:pPr>
              <a:lnSpc>
                <a:spcPct val="150000"/>
              </a:lnSpc>
            </a:pPr>
            <a:r>
              <a:rPr lang="zh-CN" altLang="en-US" sz="1600" dirty="0" smtClean="0">
                <a:solidFill>
                  <a:srgbClr val="000000"/>
                </a:solidFill>
                <a:cs typeface="+mn-ea"/>
              </a:rPr>
              <a:t>隔墙定位</a:t>
            </a:r>
            <a:r>
              <a:rPr lang="zh-CN" altLang="en-US" sz="1600" dirty="0">
                <a:solidFill>
                  <a:srgbClr val="000000"/>
                </a:solidFill>
                <a:cs typeface="+mn-ea"/>
              </a:rPr>
              <a:t>线：精装进场后必须依据精装图纸进行户内隔墙定位</a:t>
            </a:r>
            <a:r>
              <a:rPr lang="zh-CN" altLang="en-US" sz="1600" dirty="0" smtClean="0">
                <a:solidFill>
                  <a:srgbClr val="000000"/>
                </a:solidFill>
                <a:cs typeface="+mn-ea"/>
              </a:rPr>
              <a:t>放线。</a:t>
            </a:r>
            <a:endParaRPr lang="en-US" altLang="zh-CN" sz="1600" dirty="0" smtClean="0">
              <a:solidFill>
                <a:srgbClr val="000000"/>
              </a:solidFill>
              <a:cs typeface="+mn-ea"/>
            </a:endParaRPr>
          </a:p>
          <a:p>
            <a:pPr>
              <a:lnSpc>
                <a:spcPct val="150000"/>
              </a:lnSpc>
            </a:pPr>
            <a:r>
              <a:rPr lang="zh-CN" altLang="en-US" sz="1600" dirty="0" smtClean="0">
                <a:solidFill>
                  <a:srgbClr val="000000"/>
                </a:solidFill>
                <a:cs typeface="+mn-ea"/>
              </a:rPr>
              <a:t>轴线套方线：</a:t>
            </a:r>
            <a:r>
              <a:rPr lang="zh-CN" altLang="en-US" sz="1600" dirty="0">
                <a:solidFill>
                  <a:srgbClr val="000000"/>
                </a:solidFill>
                <a:cs typeface="+mn-ea"/>
              </a:rPr>
              <a:t>房间套方放线，核实房间方正</a:t>
            </a:r>
            <a:r>
              <a:rPr lang="zh-CN" altLang="en-US" sz="1600" dirty="0" smtClean="0">
                <a:solidFill>
                  <a:srgbClr val="000000"/>
                </a:solidFill>
                <a:cs typeface="+mn-ea"/>
              </a:rPr>
              <a:t>度，核实</a:t>
            </a:r>
            <a:r>
              <a:rPr lang="zh-CN" altLang="en-US" sz="1600" dirty="0">
                <a:solidFill>
                  <a:srgbClr val="000000"/>
                </a:solidFill>
                <a:cs typeface="+mn-ea"/>
              </a:rPr>
              <a:t>房间方正度以及开间进深与图纸差异情况</a:t>
            </a:r>
            <a:r>
              <a:rPr lang="zh-CN" altLang="en-US" sz="1600" dirty="0" smtClean="0">
                <a:solidFill>
                  <a:srgbClr val="000000"/>
                </a:solidFill>
                <a:cs typeface="+mn-ea"/>
              </a:rPr>
              <a:t>。</a:t>
            </a:r>
            <a:endParaRPr lang="en-US" altLang="zh-CN" sz="1600" dirty="0">
              <a:solidFill>
                <a:srgbClr val="000000"/>
              </a:solidFill>
              <a:cs typeface="+mn-ea"/>
            </a:endParaRPr>
          </a:p>
          <a:p>
            <a:pPr>
              <a:lnSpc>
                <a:spcPct val="150000"/>
              </a:lnSpc>
            </a:pPr>
            <a:r>
              <a:rPr lang="zh-CN" altLang="en-US" sz="1600" dirty="0" smtClean="0">
                <a:solidFill>
                  <a:srgbClr val="000000"/>
                </a:solidFill>
                <a:cs typeface="+mn-ea"/>
              </a:rPr>
              <a:t>一米线及标高定位</a:t>
            </a:r>
            <a:r>
              <a:rPr lang="zh-CN" altLang="en-US" sz="1600" dirty="0">
                <a:solidFill>
                  <a:srgbClr val="000000"/>
                </a:solidFill>
                <a:cs typeface="+mn-ea"/>
              </a:rPr>
              <a:t>线：复核土建</a:t>
            </a:r>
            <a:r>
              <a:rPr lang="zh-CN" altLang="en-US" sz="1600" dirty="0" smtClean="0">
                <a:solidFill>
                  <a:srgbClr val="000000"/>
                </a:solidFill>
                <a:cs typeface="+mn-ea"/>
              </a:rPr>
              <a:t>结构一米线引致房间内进行一米线投影放线，依据</a:t>
            </a:r>
            <a:r>
              <a:rPr lang="zh-CN" altLang="en-US" sz="1600" dirty="0">
                <a:solidFill>
                  <a:srgbClr val="000000"/>
                </a:solidFill>
                <a:cs typeface="+mn-ea"/>
              </a:rPr>
              <a:t>精装设计标高要求进行户内顶部标高以及地面完成高度放出控制线</a:t>
            </a:r>
            <a:r>
              <a:rPr lang="zh-CN" altLang="en-US" sz="1600" dirty="0" smtClean="0">
                <a:solidFill>
                  <a:srgbClr val="000000"/>
                </a:solidFill>
                <a:cs typeface="+mn-ea"/>
              </a:rPr>
              <a:t>。</a:t>
            </a:r>
            <a:endParaRPr lang="en-US" altLang="zh-CN" sz="1600" dirty="0">
              <a:solidFill>
                <a:srgbClr val="000000"/>
              </a:solidFill>
              <a:cs typeface="+mn-ea"/>
            </a:endParaRPr>
          </a:p>
          <a:p>
            <a:pPr>
              <a:lnSpc>
                <a:spcPct val="150000"/>
              </a:lnSpc>
            </a:pPr>
            <a:r>
              <a:rPr lang="zh-CN" altLang="en-US" sz="1600" dirty="0" smtClean="0">
                <a:solidFill>
                  <a:srgbClr val="000000"/>
                </a:solidFill>
                <a:cs typeface="+mn-ea"/>
              </a:rPr>
              <a:t>阴阳角垂直线：</a:t>
            </a:r>
            <a:r>
              <a:rPr lang="zh-CN" altLang="en-US" sz="1600" dirty="0">
                <a:solidFill>
                  <a:srgbClr val="000000"/>
                </a:solidFill>
                <a:cs typeface="+mn-ea"/>
              </a:rPr>
              <a:t>精装单位以独立空间为单位，进行阴阳角垂直</a:t>
            </a:r>
            <a:r>
              <a:rPr lang="zh-CN" altLang="en-US" sz="1600" dirty="0" smtClean="0">
                <a:solidFill>
                  <a:srgbClr val="000000"/>
                </a:solidFill>
                <a:cs typeface="+mn-ea"/>
              </a:rPr>
              <a:t>放线；放线参照套方线进行投射至每</a:t>
            </a:r>
            <a:r>
              <a:rPr lang="zh-CN" altLang="en-US" sz="1600" dirty="0">
                <a:solidFill>
                  <a:srgbClr val="000000"/>
                </a:solidFill>
                <a:cs typeface="+mn-ea"/>
              </a:rPr>
              <a:t>面墙的阴角及阳角处向外约</a:t>
            </a:r>
            <a:r>
              <a:rPr lang="en-US" altLang="zh-CN" sz="1600" dirty="0">
                <a:solidFill>
                  <a:srgbClr val="000000"/>
                </a:solidFill>
                <a:cs typeface="+mn-ea"/>
              </a:rPr>
              <a:t>30mm</a:t>
            </a:r>
            <a:r>
              <a:rPr lang="zh-CN" altLang="en-US" sz="1600" dirty="0">
                <a:solidFill>
                  <a:srgbClr val="000000"/>
                </a:solidFill>
                <a:cs typeface="+mn-ea"/>
              </a:rPr>
              <a:t>处进行垂直放线。</a:t>
            </a:r>
            <a:endParaRPr lang="en-US" altLang="zh-CN" sz="1600"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r>
              <a:rPr lang="zh-CN" altLang="en-US" sz="1600" b="1" dirty="0" smtClean="0">
                <a:solidFill>
                  <a:srgbClr val="000000"/>
                </a:solidFill>
                <a:cs typeface="+mn-ea"/>
              </a:rPr>
              <a:t>工作目的：</a:t>
            </a:r>
            <a:endParaRPr lang="en-US" altLang="zh-CN" sz="1600" b="1" dirty="0">
              <a:solidFill>
                <a:srgbClr val="000000"/>
              </a:solidFill>
              <a:cs typeface="+mn-ea"/>
            </a:endParaRPr>
          </a:p>
          <a:p>
            <a:pPr>
              <a:lnSpc>
                <a:spcPct val="150000"/>
              </a:lnSpc>
            </a:pPr>
            <a:r>
              <a:rPr lang="zh-CN" altLang="en-US" sz="1600" dirty="0" smtClean="0">
                <a:solidFill>
                  <a:srgbClr val="000000"/>
                </a:solidFill>
                <a:cs typeface="+mn-ea"/>
              </a:rPr>
              <a:t>        套方放线工作，将会对原结构进行方正度、平整度、垂直度以及空间高度进行严格控制，并且可提前明确结构偏差以便</a:t>
            </a:r>
            <a:r>
              <a:rPr lang="zh-CN" altLang="en-US" sz="1600" dirty="0">
                <a:solidFill>
                  <a:srgbClr val="000000"/>
                </a:solidFill>
                <a:cs typeface="+mn-ea"/>
              </a:rPr>
              <a:t>进行及时调整补救。</a:t>
            </a:r>
            <a:endParaRPr lang="en-US" altLang="zh-CN" sz="1600" dirty="0">
              <a:solidFill>
                <a:srgbClr val="000000"/>
              </a:solidFill>
              <a:cs typeface="+mn-ea"/>
            </a:endParaRPr>
          </a:p>
        </p:txBody>
      </p:sp>
    </p:spTree>
  </p:cSld>
  <p:clrMapOvr>
    <a:masterClrMapping/>
  </p:clrMapOvr>
  <p:transition>
    <p:zoom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smtClean="0">
                <a:solidFill>
                  <a:srgbClr val="000000"/>
                </a:solidFill>
                <a:cs typeface="+mn-ea"/>
              </a:rPr>
              <a:t>4</a:t>
            </a:r>
            <a:r>
              <a:rPr lang="zh-CN" altLang="en-US" sz="1800" b="1" dirty="0" smtClean="0">
                <a:solidFill>
                  <a:srgbClr val="000000"/>
                </a:solidFill>
                <a:cs typeface="+mn-ea"/>
              </a:rPr>
              <a:t>、套方放线</a:t>
            </a:r>
            <a:r>
              <a:rPr lang="zh-CN" altLang="en-US" sz="1800" b="1" dirty="0" smtClean="0">
                <a:solidFill>
                  <a:srgbClr val="000000"/>
                </a:solidFill>
                <a:cs typeface="+mn-ea"/>
                <a:sym typeface="+mn-ea"/>
              </a:rPr>
              <a:t>（实例）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3" name="Picture 19" descr="IMG547"/>
          <p:cNvPicPr>
            <a:picLocks noChangeAspect="1"/>
          </p:cNvPicPr>
          <p:nvPr/>
        </p:nvPicPr>
        <p:blipFill>
          <a:blip r:embed="rId2"/>
          <a:stretch>
            <a:fillRect/>
          </a:stretch>
        </p:blipFill>
        <p:spPr>
          <a:xfrm>
            <a:off x="684530" y="1861820"/>
            <a:ext cx="2800350" cy="335597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61442" name="Rectangle 2"/>
          <p:cNvSpPr>
            <a:spLocks noGrp="1"/>
          </p:cNvSpPr>
          <p:nvPr>
            <p:ph type="title"/>
          </p:nvPr>
        </p:nvSpPr>
        <p:spPr>
          <a:xfrm>
            <a:off x="1588770" y="1405255"/>
            <a:ext cx="934720" cy="431165"/>
          </a:xfrm>
          <a:noFill/>
          <a:ln>
            <a:noFill/>
          </a:ln>
        </p:spPr>
        <p:txBody>
          <a:bodyPr wrap="square" anchor="t"/>
          <a:lstStyle/>
          <a:p>
            <a:pPr algn="ctr" eaLnBrk="1" hangingPunct="1"/>
            <a:r>
              <a:rPr lang="zh-CN" altLang="en-US" sz="2000" dirty="0">
                <a:ea typeface="黑体" panose="02010609060101010101" pitchFamily="49" charset="-122"/>
              </a:rPr>
              <a:t>控制线</a:t>
            </a:r>
          </a:p>
        </p:txBody>
      </p:sp>
      <p:sp>
        <p:nvSpPr>
          <p:cNvPr id="61443" name="Rectangle 3"/>
          <p:cNvSpPr txBox="1"/>
          <p:nvPr/>
        </p:nvSpPr>
        <p:spPr>
          <a:xfrm>
            <a:off x="684530" y="5391785"/>
            <a:ext cx="2905760" cy="799465"/>
          </a:xfrm>
          <a:prstGeom prst="rect">
            <a:avLst/>
          </a:prstGeom>
          <a:noFill/>
          <a:ln w="9525">
            <a:noFill/>
          </a:ln>
        </p:spPr>
        <p:txBody>
          <a:bodyPr anchor="t"/>
          <a:lstStyle/>
          <a:p>
            <a:pPr marL="342900" indent="-342900" defTabSz="914400">
              <a:spcBef>
                <a:spcPct val="20000"/>
              </a:spcBef>
              <a:buFont typeface="Arial" panose="020B0604020202020204" pitchFamily="34" charset="0"/>
              <a:buNone/>
            </a:pPr>
            <a:r>
              <a:rPr lang="zh-CN" altLang="en-US" sz="1400" dirty="0">
                <a:latin typeface="+mn-ea"/>
                <a:cs typeface="+mn-ea"/>
              </a:rPr>
              <a:t>作用：控制整个装饰区域的方正度</a:t>
            </a:r>
          </a:p>
          <a:p>
            <a:pPr marL="342900" indent="-342900" defTabSz="914400">
              <a:spcBef>
                <a:spcPct val="20000"/>
              </a:spcBef>
              <a:buFont typeface="Arial" panose="020B0604020202020204" pitchFamily="34" charset="0"/>
              <a:buNone/>
            </a:pPr>
            <a:r>
              <a:rPr lang="zh-CN" altLang="en-US" sz="1400" dirty="0">
                <a:latin typeface="+mn-ea"/>
                <a:cs typeface="+mn-ea"/>
              </a:rPr>
              <a:t>方法：通过引入的主控线，放垂直</a:t>
            </a:r>
          </a:p>
          <a:p>
            <a:pPr marL="342900" indent="-342900" defTabSz="914400">
              <a:spcBef>
                <a:spcPct val="20000"/>
              </a:spcBef>
              <a:buFont typeface="Arial" panose="020B0604020202020204" pitchFamily="34" charset="0"/>
              <a:buNone/>
            </a:pPr>
            <a:r>
              <a:rPr lang="zh-CN" altLang="en-US" sz="1400" dirty="0">
                <a:latin typeface="+mn-ea"/>
                <a:cs typeface="+mn-ea"/>
              </a:rPr>
              <a:t>于主控线的轴线   </a:t>
            </a:r>
          </a:p>
        </p:txBody>
      </p:sp>
      <p:sp>
        <p:nvSpPr>
          <p:cNvPr id="12" name="Line 9"/>
          <p:cNvSpPr/>
          <p:nvPr/>
        </p:nvSpPr>
        <p:spPr>
          <a:xfrm>
            <a:off x="2056130" y="1951355"/>
            <a:ext cx="635" cy="3192780"/>
          </a:xfrm>
          <a:prstGeom prst="line">
            <a:avLst/>
          </a:prstGeom>
          <a:ln w="19050" cap="flat" cmpd="sng">
            <a:solidFill>
              <a:srgbClr val="FF0000"/>
            </a:solidFill>
            <a:prstDash val="solid"/>
            <a:round/>
            <a:headEnd type="none" w="med" len="med"/>
            <a:tailEnd type="none" w="med" len="med"/>
          </a:ln>
        </p:spPr>
      </p:sp>
      <p:sp>
        <p:nvSpPr>
          <p:cNvPr id="13" name="Line 11"/>
          <p:cNvSpPr/>
          <p:nvPr/>
        </p:nvSpPr>
        <p:spPr>
          <a:xfrm>
            <a:off x="684530" y="4757103"/>
            <a:ext cx="2819400" cy="0"/>
          </a:xfrm>
          <a:prstGeom prst="line">
            <a:avLst/>
          </a:prstGeom>
          <a:ln w="19050" cap="flat" cmpd="sng">
            <a:solidFill>
              <a:srgbClr val="FF0000"/>
            </a:solidFill>
            <a:prstDash val="solid"/>
            <a:round/>
            <a:headEnd type="none" w="med" len="med"/>
            <a:tailEnd type="none" w="med" len="med"/>
          </a:ln>
        </p:spPr>
      </p:sp>
      <p:sp>
        <p:nvSpPr>
          <p:cNvPr id="14" name="Line 12"/>
          <p:cNvSpPr/>
          <p:nvPr/>
        </p:nvSpPr>
        <p:spPr>
          <a:xfrm flipH="1">
            <a:off x="2056130" y="3233103"/>
            <a:ext cx="685800" cy="152400"/>
          </a:xfrm>
          <a:prstGeom prst="line">
            <a:avLst/>
          </a:prstGeom>
          <a:ln w="19050" cap="flat" cmpd="sng">
            <a:solidFill>
              <a:srgbClr val="FF0000"/>
            </a:solidFill>
            <a:prstDash val="solid"/>
            <a:round/>
            <a:headEnd type="none" w="med" len="med"/>
            <a:tailEnd type="triangle" w="med" len="med"/>
          </a:ln>
        </p:spPr>
      </p:sp>
      <p:sp>
        <p:nvSpPr>
          <p:cNvPr id="15" name="Text Box 13"/>
          <p:cNvSpPr txBox="1"/>
          <p:nvPr/>
        </p:nvSpPr>
        <p:spPr>
          <a:xfrm>
            <a:off x="2665730" y="3004503"/>
            <a:ext cx="1066800" cy="369887"/>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b="1" dirty="0">
                <a:solidFill>
                  <a:srgbClr val="FF0000"/>
                </a:solidFill>
                <a:latin typeface="Calibri" panose="020F0502020204030204" charset="0"/>
                <a:ea typeface="宋体" panose="02010600030101010101" pitchFamily="2" charset="-122"/>
              </a:rPr>
              <a:t>轴线</a:t>
            </a:r>
          </a:p>
        </p:txBody>
      </p:sp>
      <p:sp>
        <p:nvSpPr>
          <p:cNvPr id="16" name="Line 14"/>
          <p:cNvSpPr/>
          <p:nvPr/>
        </p:nvSpPr>
        <p:spPr>
          <a:xfrm flipH="1">
            <a:off x="2409825" y="4452303"/>
            <a:ext cx="685800" cy="304800"/>
          </a:xfrm>
          <a:prstGeom prst="line">
            <a:avLst/>
          </a:prstGeom>
          <a:ln w="19050" cap="flat" cmpd="sng">
            <a:solidFill>
              <a:srgbClr val="FF0000"/>
            </a:solidFill>
            <a:prstDash val="solid"/>
            <a:round/>
            <a:headEnd type="none" w="med" len="med"/>
            <a:tailEnd type="triangle" w="med" len="med"/>
          </a:ln>
        </p:spPr>
      </p:sp>
      <p:sp>
        <p:nvSpPr>
          <p:cNvPr id="17" name="Text Box 15"/>
          <p:cNvSpPr txBox="1"/>
          <p:nvPr/>
        </p:nvSpPr>
        <p:spPr>
          <a:xfrm>
            <a:off x="2808605" y="3864928"/>
            <a:ext cx="838200" cy="646112"/>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b="1" dirty="0">
                <a:solidFill>
                  <a:srgbClr val="FF0000"/>
                </a:solidFill>
                <a:latin typeface="Calibri" panose="020F0502020204030204" charset="0"/>
                <a:ea typeface="宋体" panose="02010600030101010101" pitchFamily="2" charset="-122"/>
              </a:rPr>
              <a:t>主控制线</a:t>
            </a:r>
          </a:p>
        </p:txBody>
      </p:sp>
      <p:sp>
        <p:nvSpPr>
          <p:cNvPr id="19" name="Line 20"/>
          <p:cNvSpPr/>
          <p:nvPr/>
        </p:nvSpPr>
        <p:spPr>
          <a:xfrm>
            <a:off x="2056130" y="4528503"/>
            <a:ext cx="228600" cy="0"/>
          </a:xfrm>
          <a:prstGeom prst="line">
            <a:avLst/>
          </a:prstGeom>
          <a:ln w="19050" cap="flat" cmpd="sng">
            <a:solidFill>
              <a:srgbClr val="FF0000"/>
            </a:solidFill>
            <a:prstDash val="solid"/>
            <a:round/>
            <a:headEnd type="none" w="med" len="med"/>
            <a:tailEnd type="none" w="med" len="med"/>
          </a:ln>
        </p:spPr>
      </p:sp>
      <p:sp>
        <p:nvSpPr>
          <p:cNvPr id="20" name="Line 21"/>
          <p:cNvSpPr/>
          <p:nvPr/>
        </p:nvSpPr>
        <p:spPr>
          <a:xfrm>
            <a:off x="2284730" y="4528503"/>
            <a:ext cx="0" cy="228600"/>
          </a:xfrm>
          <a:prstGeom prst="line">
            <a:avLst/>
          </a:prstGeom>
          <a:ln w="19050" cap="flat" cmpd="sng">
            <a:solidFill>
              <a:srgbClr val="FF0000"/>
            </a:solidFill>
            <a:prstDash val="solid"/>
            <a:round/>
            <a:headEnd type="none" w="med" len="med"/>
            <a:tailEnd type="none" w="med" len="med"/>
          </a:ln>
        </p:spPr>
      </p:sp>
      <p:sp>
        <p:nvSpPr>
          <p:cNvPr id="21" name="Text Box 22"/>
          <p:cNvSpPr txBox="1"/>
          <p:nvPr/>
        </p:nvSpPr>
        <p:spPr>
          <a:xfrm>
            <a:off x="2208530" y="4237990"/>
            <a:ext cx="838200" cy="369888"/>
          </a:xfrm>
          <a:prstGeom prst="rect">
            <a:avLst/>
          </a:prstGeom>
          <a:noFill/>
          <a:ln w="9525">
            <a:noFill/>
          </a:ln>
        </p:spPr>
        <p:txBody>
          <a:bodyPr anchor="t">
            <a:spAutoFit/>
          </a:bodyPr>
          <a:lstStyle/>
          <a:p>
            <a:pPr>
              <a:spcBef>
                <a:spcPct val="50000"/>
              </a:spcBef>
              <a:buFont typeface="Arial" panose="020B0604020202020204" pitchFamily="34" charset="0"/>
              <a:buNone/>
            </a:pPr>
            <a:r>
              <a:rPr lang="en-US" altLang="zh-CN" b="1" dirty="0">
                <a:solidFill>
                  <a:srgbClr val="FF0000"/>
                </a:solidFill>
                <a:latin typeface="Calibri" panose="020F0502020204030204" charset="0"/>
                <a:ea typeface="宋体" panose="02010600030101010101" pitchFamily="2" charset="-122"/>
              </a:rPr>
              <a:t>90°</a:t>
            </a:r>
          </a:p>
        </p:txBody>
      </p:sp>
      <p:pic>
        <p:nvPicPr>
          <p:cNvPr id="4" name="Picture 8" descr="IMG471"/>
          <p:cNvPicPr>
            <a:picLocks noChangeAspect="1"/>
          </p:cNvPicPr>
          <p:nvPr/>
        </p:nvPicPr>
        <p:blipFill>
          <a:blip r:embed="rId3"/>
          <a:stretch>
            <a:fillRect/>
          </a:stretch>
        </p:blipFill>
        <p:spPr>
          <a:xfrm>
            <a:off x="4234815" y="1861820"/>
            <a:ext cx="2753360" cy="335661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9" name="Oval 10"/>
          <p:cNvSpPr/>
          <p:nvPr/>
        </p:nvSpPr>
        <p:spPr>
          <a:xfrm>
            <a:off x="4709478" y="3458210"/>
            <a:ext cx="381000" cy="381000"/>
          </a:xfrm>
          <a:prstGeom prst="ellipse">
            <a:avLst/>
          </a:prstGeom>
          <a:noFill/>
          <a:ln w="19050" cap="flat" cmpd="sng">
            <a:solidFill>
              <a:srgbClr val="FF0000"/>
            </a:solidFill>
            <a:prstDash val="solid"/>
            <a:round/>
            <a:headEnd type="none" w="med" len="med"/>
            <a:tailEnd type="none" w="med" len="med"/>
          </a:ln>
        </p:spPr>
        <p:txBody>
          <a:bodyPr wrap="none" anchor="ctr"/>
          <a:lstStyle/>
          <a:p>
            <a:pPr>
              <a:buFont typeface="Arial" panose="020B0604020202020204" pitchFamily="34" charset="0"/>
              <a:buNone/>
            </a:pPr>
            <a:endParaRPr lang="zh-CN" altLang="en-US" dirty="0">
              <a:latin typeface="Calibri" panose="020F0502020204030204" charset="0"/>
              <a:ea typeface="宋体" panose="02010600030101010101" pitchFamily="2" charset="-122"/>
            </a:endParaRPr>
          </a:p>
        </p:txBody>
      </p:sp>
      <p:sp>
        <p:nvSpPr>
          <p:cNvPr id="10" name="Text Box 11"/>
          <p:cNvSpPr txBox="1"/>
          <p:nvPr/>
        </p:nvSpPr>
        <p:spPr>
          <a:xfrm>
            <a:off x="4902518" y="3144520"/>
            <a:ext cx="1447800" cy="368300"/>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b="1" dirty="0">
                <a:solidFill>
                  <a:srgbClr val="FF0000"/>
                </a:solidFill>
                <a:latin typeface="Calibri" panose="020F0502020204030204" charset="0"/>
                <a:ea typeface="宋体" panose="02010600030101010101" pitchFamily="2" charset="-122"/>
              </a:rPr>
              <a:t>打倒三角</a:t>
            </a:r>
          </a:p>
        </p:txBody>
      </p:sp>
      <p:sp>
        <p:nvSpPr>
          <p:cNvPr id="11" name="文本框 10"/>
          <p:cNvSpPr txBox="1"/>
          <p:nvPr/>
        </p:nvSpPr>
        <p:spPr>
          <a:xfrm>
            <a:off x="4234815" y="5391785"/>
            <a:ext cx="2752725" cy="1426845"/>
          </a:xfrm>
          <a:prstGeom prst="rect">
            <a:avLst/>
          </a:prstGeom>
          <a:noFill/>
          <a:ln w="9525">
            <a:noFill/>
          </a:ln>
        </p:spPr>
        <p:txBody>
          <a:bodyPr wrap="square" rtlCol="0" anchor="t">
            <a:noAutofit/>
          </a:bodyPr>
          <a:lstStyle/>
          <a:p>
            <a:pPr marL="342900" lvl="0" indent="-342900" algn="l" defTabSz="914400">
              <a:spcBef>
                <a:spcPct val="20000"/>
              </a:spcBef>
              <a:buFont typeface="Arial" panose="020B0604020202020204" pitchFamily="34" charset="0"/>
            </a:pPr>
            <a:r>
              <a:rPr lang="zh-CN" altLang="en-US" sz="1400" dirty="0">
                <a:latin typeface="+mn-ea"/>
                <a:cs typeface="+mn-ea"/>
                <a:sym typeface="+mn-ea"/>
              </a:rPr>
              <a:t>作用：控制整个装饰区域的水平标高</a:t>
            </a:r>
          </a:p>
          <a:p>
            <a:pPr marL="342900" lvl="0" indent="-342900" algn="l" defTabSz="914400">
              <a:spcBef>
                <a:spcPct val="20000"/>
              </a:spcBef>
              <a:buFont typeface="Arial" panose="020B0604020202020204" pitchFamily="34" charset="0"/>
            </a:pPr>
            <a:r>
              <a:rPr lang="zh-CN" altLang="en-US" sz="1400" dirty="0">
                <a:latin typeface="+mn-ea"/>
                <a:cs typeface="+mn-ea"/>
                <a:sym typeface="+mn-ea"/>
              </a:rPr>
              <a:t>方法：根据业主或总包提供的高</a:t>
            </a:r>
          </a:p>
          <a:p>
            <a:pPr marL="342900" lvl="0" indent="-342900" algn="l" defTabSz="914400">
              <a:spcBef>
                <a:spcPct val="20000"/>
              </a:spcBef>
              <a:buFont typeface="Arial" panose="020B0604020202020204" pitchFamily="34" charset="0"/>
            </a:pPr>
            <a:r>
              <a:rPr lang="zh-CN" altLang="en-US" sz="1400" dirty="0">
                <a:latin typeface="+mn-ea"/>
                <a:cs typeface="+mn-ea"/>
                <a:sym typeface="+mn-ea"/>
              </a:rPr>
              <a:t>层点，由外界引入，放1m标高</a:t>
            </a:r>
          </a:p>
          <a:p>
            <a:pPr marL="342900" lvl="0" indent="-342900" algn="l" defTabSz="914400">
              <a:spcBef>
                <a:spcPct val="20000"/>
              </a:spcBef>
              <a:buFont typeface="Arial" panose="020B0604020202020204" pitchFamily="34" charset="0"/>
            </a:pPr>
            <a:r>
              <a:rPr lang="zh-CN" altLang="en-US" sz="1400" dirty="0">
                <a:latin typeface="+mn-ea"/>
                <a:cs typeface="+mn-ea"/>
                <a:sym typeface="+mn-ea"/>
              </a:rPr>
              <a:t>线，打“倒三角”表示</a:t>
            </a:r>
          </a:p>
        </p:txBody>
      </p:sp>
      <p:sp>
        <p:nvSpPr>
          <p:cNvPr id="22" name="Rectangle 2"/>
          <p:cNvSpPr>
            <a:spLocks noGrp="1"/>
          </p:cNvSpPr>
          <p:nvPr/>
        </p:nvSpPr>
        <p:spPr>
          <a:xfrm>
            <a:off x="4984115" y="1405255"/>
            <a:ext cx="1285240" cy="431165"/>
          </a:xfrm>
          <a:prstGeom prst="rect">
            <a:avLst/>
          </a:prstGeom>
          <a:noFill/>
          <a:ln>
            <a:noFill/>
          </a:ln>
        </p:spPr>
        <p:txBody>
          <a:bodyPr vert="horz" wrap="square" lIns="46494" tIns="46494" rIns="46494" bIns="46494" numCol="1" anchor="t" anchorCtr="0" compatLnSpc="1">
            <a:spAutoFit/>
          </a:bodyPr>
          <a:lstStyle>
            <a:lvl1pPr algn="l" rtl="0" eaLnBrk="0" fontAlgn="base" hangingPunct="0">
              <a:lnSpc>
                <a:spcPct val="110000"/>
              </a:lnSpc>
              <a:spcBef>
                <a:spcPct val="0"/>
              </a:spcBef>
              <a:spcAft>
                <a:spcPct val="0"/>
              </a:spcAft>
              <a:defRPr lang="zh-CN" altLang="en-US" sz="2600" b="1">
                <a:solidFill>
                  <a:schemeClr val="tx2"/>
                </a:solidFill>
                <a:latin typeface="+mj-lt"/>
                <a:ea typeface="+mj-ea"/>
                <a:cs typeface="+mj-cs"/>
              </a:defRPr>
            </a:lvl1pPr>
            <a:lvl2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2pPr>
            <a:lvl3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3pPr>
            <a:lvl4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4pPr>
            <a:lvl5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5pPr>
            <a:lvl6pPr marL="5905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6pPr>
            <a:lvl7pPr marL="11811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7pPr>
            <a:lvl8pPr marL="17716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8pPr>
            <a:lvl9pPr marL="23622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9pPr>
          </a:lstStyle>
          <a:p>
            <a:pPr algn="ctr" eaLnBrk="1" hangingPunct="1"/>
            <a:r>
              <a:rPr lang="en-US" altLang="zh-CN" sz="2000" dirty="0">
                <a:ea typeface="黑体" panose="02010609060101010101" pitchFamily="49" charset="-122"/>
              </a:rPr>
              <a:t>1M</a:t>
            </a:r>
            <a:r>
              <a:rPr sz="2000" dirty="0">
                <a:ea typeface="黑体" panose="02010609060101010101" pitchFamily="49" charset="-122"/>
              </a:rPr>
              <a:t>标高</a:t>
            </a:r>
            <a:r>
              <a:rPr lang="zh-CN" altLang="en-US" sz="2000" dirty="0">
                <a:ea typeface="黑体" panose="02010609060101010101" pitchFamily="49" charset="-122"/>
              </a:rPr>
              <a:t>线</a:t>
            </a:r>
          </a:p>
        </p:txBody>
      </p:sp>
      <p:pic>
        <p:nvPicPr>
          <p:cNvPr id="24" name="Picture 17" descr="IMG558"/>
          <p:cNvPicPr>
            <a:picLocks noChangeAspect="1"/>
          </p:cNvPicPr>
          <p:nvPr/>
        </p:nvPicPr>
        <p:blipFill>
          <a:blip r:embed="rId4"/>
          <a:stretch>
            <a:fillRect/>
          </a:stretch>
        </p:blipFill>
        <p:spPr>
          <a:xfrm>
            <a:off x="7694930" y="1861820"/>
            <a:ext cx="3505200" cy="335661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25" name="文本框 24"/>
          <p:cNvSpPr txBox="1"/>
          <p:nvPr/>
        </p:nvSpPr>
        <p:spPr>
          <a:xfrm>
            <a:off x="7694930" y="5391785"/>
            <a:ext cx="3562985" cy="1211580"/>
          </a:xfrm>
          <a:prstGeom prst="rect">
            <a:avLst/>
          </a:prstGeom>
          <a:noFill/>
          <a:ln w="9525">
            <a:noFill/>
          </a:ln>
        </p:spPr>
        <p:txBody>
          <a:bodyPr wrap="square" rtlCol="0" anchor="t">
            <a:noAutofit/>
          </a:bodyPr>
          <a:lstStyle/>
          <a:p>
            <a:pPr marL="342900" lvl="0" indent="-342900" algn="l" defTabSz="914400">
              <a:spcBef>
                <a:spcPct val="20000"/>
              </a:spcBef>
              <a:buFont typeface="Arial" panose="020B0604020202020204" pitchFamily="34" charset="0"/>
            </a:pPr>
            <a:r>
              <a:rPr lang="zh-CN" altLang="en-US" sz="1400" dirty="0">
                <a:latin typeface="+mn-ea"/>
                <a:cs typeface="+mn-ea"/>
                <a:sym typeface="+mn-ea"/>
              </a:rPr>
              <a:t>作用：确定隔墙位置</a:t>
            </a:r>
          </a:p>
          <a:p>
            <a:pPr marL="342900" lvl="0" indent="-342900" algn="l" defTabSz="914400">
              <a:spcBef>
                <a:spcPct val="20000"/>
              </a:spcBef>
              <a:buFont typeface="Arial" panose="020B0604020202020204" pitchFamily="34" charset="0"/>
            </a:pPr>
            <a:r>
              <a:rPr lang="zh-CN" altLang="en-US" sz="1400" dirty="0">
                <a:latin typeface="+mn-ea"/>
                <a:cs typeface="+mn-ea"/>
                <a:sym typeface="+mn-ea"/>
              </a:rPr>
              <a:t>方法：根据施工图纸，结合现场，以轴线</a:t>
            </a:r>
          </a:p>
          <a:p>
            <a:pPr marL="342900" lvl="0" indent="-342900" algn="l" defTabSz="914400">
              <a:spcBef>
                <a:spcPct val="20000"/>
              </a:spcBef>
              <a:buFont typeface="Arial" panose="020B0604020202020204" pitchFamily="34" charset="0"/>
            </a:pPr>
            <a:r>
              <a:rPr lang="zh-CN" altLang="en-US" sz="1400" dirty="0">
                <a:latin typeface="+mn-ea"/>
                <a:cs typeface="+mn-ea"/>
                <a:sym typeface="+mn-ea"/>
              </a:rPr>
              <a:t>为基准。放出隔墙线，墙、顶、地要同时</a:t>
            </a:r>
          </a:p>
          <a:p>
            <a:pPr marL="342900" lvl="0" indent="-342900" algn="l" defTabSz="914400">
              <a:spcBef>
                <a:spcPct val="20000"/>
              </a:spcBef>
              <a:buFont typeface="Arial" panose="020B0604020202020204" pitchFamily="34" charset="0"/>
            </a:pPr>
            <a:r>
              <a:rPr lang="zh-CN" altLang="en-US" sz="1400" dirty="0">
                <a:latin typeface="+mn-ea"/>
                <a:cs typeface="+mn-ea"/>
                <a:sym typeface="+mn-ea"/>
              </a:rPr>
              <a:t>反映</a:t>
            </a:r>
          </a:p>
        </p:txBody>
      </p:sp>
      <p:sp>
        <p:nvSpPr>
          <p:cNvPr id="26" name="Rectangle 2"/>
          <p:cNvSpPr>
            <a:spLocks noGrp="1"/>
          </p:cNvSpPr>
          <p:nvPr/>
        </p:nvSpPr>
        <p:spPr>
          <a:xfrm>
            <a:off x="8804910" y="1405255"/>
            <a:ext cx="1285240" cy="431165"/>
          </a:xfrm>
          <a:prstGeom prst="rect">
            <a:avLst/>
          </a:prstGeom>
          <a:noFill/>
          <a:ln>
            <a:noFill/>
          </a:ln>
        </p:spPr>
        <p:txBody>
          <a:bodyPr vert="horz" wrap="square" lIns="46494" tIns="46494" rIns="46494" bIns="46494" numCol="1" anchor="t" anchorCtr="0" compatLnSpc="1">
            <a:spAutoFit/>
          </a:bodyPr>
          <a:lstStyle>
            <a:lvl1pPr algn="l" rtl="0" eaLnBrk="0" fontAlgn="base" hangingPunct="0">
              <a:lnSpc>
                <a:spcPct val="110000"/>
              </a:lnSpc>
              <a:spcBef>
                <a:spcPct val="0"/>
              </a:spcBef>
              <a:spcAft>
                <a:spcPct val="0"/>
              </a:spcAft>
              <a:defRPr lang="zh-CN" altLang="en-US" sz="2600" b="1">
                <a:solidFill>
                  <a:schemeClr val="tx2"/>
                </a:solidFill>
                <a:latin typeface="+mj-lt"/>
                <a:ea typeface="+mj-ea"/>
                <a:cs typeface="+mj-cs"/>
              </a:defRPr>
            </a:lvl1pPr>
            <a:lvl2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2pPr>
            <a:lvl3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3pPr>
            <a:lvl4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4pPr>
            <a:lvl5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5pPr>
            <a:lvl6pPr marL="5905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6pPr>
            <a:lvl7pPr marL="11811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7pPr>
            <a:lvl8pPr marL="17716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8pPr>
            <a:lvl9pPr marL="23622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9pPr>
          </a:lstStyle>
          <a:p>
            <a:pPr algn="ctr" eaLnBrk="1" hangingPunct="1"/>
            <a:r>
              <a:rPr lang="en-US" altLang="zh-CN" sz="2000" dirty="0">
                <a:ea typeface="黑体" panose="02010609060101010101" pitchFamily="49" charset="-122"/>
              </a:rPr>
              <a:t>隔</a:t>
            </a:r>
            <a:r>
              <a:rPr sz="2000" dirty="0">
                <a:ea typeface="黑体" panose="02010609060101010101" pitchFamily="49" charset="-122"/>
              </a:rPr>
              <a:t>墙</a:t>
            </a:r>
            <a:r>
              <a:rPr lang="zh-CN" altLang="en-US" sz="2000" dirty="0">
                <a:ea typeface="黑体" panose="02010609060101010101" pitchFamily="49" charset="-122"/>
              </a:rPr>
              <a:t>线</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P spid="15" grpId="0"/>
      <p:bldP spid="17" grpId="0"/>
      <p:bldP spid="21" grpId="0"/>
      <p:bldP spid="9" grpId="0" bldLvl="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4</a:t>
            </a:r>
            <a:r>
              <a:rPr lang="zh-CN" altLang="en-US" sz="1800" b="1" dirty="0" smtClean="0">
                <a:solidFill>
                  <a:srgbClr val="000000"/>
                </a:solidFill>
                <a:cs typeface="+mn-ea"/>
                <a:sym typeface="+mn-ea"/>
              </a:rPr>
              <a:t>、套方放线（实例）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2" name="Rectangle 2"/>
          <p:cNvSpPr>
            <a:spLocks noGrp="1"/>
          </p:cNvSpPr>
          <p:nvPr/>
        </p:nvSpPr>
        <p:spPr>
          <a:xfrm>
            <a:off x="2117090" y="2193925"/>
            <a:ext cx="1957070" cy="431165"/>
          </a:xfrm>
          <a:prstGeom prst="rect">
            <a:avLst/>
          </a:prstGeom>
          <a:noFill/>
          <a:ln>
            <a:noFill/>
          </a:ln>
        </p:spPr>
        <p:txBody>
          <a:bodyPr vert="horz" wrap="square" lIns="46494" tIns="46494" rIns="46494" bIns="46494" numCol="1" anchor="t" anchorCtr="0" compatLnSpc="1">
            <a:spAutoFit/>
          </a:bodyPr>
          <a:lstStyle>
            <a:lvl1pPr algn="l" rtl="0" eaLnBrk="0" fontAlgn="base" hangingPunct="0">
              <a:lnSpc>
                <a:spcPct val="110000"/>
              </a:lnSpc>
              <a:spcBef>
                <a:spcPct val="0"/>
              </a:spcBef>
              <a:spcAft>
                <a:spcPct val="0"/>
              </a:spcAft>
              <a:defRPr lang="zh-CN" altLang="en-US" sz="2600" b="1">
                <a:solidFill>
                  <a:schemeClr val="tx2"/>
                </a:solidFill>
                <a:latin typeface="+mj-lt"/>
                <a:ea typeface="+mj-ea"/>
                <a:cs typeface="+mj-cs"/>
              </a:defRPr>
            </a:lvl1pPr>
            <a:lvl2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2pPr>
            <a:lvl3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3pPr>
            <a:lvl4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4pPr>
            <a:lvl5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5pPr>
            <a:lvl6pPr marL="5905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6pPr>
            <a:lvl7pPr marL="11811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7pPr>
            <a:lvl8pPr marL="17716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8pPr>
            <a:lvl9pPr marL="23622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9pPr>
          </a:lstStyle>
          <a:p>
            <a:pPr algn="ctr" eaLnBrk="1" hangingPunct="1"/>
            <a:r>
              <a:rPr lang="en-US" altLang="zh-CN" sz="2000" dirty="0">
                <a:ea typeface="黑体" panose="02010609060101010101" pitchFamily="49" charset="-122"/>
              </a:rPr>
              <a:t>各</a:t>
            </a:r>
            <a:r>
              <a:rPr sz="2000" dirty="0">
                <a:ea typeface="黑体" panose="02010609060101010101" pitchFamily="49" charset="-122"/>
              </a:rPr>
              <a:t>种中心控制</a:t>
            </a:r>
            <a:r>
              <a:rPr lang="zh-CN" altLang="en-US" sz="2000" dirty="0">
                <a:ea typeface="黑体" panose="02010609060101010101" pitchFamily="49" charset="-122"/>
              </a:rPr>
              <a:t>线</a:t>
            </a:r>
          </a:p>
        </p:txBody>
      </p:sp>
      <p:sp>
        <p:nvSpPr>
          <p:cNvPr id="25" name="文本框 24"/>
          <p:cNvSpPr txBox="1"/>
          <p:nvPr/>
        </p:nvSpPr>
        <p:spPr>
          <a:xfrm>
            <a:off x="5695315" y="5280660"/>
            <a:ext cx="5434330" cy="585470"/>
          </a:xfrm>
          <a:prstGeom prst="rect">
            <a:avLst/>
          </a:prstGeom>
          <a:noFill/>
          <a:ln w="9525">
            <a:noFill/>
          </a:ln>
        </p:spPr>
        <p:txBody>
          <a:bodyPr wrap="square" rtlCol="0" anchor="t">
            <a:noAutofit/>
          </a:bodyPr>
          <a:lstStyle/>
          <a:p>
            <a:pPr marL="342900" lvl="0" indent="-342900" algn="l" defTabSz="914400">
              <a:spcBef>
                <a:spcPct val="20000"/>
              </a:spcBef>
              <a:buFont typeface="Arial" panose="020B0604020202020204" pitchFamily="34" charset="0"/>
            </a:pPr>
            <a:r>
              <a:rPr lang="zh-CN" altLang="en-US" sz="1400" dirty="0">
                <a:latin typeface="+mn-ea"/>
                <a:cs typeface="+mn-ea"/>
                <a:sym typeface="+mn-ea"/>
              </a:rPr>
              <a:t>作用：定位，控制对称居中</a:t>
            </a:r>
          </a:p>
          <a:p>
            <a:pPr marL="342900" lvl="0" indent="-342900" algn="l" defTabSz="914400">
              <a:spcBef>
                <a:spcPct val="20000"/>
              </a:spcBef>
              <a:buFont typeface="Arial" panose="020B0604020202020204" pitchFamily="34" charset="0"/>
            </a:pPr>
            <a:r>
              <a:rPr lang="zh-CN" altLang="en-US" sz="1400" dirty="0">
                <a:latin typeface="+mn-ea"/>
                <a:cs typeface="+mn-ea"/>
                <a:sym typeface="+mn-ea"/>
              </a:rPr>
              <a:t>方法：根据图纸，以轴线结合完成面线推床、龙头、马桶等中心线</a:t>
            </a:r>
          </a:p>
        </p:txBody>
      </p:sp>
      <p:pic>
        <p:nvPicPr>
          <p:cNvPr id="18" name="Picture 22" descr="IMG550"/>
          <p:cNvPicPr>
            <a:picLocks noChangeAspect="1"/>
          </p:cNvPicPr>
          <p:nvPr/>
        </p:nvPicPr>
        <p:blipFill>
          <a:blip r:embed="rId2"/>
          <a:stretch>
            <a:fillRect/>
          </a:stretch>
        </p:blipFill>
        <p:spPr>
          <a:xfrm>
            <a:off x="684530" y="2757805"/>
            <a:ext cx="2331085" cy="310832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30" name="Line 23"/>
          <p:cNvSpPr/>
          <p:nvPr/>
        </p:nvSpPr>
        <p:spPr>
          <a:xfrm>
            <a:off x="1768475" y="2842895"/>
            <a:ext cx="635" cy="2947035"/>
          </a:xfrm>
          <a:prstGeom prst="line">
            <a:avLst/>
          </a:prstGeom>
          <a:ln w="19050" cap="flat" cmpd="sng">
            <a:solidFill>
              <a:srgbClr val="FF0000"/>
            </a:solidFill>
            <a:prstDash val="solid"/>
            <a:round/>
            <a:headEnd type="none" w="med" len="med"/>
            <a:tailEnd type="none" w="med" len="med"/>
          </a:ln>
        </p:spPr>
      </p:sp>
      <p:sp>
        <p:nvSpPr>
          <p:cNvPr id="31" name="Line 24"/>
          <p:cNvSpPr/>
          <p:nvPr/>
        </p:nvSpPr>
        <p:spPr>
          <a:xfrm flipH="1">
            <a:off x="1768475" y="3580130"/>
            <a:ext cx="457200" cy="152400"/>
          </a:xfrm>
          <a:prstGeom prst="line">
            <a:avLst/>
          </a:prstGeom>
          <a:ln w="19050" cap="flat" cmpd="sng">
            <a:solidFill>
              <a:srgbClr val="FF0000"/>
            </a:solidFill>
            <a:prstDash val="solid"/>
            <a:round/>
            <a:headEnd type="none" w="med" len="med"/>
            <a:tailEnd type="triangle" w="med" len="med"/>
          </a:ln>
        </p:spPr>
      </p:sp>
      <p:sp>
        <p:nvSpPr>
          <p:cNvPr id="32" name="Text Box 25"/>
          <p:cNvSpPr txBox="1"/>
          <p:nvPr/>
        </p:nvSpPr>
        <p:spPr>
          <a:xfrm>
            <a:off x="1984375" y="3279775"/>
            <a:ext cx="1011555" cy="337185"/>
          </a:xfrm>
          <a:prstGeom prst="rect">
            <a:avLst/>
          </a:prstGeom>
          <a:noFill/>
          <a:ln w="9525">
            <a:noFill/>
          </a:ln>
        </p:spPr>
        <p:txBody>
          <a:bodyPr wrap="square" anchor="t">
            <a:spAutoFit/>
          </a:bodyPr>
          <a:lstStyle/>
          <a:p>
            <a:pPr>
              <a:spcBef>
                <a:spcPct val="50000"/>
              </a:spcBef>
              <a:buFont typeface="Arial" panose="020B0604020202020204" pitchFamily="34" charset="0"/>
              <a:buNone/>
            </a:pPr>
            <a:r>
              <a:rPr lang="zh-CN" altLang="en-US" sz="1600" b="1" dirty="0">
                <a:solidFill>
                  <a:srgbClr val="FF0000"/>
                </a:solidFill>
                <a:latin typeface="Calibri" panose="020F0502020204030204" charset="0"/>
                <a:ea typeface="宋体" panose="02010600030101010101" pitchFamily="2" charset="-122"/>
              </a:rPr>
              <a:t>床中心线</a:t>
            </a:r>
          </a:p>
        </p:txBody>
      </p:sp>
      <p:pic>
        <p:nvPicPr>
          <p:cNvPr id="33" name="Picture 26" descr="IMG505"/>
          <p:cNvPicPr>
            <a:picLocks noChangeAspect="1"/>
          </p:cNvPicPr>
          <p:nvPr/>
        </p:nvPicPr>
        <p:blipFill>
          <a:blip r:embed="rId3"/>
          <a:stretch>
            <a:fillRect/>
          </a:stretch>
        </p:blipFill>
        <p:spPr>
          <a:xfrm>
            <a:off x="3129280" y="2757805"/>
            <a:ext cx="2331085" cy="310832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34" name="Line 27"/>
          <p:cNvSpPr/>
          <p:nvPr/>
        </p:nvSpPr>
        <p:spPr>
          <a:xfrm>
            <a:off x="4243070" y="2852420"/>
            <a:ext cx="635" cy="3013710"/>
          </a:xfrm>
          <a:prstGeom prst="line">
            <a:avLst/>
          </a:prstGeom>
          <a:ln w="19050" cap="flat" cmpd="sng">
            <a:solidFill>
              <a:srgbClr val="FF0000"/>
            </a:solidFill>
            <a:prstDash val="solid"/>
            <a:round/>
            <a:headEnd type="none" w="med" len="med"/>
            <a:tailEnd type="none" w="med" len="med"/>
          </a:ln>
        </p:spPr>
      </p:sp>
      <p:sp>
        <p:nvSpPr>
          <p:cNvPr id="35" name="Line 28"/>
          <p:cNvSpPr/>
          <p:nvPr/>
        </p:nvSpPr>
        <p:spPr>
          <a:xfrm flipH="1">
            <a:off x="4243070" y="3656330"/>
            <a:ext cx="457200" cy="152400"/>
          </a:xfrm>
          <a:prstGeom prst="line">
            <a:avLst/>
          </a:prstGeom>
          <a:ln w="19050" cap="flat" cmpd="sng">
            <a:solidFill>
              <a:srgbClr val="FF0000"/>
            </a:solidFill>
            <a:prstDash val="solid"/>
            <a:round/>
            <a:headEnd type="none" w="med" len="med"/>
            <a:tailEnd type="triangle" w="med" len="med"/>
          </a:ln>
        </p:spPr>
      </p:sp>
      <p:sp>
        <p:nvSpPr>
          <p:cNvPr id="36" name="Text Box 29"/>
          <p:cNvSpPr txBox="1"/>
          <p:nvPr/>
        </p:nvSpPr>
        <p:spPr>
          <a:xfrm>
            <a:off x="4552315" y="2858135"/>
            <a:ext cx="1143000" cy="829945"/>
          </a:xfrm>
          <a:prstGeom prst="rect">
            <a:avLst/>
          </a:prstGeom>
          <a:noFill/>
          <a:ln w="9525">
            <a:noFill/>
          </a:ln>
        </p:spPr>
        <p:txBody>
          <a:bodyPr anchor="t">
            <a:spAutoFit/>
          </a:bodyPr>
          <a:lstStyle/>
          <a:p>
            <a:pPr lvl="0" algn="l">
              <a:spcBef>
                <a:spcPct val="50000"/>
              </a:spcBef>
              <a:buFont typeface="Arial" panose="020B0604020202020204" pitchFamily="34" charset="0"/>
            </a:pPr>
            <a:r>
              <a:rPr lang="zh-CN" altLang="en-US" sz="1600" b="1" dirty="0">
                <a:solidFill>
                  <a:srgbClr val="FF0000"/>
                </a:solidFill>
                <a:latin typeface="Calibri" panose="020F0502020204030204" charset="0"/>
                <a:ea typeface="宋体" panose="02010600030101010101" pitchFamily="2" charset="-122"/>
                <a:sym typeface="+mn-ea"/>
              </a:rPr>
              <a:t>混合龙头中心线，高度1000</a:t>
            </a: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900" decel="100000" fill="hold"/>
                                        <p:tgtEl>
                                          <p:spTgt spid="3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900" decel="100000" fill="hold"/>
                                        <p:tgtEl>
                                          <p:spTgt spid="3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900" decel="100000" fill="hold"/>
                                        <p:tgtEl>
                                          <p:spTgt spid="3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900" decel="100000" fill="hold"/>
                                        <p:tgtEl>
                                          <p:spTgt spid="3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900" decel="100000" fill="hold"/>
                                        <p:tgtEl>
                                          <p:spTgt spid="3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900" decel="100000" fill="hold"/>
                                        <p:tgtEl>
                                          <p:spTgt spid="3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4</a:t>
            </a:r>
            <a:r>
              <a:rPr lang="zh-CN" altLang="en-US" sz="1800" b="1" dirty="0" smtClean="0">
                <a:solidFill>
                  <a:srgbClr val="000000"/>
                </a:solidFill>
                <a:cs typeface="+mn-ea"/>
                <a:sym typeface="+mn-ea"/>
              </a:rPr>
              <a:t>、套方放线（实例）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61442" name="Rectangle 2"/>
          <p:cNvSpPr>
            <a:spLocks noGrp="1"/>
          </p:cNvSpPr>
          <p:nvPr>
            <p:ph type="title"/>
          </p:nvPr>
        </p:nvSpPr>
        <p:spPr>
          <a:xfrm>
            <a:off x="2160588" y="1658620"/>
            <a:ext cx="934720" cy="431165"/>
          </a:xfrm>
          <a:noFill/>
          <a:ln>
            <a:noFill/>
          </a:ln>
        </p:spPr>
        <p:txBody>
          <a:bodyPr wrap="square" anchor="t"/>
          <a:lstStyle/>
          <a:p>
            <a:pPr algn="ctr" eaLnBrk="1" hangingPunct="1"/>
            <a:r>
              <a:rPr lang="zh-CN" altLang="en-US" sz="2000" dirty="0">
                <a:ea typeface="黑体" panose="02010609060101010101" pitchFamily="49" charset="-122"/>
              </a:rPr>
              <a:t>排版线</a:t>
            </a:r>
          </a:p>
        </p:txBody>
      </p:sp>
      <p:sp>
        <p:nvSpPr>
          <p:cNvPr id="61443" name="Rectangle 3"/>
          <p:cNvSpPr txBox="1"/>
          <p:nvPr/>
        </p:nvSpPr>
        <p:spPr>
          <a:xfrm>
            <a:off x="689610" y="5685155"/>
            <a:ext cx="8618855" cy="572770"/>
          </a:xfrm>
          <a:prstGeom prst="rect">
            <a:avLst/>
          </a:prstGeom>
          <a:noFill/>
          <a:ln w="9525">
            <a:noFill/>
          </a:ln>
        </p:spPr>
        <p:txBody>
          <a:bodyPr wrap="square" rtlCol="0" anchor="t">
            <a:noAutofit/>
          </a:bodyPr>
          <a:lstStyle/>
          <a:p>
            <a:pPr marL="342900" lvl="0" indent="-342900" algn="l" defTabSz="914400">
              <a:spcBef>
                <a:spcPct val="20000"/>
              </a:spcBef>
              <a:buFont typeface="Arial" panose="020B0604020202020204" pitchFamily="34" charset="0"/>
            </a:pPr>
            <a:r>
              <a:rPr lang="zh-CN" altLang="en-US" sz="1400" dirty="0">
                <a:latin typeface="+mn-ea"/>
                <a:cs typeface="+mn-ea"/>
                <a:sym typeface="+mn-ea"/>
              </a:rPr>
              <a:t>作用：排版现场可见，一目了然，便于安装施工</a:t>
            </a:r>
          </a:p>
          <a:p>
            <a:pPr marL="342900" lvl="0" indent="-342900" algn="l" defTabSz="914400">
              <a:spcBef>
                <a:spcPct val="20000"/>
              </a:spcBef>
              <a:buFont typeface="Arial" panose="020B0604020202020204" pitchFamily="34" charset="0"/>
            </a:pPr>
            <a:r>
              <a:rPr lang="zh-CN" altLang="en-US" sz="1400" dirty="0">
                <a:latin typeface="+mn-ea"/>
                <a:cs typeface="+mn-ea"/>
                <a:sym typeface="+mn-ea"/>
              </a:rPr>
              <a:t>方法：针对石材、砖、软包、硬包等进行模数排版，在现场实地放线</a:t>
            </a:r>
          </a:p>
        </p:txBody>
      </p:sp>
      <p:pic>
        <p:nvPicPr>
          <p:cNvPr id="6" name="Picture 2" descr="IMG555"/>
          <p:cNvPicPr>
            <a:picLocks noChangeAspect="1"/>
          </p:cNvPicPr>
          <p:nvPr/>
        </p:nvPicPr>
        <p:blipFill>
          <a:blip r:embed="rId2"/>
          <a:stretch>
            <a:fillRect/>
          </a:stretch>
        </p:blipFill>
        <p:spPr>
          <a:xfrm>
            <a:off x="924560" y="2411095"/>
            <a:ext cx="3408045" cy="255651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pic>
        <p:nvPicPr>
          <p:cNvPr id="80898" name="图片 2"/>
          <p:cNvPicPr>
            <a:picLocks noChangeAspect="1"/>
          </p:cNvPicPr>
          <p:nvPr/>
        </p:nvPicPr>
        <p:blipFill>
          <a:blip r:embed="rId3"/>
          <a:srcRect/>
          <a:stretch>
            <a:fillRect/>
          </a:stretch>
        </p:blipFill>
        <p:spPr>
          <a:xfrm>
            <a:off x="4638040" y="2424430"/>
            <a:ext cx="2984500" cy="254317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80899" name="图片 4"/>
          <p:cNvPicPr>
            <a:picLocks noChangeAspect="1"/>
          </p:cNvPicPr>
          <p:nvPr/>
        </p:nvPicPr>
        <p:blipFill>
          <a:blip r:embed="rId4"/>
          <a:stretch>
            <a:fillRect/>
          </a:stretch>
        </p:blipFill>
        <p:spPr>
          <a:xfrm>
            <a:off x="7733665" y="2424430"/>
            <a:ext cx="3850005" cy="2543810"/>
          </a:xfrm>
          <a:prstGeom prst="rect">
            <a:avLst/>
          </a:prstGeom>
          <a:noFill/>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249657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a:solidFill>
                  <a:srgbClr val="000000"/>
                </a:solidFill>
                <a:cs typeface="+mn-ea"/>
                <a:sym typeface="+mn-ea"/>
              </a:rPr>
              <a:t>1、</a:t>
            </a:r>
            <a:r>
              <a:rPr lang="zh-CN" altLang="en-US" sz="1800" b="1" dirty="0">
                <a:solidFill>
                  <a:srgbClr val="000000"/>
                </a:solidFill>
                <a:cs typeface="+mn-ea"/>
                <a:sym typeface="+mn-ea"/>
              </a:rPr>
              <a:t>结构</a:t>
            </a:r>
            <a:r>
              <a:rPr lang="en-US" altLang="zh-CN" sz="1800" b="1" dirty="0">
                <a:solidFill>
                  <a:srgbClr val="000000"/>
                </a:solidFill>
                <a:cs typeface="+mn-ea"/>
                <a:sym typeface="+mn-ea"/>
              </a:rPr>
              <a:t>规划</a:t>
            </a:r>
          </a:p>
        </p:txBody>
      </p:sp>
      <p:sp>
        <p:nvSpPr>
          <p:cNvPr id="6" name="文本框 5"/>
          <p:cNvSpPr txBox="1"/>
          <p:nvPr/>
        </p:nvSpPr>
        <p:spPr>
          <a:xfrm>
            <a:off x="684287" y="3004403"/>
            <a:ext cx="10945216" cy="30460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600" b="1" dirty="0" smtClean="0">
                <a:solidFill>
                  <a:srgbClr val="000000"/>
                </a:solidFill>
                <a:latin typeface="+mn-ea"/>
                <a:cs typeface="+mn-ea"/>
              </a:rPr>
              <a:t>工作内容：</a:t>
            </a:r>
            <a:endParaRPr lang="en-US" altLang="zh-CN" sz="1600" b="1" dirty="0" smtClean="0">
              <a:solidFill>
                <a:srgbClr val="000000"/>
              </a:solidFill>
              <a:latin typeface="+mn-ea"/>
              <a:cs typeface="+mn-ea"/>
            </a:endParaRPr>
          </a:p>
          <a:p>
            <a:pPr>
              <a:lnSpc>
                <a:spcPct val="150000"/>
              </a:lnSpc>
            </a:pPr>
            <a:r>
              <a:rPr lang="zh-CN" altLang="en-US" sz="1600" dirty="0" smtClean="0">
                <a:solidFill>
                  <a:srgbClr val="000000"/>
                </a:solidFill>
                <a:latin typeface="+mn-ea"/>
                <a:cs typeface="+mn-ea"/>
              </a:rPr>
              <a:t>审核户型规划扩初图纸：</a:t>
            </a:r>
            <a:endParaRPr lang="en-US" altLang="zh-CN" sz="1600" dirty="0" smtClean="0">
              <a:solidFill>
                <a:srgbClr val="000000"/>
              </a:solidFill>
              <a:latin typeface="+mn-ea"/>
              <a:cs typeface="+mn-ea"/>
            </a:endParaRPr>
          </a:p>
          <a:p>
            <a:pPr>
              <a:lnSpc>
                <a:spcPct val="150000"/>
              </a:lnSpc>
            </a:pPr>
            <a:r>
              <a:rPr lang="en-US" altLang="zh-CN" sz="1600" dirty="0" smtClean="0">
                <a:solidFill>
                  <a:srgbClr val="000000"/>
                </a:solidFill>
                <a:latin typeface="+mn-ea"/>
                <a:cs typeface="+mn-ea"/>
              </a:rPr>
              <a:t>1</a:t>
            </a:r>
            <a:r>
              <a:rPr lang="zh-CN" altLang="en-US" sz="1600" dirty="0" smtClean="0">
                <a:solidFill>
                  <a:srgbClr val="000000"/>
                </a:solidFill>
                <a:latin typeface="+mn-ea"/>
                <a:cs typeface="+mn-ea"/>
              </a:rPr>
              <a:t>、审核户型功能规划布局在实际使用上是否合理。</a:t>
            </a:r>
            <a:endParaRPr lang="en-US" altLang="zh-CN" sz="1600" dirty="0" smtClean="0">
              <a:solidFill>
                <a:srgbClr val="000000"/>
              </a:solidFill>
              <a:latin typeface="+mn-ea"/>
              <a:cs typeface="+mn-ea"/>
            </a:endParaRPr>
          </a:p>
          <a:p>
            <a:pPr>
              <a:lnSpc>
                <a:spcPct val="150000"/>
              </a:lnSpc>
            </a:pPr>
            <a:r>
              <a:rPr lang="en-US" altLang="zh-CN" sz="1600" dirty="0" smtClean="0">
                <a:solidFill>
                  <a:srgbClr val="000000"/>
                </a:solidFill>
                <a:latin typeface="+mn-ea"/>
                <a:cs typeface="+mn-ea"/>
              </a:rPr>
              <a:t>2</a:t>
            </a:r>
            <a:r>
              <a:rPr lang="zh-CN" altLang="en-US" sz="1600" dirty="0" smtClean="0">
                <a:solidFill>
                  <a:srgbClr val="000000"/>
                </a:solidFill>
                <a:latin typeface="+mn-ea"/>
                <a:cs typeface="+mn-ea"/>
              </a:rPr>
              <a:t>、审核建筑门窗是否存在功能缺陷，如有做出标记，以备后期与营销部做交底，销售过程出现信息不交圈，</a:t>
            </a:r>
            <a:r>
              <a:rPr lang="zh-CN" altLang="en-US" sz="1600" dirty="0" smtClean="0">
                <a:solidFill>
                  <a:srgbClr val="000000"/>
                </a:solidFill>
                <a:latin typeface="+mn-ea"/>
                <a:cs typeface="+mn-ea"/>
                <a:sym typeface="+mn-ea"/>
              </a:rPr>
              <a:t>规避销售后客户投诉风险。</a:t>
            </a:r>
            <a:endParaRPr lang="en-US" altLang="zh-CN" sz="1600" dirty="0" smtClean="0">
              <a:solidFill>
                <a:srgbClr val="000000"/>
              </a:solidFill>
              <a:latin typeface="+mn-ea"/>
              <a:cs typeface="+mn-ea"/>
            </a:endParaRPr>
          </a:p>
          <a:p>
            <a:pPr>
              <a:lnSpc>
                <a:spcPct val="150000"/>
              </a:lnSpc>
            </a:pPr>
            <a:r>
              <a:rPr lang="zh-CN" altLang="en-US" sz="1600" b="1" dirty="0" smtClean="0">
                <a:solidFill>
                  <a:srgbClr val="000000"/>
                </a:solidFill>
                <a:latin typeface="+mn-ea"/>
                <a:cs typeface="+mn-ea"/>
              </a:rPr>
              <a:t>工作目的：</a:t>
            </a:r>
            <a:endParaRPr lang="en-US" altLang="zh-CN" sz="1600" b="1" dirty="0">
              <a:solidFill>
                <a:srgbClr val="000000"/>
              </a:solidFill>
              <a:latin typeface="+mn-ea"/>
              <a:cs typeface="+mn-ea"/>
            </a:endParaRPr>
          </a:p>
          <a:p>
            <a:pPr>
              <a:lnSpc>
                <a:spcPct val="150000"/>
              </a:lnSpc>
            </a:pPr>
            <a:r>
              <a:rPr lang="zh-CN" altLang="en-US" sz="1600" dirty="0" smtClean="0">
                <a:solidFill>
                  <a:srgbClr val="000000"/>
                </a:solidFill>
                <a:latin typeface="+mn-ea"/>
                <a:cs typeface="+mn-ea"/>
              </a:rPr>
              <a:t>避免精装过程中的结构拆改，降低不必要的成本浪费，规避交付风险。</a:t>
            </a:r>
            <a:endParaRPr lang="en-US" altLang="zh-CN" sz="1600" dirty="0" smtClean="0">
              <a:solidFill>
                <a:srgbClr val="000000"/>
              </a:solidFill>
              <a:latin typeface="+mn-ea"/>
              <a:cs typeface="+mn-ea"/>
            </a:endParaRPr>
          </a:p>
          <a:p>
            <a:pPr>
              <a:lnSpc>
                <a:spcPct val="150000"/>
              </a:lnSpc>
            </a:pPr>
            <a:endParaRPr lang="en-US" altLang="zh-CN" sz="16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4</a:t>
            </a:r>
            <a:r>
              <a:rPr lang="zh-CN" altLang="en-US" sz="1800" b="1" dirty="0" smtClean="0">
                <a:solidFill>
                  <a:srgbClr val="000000"/>
                </a:solidFill>
                <a:cs typeface="+mn-ea"/>
                <a:sym typeface="+mn-ea"/>
              </a:rPr>
              <a:t>、套方放线（实例）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61443" name="Rectangle 3"/>
          <p:cNvSpPr txBox="1"/>
          <p:nvPr/>
        </p:nvSpPr>
        <p:spPr>
          <a:xfrm>
            <a:off x="689610" y="5828665"/>
            <a:ext cx="9827895" cy="799465"/>
          </a:xfrm>
          <a:prstGeom prst="rect">
            <a:avLst/>
          </a:prstGeom>
          <a:noFill/>
          <a:ln w="9525">
            <a:noFill/>
          </a:ln>
        </p:spPr>
        <p:txBody>
          <a:bodyPr wrap="square" rtlCol="0" anchor="t">
            <a:noAutofit/>
          </a:bodyPr>
          <a:lstStyle/>
          <a:p>
            <a:pPr marL="342900" indent="-342900" defTabSz="914400">
              <a:spcBef>
                <a:spcPct val="20000"/>
              </a:spcBef>
              <a:buFont typeface="Arial" panose="020B0604020202020204" pitchFamily="34" charset="0"/>
              <a:buNone/>
            </a:pPr>
            <a:r>
              <a:rPr lang="zh-CN" altLang="en-US" sz="1400" dirty="0">
                <a:latin typeface="+mn-ea"/>
                <a:cs typeface="+mn-ea"/>
                <a:sym typeface="+mn-ea"/>
              </a:rPr>
              <a:t>作用：控制各面层材料的完成面进出、尺寸大小</a:t>
            </a:r>
            <a:endParaRPr lang="zh-CN" altLang="en-US" sz="1400" dirty="0">
              <a:latin typeface="+mn-ea"/>
              <a:cs typeface="+mn-ea"/>
            </a:endParaRPr>
          </a:p>
          <a:p>
            <a:pPr marL="342900" indent="-342900" defTabSz="914400">
              <a:spcBef>
                <a:spcPct val="20000"/>
              </a:spcBef>
              <a:buFont typeface="Arial" panose="020B0604020202020204" pitchFamily="34" charset="0"/>
              <a:buNone/>
            </a:pPr>
            <a:r>
              <a:rPr lang="zh-CN" altLang="en-US" sz="1400" dirty="0">
                <a:latin typeface="+mn-ea"/>
                <a:cs typeface="+mn-ea"/>
                <a:sym typeface="+mn-ea"/>
              </a:rPr>
              <a:t>方法：根据施工图纸，结合现场，以房间内轴线为基准，控制造型统一尺寸，形成模数化，方便批量加工        </a:t>
            </a:r>
          </a:p>
        </p:txBody>
      </p:sp>
      <p:sp>
        <p:nvSpPr>
          <p:cNvPr id="22" name="Rectangle 2"/>
          <p:cNvSpPr>
            <a:spLocks noGrp="1"/>
          </p:cNvSpPr>
          <p:nvPr/>
        </p:nvSpPr>
        <p:spPr>
          <a:xfrm>
            <a:off x="7061835" y="1371600"/>
            <a:ext cx="1957070" cy="431165"/>
          </a:xfrm>
          <a:prstGeom prst="rect">
            <a:avLst/>
          </a:prstGeom>
          <a:noFill/>
          <a:ln>
            <a:noFill/>
          </a:ln>
        </p:spPr>
        <p:txBody>
          <a:bodyPr vert="horz" wrap="square" lIns="46494" tIns="46494" rIns="46494" bIns="46494" numCol="1" anchor="t" anchorCtr="0" compatLnSpc="1">
            <a:spAutoFit/>
          </a:bodyPr>
          <a:lstStyle>
            <a:lvl1pPr algn="l" rtl="0" eaLnBrk="0" fontAlgn="base" hangingPunct="0">
              <a:lnSpc>
                <a:spcPct val="110000"/>
              </a:lnSpc>
              <a:spcBef>
                <a:spcPct val="0"/>
              </a:spcBef>
              <a:spcAft>
                <a:spcPct val="0"/>
              </a:spcAft>
              <a:defRPr lang="zh-CN" altLang="en-US" sz="2600" b="1">
                <a:solidFill>
                  <a:schemeClr val="tx2"/>
                </a:solidFill>
                <a:latin typeface="+mj-lt"/>
                <a:ea typeface="+mj-ea"/>
                <a:cs typeface="+mj-cs"/>
              </a:defRPr>
            </a:lvl1pPr>
            <a:lvl2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2pPr>
            <a:lvl3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3pPr>
            <a:lvl4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4pPr>
            <a:lvl5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5pPr>
            <a:lvl6pPr marL="5905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6pPr>
            <a:lvl7pPr marL="11811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7pPr>
            <a:lvl8pPr marL="17716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8pPr>
            <a:lvl9pPr marL="23622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9pPr>
          </a:lstStyle>
          <a:p>
            <a:pPr algn="ctr" eaLnBrk="1" hangingPunct="1"/>
            <a:r>
              <a:rPr lang="en-US" altLang="zh-CN" sz="2000" dirty="0">
                <a:ea typeface="黑体" panose="02010609060101010101" pitchFamily="49" charset="-122"/>
              </a:rPr>
              <a:t>装</a:t>
            </a:r>
            <a:r>
              <a:rPr sz="2000" dirty="0">
                <a:ea typeface="黑体" panose="02010609060101010101" pitchFamily="49" charset="-122"/>
              </a:rPr>
              <a:t>饰面完成线</a:t>
            </a: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pic>
        <p:nvPicPr>
          <p:cNvPr id="5" name="Picture 21" descr="IMG566"/>
          <p:cNvPicPr>
            <a:picLocks noChangeAspect="1"/>
          </p:cNvPicPr>
          <p:nvPr/>
        </p:nvPicPr>
        <p:blipFill>
          <a:blip r:embed="rId2"/>
          <a:stretch>
            <a:fillRect/>
          </a:stretch>
        </p:blipFill>
        <p:spPr>
          <a:xfrm>
            <a:off x="5563553" y="1935163"/>
            <a:ext cx="4953000" cy="371475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2" name="Line 9"/>
          <p:cNvSpPr/>
          <p:nvPr/>
        </p:nvSpPr>
        <p:spPr>
          <a:xfrm>
            <a:off x="9144953" y="3897313"/>
            <a:ext cx="76200" cy="533400"/>
          </a:xfrm>
          <a:prstGeom prst="line">
            <a:avLst/>
          </a:prstGeom>
          <a:ln w="19050" cap="flat" cmpd="sng">
            <a:solidFill>
              <a:srgbClr val="FF0000"/>
            </a:solidFill>
            <a:prstDash val="solid"/>
            <a:round/>
            <a:headEnd type="none" w="med" len="med"/>
            <a:tailEnd type="none" w="med" len="med"/>
          </a:ln>
        </p:spPr>
      </p:sp>
      <p:sp>
        <p:nvSpPr>
          <p:cNvPr id="13" name="Line 10"/>
          <p:cNvSpPr/>
          <p:nvPr/>
        </p:nvSpPr>
        <p:spPr>
          <a:xfrm>
            <a:off x="6477953" y="4430713"/>
            <a:ext cx="2743200" cy="0"/>
          </a:xfrm>
          <a:prstGeom prst="line">
            <a:avLst/>
          </a:prstGeom>
          <a:ln w="19050" cap="flat" cmpd="sng">
            <a:solidFill>
              <a:srgbClr val="FF0000"/>
            </a:solidFill>
            <a:prstDash val="solid"/>
            <a:round/>
            <a:headEnd type="none" w="med" len="med"/>
            <a:tailEnd type="none" w="med" len="med"/>
          </a:ln>
        </p:spPr>
      </p:sp>
      <p:sp>
        <p:nvSpPr>
          <p:cNvPr id="14" name="Line 13"/>
          <p:cNvSpPr/>
          <p:nvPr/>
        </p:nvSpPr>
        <p:spPr>
          <a:xfrm flipH="1" flipV="1">
            <a:off x="8001953" y="4430713"/>
            <a:ext cx="685800" cy="381000"/>
          </a:xfrm>
          <a:prstGeom prst="line">
            <a:avLst/>
          </a:prstGeom>
          <a:ln w="19050" cap="flat" cmpd="sng">
            <a:solidFill>
              <a:srgbClr val="FF0000"/>
            </a:solidFill>
            <a:prstDash val="solid"/>
            <a:round/>
            <a:headEnd type="none" w="med" len="med"/>
            <a:tailEnd type="triangle" w="med" len="med"/>
          </a:ln>
        </p:spPr>
      </p:sp>
      <p:sp>
        <p:nvSpPr>
          <p:cNvPr id="15" name="Text Box 14"/>
          <p:cNvSpPr txBox="1"/>
          <p:nvPr/>
        </p:nvSpPr>
        <p:spPr>
          <a:xfrm>
            <a:off x="8611553" y="4597400"/>
            <a:ext cx="1219200" cy="369888"/>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b="1" dirty="0">
                <a:solidFill>
                  <a:srgbClr val="FF0000"/>
                </a:solidFill>
                <a:latin typeface="Calibri" panose="020F0502020204030204" charset="0"/>
                <a:ea typeface="宋体" panose="02010600030101010101" pitchFamily="2" charset="-122"/>
              </a:rPr>
              <a:t>完成面线</a:t>
            </a:r>
          </a:p>
        </p:txBody>
      </p:sp>
      <p:sp>
        <p:nvSpPr>
          <p:cNvPr id="16" name="Line 22"/>
          <p:cNvSpPr/>
          <p:nvPr/>
        </p:nvSpPr>
        <p:spPr>
          <a:xfrm>
            <a:off x="9144953" y="3897313"/>
            <a:ext cx="1371600" cy="0"/>
          </a:xfrm>
          <a:prstGeom prst="line">
            <a:avLst/>
          </a:prstGeom>
          <a:ln w="19050" cap="flat" cmpd="sng">
            <a:solidFill>
              <a:srgbClr val="FF0000"/>
            </a:solidFill>
            <a:prstDash val="solid"/>
            <a:round/>
            <a:headEnd type="none" w="med" len="med"/>
            <a:tailEnd type="none" w="med" len="med"/>
          </a:ln>
        </p:spPr>
      </p:sp>
      <p:sp>
        <p:nvSpPr>
          <p:cNvPr id="17" name="Line 23"/>
          <p:cNvSpPr/>
          <p:nvPr/>
        </p:nvSpPr>
        <p:spPr>
          <a:xfrm flipH="1">
            <a:off x="6477953" y="3592513"/>
            <a:ext cx="152400" cy="838200"/>
          </a:xfrm>
          <a:prstGeom prst="line">
            <a:avLst/>
          </a:prstGeom>
          <a:ln w="19050" cap="flat" cmpd="sng">
            <a:solidFill>
              <a:srgbClr val="FF0000"/>
            </a:solidFill>
            <a:prstDash val="solid"/>
            <a:round/>
            <a:headEnd type="none" w="med" len="med"/>
            <a:tailEnd type="none" w="med" len="med"/>
          </a:ln>
        </p:spPr>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4</a:t>
            </a:r>
            <a:r>
              <a:rPr lang="zh-CN" altLang="en-US" sz="1800" b="1" dirty="0" smtClean="0">
                <a:solidFill>
                  <a:srgbClr val="000000"/>
                </a:solidFill>
                <a:cs typeface="+mn-ea"/>
                <a:sym typeface="+mn-ea"/>
              </a:rPr>
              <a:t>、套方放线（实例）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61443" name="Rectangle 3"/>
          <p:cNvSpPr txBox="1"/>
          <p:nvPr/>
        </p:nvSpPr>
        <p:spPr>
          <a:xfrm>
            <a:off x="689610" y="5828665"/>
            <a:ext cx="9827895" cy="563880"/>
          </a:xfrm>
          <a:prstGeom prst="rect">
            <a:avLst/>
          </a:prstGeom>
          <a:noFill/>
          <a:ln w="9525">
            <a:noFill/>
          </a:ln>
        </p:spPr>
        <p:txBody>
          <a:bodyPr wrap="square" rtlCol="0" anchor="t">
            <a:noAutofit/>
          </a:bodyPr>
          <a:lstStyle/>
          <a:p>
            <a:pPr marL="342900" indent="-342900" defTabSz="914400">
              <a:spcBef>
                <a:spcPct val="20000"/>
              </a:spcBef>
              <a:buFont typeface="Arial" panose="020B0604020202020204" pitchFamily="34" charset="0"/>
              <a:buNone/>
            </a:pPr>
            <a:r>
              <a:rPr lang="zh-CN" altLang="en-US" sz="1400">
                <a:latin typeface="+mn-ea"/>
                <a:cs typeface="+mn-ea"/>
                <a:sym typeface="+mn-ea"/>
              </a:rPr>
              <a:t>作用：提供材料下单尺寸数据</a:t>
            </a:r>
            <a:endParaRPr lang="zh-CN" altLang="en-US" sz="1400">
              <a:latin typeface="+mn-ea"/>
              <a:cs typeface="+mn-ea"/>
            </a:endParaRPr>
          </a:p>
          <a:p>
            <a:pPr marL="342900" indent="-342900" defTabSz="914400">
              <a:spcBef>
                <a:spcPct val="20000"/>
              </a:spcBef>
              <a:buFont typeface="Arial" panose="020B0604020202020204" pitchFamily="34" charset="0"/>
              <a:buNone/>
            </a:pPr>
            <a:r>
              <a:rPr lang="zh-CN" altLang="en-US" sz="1400">
                <a:latin typeface="+mn-ea"/>
                <a:cs typeface="+mn-ea"/>
                <a:sym typeface="+mn-ea"/>
              </a:rPr>
              <a:t>方法：根据放好的完成面线，按照图纸，对各面层材料进行分隔，放线         </a:t>
            </a:r>
            <a:endParaRPr lang="zh-CN" altLang="en-US" sz="1400" dirty="0">
              <a:latin typeface="+mn-ea"/>
              <a:cs typeface="+mn-ea"/>
              <a:sym typeface="+mn-ea"/>
            </a:endParaRPr>
          </a:p>
        </p:txBody>
      </p:sp>
      <p:sp>
        <p:nvSpPr>
          <p:cNvPr id="22" name="Rectangle 2"/>
          <p:cNvSpPr>
            <a:spLocks noGrp="1"/>
          </p:cNvSpPr>
          <p:nvPr/>
        </p:nvSpPr>
        <p:spPr>
          <a:xfrm>
            <a:off x="6093460" y="1308100"/>
            <a:ext cx="1957070" cy="431165"/>
          </a:xfrm>
          <a:prstGeom prst="rect">
            <a:avLst/>
          </a:prstGeom>
          <a:noFill/>
          <a:ln>
            <a:noFill/>
          </a:ln>
        </p:spPr>
        <p:txBody>
          <a:bodyPr vert="horz" wrap="square" lIns="46494" tIns="46494" rIns="46494" bIns="46494" numCol="1" anchor="t" anchorCtr="0" compatLnSpc="1">
            <a:spAutoFit/>
          </a:bodyPr>
          <a:lstStyle>
            <a:lvl1pPr algn="l" rtl="0" eaLnBrk="0" fontAlgn="base" hangingPunct="0">
              <a:lnSpc>
                <a:spcPct val="110000"/>
              </a:lnSpc>
              <a:spcBef>
                <a:spcPct val="0"/>
              </a:spcBef>
              <a:spcAft>
                <a:spcPct val="0"/>
              </a:spcAft>
              <a:defRPr lang="zh-CN" altLang="en-US" sz="2600" b="1">
                <a:solidFill>
                  <a:schemeClr val="tx2"/>
                </a:solidFill>
                <a:latin typeface="+mj-lt"/>
                <a:ea typeface="+mj-ea"/>
                <a:cs typeface="+mj-cs"/>
              </a:defRPr>
            </a:lvl1pPr>
            <a:lvl2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2pPr>
            <a:lvl3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3pPr>
            <a:lvl4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4pPr>
            <a:lvl5pPr algn="l" rtl="0" eaLnBrk="0" fontAlgn="base" hangingPunct="0">
              <a:lnSpc>
                <a:spcPct val="110000"/>
              </a:lnSpc>
              <a:spcBef>
                <a:spcPct val="0"/>
              </a:spcBef>
              <a:spcAft>
                <a:spcPct val="0"/>
              </a:spcAft>
              <a:defRPr sz="2600" b="1">
                <a:solidFill>
                  <a:schemeClr val="tx2"/>
                </a:solidFill>
                <a:latin typeface="Arial" panose="020B0604020202020204" pitchFamily="34" charset="0"/>
                <a:ea typeface="微软雅黑" panose="020B0503020204020204" pitchFamily="34" charset="-122"/>
              </a:defRPr>
            </a:lvl5pPr>
            <a:lvl6pPr marL="5905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6pPr>
            <a:lvl7pPr marL="11811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7pPr>
            <a:lvl8pPr marL="177165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8pPr>
            <a:lvl9pPr marL="2362200" algn="l" rtl="0" eaLnBrk="1" fontAlgn="base" hangingPunct="1">
              <a:lnSpc>
                <a:spcPct val="110000"/>
              </a:lnSpc>
              <a:spcBef>
                <a:spcPct val="0"/>
              </a:spcBef>
              <a:spcAft>
                <a:spcPct val="0"/>
              </a:spcAft>
              <a:defRPr sz="2600" b="1">
                <a:solidFill>
                  <a:schemeClr val="tx2"/>
                </a:solidFill>
                <a:latin typeface="Arial" panose="020B0604020202020204" pitchFamily="34" charset="0"/>
                <a:ea typeface="宋体" panose="02010600030101010101" pitchFamily="2" charset="-122"/>
              </a:defRPr>
            </a:lvl9pPr>
          </a:lstStyle>
          <a:p>
            <a:pPr algn="ctr" eaLnBrk="1" hangingPunct="1"/>
            <a:r>
              <a:rPr lang="en-US" altLang="zh-CN" sz="2000" dirty="0">
                <a:ea typeface="黑体" panose="02010609060101010101" pitchFamily="49" charset="-122"/>
              </a:rPr>
              <a:t>材</a:t>
            </a:r>
            <a:r>
              <a:rPr sz="2000" dirty="0">
                <a:ea typeface="黑体" panose="02010609060101010101" pitchFamily="49" charset="-122"/>
              </a:rPr>
              <a:t>料分隔线</a:t>
            </a: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pic>
        <p:nvPicPr>
          <p:cNvPr id="66561" name="Picture 15" descr="IMG419"/>
          <p:cNvPicPr>
            <a:picLocks noChangeAspect="1"/>
          </p:cNvPicPr>
          <p:nvPr/>
        </p:nvPicPr>
        <p:blipFill>
          <a:blip r:embed="rId2"/>
          <a:srcRect/>
          <a:stretch>
            <a:fillRect/>
          </a:stretch>
        </p:blipFill>
        <p:spPr>
          <a:xfrm>
            <a:off x="4016375" y="1943735"/>
            <a:ext cx="6111240" cy="360045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8" name="Line 10"/>
          <p:cNvSpPr/>
          <p:nvPr/>
        </p:nvSpPr>
        <p:spPr>
          <a:xfrm flipH="1">
            <a:off x="7851458" y="3009583"/>
            <a:ext cx="2667000" cy="0"/>
          </a:xfrm>
          <a:prstGeom prst="line">
            <a:avLst/>
          </a:prstGeom>
          <a:ln w="19050" cap="flat" cmpd="sng">
            <a:solidFill>
              <a:srgbClr val="FF0000"/>
            </a:solidFill>
            <a:prstDash val="solid"/>
            <a:round/>
            <a:headEnd type="none" w="med" len="med"/>
            <a:tailEnd type="triangle" w="med" len="med"/>
          </a:ln>
        </p:spPr>
      </p:sp>
      <p:sp>
        <p:nvSpPr>
          <p:cNvPr id="9" name="Text Box 11"/>
          <p:cNvSpPr txBox="1"/>
          <p:nvPr/>
        </p:nvSpPr>
        <p:spPr>
          <a:xfrm>
            <a:off x="10442258" y="2780983"/>
            <a:ext cx="1219200" cy="368300"/>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b="1" dirty="0">
                <a:solidFill>
                  <a:srgbClr val="FF0000"/>
                </a:solidFill>
                <a:latin typeface="Calibri" panose="020F0502020204030204" charset="0"/>
                <a:ea typeface="宋体" panose="02010600030101010101" pitchFamily="2" charset="-122"/>
              </a:rPr>
              <a:t>墙纸</a:t>
            </a:r>
          </a:p>
        </p:txBody>
      </p:sp>
      <p:sp>
        <p:nvSpPr>
          <p:cNvPr id="10" name="Line 16"/>
          <p:cNvSpPr/>
          <p:nvPr/>
        </p:nvSpPr>
        <p:spPr>
          <a:xfrm flipH="1">
            <a:off x="6479858" y="3390583"/>
            <a:ext cx="4038600" cy="0"/>
          </a:xfrm>
          <a:prstGeom prst="line">
            <a:avLst/>
          </a:prstGeom>
          <a:ln w="19050" cap="flat" cmpd="sng">
            <a:solidFill>
              <a:srgbClr val="FF0000"/>
            </a:solidFill>
            <a:prstDash val="solid"/>
            <a:round/>
            <a:headEnd type="none" w="med" len="med"/>
            <a:tailEnd type="triangle" w="med" len="med"/>
          </a:ln>
        </p:spPr>
      </p:sp>
      <p:sp>
        <p:nvSpPr>
          <p:cNvPr id="11" name="Text Box 17"/>
          <p:cNvSpPr txBox="1"/>
          <p:nvPr/>
        </p:nvSpPr>
        <p:spPr>
          <a:xfrm>
            <a:off x="10442258" y="3161983"/>
            <a:ext cx="1219200" cy="368300"/>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b="1" dirty="0">
                <a:solidFill>
                  <a:srgbClr val="FF0000"/>
                </a:solidFill>
                <a:latin typeface="Calibri" panose="020F0502020204030204" charset="0"/>
                <a:ea typeface="宋体" panose="02010600030101010101" pitchFamily="2" charset="-122"/>
              </a:rPr>
              <a:t>木饰面</a:t>
            </a:r>
          </a:p>
        </p:txBody>
      </p:sp>
      <p:sp>
        <p:nvSpPr>
          <p:cNvPr id="4" name="Line 18"/>
          <p:cNvSpPr/>
          <p:nvPr/>
        </p:nvSpPr>
        <p:spPr>
          <a:xfrm flipH="1">
            <a:off x="5946458" y="3771583"/>
            <a:ext cx="4572000" cy="0"/>
          </a:xfrm>
          <a:prstGeom prst="line">
            <a:avLst/>
          </a:prstGeom>
          <a:ln w="19050" cap="flat" cmpd="sng">
            <a:solidFill>
              <a:srgbClr val="FF0000"/>
            </a:solidFill>
            <a:prstDash val="solid"/>
            <a:round/>
            <a:headEnd type="none" w="med" len="med"/>
            <a:tailEnd type="triangle" w="med" len="med"/>
          </a:ln>
        </p:spPr>
      </p:sp>
      <p:sp>
        <p:nvSpPr>
          <p:cNvPr id="6" name="Text Box 19"/>
          <p:cNvSpPr txBox="1"/>
          <p:nvPr/>
        </p:nvSpPr>
        <p:spPr>
          <a:xfrm>
            <a:off x="10442258" y="3542983"/>
            <a:ext cx="1219200" cy="368300"/>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b="1" dirty="0">
                <a:solidFill>
                  <a:srgbClr val="FF0000"/>
                </a:solidFill>
                <a:latin typeface="Calibri" panose="020F0502020204030204" charset="0"/>
                <a:ea typeface="宋体" panose="02010600030101010101" pitchFamily="2" charset="-122"/>
              </a:rPr>
              <a:t>硬包</a:t>
            </a:r>
          </a:p>
        </p:txBody>
      </p:sp>
      <p:sp>
        <p:nvSpPr>
          <p:cNvPr id="18" name="Line 20"/>
          <p:cNvSpPr/>
          <p:nvPr/>
        </p:nvSpPr>
        <p:spPr>
          <a:xfrm flipH="1">
            <a:off x="4193858" y="4228783"/>
            <a:ext cx="6324600" cy="0"/>
          </a:xfrm>
          <a:prstGeom prst="line">
            <a:avLst/>
          </a:prstGeom>
          <a:ln w="19050" cap="flat" cmpd="sng">
            <a:solidFill>
              <a:srgbClr val="FF0000"/>
            </a:solidFill>
            <a:prstDash val="solid"/>
            <a:round/>
            <a:headEnd type="none" w="med" len="med"/>
            <a:tailEnd type="triangle" w="med" len="med"/>
          </a:ln>
        </p:spPr>
      </p:sp>
      <p:sp>
        <p:nvSpPr>
          <p:cNvPr id="19" name="Text Box 21"/>
          <p:cNvSpPr txBox="1"/>
          <p:nvPr/>
        </p:nvSpPr>
        <p:spPr>
          <a:xfrm>
            <a:off x="10442258" y="4000183"/>
            <a:ext cx="1219200" cy="368300"/>
          </a:xfrm>
          <a:prstGeom prst="rect">
            <a:avLst/>
          </a:prstGeom>
          <a:noFill/>
          <a:ln w="9525">
            <a:noFill/>
          </a:ln>
        </p:spPr>
        <p:txBody>
          <a:bodyPr anchor="t">
            <a:spAutoFit/>
          </a:bodyPr>
          <a:lstStyle/>
          <a:p>
            <a:pPr>
              <a:spcBef>
                <a:spcPct val="50000"/>
              </a:spcBef>
              <a:buFont typeface="Arial" panose="020B0604020202020204" pitchFamily="34" charset="0"/>
              <a:buNone/>
            </a:pPr>
            <a:r>
              <a:rPr lang="zh-CN" altLang="en-US" b="1" dirty="0">
                <a:solidFill>
                  <a:srgbClr val="FF0000"/>
                </a:solidFill>
                <a:latin typeface="Calibri" panose="020F0502020204030204" charset="0"/>
                <a:ea typeface="宋体" panose="02010600030101010101" pitchFamily="2" charset="-122"/>
              </a:rPr>
              <a:t>木饰面</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P spid="9" grpId="0"/>
      <p:bldP spid="11" grpId="0"/>
      <p:bldP spid="6"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4.4.1  套方放线查验单</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四</a:t>
            </a:r>
            <a:r>
              <a:rPr lang="zh-CN" altLang="en-US" sz="2000" b="1" dirty="0" smtClean="0">
                <a:solidFill>
                  <a:srgbClr val="F64C31"/>
                </a:solidFill>
                <a:cs typeface="+mn-ea"/>
              </a:rPr>
              <a:t>、精装进场</a:t>
            </a:r>
          </a:p>
        </p:txBody>
      </p:sp>
      <p:graphicFrame>
        <p:nvGraphicFramePr>
          <p:cNvPr id="8" name="表格 7"/>
          <p:cNvGraphicFramePr/>
          <p:nvPr/>
        </p:nvGraphicFramePr>
        <p:xfrm>
          <a:off x="684530" y="1370330"/>
          <a:ext cx="10761980" cy="5169535"/>
        </p:xfrm>
        <a:graphic>
          <a:graphicData uri="http://schemas.openxmlformats.org/drawingml/2006/table">
            <a:tbl>
              <a:tblPr firstRow="1" bandRow="1">
                <a:tableStyleId>{5C22544A-7EE6-4342-B048-85BDC9FD1C3A}</a:tableStyleId>
              </a:tblPr>
              <a:tblGrid>
                <a:gridCol w="652780">
                  <a:extLst>
                    <a:ext uri="{9D8B030D-6E8A-4147-A177-3AD203B41FA5}">
                      <a16:colId xmlns:a16="http://schemas.microsoft.com/office/drawing/2014/main" val="20000"/>
                    </a:ext>
                  </a:extLst>
                </a:gridCol>
                <a:gridCol w="1456690">
                  <a:extLst>
                    <a:ext uri="{9D8B030D-6E8A-4147-A177-3AD203B41FA5}">
                      <a16:colId xmlns:a16="http://schemas.microsoft.com/office/drawing/2014/main" val="20001"/>
                    </a:ext>
                  </a:extLst>
                </a:gridCol>
                <a:gridCol w="1456690">
                  <a:extLst>
                    <a:ext uri="{9D8B030D-6E8A-4147-A177-3AD203B41FA5}">
                      <a16:colId xmlns:a16="http://schemas.microsoft.com/office/drawing/2014/main" val="20002"/>
                    </a:ext>
                  </a:extLst>
                </a:gridCol>
                <a:gridCol w="1858645">
                  <a:extLst>
                    <a:ext uri="{9D8B030D-6E8A-4147-A177-3AD203B41FA5}">
                      <a16:colId xmlns:a16="http://schemas.microsoft.com/office/drawing/2014/main" val="20003"/>
                    </a:ext>
                  </a:extLst>
                </a:gridCol>
                <a:gridCol w="1607820">
                  <a:extLst>
                    <a:ext uri="{9D8B030D-6E8A-4147-A177-3AD203B41FA5}">
                      <a16:colId xmlns:a16="http://schemas.microsoft.com/office/drawing/2014/main" val="20004"/>
                    </a:ext>
                  </a:extLst>
                </a:gridCol>
                <a:gridCol w="3729355">
                  <a:extLst>
                    <a:ext uri="{9D8B030D-6E8A-4147-A177-3AD203B41FA5}">
                      <a16:colId xmlns:a16="http://schemas.microsoft.com/office/drawing/2014/main" val="20005"/>
                    </a:ext>
                  </a:extLst>
                </a:gridCol>
              </a:tblGrid>
              <a:tr h="304800">
                <a:tc gridSpan="2">
                  <a:txBody>
                    <a:bodyPr/>
                    <a:lstStyle/>
                    <a:p>
                      <a:pPr indent="0">
                        <a:buNone/>
                      </a:pPr>
                      <a:r>
                        <a:rPr lang="zh-CN" sz="1400" b="1">
                          <a:solidFill>
                            <a:srgbClr val="000000"/>
                          </a:solidFill>
                          <a:latin typeface="+mn-ea"/>
                          <a:cs typeface="+mn-ea"/>
                        </a:rPr>
                        <a:t>工程名称:</a:t>
                      </a:r>
                      <a:endParaRPr lang="zh-CN" altLang="en-US" sz="1400" b="1">
                        <a:solidFill>
                          <a:srgbClr val="000000"/>
                        </a:solidFill>
                        <a:latin typeface="+mn-ea"/>
                        <a:cs typeface="+mn-ea"/>
                      </a:endParaRPr>
                    </a:p>
                  </a:txBody>
                  <a:tcPr anchor="ctr">
                    <a:lnL w="1524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a:txBody>
                    <a:bodyPr/>
                    <a:lstStyle/>
                    <a:p>
                      <a:pPr indent="0">
                        <a:buNone/>
                      </a:pPr>
                      <a:endParaRPr lang="en-US"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楼栋名称：</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精装单位：</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830">
                <a:tc>
                  <a:txBody>
                    <a:bodyPr/>
                    <a:lstStyle/>
                    <a:p>
                      <a:pPr indent="0" algn="ctr">
                        <a:buNone/>
                      </a:pPr>
                      <a:r>
                        <a:rPr lang="zh-CN" sz="1400" b="1">
                          <a:solidFill>
                            <a:srgbClr val="000000"/>
                          </a:solidFill>
                          <a:latin typeface="+mn-ea"/>
                        </a:rPr>
                        <a:t>序号</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验收内容</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验收部位</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结构偏差</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图纸与现场差异</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备注</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3375">
                <a:tc>
                  <a:txBody>
                    <a:bodyPr/>
                    <a:lstStyle/>
                    <a:p>
                      <a:pPr indent="0" algn="ctr">
                        <a:buNone/>
                      </a:pPr>
                      <a:r>
                        <a:rPr lang="en-US" sz="1400" b="0">
                          <a:solidFill>
                            <a:srgbClr val="000000"/>
                          </a:solidFill>
                          <a:latin typeface="+mn-ea"/>
                        </a:rPr>
                        <a:t>1</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一米线及标高线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1">
                  <a:txBody>
                    <a:bodyPr/>
                    <a:lstStyle/>
                    <a:p>
                      <a:pPr indent="0">
                        <a:buNone/>
                      </a:pPr>
                      <a:r>
                        <a:rPr lang="zh-CN" sz="1400" b="0">
                          <a:solidFill>
                            <a:srgbClr val="000000"/>
                          </a:solidFill>
                          <a:latin typeface="+mn-ea"/>
                          <a:cs typeface="+mn-ea"/>
                        </a:rPr>
                        <a:t>精装隔墙定位线：精装进场后必须依据精装图纸进行户内隔墙定位放线。</a:t>
                      </a:r>
                    </a:p>
                    <a:p>
                      <a:pPr indent="0">
                        <a:buNone/>
                      </a:pPr>
                      <a:r>
                        <a:rPr lang="zh-CN" sz="1400" b="0">
                          <a:solidFill>
                            <a:srgbClr val="000000"/>
                          </a:solidFill>
                          <a:latin typeface="+mn-ea"/>
                          <a:cs typeface="+mn-ea"/>
                        </a:rPr>
                        <a:t>房间套方线：房间套方放线，核实房间方正度以及开间进深与图纸差异情况。</a:t>
                      </a:r>
                    </a:p>
                    <a:p>
                      <a:pPr indent="0">
                        <a:buNone/>
                      </a:pPr>
                      <a:r>
                        <a:rPr lang="zh-CN" sz="1400" b="0">
                          <a:solidFill>
                            <a:srgbClr val="000000"/>
                          </a:solidFill>
                          <a:latin typeface="+mn-ea"/>
                          <a:cs typeface="+mn-ea"/>
                        </a:rPr>
                        <a:t>一米线及标高定位线：复核土建结构一米线引致房间内进行一米线投影放线，依据精装设计标高要求进行户内顶部标高以及地面完成高度放出控制线。</a:t>
                      </a:r>
                    </a:p>
                    <a:p>
                      <a:pPr indent="0">
                        <a:buNone/>
                      </a:pPr>
                      <a:r>
                        <a:rPr lang="zh-CN" sz="1400" b="0">
                          <a:solidFill>
                            <a:srgbClr val="000000"/>
                          </a:solidFill>
                          <a:latin typeface="+mn-ea"/>
                          <a:cs typeface="+mn-ea"/>
                        </a:rPr>
                        <a:t>阴阳角垂直线：精装单位以独立空间为单位，进行阴阳角垂直放线；放线参照套方线进行投射至每面墙的阴角及阳角处向外约30mm处进行垂直放线。</a:t>
                      </a:r>
                    </a:p>
                    <a:p>
                      <a:pPr indent="0">
                        <a:buNone/>
                      </a:pPr>
                      <a:endParaRPr lang="zh-CN" altLang="en-US" sz="1400" b="0">
                        <a:solidFill>
                          <a:srgbClr val="000000"/>
                        </a:solidFill>
                        <a:latin typeface="+mn-ea"/>
                        <a:cs typeface="+mn-ea"/>
                      </a:endParaRPr>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indent="0" algn="ctr">
                        <a:buNone/>
                      </a:pPr>
                      <a:r>
                        <a:rPr lang="en-US" sz="1400" b="0">
                          <a:solidFill>
                            <a:srgbClr val="000000"/>
                          </a:solidFill>
                          <a:latin typeface="+mn-ea"/>
                        </a:rPr>
                        <a:t>2</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隔墙定位线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304800">
                <a:tc>
                  <a:txBody>
                    <a:bodyPr/>
                    <a:lstStyle/>
                    <a:p>
                      <a:pPr indent="0" algn="ctr">
                        <a:buNone/>
                      </a:pPr>
                      <a:r>
                        <a:rPr lang="en-US" sz="1400" b="0">
                          <a:solidFill>
                            <a:srgbClr val="000000"/>
                          </a:solidFill>
                          <a:latin typeface="+mn-ea"/>
                        </a:rPr>
                        <a:t>3</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房间套方线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304800">
                <a:tc>
                  <a:txBody>
                    <a:bodyPr/>
                    <a:lstStyle/>
                    <a:p>
                      <a:pPr indent="0" algn="ctr">
                        <a:buNone/>
                      </a:pPr>
                      <a:r>
                        <a:rPr lang="en-US" sz="1400" b="0">
                          <a:solidFill>
                            <a:srgbClr val="000000"/>
                          </a:solidFill>
                          <a:latin typeface="+mn-ea"/>
                        </a:rPr>
                        <a:t>4</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阴角垂直线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304800">
                <a:tc>
                  <a:txBody>
                    <a:bodyPr/>
                    <a:lstStyle/>
                    <a:p>
                      <a:pPr indent="0" algn="ctr">
                        <a:buNone/>
                      </a:pPr>
                      <a:r>
                        <a:rPr lang="en-US" sz="1400" b="0">
                          <a:solidFill>
                            <a:srgbClr val="000000"/>
                          </a:solidFill>
                          <a:latin typeface="+mn-ea"/>
                        </a:rPr>
                        <a:t>5</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阳角垂直线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304800">
                <a:tc>
                  <a:txBody>
                    <a:bodyPr/>
                    <a:lstStyle/>
                    <a:p>
                      <a:pPr indent="0" algn="ctr">
                        <a:buNone/>
                      </a:pPr>
                      <a:r>
                        <a:rPr lang="en-US" sz="1400" b="0">
                          <a:solidFill>
                            <a:srgbClr val="000000"/>
                          </a:solidFill>
                          <a:latin typeface="+mn-ea"/>
                        </a:rPr>
                        <a:t>6</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材料分隔线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304800">
                <a:tc>
                  <a:txBody>
                    <a:bodyPr/>
                    <a:lstStyle/>
                    <a:p>
                      <a:pPr indent="0" algn="ctr">
                        <a:buNone/>
                      </a:pPr>
                      <a:r>
                        <a:rPr lang="en-US" sz="1400" b="0">
                          <a:solidFill>
                            <a:srgbClr val="000000"/>
                          </a:solidFill>
                          <a:latin typeface="+mn-ea"/>
                        </a:rPr>
                        <a:t>7</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墙面排版线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304800">
                <a:tc>
                  <a:txBody>
                    <a:bodyPr/>
                    <a:lstStyle/>
                    <a:p>
                      <a:pPr indent="0" algn="ctr">
                        <a:buNone/>
                      </a:pPr>
                      <a:r>
                        <a:rPr lang="en-US" sz="1400" b="0">
                          <a:solidFill>
                            <a:srgbClr val="000000"/>
                          </a:solidFill>
                          <a:latin typeface="+mn-ea"/>
                        </a:rPr>
                        <a:t>8</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地面排版线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304800">
                <a:tc>
                  <a:txBody>
                    <a:bodyPr/>
                    <a:lstStyle/>
                    <a:p>
                      <a:pPr indent="0" algn="ctr">
                        <a:buNone/>
                      </a:pPr>
                      <a:r>
                        <a:rPr lang="en-US" sz="1400" b="0">
                          <a:solidFill>
                            <a:srgbClr val="000000"/>
                          </a:solidFill>
                          <a:latin typeface="+mn-ea"/>
                        </a:rPr>
                        <a:t>9</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天花造型线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304800">
                <a:tc>
                  <a:txBody>
                    <a:bodyPr/>
                    <a:lstStyle/>
                    <a:p>
                      <a:pPr indent="0" algn="ctr">
                        <a:buNone/>
                      </a:pPr>
                      <a:r>
                        <a:rPr lang="en-US" sz="1400" b="0">
                          <a:solidFill>
                            <a:srgbClr val="000000"/>
                          </a:solidFill>
                          <a:latin typeface="+mn-ea"/>
                        </a:rPr>
                        <a:t>10</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点位定位线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304800">
                <a:tc>
                  <a:txBody>
                    <a:bodyPr/>
                    <a:lstStyle/>
                    <a:p>
                      <a:pPr indent="0" algn="ctr">
                        <a:buNone/>
                      </a:pP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12"/>
                  </a:ext>
                </a:extLst>
              </a:tr>
              <a:tr h="304800">
                <a:tc>
                  <a:txBody>
                    <a:bodyPr/>
                    <a:lstStyle/>
                    <a:p>
                      <a:pPr indent="0">
                        <a:buNone/>
                      </a:pP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04800">
                <a:tc rowSpan="2">
                  <a:txBody>
                    <a:bodyPr/>
                    <a:lstStyle/>
                    <a:p>
                      <a:pPr indent="0" algn="ctr">
                        <a:buNone/>
                      </a:pPr>
                      <a:r>
                        <a:rPr lang="zh-CN" sz="1400" b="1">
                          <a:solidFill>
                            <a:srgbClr val="000000"/>
                          </a:solidFill>
                          <a:latin typeface="+mn-ea"/>
                        </a:rPr>
                        <a:t>验收</a:t>
                      </a:r>
                    </a:p>
                    <a:p>
                      <a:pPr indent="0" algn="ctr">
                        <a:buNone/>
                      </a:pPr>
                      <a:r>
                        <a:rPr lang="zh-CN" sz="1400" b="1">
                          <a:solidFill>
                            <a:srgbClr val="000000"/>
                          </a:solidFill>
                          <a:latin typeface="+mn-ea"/>
                        </a:rPr>
                        <a:t>会签</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400" b="0">
                          <a:solidFill>
                            <a:srgbClr val="000000"/>
                          </a:solidFill>
                          <a:latin typeface="+mn-ea"/>
                        </a:rPr>
                        <a:t>精装单位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gridSpan="2">
                  <a:txBody>
                    <a:bodyPr/>
                    <a:lstStyle/>
                    <a:p>
                      <a:pPr indent="0" algn="ctr">
                        <a:buNone/>
                      </a:pPr>
                      <a:r>
                        <a:rPr lang="zh-CN" sz="1400" b="0">
                          <a:solidFill>
                            <a:srgbClr val="000000"/>
                          </a:solidFill>
                          <a:latin typeface="+mn-ea"/>
                        </a:rPr>
                        <a:t>甲方项目专业负责人</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455930">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51815" y="701675"/>
            <a:ext cx="11203305" cy="5545455"/>
            <a:chOff x="869" y="1105"/>
            <a:chExt cx="17643" cy="8733"/>
          </a:xfrm>
        </p:grpSpPr>
        <p:pic>
          <p:nvPicPr>
            <p:cNvPr id="1027" name="Picture 3"/>
            <p:cNvPicPr>
              <a:picLocks noChangeAspect="1" noChangeArrowheads="1"/>
            </p:cNvPicPr>
            <p:nvPr/>
          </p:nvPicPr>
          <p:blipFill rotWithShape="1">
            <a:blip r:embed="rId2"/>
            <a:srcRect/>
            <a:stretch>
              <a:fillRect/>
            </a:stretch>
          </p:blipFill>
          <p:spPr bwMode="auto">
            <a:xfrm>
              <a:off x="869" y="1106"/>
              <a:ext cx="17643" cy="873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70" y="1105"/>
              <a:ext cx="17642" cy="8732"/>
            </a:xfrm>
            <a:prstGeom prst="rect">
              <a:avLst/>
            </a:prstGeom>
            <a:gradFill>
              <a:gsLst>
                <a:gs pos="0">
                  <a:schemeClr val="bg1"/>
                </a:gs>
                <a:gs pos="50000">
                  <a:schemeClr val="bg1">
                    <a:alpha val="80000"/>
                  </a:schemeClr>
                </a:gs>
                <a:gs pos="100000">
                  <a:schemeClr val="accent1">
                    <a:tint val="23500"/>
                    <a:satMod val="160000"/>
                    <a:alpha val="2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sp>
        <p:nvSpPr>
          <p:cNvPr id="2" name="标题 1"/>
          <p:cNvSpPr txBox="1">
            <a:spLocks noGrp="1"/>
          </p:cNvSpPr>
          <p:nvPr>
            <p:ph type="title"/>
          </p:nvPr>
        </p:nvSpPr>
        <p:spPr>
          <a:xfrm>
            <a:off x="1727200" y="1936115"/>
            <a:ext cx="2817495" cy="646430"/>
          </a:xfrm>
          <a:solidFill>
            <a:srgbClr val="F64C31"/>
          </a:solidFill>
          <a:ln>
            <a:noFill/>
          </a:ln>
          <a:effectLst>
            <a:outerShdw blurRad="50800" dist="38100" dir="2700000" algn="tl" rotWithShape="0">
              <a:prstClr val="black">
                <a:alpha val="40000"/>
              </a:prstClr>
            </a:outerShdw>
          </a:effectLst>
        </p:spPr>
        <p:txBody>
          <a:bodyPr vert="horz" wrap="square" lIns="46494" tIns="46494" rIns="46494" bIns="46494" numCol="1" rtlCol="0" anchor="b" anchorCtr="0" compatLnSpc="1">
            <a:spAutoFit/>
          </a:bodyPr>
          <a:lstStyle/>
          <a:p>
            <a:pPr lvl="0" algn="l" defTabSz="1180465" eaLnBrk="1" fontAlgn="auto" hangingPunct="1">
              <a:lnSpc>
                <a:spcPct val="150000"/>
              </a:lnSpc>
            </a:pPr>
            <a:r>
              <a:rPr lang="en-US" altLang="zh-CN" sz="2400" kern="1200" dirty="0">
                <a:solidFill>
                  <a:srgbClr val="000000"/>
                </a:solidFill>
                <a:latin typeface="+mn-ea"/>
                <a:ea typeface="+mn-ea"/>
                <a:cs typeface="+mn-ea"/>
                <a:sym typeface="+mn-ea"/>
              </a:rPr>
              <a:t>五、精装过程</a:t>
            </a:r>
          </a:p>
        </p:txBody>
      </p:sp>
      <p:sp>
        <p:nvSpPr>
          <p:cNvPr id="4" name="内容占位符 3"/>
          <p:cNvSpPr txBox="1">
            <a:spLocks noGrp="1"/>
          </p:cNvSpPr>
          <p:nvPr>
            <p:ph type="body" sz="half" idx="2"/>
          </p:nvPr>
        </p:nvSpPr>
        <p:spPr>
          <a:xfrm>
            <a:off x="1727200" y="2582545"/>
            <a:ext cx="2817495" cy="193230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50000"/>
              </a:lnSpc>
            </a:pPr>
            <a:r>
              <a:rPr lang="en-US" altLang="zh-CN" b="1" dirty="0" smtClean="0">
                <a:latin typeface="+mn-ea"/>
                <a:ea typeface="+mn-ea"/>
                <a:cs typeface="+mn-ea"/>
              </a:rPr>
              <a:t>1</a:t>
            </a:r>
            <a:r>
              <a:rPr lang="zh-CN" altLang="en-US" b="1" dirty="0" smtClean="0">
                <a:latin typeface="+mn-ea"/>
                <a:ea typeface="+mn-ea"/>
                <a:cs typeface="+mn-ea"/>
              </a:rPr>
              <a:t>、土建移交</a:t>
            </a:r>
          </a:p>
          <a:p>
            <a:pPr>
              <a:lnSpc>
                <a:spcPct val="150000"/>
              </a:lnSpc>
            </a:pPr>
            <a:r>
              <a:rPr lang="en-US" altLang="zh-CN" b="1" smtClean="0">
                <a:solidFill>
                  <a:srgbClr val="000000"/>
                </a:solidFill>
                <a:latin typeface="+mn-ea"/>
                <a:ea typeface="+mn-ea"/>
                <a:cs typeface="+mn-ea"/>
                <a:sym typeface="+mn-ea"/>
              </a:rPr>
              <a:t>2</a:t>
            </a:r>
            <a:r>
              <a:rPr b="1" smtClean="0">
                <a:solidFill>
                  <a:srgbClr val="000000"/>
                </a:solidFill>
                <a:latin typeface="+mn-ea"/>
                <a:ea typeface="+mn-ea"/>
                <a:cs typeface="+mn-ea"/>
                <a:sym typeface="+mn-ea"/>
              </a:rPr>
              <a:t>、样板引路</a:t>
            </a:r>
          </a:p>
          <a:p>
            <a:pPr>
              <a:lnSpc>
                <a:spcPct val="150000"/>
              </a:lnSpc>
            </a:pPr>
            <a:r>
              <a:rPr lang="en-US" altLang="zh-CN" b="1" smtClean="0">
                <a:solidFill>
                  <a:srgbClr val="000000"/>
                </a:solidFill>
                <a:latin typeface="+mn-ea"/>
                <a:ea typeface="+mn-ea"/>
                <a:cs typeface="+mn-ea"/>
                <a:sym typeface="+mn-ea"/>
              </a:rPr>
              <a:t>3</a:t>
            </a:r>
            <a:r>
              <a:rPr b="1" smtClean="0">
                <a:solidFill>
                  <a:srgbClr val="000000"/>
                </a:solidFill>
                <a:latin typeface="+mn-ea"/>
                <a:ea typeface="+mn-ea"/>
                <a:cs typeface="+mn-ea"/>
                <a:sym typeface="+mn-ea"/>
              </a:rPr>
              <a:t>、品质管控</a:t>
            </a:r>
            <a:endParaRPr b="1" dirty="0" smtClean="0">
              <a:solidFill>
                <a:srgbClr val="000000"/>
              </a:solidFill>
              <a:latin typeface="+mn-ea"/>
              <a:ea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268453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1</a:t>
            </a:r>
            <a:r>
              <a:rPr lang="zh-CN" altLang="en-US" sz="1800" b="1" dirty="0" smtClean="0">
                <a:solidFill>
                  <a:srgbClr val="000000"/>
                </a:solidFill>
                <a:cs typeface="+mn-ea"/>
              </a:rPr>
              <a:t>、土建移交</a:t>
            </a:r>
            <a:endParaRPr lang="en-US" altLang="zh-CN" sz="1800" b="1" dirty="0" smtClean="0">
              <a:solidFill>
                <a:srgbClr val="000000"/>
              </a:solidFill>
              <a:cs typeface="+mn-ea"/>
              <a:sym typeface="+mn-ea"/>
            </a:endParaRPr>
          </a:p>
        </p:txBody>
      </p:sp>
      <p:sp>
        <p:nvSpPr>
          <p:cNvPr id="6" name="文本框 5"/>
          <p:cNvSpPr txBox="1"/>
          <p:nvPr/>
        </p:nvSpPr>
        <p:spPr>
          <a:xfrm>
            <a:off x="684530" y="3219450"/>
            <a:ext cx="7528560" cy="299974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zh-CN" sz="1400" dirty="0" smtClean="0">
                <a:solidFill>
                  <a:srgbClr val="000000"/>
                </a:solidFill>
                <a:latin typeface="+mn-ea"/>
                <a:cs typeface="+mn-ea"/>
                <a:sym typeface="+mn-ea"/>
              </a:rPr>
              <a:t>       组织土建总包与精装单位进行场地核验移交，针对土建不合格部位明确整改完成时间：</a:t>
            </a: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1</a:t>
            </a:r>
            <a:r>
              <a:rPr lang="zh-CN" altLang="en-US" sz="1400" dirty="0" smtClean="0">
                <a:solidFill>
                  <a:srgbClr val="000000"/>
                </a:solidFill>
                <a:latin typeface="+mn-ea"/>
                <a:cs typeface="+mn-ea"/>
                <a:sym typeface="+mn-ea"/>
              </a:rPr>
              <a:t>、基准线移交：</a:t>
            </a:r>
            <a:r>
              <a:rPr lang="zh-CN" sz="1400" dirty="0" smtClean="0">
                <a:solidFill>
                  <a:srgbClr val="000000"/>
                </a:solidFill>
                <a:latin typeface="+mn-ea"/>
                <a:cs typeface="+mn-ea"/>
                <a:sym typeface="+mn-ea"/>
              </a:rPr>
              <a:t>总包单位交接施工所用的楼层50厘米或1米基准标高线。</a:t>
            </a: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2</a:t>
            </a:r>
            <a:r>
              <a:rPr lang="zh-CN" altLang="en-US" sz="1400" dirty="0" smtClean="0">
                <a:solidFill>
                  <a:srgbClr val="000000"/>
                </a:solidFill>
                <a:latin typeface="+mn-ea"/>
                <a:cs typeface="+mn-ea"/>
                <a:sym typeface="+mn-ea"/>
              </a:rPr>
              <a:t>、</a:t>
            </a:r>
            <a:r>
              <a:rPr lang="zh-CN" sz="1400" dirty="0" smtClean="0">
                <a:solidFill>
                  <a:srgbClr val="000000"/>
                </a:solidFill>
                <a:latin typeface="+mn-ea"/>
                <a:cs typeface="+mn-ea"/>
                <a:sym typeface="+mn-ea"/>
              </a:rPr>
              <a:t>工作面移交：土建墙顶地基层、强弱电工程、给排水工程、采暖工程、空调系统工程、厨卫阳台防水工程、防火门入户门工程、外窗幕墙工程、预留功能洞口位置（空调，排风等洞口）、燃气工程（室内燃气管线预留等）。      </a:t>
            </a:r>
          </a:p>
          <a:p>
            <a:pPr>
              <a:lnSpc>
                <a:spcPct val="150000"/>
              </a:lnSpc>
            </a:pPr>
            <a:r>
              <a:rPr lang="zh-CN" altLang="en-US" sz="1400" b="1" dirty="0" smtClean="0">
                <a:solidFill>
                  <a:srgbClr val="000000"/>
                </a:solidFill>
                <a:latin typeface="+mn-ea"/>
                <a:cs typeface="+mn-ea"/>
              </a:rPr>
              <a:t>工作目的：</a:t>
            </a:r>
            <a:r>
              <a:rPr lang="zh-CN" altLang="en-US" sz="1400" b="1" dirty="0" smtClean="0">
                <a:solidFill>
                  <a:srgbClr val="000000"/>
                </a:solidFill>
                <a:cs typeface="+mn-ea"/>
                <a:sym typeface="+mn-ea"/>
              </a:rPr>
              <a:t>严防基层质量问题，确保精装工程顺利推进</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验收土建完成面质量相关是否符合国家或者行业规范要求，规避精装开始后的工作面质量扯皮推诿情况发生</a:t>
            </a:r>
            <a:r>
              <a:rPr lang="zh-CN" altLang="en-US" sz="1400" dirty="0" smtClean="0">
                <a:solidFill>
                  <a:srgbClr val="000000"/>
                </a:solidFill>
                <a:cs typeface="+mn-ea"/>
                <a:sym typeface="+mn-ea"/>
              </a:rPr>
              <a:t>。</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sym typeface="+mn-ea"/>
              </a:rPr>
              <a:t>五</a:t>
            </a:r>
            <a:r>
              <a:rPr lang="zh-CN" altLang="en-US" sz="2000" b="1" dirty="0" smtClean="0">
                <a:solidFill>
                  <a:srgbClr val="F64C31"/>
                </a:solidFill>
                <a:cs typeface="+mn-ea"/>
                <a:sym typeface="+mn-ea"/>
              </a:rPr>
              <a:t>、精装过程</a:t>
            </a:r>
            <a:endParaRPr lang="en-US" altLang="zh-CN" sz="2000" b="1" dirty="0">
              <a:cs typeface="+mn-ea"/>
            </a:endParaRPr>
          </a:p>
        </p:txBody>
      </p:sp>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5.1.1  土建移交验收单</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graphicFrame>
        <p:nvGraphicFramePr>
          <p:cNvPr id="2" name="表格 1"/>
          <p:cNvGraphicFramePr/>
          <p:nvPr/>
        </p:nvGraphicFramePr>
        <p:xfrm>
          <a:off x="684530" y="1385570"/>
          <a:ext cx="10849610" cy="5073650"/>
        </p:xfrm>
        <a:graphic>
          <a:graphicData uri="http://schemas.openxmlformats.org/drawingml/2006/table">
            <a:tbl>
              <a:tblPr firstRow="1" bandRow="1">
                <a:tableStyleId>{5C22544A-7EE6-4342-B048-85BDC9FD1C3A}</a:tableStyleId>
              </a:tblPr>
              <a:tblGrid>
                <a:gridCol w="634365">
                  <a:extLst>
                    <a:ext uri="{9D8B030D-6E8A-4147-A177-3AD203B41FA5}">
                      <a16:colId xmlns:a16="http://schemas.microsoft.com/office/drawing/2014/main" val="20000"/>
                    </a:ext>
                  </a:extLst>
                </a:gridCol>
                <a:gridCol w="1491615">
                  <a:extLst>
                    <a:ext uri="{9D8B030D-6E8A-4147-A177-3AD203B41FA5}">
                      <a16:colId xmlns:a16="http://schemas.microsoft.com/office/drawing/2014/main" val="20001"/>
                    </a:ext>
                  </a:extLst>
                </a:gridCol>
                <a:gridCol w="1339850">
                  <a:extLst>
                    <a:ext uri="{9D8B030D-6E8A-4147-A177-3AD203B41FA5}">
                      <a16:colId xmlns:a16="http://schemas.microsoft.com/office/drawing/2014/main" val="20002"/>
                    </a:ext>
                  </a:extLst>
                </a:gridCol>
                <a:gridCol w="976630">
                  <a:extLst>
                    <a:ext uri="{9D8B030D-6E8A-4147-A177-3AD203B41FA5}">
                      <a16:colId xmlns:a16="http://schemas.microsoft.com/office/drawing/2014/main" val="20003"/>
                    </a:ext>
                  </a:extLst>
                </a:gridCol>
                <a:gridCol w="1391285">
                  <a:extLst>
                    <a:ext uri="{9D8B030D-6E8A-4147-A177-3AD203B41FA5}">
                      <a16:colId xmlns:a16="http://schemas.microsoft.com/office/drawing/2014/main" val="20004"/>
                    </a:ext>
                  </a:extLst>
                </a:gridCol>
                <a:gridCol w="1024890">
                  <a:extLst>
                    <a:ext uri="{9D8B030D-6E8A-4147-A177-3AD203B41FA5}">
                      <a16:colId xmlns:a16="http://schemas.microsoft.com/office/drawing/2014/main" val="20005"/>
                    </a:ext>
                  </a:extLst>
                </a:gridCol>
                <a:gridCol w="1391285">
                  <a:extLst>
                    <a:ext uri="{9D8B030D-6E8A-4147-A177-3AD203B41FA5}">
                      <a16:colId xmlns:a16="http://schemas.microsoft.com/office/drawing/2014/main" val="20006"/>
                    </a:ext>
                  </a:extLst>
                </a:gridCol>
                <a:gridCol w="2599690">
                  <a:extLst>
                    <a:ext uri="{9D8B030D-6E8A-4147-A177-3AD203B41FA5}">
                      <a16:colId xmlns:a16="http://schemas.microsoft.com/office/drawing/2014/main" val="20007"/>
                    </a:ext>
                  </a:extLst>
                </a:gridCol>
              </a:tblGrid>
              <a:tr h="370205">
                <a:tc gridSpan="3">
                  <a:txBody>
                    <a:bodyPr/>
                    <a:lstStyle/>
                    <a:p>
                      <a:pPr indent="0">
                        <a:buNone/>
                      </a:pPr>
                      <a:r>
                        <a:rPr lang="zh-CN" sz="1400" b="1">
                          <a:solidFill>
                            <a:srgbClr val="000000"/>
                          </a:solidFill>
                          <a:latin typeface="+mn-ea"/>
                        </a:rPr>
                        <a:t>工程名称：</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zh-CN" sz="1400" b="1">
                          <a:solidFill>
                            <a:srgbClr val="000000"/>
                          </a:solidFill>
                          <a:latin typeface="+mn-ea"/>
                        </a:rPr>
                        <a:t>楼栋标段：</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zh-CN" sz="1400" b="1">
                          <a:solidFill>
                            <a:srgbClr val="000000"/>
                          </a:solidFill>
                          <a:latin typeface="+mn-ea"/>
                        </a:rPr>
                        <a:t>精装单位：</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9525"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0840">
                <a:tc>
                  <a:txBody>
                    <a:bodyPr/>
                    <a:lstStyle/>
                    <a:p>
                      <a:pPr indent="0" algn="ctr">
                        <a:buNone/>
                      </a:pPr>
                      <a:r>
                        <a:rPr lang="zh-CN" sz="1400" b="1">
                          <a:solidFill>
                            <a:srgbClr val="000000"/>
                          </a:solidFill>
                          <a:latin typeface="+mn-ea"/>
                        </a:rPr>
                        <a:t>序号</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验收内容</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验收部位</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完成情况</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质量情况</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损坏情况</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限期整改时间</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备注</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3055">
                <a:tc>
                  <a:txBody>
                    <a:bodyPr/>
                    <a:lstStyle/>
                    <a:p>
                      <a:pPr indent="0" algn="ctr">
                        <a:buNone/>
                      </a:pPr>
                      <a:r>
                        <a:rPr lang="en-US" sz="1400" b="0">
                          <a:solidFill>
                            <a:srgbClr val="000000"/>
                          </a:solidFill>
                          <a:latin typeface="+mn-ea"/>
                        </a:rPr>
                        <a:t>1</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墙顶面空鼓开裂</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1">
                  <a:txBody>
                    <a:bodyPr/>
                    <a:lstStyle/>
                    <a:p>
                      <a:pPr indent="0">
                        <a:buNone/>
                      </a:pPr>
                      <a:r>
                        <a:rPr lang="zh-CN" sz="1400" b="0">
                          <a:solidFill>
                            <a:srgbClr val="000000"/>
                          </a:solidFill>
                          <a:latin typeface="+mn-ea"/>
                        </a:rPr>
                        <a:t>核实原土建墙顶面空鼓、开裂情况。</a:t>
                      </a:r>
                    </a:p>
                    <a:p>
                      <a:pPr indent="0">
                        <a:buNone/>
                      </a:pPr>
                      <a:r>
                        <a:rPr lang="zh-CN" sz="1400" b="0">
                          <a:solidFill>
                            <a:srgbClr val="000000"/>
                          </a:solidFill>
                          <a:latin typeface="+mn-ea"/>
                        </a:rPr>
                        <a:t>核实原土建水电管线及点位预留预埋是否敷设到位，是否符合精装质量标准。</a:t>
                      </a:r>
                    </a:p>
                    <a:p>
                      <a:pPr indent="0">
                        <a:buNone/>
                      </a:pPr>
                      <a:r>
                        <a:rPr lang="zh-CN" sz="1400" b="0">
                          <a:solidFill>
                            <a:srgbClr val="000000"/>
                          </a:solidFill>
                          <a:latin typeface="+mn-ea"/>
                        </a:rPr>
                        <a:t>核实原土建暖气管线是否保压。</a:t>
                      </a:r>
                    </a:p>
                    <a:p>
                      <a:pPr indent="0">
                        <a:buNone/>
                      </a:pPr>
                      <a:r>
                        <a:rPr lang="zh-CN" sz="1400" b="0">
                          <a:solidFill>
                            <a:srgbClr val="000000"/>
                          </a:solidFill>
                          <a:latin typeface="+mn-ea"/>
                        </a:rPr>
                        <a:t>核实烟风道止回阀安装质量，核实烟风道是否存在漏烟漏气及损坏。</a:t>
                      </a:r>
                    </a:p>
                    <a:p>
                      <a:pPr indent="0">
                        <a:buNone/>
                      </a:pPr>
                      <a:r>
                        <a:rPr lang="zh-CN" sz="1400" b="0">
                          <a:solidFill>
                            <a:srgbClr val="000000"/>
                          </a:solidFill>
                          <a:latin typeface="+mn-ea"/>
                        </a:rPr>
                        <a:t>核实结构门窗质量问题。</a:t>
                      </a:r>
                    </a:p>
                    <a:p>
                      <a:pPr indent="0">
                        <a:buNone/>
                      </a:pPr>
                      <a:r>
                        <a:rPr lang="zh-CN" sz="1400" b="0">
                          <a:solidFill>
                            <a:srgbClr val="000000"/>
                          </a:solidFill>
                          <a:latin typeface="+mn-ea"/>
                        </a:rPr>
                        <a:t>核实入户门质量问题。</a:t>
                      </a:r>
                      <a:endParaRPr lang="zh-CN" altLang="en-US" sz="1400" b="0">
                        <a:solidFill>
                          <a:srgbClr val="000000"/>
                        </a:solidFill>
                        <a:latin typeface="+mn-ea"/>
                      </a:endParaRPr>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5585">
                <a:tc>
                  <a:txBody>
                    <a:bodyPr/>
                    <a:lstStyle/>
                    <a:p>
                      <a:pPr indent="0" algn="ctr">
                        <a:buNone/>
                      </a:pPr>
                      <a:r>
                        <a:rPr lang="en-US" sz="1400" b="0">
                          <a:solidFill>
                            <a:srgbClr val="000000"/>
                          </a:solidFill>
                          <a:latin typeface="+mn-ea"/>
                        </a:rPr>
                        <a:t>2</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给水管线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235585">
                <a:tc>
                  <a:txBody>
                    <a:bodyPr/>
                    <a:lstStyle/>
                    <a:p>
                      <a:pPr indent="0" algn="ctr">
                        <a:buNone/>
                      </a:pPr>
                      <a:r>
                        <a:rPr lang="en-US" sz="1400" b="0">
                          <a:solidFill>
                            <a:srgbClr val="000000"/>
                          </a:solidFill>
                          <a:latin typeface="+mn-ea"/>
                        </a:rPr>
                        <a:t>3</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排水管线</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235585">
                <a:tc>
                  <a:txBody>
                    <a:bodyPr/>
                    <a:lstStyle/>
                    <a:p>
                      <a:pPr indent="0" algn="ctr">
                        <a:buNone/>
                      </a:pPr>
                      <a:r>
                        <a:rPr lang="en-US" sz="1400" b="0">
                          <a:solidFill>
                            <a:srgbClr val="000000"/>
                          </a:solidFill>
                          <a:latin typeface="+mn-ea"/>
                        </a:rPr>
                        <a:t>4</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给排水点位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370840">
                <a:tc>
                  <a:txBody>
                    <a:bodyPr/>
                    <a:lstStyle/>
                    <a:p>
                      <a:pPr indent="0" algn="ctr">
                        <a:buNone/>
                      </a:pPr>
                      <a:r>
                        <a:rPr lang="en-US" sz="1400" b="0">
                          <a:solidFill>
                            <a:srgbClr val="000000"/>
                          </a:solidFill>
                          <a:latin typeface="+mn-ea"/>
                        </a:rPr>
                        <a:t>5</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暖气管线及压力</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370205">
                <a:tc>
                  <a:txBody>
                    <a:bodyPr/>
                    <a:lstStyle/>
                    <a:p>
                      <a:pPr indent="0" algn="ctr">
                        <a:buNone/>
                      </a:pPr>
                      <a:r>
                        <a:rPr lang="en-US" sz="1400" b="0">
                          <a:solidFill>
                            <a:srgbClr val="000000"/>
                          </a:solidFill>
                          <a:latin typeface="+mn-ea"/>
                        </a:rPr>
                        <a:t>6</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强电管线及电箱</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370205">
                <a:tc>
                  <a:txBody>
                    <a:bodyPr/>
                    <a:lstStyle/>
                    <a:p>
                      <a:pPr indent="0" algn="ctr">
                        <a:buNone/>
                      </a:pPr>
                      <a:r>
                        <a:rPr lang="en-US" sz="1400" b="0">
                          <a:solidFill>
                            <a:srgbClr val="000000"/>
                          </a:solidFill>
                          <a:latin typeface="+mn-ea"/>
                        </a:rPr>
                        <a:t>7</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弱电管线及电箱</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370840">
                <a:tc>
                  <a:txBody>
                    <a:bodyPr/>
                    <a:lstStyle/>
                    <a:p>
                      <a:pPr indent="0" algn="ctr">
                        <a:buNone/>
                      </a:pPr>
                      <a:r>
                        <a:rPr lang="en-US" sz="1400" b="0">
                          <a:solidFill>
                            <a:srgbClr val="000000"/>
                          </a:solidFill>
                          <a:latin typeface="+mn-ea"/>
                        </a:rPr>
                        <a:t>8</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强弱电点位预留</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235585">
                <a:tc>
                  <a:txBody>
                    <a:bodyPr/>
                    <a:lstStyle/>
                    <a:p>
                      <a:pPr indent="0" algn="ctr">
                        <a:buNone/>
                      </a:pPr>
                      <a:r>
                        <a:rPr lang="en-US" sz="1400" b="0">
                          <a:solidFill>
                            <a:srgbClr val="000000"/>
                          </a:solidFill>
                          <a:latin typeface="+mn-ea"/>
                        </a:rPr>
                        <a:t>9</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烟风道</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238760">
                <a:tc>
                  <a:txBody>
                    <a:bodyPr/>
                    <a:lstStyle/>
                    <a:p>
                      <a:pPr indent="0" algn="ctr">
                        <a:buNone/>
                      </a:pPr>
                      <a:r>
                        <a:rPr lang="en-US" sz="1400" b="0">
                          <a:solidFill>
                            <a:srgbClr val="000000"/>
                          </a:solidFill>
                          <a:latin typeface="+mn-ea"/>
                        </a:rPr>
                        <a:t>10</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幕墙门窗</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235585">
                <a:tc>
                  <a:txBody>
                    <a:bodyPr/>
                    <a:lstStyle/>
                    <a:p>
                      <a:pPr indent="0" algn="ctr">
                        <a:buNone/>
                      </a:pPr>
                      <a:r>
                        <a:rPr lang="en-US" sz="1400" b="0">
                          <a:solidFill>
                            <a:srgbClr val="000000"/>
                          </a:solidFill>
                          <a:latin typeface="+mn-ea"/>
                        </a:rPr>
                        <a:t>11</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入户门</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12"/>
                  </a:ext>
                </a:extLst>
              </a:tr>
              <a:tr h="236220">
                <a:tc rowSpan="2">
                  <a:txBody>
                    <a:bodyPr/>
                    <a:lstStyle/>
                    <a:p>
                      <a:pPr indent="0" algn="ctr">
                        <a:buNone/>
                      </a:pPr>
                      <a:r>
                        <a:rPr lang="zh-CN" sz="1400" b="1">
                          <a:solidFill>
                            <a:srgbClr val="000000"/>
                          </a:solidFill>
                          <a:latin typeface="+mn-ea"/>
                        </a:rPr>
                        <a:t>验收</a:t>
                      </a:r>
                    </a:p>
                    <a:p>
                      <a:pPr indent="0" algn="ctr">
                        <a:buNone/>
                      </a:pPr>
                      <a:r>
                        <a:rPr lang="zh-CN" sz="1400" b="1">
                          <a:solidFill>
                            <a:srgbClr val="000000"/>
                          </a:solidFill>
                          <a:latin typeface="+mn-ea"/>
                        </a:rPr>
                        <a:t>会签</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400" b="0">
                          <a:solidFill>
                            <a:srgbClr val="000000"/>
                          </a:solidFill>
                          <a:latin typeface="+mn-ea"/>
                        </a:rPr>
                        <a:t>移交单位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gridSpan="2">
                  <a:txBody>
                    <a:bodyPr/>
                    <a:lstStyle/>
                    <a:p>
                      <a:pPr indent="0" algn="ctr">
                        <a:buNone/>
                      </a:pPr>
                      <a:r>
                        <a:rPr lang="zh-CN" sz="1400" b="0">
                          <a:solidFill>
                            <a:srgbClr val="000000"/>
                          </a:solidFill>
                          <a:latin typeface="+mn-ea"/>
                        </a:rPr>
                        <a:t>接收单位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gridSpan="2">
                  <a:txBody>
                    <a:bodyPr/>
                    <a:lstStyle/>
                    <a:p>
                      <a:pPr indent="0" algn="ctr">
                        <a:buNone/>
                      </a:pPr>
                      <a:r>
                        <a:rPr lang="zh-CN" sz="1400" b="0">
                          <a:solidFill>
                            <a:srgbClr val="000000"/>
                          </a:solidFill>
                          <a:latin typeface="+mn-ea"/>
                        </a:rPr>
                        <a:t>甲方项目部专业负责人</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403860">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Tree>
  </p:cSld>
  <p:clrMapOvr>
    <a:masterClrMapping/>
  </p:clrMapOvr>
  <p:transition>
    <p:zoom dir="in"/>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sym typeface="+mn-ea"/>
              </a:rPr>
              <a:t>五</a:t>
            </a:r>
            <a:r>
              <a:rPr lang="zh-CN" altLang="en-US" sz="2000" b="1" dirty="0" smtClean="0">
                <a:solidFill>
                  <a:srgbClr val="F64C31"/>
                </a:solidFill>
                <a:cs typeface="+mn-ea"/>
                <a:sym typeface="+mn-ea"/>
              </a:rPr>
              <a:t>、精装过程</a:t>
            </a:r>
            <a:endParaRPr lang="en-US" altLang="zh-CN" sz="2000" b="1" dirty="0">
              <a:cs typeface="+mn-ea"/>
            </a:endParaRPr>
          </a:p>
        </p:txBody>
      </p:sp>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5.1.2  精装点位核验单</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graphicFrame>
        <p:nvGraphicFramePr>
          <p:cNvPr id="2" name="表格 1"/>
          <p:cNvGraphicFramePr/>
          <p:nvPr/>
        </p:nvGraphicFramePr>
        <p:xfrm>
          <a:off x="684530" y="1323340"/>
          <a:ext cx="10963910" cy="5240020"/>
        </p:xfrm>
        <a:graphic>
          <a:graphicData uri="http://schemas.openxmlformats.org/drawingml/2006/table">
            <a:tbl>
              <a:tblPr firstRow="1" bandRow="1">
                <a:tableStyleId>{5C22544A-7EE6-4342-B048-85BDC9FD1C3A}</a:tableStyleId>
              </a:tblPr>
              <a:tblGrid>
                <a:gridCol w="934085">
                  <a:extLst>
                    <a:ext uri="{9D8B030D-6E8A-4147-A177-3AD203B41FA5}">
                      <a16:colId xmlns:a16="http://schemas.microsoft.com/office/drawing/2014/main" val="20000"/>
                    </a:ext>
                  </a:extLst>
                </a:gridCol>
                <a:gridCol w="1290320">
                  <a:extLst>
                    <a:ext uri="{9D8B030D-6E8A-4147-A177-3AD203B41FA5}">
                      <a16:colId xmlns:a16="http://schemas.microsoft.com/office/drawing/2014/main" val="20001"/>
                    </a:ext>
                  </a:extLst>
                </a:gridCol>
                <a:gridCol w="1536065">
                  <a:extLst>
                    <a:ext uri="{9D8B030D-6E8A-4147-A177-3AD203B41FA5}">
                      <a16:colId xmlns:a16="http://schemas.microsoft.com/office/drawing/2014/main" val="20002"/>
                    </a:ext>
                  </a:extLst>
                </a:gridCol>
                <a:gridCol w="1761490">
                  <a:extLst>
                    <a:ext uri="{9D8B030D-6E8A-4147-A177-3AD203B41FA5}">
                      <a16:colId xmlns:a16="http://schemas.microsoft.com/office/drawing/2014/main" val="20003"/>
                    </a:ext>
                  </a:extLst>
                </a:gridCol>
                <a:gridCol w="1085215">
                  <a:extLst>
                    <a:ext uri="{9D8B030D-6E8A-4147-A177-3AD203B41FA5}">
                      <a16:colId xmlns:a16="http://schemas.microsoft.com/office/drawing/2014/main" val="20004"/>
                    </a:ext>
                  </a:extLst>
                </a:gridCol>
                <a:gridCol w="1536065">
                  <a:extLst>
                    <a:ext uri="{9D8B030D-6E8A-4147-A177-3AD203B41FA5}">
                      <a16:colId xmlns:a16="http://schemas.microsoft.com/office/drawing/2014/main" val="20005"/>
                    </a:ext>
                  </a:extLst>
                </a:gridCol>
                <a:gridCol w="2820670">
                  <a:extLst>
                    <a:ext uri="{9D8B030D-6E8A-4147-A177-3AD203B41FA5}">
                      <a16:colId xmlns:a16="http://schemas.microsoft.com/office/drawing/2014/main" val="20006"/>
                    </a:ext>
                  </a:extLst>
                </a:gridCol>
              </a:tblGrid>
              <a:tr h="354965">
                <a:tc>
                  <a:txBody>
                    <a:bodyPr/>
                    <a:lstStyle/>
                    <a:p>
                      <a:pPr indent="0">
                        <a:buNone/>
                      </a:pPr>
                      <a:r>
                        <a:rPr lang="zh-CN" sz="1400" b="1">
                          <a:solidFill>
                            <a:srgbClr val="000000"/>
                          </a:solidFill>
                          <a:latin typeface="+mn-ea"/>
                        </a:rPr>
                        <a:t>工程名称：</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楼栋标段：</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精装单位：</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680">
                <a:tc>
                  <a:txBody>
                    <a:bodyPr/>
                    <a:lstStyle/>
                    <a:p>
                      <a:pPr indent="0" algn="ctr">
                        <a:buNone/>
                      </a:pPr>
                      <a:r>
                        <a:rPr lang="zh-CN" sz="1400" b="1">
                          <a:solidFill>
                            <a:srgbClr val="000000"/>
                          </a:solidFill>
                          <a:latin typeface="+mn-ea"/>
                        </a:rPr>
                        <a:t>序号</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验收内容</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验收部位</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土建预留情况</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与精装差异</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1">
                          <a:solidFill>
                            <a:srgbClr val="000000"/>
                          </a:solidFill>
                          <a:latin typeface="+mn-ea"/>
                        </a:rPr>
                        <a:t>点位影像</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备注</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indent="0" algn="ctr">
                        <a:buNone/>
                      </a:pPr>
                      <a:r>
                        <a:rPr lang="en-US" sz="1400" b="0">
                          <a:solidFill>
                            <a:srgbClr val="000000"/>
                          </a:solidFill>
                          <a:latin typeface="+mn-ea"/>
                        </a:rPr>
                        <a:t>1</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给水点位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1">
                  <a:txBody>
                    <a:bodyPr/>
                    <a:lstStyle/>
                    <a:p>
                      <a:pPr indent="0">
                        <a:buNone/>
                      </a:pPr>
                      <a:r>
                        <a:rPr lang="zh-CN" sz="1400" b="0">
                          <a:solidFill>
                            <a:srgbClr val="000000"/>
                          </a:solidFill>
                          <a:latin typeface="+mn-ea"/>
                        </a:rPr>
                        <a:t>核实原土建预留点位是否到位，核实已有点位与精装设计点位是否相符，是否有缺失，尺寸位置是否符合规范及使用需求。</a:t>
                      </a:r>
                    </a:p>
                    <a:p>
                      <a:pPr indent="0">
                        <a:buNone/>
                      </a:pPr>
                      <a:endParaRPr lang="zh-CN" altLang="en-US" sz="1400" b="0">
                        <a:solidFill>
                          <a:srgbClr val="000000"/>
                        </a:solidFill>
                        <a:latin typeface="+mn-ea"/>
                      </a:endParaRPr>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indent="0" algn="ctr">
                        <a:buNone/>
                      </a:pPr>
                      <a:r>
                        <a:rPr lang="en-US" sz="1400" b="0">
                          <a:solidFill>
                            <a:srgbClr val="000000"/>
                          </a:solidFill>
                          <a:latin typeface="+mn-ea"/>
                        </a:rPr>
                        <a:t>2</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排水点位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360680">
                <a:tc>
                  <a:txBody>
                    <a:bodyPr/>
                    <a:lstStyle/>
                    <a:p>
                      <a:pPr indent="0" algn="ctr">
                        <a:buNone/>
                      </a:pPr>
                      <a:r>
                        <a:rPr lang="en-US" sz="1400" b="0">
                          <a:solidFill>
                            <a:srgbClr val="000000"/>
                          </a:solidFill>
                          <a:latin typeface="+mn-ea"/>
                        </a:rPr>
                        <a:t>3</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强电插座点位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360680">
                <a:tc>
                  <a:txBody>
                    <a:bodyPr/>
                    <a:lstStyle/>
                    <a:p>
                      <a:pPr indent="0" algn="ctr">
                        <a:buNone/>
                      </a:pPr>
                      <a:r>
                        <a:rPr lang="en-US" sz="1400" b="0">
                          <a:solidFill>
                            <a:srgbClr val="000000"/>
                          </a:solidFill>
                          <a:latin typeface="+mn-ea"/>
                        </a:rPr>
                        <a:t>4</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弱电插座点位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304800">
                <a:tc>
                  <a:txBody>
                    <a:bodyPr/>
                    <a:lstStyle/>
                    <a:p>
                      <a:pPr indent="0" algn="ctr">
                        <a:buNone/>
                      </a:pPr>
                      <a:r>
                        <a:rPr lang="en-US" sz="1400" b="0">
                          <a:solidFill>
                            <a:srgbClr val="000000"/>
                          </a:solidFill>
                          <a:latin typeface="+mn-ea"/>
                        </a:rPr>
                        <a:t>5</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开关点位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304800">
                <a:tc>
                  <a:txBody>
                    <a:bodyPr/>
                    <a:lstStyle/>
                    <a:p>
                      <a:pPr indent="0" algn="ctr">
                        <a:buNone/>
                      </a:pPr>
                      <a:r>
                        <a:rPr lang="en-US" sz="1400" b="0">
                          <a:solidFill>
                            <a:srgbClr val="000000"/>
                          </a:solidFill>
                          <a:latin typeface="+mn-ea"/>
                        </a:rPr>
                        <a:t>6</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强电控制箱</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304800">
                <a:tc>
                  <a:txBody>
                    <a:bodyPr/>
                    <a:lstStyle/>
                    <a:p>
                      <a:pPr indent="0" algn="ctr">
                        <a:buNone/>
                      </a:pPr>
                      <a:r>
                        <a:rPr lang="en-US" sz="1400" b="0">
                          <a:solidFill>
                            <a:srgbClr val="000000"/>
                          </a:solidFill>
                          <a:latin typeface="+mn-ea"/>
                        </a:rPr>
                        <a:t>7</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弱电控制箱</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304800">
                <a:tc>
                  <a:txBody>
                    <a:bodyPr/>
                    <a:lstStyle/>
                    <a:p>
                      <a:pPr indent="0" algn="ctr">
                        <a:buNone/>
                      </a:pPr>
                      <a:r>
                        <a:rPr lang="en-US" sz="1400" b="0">
                          <a:solidFill>
                            <a:srgbClr val="000000"/>
                          </a:solidFill>
                          <a:latin typeface="+mn-ea"/>
                        </a:rPr>
                        <a:t>8</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卫生间地漏</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361315">
                <a:tc>
                  <a:txBody>
                    <a:bodyPr/>
                    <a:lstStyle/>
                    <a:p>
                      <a:pPr indent="0" algn="ctr">
                        <a:buNone/>
                      </a:pPr>
                      <a:r>
                        <a:rPr lang="en-US" sz="1400" b="0">
                          <a:solidFill>
                            <a:srgbClr val="000000"/>
                          </a:solidFill>
                          <a:latin typeface="+mn-ea"/>
                        </a:rPr>
                        <a:t>9</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暖气预留点位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304800">
                <a:tc>
                  <a:txBody>
                    <a:bodyPr/>
                    <a:lstStyle/>
                    <a:p>
                      <a:pPr indent="0" algn="ctr">
                        <a:buNone/>
                      </a:pPr>
                      <a:r>
                        <a:rPr lang="en-US" sz="1400" b="0">
                          <a:solidFill>
                            <a:srgbClr val="000000"/>
                          </a:solidFill>
                          <a:latin typeface="+mn-ea"/>
                        </a:rPr>
                        <a:t>10</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门窗洞口</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304800">
                <a:tc>
                  <a:txBody>
                    <a:bodyPr/>
                    <a:lstStyle/>
                    <a:p>
                      <a:pPr indent="0" algn="ctr">
                        <a:buNone/>
                      </a:pPr>
                      <a:r>
                        <a:rPr lang="en-US" sz="1400" b="0">
                          <a:solidFill>
                            <a:srgbClr val="000000"/>
                          </a:solidFill>
                          <a:latin typeface="+mn-ea"/>
                        </a:rPr>
                        <a:t>11</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空调洞口</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12"/>
                  </a:ext>
                </a:extLst>
              </a:tr>
              <a:tr h="304800">
                <a:tc>
                  <a:txBody>
                    <a:bodyPr/>
                    <a:lstStyle/>
                    <a:p>
                      <a:pPr indent="0" algn="ctr">
                        <a:buNone/>
                      </a:pPr>
                      <a:r>
                        <a:rPr lang="en-US" sz="1400" b="0">
                          <a:solidFill>
                            <a:srgbClr val="000000"/>
                          </a:solidFill>
                          <a:latin typeface="+mn-ea"/>
                        </a:rPr>
                        <a:t>12</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空调插座</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04800">
                <a:tc rowSpan="2">
                  <a:txBody>
                    <a:bodyPr/>
                    <a:lstStyle/>
                    <a:p>
                      <a:pPr indent="0" algn="ctr">
                        <a:buNone/>
                      </a:pPr>
                      <a:r>
                        <a:rPr lang="zh-CN" sz="1400" b="1">
                          <a:solidFill>
                            <a:srgbClr val="000000"/>
                          </a:solidFill>
                          <a:latin typeface="+mn-ea"/>
                        </a:rPr>
                        <a:t>验收</a:t>
                      </a:r>
                    </a:p>
                    <a:p>
                      <a:pPr indent="0" algn="ctr">
                        <a:buNone/>
                      </a:pPr>
                      <a:r>
                        <a:rPr lang="zh-CN" sz="1400" b="1">
                          <a:solidFill>
                            <a:srgbClr val="000000"/>
                          </a:solidFill>
                          <a:latin typeface="+mn-ea"/>
                        </a:rPr>
                        <a:t>会签</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400" b="0">
                          <a:solidFill>
                            <a:srgbClr val="000000"/>
                          </a:solidFill>
                          <a:latin typeface="+mn-ea"/>
                        </a:rPr>
                        <a:t>精装单位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400" b="0">
                          <a:solidFill>
                            <a:srgbClr val="000000"/>
                          </a:solidFill>
                          <a:latin typeface="+mn-ea"/>
                        </a:rPr>
                        <a:t>甲方项目部专业负责人</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93700">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cSld>
  <p:clrMapOvr>
    <a:masterClrMapping/>
  </p:clrMapOvr>
  <p:transition>
    <p:zoom dir="in"/>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8207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2</a:t>
            </a:r>
            <a:r>
              <a:rPr lang="zh-CN" altLang="en-US" sz="1800" b="1" dirty="0" smtClean="0">
                <a:solidFill>
                  <a:srgbClr val="000000"/>
                </a:solidFill>
                <a:cs typeface="+mn-ea"/>
              </a:rPr>
              <a:t>、样板引路</a:t>
            </a:r>
            <a:endParaRPr lang="en-US" altLang="zh-CN" sz="1800" b="1" dirty="0" smtClean="0">
              <a:solidFill>
                <a:srgbClr val="000000"/>
              </a:solidFill>
              <a:cs typeface="+mn-ea"/>
              <a:sym typeface="+mn-ea"/>
            </a:endParaRPr>
          </a:p>
        </p:txBody>
      </p:sp>
      <p:sp>
        <p:nvSpPr>
          <p:cNvPr id="6" name="文本框 5"/>
          <p:cNvSpPr txBox="1"/>
          <p:nvPr/>
        </p:nvSpPr>
        <p:spPr>
          <a:xfrm>
            <a:off x="684530" y="1666875"/>
            <a:ext cx="10690225" cy="461581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1</a:t>
            </a:r>
            <a:r>
              <a:rPr lang="zh-CN" altLang="en-US" sz="1400" dirty="0" smtClean="0">
                <a:solidFill>
                  <a:srgbClr val="000000"/>
                </a:solidFill>
                <a:latin typeface="+mn-ea"/>
                <a:cs typeface="+mn-ea"/>
                <a:sym typeface="+mn-ea"/>
              </a:rPr>
              <a:t>、</a:t>
            </a:r>
            <a:r>
              <a:rPr lang="zh-CN" sz="1400" dirty="0" smtClean="0">
                <a:solidFill>
                  <a:srgbClr val="000000"/>
                </a:solidFill>
                <a:latin typeface="+mn-ea"/>
                <a:cs typeface="+mn-ea"/>
                <a:sym typeface="+mn-ea"/>
              </a:rPr>
              <a:t>工序工法展示：严格执行技术交底做法，实体展示各个工序实操做法，明确工序质量要求。</a:t>
            </a: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2</a:t>
            </a:r>
            <a:r>
              <a:rPr lang="zh-CN" altLang="en-US" sz="1400" dirty="0" smtClean="0">
                <a:solidFill>
                  <a:srgbClr val="000000"/>
                </a:solidFill>
                <a:latin typeface="+mn-ea"/>
                <a:cs typeface="+mn-ea"/>
                <a:sym typeface="+mn-ea"/>
              </a:rPr>
              <a:t>、</a:t>
            </a:r>
            <a:r>
              <a:rPr lang="zh-CN" altLang="en-US" sz="1400" b="1" dirty="0" smtClean="0">
                <a:solidFill>
                  <a:srgbClr val="000000"/>
                </a:solidFill>
                <a:latin typeface="+mn-ea"/>
                <a:cs typeface="+mn-ea"/>
                <a:sym typeface="+mn-ea"/>
              </a:rPr>
              <a:t>交付样板：</a:t>
            </a:r>
            <a:r>
              <a:rPr lang="zh-CN" altLang="en-US" sz="1400" dirty="0" smtClean="0">
                <a:solidFill>
                  <a:srgbClr val="000000"/>
                </a:solidFill>
                <a:latin typeface="+mn-ea"/>
                <a:cs typeface="+mn-ea"/>
                <a:sym typeface="+mn-ea"/>
              </a:rPr>
              <a:t>依据精装设计要求，以实体户型进行精装施工，并达到交付标准。</a:t>
            </a:r>
          </a:p>
          <a:p>
            <a:pPr>
              <a:lnSpc>
                <a:spcPct val="150000"/>
              </a:lnSpc>
            </a:pPr>
            <a:r>
              <a:rPr lang="en-US" altLang="zh-CN" sz="1400" dirty="0" smtClean="0">
                <a:solidFill>
                  <a:srgbClr val="000000"/>
                </a:solidFill>
                <a:latin typeface="+mn-ea"/>
                <a:cs typeface="+mn-ea"/>
                <a:sym typeface="+mn-ea"/>
              </a:rPr>
              <a:t>       </a:t>
            </a:r>
            <a:r>
              <a:rPr lang="zh-CN" altLang="en-US" sz="1400" dirty="0" smtClean="0">
                <a:solidFill>
                  <a:srgbClr val="000000"/>
                </a:solidFill>
                <a:latin typeface="+mn-ea"/>
                <a:cs typeface="+mn-ea"/>
                <a:sym typeface="+mn-ea"/>
              </a:rPr>
              <a:t>如因生产加工时间过长，或者成本较高等等原因，现场可使用板材或者其他材料做等比例模型模拟安装，以便样板点评时的空间、功能性以及观感的验收点评。</a:t>
            </a:r>
            <a:r>
              <a:rPr lang="zh-CN" sz="1400" dirty="0" smtClean="0">
                <a:solidFill>
                  <a:srgbClr val="000000"/>
                </a:solidFill>
                <a:latin typeface="+mn-ea"/>
                <a:cs typeface="+mn-ea"/>
                <a:sym typeface="+mn-ea"/>
              </a:rPr>
              <a:t>实体展示精装设计效果，梳理施工过程技术难点，通过各部门点评确认功能质量及观感质量。      </a:t>
            </a:r>
          </a:p>
          <a:p>
            <a:pPr>
              <a:lnSpc>
                <a:spcPct val="150000"/>
              </a:lnSpc>
            </a:pPr>
            <a:endParaRPr lang="zh-CN" altLang="en-US" sz="1400" b="1" dirty="0" smtClean="0">
              <a:solidFill>
                <a:srgbClr val="000000"/>
              </a:solidFill>
              <a:latin typeface="+mn-ea"/>
              <a:cs typeface="+mn-ea"/>
            </a:endParaRPr>
          </a:p>
          <a:p>
            <a:pPr>
              <a:lnSpc>
                <a:spcPct val="150000"/>
              </a:lnSpc>
            </a:pPr>
            <a:endParaRPr lang="zh-CN" altLang="en-US" sz="1400" b="1" dirty="0" smtClean="0">
              <a:solidFill>
                <a:srgbClr val="000000"/>
              </a:solidFill>
              <a:latin typeface="+mn-ea"/>
              <a:cs typeface="+mn-ea"/>
            </a:endParaRP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提前解决施工技术难点降低大批量施工技术难度。</a:t>
            </a:r>
          </a:p>
          <a:p>
            <a:pPr>
              <a:lnSpc>
                <a:spcPct val="150000"/>
              </a:lnSpc>
            </a:pPr>
            <a:r>
              <a:rPr lang="zh-CN" altLang="en-US" sz="1400" dirty="0" smtClean="0">
                <a:solidFill>
                  <a:srgbClr val="000000"/>
                </a:solidFill>
                <a:latin typeface="+mn-ea"/>
                <a:cs typeface="+mn-ea"/>
              </a:rPr>
              <a:t>      规避设计功能缺陷，观感质量不足，</a:t>
            </a:r>
            <a:r>
              <a:rPr lang="en-US" altLang="zh-CN" sz="1400" dirty="0">
                <a:solidFill>
                  <a:srgbClr val="000000"/>
                </a:solidFill>
                <a:latin typeface="+mn-ea"/>
                <a:cs typeface="+mn-ea"/>
              </a:rPr>
              <a:t> </a:t>
            </a:r>
            <a:r>
              <a:rPr lang="zh-CN" altLang="en-US" sz="1400" dirty="0">
                <a:solidFill>
                  <a:srgbClr val="000000"/>
                </a:solidFill>
                <a:latin typeface="+mn-ea"/>
                <a:cs typeface="+mn-ea"/>
              </a:rPr>
              <a:t>提供精装品质，减少交付风险。</a:t>
            </a:r>
          </a:p>
          <a:p>
            <a:pPr>
              <a:lnSpc>
                <a:spcPct val="150000"/>
              </a:lnSpc>
            </a:pPr>
            <a:r>
              <a:rPr lang="en-US" altLang="zh-CN" sz="1400" dirty="0" smtClean="0">
                <a:latin typeface="+mn-ea"/>
                <a:cs typeface="+mn-ea"/>
                <a:sym typeface="+mn-ea"/>
              </a:rPr>
              <a:t>      1</a:t>
            </a:r>
            <a:r>
              <a:rPr lang="zh-CN" altLang="zh-CN" sz="1400" dirty="0">
                <a:latin typeface="+mn-ea"/>
                <a:cs typeface="+mn-ea"/>
                <a:sym typeface="+mn-ea"/>
              </a:rPr>
              <a:t>、样板完成后需相关认可签字，样板未完成验收确认之前，不允许展开大面积施工。</a:t>
            </a:r>
            <a:endParaRPr lang="zh-CN" altLang="zh-CN" sz="1400" dirty="0">
              <a:latin typeface="+mn-ea"/>
              <a:cs typeface="+mn-ea"/>
            </a:endParaRPr>
          </a:p>
          <a:p>
            <a:pPr>
              <a:lnSpc>
                <a:spcPct val="150000"/>
              </a:lnSpc>
            </a:pPr>
            <a:r>
              <a:rPr lang="en-US" altLang="zh-CN" sz="1400" dirty="0" smtClean="0">
                <a:latin typeface="+mn-ea"/>
                <a:cs typeface="+mn-ea"/>
                <a:sym typeface="+mn-ea"/>
              </a:rPr>
              <a:t>      2</a:t>
            </a:r>
            <a:r>
              <a:rPr lang="zh-CN" altLang="zh-CN" sz="1400" dirty="0">
                <a:latin typeface="+mn-ea"/>
                <a:cs typeface="+mn-ea"/>
                <a:sym typeface="+mn-ea"/>
              </a:rPr>
              <a:t>、样板房验收评定验收意见作为调整样板房施工图纸和批量施工图设计依据。</a:t>
            </a:r>
            <a:endParaRPr lang="en-US" altLang="zh-CN" sz="1400" dirty="0">
              <a:solidFill>
                <a:srgbClr val="000000"/>
              </a:solidFill>
              <a:latin typeface="+mn-ea"/>
              <a:cs typeface="+mn-ea"/>
            </a:endParaRPr>
          </a:p>
          <a:p>
            <a:pPr>
              <a:lnSpc>
                <a:spcPct val="150000"/>
              </a:lnSpc>
            </a:pPr>
            <a:endParaRPr lang="en-US" altLang="zh-CN" sz="1400" dirty="0" smtClean="0">
              <a:solidFill>
                <a:srgbClr val="000000"/>
              </a:solidFill>
              <a:latin typeface="+mn-ea"/>
              <a:cs typeface="+mn-ea"/>
            </a:endParaRPr>
          </a:p>
          <a:p>
            <a:pPr>
              <a:lnSpc>
                <a:spcPct val="150000"/>
              </a:lnSpc>
            </a:pPr>
            <a:r>
              <a:rPr lang="en-US" altLang="zh-CN" sz="1400" dirty="0">
                <a:solidFill>
                  <a:srgbClr val="000000"/>
                </a:solidFill>
                <a:latin typeface="+mn-ea"/>
                <a:cs typeface="+mn-ea"/>
                <a:sym typeface="+mn-ea"/>
              </a:rPr>
              <a:t> </a:t>
            </a:r>
            <a:r>
              <a:rPr lang="en-US" altLang="zh-CN" sz="1400" dirty="0" smtClean="0">
                <a:solidFill>
                  <a:srgbClr val="000000"/>
                </a:solidFill>
                <a:latin typeface="+mn-ea"/>
                <a:cs typeface="+mn-ea"/>
                <a:sym typeface="+mn-ea"/>
              </a:rPr>
              <a:t>     </a:t>
            </a:r>
            <a:r>
              <a:rPr lang="zh-CN" altLang="en-US" sz="1400" b="1" dirty="0" smtClean="0">
                <a:solidFill>
                  <a:srgbClr val="000000"/>
                </a:solidFill>
                <a:latin typeface="+mn-ea"/>
                <a:cs typeface="+mn-ea"/>
                <a:sym typeface="+mn-ea"/>
              </a:rPr>
              <a:t>优化设计，完善品质。</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5.2-1</a:t>
            </a:r>
            <a:r>
              <a:rPr lang="zh-CN" altLang="en-US" sz="1800" b="1" dirty="0">
                <a:solidFill>
                  <a:srgbClr val="000000"/>
                </a:solidFill>
                <a:cs typeface="+mn-ea"/>
              </a:rPr>
              <a:t>：</a:t>
            </a:r>
            <a:r>
              <a:rPr lang="zh-CN" altLang="en-US" sz="1800" b="1" dirty="0" smtClean="0">
                <a:solidFill>
                  <a:srgbClr val="000000"/>
                </a:solidFill>
                <a:cs typeface="+mn-ea"/>
              </a:rPr>
              <a:t>工序工法样板</a:t>
            </a:r>
            <a:endParaRPr lang="zh-CN" altLang="en-US"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28" name="图片 27" descr="微信图片_20180302115128"/>
          <p:cNvPicPr>
            <a:picLocks noChangeAspect="1"/>
          </p:cNvPicPr>
          <p:nvPr/>
        </p:nvPicPr>
        <p:blipFill>
          <a:blip r:embed="rId2"/>
          <a:stretch>
            <a:fillRect/>
          </a:stretch>
        </p:blipFill>
        <p:spPr>
          <a:xfrm>
            <a:off x="5697855" y="4063365"/>
            <a:ext cx="5609590" cy="243522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29" name="图片 28" descr="微信图片_20180302115139"/>
          <p:cNvPicPr>
            <a:picLocks noChangeAspect="1"/>
          </p:cNvPicPr>
          <p:nvPr/>
        </p:nvPicPr>
        <p:blipFill>
          <a:blip r:embed="rId3"/>
          <a:stretch>
            <a:fillRect/>
          </a:stretch>
        </p:blipFill>
        <p:spPr>
          <a:xfrm>
            <a:off x="5697220" y="1503680"/>
            <a:ext cx="5610225" cy="240284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6" name="文本框 5"/>
          <p:cNvSpPr txBox="1"/>
          <p:nvPr/>
        </p:nvSpPr>
        <p:spPr>
          <a:xfrm>
            <a:off x="684530" y="3585845"/>
            <a:ext cx="4500880" cy="267652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工艺工法：</a:t>
            </a:r>
            <a:r>
              <a:rPr lang="zh-CN" altLang="en-US" sz="1400" dirty="0" smtClean="0">
                <a:solidFill>
                  <a:srgbClr val="000000"/>
                </a:solidFill>
                <a:latin typeface="+mn-ea"/>
                <a:cs typeface="+mn-ea"/>
              </a:rPr>
              <a:t>墙、顶面基层，涂饰面层。</a:t>
            </a:r>
          </a:p>
          <a:p>
            <a:pPr>
              <a:lnSpc>
                <a:spcPct val="150000"/>
              </a:lnSpc>
            </a:pPr>
            <a:r>
              <a:rPr lang="zh-CN" altLang="en-US" sz="1400" dirty="0" smtClean="0">
                <a:solidFill>
                  <a:srgbClr val="000000"/>
                </a:solidFill>
                <a:latin typeface="+mn-ea"/>
                <a:cs typeface="+mn-ea"/>
              </a:rPr>
              <a:t>                 卧室找平，木地板铺装</a:t>
            </a:r>
            <a:endParaRPr lang="en-US" altLang="zh-CN" sz="1400" dirty="0" smtClean="0">
              <a:solidFill>
                <a:srgbClr val="000000"/>
              </a:solidFill>
              <a:latin typeface="+mn-ea"/>
              <a:cs typeface="+mn-ea"/>
            </a:endParaRPr>
          </a:p>
          <a:p>
            <a:pPr>
              <a:lnSpc>
                <a:spcPct val="150000"/>
              </a:lnSpc>
            </a:pPr>
            <a:endParaRPr lang="en-US" altLang="zh-CN" sz="1400" b="1" dirty="0">
              <a:solidFill>
                <a:srgbClr val="000000"/>
              </a:solidFill>
              <a:latin typeface="+mn-ea"/>
              <a:cs typeface="+mn-ea"/>
            </a:endParaRPr>
          </a:p>
          <a:p>
            <a:pPr>
              <a:lnSpc>
                <a:spcPct val="150000"/>
              </a:lnSpc>
            </a:pPr>
            <a:r>
              <a:rPr lang="zh-CN" altLang="en-US" sz="1400" b="1" dirty="0" smtClean="0">
                <a:solidFill>
                  <a:srgbClr val="000000"/>
                </a:solidFill>
                <a:latin typeface="+mn-ea"/>
                <a:cs typeface="+mn-ea"/>
              </a:rPr>
              <a:t>做法说明：</a:t>
            </a:r>
            <a:endParaRPr lang="en-US" altLang="zh-CN" sz="1400" b="1" dirty="0" smtClean="0">
              <a:solidFill>
                <a:srgbClr val="000000"/>
              </a:solidFill>
              <a:latin typeface="+mn-ea"/>
              <a:cs typeface="+mn-ea"/>
            </a:endParaRPr>
          </a:p>
          <a:p>
            <a:pPr>
              <a:lnSpc>
                <a:spcPct val="150000"/>
              </a:lnSpc>
            </a:pPr>
            <a:r>
              <a:rPr lang="zh-CN" altLang="en-US" sz="1400" dirty="0" smtClean="0">
                <a:solidFill>
                  <a:srgbClr val="000000"/>
                </a:solidFill>
                <a:latin typeface="+mn-ea"/>
                <a:cs typeface="+mn-ea"/>
              </a:rPr>
              <a:t>墙顶面基层抹灰强度，网格布防裂处理，批刮腻子厚度、平整度控制，面饰涂料或壁纸观感；</a:t>
            </a:r>
            <a:endParaRPr lang="en-US" altLang="zh-CN" sz="1400" dirty="0" smtClean="0">
              <a:solidFill>
                <a:srgbClr val="000000"/>
              </a:solidFill>
              <a:latin typeface="+mn-ea"/>
              <a:cs typeface="+mn-ea"/>
            </a:endParaRPr>
          </a:p>
          <a:p>
            <a:pPr>
              <a:lnSpc>
                <a:spcPct val="150000"/>
              </a:lnSpc>
            </a:pPr>
            <a:r>
              <a:rPr lang="zh-CN" altLang="en-US" sz="1400" dirty="0" smtClean="0">
                <a:solidFill>
                  <a:srgbClr val="000000"/>
                </a:solidFill>
                <a:latin typeface="+mn-ea"/>
                <a:cs typeface="+mn-ea"/>
              </a:rPr>
              <a:t>木地板基层找平质量（平整度、起沙），木地板铺装观感质量。     </a:t>
            </a:r>
            <a:endParaRPr lang="en-US" altLang="zh-CN" sz="1400" b="1" dirty="0">
              <a:solidFill>
                <a:srgbClr val="000000"/>
              </a:solidFill>
              <a:latin typeface="+mn-ea"/>
              <a:cs typeface="+mn-ea"/>
            </a:endParaRPr>
          </a:p>
        </p:txBody>
      </p:sp>
    </p:spTree>
  </p:cSld>
  <p:clrMapOvr>
    <a:masterClrMapping/>
  </p:clrMapOvr>
  <p:transition>
    <p:zoom dir="in"/>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5.2-1</a:t>
            </a:r>
            <a:r>
              <a:rPr lang="zh-CN" altLang="en-US" sz="1800" b="1" dirty="0">
                <a:solidFill>
                  <a:srgbClr val="000000"/>
                </a:solidFill>
                <a:cs typeface="+mn-ea"/>
                <a:sym typeface="+mn-ea"/>
              </a:rPr>
              <a:t>：</a:t>
            </a:r>
            <a:r>
              <a:rPr lang="zh-CN" altLang="en-US" sz="1800" b="1" dirty="0" smtClean="0">
                <a:solidFill>
                  <a:srgbClr val="000000"/>
                </a:solidFill>
                <a:cs typeface="+mn-ea"/>
                <a:sym typeface="+mn-ea"/>
              </a:rPr>
              <a:t>工序工法样板</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33" name="图片 32" descr="微信图片_20180302120437"/>
          <p:cNvPicPr>
            <a:picLocks noChangeAspect="1"/>
          </p:cNvPicPr>
          <p:nvPr/>
        </p:nvPicPr>
        <p:blipFill>
          <a:blip r:embed="rId2"/>
          <a:stretch>
            <a:fillRect/>
          </a:stretch>
        </p:blipFill>
        <p:spPr>
          <a:xfrm>
            <a:off x="827405" y="1537970"/>
            <a:ext cx="3171190" cy="237744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22532" name="图片 4"/>
          <p:cNvPicPr>
            <a:picLocks noChangeAspect="1"/>
          </p:cNvPicPr>
          <p:nvPr/>
        </p:nvPicPr>
        <p:blipFill>
          <a:blip r:embed="rId3"/>
          <a:srcRect/>
          <a:stretch>
            <a:fillRect/>
          </a:stretch>
        </p:blipFill>
        <p:spPr>
          <a:xfrm>
            <a:off x="827405" y="4082415"/>
            <a:ext cx="3171190" cy="231076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4" name="Picture 4" descr="20150815_161432"/>
          <p:cNvPicPr>
            <a:picLocks noChangeAspect="1"/>
          </p:cNvPicPr>
          <p:nvPr/>
        </p:nvPicPr>
        <p:blipFill>
          <a:blip r:embed="rId4"/>
          <a:stretch>
            <a:fillRect/>
          </a:stretch>
        </p:blipFill>
        <p:spPr>
          <a:xfrm>
            <a:off x="7030720" y="1537970"/>
            <a:ext cx="4375785" cy="237744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20485" name="Picture 4"/>
          <p:cNvPicPr>
            <a:picLocks noChangeAspect="1"/>
          </p:cNvPicPr>
          <p:nvPr/>
        </p:nvPicPr>
        <p:blipFill>
          <a:blip r:embed="rId5"/>
          <a:stretch>
            <a:fillRect/>
          </a:stretch>
        </p:blipFill>
        <p:spPr>
          <a:xfrm>
            <a:off x="7031355" y="4082415"/>
            <a:ext cx="4375150" cy="231203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6" name="文本框 5"/>
          <p:cNvSpPr txBox="1"/>
          <p:nvPr/>
        </p:nvSpPr>
        <p:spPr>
          <a:xfrm>
            <a:off x="4168775" y="3394710"/>
            <a:ext cx="2691130" cy="299974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工艺工法：</a:t>
            </a:r>
            <a:r>
              <a:rPr lang="zh-CN" altLang="en-US" sz="1400" dirty="0" smtClean="0">
                <a:solidFill>
                  <a:srgbClr val="000000"/>
                </a:solidFill>
                <a:latin typeface="+mn-ea"/>
                <a:cs typeface="+mn-ea"/>
              </a:rPr>
              <a:t>电管及底盒</a:t>
            </a:r>
          </a:p>
          <a:p>
            <a:pPr>
              <a:lnSpc>
                <a:spcPct val="150000"/>
              </a:lnSpc>
            </a:pPr>
            <a:r>
              <a:rPr lang="zh-CN" altLang="en-US" sz="1400" dirty="0" smtClean="0">
                <a:solidFill>
                  <a:srgbClr val="000000"/>
                </a:solidFill>
                <a:latin typeface="+mn-ea"/>
                <a:cs typeface="+mn-ea"/>
              </a:rPr>
              <a:t>                 水管及点位</a:t>
            </a:r>
          </a:p>
          <a:p>
            <a:pPr>
              <a:lnSpc>
                <a:spcPct val="150000"/>
              </a:lnSpc>
            </a:pPr>
            <a:endParaRPr lang="en-US" altLang="zh-CN" sz="1400" dirty="0" smtClean="0">
              <a:solidFill>
                <a:srgbClr val="000000"/>
              </a:solidFill>
              <a:latin typeface="+mn-ea"/>
              <a:cs typeface="+mn-ea"/>
            </a:endParaRPr>
          </a:p>
          <a:p>
            <a:pPr>
              <a:lnSpc>
                <a:spcPct val="150000"/>
              </a:lnSpc>
            </a:pPr>
            <a:r>
              <a:rPr lang="zh-CN" altLang="en-US" sz="1400" b="1" dirty="0" smtClean="0">
                <a:solidFill>
                  <a:srgbClr val="000000"/>
                </a:solidFill>
                <a:latin typeface="+mn-ea"/>
                <a:cs typeface="+mn-ea"/>
              </a:rPr>
              <a:t>做法说明：</a:t>
            </a:r>
            <a:endParaRPr lang="en-US" altLang="zh-CN" sz="1400" b="1" dirty="0" smtClean="0">
              <a:solidFill>
                <a:srgbClr val="000000"/>
              </a:solidFill>
              <a:latin typeface="+mn-ea"/>
              <a:cs typeface="+mn-ea"/>
            </a:endParaRPr>
          </a:p>
          <a:p>
            <a:pPr>
              <a:lnSpc>
                <a:spcPct val="150000"/>
              </a:lnSpc>
            </a:pPr>
            <a:r>
              <a:rPr lang="zh-CN" altLang="en-US" sz="1400" dirty="0" smtClean="0">
                <a:solidFill>
                  <a:srgbClr val="000000"/>
                </a:solidFill>
                <a:latin typeface="+mn-ea"/>
                <a:cs typeface="+mn-ea"/>
              </a:rPr>
              <a:t>电管敷设开槽控制，线管底盒预埋牢固度，线槽抹灰抹平强度质量，点位预留标准控制。</a:t>
            </a:r>
            <a:endParaRPr lang="en-US" altLang="zh-CN" sz="1400" dirty="0" smtClean="0">
              <a:solidFill>
                <a:srgbClr val="000000"/>
              </a:solidFill>
              <a:latin typeface="+mn-ea"/>
              <a:cs typeface="+mn-ea"/>
            </a:endParaRPr>
          </a:p>
          <a:p>
            <a:pPr>
              <a:lnSpc>
                <a:spcPct val="150000"/>
              </a:lnSpc>
            </a:pPr>
            <a:r>
              <a:rPr lang="zh-CN" altLang="en-US" sz="1400" dirty="0" smtClean="0">
                <a:solidFill>
                  <a:srgbClr val="000000"/>
                </a:solidFill>
                <a:latin typeface="+mn-ea"/>
                <a:cs typeface="+mn-ea"/>
              </a:rPr>
              <a:t>给排水管线施工标准，预留接驳口标准</a:t>
            </a:r>
            <a:endParaRPr lang="en-US" altLang="zh-CN" sz="1400" b="1" dirty="0">
              <a:solidFill>
                <a:srgbClr val="000000"/>
              </a:solidFill>
              <a:latin typeface="+mn-ea"/>
              <a:cs typeface="+mn-ea"/>
            </a:endParaRPr>
          </a:p>
        </p:txBody>
      </p:sp>
    </p:spTree>
  </p:cSld>
  <p:clrMapOvr>
    <a:masterClrMapping/>
  </p:clrMapOvr>
  <p:transition>
    <p:zoom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smtClean="0">
                <a:solidFill>
                  <a:srgbClr val="000000"/>
                </a:solidFill>
                <a:cs typeface="+mn-ea"/>
                <a:sym typeface="+mn-ea"/>
              </a:rPr>
              <a:t>1.1.1</a:t>
            </a:r>
            <a:r>
              <a:rPr lang="en-US" altLang="zh-CN" sz="1800" b="1" dirty="0">
                <a:solidFill>
                  <a:srgbClr val="000000"/>
                </a:solidFill>
                <a:cs typeface="+mn-ea"/>
                <a:sym typeface="+mn-ea"/>
              </a:rPr>
              <a:t>、</a:t>
            </a:r>
            <a:r>
              <a:rPr lang="zh-CN" altLang="en-US" sz="1800" b="1" dirty="0">
                <a:solidFill>
                  <a:srgbClr val="000000"/>
                </a:solidFill>
                <a:cs typeface="+mn-ea"/>
                <a:sym typeface="+mn-ea"/>
              </a:rPr>
              <a:t>结构</a:t>
            </a:r>
            <a:r>
              <a:rPr lang="en-US" altLang="zh-CN" sz="1800" b="1" dirty="0">
                <a:solidFill>
                  <a:srgbClr val="000000"/>
                </a:solidFill>
                <a:cs typeface="+mn-ea"/>
                <a:sym typeface="+mn-ea"/>
              </a:rPr>
              <a:t>规划</a:t>
            </a:r>
            <a:r>
              <a:rPr lang="zh-CN" altLang="en-US" sz="1800" b="1" dirty="0">
                <a:solidFill>
                  <a:srgbClr val="000000"/>
                </a:solidFill>
                <a:cs typeface="+mn-ea"/>
                <a:sym typeface="+mn-ea"/>
              </a:rPr>
              <a:t>（实例）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rot="10800000">
            <a:off x="6516933" y="1494532"/>
            <a:ext cx="4320481" cy="3616589"/>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4" name="图片 3"/>
          <p:cNvPicPr>
            <a:picLocks noChangeAspect="1"/>
          </p:cNvPicPr>
          <p:nvPr/>
        </p:nvPicPr>
        <p:blipFill>
          <a:blip r:embed="rId3"/>
          <a:stretch>
            <a:fillRect/>
          </a:stretch>
        </p:blipFill>
        <p:spPr>
          <a:xfrm>
            <a:off x="1260351" y="1496060"/>
            <a:ext cx="3960440" cy="3616588"/>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8" name="文本框 7"/>
          <p:cNvSpPr txBox="1"/>
          <p:nvPr/>
        </p:nvSpPr>
        <p:spPr>
          <a:xfrm>
            <a:off x="1260351" y="5277376"/>
            <a:ext cx="3960440" cy="1154162"/>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变更前</a:t>
            </a:r>
            <a:endParaRPr lang="en-US" altLang="zh-CN" sz="1800" b="1" dirty="0" smtClean="0">
              <a:solidFill>
                <a:srgbClr val="000000"/>
              </a:solidFill>
              <a:cs typeface="+mn-ea"/>
            </a:endParaRPr>
          </a:p>
          <a:p>
            <a:pPr>
              <a:lnSpc>
                <a:spcPct val="150000"/>
              </a:lnSpc>
            </a:pPr>
            <a:r>
              <a:rPr lang="zh-CN" altLang="en-US" sz="1400" dirty="0" smtClean="0">
                <a:solidFill>
                  <a:srgbClr val="000000"/>
                </a:solidFill>
                <a:cs typeface="+mn-ea"/>
              </a:rPr>
              <a:t>原设计卫生间洗手台位置，空间尺寸不足无法置放洗手盆</a:t>
            </a:r>
            <a:endParaRPr lang="en-US" altLang="zh-CN" sz="1400" dirty="0">
              <a:solidFill>
                <a:srgbClr val="000000"/>
              </a:solidFill>
              <a:cs typeface="+mn-ea"/>
            </a:endParaRPr>
          </a:p>
        </p:txBody>
      </p:sp>
      <p:sp>
        <p:nvSpPr>
          <p:cNvPr id="9" name="文本框 8"/>
          <p:cNvSpPr txBox="1"/>
          <p:nvPr/>
        </p:nvSpPr>
        <p:spPr>
          <a:xfrm>
            <a:off x="6696953" y="5277376"/>
            <a:ext cx="3960440" cy="830997"/>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变更</a:t>
            </a:r>
            <a:r>
              <a:rPr lang="zh-CN" altLang="en-US" sz="1800" b="1" dirty="0">
                <a:solidFill>
                  <a:srgbClr val="000000"/>
                </a:solidFill>
                <a:cs typeface="+mn-ea"/>
              </a:rPr>
              <a:t>后</a:t>
            </a:r>
            <a:endParaRPr lang="en-US" altLang="zh-CN" sz="1800" b="1" dirty="0" smtClean="0">
              <a:solidFill>
                <a:srgbClr val="000000"/>
              </a:solidFill>
              <a:cs typeface="+mn-ea"/>
            </a:endParaRPr>
          </a:p>
          <a:p>
            <a:pPr>
              <a:lnSpc>
                <a:spcPct val="150000"/>
              </a:lnSpc>
            </a:pPr>
            <a:r>
              <a:rPr lang="zh-CN" altLang="en-US" sz="1400" dirty="0" smtClean="0">
                <a:solidFill>
                  <a:srgbClr val="000000"/>
                </a:solidFill>
                <a:cs typeface="+mn-ea"/>
              </a:rPr>
              <a:t>调整洗手盆、卫生间门位置，保证使用功能</a:t>
            </a:r>
            <a:endParaRPr lang="en-US" altLang="zh-CN" sz="1400" dirty="0">
              <a:solidFill>
                <a:srgbClr val="000000"/>
              </a:solidFill>
              <a:cs typeface="+mn-ea"/>
            </a:endParaRPr>
          </a:p>
        </p:txBody>
      </p:sp>
      <p:sp>
        <p:nvSpPr>
          <p:cNvPr id="6" name="上箭头 5"/>
          <p:cNvSpPr/>
          <p:nvPr/>
        </p:nvSpPr>
        <p:spPr>
          <a:xfrm>
            <a:off x="8890000" y="2955925"/>
            <a:ext cx="215900" cy="431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a:off x="3492500" y="2719070"/>
            <a:ext cx="36004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5.2-1</a:t>
            </a:r>
            <a:r>
              <a:rPr lang="zh-CN" altLang="en-US" sz="1800" b="1" dirty="0">
                <a:solidFill>
                  <a:srgbClr val="000000"/>
                </a:solidFill>
                <a:cs typeface="+mn-ea"/>
                <a:sym typeface="+mn-ea"/>
              </a:rPr>
              <a:t>：</a:t>
            </a:r>
            <a:r>
              <a:rPr lang="zh-CN" altLang="en-US" sz="1800" b="1" dirty="0" smtClean="0">
                <a:solidFill>
                  <a:srgbClr val="000000"/>
                </a:solidFill>
                <a:cs typeface="+mn-ea"/>
                <a:sym typeface="+mn-ea"/>
              </a:rPr>
              <a:t>工序工法样板</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30" name="图片 29" descr="微信图片_20180302115146"/>
          <p:cNvPicPr>
            <a:picLocks noChangeAspect="1"/>
          </p:cNvPicPr>
          <p:nvPr/>
        </p:nvPicPr>
        <p:blipFill>
          <a:blip r:embed="rId2"/>
          <a:stretch>
            <a:fillRect/>
          </a:stretch>
        </p:blipFill>
        <p:spPr>
          <a:xfrm>
            <a:off x="6604635" y="1661160"/>
            <a:ext cx="4968240" cy="455739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31" name="图片 30" descr="微信图片_20180302115524"/>
          <p:cNvPicPr>
            <a:picLocks noChangeAspect="1"/>
          </p:cNvPicPr>
          <p:nvPr/>
        </p:nvPicPr>
        <p:blipFill>
          <a:blip r:embed="rId3"/>
          <a:stretch>
            <a:fillRect/>
          </a:stretch>
        </p:blipFill>
        <p:spPr>
          <a:xfrm>
            <a:off x="3168015" y="4398645"/>
            <a:ext cx="3221355" cy="181991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3" name="图片 2" descr="微信图片_20180302120301"/>
          <p:cNvPicPr>
            <a:picLocks noChangeAspect="1"/>
          </p:cNvPicPr>
          <p:nvPr/>
        </p:nvPicPr>
        <p:blipFill>
          <a:blip r:embed="rId4"/>
          <a:stretch>
            <a:fillRect/>
          </a:stretch>
        </p:blipFill>
        <p:spPr>
          <a:xfrm>
            <a:off x="3170555" y="1661160"/>
            <a:ext cx="3221990" cy="259397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6" name="文本框 5"/>
          <p:cNvSpPr txBox="1"/>
          <p:nvPr/>
        </p:nvSpPr>
        <p:spPr>
          <a:xfrm>
            <a:off x="684530" y="3542030"/>
            <a:ext cx="2278380" cy="2676525"/>
          </a:xfrm>
          <a:prstGeom prst="rect">
            <a:avLst/>
          </a:prstGeom>
          <a:solidFill>
            <a:schemeClr val="bg1"/>
          </a:solidFill>
        </p:spPr>
        <p:txBody>
          <a:bodyPr wrap="square" rtlCol="0">
            <a:spAutoFit/>
          </a:bodyPr>
          <a:lstStyle/>
          <a:p>
            <a:pPr>
              <a:lnSpc>
                <a:spcPct val="150000"/>
              </a:lnSpc>
            </a:pPr>
            <a:r>
              <a:rPr lang="zh-CN" altLang="en-US" sz="1400" b="1" dirty="0" smtClean="0">
                <a:solidFill>
                  <a:srgbClr val="000000"/>
                </a:solidFill>
                <a:latin typeface="+mn-ea"/>
                <a:cs typeface="+mn-ea"/>
              </a:rPr>
              <a:t>工艺工法：</a:t>
            </a:r>
            <a:r>
              <a:rPr lang="zh-CN" altLang="en-US" sz="1400" dirty="0" smtClean="0">
                <a:solidFill>
                  <a:srgbClr val="000000"/>
                </a:solidFill>
                <a:latin typeface="+mn-ea"/>
                <a:cs typeface="+mn-ea"/>
              </a:rPr>
              <a:t>卫生间防水</a:t>
            </a:r>
            <a:endParaRPr lang="en-US" altLang="zh-CN" sz="1400" b="1" dirty="0">
              <a:solidFill>
                <a:srgbClr val="000000"/>
              </a:solidFill>
              <a:latin typeface="+mn-ea"/>
              <a:cs typeface="+mn-ea"/>
            </a:endParaRPr>
          </a:p>
          <a:p>
            <a:pPr>
              <a:lnSpc>
                <a:spcPct val="150000"/>
              </a:lnSpc>
            </a:pPr>
            <a:endParaRPr lang="zh-CN" altLang="en-US" sz="1400" b="1" dirty="0" smtClean="0">
              <a:solidFill>
                <a:srgbClr val="000000"/>
              </a:solidFill>
              <a:latin typeface="+mn-ea"/>
              <a:cs typeface="+mn-ea"/>
            </a:endParaRPr>
          </a:p>
          <a:p>
            <a:pPr>
              <a:lnSpc>
                <a:spcPct val="150000"/>
              </a:lnSpc>
            </a:pPr>
            <a:r>
              <a:rPr lang="zh-CN" altLang="en-US" sz="1400" b="1" dirty="0" smtClean="0">
                <a:solidFill>
                  <a:srgbClr val="000000"/>
                </a:solidFill>
                <a:latin typeface="+mn-ea"/>
                <a:cs typeface="+mn-ea"/>
              </a:rPr>
              <a:t>做法说明：</a:t>
            </a:r>
            <a:endParaRPr lang="en-US" altLang="zh-CN" sz="1400" b="1" dirty="0" smtClean="0">
              <a:solidFill>
                <a:srgbClr val="000000"/>
              </a:solidFill>
              <a:latin typeface="+mn-ea"/>
              <a:cs typeface="+mn-ea"/>
            </a:endParaRPr>
          </a:p>
          <a:p>
            <a:pPr>
              <a:lnSpc>
                <a:spcPct val="150000"/>
              </a:lnSpc>
            </a:pPr>
            <a:r>
              <a:rPr lang="zh-CN" altLang="en-US" sz="1400" dirty="0">
                <a:solidFill>
                  <a:srgbClr val="000000"/>
                </a:solidFill>
                <a:latin typeface="+mn-ea"/>
                <a:cs typeface="+mn-ea"/>
              </a:rPr>
              <a:t>淋浴</a:t>
            </a:r>
            <a:r>
              <a:rPr lang="zh-CN" altLang="en-US" sz="1400" dirty="0" smtClean="0">
                <a:solidFill>
                  <a:srgbClr val="000000"/>
                </a:solidFill>
                <a:latin typeface="+mn-ea"/>
                <a:cs typeface="+mn-ea"/>
              </a:rPr>
              <a:t>区止水钢板做法，管根及地漏处理方式，阴角</a:t>
            </a:r>
            <a:r>
              <a:rPr lang="en-US" altLang="zh-CN" sz="1400" dirty="0" smtClean="0">
                <a:solidFill>
                  <a:srgbClr val="000000"/>
                </a:solidFill>
                <a:latin typeface="+mn-ea"/>
                <a:cs typeface="+mn-ea"/>
              </a:rPr>
              <a:t>R</a:t>
            </a:r>
            <a:r>
              <a:rPr lang="zh-CN" altLang="en-US" sz="1400" dirty="0" smtClean="0">
                <a:solidFill>
                  <a:srgbClr val="000000"/>
                </a:solidFill>
                <a:latin typeface="+mn-ea"/>
                <a:cs typeface="+mn-ea"/>
              </a:rPr>
              <a:t>角做法，给水点位预留出墙高度，门口处防水反坎处理方式，防水质量。</a:t>
            </a:r>
            <a:endParaRPr lang="en-US" altLang="zh-CN" sz="1400" b="1" dirty="0">
              <a:solidFill>
                <a:srgbClr val="000000"/>
              </a:solidFill>
              <a:latin typeface="+mn-ea"/>
              <a:cs typeface="+mn-ea"/>
            </a:endParaRPr>
          </a:p>
        </p:txBody>
      </p:sp>
    </p:spTree>
  </p:cSld>
  <p:clrMapOvr>
    <a:masterClrMapping/>
  </p:clrMapOvr>
  <p:transition>
    <p:zoom dir="in"/>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5.2-1</a:t>
            </a:r>
            <a:r>
              <a:rPr lang="zh-CN" altLang="en-US" sz="1800" b="1" dirty="0">
                <a:solidFill>
                  <a:srgbClr val="000000"/>
                </a:solidFill>
                <a:cs typeface="+mn-ea"/>
                <a:sym typeface="+mn-ea"/>
              </a:rPr>
              <a:t>：</a:t>
            </a:r>
            <a:r>
              <a:rPr lang="zh-CN" altLang="en-US" sz="1800" b="1" dirty="0" smtClean="0">
                <a:solidFill>
                  <a:srgbClr val="000000"/>
                </a:solidFill>
                <a:cs typeface="+mn-ea"/>
                <a:sym typeface="+mn-ea"/>
              </a:rPr>
              <a:t>工序工法样板</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32" name="图片 31" descr="微信图片_20180302115820"/>
          <p:cNvPicPr>
            <a:picLocks noChangeAspect="1"/>
          </p:cNvPicPr>
          <p:nvPr/>
        </p:nvPicPr>
        <p:blipFill>
          <a:blip r:embed="rId2"/>
          <a:stretch>
            <a:fillRect/>
          </a:stretch>
        </p:blipFill>
        <p:spPr>
          <a:xfrm>
            <a:off x="756285" y="1824990"/>
            <a:ext cx="3536315" cy="286575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49157" name="Picture 4" descr="IMG_0799"/>
          <p:cNvPicPr>
            <a:picLocks noChangeAspect="1"/>
          </p:cNvPicPr>
          <p:nvPr/>
        </p:nvPicPr>
        <p:blipFill>
          <a:blip r:embed="rId3"/>
          <a:stretch>
            <a:fillRect/>
          </a:stretch>
        </p:blipFill>
        <p:spPr>
          <a:xfrm>
            <a:off x="4806315" y="1824990"/>
            <a:ext cx="3820160" cy="286639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49158" name="Picture 5" descr="IMG_0804"/>
          <p:cNvPicPr>
            <a:picLocks noChangeAspect="1"/>
          </p:cNvPicPr>
          <p:nvPr/>
        </p:nvPicPr>
        <p:blipFill>
          <a:blip r:embed="rId4"/>
          <a:stretch>
            <a:fillRect/>
          </a:stretch>
        </p:blipFill>
        <p:spPr>
          <a:xfrm>
            <a:off x="8769985" y="1829435"/>
            <a:ext cx="2144395" cy="286131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6" name="文本框 5"/>
          <p:cNvSpPr txBox="1"/>
          <p:nvPr/>
        </p:nvSpPr>
        <p:spPr>
          <a:xfrm>
            <a:off x="684287" y="5131435"/>
            <a:ext cx="11305256" cy="10604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工艺工法：</a:t>
            </a:r>
            <a:r>
              <a:rPr lang="zh-CN" altLang="en-US" sz="1400" dirty="0" smtClean="0">
                <a:solidFill>
                  <a:srgbClr val="000000"/>
                </a:solidFill>
                <a:latin typeface="+mn-ea"/>
                <a:cs typeface="+mn-ea"/>
              </a:rPr>
              <a:t>墙、地砖铺贴。</a:t>
            </a:r>
            <a:endParaRPr lang="en-US" altLang="zh-CN" sz="1400" dirty="0" smtClean="0">
              <a:solidFill>
                <a:srgbClr val="000000"/>
              </a:solidFill>
              <a:latin typeface="+mn-ea"/>
              <a:cs typeface="+mn-ea"/>
            </a:endParaRPr>
          </a:p>
          <a:p>
            <a:pPr>
              <a:lnSpc>
                <a:spcPct val="150000"/>
              </a:lnSpc>
            </a:pPr>
            <a:r>
              <a:rPr lang="zh-CN" altLang="en-US" sz="1400" b="1" dirty="0" smtClean="0">
                <a:solidFill>
                  <a:srgbClr val="000000"/>
                </a:solidFill>
                <a:latin typeface="+mn-ea"/>
                <a:cs typeface="+mn-ea"/>
              </a:rPr>
              <a:t>做法说明：</a:t>
            </a:r>
            <a:endParaRPr lang="en-US" altLang="zh-CN" sz="1400" b="1" dirty="0" smtClean="0">
              <a:solidFill>
                <a:srgbClr val="000000"/>
              </a:solidFill>
              <a:latin typeface="+mn-ea"/>
              <a:cs typeface="+mn-ea"/>
            </a:endParaRPr>
          </a:p>
          <a:p>
            <a:pPr>
              <a:lnSpc>
                <a:spcPct val="150000"/>
              </a:lnSpc>
            </a:pPr>
            <a:r>
              <a:rPr lang="zh-CN" altLang="en-US" sz="1400" dirty="0" smtClean="0">
                <a:solidFill>
                  <a:srgbClr val="000000"/>
                </a:solidFill>
                <a:latin typeface="+mn-ea"/>
                <a:cs typeface="+mn-ea"/>
              </a:rPr>
              <a:t>墙砖基层挂网处理、拉毛强度、</a:t>
            </a:r>
            <a:r>
              <a:rPr lang="zh-CN" altLang="en-US" sz="1400" dirty="0">
                <a:solidFill>
                  <a:srgbClr val="000000"/>
                </a:solidFill>
                <a:latin typeface="+mn-ea"/>
                <a:cs typeface="+mn-ea"/>
              </a:rPr>
              <a:t>抹灰强度</a:t>
            </a:r>
            <a:r>
              <a:rPr lang="zh-CN" altLang="en-US" sz="1400" dirty="0" smtClean="0">
                <a:solidFill>
                  <a:srgbClr val="000000"/>
                </a:solidFill>
                <a:latin typeface="+mn-ea"/>
                <a:cs typeface="+mn-ea"/>
              </a:rPr>
              <a:t>，墙、地砖铺装质量。      </a:t>
            </a:r>
            <a:endParaRPr lang="en-US" altLang="zh-CN" sz="1400" b="1" dirty="0">
              <a:solidFill>
                <a:srgbClr val="000000"/>
              </a:solidFill>
              <a:latin typeface="+mn-ea"/>
              <a:cs typeface="+mn-ea"/>
            </a:endParaRPr>
          </a:p>
        </p:txBody>
      </p:sp>
    </p:spTree>
  </p:cSld>
  <p:clrMapOvr>
    <a:masterClrMapping/>
  </p:clrMapOvr>
  <p:transition>
    <p:zoom dir="in"/>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5.2-1.1  工艺工法验收确认单</a:t>
            </a:r>
          </a:p>
        </p:txBody>
      </p:sp>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graphicFrame>
        <p:nvGraphicFramePr>
          <p:cNvPr id="8" name="表格 7"/>
          <p:cNvGraphicFramePr/>
          <p:nvPr/>
        </p:nvGraphicFramePr>
        <p:xfrm>
          <a:off x="684530" y="1394460"/>
          <a:ext cx="10695305" cy="4874895"/>
        </p:xfrm>
        <a:graphic>
          <a:graphicData uri="http://schemas.openxmlformats.org/drawingml/2006/table">
            <a:tbl>
              <a:tblPr firstRow="1" bandRow="1">
                <a:tableStyleId>{5C22544A-7EE6-4342-B048-85BDC9FD1C3A}</a:tableStyleId>
              </a:tblPr>
              <a:tblGrid>
                <a:gridCol w="545465">
                  <a:extLst>
                    <a:ext uri="{9D8B030D-6E8A-4147-A177-3AD203B41FA5}">
                      <a16:colId xmlns:a16="http://schemas.microsoft.com/office/drawing/2014/main" val="20000"/>
                    </a:ext>
                  </a:extLst>
                </a:gridCol>
                <a:gridCol w="1233170">
                  <a:extLst>
                    <a:ext uri="{9D8B030D-6E8A-4147-A177-3AD203B41FA5}">
                      <a16:colId xmlns:a16="http://schemas.microsoft.com/office/drawing/2014/main" val="20001"/>
                    </a:ext>
                  </a:extLst>
                </a:gridCol>
                <a:gridCol w="1233170">
                  <a:extLst>
                    <a:ext uri="{9D8B030D-6E8A-4147-A177-3AD203B41FA5}">
                      <a16:colId xmlns:a16="http://schemas.microsoft.com/office/drawing/2014/main" val="20002"/>
                    </a:ext>
                  </a:extLst>
                </a:gridCol>
                <a:gridCol w="1423035">
                  <a:extLst>
                    <a:ext uri="{9D8B030D-6E8A-4147-A177-3AD203B41FA5}">
                      <a16:colId xmlns:a16="http://schemas.microsoft.com/office/drawing/2014/main" val="20003"/>
                    </a:ext>
                  </a:extLst>
                </a:gridCol>
                <a:gridCol w="1446530">
                  <a:extLst>
                    <a:ext uri="{9D8B030D-6E8A-4147-A177-3AD203B41FA5}">
                      <a16:colId xmlns:a16="http://schemas.microsoft.com/office/drawing/2014/main" val="20004"/>
                    </a:ext>
                  </a:extLst>
                </a:gridCol>
                <a:gridCol w="2348865">
                  <a:extLst>
                    <a:ext uri="{9D8B030D-6E8A-4147-A177-3AD203B41FA5}">
                      <a16:colId xmlns:a16="http://schemas.microsoft.com/office/drawing/2014/main" val="20005"/>
                    </a:ext>
                  </a:extLst>
                </a:gridCol>
                <a:gridCol w="2465070">
                  <a:extLst>
                    <a:ext uri="{9D8B030D-6E8A-4147-A177-3AD203B41FA5}">
                      <a16:colId xmlns:a16="http://schemas.microsoft.com/office/drawing/2014/main" val="20006"/>
                    </a:ext>
                  </a:extLst>
                </a:gridCol>
              </a:tblGrid>
              <a:tr h="304800">
                <a:tc gridSpan="3">
                  <a:txBody>
                    <a:bodyPr/>
                    <a:lstStyle/>
                    <a:p>
                      <a:pPr indent="0">
                        <a:buNone/>
                      </a:pPr>
                      <a:r>
                        <a:rPr lang="zh-CN" sz="1400" b="1">
                          <a:solidFill>
                            <a:srgbClr val="000000"/>
                          </a:solidFill>
                          <a:latin typeface="+mn-ea"/>
                        </a:rPr>
                        <a:t>工程名称：</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lstStyle/>
                    <a:p>
                      <a:pPr indent="0">
                        <a:buNone/>
                      </a:pPr>
                      <a:r>
                        <a:rPr lang="zh-CN" sz="1400" b="1">
                          <a:solidFill>
                            <a:srgbClr val="000000"/>
                          </a:solidFill>
                          <a:latin typeface="+mn-ea"/>
                        </a:rPr>
                        <a:t>工序名称：</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lstStyle/>
                    <a:p>
                      <a:pPr indent="0">
                        <a:buNone/>
                      </a:pPr>
                      <a:r>
                        <a:rPr lang="zh-CN" sz="1400" b="1">
                          <a:solidFill>
                            <a:srgbClr val="000000"/>
                          </a:solidFill>
                          <a:latin typeface="+mn-ea"/>
                        </a:rPr>
                        <a:t>施工单位：</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389255">
                <a:tc>
                  <a:txBody>
                    <a:bodyPr/>
                    <a:lstStyle/>
                    <a:p>
                      <a:pPr indent="0" algn="ctr">
                        <a:buNone/>
                      </a:pPr>
                      <a:r>
                        <a:rPr lang="zh-CN" sz="1400" b="0">
                          <a:solidFill>
                            <a:srgbClr val="000000"/>
                          </a:solidFill>
                          <a:latin typeface="+mn-ea"/>
                        </a:rPr>
                        <a:t>序号</a:t>
                      </a:r>
                      <a:endParaRPr lang="zh-CN"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验收内容</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设计要求</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合同要求</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验收情况</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0">
                          <a:solidFill>
                            <a:srgbClr val="000000"/>
                          </a:solidFill>
                          <a:latin typeface="+mn-ea"/>
                        </a:rPr>
                        <a:t>验收影像</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400" b="0">
                          <a:solidFill>
                            <a:srgbClr val="000000"/>
                          </a:solidFill>
                          <a:latin typeface="+mn-ea"/>
                        </a:rPr>
                        <a:t>备注</a:t>
                      </a:r>
                      <a:endParaRPr lang="zh-CN" altLang="en-US" sz="1400" b="0">
                        <a:solidFill>
                          <a:srgbClr val="000000"/>
                        </a:solidFill>
                        <a:latin typeface="+mn-ea"/>
                      </a:endParaRPr>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indent="0" algn="ctr">
                        <a:buNone/>
                      </a:pPr>
                      <a:r>
                        <a:rPr lang="en-US" sz="1400" b="0">
                          <a:solidFill>
                            <a:srgbClr val="000000"/>
                          </a:solidFill>
                          <a:latin typeface="+mn-ea"/>
                        </a:rPr>
                        <a:t>2</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1">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rowSpan="13">
                  <a:txBody>
                    <a:bodyPr/>
                    <a:lstStyle/>
                    <a:p>
                      <a:pPr indent="0">
                        <a:buNone/>
                      </a:pPr>
                      <a:r>
                        <a:rPr lang="zh-CN" sz="1400" b="0">
                          <a:solidFill>
                            <a:srgbClr val="000000"/>
                          </a:solidFill>
                          <a:latin typeface="+mn-ea"/>
                          <a:cs typeface="+mn-ea"/>
                        </a:rPr>
                        <a:t>墙顶面基层抹灰强度，网格布防裂处理，批刮腻子厚度、平整度控制，面饰涂料或壁纸观感；</a:t>
                      </a:r>
                    </a:p>
                    <a:p>
                      <a:pPr indent="0">
                        <a:buNone/>
                      </a:pPr>
                      <a:r>
                        <a:rPr lang="zh-CN" sz="1400" b="0">
                          <a:solidFill>
                            <a:srgbClr val="000000"/>
                          </a:solidFill>
                          <a:latin typeface="+mn-ea"/>
                          <a:cs typeface="+mn-ea"/>
                        </a:rPr>
                        <a:t>木地板基层找平质量（平整度、起沙），木地板铺装观感质量。</a:t>
                      </a:r>
                    </a:p>
                    <a:p>
                      <a:pPr indent="0">
                        <a:buNone/>
                      </a:pPr>
                      <a:r>
                        <a:rPr lang="zh-CN" sz="1400" b="0">
                          <a:solidFill>
                            <a:srgbClr val="000000"/>
                          </a:solidFill>
                          <a:latin typeface="+mn-ea"/>
                          <a:cs typeface="+mn-ea"/>
                        </a:rPr>
                        <a:t>电管敷设开槽控制，线管底盒预埋牢固度，线槽抹灰抹平强度质量，点位预留标准控制。</a:t>
                      </a:r>
                    </a:p>
                    <a:p>
                      <a:pPr indent="0">
                        <a:buNone/>
                      </a:pPr>
                      <a:r>
                        <a:rPr lang="zh-CN" sz="1400" b="0">
                          <a:solidFill>
                            <a:srgbClr val="000000"/>
                          </a:solidFill>
                          <a:latin typeface="+mn-ea"/>
                          <a:cs typeface="+mn-ea"/>
                        </a:rPr>
                        <a:t>墙砖基层挂网处理、拉毛强度、抹灰强度，墙、地砖铺装质量。</a:t>
                      </a:r>
                    </a:p>
                    <a:p>
                      <a:pPr indent="0">
                        <a:buNone/>
                      </a:pPr>
                      <a:r>
                        <a:rPr lang="zh-CN" sz="1400" b="0">
                          <a:solidFill>
                            <a:srgbClr val="000000"/>
                          </a:solidFill>
                          <a:latin typeface="+mn-ea"/>
                          <a:cs typeface="+mn-ea"/>
                        </a:rPr>
                        <a:t>淋浴区止水钢板做法，管根及地漏处理方式，阴角R角做法，给水点位预留出墙高度，门口处防水反坎处理方式，防水质量。</a:t>
                      </a:r>
                      <a:endParaRPr lang="zh-CN" altLang="en-US" sz="1400" b="0">
                        <a:solidFill>
                          <a:srgbClr val="000000"/>
                        </a:solidFill>
                        <a:latin typeface="+mn-ea"/>
                        <a:cs typeface="+mn-ea"/>
                      </a:endParaRPr>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indent="0" algn="ctr">
                        <a:buNone/>
                      </a:pPr>
                      <a:r>
                        <a:rPr lang="en-US" sz="1400" b="0">
                          <a:solidFill>
                            <a:srgbClr val="000000"/>
                          </a:solidFill>
                          <a:latin typeface="+mn-ea"/>
                        </a:rPr>
                        <a:t>3</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304800">
                <a:tc>
                  <a:txBody>
                    <a:bodyPr/>
                    <a:lstStyle/>
                    <a:p>
                      <a:pPr indent="0" algn="ctr">
                        <a:buNone/>
                      </a:pPr>
                      <a:r>
                        <a:rPr lang="en-US" sz="1400" b="0">
                          <a:solidFill>
                            <a:srgbClr val="000000"/>
                          </a:solidFill>
                          <a:latin typeface="+mn-ea"/>
                        </a:rPr>
                        <a:t>4</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304800">
                <a:tc>
                  <a:txBody>
                    <a:bodyPr/>
                    <a:lstStyle/>
                    <a:p>
                      <a:pPr indent="0" algn="ctr">
                        <a:buNone/>
                      </a:pPr>
                      <a:r>
                        <a:rPr lang="en-US" sz="1400" b="0">
                          <a:solidFill>
                            <a:srgbClr val="000000"/>
                          </a:solidFill>
                          <a:latin typeface="+mn-ea"/>
                        </a:rPr>
                        <a:t>5</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304800">
                <a:tc>
                  <a:txBody>
                    <a:bodyPr/>
                    <a:lstStyle/>
                    <a:p>
                      <a:pPr indent="0" algn="ctr">
                        <a:buNone/>
                      </a:pPr>
                      <a:r>
                        <a:rPr lang="en-US" sz="1400" b="0">
                          <a:solidFill>
                            <a:srgbClr val="000000"/>
                          </a:solidFill>
                          <a:latin typeface="+mn-ea"/>
                        </a:rPr>
                        <a:t>6</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304800">
                <a:tc>
                  <a:txBody>
                    <a:bodyPr/>
                    <a:lstStyle/>
                    <a:p>
                      <a:pPr indent="0" algn="ctr">
                        <a:buNone/>
                      </a:pPr>
                      <a:r>
                        <a:rPr lang="en-US" sz="1400" b="0">
                          <a:solidFill>
                            <a:srgbClr val="000000"/>
                          </a:solidFill>
                          <a:latin typeface="+mn-ea"/>
                        </a:rPr>
                        <a:t>7</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304800">
                <a:tc>
                  <a:txBody>
                    <a:bodyPr/>
                    <a:lstStyle/>
                    <a:p>
                      <a:pPr indent="0" algn="ctr">
                        <a:buNone/>
                      </a:pPr>
                      <a:r>
                        <a:rPr lang="en-US" sz="1400" b="0">
                          <a:solidFill>
                            <a:srgbClr val="000000"/>
                          </a:solidFill>
                          <a:latin typeface="+mn-ea"/>
                        </a:rPr>
                        <a:t>8</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304800">
                <a:tc>
                  <a:txBody>
                    <a:bodyPr/>
                    <a:lstStyle/>
                    <a:p>
                      <a:pPr indent="0" algn="ctr">
                        <a:buNone/>
                      </a:pPr>
                      <a:r>
                        <a:rPr lang="en-US" sz="1400" b="0">
                          <a:solidFill>
                            <a:srgbClr val="000000"/>
                          </a:solidFill>
                          <a:latin typeface="+mn-ea"/>
                        </a:rPr>
                        <a:t>9</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304800">
                <a:tc>
                  <a:txBody>
                    <a:bodyPr/>
                    <a:lstStyle/>
                    <a:p>
                      <a:pPr indent="0" algn="ctr">
                        <a:buNone/>
                      </a:pPr>
                      <a:r>
                        <a:rPr lang="en-US" sz="1400" b="0">
                          <a:solidFill>
                            <a:srgbClr val="000000"/>
                          </a:solidFill>
                          <a:latin typeface="+mn-ea"/>
                        </a:rPr>
                        <a:t>10</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304800">
                <a:tc>
                  <a:txBody>
                    <a:bodyPr/>
                    <a:lstStyle/>
                    <a:p>
                      <a:pPr indent="0" algn="ctr">
                        <a:buNone/>
                      </a:pPr>
                      <a:r>
                        <a:rPr lang="en-US" sz="1400" b="0">
                          <a:solidFill>
                            <a:srgbClr val="000000"/>
                          </a:solidFill>
                          <a:latin typeface="+mn-ea"/>
                        </a:rPr>
                        <a:t>11</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304800">
                <a:tc>
                  <a:txBody>
                    <a:bodyPr/>
                    <a:lstStyle/>
                    <a:p>
                      <a:pPr indent="0" algn="ctr">
                        <a:buNone/>
                      </a:pPr>
                      <a:r>
                        <a:rPr lang="en-US" sz="1400" b="0">
                          <a:solidFill>
                            <a:srgbClr val="000000"/>
                          </a:solidFill>
                          <a:latin typeface="+mn-ea"/>
                        </a:rPr>
                        <a:t>12</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B w="1524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2"/>
                  </a:ext>
                </a:extLst>
              </a:tr>
              <a:tr h="304800">
                <a:tc rowSpan="2">
                  <a:txBody>
                    <a:bodyPr/>
                    <a:lstStyle/>
                    <a:p>
                      <a:pPr indent="0" algn="ctr">
                        <a:buNone/>
                      </a:pPr>
                      <a:r>
                        <a:rPr lang="zh-CN" sz="1400" b="1">
                          <a:solidFill>
                            <a:srgbClr val="000000"/>
                          </a:solidFill>
                          <a:latin typeface="+mn-ea"/>
                        </a:rPr>
                        <a:t>验收</a:t>
                      </a:r>
                    </a:p>
                    <a:p>
                      <a:pPr indent="0" algn="ctr">
                        <a:buNone/>
                      </a:pPr>
                      <a:r>
                        <a:rPr lang="zh-CN" sz="1400" b="1">
                          <a:solidFill>
                            <a:srgbClr val="000000"/>
                          </a:solidFill>
                          <a:latin typeface="+mn-ea"/>
                        </a:rPr>
                        <a:t>会签</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400" b="0">
                          <a:solidFill>
                            <a:srgbClr val="000000"/>
                          </a:solidFill>
                          <a:latin typeface="+mn-ea"/>
                        </a:rPr>
                        <a:t>精装单位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gridSpan="3">
                  <a:txBody>
                    <a:bodyPr/>
                    <a:lstStyle/>
                    <a:p>
                      <a:pPr indent="0" algn="ctr">
                        <a:buNone/>
                      </a:pPr>
                      <a:r>
                        <a:rPr lang="zh-CN" sz="1400" b="0">
                          <a:solidFill>
                            <a:srgbClr val="000000"/>
                          </a:solidFill>
                          <a:latin typeface="+mn-ea"/>
                        </a:rPr>
                        <a:t>甲方项目专业负责人</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3"/>
                  </a:ext>
                </a:extLst>
              </a:tr>
              <a:tr h="523240">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transition>
    <p:zoom dir="in"/>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80112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5.2-2</a:t>
            </a:r>
            <a:r>
              <a:rPr lang="zh-CN" altLang="en-US" sz="1800" b="1" dirty="0">
                <a:solidFill>
                  <a:srgbClr val="000000"/>
                </a:solidFill>
                <a:cs typeface="+mn-ea"/>
                <a:sym typeface="+mn-ea"/>
              </a:rPr>
              <a:t>：交付样板</a:t>
            </a:r>
            <a:endParaRPr lang="en-US"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6" name="文本框 5"/>
          <p:cNvSpPr txBox="1"/>
          <p:nvPr/>
        </p:nvSpPr>
        <p:spPr>
          <a:xfrm>
            <a:off x="6212205" y="801370"/>
            <a:ext cx="4804410" cy="550799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600" b="1" dirty="0" smtClean="0">
                <a:solidFill>
                  <a:srgbClr val="000000"/>
                </a:solidFill>
                <a:cs typeface="+mn-ea"/>
              </a:rPr>
              <a:t>交付样板：</a:t>
            </a:r>
            <a:r>
              <a:rPr lang="zh-CN" altLang="en-US" sz="1600" dirty="0" smtClean="0">
                <a:solidFill>
                  <a:srgbClr val="000000"/>
                </a:solidFill>
                <a:cs typeface="+mn-ea"/>
              </a:rPr>
              <a:t>依据精装设计要求，以实体户型进行精装施工，并达到交付标准。</a:t>
            </a:r>
            <a:endParaRPr lang="en-US" altLang="zh-CN" sz="1600" dirty="0" smtClean="0">
              <a:solidFill>
                <a:srgbClr val="000000"/>
              </a:solidFill>
              <a:cs typeface="+mn-ea"/>
            </a:endParaRPr>
          </a:p>
          <a:p>
            <a:pPr>
              <a:lnSpc>
                <a:spcPct val="150000"/>
              </a:lnSpc>
            </a:pPr>
            <a:r>
              <a:rPr lang="en-US" altLang="zh-CN" sz="1600" dirty="0">
                <a:solidFill>
                  <a:srgbClr val="000000"/>
                </a:solidFill>
                <a:cs typeface="+mn-ea"/>
              </a:rPr>
              <a:t> </a:t>
            </a:r>
            <a:r>
              <a:rPr lang="en-US" altLang="zh-CN" sz="1600" dirty="0" smtClean="0">
                <a:solidFill>
                  <a:srgbClr val="000000"/>
                </a:solidFill>
                <a:cs typeface="+mn-ea"/>
              </a:rPr>
              <a:t>      </a:t>
            </a:r>
            <a:r>
              <a:rPr lang="zh-CN" altLang="en-US" sz="1600" dirty="0" smtClean="0">
                <a:solidFill>
                  <a:srgbClr val="000000"/>
                </a:solidFill>
                <a:cs typeface="+mn-ea"/>
              </a:rPr>
              <a:t>如因生产加工时间过长，或者成本较高等等原因，现场可使用板材或者其他材料做等比例模型模拟安装，以便在样板点评时对空间功能性以及观感的验收点评。</a:t>
            </a:r>
            <a:r>
              <a:rPr lang="en-US" altLang="zh-CN" sz="1600" b="1" dirty="0" smtClean="0">
                <a:solidFill>
                  <a:srgbClr val="000000"/>
                </a:solidFill>
                <a:cs typeface="+mn-ea"/>
              </a:rPr>
              <a:t>                  </a:t>
            </a:r>
            <a:endParaRPr lang="en-US" altLang="zh-CN" sz="1600" dirty="0" smtClean="0">
              <a:solidFill>
                <a:srgbClr val="000000"/>
              </a:solidFill>
              <a:cs typeface="+mn-ea"/>
            </a:endParaRPr>
          </a:p>
          <a:p>
            <a:pPr>
              <a:lnSpc>
                <a:spcPct val="150000"/>
              </a:lnSpc>
            </a:pPr>
            <a:r>
              <a:rPr lang="zh-CN" altLang="en-US" sz="1600" b="1" dirty="0" smtClean="0">
                <a:solidFill>
                  <a:srgbClr val="000000"/>
                </a:solidFill>
                <a:cs typeface="+mn-ea"/>
              </a:rPr>
              <a:t>工作目的：</a:t>
            </a:r>
            <a:r>
              <a:rPr lang="zh-CN" altLang="en-US" sz="1600" dirty="0" smtClean="0">
                <a:solidFill>
                  <a:srgbClr val="000000"/>
                </a:solidFill>
                <a:cs typeface="+mn-ea"/>
              </a:rPr>
              <a:t>样板实际施工过程中，及时发现并解决图纸与现场不符、定制</a:t>
            </a:r>
            <a:r>
              <a:rPr lang="zh-CN" altLang="en-US" sz="1600" dirty="0">
                <a:solidFill>
                  <a:srgbClr val="000000"/>
                </a:solidFill>
                <a:cs typeface="+mn-ea"/>
              </a:rPr>
              <a:t>类制品图纸与现场尺寸</a:t>
            </a:r>
            <a:r>
              <a:rPr lang="zh-CN" altLang="en-US" sz="1600" dirty="0" smtClean="0">
                <a:solidFill>
                  <a:srgbClr val="000000"/>
                </a:solidFill>
                <a:cs typeface="+mn-ea"/>
              </a:rPr>
              <a:t>冲突、原预留预埋点位是否缺失或尺寸标高不符合精装需求、房间空间尺寸等等问题，以及核实并完善安装类制品的规格型号和统一生产加工尺寸。</a:t>
            </a:r>
            <a:endParaRPr lang="en-US" altLang="zh-CN" sz="1600" dirty="0" smtClean="0">
              <a:solidFill>
                <a:srgbClr val="000000"/>
              </a:solidFill>
              <a:cs typeface="+mn-ea"/>
            </a:endParaRPr>
          </a:p>
          <a:p>
            <a:r>
              <a:rPr lang="en-US" altLang="zh-CN" sz="1600" dirty="0" smtClean="0"/>
              <a:t>       1</a:t>
            </a:r>
            <a:r>
              <a:rPr lang="zh-CN" altLang="zh-CN" sz="1600" dirty="0"/>
              <a:t>、样板完成后需相关部门认可签字，样板未完成验收确认之前，不允许展开大面积施工。</a:t>
            </a:r>
          </a:p>
          <a:p>
            <a:r>
              <a:rPr lang="en-US" altLang="zh-CN" sz="1600" dirty="0" smtClean="0"/>
              <a:t>       2</a:t>
            </a:r>
            <a:r>
              <a:rPr lang="zh-CN" altLang="zh-CN" sz="1600" dirty="0"/>
              <a:t>、样板房验收评定验收意见作为调整样板房施工图纸和批量施工图设计依据。</a:t>
            </a:r>
            <a:endParaRPr lang="en-US" altLang="zh-CN" sz="1600" dirty="0">
              <a:solidFill>
                <a:srgbClr val="000000"/>
              </a:solidFill>
              <a:cs typeface="+mn-ea"/>
            </a:endParaRPr>
          </a:p>
          <a:p>
            <a:pPr>
              <a:lnSpc>
                <a:spcPct val="150000"/>
              </a:lnSpc>
            </a:pPr>
            <a:r>
              <a:rPr lang="en-US" altLang="zh-CN" sz="1600" dirty="0">
                <a:solidFill>
                  <a:srgbClr val="000000"/>
                </a:solidFill>
                <a:cs typeface="+mn-ea"/>
              </a:rPr>
              <a:t> </a:t>
            </a:r>
            <a:r>
              <a:rPr lang="en-US" altLang="zh-CN" sz="1600" dirty="0" smtClean="0">
                <a:solidFill>
                  <a:srgbClr val="000000"/>
                </a:solidFill>
                <a:cs typeface="+mn-ea"/>
              </a:rPr>
              <a:t>                 </a:t>
            </a:r>
            <a:r>
              <a:rPr lang="zh-CN" altLang="en-US" sz="1600" b="1" dirty="0" smtClean="0">
                <a:solidFill>
                  <a:srgbClr val="000000"/>
                </a:solidFill>
                <a:cs typeface="+mn-ea"/>
              </a:rPr>
              <a:t>优化设计，完善品质。</a:t>
            </a:r>
            <a:endParaRPr lang="en-US" altLang="zh-CN" sz="1600" b="1" dirty="0">
              <a:solidFill>
                <a:srgbClr val="000000"/>
              </a:solidFill>
              <a:cs typeface="+mn-ea"/>
            </a:endParaRPr>
          </a:p>
        </p:txBody>
      </p:sp>
      <p:pic>
        <p:nvPicPr>
          <p:cNvPr id="4" name="图片 3"/>
          <p:cNvPicPr>
            <a:picLocks noChangeAspect="1"/>
          </p:cNvPicPr>
          <p:nvPr/>
        </p:nvPicPr>
        <p:blipFill>
          <a:blip r:embed="rId2"/>
          <a:stretch>
            <a:fillRect/>
          </a:stretch>
        </p:blipFill>
        <p:spPr>
          <a:xfrm>
            <a:off x="1402080" y="1457325"/>
            <a:ext cx="2954020" cy="214312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8" name="图片 7"/>
          <p:cNvPicPr>
            <a:picLocks noChangeAspect="1"/>
          </p:cNvPicPr>
          <p:nvPr/>
        </p:nvPicPr>
        <p:blipFill>
          <a:blip r:embed="rId3"/>
          <a:stretch>
            <a:fillRect/>
          </a:stretch>
        </p:blipFill>
        <p:spPr>
          <a:xfrm>
            <a:off x="1402080" y="3995420"/>
            <a:ext cx="2966720" cy="222567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9" name="下箭头 8"/>
          <p:cNvSpPr/>
          <p:nvPr/>
        </p:nvSpPr>
        <p:spPr>
          <a:xfrm>
            <a:off x="2265680" y="3654425"/>
            <a:ext cx="1152525" cy="2882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5.2-2.1  样板房</a:t>
            </a:r>
            <a:r>
              <a:rPr lang="zh-CN" altLang="en-US" sz="1800" b="1" dirty="0">
                <a:solidFill>
                  <a:srgbClr val="000000"/>
                </a:solidFill>
                <a:cs typeface="+mn-ea"/>
                <a:sym typeface="+mn-ea"/>
              </a:rPr>
              <a:t>点评</a:t>
            </a:r>
            <a:r>
              <a:rPr lang="en-US" altLang="zh-CN" sz="1800" b="1" dirty="0">
                <a:solidFill>
                  <a:srgbClr val="000000"/>
                </a:solidFill>
                <a:cs typeface="+mn-ea"/>
                <a:sym typeface="+mn-ea"/>
              </a:rPr>
              <a:t>验收</a:t>
            </a:r>
            <a:r>
              <a:rPr lang="zh-CN" altLang="en-US" sz="1800" b="1" dirty="0">
                <a:solidFill>
                  <a:srgbClr val="000000"/>
                </a:solidFill>
                <a:cs typeface="+mn-ea"/>
                <a:sym typeface="+mn-ea"/>
              </a:rPr>
              <a:t>表</a:t>
            </a:r>
          </a:p>
        </p:txBody>
      </p:sp>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graphicFrame>
        <p:nvGraphicFramePr>
          <p:cNvPr id="10" name="表格 9"/>
          <p:cNvGraphicFramePr/>
          <p:nvPr/>
        </p:nvGraphicFramePr>
        <p:xfrm>
          <a:off x="684530" y="1343025"/>
          <a:ext cx="11002010" cy="5017770"/>
        </p:xfrm>
        <a:graphic>
          <a:graphicData uri="http://schemas.openxmlformats.org/drawingml/2006/table">
            <a:tbl>
              <a:tblPr firstRow="1" bandRow="1">
                <a:tableStyleId>{5940675A-B579-460E-94D1-54222C63F5DA}</a:tableStyleId>
              </a:tblPr>
              <a:tblGrid>
                <a:gridCol w="989330">
                  <a:extLst>
                    <a:ext uri="{9D8B030D-6E8A-4147-A177-3AD203B41FA5}">
                      <a16:colId xmlns:a16="http://schemas.microsoft.com/office/drawing/2014/main" val="20000"/>
                    </a:ext>
                  </a:extLst>
                </a:gridCol>
                <a:gridCol w="949960">
                  <a:extLst>
                    <a:ext uri="{9D8B030D-6E8A-4147-A177-3AD203B41FA5}">
                      <a16:colId xmlns:a16="http://schemas.microsoft.com/office/drawing/2014/main" val="20001"/>
                    </a:ext>
                  </a:extLst>
                </a:gridCol>
                <a:gridCol w="1045210">
                  <a:extLst>
                    <a:ext uri="{9D8B030D-6E8A-4147-A177-3AD203B41FA5}">
                      <a16:colId xmlns:a16="http://schemas.microsoft.com/office/drawing/2014/main" val="20002"/>
                    </a:ext>
                  </a:extLst>
                </a:gridCol>
                <a:gridCol w="564515">
                  <a:extLst>
                    <a:ext uri="{9D8B030D-6E8A-4147-A177-3AD203B41FA5}">
                      <a16:colId xmlns:a16="http://schemas.microsoft.com/office/drawing/2014/main" val="20003"/>
                    </a:ext>
                  </a:extLst>
                </a:gridCol>
                <a:gridCol w="557530">
                  <a:extLst>
                    <a:ext uri="{9D8B030D-6E8A-4147-A177-3AD203B41FA5}">
                      <a16:colId xmlns:a16="http://schemas.microsoft.com/office/drawing/2014/main" val="20004"/>
                    </a:ext>
                  </a:extLst>
                </a:gridCol>
                <a:gridCol w="617220">
                  <a:extLst>
                    <a:ext uri="{9D8B030D-6E8A-4147-A177-3AD203B41FA5}">
                      <a16:colId xmlns:a16="http://schemas.microsoft.com/office/drawing/2014/main" val="20005"/>
                    </a:ext>
                  </a:extLst>
                </a:gridCol>
                <a:gridCol w="596900">
                  <a:extLst>
                    <a:ext uri="{9D8B030D-6E8A-4147-A177-3AD203B41FA5}">
                      <a16:colId xmlns:a16="http://schemas.microsoft.com/office/drawing/2014/main" val="20006"/>
                    </a:ext>
                  </a:extLst>
                </a:gridCol>
                <a:gridCol w="1036955">
                  <a:extLst>
                    <a:ext uri="{9D8B030D-6E8A-4147-A177-3AD203B41FA5}">
                      <a16:colId xmlns:a16="http://schemas.microsoft.com/office/drawing/2014/main" val="20007"/>
                    </a:ext>
                  </a:extLst>
                </a:gridCol>
                <a:gridCol w="4644390">
                  <a:extLst>
                    <a:ext uri="{9D8B030D-6E8A-4147-A177-3AD203B41FA5}">
                      <a16:colId xmlns:a16="http://schemas.microsoft.com/office/drawing/2014/main" val="20008"/>
                    </a:ext>
                  </a:extLst>
                </a:gridCol>
              </a:tblGrid>
              <a:tr h="307975">
                <a:tc>
                  <a:txBody>
                    <a:bodyPr/>
                    <a:lstStyle/>
                    <a:p>
                      <a:pPr indent="0">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工程名称</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6">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设计单位</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0040">
                <a:tc>
                  <a:txBody>
                    <a:bodyPr/>
                    <a:lstStyle/>
                    <a:p>
                      <a:pPr indent="0">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点评部位</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6">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验收时间</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8765">
                <a:tc rowSpan="2" gridSpan="3">
                  <a:txBody>
                    <a:bodyPr/>
                    <a:lstStyle/>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分项</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hMerge="1">
                  <a:txBody>
                    <a:bodyPr/>
                    <a:lstStyle/>
                    <a:p>
                      <a:endParaRPr lang="zh-CN"/>
                    </a:p>
                  </a:txBody>
                  <a:tcPr>
                    <a:lnT w="12700" cap="flat" cmpd="sng">
                      <a:solidFill>
                        <a:srgbClr val="080000"/>
                      </a:solidFill>
                      <a:prstDash val="solid"/>
                      <a:headEnd type="none" w="med" len="med"/>
                      <a:tailEnd type="none" w="med" len="med"/>
                    </a:lnT>
                  </a:tcPr>
                </a:tc>
                <a:tc rowSpan="2"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tcPr>
                </a:tc>
                <a:tc gridSpan="4">
                  <a:txBody>
                    <a:bodyPr/>
                    <a:lstStyle/>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评估</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备注</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2"/>
                  </a:ext>
                </a:extLst>
              </a:tr>
              <a:tr h="269240">
                <a:tc gridSpan="3" vMerge="1">
                  <a:txBody>
                    <a:bodyPr/>
                    <a:lstStyle/>
                    <a:p>
                      <a:endParaRPr lang="zh-CN"/>
                    </a:p>
                  </a:txBody>
                  <a:tcPr>
                    <a:lnL w="12700" cap="flat" cmpd="sng">
                      <a:solidFill>
                        <a:srgbClr val="080000"/>
                      </a:solidFill>
                      <a:prstDash val="solid"/>
                      <a:headEnd type="none" w="med" len="med"/>
                      <a:tailEnd type="none" w="med" len="med"/>
                    </a:lnL>
                    <a:lnB w="12700" cap="flat" cmpd="sng">
                      <a:solidFill>
                        <a:srgbClr val="000000"/>
                      </a:solidFill>
                      <a:prstDash val="solid"/>
                      <a:headEnd type="none" w="med" len="med"/>
                      <a:tailEnd type="none" w="med" len="med"/>
                    </a:lnB>
                  </a:tcPr>
                </a:tc>
                <a:tc hMerge="1" vMerge="1">
                  <a:txBody>
                    <a:bodyPr/>
                    <a:lstStyle/>
                    <a:p>
                      <a:endParaRPr lang="zh-CN"/>
                    </a:p>
                  </a:txBody>
                  <a:tcPr>
                    <a:lnB w="12700" cap="flat" cmpd="sng">
                      <a:solidFill>
                        <a:srgbClr val="000000"/>
                      </a:solidFill>
                      <a:prstDash val="solid"/>
                      <a:headEnd type="none" w="med" len="med"/>
                      <a:tailEnd type="none" w="med" len="med"/>
                    </a:lnB>
                  </a:tcPr>
                </a:tc>
                <a:tc hMerge="1" vMerge="1">
                  <a:txBody>
                    <a:bodyPr/>
                    <a:lstStyle/>
                    <a:p>
                      <a:endParaRPr lang="zh-CN"/>
                    </a:p>
                  </a:txBody>
                  <a:tcPr>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优</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良</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一般</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差</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14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3"/>
                  </a:ext>
                </a:extLst>
              </a:tr>
              <a:tr h="347345">
                <a:tc rowSpan="4">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设计效果</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row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装饰部分</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施工质量</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4"/>
                  </a:ext>
                </a:extLst>
              </a:tr>
              <a:tr h="30607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材料质量</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5"/>
                  </a:ext>
                </a:extLst>
              </a:tr>
              <a:tr h="29654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木作部分</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使用功能</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6"/>
                  </a:ext>
                </a:extLst>
              </a:tr>
              <a:tr h="345440">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安装细节</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7"/>
                  </a:ext>
                </a:extLst>
              </a:tr>
              <a:tr h="354965">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空间功能</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空间规划合理性</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8"/>
                  </a:ext>
                </a:extLst>
              </a:tr>
              <a:tr h="290195">
                <a:tc row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施工质量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a:solidFill>
                        <a:schemeClr val="tx1"/>
                      </a:solidFill>
                      <a:prstDash val="soli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观感质量</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9"/>
                  </a:ext>
                </a:extLst>
              </a:tr>
              <a:tr h="334010">
                <a:tc vMerge="1">
                  <a:txBody>
                    <a:bodyPr/>
                    <a:lstStyle/>
                    <a:p>
                      <a:endParaRPr lang="zh-CN"/>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a:solidFill>
                        <a:schemeClr val="tx1"/>
                      </a:solidFill>
                      <a:prstDash val="solid"/>
                    </a:lnB>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细部施工</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0"/>
                  </a:ext>
                </a:extLst>
              </a:tr>
              <a:tr h="688340">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补充意见</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noFill/>
                  </a:tcPr>
                </a:tc>
                <a:tc gridSpan="8">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chemeClr val="tx1"/>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1"/>
                  </a:ext>
                </a:extLst>
              </a:tr>
              <a:tr h="326390">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综合评定：</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8">
                  <a:txBody>
                    <a:bodyPr/>
                    <a:lstStyle/>
                    <a:p>
                      <a:pPr indent="0">
                        <a:buNone/>
                      </a:pPr>
                      <a:r>
                        <a:rPr lang="en-US" sz="1400" b="1">
                          <a:latin typeface="Wingdings 2" panose="05020102010507070707" charset="0"/>
                          <a:cs typeface="Wingdings 2" panose="05020102010507070707" charset="0"/>
                        </a:rPr>
                        <a:t>£</a:t>
                      </a:r>
                      <a:r>
                        <a:rPr lang="en-US" sz="1400" b="0">
                          <a:latin typeface="微软雅黑" panose="020B0503020204020204" pitchFamily="34" charset="-122"/>
                          <a:ea typeface="微软雅黑" panose="020B0503020204020204" pitchFamily="34" charset="-122"/>
                          <a:cs typeface="微软雅黑" panose="020B0503020204020204" pitchFamily="34" charset="-122"/>
                        </a:rPr>
                        <a:t>同意按此样板房施工         </a:t>
                      </a:r>
                      <a:r>
                        <a:rPr lang="en-US" sz="1400" b="1">
                          <a:latin typeface="微软雅黑" panose="020B0503020204020204" pitchFamily="34" charset="-122"/>
                          <a:ea typeface="微软雅黑" panose="020B0503020204020204" pitchFamily="34" charset="-122"/>
                          <a:cs typeface="微软雅黑" panose="020B0503020204020204" pitchFamily="34" charset="-122"/>
                        </a:rPr>
                        <a:t> </a:t>
                      </a:r>
                      <a:r>
                        <a:rPr lang="en-US" sz="1400" b="1">
                          <a:latin typeface="Wingdings 2" panose="05020102010507070707" charset="0"/>
                          <a:cs typeface="Wingdings 2" panose="05020102010507070707" charset="0"/>
                        </a:rPr>
                        <a:t>£</a:t>
                      </a:r>
                      <a:r>
                        <a:rPr lang="en-US" sz="1400" b="0">
                          <a:latin typeface="微软雅黑" panose="020B0503020204020204" pitchFamily="34" charset="-122"/>
                          <a:ea typeface="微软雅黑" panose="020B0503020204020204" pitchFamily="34" charset="-122"/>
                          <a:cs typeface="微软雅黑" panose="020B0503020204020204" pitchFamily="34" charset="-122"/>
                        </a:rPr>
                        <a:t>同意按此样板房施工，但应按“补充意见”进行完善              </a:t>
                      </a:r>
                      <a:r>
                        <a:rPr lang="en-US" sz="1400" b="1">
                          <a:latin typeface="Wingdings 2" panose="05020102010507070707" charset="0"/>
                          <a:cs typeface="Wingdings 2" panose="05020102010507070707" charset="0"/>
                        </a:rPr>
                        <a:t>£</a:t>
                      </a:r>
                      <a:r>
                        <a:rPr lang="en-US" sz="1400" b="0">
                          <a:latin typeface="微软雅黑" panose="020B0503020204020204" pitchFamily="34" charset="-122"/>
                          <a:ea typeface="微软雅黑" panose="020B0503020204020204" pitchFamily="34" charset="-122"/>
                          <a:cs typeface="微软雅黑" panose="020B0503020204020204" pitchFamily="34" charset="-122"/>
                        </a:rPr>
                        <a:t>不同意按此“样板房”施工</a:t>
                      </a:r>
                      <a:endParaRPr lang="en-US" altLang="en-US" sz="1400" b="1">
                        <a:latin typeface="Wingdings 2" panose="05020102010507070707" charset="0"/>
                        <a:ea typeface="Wingdings 2" panose="05020102010507070707" charset="0"/>
                        <a:cs typeface="Wingdings 2" panose="05020102010507070707"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2"/>
                  </a:ext>
                </a:extLst>
              </a:tr>
              <a:tr h="452120">
                <a:tc>
                  <a:txBody>
                    <a:bodyPr/>
                    <a:lstStyle/>
                    <a:p>
                      <a:pPr indent="0">
                        <a:buNone/>
                      </a:pPr>
                      <a:r>
                        <a:rPr lang="en-US" sz="1400" b="0">
                          <a:latin typeface="微软雅黑" panose="020B0503020204020204" pitchFamily="34" charset="-122"/>
                          <a:ea typeface="微软雅黑" panose="020B0503020204020204" pitchFamily="34" charset="-122"/>
                          <a:cs typeface="微软雅黑" panose="020B0503020204020204" pitchFamily="34" charset="-122"/>
                        </a:rPr>
                        <a:t>参加部门：</a:t>
                      </a: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8">
                  <a:txBody>
                    <a:bodyPr/>
                    <a:lstStyle/>
                    <a:p>
                      <a:pPr indent="0">
                        <a:buNone/>
                      </a:pPr>
                      <a:endParaRPr lang="en-US" altLang="en-US" sz="1400" b="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3"/>
                  </a:ext>
                </a:extLst>
              </a:tr>
            </a:tbl>
          </a:graphicData>
        </a:graphic>
      </p:graphicFrame>
      <p:sp>
        <p:nvSpPr>
          <p:cNvPr id="11" name="文本框 10"/>
          <p:cNvSpPr txBox="1"/>
          <p:nvPr/>
        </p:nvSpPr>
        <p:spPr>
          <a:xfrm>
            <a:off x="684530" y="6252210"/>
            <a:ext cx="1875155" cy="306705"/>
          </a:xfrm>
          <a:prstGeom prst="rect">
            <a:avLst/>
          </a:prstGeom>
          <a:noFill/>
          <a:ln w="9525">
            <a:noFill/>
          </a:ln>
        </p:spPr>
        <p:txBody>
          <a:bodyPr wrap="square">
            <a:spAutoFit/>
          </a:bodyPr>
          <a:lstStyle/>
          <a:p>
            <a:pPr indent="0"/>
            <a:r>
              <a:rPr lang="zh-CN" sz="1400" b="0">
                <a:latin typeface="+mn-ea"/>
                <a:cs typeface="+mn-ea"/>
              </a:rPr>
              <a:t>附：样板房验收图片</a:t>
            </a:r>
            <a:endParaRPr lang="zh-CN" altLang="en-US" sz="1400">
              <a:latin typeface="+mn-ea"/>
              <a:cs typeface="+mn-ea"/>
            </a:endParaRPr>
          </a:p>
        </p:txBody>
      </p:sp>
    </p:spTree>
  </p:cSld>
  <p:clrMapOvr>
    <a:masterClrMapping/>
  </p:clrMapOvr>
  <p:transition>
    <p:zoom dir="in"/>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4" name="图片占位符 3"/>
          <p:cNvPicPr>
            <a:picLocks noGrp="1" noChangeAspect="1"/>
          </p:cNvPicPr>
          <p:nvPr>
            <p:ph type="pic" idx="1"/>
          </p:nvPr>
        </p:nvPicPr>
        <p:blipFill>
          <a:blip r:embed="rId2"/>
          <a:srcRect/>
          <a:stretch>
            <a:fillRect/>
          </a:stretch>
        </p:blipFill>
        <p:spPr>
          <a:xfrm>
            <a:off x="47244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3422407" y="104496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3</a:t>
            </a:r>
            <a:r>
              <a:rPr lang="zh-CN" altLang="en-US" sz="1800" b="1" dirty="0" smtClean="0">
                <a:solidFill>
                  <a:srgbClr val="000000"/>
                </a:solidFill>
                <a:cs typeface="+mn-ea"/>
              </a:rPr>
              <a:t>、品质管控</a:t>
            </a:r>
            <a:endParaRPr lang="en-US" altLang="zh-CN" sz="1800" b="1" dirty="0" smtClean="0">
              <a:solidFill>
                <a:srgbClr val="000000"/>
              </a:solidFill>
              <a:cs typeface="+mn-ea"/>
              <a:sym typeface="+mn-ea"/>
            </a:endParaRPr>
          </a:p>
        </p:txBody>
      </p:sp>
      <p:sp>
        <p:nvSpPr>
          <p:cNvPr id="6" name="文本框 5"/>
          <p:cNvSpPr txBox="1"/>
          <p:nvPr/>
        </p:nvSpPr>
        <p:spPr>
          <a:xfrm>
            <a:off x="3422650" y="2628265"/>
            <a:ext cx="8344535" cy="36461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endParaRPr lang="en-US" altLang="zh-CN" sz="1400" b="1" dirty="0" smtClean="0">
              <a:solidFill>
                <a:srgbClr val="000000"/>
              </a:solidFill>
              <a:latin typeface="+mn-ea"/>
              <a:cs typeface="+mn-ea"/>
            </a:endParaRP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1</a:t>
            </a:r>
            <a:r>
              <a:rPr lang="zh-CN" altLang="en-US" sz="1400" dirty="0" smtClean="0">
                <a:solidFill>
                  <a:srgbClr val="000000"/>
                </a:solidFill>
                <a:latin typeface="+mn-ea"/>
                <a:cs typeface="+mn-ea"/>
                <a:sym typeface="+mn-ea"/>
              </a:rPr>
              <a:t>、材料验收：基层材料、面层材料、设备是否符合合约明确的品牌型号及质量要求。</a:t>
            </a:r>
            <a:endParaRPr lang="zh-CN" sz="1400" dirty="0" smtClean="0">
              <a:solidFill>
                <a:srgbClr val="000000"/>
              </a:solidFill>
              <a:latin typeface="+mn-ea"/>
              <a:cs typeface="+mn-ea"/>
              <a:sym typeface="+mn-ea"/>
            </a:endParaRPr>
          </a:p>
          <a:p>
            <a:pPr>
              <a:lnSpc>
                <a:spcPct val="150000"/>
              </a:lnSpc>
            </a:pPr>
            <a:r>
              <a:rPr lang="zh-CN" sz="1400" dirty="0" smtClean="0">
                <a:solidFill>
                  <a:srgbClr val="000000"/>
                </a:solidFill>
                <a:latin typeface="+mn-ea"/>
                <a:cs typeface="+mn-ea"/>
                <a:sym typeface="+mn-ea"/>
              </a:rPr>
              <a:t>       </a:t>
            </a:r>
            <a:r>
              <a:rPr lang="en-US" sz="1400" dirty="0" smtClean="0">
                <a:solidFill>
                  <a:srgbClr val="000000"/>
                </a:solidFill>
                <a:latin typeface="+mn-ea"/>
                <a:cs typeface="+mn-ea"/>
                <a:sym typeface="+mn-ea"/>
              </a:rPr>
              <a:t>2</a:t>
            </a:r>
            <a:r>
              <a:rPr lang="zh-CN" altLang="en-US" sz="1400" dirty="0" smtClean="0">
                <a:solidFill>
                  <a:srgbClr val="000000"/>
                </a:solidFill>
                <a:latin typeface="+mn-ea"/>
                <a:cs typeface="+mn-ea"/>
                <a:sym typeface="+mn-ea"/>
              </a:rPr>
              <a:t>、</a:t>
            </a:r>
            <a:r>
              <a:rPr lang="zh-CN" sz="1400" dirty="0" smtClean="0">
                <a:solidFill>
                  <a:srgbClr val="000000"/>
                </a:solidFill>
                <a:latin typeface="+mn-ea"/>
                <a:cs typeface="+mn-ea"/>
                <a:sym typeface="+mn-ea"/>
              </a:rPr>
              <a:t>隐蔽工程：水暖电管线综合排布，给水暖气管线打压试水，线路接驳涮锡处理。</a:t>
            </a:r>
          </a:p>
          <a:p>
            <a:pPr>
              <a:lnSpc>
                <a:spcPct val="150000"/>
              </a:lnSpc>
            </a:pPr>
            <a:r>
              <a:rPr lang="zh-CN" sz="1400" dirty="0" smtClean="0">
                <a:solidFill>
                  <a:srgbClr val="000000"/>
                </a:solidFill>
                <a:latin typeface="+mn-ea"/>
                <a:cs typeface="+mn-ea"/>
                <a:sym typeface="+mn-ea"/>
              </a:rPr>
              <a:t>                             严格控制防水工程质量，杜绝渗漏风险。</a:t>
            </a: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3</a:t>
            </a:r>
            <a:r>
              <a:rPr lang="zh-CN" altLang="en-US" sz="1400" dirty="0" smtClean="0">
                <a:solidFill>
                  <a:srgbClr val="000000"/>
                </a:solidFill>
                <a:latin typeface="+mn-ea"/>
                <a:cs typeface="+mn-ea"/>
                <a:sym typeface="+mn-ea"/>
              </a:rPr>
              <a:t>、</a:t>
            </a:r>
            <a:r>
              <a:rPr lang="zh-CN" sz="1400" dirty="0" smtClean="0">
                <a:solidFill>
                  <a:srgbClr val="000000"/>
                </a:solidFill>
                <a:latin typeface="+mn-ea"/>
                <a:cs typeface="+mn-ea"/>
                <a:sym typeface="+mn-ea"/>
              </a:rPr>
              <a:t>墙顶面基层：基层空鼓、表面垂直平整、阴阳角控制。</a:t>
            </a:r>
          </a:p>
          <a:p>
            <a:pPr>
              <a:lnSpc>
                <a:spcPct val="150000"/>
              </a:lnSpc>
            </a:pPr>
            <a:r>
              <a:rPr lang="zh-CN"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4</a:t>
            </a:r>
            <a:r>
              <a:rPr lang="zh-CN" altLang="en-US" sz="1400" dirty="0" smtClean="0">
                <a:solidFill>
                  <a:srgbClr val="000000"/>
                </a:solidFill>
                <a:latin typeface="+mn-ea"/>
                <a:cs typeface="+mn-ea"/>
                <a:sym typeface="+mn-ea"/>
              </a:rPr>
              <a:t>、湿作业施工：严格执行集团墙地砖空鼓、接缝高低差、质量观感管控标准，降低质量风险。</a:t>
            </a:r>
          </a:p>
          <a:p>
            <a:pPr>
              <a:lnSpc>
                <a:spcPct val="150000"/>
              </a:lnSpc>
            </a:pPr>
            <a:r>
              <a:rPr lang="zh-CN" altLang="en-US"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5</a:t>
            </a:r>
            <a:r>
              <a:rPr lang="zh-CN" altLang="en-US" sz="1400" dirty="0" smtClean="0">
                <a:solidFill>
                  <a:srgbClr val="000000"/>
                </a:solidFill>
                <a:latin typeface="+mn-ea"/>
                <a:cs typeface="+mn-ea"/>
                <a:sym typeface="+mn-ea"/>
              </a:rPr>
              <a:t>、涂饰质量：严控墙顶面涂料、墙面裱糊（壁纸及壁布）施工质量，提高质量观感。</a:t>
            </a:r>
          </a:p>
          <a:p>
            <a:pPr>
              <a:lnSpc>
                <a:spcPct val="150000"/>
              </a:lnSpc>
            </a:pPr>
            <a:r>
              <a:rPr lang="zh-CN" altLang="en-US" sz="1400" dirty="0" smtClean="0">
                <a:solidFill>
                  <a:srgbClr val="000000"/>
                </a:solidFill>
                <a:latin typeface="+mn-ea"/>
                <a:cs typeface="+mn-ea"/>
                <a:sym typeface="+mn-ea"/>
              </a:rPr>
              <a:t>       </a:t>
            </a:r>
            <a:r>
              <a:rPr lang="en-US" altLang="zh-CN" sz="1400" dirty="0" smtClean="0">
                <a:solidFill>
                  <a:srgbClr val="000000"/>
                </a:solidFill>
                <a:latin typeface="+mn-ea"/>
                <a:cs typeface="+mn-ea"/>
                <a:sym typeface="+mn-ea"/>
              </a:rPr>
              <a:t>6</a:t>
            </a:r>
            <a:r>
              <a:rPr lang="zh-CN" altLang="en-US" sz="1400" dirty="0" smtClean="0">
                <a:solidFill>
                  <a:srgbClr val="000000"/>
                </a:solidFill>
                <a:latin typeface="+mn-ea"/>
                <a:cs typeface="+mn-ea"/>
                <a:sym typeface="+mn-ea"/>
              </a:rPr>
              <a:t>、木制品安装：成品门、木饰面、木作收纳、木地板等木作工程安装质量控制。</a:t>
            </a:r>
          </a:p>
          <a:p>
            <a:pPr>
              <a:lnSpc>
                <a:spcPct val="150000"/>
              </a:lnSpc>
            </a:pPr>
            <a:r>
              <a:rPr lang="zh-CN" altLang="en-US" sz="1400" dirty="0" smtClean="0">
                <a:solidFill>
                  <a:srgbClr val="000000"/>
                </a:solidFill>
                <a:latin typeface="+mn-ea"/>
                <a:cs typeface="+mn-ea"/>
                <a:sym typeface="+mn-ea"/>
              </a:rPr>
              <a:t>     </a:t>
            </a:r>
            <a:r>
              <a:rPr lang="zh-CN" sz="1400" dirty="0" smtClean="0">
                <a:solidFill>
                  <a:srgbClr val="000000"/>
                </a:solidFill>
                <a:latin typeface="+mn-ea"/>
                <a:cs typeface="+mn-ea"/>
                <a:sym typeface="+mn-ea"/>
              </a:rPr>
              <a:t>   </a:t>
            </a:r>
          </a:p>
          <a:p>
            <a:pPr>
              <a:lnSpc>
                <a:spcPct val="150000"/>
              </a:lnSpc>
            </a:pPr>
            <a:r>
              <a:rPr lang="zh-CN" altLang="en-US" sz="1400" b="1" dirty="0" smtClean="0">
                <a:solidFill>
                  <a:srgbClr val="000000"/>
                </a:solidFill>
                <a:latin typeface="+mn-ea"/>
                <a:cs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rPr>
              <a:t>      严格管控精装过程质量，提高施工质量，降低交付风险。</a:t>
            </a:r>
            <a:r>
              <a:rPr lang="en-US" altLang="zh-CN" sz="1400" dirty="0">
                <a:solidFill>
                  <a:srgbClr val="000000"/>
                </a:solidFill>
                <a:latin typeface="+mn-ea"/>
                <a:cs typeface="+mn-ea"/>
              </a:rPr>
              <a:t> </a:t>
            </a: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5.3-1</a:t>
            </a:r>
            <a:r>
              <a:rPr lang="zh-CN" altLang="en-US" sz="1800" b="1" dirty="0" smtClean="0">
                <a:solidFill>
                  <a:srgbClr val="000000"/>
                </a:solidFill>
                <a:cs typeface="+mn-ea"/>
              </a:rPr>
              <a:t>、材料</a:t>
            </a:r>
            <a:r>
              <a:rPr lang="zh-CN" sz="1800" b="1" dirty="0" smtClean="0">
                <a:solidFill>
                  <a:srgbClr val="000000"/>
                </a:solidFill>
                <a:cs typeface="+mn-ea"/>
              </a:rPr>
              <a:t>验收</a:t>
            </a:r>
            <a:endParaRPr lang="zh-CN" sz="1800" b="1" dirty="0" smtClean="0">
              <a:solidFill>
                <a:srgbClr val="000000"/>
              </a:solidFill>
              <a:cs typeface="+mn-ea"/>
              <a:sym typeface="+mn-ea"/>
            </a:endParaRPr>
          </a:p>
        </p:txBody>
      </p:sp>
      <p:sp>
        <p:nvSpPr>
          <p:cNvPr id="6" name="文本框 5"/>
          <p:cNvSpPr txBox="1"/>
          <p:nvPr/>
        </p:nvSpPr>
        <p:spPr>
          <a:xfrm>
            <a:off x="684530" y="1297305"/>
            <a:ext cx="4910455" cy="42926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p>
          <a:p>
            <a:pPr>
              <a:lnSpc>
                <a:spcPct val="150000"/>
              </a:lnSpc>
            </a:pPr>
            <a:r>
              <a:rPr lang="zh-CN" altLang="en-US" sz="1400" dirty="0" smtClean="0">
                <a:solidFill>
                  <a:srgbClr val="000000"/>
                </a:solidFill>
                <a:latin typeface="+mn-ea"/>
                <a:cs typeface="+mn-ea"/>
                <a:sym typeface="+mn-ea"/>
              </a:rPr>
              <a:t>核实材料品牌及质量规格是否</a:t>
            </a:r>
            <a:r>
              <a:rPr lang="zh-CN" altLang="en-US" sz="1400" dirty="0">
                <a:solidFill>
                  <a:srgbClr val="000000"/>
                </a:solidFill>
                <a:latin typeface="+mn-ea"/>
                <a:cs typeface="+mn-ea"/>
                <a:sym typeface="+mn-ea"/>
              </a:rPr>
              <a:t>与合约及精装封样相符</a:t>
            </a:r>
            <a:r>
              <a:rPr lang="zh-CN" altLang="en-US" sz="1400" dirty="0" smtClean="0">
                <a:solidFill>
                  <a:srgbClr val="000000"/>
                </a:solidFill>
                <a:latin typeface="+mn-ea"/>
                <a:cs typeface="+mn-ea"/>
                <a:sym typeface="+mn-ea"/>
              </a:rPr>
              <a:t>。</a:t>
            </a:r>
            <a:endParaRPr lang="en-US" altLang="zh-CN" sz="1400" b="1" dirty="0" smtClean="0">
              <a:solidFill>
                <a:srgbClr val="000000"/>
              </a:solidFill>
              <a:latin typeface="+mn-ea"/>
              <a:cs typeface="+mn-ea"/>
            </a:endParaRPr>
          </a:p>
          <a:p>
            <a:pPr>
              <a:lnSpc>
                <a:spcPct val="150000"/>
              </a:lnSpc>
            </a:pPr>
            <a:r>
              <a:rPr lang="zh-CN" altLang="en-US" sz="1400" dirty="0">
                <a:solidFill>
                  <a:srgbClr val="000000"/>
                </a:solidFill>
                <a:latin typeface="+mn-ea"/>
                <a:cs typeface="+mn-ea"/>
                <a:sym typeface="+mn-ea"/>
              </a:rPr>
              <a:t>板材</a:t>
            </a:r>
            <a:r>
              <a:rPr lang="zh-CN" altLang="en-US" sz="1400" dirty="0" smtClean="0">
                <a:solidFill>
                  <a:srgbClr val="000000"/>
                </a:solidFill>
                <a:latin typeface="+mn-ea"/>
                <a:cs typeface="+mn-ea"/>
                <a:sym typeface="+mn-ea"/>
              </a:rPr>
              <a:t>类：大芯板、石膏板及龙骨、多层板、阻燃板等</a:t>
            </a:r>
          </a:p>
          <a:p>
            <a:pPr>
              <a:lnSpc>
                <a:spcPct val="150000"/>
              </a:lnSpc>
            </a:pPr>
            <a:r>
              <a:rPr lang="zh-CN" altLang="en-US" sz="1400" dirty="0" smtClean="0">
                <a:solidFill>
                  <a:srgbClr val="000000"/>
                </a:solidFill>
                <a:latin typeface="+mn-ea"/>
                <a:cs typeface="+mn-ea"/>
                <a:sym typeface="+mn-ea"/>
              </a:rPr>
              <a:t>瓷砖类：墙砖、地砖、石材等</a:t>
            </a:r>
          </a:p>
          <a:p>
            <a:pPr>
              <a:lnSpc>
                <a:spcPct val="150000"/>
              </a:lnSpc>
            </a:pPr>
            <a:r>
              <a:rPr lang="zh-CN" altLang="en-US" sz="1400" dirty="0" smtClean="0">
                <a:solidFill>
                  <a:srgbClr val="000000"/>
                </a:solidFill>
                <a:latin typeface="+mn-ea"/>
                <a:cs typeface="+mn-ea"/>
                <a:sym typeface="+mn-ea"/>
              </a:rPr>
              <a:t>饰面材料：腻子、底漆、面漆、壁纸、扣板及龙骨等</a:t>
            </a:r>
          </a:p>
          <a:p>
            <a:pPr>
              <a:lnSpc>
                <a:spcPct val="150000"/>
              </a:lnSpc>
            </a:pPr>
            <a:r>
              <a:rPr lang="zh-CN" altLang="en-US" sz="1400" dirty="0" smtClean="0">
                <a:solidFill>
                  <a:srgbClr val="000000"/>
                </a:solidFill>
                <a:latin typeface="+mn-ea"/>
                <a:cs typeface="+mn-ea"/>
                <a:sym typeface="+mn-ea"/>
              </a:rPr>
              <a:t>管材类：给水管、排水管、接驳管件、暖气管等</a:t>
            </a:r>
          </a:p>
          <a:p>
            <a:pPr>
              <a:lnSpc>
                <a:spcPct val="150000"/>
              </a:lnSpc>
            </a:pPr>
            <a:r>
              <a:rPr lang="zh-CN" altLang="en-US" sz="1400" dirty="0" smtClean="0">
                <a:solidFill>
                  <a:srgbClr val="000000"/>
                </a:solidFill>
                <a:cs typeface="+mn-ea"/>
                <a:sym typeface="+mn-ea"/>
              </a:rPr>
              <a:t>电气类：强电线、弱电线、底盒、电箱、开关、插座等</a:t>
            </a:r>
          </a:p>
          <a:p>
            <a:pPr lvl="0" algn="l">
              <a:lnSpc>
                <a:spcPct val="150000"/>
              </a:lnSpc>
            </a:pPr>
            <a:endParaRPr lang="zh-CN" altLang="en-US" sz="1400" b="1" dirty="0" smtClean="0">
              <a:solidFill>
                <a:srgbClr val="000000"/>
              </a:solidFill>
              <a:cs typeface="+mn-ea"/>
              <a:sym typeface="+mn-ea"/>
            </a:endParaRPr>
          </a:p>
          <a:p>
            <a:pPr lvl="0" algn="l">
              <a:lnSpc>
                <a:spcPct val="150000"/>
              </a:lnSpc>
            </a:pPr>
            <a:r>
              <a:rPr lang="en-US" altLang="zh-CN" sz="1400" b="1" dirty="0">
                <a:solidFill>
                  <a:srgbClr val="000000"/>
                </a:solidFill>
                <a:cs typeface="+mn-ea"/>
                <a:sym typeface="+mn-ea"/>
              </a:rPr>
              <a:t>★</a:t>
            </a:r>
            <a:r>
              <a:rPr lang="zh-CN" altLang="en-US" sz="1400" b="1" dirty="0" smtClean="0">
                <a:solidFill>
                  <a:srgbClr val="000000"/>
                </a:solidFill>
                <a:cs typeface="+mn-ea"/>
                <a:sym typeface="+mn-ea"/>
              </a:rPr>
              <a:t>沙子：因铺贴所需，精装所用沙子要求相对较高，含金量高的沙子将会造成墙地砖黏贴不牢而造成严重质量风险。</a:t>
            </a:r>
          </a:p>
          <a:p>
            <a:pPr lvl="0" algn="l">
              <a:lnSpc>
                <a:spcPct val="150000"/>
              </a:lnSpc>
            </a:pPr>
            <a:r>
              <a:rPr lang="zh-CN" altLang="en-US" sz="1400" b="1" dirty="0" smtClean="0">
                <a:solidFill>
                  <a:srgbClr val="000000"/>
                </a:solidFill>
                <a:cs typeface="+mn-ea"/>
                <a:sym typeface="+mn-ea"/>
              </a:rPr>
              <a:t>水泥沙子如果质量不合格将会对墙顶面基层找平层造成强度不够，发生空鼓或开裂等质量问题。</a:t>
            </a:r>
            <a:endParaRPr lang="zh-CN" altLang="en-US" sz="1400" b="1" dirty="0" smtClean="0">
              <a:solidFill>
                <a:srgbClr val="000000"/>
              </a:solidFill>
              <a:latin typeface="+mn-ea"/>
              <a:cs typeface="+mn-ea"/>
              <a:sym typeface="+mn-ea"/>
            </a:endParaRPr>
          </a:p>
          <a:p>
            <a:pPr>
              <a:lnSpc>
                <a:spcPct val="150000"/>
              </a:lnSpc>
            </a:pPr>
            <a:endParaRPr lang="zh-CN" altLang="en-US" sz="1400" dirty="0">
              <a:solidFill>
                <a:srgbClr val="000000"/>
              </a:solidFill>
              <a:latin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4" name="图片 3" descr="98cedbf2905e4ea6af67c85d7a2781b3_th"/>
          <p:cNvPicPr>
            <a:picLocks noChangeAspect="1"/>
          </p:cNvPicPr>
          <p:nvPr/>
        </p:nvPicPr>
        <p:blipFill>
          <a:blip r:embed="rId2"/>
          <a:stretch>
            <a:fillRect/>
          </a:stretch>
        </p:blipFill>
        <p:spPr>
          <a:xfrm>
            <a:off x="5694680" y="1297305"/>
            <a:ext cx="3486785" cy="297688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8" name="图片 7" descr="材料样板1"/>
          <p:cNvPicPr>
            <a:picLocks noChangeAspect="1"/>
          </p:cNvPicPr>
          <p:nvPr/>
        </p:nvPicPr>
        <p:blipFill>
          <a:blip r:embed="rId3"/>
          <a:stretch>
            <a:fillRect/>
          </a:stretch>
        </p:blipFill>
        <p:spPr>
          <a:xfrm rot="16200000">
            <a:off x="9056370" y="1659890"/>
            <a:ext cx="2976880" cy="225171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9" name="文本框 8"/>
          <p:cNvSpPr txBox="1"/>
          <p:nvPr/>
        </p:nvSpPr>
        <p:spPr>
          <a:xfrm>
            <a:off x="684530" y="5179060"/>
            <a:ext cx="11090275" cy="10604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工作目的：</a:t>
            </a:r>
            <a:r>
              <a:rPr lang="zh-CN" altLang="en-US" sz="1400" dirty="0" smtClean="0">
                <a:solidFill>
                  <a:srgbClr val="000000"/>
                </a:solidFill>
                <a:latin typeface="+mn-ea"/>
                <a:cs typeface="+mn-ea"/>
              </a:rPr>
              <a:t>        </a:t>
            </a:r>
            <a:endParaRPr lang="en-US" altLang="zh-CN" sz="1400" dirty="0" smtClean="0">
              <a:solidFill>
                <a:srgbClr val="000000"/>
              </a:solidFill>
              <a:latin typeface="+mn-ea"/>
              <a:cs typeface="+mn-ea"/>
            </a:endParaRPr>
          </a:p>
          <a:p>
            <a:pPr>
              <a:lnSpc>
                <a:spcPct val="150000"/>
              </a:lnSpc>
            </a:pPr>
            <a:r>
              <a:rPr lang="en-US" altLang="zh-CN" sz="1400" dirty="0">
                <a:solidFill>
                  <a:srgbClr val="000000"/>
                </a:solidFill>
                <a:latin typeface="+mn-ea"/>
                <a:cs typeface="+mn-ea"/>
              </a:rPr>
              <a:t> </a:t>
            </a:r>
            <a:r>
              <a:rPr lang="en-US" altLang="zh-CN" sz="1400" dirty="0" smtClean="0">
                <a:solidFill>
                  <a:srgbClr val="000000"/>
                </a:solidFill>
                <a:latin typeface="+mn-ea"/>
                <a:cs typeface="+mn-ea"/>
              </a:rPr>
              <a:t>      </a:t>
            </a:r>
            <a:r>
              <a:rPr lang="zh-CN" altLang="en-US" sz="1400" dirty="0" smtClean="0">
                <a:solidFill>
                  <a:srgbClr val="000000"/>
                </a:solidFill>
                <a:latin typeface="+mn-ea"/>
                <a:cs typeface="+mn-ea"/>
              </a:rPr>
              <a:t>在精装的初期，必须严格把控基层材料质量关，方可保证精装品质。严格控制管材类及电气类材料质量，方可杜绝隐蔽工程质量问题发生。</a:t>
            </a:r>
            <a:r>
              <a:rPr lang="zh-CN" altLang="en-US" sz="1400" b="1" dirty="0" smtClean="0">
                <a:solidFill>
                  <a:srgbClr val="000000"/>
                </a:solidFill>
                <a:latin typeface="+mn-ea"/>
                <a:cs typeface="+mn-ea"/>
              </a:rPr>
              <a:t>严格执行合同约定，杜绝以次充好问题发生，保证精装品质。</a:t>
            </a:r>
            <a:endParaRPr lang="en-US" altLang="zh-CN" sz="1400" b="1" dirty="0">
              <a:solidFill>
                <a:srgbClr val="000000"/>
              </a:solidFill>
              <a:latin typeface="+mn-ea"/>
              <a:cs typeface="+mn-ea"/>
            </a:endParaRPr>
          </a:p>
        </p:txBody>
      </p:sp>
    </p:spTree>
  </p:cSld>
  <p:clrMapOvr>
    <a:masterClrMapping/>
  </p:clrMapOvr>
  <p:transition>
    <p:zoom dir="in"/>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5.3-1</a:t>
            </a:r>
            <a:r>
              <a:rPr lang="zh-CN" altLang="en-US" sz="1800" b="1" dirty="0" smtClean="0">
                <a:solidFill>
                  <a:srgbClr val="000000"/>
                </a:solidFill>
                <a:cs typeface="+mn-ea"/>
                <a:sym typeface="+mn-ea"/>
              </a:rPr>
              <a:t>、材料</a:t>
            </a:r>
            <a:r>
              <a:rPr lang="zh-CN" sz="1800" b="1" dirty="0" smtClean="0">
                <a:solidFill>
                  <a:srgbClr val="000000"/>
                </a:solidFill>
                <a:cs typeface="+mn-ea"/>
                <a:sym typeface="+mn-ea"/>
              </a:rPr>
              <a:t>验收（实例）</a:t>
            </a:r>
            <a:endParaRPr lang="en-US" alt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9" name="文本框 8"/>
          <p:cNvSpPr txBox="1"/>
          <p:nvPr/>
        </p:nvSpPr>
        <p:spPr>
          <a:xfrm>
            <a:off x="7705725" y="4337685"/>
            <a:ext cx="3569970" cy="192214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验收过程：</a:t>
            </a:r>
            <a:r>
              <a:rPr lang="zh-CN" altLang="en-US" sz="1400" dirty="0" smtClean="0">
                <a:solidFill>
                  <a:srgbClr val="000000"/>
                </a:solidFill>
                <a:latin typeface="+mn-ea"/>
                <a:cs typeface="+mn-ea"/>
              </a:rPr>
              <a:t>        </a:t>
            </a:r>
            <a:endParaRPr lang="en-US" altLang="zh-CN" sz="1400" dirty="0" smtClean="0">
              <a:solidFill>
                <a:srgbClr val="000000"/>
              </a:solidFill>
              <a:latin typeface="+mn-ea"/>
              <a:cs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1400" dirty="0">
                <a:solidFill>
                  <a:srgbClr val="000000"/>
                </a:solidFill>
                <a:latin typeface="+mn-ea"/>
                <a:cs typeface="+mn-ea"/>
              </a:rPr>
              <a:t> </a:t>
            </a:r>
            <a:r>
              <a:rPr lang="en-US" altLang="zh-CN" sz="1400" dirty="0" smtClean="0">
                <a:solidFill>
                  <a:srgbClr val="000000"/>
                </a:solidFill>
                <a:latin typeface="+mn-ea"/>
                <a:cs typeface="+mn-ea"/>
              </a:rPr>
              <a:t>      </a:t>
            </a:r>
            <a:r>
              <a:rPr lang="zh-CN" altLang="en-US" sz="1400" noProof="0" dirty="0">
                <a:ln>
                  <a:noFill/>
                </a:ln>
                <a:effectLst/>
                <a:uLnTx/>
                <a:uFillTx/>
                <a:latin typeface="+mn-ea"/>
                <a:cs typeface="+mn-ea"/>
                <a:sym typeface="+mn-ea"/>
              </a:rPr>
              <a:t>材料验收必须由甲乙方（如有监理）一起抽样检测、核对数量</a:t>
            </a:r>
            <a:endParaRPr kumimoji="0" lang="zh-CN" altLang="en-US" sz="1400" b="0" i="0" u="none" strike="noStrike" kern="1200" cap="none" spc="0" normalizeH="0" baseline="0" noProof="0" dirty="0">
              <a:ln>
                <a:noFill/>
              </a:ln>
              <a:solidFill>
                <a:schemeClr val="tx1"/>
              </a:solidFill>
              <a:effectLst/>
              <a:uLnTx/>
              <a:uFillTx/>
              <a:latin typeface="+mn-ea"/>
              <a:cs typeface="+mn-ea"/>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noProof="0" dirty="0">
                <a:ln>
                  <a:noFill/>
                </a:ln>
                <a:effectLst/>
                <a:uLnTx/>
                <a:uFillTx/>
                <a:latin typeface="+mn-ea"/>
                <a:cs typeface="+mn-ea"/>
                <a:sym typeface="+mn-ea"/>
              </a:rPr>
              <a:t> </a:t>
            </a:r>
            <a:r>
              <a:rPr lang="en-US" sz="1400" noProof="0" dirty="0">
                <a:ln>
                  <a:noFill/>
                </a:ln>
                <a:effectLst/>
                <a:uLnTx/>
                <a:uFillTx/>
                <a:latin typeface="+mn-ea"/>
                <a:cs typeface="+mn-ea"/>
                <a:sym typeface="+mn-ea"/>
              </a:rPr>
              <a:t>1.</a:t>
            </a:r>
            <a:r>
              <a:rPr lang="zh-CN" altLang="en-US" sz="1400" dirty="0" smtClean="0">
                <a:solidFill>
                  <a:srgbClr val="000000"/>
                </a:solidFill>
                <a:latin typeface="+mn-ea"/>
                <a:cs typeface="+mn-ea"/>
                <a:sym typeface="+mn-ea"/>
              </a:rPr>
              <a:t>外观</a:t>
            </a:r>
            <a:r>
              <a:rPr lang="zh-CN" altLang="en-US" sz="1400" noProof="0" dirty="0">
                <a:ln>
                  <a:noFill/>
                </a:ln>
                <a:effectLst/>
                <a:uLnTx/>
                <a:uFillTx/>
                <a:latin typeface="+mn-ea"/>
                <a:cs typeface="+mn-ea"/>
                <a:sym typeface="+mn-ea"/>
              </a:rPr>
              <a:t>、规格尺寸</a:t>
            </a:r>
            <a:endParaRPr kumimoji="0" lang="zh-CN" altLang="en-US" sz="1400" b="0" i="0" u="none" strike="noStrike" kern="1200" cap="none" spc="0" normalizeH="0" baseline="0" noProof="0" dirty="0">
              <a:ln>
                <a:noFill/>
              </a:ln>
              <a:solidFill>
                <a:schemeClr val="tx1"/>
              </a:solidFill>
              <a:effectLst/>
              <a:uLnTx/>
              <a:uFillTx/>
              <a:latin typeface="+mn-ea"/>
              <a:cs typeface="+mn-ea"/>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noProof="0" dirty="0">
                <a:ln>
                  <a:noFill/>
                </a:ln>
                <a:effectLst/>
                <a:uLnTx/>
                <a:uFillTx/>
                <a:latin typeface="+mn-ea"/>
                <a:cs typeface="+mn-ea"/>
                <a:sym typeface="+mn-ea"/>
              </a:rPr>
              <a:t> </a:t>
            </a:r>
            <a:r>
              <a:rPr lang="en-US" sz="1400" noProof="0" dirty="0">
                <a:ln>
                  <a:noFill/>
                </a:ln>
                <a:effectLst/>
                <a:uLnTx/>
                <a:uFillTx/>
                <a:latin typeface="+mn-ea"/>
                <a:cs typeface="+mn-ea"/>
                <a:sym typeface="+mn-ea"/>
              </a:rPr>
              <a:t>2.</a:t>
            </a:r>
            <a:r>
              <a:rPr lang="zh-CN" altLang="en-US" sz="1400" noProof="0" dirty="0">
                <a:ln>
                  <a:noFill/>
                </a:ln>
                <a:effectLst/>
                <a:uLnTx/>
                <a:uFillTx/>
                <a:latin typeface="+mn-ea"/>
                <a:cs typeface="+mn-ea"/>
                <a:sym typeface="+mn-ea"/>
              </a:rPr>
              <a:t>质量证明资料</a:t>
            </a:r>
            <a:endParaRPr kumimoji="0" lang="zh-CN" altLang="en-US" sz="1400" b="0" i="0" u="none" strike="noStrike" kern="1200" cap="none" spc="0" normalizeH="0" baseline="0" noProof="0" dirty="0">
              <a:ln>
                <a:noFill/>
              </a:ln>
              <a:solidFill>
                <a:schemeClr val="tx1"/>
              </a:solidFill>
              <a:effectLst/>
              <a:uLnTx/>
              <a:uFillTx/>
              <a:latin typeface="+mn-ea"/>
              <a:cs typeface="+mn-ea"/>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noProof="0" dirty="0">
                <a:ln>
                  <a:noFill/>
                </a:ln>
                <a:effectLst/>
                <a:uLnTx/>
                <a:uFillTx/>
                <a:latin typeface="+mn-ea"/>
                <a:cs typeface="+mn-ea"/>
                <a:sym typeface="+mn-ea"/>
              </a:rPr>
              <a:t> </a:t>
            </a:r>
            <a:r>
              <a:rPr lang="en-US" sz="1400" noProof="0" dirty="0">
                <a:ln>
                  <a:noFill/>
                </a:ln>
                <a:effectLst/>
                <a:uLnTx/>
                <a:uFillTx/>
                <a:latin typeface="+mn-ea"/>
                <a:cs typeface="+mn-ea"/>
                <a:sym typeface="+mn-ea"/>
              </a:rPr>
              <a:t>3.</a:t>
            </a:r>
            <a:r>
              <a:rPr lang="zh-CN" altLang="en-US" sz="1400" noProof="0" dirty="0">
                <a:ln>
                  <a:noFill/>
                </a:ln>
                <a:effectLst/>
                <a:uLnTx/>
                <a:uFillTx/>
                <a:latin typeface="+mn-ea"/>
                <a:cs typeface="+mn-ea"/>
                <a:sym typeface="+mn-ea"/>
              </a:rPr>
              <a:t>环保证明资料</a:t>
            </a:r>
            <a:endParaRPr kumimoji="0" lang="zh-CN" altLang="en-US" sz="1400" b="0" i="0" u="none" strike="noStrike" kern="1200" cap="none" spc="0" normalizeH="0" baseline="0" noProof="0" dirty="0">
              <a:ln>
                <a:noFill/>
              </a:ln>
              <a:solidFill>
                <a:schemeClr val="tx1"/>
              </a:solidFill>
              <a:effectLst/>
              <a:uLnTx/>
              <a:uFillTx/>
              <a:latin typeface="+mn-ea"/>
              <a:cs typeface="+mn-ea"/>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noProof="0" dirty="0">
                <a:ln>
                  <a:noFill/>
                </a:ln>
                <a:effectLst/>
                <a:uLnTx/>
                <a:uFillTx/>
                <a:latin typeface="+mn-ea"/>
                <a:cs typeface="+mn-ea"/>
                <a:sym typeface="+mn-ea"/>
              </a:rPr>
              <a:t> </a:t>
            </a:r>
            <a:r>
              <a:rPr lang="en-US" sz="1400" noProof="0" dirty="0">
                <a:ln>
                  <a:noFill/>
                </a:ln>
                <a:effectLst/>
                <a:uLnTx/>
                <a:uFillTx/>
                <a:latin typeface="+mn-ea"/>
                <a:cs typeface="+mn-ea"/>
                <a:sym typeface="+mn-ea"/>
              </a:rPr>
              <a:t>4.</a:t>
            </a:r>
            <a:r>
              <a:rPr lang="zh-CN" altLang="en-US" sz="1400" noProof="0" dirty="0">
                <a:ln>
                  <a:noFill/>
                </a:ln>
                <a:effectLst/>
                <a:uLnTx/>
                <a:uFillTx/>
                <a:latin typeface="+mn-ea"/>
                <a:cs typeface="+mn-ea"/>
                <a:sym typeface="+mn-ea"/>
              </a:rPr>
              <a:t>材料样品比对</a:t>
            </a:r>
            <a:endParaRPr kumimoji="0" lang="en-US" sz="1400" b="0" i="0" u="none" strike="noStrike" kern="1200" cap="none" spc="0" normalizeH="0" baseline="0" noProof="0" dirty="0">
              <a:ln>
                <a:noFill/>
              </a:ln>
              <a:solidFill>
                <a:schemeClr val="tx1"/>
              </a:solidFill>
              <a:effectLst/>
              <a:uLnTx/>
              <a:uFillTx/>
              <a:latin typeface="+mn-ea"/>
              <a:cs typeface="+mn-ea"/>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400" noProof="0" dirty="0">
                <a:ln>
                  <a:noFill/>
                </a:ln>
                <a:effectLst/>
                <a:uLnTx/>
                <a:uFillTx/>
                <a:latin typeface="+mn-ea"/>
                <a:cs typeface="+mn-ea"/>
                <a:sym typeface="+mn-ea"/>
              </a:rPr>
              <a:t>检验结果判定</a:t>
            </a:r>
            <a:r>
              <a:rPr lang="en-US" sz="1400" noProof="0" dirty="0">
                <a:ln>
                  <a:noFill/>
                </a:ln>
                <a:effectLst/>
                <a:uLnTx/>
                <a:uFillTx/>
                <a:latin typeface="+mn-ea"/>
                <a:cs typeface="+mn-ea"/>
                <a:sym typeface="+mn-ea"/>
              </a:rPr>
              <a:t>:</a:t>
            </a:r>
            <a:r>
              <a:rPr lang="zh-CN" altLang="en-US" sz="1400" noProof="0" dirty="0">
                <a:ln>
                  <a:noFill/>
                </a:ln>
                <a:solidFill>
                  <a:srgbClr val="FF0000"/>
                </a:solidFill>
                <a:effectLst/>
                <a:uLnTx/>
                <a:uFillTx/>
                <a:latin typeface="+mn-ea"/>
                <a:cs typeface="+mn-ea"/>
                <a:sym typeface="+mn-ea"/>
              </a:rPr>
              <a:t>合格入库使用、不合格退货</a:t>
            </a:r>
            <a:endParaRPr lang="en-US" altLang="zh-CN" sz="1400" b="1" dirty="0">
              <a:solidFill>
                <a:srgbClr val="000000"/>
              </a:solidFill>
              <a:latin typeface="+mn-ea"/>
              <a:cs typeface="+mn-ea"/>
            </a:endParaRPr>
          </a:p>
        </p:txBody>
      </p:sp>
      <p:pic>
        <p:nvPicPr>
          <p:cNvPr id="11" name="Picture 4" descr="IMG_2505"/>
          <p:cNvPicPr>
            <a:picLocks noGrp="1" noChangeAspect="1"/>
          </p:cNvPicPr>
          <p:nvPr>
            <p:ph idx="1"/>
          </p:nvPr>
        </p:nvPicPr>
        <p:blipFill>
          <a:blip r:embed="rId2"/>
          <a:stretch>
            <a:fillRect/>
          </a:stretch>
        </p:blipFill>
        <p:spPr>
          <a:xfrm>
            <a:off x="589915" y="2802890"/>
            <a:ext cx="4161155" cy="345757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3" name="Picture 5" descr="调整大小 P7010312"/>
          <p:cNvPicPr>
            <a:picLocks noChangeAspect="1"/>
          </p:cNvPicPr>
          <p:nvPr/>
        </p:nvPicPr>
        <p:blipFill>
          <a:blip r:embed="rId3"/>
          <a:stretch>
            <a:fillRect/>
          </a:stretch>
        </p:blipFill>
        <p:spPr>
          <a:xfrm>
            <a:off x="4919345" y="2802890"/>
            <a:ext cx="2648585" cy="3456940"/>
          </a:xfrm>
          <a:prstGeom prst="rect">
            <a:avLst/>
          </a:prstGeom>
          <a:noFill/>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84287" y="70269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5.3.1  进场材料验收单</a:t>
            </a:r>
          </a:p>
        </p:txBody>
      </p:sp>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sym typeface="+mn-ea"/>
              </a:rPr>
              <a:t>五</a:t>
            </a:r>
            <a:r>
              <a:rPr lang="zh-CN" altLang="en-US" sz="2000" b="1" dirty="0" smtClean="0">
                <a:solidFill>
                  <a:srgbClr val="F64C31"/>
                </a:solidFill>
                <a:cs typeface="+mn-ea"/>
                <a:sym typeface="+mn-ea"/>
              </a:rPr>
              <a:t>、精装过程</a:t>
            </a:r>
            <a:endParaRPr lang="en-US" altLang="zh-CN" sz="2000" b="1" dirty="0">
              <a:cs typeface="+mn-ea"/>
            </a:endParaRPr>
          </a:p>
        </p:txBody>
      </p:sp>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graphicFrame>
        <p:nvGraphicFramePr>
          <p:cNvPr id="2" name="表格 1"/>
          <p:cNvGraphicFramePr/>
          <p:nvPr/>
        </p:nvGraphicFramePr>
        <p:xfrm>
          <a:off x="684530" y="1234440"/>
          <a:ext cx="10897870" cy="5337175"/>
        </p:xfrm>
        <a:graphic>
          <a:graphicData uri="http://schemas.openxmlformats.org/drawingml/2006/table">
            <a:tbl>
              <a:tblPr firstRow="1" bandRow="1">
                <a:tableStyleId>{5C22544A-7EE6-4342-B048-85BDC9FD1C3A}</a:tableStyleId>
              </a:tblPr>
              <a:tblGrid>
                <a:gridCol w="626745">
                  <a:extLst>
                    <a:ext uri="{9D8B030D-6E8A-4147-A177-3AD203B41FA5}">
                      <a16:colId xmlns:a16="http://schemas.microsoft.com/office/drawing/2014/main" val="20000"/>
                    </a:ext>
                  </a:extLst>
                </a:gridCol>
                <a:gridCol w="1184910">
                  <a:extLst>
                    <a:ext uri="{9D8B030D-6E8A-4147-A177-3AD203B41FA5}">
                      <a16:colId xmlns:a16="http://schemas.microsoft.com/office/drawing/2014/main" val="20001"/>
                    </a:ext>
                  </a:extLst>
                </a:gridCol>
                <a:gridCol w="1128395">
                  <a:extLst>
                    <a:ext uri="{9D8B030D-6E8A-4147-A177-3AD203B41FA5}">
                      <a16:colId xmlns:a16="http://schemas.microsoft.com/office/drawing/2014/main" val="20002"/>
                    </a:ext>
                  </a:extLst>
                </a:gridCol>
                <a:gridCol w="1282065">
                  <a:extLst>
                    <a:ext uri="{9D8B030D-6E8A-4147-A177-3AD203B41FA5}">
                      <a16:colId xmlns:a16="http://schemas.microsoft.com/office/drawing/2014/main" val="20003"/>
                    </a:ext>
                  </a:extLst>
                </a:gridCol>
                <a:gridCol w="1540510">
                  <a:extLst>
                    <a:ext uri="{9D8B030D-6E8A-4147-A177-3AD203B41FA5}">
                      <a16:colId xmlns:a16="http://schemas.microsoft.com/office/drawing/2014/main" val="20004"/>
                    </a:ext>
                  </a:extLst>
                </a:gridCol>
                <a:gridCol w="1398270">
                  <a:extLst>
                    <a:ext uri="{9D8B030D-6E8A-4147-A177-3AD203B41FA5}">
                      <a16:colId xmlns:a16="http://schemas.microsoft.com/office/drawing/2014/main" val="20005"/>
                    </a:ext>
                  </a:extLst>
                </a:gridCol>
                <a:gridCol w="3736975">
                  <a:extLst>
                    <a:ext uri="{9D8B030D-6E8A-4147-A177-3AD203B41FA5}">
                      <a16:colId xmlns:a16="http://schemas.microsoft.com/office/drawing/2014/main" val="20006"/>
                    </a:ext>
                  </a:extLst>
                </a:gridCol>
              </a:tblGrid>
              <a:tr h="410210">
                <a:tc gridSpan="3">
                  <a:txBody>
                    <a:bodyPr/>
                    <a:lstStyle/>
                    <a:p>
                      <a:pPr indent="0">
                        <a:buNone/>
                      </a:pPr>
                      <a:r>
                        <a:rPr lang="zh-CN" sz="1400" b="1">
                          <a:solidFill>
                            <a:srgbClr val="000000"/>
                          </a:solidFill>
                          <a:latin typeface="+mn-ea"/>
                        </a:rPr>
                        <a:t>工程名称：</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zh-CN" sz="1400" b="1">
                          <a:solidFill>
                            <a:srgbClr val="000000"/>
                          </a:solidFill>
                          <a:latin typeface="+mn-ea"/>
                        </a:rPr>
                        <a:t>楼栋标段：</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zh-CN" sz="1400" b="1">
                          <a:solidFill>
                            <a:srgbClr val="000000"/>
                          </a:solidFill>
                          <a:latin typeface="+mn-ea"/>
                        </a:rPr>
                        <a:t>精装单位：</a:t>
                      </a:r>
                      <a:endParaRPr lang="zh-CN" altLang="en-US" sz="1400" b="1">
                        <a:solidFill>
                          <a:srgbClr val="000000"/>
                        </a:solidFill>
                        <a:latin typeface="+mn-ea"/>
                      </a:endParaRPr>
                    </a:p>
                  </a:txBody>
                  <a:tcPr anchor="ctr">
                    <a:lnL w="9525"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9525"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0685">
                <a:tc>
                  <a:txBody>
                    <a:bodyPr/>
                    <a:lstStyle/>
                    <a:p>
                      <a:pPr indent="0" algn="ctr">
                        <a:buNone/>
                      </a:pPr>
                      <a:r>
                        <a:rPr lang="zh-CN" sz="1400" b="1">
                          <a:solidFill>
                            <a:srgbClr val="000000"/>
                          </a:solidFill>
                          <a:latin typeface="+mn-ea"/>
                        </a:rPr>
                        <a:t>序号</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材料类型</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使用部位</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到场数量</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品牌及批次资料</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验收影像</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400" b="1">
                          <a:solidFill>
                            <a:srgbClr val="000000"/>
                          </a:solidFill>
                          <a:latin typeface="+mn-ea"/>
                        </a:rPr>
                        <a:t>备注</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indent="0" algn="ctr">
                        <a:buNone/>
                      </a:pPr>
                      <a:r>
                        <a:rPr lang="en-US" sz="1400" b="0">
                          <a:solidFill>
                            <a:srgbClr val="000000"/>
                          </a:solidFill>
                          <a:latin typeface="+mn-ea"/>
                        </a:rPr>
                        <a:t>1</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4">
                  <a:txBody>
                    <a:bodyPr/>
                    <a:lstStyle/>
                    <a:p>
                      <a:pPr>
                        <a:lnSpc>
                          <a:spcPct val="150000"/>
                        </a:lnSpc>
                      </a:pPr>
                      <a:r>
                        <a:rPr lang="zh-CN" altLang="en-US" sz="1400" dirty="0" smtClean="0">
                          <a:solidFill>
                            <a:srgbClr val="000000"/>
                          </a:solidFill>
                          <a:latin typeface="+mn-ea"/>
                          <a:cs typeface="+mn-ea"/>
                          <a:sym typeface="+mn-ea"/>
                        </a:rPr>
                        <a:t>核实材料品牌及质量规格是否</a:t>
                      </a:r>
                      <a:r>
                        <a:rPr lang="zh-CN" altLang="en-US" sz="1400" dirty="0">
                          <a:solidFill>
                            <a:srgbClr val="000000"/>
                          </a:solidFill>
                          <a:latin typeface="+mn-ea"/>
                          <a:cs typeface="+mn-ea"/>
                          <a:sym typeface="+mn-ea"/>
                        </a:rPr>
                        <a:t>与合约及精装封样相符</a:t>
                      </a:r>
                      <a:r>
                        <a:rPr lang="zh-CN" altLang="en-US" sz="1400" dirty="0" smtClean="0">
                          <a:solidFill>
                            <a:srgbClr val="000000"/>
                          </a:solidFill>
                          <a:latin typeface="+mn-ea"/>
                          <a:cs typeface="+mn-ea"/>
                          <a:sym typeface="+mn-ea"/>
                        </a:rPr>
                        <a:t>。</a:t>
                      </a:r>
                    </a:p>
                    <a:p>
                      <a:pPr>
                        <a:lnSpc>
                          <a:spcPct val="150000"/>
                        </a:lnSpc>
                      </a:pPr>
                      <a:r>
                        <a:rPr lang="zh-CN" altLang="en-US" sz="1400" dirty="0">
                          <a:solidFill>
                            <a:srgbClr val="000000"/>
                          </a:solidFill>
                          <a:latin typeface="+mn-ea"/>
                          <a:cs typeface="+mn-ea"/>
                          <a:sym typeface="+mn-ea"/>
                        </a:rPr>
                        <a:t>板材</a:t>
                      </a:r>
                      <a:r>
                        <a:rPr lang="zh-CN" altLang="en-US" sz="1400" dirty="0" smtClean="0">
                          <a:solidFill>
                            <a:srgbClr val="000000"/>
                          </a:solidFill>
                          <a:latin typeface="+mn-ea"/>
                          <a:cs typeface="+mn-ea"/>
                          <a:sym typeface="+mn-ea"/>
                        </a:rPr>
                        <a:t>类：大芯板、石膏板及龙骨、多层板、阻燃板等</a:t>
                      </a:r>
                    </a:p>
                    <a:p>
                      <a:pPr>
                        <a:lnSpc>
                          <a:spcPct val="150000"/>
                        </a:lnSpc>
                      </a:pPr>
                      <a:r>
                        <a:rPr lang="zh-CN" altLang="en-US" sz="1400" dirty="0" smtClean="0">
                          <a:solidFill>
                            <a:srgbClr val="000000"/>
                          </a:solidFill>
                          <a:latin typeface="+mn-ea"/>
                          <a:cs typeface="+mn-ea"/>
                          <a:sym typeface="+mn-ea"/>
                        </a:rPr>
                        <a:t>瓷砖类：墙砖、地砖、石材等</a:t>
                      </a:r>
                    </a:p>
                    <a:p>
                      <a:pPr>
                        <a:lnSpc>
                          <a:spcPct val="150000"/>
                        </a:lnSpc>
                      </a:pPr>
                      <a:r>
                        <a:rPr lang="zh-CN" altLang="en-US" sz="1400" dirty="0" smtClean="0">
                          <a:solidFill>
                            <a:srgbClr val="000000"/>
                          </a:solidFill>
                          <a:latin typeface="+mn-ea"/>
                          <a:cs typeface="+mn-ea"/>
                          <a:sym typeface="+mn-ea"/>
                        </a:rPr>
                        <a:t>饰面材料：腻子、底漆、面漆、壁纸、扣板及龙骨等</a:t>
                      </a:r>
                    </a:p>
                    <a:p>
                      <a:pPr>
                        <a:lnSpc>
                          <a:spcPct val="150000"/>
                        </a:lnSpc>
                      </a:pPr>
                      <a:r>
                        <a:rPr lang="zh-CN" altLang="en-US" sz="1400" dirty="0" smtClean="0">
                          <a:solidFill>
                            <a:srgbClr val="000000"/>
                          </a:solidFill>
                          <a:latin typeface="+mn-ea"/>
                          <a:cs typeface="+mn-ea"/>
                          <a:sym typeface="+mn-ea"/>
                        </a:rPr>
                        <a:t>管材类：给水管、排水管、接驳管件、暖气管等</a:t>
                      </a:r>
                    </a:p>
                    <a:p>
                      <a:pPr>
                        <a:lnSpc>
                          <a:spcPct val="150000"/>
                        </a:lnSpc>
                      </a:pPr>
                      <a:r>
                        <a:rPr lang="zh-CN" altLang="en-US" sz="1400" dirty="0" smtClean="0">
                          <a:solidFill>
                            <a:srgbClr val="000000"/>
                          </a:solidFill>
                          <a:cs typeface="+mn-ea"/>
                          <a:sym typeface="+mn-ea"/>
                        </a:rPr>
                        <a:t>电气类：强电线、弱电线、底盒、电箱、开关、插座等</a:t>
                      </a:r>
                    </a:p>
                    <a:p>
                      <a:pPr lvl="0" algn="l">
                        <a:lnSpc>
                          <a:spcPct val="150000"/>
                        </a:lnSpc>
                      </a:pPr>
                      <a:r>
                        <a:rPr lang="en-US" altLang="zh-CN" sz="1000" b="1" dirty="0">
                          <a:solidFill>
                            <a:srgbClr val="000000"/>
                          </a:solidFill>
                          <a:latin typeface="+mn-ea"/>
                          <a:cs typeface="+mn-ea"/>
                          <a:sym typeface="+mn-ea"/>
                        </a:rPr>
                        <a:t>★</a:t>
                      </a:r>
                      <a:r>
                        <a:rPr lang="zh-CN" altLang="en-US" sz="1000" b="1" dirty="0" smtClean="0">
                          <a:solidFill>
                            <a:srgbClr val="000000"/>
                          </a:solidFill>
                          <a:latin typeface="+mn-ea"/>
                          <a:cs typeface="+mn-ea"/>
                          <a:sym typeface="+mn-ea"/>
                        </a:rPr>
                        <a:t>沙子：因铺贴所需，精装所用沙子要求相对较高，含金量高的沙子将会造成墙地砖黏贴不牢而造成严重质量风险。</a:t>
                      </a:r>
                    </a:p>
                    <a:p>
                      <a:pPr lvl="0" algn="l">
                        <a:lnSpc>
                          <a:spcPct val="150000"/>
                        </a:lnSpc>
                      </a:pPr>
                      <a:r>
                        <a:rPr lang="zh-CN" altLang="en-US" sz="1000" b="1" dirty="0" smtClean="0">
                          <a:solidFill>
                            <a:srgbClr val="000000"/>
                          </a:solidFill>
                          <a:latin typeface="+mn-ea"/>
                          <a:cs typeface="+mn-ea"/>
                          <a:sym typeface="+mn-ea"/>
                        </a:rPr>
                        <a:t>水泥沙子如果质量不合格将会对墙顶面基层找平层造成强度不够，发生空鼓或开裂等质量问题。</a:t>
                      </a:r>
                      <a:endParaRPr lang="en-US" altLang="en-US" sz="1000" b="0">
                        <a:solidFill>
                          <a:srgbClr val="000000"/>
                        </a:solidFill>
                        <a:latin typeface="+mn-ea"/>
                      </a:endParaRPr>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indent="0" algn="ctr">
                        <a:buNone/>
                      </a:pPr>
                      <a:r>
                        <a:rPr lang="en-US" sz="1400" b="0">
                          <a:solidFill>
                            <a:srgbClr val="000000"/>
                          </a:solidFill>
                          <a:latin typeface="+mn-ea"/>
                        </a:rPr>
                        <a:t>2</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304800">
                <a:tc>
                  <a:txBody>
                    <a:bodyPr/>
                    <a:lstStyle/>
                    <a:p>
                      <a:pPr indent="0" algn="ctr">
                        <a:buNone/>
                      </a:pPr>
                      <a:r>
                        <a:rPr lang="en-US" sz="1400" b="0">
                          <a:solidFill>
                            <a:srgbClr val="000000"/>
                          </a:solidFill>
                          <a:latin typeface="+mn-ea"/>
                        </a:rPr>
                        <a:t>3</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304800">
                <a:tc>
                  <a:txBody>
                    <a:bodyPr/>
                    <a:lstStyle/>
                    <a:p>
                      <a:pPr indent="0" algn="ctr">
                        <a:buNone/>
                      </a:pPr>
                      <a:r>
                        <a:rPr lang="en-US" sz="1400" b="0">
                          <a:solidFill>
                            <a:srgbClr val="000000"/>
                          </a:solidFill>
                          <a:latin typeface="+mn-ea"/>
                        </a:rPr>
                        <a:t>4</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304800">
                <a:tc>
                  <a:txBody>
                    <a:bodyPr/>
                    <a:lstStyle/>
                    <a:p>
                      <a:pPr indent="0" algn="ctr">
                        <a:buNone/>
                      </a:pPr>
                      <a:r>
                        <a:rPr lang="en-US" sz="1400" b="0">
                          <a:solidFill>
                            <a:srgbClr val="000000"/>
                          </a:solidFill>
                          <a:latin typeface="+mn-ea"/>
                        </a:rPr>
                        <a:t>5</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304800">
                <a:tc>
                  <a:txBody>
                    <a:bodyPr/>
                    <a:lstStyle/>
                    <a:p>
                      <a:pPr indent="0" algn="ctr">
                        <a:buNone/>
                      </a:pPr>
                      <a:r>
                        <a:rPr lang="en-US" sz="1400" b="0">
                          <a:solidFill>
                            <a:srgbClr val="000000"/>
                          </a:solidFill>
                          <a:latin typeface="+mn-ea"/>
                        </a:rPr>
                        <a:t>6</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304800">
                <a:tc>
                  <a:txBody>
                    <a:bodyPr/>
                    <a:lstStyle/>
                    <a:p>
                      <a:pPr indent="0" algn="ctr">
                        <a:buNone/>
                      </a:pPr>
                      <a:r>
                        <a:rPr lang="en-US" sz="1400" b="0">
                          <a:solidFill>
                            <a:srgbClr val="000000"/>
                          </a:solidFill>
                          <a:latin typeface="+mn-ea"/>
                        </a:rPr>
                        <a:t>7</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304800">
                <a:tc>
                  <a:txBody>
                    <a:bodyPr/>
                    <a:lstStyle/>
                    <a:p>
                      <a:pPr indent="0" algn="ctr">
                        <a:buNone/>
                      </a:pPr>
                      <a:r>
                        <a:rPr lang="en-US" sz="1400" b="0">
                          <a:solidFill>
                            <a:srgbClr val="000000"/>
                          </a:solidFill>
                          <a:latin typeface="+mn-ea"/>
                        </a:rPr>
                        <a:t>8</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304800">
                <a:tc>
                  <a:txBody>
                    <a:bodyPr/>
                    <a:lstStyle/>
                    <a:p>
                      <a:pPr indent="0" algn="ctr">
                        <a:buNone/>
                      </a:pPr>
                      <a:r>
                        <a:rPr lang="en-US" sz="1400" b="0">
                          <a:solidFill>
                            <a:srgbClr val="000000"/>
                          </a:solidFill>
                          <a:latin typeface="+mn-ea"/>
                        </a:rPr>
                        <a:t>9</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304800">
                <a:tc>
                  <a:txBody>
                    <a:bodyPr/>
                    <a:lstStyle/>
                    <a:p>
                      <a:pPr indent="0" algn="ctr">
                        <a:buNone/>
                      </a:pPr>
                      <a:r>
                        <a:rPr lang="en-US" sz="1400" b="0">
                          <a:solidFill>
                            <a:srgbClr val="000000"/>
                          </a:solidFill>
                          <a:latin typeface="+mn-ea"/>
                        </a:rPr>
                        <a:t>10</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304800">
                <a:tc>
                  <a:txBody>
                    <a:bodyPr/>
                    <a:lstStyle/>
                    <a:p>
                      <a:pPr indent="0" algn="ctr">
                        <a:buNone/>
                      </a:pPr>
                      <a:r>
                        <a:rPr lang="en-US" sz="1400" b="0">
                          <a:solidFill>
                            <a:srgbClr val="000000"/>
                          </a:solidFill>
                          <a:latin typeface="+mn-ea"/>
                        </a:rPr>
                        <a:t>11</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2"/>
                  </a:ext>
                </a:extLst>
              </a:tr>
              <a:tr h="314325">
                <a:tc>
                  <a:txBody>
                    <a:bodyPr/>
                    <a:lstStyle/>
                    <a:p>
                      <a:pPr indent="0" algn="ctr">
                        <a:buNone/>
                      </a:pPr>
                      <a:r>
                        <a:rPr lang="en-US" sz="1400" b="0">
                          <a:solidFill>
                            <a:srgbClr val="000000"/>
                          </a:solidFill>
                          <a:latin typeface="+mn-ea"/>
                        </a:rPr>
                        <a:t>12</a:t>
                      </a:r>
                      <a:endParaRPr lang="en-US" altLang="en-US" sz="14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13"/>
                  </a:ext>
                </a:extLst>
              </a:tr>
              <a:tr h="304800">
                <a:tc rowSpan="2">
                  <a:txBody>
                    <a:bodyPr/>
                    <a:lstStyle/>
                    <a:p>
                      <a:pPr indent="0" algn="ctr">
                        <a:buNone/>
                      </a:pPr>
                      <a:r>
                        <a:rPr lang="zh-CN" sz="1400" b="1">
                          <a:solidFill>
                            <a:srgbClr val="000000"/>
                          </a:solidFill>
                          <a:latin typeface="+mn-ea"/>
                        </a:rPr>
                        <a:t>验收</a:t>
                      </a:r>
                    </a:p>
                    <a:p>
                      <a:pPr indent="0" algn="ctr">
                        <a:buNone/>
                      </a:pPr>
                      <a:r>
                        <a:rPr lang="zh-CN" sz="1400" b="1">
                          <a:solidFill>
                            <a:srgbClr val="000000"/>
                          </a:solidFill>
                          <a:latin typeface="+mn-ea"/>
                        </a:rPr>
                        <a:t>会签</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400" b="0">
                          <a:solidFill>
                            <a:srgbClr val="000000"/>
                          </a:solidFill>
                          <a:latin typeface="+mn-ea"/>
                        </a:rPr>
                        <a:t>精装单位</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gridSpan="3">
                  <a:txBody>
                    <a:bodyPr/>
                    <a:lstStyle/>
                    <a:p>
                      <a:pPr indent="0" algn="ctr">
                        <a:buNone/>
                      </a:pPr>
                      <a:r>
                        <a:rPr lang="zh-CN" sz="1400" b="0">
                          <a:solidFill>
                            <a:srgbClr val="000000"/>
                          </a:solidFill>
                          <a:latin typeface="+mn-ea"/>
                        </a:rPr>
                        <a:t>甲方项目专业负责人</a:t>
                      </a:r>
                      <a:endParaRPr lang="zh-CN"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tcPr>
                </a:tc>
                <a:tc vMerge="1">
                  <a:txBody>
                    <a:bodyPr/>
                    <a:lstStyle/>
                    <a:p>
                      <a:endParaRPr lang="zh-CN"/>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554355">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2">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lgn="ctr">
                        <a:buNone/>
                      </a:pPr>
                      <a:endParaRPr lang="en-US" altLang="en-US" sz="14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vMerge="1">
                  <a:txBody>
                    <a:bodyPr/>
                    <a:lstStyle/>
                    <a:p>
                      <a:endParaRPr lang="zh-CN"/>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Tree>
  </p:cSld>
  <p:clrMapOvr>
    <a:masterClrMapping/>
  </p:clrMapOvr>
  <p:transition>
    <p:zoom dir="in"/>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p:nvGraphicFramePr>
        <p:xfrm>
          <a:off x="684213" y="1350263"/>
          <a:ext cx="10791825" cy="5264150"/>
        </p:xfrm>
        <a:graphic>
          <a:graphicData uri="http://schemas.openxmlformats.org/presentationml/2006/ole">
            <mc:AlternateContent xmlns:mc="http://schemas.openxmlformats.org/markup-compatibility/2006">
              <mc:Choice xmlns:v="urn:schemas-microsoft-com:vml" Requires="v">
                <p:oleObj spid="_x0000_s37136" name="工作表" r:id="rId3" imgW="8191500" imgH="3530600" progId="Excel.Sheet.12">
                  <p:embed/>
                </p:oleObj>
              </mc:Choice>
              <mc:Fallback>
                <p:oleObj name="工作表" r:id="rId3" imgW="8191500" imgH="3530600" progId="Excel.Sheet.12">
                  <p:embed/>
                  <p:pic>
                    <p:nvPicPr>
                      <p:cNvPr id="0" name="图片 37106"/>
                      <p:cNvPicPr/>
                      <p:nvPr/>
                    </p:nvPicPr>
                    <p:blipFill>
                      <a:blip r:embed="rId4"/>
                      <a:stretch>
                        <a:fillRect/>
                      </a:stretch>
                    </p:blipFill>
                    <p:spPr>
                      <a:xfrm>
                        <a:off x="684213" y="1350263"/>
                        <a:ext cx="10791825" cy="5264150"/>
                      </a:xfrm>
                      <a:prstGeom prst="rect">
                        <a:avLst/>
                      </a:prstGeom>
                    </p:spPr>
                  </p:pic>
                </p:oleObj>
              </mc:Fallback>
            </mc:AlternateContent>
          </a:graphicData>
        </a:graphic>
      </p:graphicFrame>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a:solidFill>
                  <a:srgbClr val="000000"/>
                </a:solidFill>
                <a:cs typeface="+mn-ea"/>
                <a:sym typeface="+mn-ea"/>
              </a:rPr>
              <a:t>5.3.2  现场材料抽验单</a:t>
            </a:r>
          </a:p>
        </p:txBody>
      </p:sp>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sym typeface="+mn-ea"/>
              </a:rPr>
              <a:t>五</a:t>
            </a:r>
            <a:r>
              <a:rPr lang="zh-CN" altLang="en-US" sz="2000" b="1" dirty="0" smtClean="0">
                <a:solidFill>
                  <a:srgbClr val="F64C31"/>
                </a:solidFill>
                <a:cs typeface="+mn-ea"/>
                <a:sym typeface="+mn-ea"/>
              </a:rPr>
              <a:t>、精装过程</a:t>
            </a:r>
            <a:endParaRPr lang="en-US" altLang="zh-CN" sz="2000" b="1" dirty="0">
              <a:cs typeface="+mn-ea"/>
            </a:endParaRPr>
          </a:p>
        </p:txBody>
      </p:sp>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smtClean="0">
                <a:solidFill>
                  <a:srgbClr val="000000"/>
                </a:solidFill>
                <a:cs typeface="+mn-ea"/>
                <a:sym typeface="+mn-ea"/>
              </a:rPr>
              <a:t>1.1.2、</a:t>
            </a:r>
            <a:r>
              <a:rPr lang="zh-CN" altLang="en-US" sz="1800" b="1" dirty="0">
                <a:solidFill>
                  <a:srgbClr val="000000"/>
                </a:solidFill>
                <a:cs typeface="+mn-ea"/>
                <a:sym typeface="+mn-ea"/>
              </a:rPr>
              <a:t>结构</a:t>
            </a:r>
            <a:r>
              <a:rPr lang="en-US" altLang="zh-CN" sz="1800" b="1" dirty="0">
                <a:solidFill>
                  <a:srgbClr val="000000"/>
                </a:solidFill>
                <a:cs typeface="+mn-ea"/>
                <a:sym typeface="+mn-ea"/>
              </a:rPr>
              <a:t>规划</a:t>
            </a:r>
            <a:r>
              <a:rPr lang="zh-CN" altLang="en-US" sz="1800" b="1" dirty="0">
                <a:solidFill>
                  <a:srgbClr val="000000"/>
                </a:solidFill>
                <a:cs typeface="+mn-ea"/>
                <a:sym typeface="+mn-ea"/>
              </a:rPr>
              <a:t>（实例）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1080756" y="5277376"/>
            <a:ext cx="4401771" cy="1154162"/>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变更前</a:t>
            </a:r>
            <a:endParaRPr lang="en-US" altLang="zh-CN" sz="1800" b="1" dirty="0" smtClean="0">
              <a:solidFill>
                <a:srgbClr val="000000"/>
              </a:solidFill>
              <a:cs typeface="+mn-ea"/>
            </a:endParaRPr>
          </a:p>
          <a:p>
            <a:pPr>
              <a:lnSpc>
                <a:spcPct val="150000"/>
              </a:lnSpc>
            </a:pPr>
            <a:r>
              <a:rPr lang="zh-CN" altLang="en-US" sz="1400" dirty="0" smtClean="0">
                <a:solidFill>
                  <a:srgbClr val="000000"/>
                </a:solidFill>
                <a:cs typeface="+mn-ea"/>
              </a:rPr>
              <a:t>原设计卧室门向房间内凸起，使内外空间造成浪费</a:t>
            </a:r>
            <a:endParaRPr lang="en-US" altLang="zh-CN" sz="1400" dirty="0" smtClean="0">
              <a:solidFill>
                <a:srgbClr val="000000"/>
              </a:solidFill>
              <a:cs typeface="+mn-ea"/>
            </a:endParaRPr>
          </a:p>
          <a:p>
            <a:pPr>
              <a:lnSpc>
                <a:spcPct val="150000"/>
              </a:lnSpc>
            </a:pPr>
            <a:r>
              <a:rPr lang="zh-CN" altLang="en-US" sz="1400" dirty="0" smtClean="0">
                <a:solidFill>
                  <a:srgbClr val="000000"/>
                </a:solidFill>
                <a:cs typeface="+mn-ea"/>
              </a:rPr>
              <a:t>特别是空间较小家具无法搬运，严重影响使用</a:t>
            </a:r>
            <a:endParaRPr lang="en-US" altLang="zh-CN" sz="1400" dirty="0">
              <a:solidFill>
                <a:srgbClr val="000000"/>
              </a:solidFill>
              <a:cs typeface="+mn-ea"/>
            </a:endParaRPr>
          </a:p>
        </p:txBody>
      </p:sp>
      <p:sp>
        <p:nvSpPr>
          <p:cNvPr id="9" name="文本框 8"/>
          <p:cNvSpPr txBox="1"/>
          <p:nvPr/>
        </p:nvSpPr>
        <p:spPr>
          <a:xfrm>
            <a:off x="6520204" y="5277376"/>
            <a:ext cx="4244776" cy="1154162"/>
          </a:xfrm>
          <a:prstGeom prst="rect">
            <a:avLst/>
          </a:prstGeom>
          <a:solidFill>
            <a:schemeClr val="bg1"/>
          </a:solidFill>
        </p:spPr>
        <p:txBody>
          <a:bodyPr wrap="square" rtlCol="0">
            <a:spAutoFit/>
          </a:bodyPr>
          <a:lstStyle/>
          <a:p>
            <a:pPr algn="ctr">
              <a:lnSpc>
                <a:spcPct val="150000"/>
              </a:lnSpc>
            </a:pPr>
            <a:r>
              <a:rPr lang="zh-CN" altLang="en-US" sz="1800" b="1" dirty="0" smtClean="0">
                <a:solidFill>
                  <a:srgbClr val="000000"/>
                </a:solidFill>
                <a:cs typeface="+mn-ea"/>
              </a:rPr>
              <a:t>变更</a:t>
            </a:r>
            <a:r>
              <a:rPr lang="zh-CN" altLang="en-US" sz="1800" b="1" dirty="0">
                <a:solidFill>
                  <a:srgbClr val="000000"/>
                </a:solidFill>
                <a:cs typeface="+mn-ea"/>
              </a:rPr>
              <a:t>后</a:t>
            </a:r>
            <a:endParaRPr lang="en-US" altLang="zh-CN" sz="1800" b="1" dirty="0" smtClean="0">
              <a:solidFill>
                <a:srgbClr val="000000"/>
              </a:solidFill>
              <a:cs typeface="+mn-ea"/>
            </a:endParaRPr>
          </a:p>
          <a:p>
            <a:pPr>
              <a:lnSpc>
                <a:spcPct val="150000"/>
              </a:lnSpc>
            </a:pPr>
            <a:r>
              <a:rPr lang="zh-CN" altLang="en-US" sz="1400" dirty="0" smtClean="0">
                <a:solidFill>
                  <a:srgbClr val="000000"/>
                </a:solidFill>
                <a:cs typeface="+mn-ea"/>
              </a:rPr>
              <a:t>调整墙体结构及门的开启方向，保证正常使用功能</a:t>
            </a:r>
            <a:endParaRPr lang="en-US" altLang="zh-CN" sz="1400" dirty="0" smtClean="0">
              <a:solidFill>
                <a:srgbClr val="000000"/>
              </a:solidFill>
              <a:cs typeface="+mn-ea"/>
            </a:endParaRPr>
          </a:p>
          <a:p>
            <a:pPr>
              <a:lnSpc>
                <a:spcPct val="150000"/>
              </a:lnSpc>
            </a:pPr>
            <a:r>
              <a:rPr lang="zh-CN" altLang="en-US" sz="1400" dirty="0">
                <a:solidFill>
                  <a:srgbClr val="000000"/>
                </a:solidFill>
                <a:cs typeface="+mn-ea"/>
              </a:rPr>
              <a:t>保证</a:t>
            </a:r>
            <a:r>
              <a:rPr lang="zh-CN" altLang="en-US" sz="1400" dirty="0" smtClean="0">
                <a:solidFill>
                  <a:srgbClr val="000000"/>
                </a:solidFill>
                <a:cs typeface="+mn-ea"/>
              </a:rPr>
              <a:t>空间整洁宽敞</a:t>
            </a:r>
            <a:endParaRPr lang="en-US" altLang="zh-CN" sz="1400" dirty="0">
              <a:solidFill>
                <a:srgbClr val="000000"/>
              </a:solidFill>
              <a:cs typeface="+mn-ea"/>
            </a:endParaRPr>
          </a:p>
        </p:txBody>
      </p:sp>
      <p:pic>
        <p:nvPicPr>
          <p:cNvPr id="10" name="图片 9"/>
          <p:cNvPicPr>
            <a:picLocks noChangeAspect="1"/>
          </p:cNvPicPr>
          <p:nvPr/>
        </p:nvPicPr>
        <p:blipFill>
          <a:blip r:embed="rId2"/>
          <a:stretch>
            <a:fillRect/>
          </a:stretch>
        </p:blipFill>
        <p:spPr>
          <a:xfrm>
            <a:off x="6520204" y="1445378"/>
            <a:ext cx="4244776" cy="3831997"/>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1" name="图片 10"/>
          <p:cNvPicPr>
            <a:picLocks noChangeAspect="1"/>
          </p:cNvPicPr>
          <p:nvPr/>
        </p:nvPicPr>
        <p:blipFill>
          <a:blip r:embed="rId3"/>
          <a:stretch>
            <a:fillRect/>
          </a:stretch>
        </p:blipFill>
        <p:spPr>
          <a:xfrm>
            <a:off x="1188343" y="1445379"/>
            <a:ext cx="4117436" cy="3831997"/>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6" name="下箭头 5"/>
          <p:cNvSpPr/>
          <p:nvPr/>
        </p:nvSpPr>
        <p:spPr>
          <a:xfrm>
            <a:off x="3060551" y="3726780"/>
            <a:ext cx="2160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nvSpPr>
        <p:spPr>
          <a:xfrm>
            <a:off x="8615963" y="3731338"/>
            <a:ext cx="2160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5.3-2</a:t>
            </a:r>
            <a:r>
              <a:rPr lang="zh-CN" altLang="en-US" sz="1800" b="1" dirty="0" smtClean="0">
                <a:solidFill>
                  <a:srgbClr val="000000"/>
                </a:solidFill>
                <a:cs typeface="+mn-ea"/>
              </a:rPr>
              <a:t>、隐蔽工程</a:t>
            </a:r>
            <a:endParaRPr lang="zh-CN" sz="1800" b="1" dirty="0" smtClean="0">
              <a:solidFill>
                <a:srgbClr val="000000"/>
              </a:solidFill>
              <a:cs typeface="+mn-ea"/>
              <a:sym typeface="+mn-ea"/>
            </a:endParaRPr>
          </a:p>
        </p:txBody>
      </p:sp>
      <p:sp>
        <p:nvSpPr>
          <p:cNvPr id="6" name="文本框 5"/>
          <p:cNvSpPr txBox="1"/>
          <p:nvPr/>
        </p:nvSpPr>
        <p:spPr>
          <a:xfrm>
            <a:off x="684530" y="1866900"/>
            <a:ext cx="4078605" cy="33229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p>
          <a:p>
            <a:pPr>
              <a:lnSpc>
                <a:spcPct val="150000"/>
              </a:lnSpc>
            </a:pPr>
            <a:r>
              <a:rPr lang="zh-CN" altLang="en-US" sz="1400" dirty="0">
                <a:solidFill>
                  <a:srgbClr val="000000"/>
                </a:solidFill>
                <a:latin typeface="+mn-ea"/>
                <a:cs typeface="+mn-ea"/>
              </a:rPr>
              <a:t>       排水管及地漏：需进行通球及水封试验。</a:t>
            </a:r>
          </a:p>
          <a:p>
            <a:pPr>
              <a:lnSpc>
                <a:spcPct val="150000"/>
              </a:lnSpc>
            </a:pPr>
            <a:r>
              <a:rPr lang="zh-CN" altLang="en-US" sz="1400" dirty="0">
                <a:solidFill>
                  <a:srgbClr val="000000"/>
                </a:solidFill>
                <a:latin typeface="+mn-ea"/>
                <a:cs typeface="+mn-ea"/>
              </a:rPr>
              <a:t>       给水管及暖气管：需进行打压试验，暖气管在施工过程中需进行全程带压施工。</a:t>
            </a:r>
          </a:p>
          <a:p>
            <a:pPr>
              <a:lnSpc>
                <a:spcPct val="150000"/>
              </a:lnSpc>
            </a:pPr>
            <a:r>
              <a:rPr lang="zh-CN" altLang="en-US" sz="1400" dirty="0">
                <a:solidFill>
                  <a:srgbClr val="000000"/>
                </a:solidFill>
                <a:latin typeface="+mn-ea"/>
                <a:cs typeface="+mn-ea"/>
              </a:rPr>
              <a:t>       电气管线：需有穿带丝及挂牌明确房间位置</a:t>
            </a:r>
          </a:p>
          <a:p>
            <a:pPr>
              <a:lnSpc>
                <a:spcPct val="150000"/>
              </a:lnSpc>
            </a:pPr>
            <a:r>
              <a:rPr lang="zh-CN" altLang="en-US" sz="1400" dirty="0">
                <a:solidFill>
                  <a:srgbClr val="000000"/>
                </a:solidFill>
                <a:latin typeface="+mn-ea"/>
                <a:cs typeface="+mn-ea"/>
              </a:rPr>
              <a:t>       强电线路：线头接驳需涮锡处理，防止虚连。</a:t>
            </a:r>
          </a:p>
          <a:p>
            <a:pPr>
              <a:lnSpc>
                <a:spcPct val="150000"/>
              </a:lnSpc>
            </a:pPr>
            <a:r>
              <a:rPr lang="zh-CN" altLang="en-US" sz="1400" dirty="0">
                <a:solidFill>
                  <a:srgbClr val="000000"/>
                </a:solidFill>
                <a:latin typeface="+mn-ea"/>
                <a:cs typeface="+mn-ea"/>
              </a:rPr>
              <a:t>       防水施工：图层需按规范要求涂刷，需进行闭水试验。</a:t>
            </a:r>
          </a:p>
          <a:p>
            <a:pPr>
              <a:lnSpc>
                <a:spcPct val="150000"/>
              </a:lnSpc>
            </a:pPr>
            <a:r>
              <a:rPr lang="zh-CN" altLang="en-US" sz="1400" dirty="0">
                <a:solidFill>
                  <a:srgbClr val="000000"/>
                </a:solidFill>
                <a:latin typeface="+mn-ea"/>
                <a:cs typeface="+mn-ea"/>
              </a:rPr>
              <a:t>       墙顶龙骨：封板前需进行隐蔽验收，确保无施工漏项。</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pic>
        <p:nvPicPr>
          <p:cNvPr id="4" name="图片 3" descr="E:\I,M\泰禾文件\精装管理标准\精装修工艺与常见质量问题防治【206P  255M】\精装修工艺与常见质量问题防治 【206P  255M】\【壹品下午茶】 (97).jpg【壹品下午茶】 (97)"/>
          <p:cNvPicPr>
            <a:picLocks noChangeAspect="1"/>
          </p:cNvPicPr>
          <p:nvPr/>
        </p:nvPicPr>
        <p:blipFill>
          <a:blip r:embed="rId2"/>
          <a:srcRect/>
          <a:stretch>
            <a:fillRect/>
          </a:stretch>
        </p:blipFill>
        <p:spPr>
          <a:xfrm>
            <a:off x="5012055" y="1447165"/>
            <a:ext cx="2633345" cy="180022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8" name="图片 7" descr="E:\金地品质管理\精装品质管控\工艺工法\泰禾照片\微信图片_20180302120443.jpg微信图片_20180302120443"/>
          <p:cNvPicPr>
            <a:picLocks noChangeAspect="1"/>
          </p:cNvPicPr>
          <p:nvPr/>
        </p:nvPicPr>
        <p:blipFill>
          <a:blip r:embed="rId3"/>
          <a:srcRect/>
          <a:stretch>
            <a:fillRect/>
          </a:stretch>
        </p:blipFill>
        <p:spPr>
          <a:xfrm>
            <a:off x="7920990" y="1447165"/>
            <a:ext cx="2632710" cy="179959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9" name="文本框 8"/>
          <p:cNvSpPr txBox="1"/>
          <p:nvPr/>
        </p:nvSpPr>
        <p:spPr>
          <a:xfrm>
            <a:off x="684530" y="5169535"/>
            <a:ext cx="11090275" cy="10604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工作目的：</a:t>
            </a:r>
            <a:r>
              <a:rPr lang="zh-CN" altLang="en-US" sz="1400" dirty="0" smtClean="0">
                <a:solidFill>
                  <a:srgbClr val="000000"/>
                </a:solidFill>
                <a:latin typeface="+mn-ea"/>
                <a:cs typeface="+mn-ea"/>
              </a:rPr>
              <a:t>        </a:t>
            </a:r>
            <a:endParaRPr lang="en-US" altLang="zh-CN" sz="1400" dirty="0" smtClean="0">
              <a:solidFill>
                <a:srgbClr val="000000"/>
              </a:solidFill>
              <a:latin typeface="+mn-ea"/>
              <a:cs typeface="+mn-ea"/>
            </a:endParaRPr>
          </a:p>
          <a:p>
            <a:pPr>
              <a:lnSpc>
                <a:spcPct val="150000"/>
              </a:lnSpc>
            </a:pPr>
            <a:r>
              <a:rPr lang="en-US" altLang="zh-CN" sz="1400" dirty="0">
                <a:solidFill>
                  <a:srgbClr val="000000"/>
                </a:solidFill>
                <a:latin typeface="+mn-ea"/>
                <a:cs typeface="+mn-ea"/>
              </a:rPr>
              <a:t> </a:t>
            </a:r>
            <a:r>
              <a:rPr lang="en-US" altLang="zh-CN" sz="1400" dirty="0" smtClean="0">
                <a:solidFill>
                  <a:srgbClr val="000000"/>
                </a:solidFill>
                <a:latin typeface="+mn-ea"/>
                <a:cs typeface="+mn-ea"/>
              </a:rPr>
              <a:t>      </a:t>
            </a:r>
            <a:r>
              <a:rPr lang="zh-CN" altLang="en-US" sz="1400" dirty="0" smtClean="0">
                <a:solidFill>
                  <a:srgbClr val="000000"/>
                </a:solidFill>
                <a:latin typeface="+mn-ea"/>
                <a:cs typeface="+mn-ea"/>
              </a:rPr>
              <a:t>精装过程中必须高度关注隐蔽施工项，严格控制施工质量及过程中的成品保护，严防后期发生水路管线及防水渗漏以及施工质量问题发生，避免二次拆除整改所发生的一切经济损失和工期延误。</a:t>
            </a:r>
            <a:endParaRPr lang="en-US" altLang="zh-CN" sz="1400" b="1" dirty="0">
              <a:solidFill>
                <a:srgbClr val="000000"/>
              </a:solidFill>
              <a:latin typeface="+mn-ea"/>
              <a:cs typeface="+mn-ea"/>
            </a:endParaRPr>
          </a:p>
        </p:txBody>
      </p:sp>
      <p:pic>
        <p:nvPicPr>
          <p:cNvPr id="3" name="图片 2" descr="E:\金地品质管理\精装品质管控\工艺工法\泰禾照片\微信图片_20180302115031.jpg微信图片_20180302115031"/>
          <p:cNvPicPr>
            <a:picLocks noChangeAspect="1"/>
          </p:cNvPicPr>
          <p:nvPr/>
        </p:nvPicPr>
        <p:blipFill>
          <a:blip r:embed="rId4"/>
          <a:srcRect/>
          <a:stretch>
            <a:fillRect/>
          </a:stretch>
        </p:blipFill>
        <p:spPr>
          <a:xfrm>
            <a:off x="7920990" y="3495993"/>
            <a:ext cx="2632710" cy="175450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0" name="图片 9" descr="E:\I,M\泰禾文件\精装管理标准\精装修工艺与常见质量问题防治【206P  255M】\精装修工艺与常见质量问题防治 【206P  255M】\【壹品下午茶】 (14).jpg【壹品下午茶】 (14)"/>
          <p:cNvPicPr>
            <a:picLocks noChangeAspect="1"/>
          </p:cNvPicPr>
          <p:nvPr/>
        </p:nvPicPr>
        <p:blipFill>
          <a:blip r:embed="rId5"/>
          <a:srcRect/>
          <a:stretch>
            <a:fillRect/>
          </a:stretch>
        </p:blipFill>
        <p:spPr>
          <a:xfrm>
            <a:off x="5012690" y="3556636"/>
            <a:ext cx="2632710" cy="163322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a:solidFill>
                  <a:srgbClr val="000000"/>
                </a:solidFill>
                <a:cs typeface="+mn-ea"/>
                <a:sym typeface="+mn-ea"/>
              </a:rPr>
              <a:t>5.3-2-1</a:t>
            </a:r>
            <a:r>
              <a:rPr lang="zh-CN" altLang="en-US" sz="1800" b="1" dirty="0" smtClean="0">
                <a:solidFill>
                  <a:srgbClr val="000000"/>
                </a:solidFill>
                <a:cs typeface="+mn-ea"/>
                <a:sym typeface="+mn-ea"/>
              </a:rPr>
              <a:t>、隐蔽工程之</a:t>
            </a:r>
            <a:r>
              <a:rPr lang="en-US" altLang="zh-CN" sz="1800" b="1" dirty="0">
                <a:solidFill>
                  <a:srgbClr val="000000"/>
                </a:solidFill>
                <a:cs typeface="+mn-ea"/>
                <a:sym typeface="+mn-ea"/>
              </a:rPr>
              <a:t>防水施工</a:t>
            </a:r>
            <a:endParaRPr lang="zh-CN" altLang="en-US" sz="1800" b="1" dirty="0">
              <a:solidFill>
                <a:srgbClr val="000000"/>
              </a:solidFill>
              <a:cs typeface="+mn-ea"/>
              <a:sym typeface="+mn-ea"/>
            </a:endParaRPr>
          </a:p>
        </p:txBody>
      </p:sp>
      <p:sp>
        <p:nvSpPr>
          <p:cNvPr id="6" name="文本框 5"/>
          <p:cNvSpPr txBox="1"/>
          <p:nvPr/>
        </p:nvSpPr>
        <p:spPr>
          <a:xfrm>
            <a:off x="684287" y="1206500"/>
            <a:ext cx="11305256" cy="5262979"/>
          </a:xfrm>
          <a:prstGeom prst="rect">
            <a:avLst/>
          </a:prstGeom>
          <a:solidFill>
            <a:schemeClr val="bg1"/>
          </a:solidFill>
        </p:spPr>
        <p:txBody>
          <a:bodyPr wrap="square" rtlCol="0">
            <a:spAutoFit/>
          </a:bodyPr>
          <a:lstStyle/>
          <a:p>
            <a:pPr>
              <a:lnSpc>
                <a:spcPct val="150000"/>
              </a:lnSpc>
            </a:pPr>
            <a:r>
              <a:rPr lang="zh-CN" altLang="en-US" sz="1600" b="1" dirty="0" smtClean="0">
                <a:solidFill>
                  <a:srgbClr val="000000"/>
                </a:solidFill>
                <a:cs typeface="+mn-ea"/>
              </a:rPr>
              <a:t>精装施工过程中，严格控制卫生间、厨房以及阳台的部位的防水质量，严要求管根、地漏、防水找坡、墙根</a:t>
            </a:r>
            <a:r>
              <a:rPr lang="en-US" altLang="zh-CN" sz="1600" b="1" dirty="0" smtClean="0">
                <a:solidFill>
                  <a:srgbClr val="000000"/>
                </a:solidFill>
                <a:cs typeface="+mn-ea"/>
              </a:rPr>
              <a:t>R</a:t>
            </a:r>
            <a:r>
              <a:rPr lang="zh-CN" altLang="en-US" sz="1600" b="1" dirty="0" smtClean="0">
                <a:solidFill>
                  <a:srgbClr val="000000"/>
                </a:solidFill>
                <a:cs typeface="+mn-ea"/>
              </a:rPr>
              <a:t>角处理方式，严格控制止水钢板、防水反坎以及墙、地面防水层施工做法，必须保证防水质量。</a:t>
            </a: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r>
              <a:rPr lang="zh-CN" altLang="en-US" sz="1600" b="1" dirty="0" smtClean="0">
                <a:solidFill>
                  <a:srgbClr val="000000"/>
                </a:solidFill>
                <a:cs typeface="+mn-ea"/>
              </a:rPr>
              <a:t>工作目的</a:t>
            </a:r>
            <a:r>
              <a:rPr lang="zh-CN" altLang="en-US" sz="1600" b="1" dirty="0">
                <a:solidFill>
                  <a:srgbClr val="000000"/>
                </a:solidFill>
                <a:cs typeface="+mn-ea"/>
              </a:rPr>
              <a:t>：</a:t>
            </a:r>
            <a:r>
              <a:rPr lang="zh-CN" altLang="en-US" sz="1600" b="1" dirty="0" smtClean="0">
                <a:solidFill>
                  <a:srgbClr val="000000"/>
                </a:solidFill>
                <a:cs typeface="+mn-ea"/>
              </a:rPr>
              <a:t>控制防水工程品质，确保无渗漏，</a:t>
            </a:r>
            <a:r>
              <a:rPr lang="zh-CN" altLang="en-US" sz="1600" b="1" dirty="0">
                <a:solidFill>
                  <a:srgbClr val="000000"/>
                </a:solidFill>
                <a:cs typeface="+mn-ea"/>
              </a:rPr>
              <a:t>降低交付风险。</a:t>
            </a:r>
            <a:endParaRPr lang="en-US" altLang="zh-CN" sz="1600" b="1" dirty="0">
              <a:solidFill>
                <a:srgbClr val="000000"/>
              </a:solidFill>
              <a:cs typeface="+mn-ea"/>
            </a:endParaRPr>
          </a:p>
        </p:txBody>
      </p:sp>
      <p:pic>
        <p:nvPicPr>
          <p:cNvPr id="3" name="图片 2"/>
          <p:cNvPicPr>
            <a:picLocks noChangeAspect="1"/>
          </p:cNvPicPr>
          <p:nvPr/>
        </p:nvPicPr>
        <p:blipFill>
          <a:blip r:embed="rId2"/>
          <a:stretch>
            <a:fillRect/>
          </a:stretch>
        </p:blipFill>
        <p:spPr>
          <a:xfrm>
            <a:off x="3575685" y="4130675"/>
            <a:ext cx="2532380" cy="168846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7" name="图片 6"/>
          <p:cNvPicPr>
            <a:picLocks noChangeAspect="1"/>
          </p:cNvPicPr>
          <p:nvPr/>
        </p:nvPicPr>
        <p:blipFill>
          <a:blip r:embed="rId3"/>
          <a:stretch>
            <a:fillRect/>
          </a:stretch>
        </p:blipFill>
        <p:spPr>
          <a:xfrm>
            <a:off x="3575685" y="2145665"/>
            <a:ext cx="2533015" cy="168910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8" name="图片 7"/>
          <p:cNvPicPr>
            <a:picLocks noChangeAspect="1"/>
          </p:cNvPicPr>
          <p:nvPr/>
        </p:nvPicPr>
        <p:blipFill>
          <a:blip r:embed="rId4"/>
          <a:stretch>
            <a:fillRect/>
          </a:stretch>
        </p:blipFill>
        <p:spPr>
          <a:xfrm>
            <a:off x="816610" y="2145665"/>
            <a:ext cx="2534285" cy="168973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0" name="图片 9"/>
          <p:cNvPicPr>
            <a:picLocks noChangeAspect="1"/>
          </p:cNvPicPr>
          <p:nvPr/>
        </p:nvPicPr>
        <p:blipFill>
          <a:blip r:embed="rId5"/>
          <a:stretch>
            <a:fillRect/>
          </a:stretch>
        </p:blipFill>
        <p:spPr>
          <a:xfrm>
            <a:off x="6538595" y="2622550"/>
            <a:ext cx="4979670" cy="319659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3"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Tree>
  </p:cSld>
  <p:clrMapOvr>
    <a:masterClrMapping/>
  </p:clrMapOvr>
  <p:transition>
    <p:zoom dir="in"/>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tretch>
            <a:fillRect/>
          </a:stretch>
        </p:blipFill>
        <p:spPr bwMode="auto">
          <a:xfrm>
            <a:off x="756285" y="2442210"/>
            <a:ext cx="5061585" cy="286956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3" name="文本框 2"/>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a:solidFill>
                  <a:srgbClr val="000000"/>
                </a:solidFill>
                <a:cs typeface="+mn-ea"/>
                <a:sym typeface="+mn-ea"/>
              </a:rPr>
              <a:t>5.3-2-1</a:t>
            </a:r>
            <a:r>
              <a:rPr lang="zh-CN" altLang="en-US" sz="1800" b="1" dirty="0" smtClean="0">
                <a:solidFill>
                  <a:srgbClr val="000000"/>
                </a:solidFill>
                <a:cs typeface="+mn-ea"/>
                <a:sym typeface="+mn-ea"/>
              </a:rPr>
              <a:t>、隐蔽工程之</a:t>
            </a:r>
            <a:r>
              <a:rPr lang="en-US" altLang="zh-CN" sz="1800" b="1" dirty="0">
                <a:solidFill>
                  <a:srgbClr val="000000"/>
                </a:solidFill>
                <a:cs typeface="+mn-ea"/>
                <a:sym typeface="+mn-ea"/>
              </a:rPr>
              <a:t>防水施工</a:t>
            </a:r>
            <a:endParaRPr lang="zh-CN" altLang="en-US" sz="1800" b="1" dirty="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pic>
        <p:nvPicPr>
          <p:cNvPr id="8" name="Picture 2"/>
          <p:cNvPicPr>
            <a:picLocks noChangeAspect="1" noChangeArrowheads="1"/>
          </p:cNvPicPr>
          <p:nvPr/>
        </p:nvPicPr>
        <p:blipFill>
          <a:blip r:embed="rId3"/>
          <a:stretch>
            <a:fillRect/>
          </a:stretch>
        </p:blipFill>
        <p:spPr bwMode="auto">
          <a:xfrm>
            <a:off x="6087745" y="2441575"/>
            <a:ext cx="4928235" cy="287020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tretch>
            <a:fillRect/>
          </a:stretch>
        </p:blipFill>
        <p:spPr bwMode="auto">
          <a:xfrm>
            <a:off x="756285" y="2379345"/>
            <a:ext cx="5259705" cy="287020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3" name="文本框 2"/>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a:solidFill>
                  <a:srgbClr val="000000"/>
                </a:solidFill>
                <a:cs typeface="+mn-ea"/>
                <a:sym typeface="+mn-ea"/>
              </a:rPr>
              <a:t>5.3-2-1</a:t>
            </a:r>
            <a:r>
              <a:rPr lang="zh-CN" altLang="en-US" sz="1800" b="1" dirty="0" smtClean="0">
                <a:solidFill>
                  <a:srgbClr val="000000"/>
                </a:solidFill>
                <a:cs typeface="+mn-ea"/>
                <a:sym typeface="+mn-ea"/>
              </a:rPr>
              <a:t>、隐蔽工程之</a:t>
            </a:r>
            <a:r>
              <a:rPr lang="en-US" altLang="zh-CN" sz="1800" b="1" dirty="0">
                <a:solidFill>
                  <a:srgbClr val="000000"/>
                </a:solidFill>
                <a:cs typeface="+mn-ea"/>
                <a:sym typeface="+mn-ea"/>
              </a:rPr>
              <a:t>防水施工</a:t>
            </a:r>
            <a:endParaRPr lang="zh-CN" altLang="en-US" sz="1800" b="1" dirty="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pic>
        <p:nvPicPr>
          <p:cNvPr id="9" name="Picture 2"/>
          <p:cNvPicPr>
            <a:picLocks noChangeAspect="1" noChangeArrowheads="1"/>
          </p:cNvPicPr>
          <p:nvPr/>
        </p:nvPicPr>
        <p:blipFill>
          <a:blip r:embed="rId3"/>
          <a:stretch>
            <a:fillRect/>
          </a:stretch>
        </p:blipFill>
        <p:spPr bwMode="auto">
          <a:xfrm>
            <a:off x="6235700" y="2379345"/>
            <a:ext cx="4949190" cy="2870835"/>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3" name="文本框 2"/>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a:solidFill>
                  <a:srgbClr val="000000"/>
                </a:solidFill>
                <a:cs typeface="+mn-ea"/>
                <a:sym typeface="+mn-ea"/>
              </a:rPr>
              <a:t>5.3-2-1</a:t>
            </a:r>
            <a:r>
              <a:rPr lang="zh-CN" altLang="en-US" sz="1800" b="1" dirty="0" smtClean="0">
                <a:solidFill>
                  <a:srgbClr val="000000"/>
                </a:solidFill>
                <a:cs typeface="+mn-ea"/>
                <a:sym typeface="+mn-ea"/>
              </a:rPr>
              <a:t>、隐蔽工程之</a:t>
            </a:r>
            <a:r>
              <a:rPr lang="en-US" altLang="zh-CN" sz="1800" b="1" dirty="0">
                <a:solidFill>
                  <a:srgbClr val="000000"/>
                </a:solidFill>
                <a:cs typeface="+mn-ea"/>
                <a:sym typeface="+mn-ea"/>
              </a:rPr>
              <a:t>防水施工</a:t>
            </a:r>
            <a:endParaRPr lang="zh-CN" altLang="en-US" sz="1800" b="1" dirty="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pic>
        <p:nvPicPr>
          <p:cNvPr id="53250" name="图片 5" descr="卫生间门槛节点优化.jpg"/>
          <p:cNvPicPr>
            <a:picLocks noChangeAspect="1"/>
          </p:cNvPicPr>
          <p:nvPr/>
        </p:nvPicPr>
        <p:blipFill>
          <a:blip r:embed="rId2"/>
          <a:srcRect/>
          <a:stretch>
            <a:fillRect/>
          </a:stretch>
        </p:blipFill>
        <p:spPr bwMode="auto">
          <a:xfrm>
            <a:off x="4545330" y="1989455"/>
            <a:ext cx="6030595" cy="3600450"/>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53251" name="Picture 2" descr="C:\Users\Administrator\Desktop\2014项目资料\泰禾 北京院子\深化流程\G-项目照片\样板房照片\P50130-105932.jpg"/>
          <p:cNvPicPr>
            <a:picLocks noChangeAspect="1"/>
          </p:cNvPicPr>
          <p:nvPr/>
        </p:nvPicPr>
        <p:blipFill>
          <a:blip r:embed="rId3"/>
          <a:stretch>
            <a:fillRect/>
          </a:stretch>
        </p:blipFill>
        <p:spPr bwMode="auto">
          <a:xfrm>
            <a:off x="1591628" y="1989138"/>
            <a:ext cx="2700337" cy="3600450"/>
          </a:xfrm>
          <a:prstGeom prst="rect">
            <a:avLst/>
          </a:prstGeom>
          <a:ln w="88900" cap="sq" cmpd="thickThin">
            <a:solidFill>
              <a:srgbClr val="000000"/>
            </a:solidFill>
            <a:prstDash val="solid"/>
            <a:miter lim="800000"/>
            <a:headEnd/>
            <a:tailEnd/>
          </a:ln>
          <a:effectLst>
            <a:innerShdw blurRad="76200">
              <a:srgbClr val="000000"/>
            </a:innerShdw>
          </a:effectLst>
        </p:spPr>
      </p:pic>
      <p:cxnSp>
        <p:nvCxnSpPr>
          <p:cNvPr id="9" name="直接连接符 8"/>
          <p:cNvCxnSpPr/>
          <p:nvPr/>
        </p:nvCxnSpPr>
        <p:spPr>
          <a:xfrm>
            <a:off x="2967038" y="5006975"/>
            <a:ext cx="1785938" cy="158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flipH="1" flipV="1">
            <a:off x="4142581" y="4412456"/>
            <a:ext cx="1247775" cy="158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4767263" y="3744913"/>
            <a:ext cx="1828800" cy="1588"/>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dir="in"/>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5.3-2.1 防水施工验收单</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graphicFrame>
        <p:nvGraphicFramePr>
          <p:cNvPr id="8" name="表格 7"/>
          <p:cNvGraphicFramePr/>
          <p:nvPr/>
        </p:nvGraphicFramePr>
        <p:xfrm>
          <a:off x="684530" y="1397635"/>
          <a:ext cx="10971530" cy="4867275"/>
        </p:xfrm>
        <a:graphic>
          <a:graphicData uri="http://schemas.openxmlformats.org/drawingml/2006/table">
            <a:tbl>
              <a:tblPr firstRow="1" bandRow="1">
                <a:tableStyleId>{5C22544A-7EE6-4342-B048-85BDC9FD1C3A}</a:tableStyleId>
              </a:tblPr>
              <a:tblGrid>
                <a:gridCol w="941705">
                  <a:extLst>
                    <a:ext uri="{9D8B030D-6E8A-4147-A177-3AD203B41FA5}">
                      <a16:colId xmlns:a16="http://schemas.microsoft.com/office/drawing/2014/main" val="20000"/>
                    </a:ext>
                  </a:extLst>
                </a:gridCol>
                <a:gridCol w="592455">
                  <a:extLst>
                    <a:ext uri="{9D8B030D-6E8A-4147-A177-3AD203B41FA5}">
                      <a16:colId xmlns:a16="http://schemas.microsoft.com/office/drawing/2014/main" val="20001"/>
                    </a:ext>
                  </a:extLst>
                </a:gridCol>
                <a:gridCol w="673100">
                  <a:extLst>
                    <a:ext uri="{9D8B030D-6E8A-4147-A177-3AD203B41FA5}">
                      <a16:colId xmlns:a16="http://schemas.microsoft.com/office/drawing/2014/main" val="20002"/>
                    </a:ext>
                  </a:extLst>
                </a:gridCol>
                <a:gridCol w="681990">
                  <a:extLst>
                    <a:ext uri="{9D8B030D-6E8A-4147-A177-3AD203B41FA5}">
                      <a16:colId xmlns:a16="http://schemas.microsoft.com/office/drawing/2014/main" val="20003"/>
                    </a:ext>
                  </a:extLst>
                </a:gridCol>
                <a:gridCol w="767080">
                  <a:extLst>
                    <a:ext uri="{9D8B030D-6E8A-4147-A177-3AD203B41FA5}">
                      <a16:colId xmlns:a16="http://schemas.microsoft.com/office/drawing/2014/main" val="20004"/>
                    </a:ext>
                  </a:extLst>
                </a:gridCol>
                <a:gridCol w="728980">
                  <a:extLst>
                    <a:ext uri="{9D8B030D-6E8A-4147-A177-3AD203B41FA5}">
                      <a16:colId xmlns:a16="http://schemas.microsoft.com/office/drawing/2014/main" val="20005"/>
                    </a:ext>
                  </a:extLst>
                </a:gridCol>
                <a:gridCol w="791845">
                  <a:extLst>
                    <a:ext uri="{9D8B030D-6E8A-4147-A177-3AD203B41FA5}">
                      <a16:colId xmlns:a16="http://schemas.microsoft.com/office/drawing/2014/main" val="20006"/>
                    </a:ext>
                  </a:extLst>
                </a:gridCol>
                <a:gridCol w="861695">
                  <a:extLst>
                    <a:ext uri="{9D8B030D-6E8A-4147-A177-3AD203B41FA5}">
                      <a16:colId xmlns:a16="http://schemas.microsoft.com/office/drawing/2014/main" val="20007"/>
                    </a:ext>
                  </a:extLst>
                </a:gridCol>
                <a:gridCol w="871220">
                  <a:extLst>
                    <a:ext uri="{9D8B030D-6E8A-4147-A177-3AD203B41FA5}">
                      <a16:colId xmlns:a16="http://schemas.microsoft.com/office/drawing/2014/main" val="20008"/>
                    </a:ext>
                  </a:extLst>
                </a:gridCol>
                <a:gridCol w="929005">
                  <a:extLst>
                    <a:ext uri="{9D8B030D-6E8A-4147-A177-3AD203B41FA5}">
                      <a16:colId xmlns:a16="http://schemas.microsoft.com/office/drawing/2014/main" val="20009"/>
                    </a:ext>
                  </a:extLst>
                </a:gridCol>
                <a:gridCol w="904240">
                  <a:extLst>
                    <a:ext uri="{9D8B030D-6E8A-4147-A177-3AD203B41FA5}">
                      <a16:colId xmlns:a16="http://schemas.microsoft.com/office/drawing/2014/main" val="20010"/>
                    </a:ext>
                  </a:extLst>
                </a:gridCol>
                <a:gridCol w="744855">
                  <a:extLst>
                    <a:ext uri="{9D8B030D-6E8A-4147-A177-3AD203B41FA5}">
                      <a16:colId xmlns:a16="http://schemas.microsoft.com/office/drawing/2014/main" val="20011"/>
                    </a:ext>
                  </a:extLst>
                </a:gridCol>
                <a:gridCol w="1483360">
                  <a:extLst>
                    <a:ext uri="{9D8B030D-6E8A-4147-A177-3AD203B41FA5}">
                      <a16:colId xmlns:a16="http://schemas.microsoft.com/office/drawing/2014/main" val="20012"/>
                    </a:ext>
                  </a:extLst>
                </a:gridCol>
              </a:tblGrid>
              <a:tr h="280670">
                <a:tc gridSpan="3">
                  <a:txBody>
                    <a:bodyPr/>
                    <a:lstStyle/>
                    <a:p>
                      <a:pPr indent="0">
                        <a:buNone/>
                      </a:pPr>
                      <a:r>
                        <a:rPr lang="zh-CN" sz="1200" b="1">
                          <a:solidFill>
                            <a:srgbClr val="000000"/>
                          </a:solidFill>
                          <a:latin typeface="+mn-ea"/>
                        </a:rPr>
                        <a:t>工程名称：</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buNone/>
                      </a:pPr>
                      <a:r>
                        <a:rPr lang="zh-CN" sz="1200" b="1">
                          <a:solidFill>
                            <a:srgbClr val="000000"/>
                          </a:solidFill>
                          <a:latin typeface="+mn-ea"/>
                        </a:rPr>
                        <a:t>楼栋：</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buNone/>
                      </a:pPr>
                      <a:r>
                        <a:rPr lang="zh-CN" sz="1200" b="1">
                          <a:solidFill>
                            <a:srgbClr val="000000"/>
                          </a:solidFill>
                          <a:latin typeface="+mn-ea"/>
                        </a:rPr>
                        <a:t>楼层：</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buNone/>
                      </a:pPr>
                      <a:r>
                        <a:rPr lang="zh-CN" sz="1200" b="1">
                          <a:solidFill>
                            <a:srgbClr val="000000"/>
                          </a:solidFill>
                          <a:latin typeface="+mn-ea"/>
                        </a:rPr>
                        <a:t>房间：</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buNone/>
                      </a:pPr>
                      <a:r>
                        <a:rPr lang="zh-CN" sz="1200" b="1">
                          <a:solidFill>
                            <a:srgbClr val="000000"/>
                          </a:solidFill>
                          <a:latin typeface="+mn-ea"/>
                        </a:rPr>
                        <a:t>施工单位：</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280670">
                <a:tc rowSpan="2">
                  <a:txBody>
                    <a:bodyPr/>
                    <a:lstStyle/>
                    <a:p>
                      <a:pPr indent="0" algn="ctr">
                        <a:buNone/>
                      </a:pPr>
                      <a:r>
                        <a:rPr lang="zh-CN" sz="1200" b="1">
                          <a:solidFill>
                            <a:srgbClr val="000000"/>
                          </a:solidFill>
                          <a:latin typeface="+mn-ea"/>
                        </a:rPr>
                        <a:t>验收内容</a:t>
                      </a:r>
                      <a:endParaRPr lang="en-US" altLang="zh-CN"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lstStyle/>
                    <a:p>
                      <a:pPr indent="0" algn="ctr">
                        <a:buNone/>
                      </a:pPr>
                      <a:r>
                        <a:rPr lang="zh-CN" sz="1200" b="1">
                          <a:solidFill>
                            <a:srgbClr val="000000"/>
                          </a:solidFill>
                          <a:latin typeface="+mn-ea"/>
                        </a:rPr>
                        <a:t>卫生间</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1200" b="1">
                          <a:solidFill>
                            <a:srgbClr val="000000"/>
                          </a:solidFill>
                          <a:latin typeface="+mn-ea"/>
                        </a:rPr>
                        <a:t>厨房</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lstStyle/>
                    <a:p>
                      <a:pPr indent="0" algn="ctr">
                        <a:buNone/>
                      </a:pPr>
                      <a:r>
                        <a:rPr lang="zh-CN" sz="1200" b="1">
                          <a:solidFill>
                            <a:srgbClr val="000000"/>
                          </a:solidFill>
                          <a:latin typeface="+mn-ea"/>
                        </a:rPr>
                        <a:t>闭水验收</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1200" b="1">
                          <a:solidFill>
                            <a:srgbClr val="000000"/>
                          </a:solidFill>
                          <a:latin typeface="+mn-ea"/>
                        </a:rPr>
                        <a:t>验收结果</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sz="1200" b="1">
                          <a:solidFill>
                            <a:srgbClr val="000000"/>
                          </a:solidFill>
                          <a:latin typeface="+mn-ea"/>
                        </a:rPr>
                        <a:t>备注</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1345">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200" b="0">
                          <a:solidFill>
                            <a:srgbClr val="000000"/>
                          </a:solidFill>
                          <a:latin typeface="+mn-ea"/>
                        </a:rPr>
                        <a:t>材料规格</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施工</a:t>
                      </a:r>
                    </a:p>
                    <a:p>
                      <a:pPr indent="0" algn="ctr">
                        <a:buNone/>
                      </a:pPr>
                      <a:r>
                        <a:rPr lang="zh-CN" sz="1200" b="0">
                          <a:solidFill>
                            <a:srgbClr val="000000"/>
                          </a:solidFill>
                          <a:latin typeface="+mn-ea"/>
                        </a:rPr>
                        <a:t>做法</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防水</a:t>
                      </a:r>
                    </a:p>
                    <a:p>
                      <a:pPr indent="0" algn="ctr">
                        <a:buNone/>
                      </a:pPr>
                      <a:r>
                        <a:rPr lang="zh-CN" sz="1200" b="0">
                          <a:solidFill>
                            <a:srgbClr val="000000"/>
                          </a:solidFill>
                          <a:latin typeface="+mn-ea"/>
                        </a:rPr>
                        <a:t>厚度</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材料</a:t>
                      </a:r>
                    </a:p>
                    <a:p>
                      <a:pPr indent="0" algn="ctr">
                        <a:buNone/>
                      </a:pPr>
                      <a:r>
                        <a:rPr lang="zh-CN" sz="1200" b="0">
                          <a:solidFill>
                            <a:srgbClr val="000000"/>
                          </a:solidFill>
                          <a:latin typeface="+mn-ea"/>
                        </a:rPr>
                        <a:t>规格</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施工</a:t>
                      </a:r>
                    </a:p>
                    <a:p>
                      <a:pPr indent="0" algn="ctr">
                        <a:buNone/>
                      </a:pPr>
                      <a:r>
                        <a:rPr lang="zh-CN" sz="1200" b="0">
                          <a:solidFill>
                            <a:srgbClr val="000000"/>
                          </a:solidFill>
                          <a:latin typeface="+mn-ea"/>
                        </a:rPr>
                        <a:t>做法</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防水</a:t>
                      </a:r>
                    </a:p>
                    <a:p>
                      <a:pPr indent="0" algn="ctr">
                        <a:buNone/>
                      </a:pPr>
                      <a:r>
                        <a:rPr lang="zh-CN" sz="1200" b="0">
                          <a:solidFill>
                            <a:srgbClr val="000000"/>
                          </a:solidFill>
                          <a:latin typeface="+mn-ea"/>
                        </a:rPr>
                        <a:t>厚度</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放水时间</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检查时间</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合格</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不合格</a:t>
                      </a:r>
                    </a:p>
                    <a:p>
                      <a:pPr indent="0" algn="ctr">
                        <a:buNone/>
                      </a:pPr>
                      <a:r>
                        <a:rPr lang="zh-CN" sz="1200" b="0">
                          <a:solidFill>
                            <a:srgbClr val="000000"/>
                          </a:solidFill>
                          <a:latin typeface="+mn-ea"/>
                        </a:rPr>
                        <a:t>限期整改时间</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影像资料</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3">
                  <a:txBody>
                    <a:bodyPr/>
                    <a:lstStyle/>
                    <a:p>
                      <a:pPr indent="0">
                        <a:buNone/>
                      </a:pPr>
                      <a:r>
                        <a:rPr lang="en-US" sz="1200" b="0">
                          <a:solidFill>
                            <a:srgbClr val="000000"/>
                          </a:solidFill>
                          <a:latin typeface="+mn-ea"/>
                          <a:cs typeface="+mn-ea"/>
                        </a:rPr>
                        <a:t>精装施工过程中，严格控制卫生间、厨房以及阳台的部位的防水质量，严要求管根、地漏、防水找坡、墙根R角处理方式，严格控制止水钢板、防水反坎以及墙、地面防水层施工做法，必须保证防水质量。</a:t>
                      </a:r>
                    </a:p>
                    <a:p>
                      <a:pPr indent="0">
                        <a:buNone/>
                      </a:pPr>
                      <a:endParaRPr lang="en-US" sz="1200" b="0">
                        <a:solidFill>
                          <a:srgbClr val="000000"/>
                        </a:solidFill>
                        <a:latin typeface="+mn-ea"/>
                        <a:cs typeface="+mn-ea"/>
                      </a:endParaRPr>
                    </a:p>
                    <a:p>
                      <a:pPr indent="0">
                        <a:buNone/>
                      </a:pPr>
                      <a:endParaRPr lang="en-US" sz="1200" b="0">
                        <a:solidFill>
                          <a:srgbClr val="000000"/>
                        </a:solidFill>
                        <a:latin typeface="+mn-ea"/>
                        <a:cs typeface="+mn-ea"/>
                      </a:endParaRPr>
                    </a:p>
                    <a:p>
                      <a:pPr indent="0">
                        <a:buNone/>
                      </a:pPr>
                      <a:endParaRPr lang="en-US" sz="1200" b="0">
                        <a:solidFill>
                          <a:srgbClr val="000000"/>
                        </a:solidFill>
                        <a:latin typeface="+mn-ea"/>
                        <a:cs typeface="+mn-ea"/>
                      </a:endParaRPr>
                    </a:p>
                    <a:p>
                      <a:pPr indent="0">
                        <a:buNone/>
                      </a:pPr>
                      <a:endParaRPr lang="en-US" altLang="en-US" sz="1200" b="0">
                        <a:solidFill>
                          <a:srgbClr val="000000"/>
                        </a:solidFill>
                        <a:latin typeface="+mn-ea"/>
                        <a:cs typeface="+mn-ea"/>
                      </a:endParaRPr>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0670">
                <a:tc>
                  <a:txBody>
                    <a:bodyPr/>
                    <a:lstStyle/>
                    <a:p>
                      <a:pPr indent="0" algn="ctr">
                        <a:buNone/>
                      </a:pPr>
                      <a:r>
                        <a:rPr lang="zh-CN" sz="1200" b="0">
                          <a:solidFill>
                            <a:srgbClr val="000000"/>
                          </a:solidFill>
                          <a:latin typeface="+mn-ea"/>
                        </a:rPr>
                        <a:t>止水钢板</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280670">
                <a:tc>
                  <a:txBody>
                    <a:bodyPr/>
                    <a:lstStyle/>
                    <a:p>
                      <a:pPr indent="0" algn="ctr">
                        <a:buNone/>
                      </a:pPr>
                      <a:r>
                        <a:rPr lang="zh-CN" sz="1200" b="0">
                          <a:solidFill>
                            <a:srgbClr val="000000"/>
                          </a:solidFill>
                          <a:latin typeface="+mn-ea"/>
                        </a:rPr>
                        <a:t>防水反坎</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281305">
                <a:tc>
                  <a:txBody>
                    <a:bodyPr/>
                    <a:lstStyle/>
                    <a:p>
                      <a:pPr indent="0" algn="ctr">
                        <a:buNone/>
                      </a:pPr>
                      <a:r>
                        <a:rPr lang="zh-CN" sz="1200" b="0">
                          <a:solidFill>
                            <a:srgbClr val="000000"/>
                          </a:solidFill>
                          <a:latin typeface="+mn-ea"/>
                        </a:rPr>
                        <a:t>地漏</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280670">
                <a:tc>
                  <a:txBody>
                    <a:bodyPr/>
                    <a:lstStyle/>
                    <a:p>
                      <a:pPr indent="0" algn="ctr">
                        <a:buNone/>
                      </a:pPr>
                      <a:r>
                        <a:rPr lang="zh-CN" sz="1200" b="0">
                          <a:solidFill>
                            <a:srgbClr val="000000"/>
                          </a:solidFill>
                          <a:latin typeface="+mn-ea"/>
                        </a:rPr>
                        <a:t>管根</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280670">
                <a:tc>
                  <a:txBody>
                    <a:bodyPr/>
                    <a:lstStyle/>
                    <a:p>
                      <a:pPr indent="0" algn="ctr">
                        <a:buNone/>
                      </a:pPr>
                      <a:r>
                        <a:rPr lang="zh-CN" sz="1200" b="0">
                          <a:solidFill>
                            <a:srgbClr val="000000"/>
                          </a:solidFill>
                          <a:latin typeface="+mn-ea"/>
                          <a:cs typeface="+mn-ea"/>
                        </a:rPr>
                        <a:t>R角</a:t>
                      </a:r>
                      <a:endParaRPr lang="zh-CN" altLang="en-US" sz="1200" b="0">
                        <a:solidFill>
                          <a:srgbClr val="000000"/>
                        </a:solidFill>
                        <a:latin typeface="+mn-ea"/>
                        <a:cs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280670">
                <a:tc>
                  <a:txBody>
                    <a:bodyPr/>
                    <a:lstStyle/>
                    <a:p>
                      <a:pPr indent="0" algn="ctr">
                        <a:buNone/>
                      </a:pPr>
                      <a:r>
                        <a:rPr lang="zh-CN" sz="1200" b="0">
                          <a:solidFill>
                            <a:srgbClr val="000000"/>
                          </a:solidFill>
                          <a:latin typeface="+mn-ea"/>
                        </a:rPr>
                        <a:t>防水层</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280670">
                <a:tc>
                  <a:txBody>
                    <a:bodyPr/>
                    <a:lstStyle/>
                    <a:p>
                      <a:pPr indent="0" algn="ctr">
                        <a:buNone/>
                      </a:pPr>
                      <a:r>
                        <a:rPr lang="zh-CN" sz="1200" b="0">
                          <a:solidFill>
                            <a:srgbClr val="000000"/>
                          </a:solidFill>
                          <a:latin typeface="+mn-ea"/>
                        </a:rPr>
                        <a:t>过门石</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440690">
                <a:tc>
                  <a:txBody>
                    <a:bodyPr/>
                    <a:lstStyle/>
                    <a:p>
                      <a:pPr indent="0" algn="ctr">
                        <a:buNone/>
                      </a:pPr>
                      <a:r>
                        <a:rPr lang="zh-CN" sz="1200" b="0">
                          <a:solidFill>
                            <a:srgbClr val="000000"/>
                          </a:solidFill>
                          <a:latin typeface="+mn-ea"/>
                        </a:rPr>
                        <a:t>淋浴区挡水石</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280670">
                <a:tc>
                  <a:txBody>
                    <a:bodyPr/>
                    <a:lstStyle/>
                    <a:p>
                      <a:pPr indent="0" algn="ctr">
                        <a:buNone/>
                      </a:pPr>
                      <a:endParaRPr lang="en-US"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280670">
                <a:tc>
                  <a:txBody>
                    <a:bodyPr/>
                    <a:lstStyle/>
                    <a:p>
                      <a:pPr indent="0" algn="ctr">
                        <a:buNone/>
                      </a:pPr>
                      <a:endParaRPr lang="en-US"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2"/>
                  </a:ext>
                </a:extLst>
              </a:tr>
              <a:tr h="281305">
                <a:tc rowSpan="2">
                  <a:txBody>
                    <a:bodyPr/>
                    <a:lstStyle/>
                    <a:p>
                      <a:pPr indent="0" algn="ctr">
                        <a:buNone/>
                      </a:pPr>
                      <a:r>
                        <a:rPr lang="zh-CN" sz="1200" b="1">
                          <a:solidFill>
                            <a:srgbClr val="000000"/>
                          </a:solidFill>
                          <a:latin typeface="+mn-ea"/>
                        </a:rPr>
                        <a:t>验收</a:t>
                      </a:r>
                    </a:p>
                    <a:p>
                      <a:pPr indent="0" algn="ctr">
                        <a:buNone/>
                      </a:pPr>
                      <a:r>
                        <a:rPr lang="zh-CN" sz="1200" b="1">
                          <a:solidFill>
                            <a:srgbClr val="000000"/>
                          </a:solidFill>
                          <a:latin typeface="+mn-ea"/>
                        </a:rPr>
                        <a:t>会签</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6">
                  <a:txBody>
                    <a:bodyPr/>
                    <a:lstStyle/>
                    <a:p>
                      <a:pPr indent="0" algn="ctr">
                        <a:buNone/>
                      </a:pPr>
                      <a:r>
                        <a:rPr lang="zh-CN" sz="1200" b="0">
                          <a:solidFill>
                            <a:srgbClr val="000000"/>
                          </a:solidFill>
                          <a:latin typeface="+mn-ea"/>
                        </a:rPr>
                        <a:t>精装单位</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5">
                  <a:txBody>
                    <a:bodyPr/>
                    <a:lstStyle/>
                    <a:p>
                      <a:pPr indent="0" algn="ctr">
                        <a:buNone/>
                      </a:pPr>
                      <a:r>
                        <a:rPr lang="zh-CN" sz="1200" b="0">
                          <a:solidFill>
                            <a:srgbClr val="000000"/>
                          </a:solidFill>
                          <a:latin typeface="+mn-ea"/>
                        </a:rPr>
                        <a:t>甲方项目专业负责人</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3"/>
                  </a:ext>
                </a:extLst>
              </a:tr>
              <a:tr h="400685">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6">
                  <a:txBody>
                    <a:bodyPr/>
                    <a:lstStyle/>
                    <a:p>
                      <a:pPr indent="0" algn="ctr">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5">
                  <a:txBody>
                    <a:bodyPr/>
                    <a:lstStyle/>
                    <a:p>
                      <a:pPr indent="0" algn="ctr">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transition>
    <p:zoom dir="in"/>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5.3-2.2 </a:t>
            </a:r>
            <a:r>
              <a:rPr lang="zh-CN" altLang="en-US" sz="1800" b="1" dirty="0">
                <a:solidFill>
                  <a:srgbClr val="000000"/>
                </a:solidFill>
                <a:cs typeface="+mn-ea"/>
                <a:sym typeface="+mn-ea"/>
              </a:rPr>
              <a:t>隐蔽工程通用</a:t>
            </a:r>
            <a:r>
              <a:rPr lang="en-US" altLang="zh-CN" sz="1800" b="1" dirty="0">
                <a:solidFill>
                  <a:srgbClr val="000000"/>
                </a:solidFill>
                <a:cs typeface="+mn-ea"/>
                <a:sym typeface="+mn-ea"/>
              </a:rPr>
              <a:t>验收单</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graphicFrame>
        <p:nvGraphicFramePr>
          <p:cNvPr id="8" name="表格 7"/>
          <p:cNvGraphicFramePr/>
          <p:nvPr/>
        </p:nvGraphicFramePr>
        <p:xfrm>
          <a:off x="684530" y="1397635"/>
          <a:ext cx="10855960" cy="5105400"/>
        </p:xfrm>
        <a:graphic>
          <a:graphicData uri="http://schemas.openxmlformats.org/drawingml/2006/table">
            <a:tbl>
              <a:tblPr firstRow="1" bandRow="1">
                <a:tableStyleId>{5C22544A-7EE6-4342-B048-85BDC9FD1C3A}</a:tableStyleId>
              </a:tblPr>
              <a:tblGrid>
                <a:gridCol w="1195070">
                  <a:extLst>
                    <a:ext uri="{9D8B030D-6E8A-4147-A177-3AD203B41FA5}">
                      <a16:colId xmlns:a16="http://schemas.microsoft.com/office/drawing/2014/main" val="20000"/>
                    </a:ext>
                  </a:extLst>
                </a:gridCol>
                <a:gridCol w="864870">
                  <a:extLst>
                    <a:ext uri="{9D8B030D-6E8A-4147-A177-3AD203B41FA5}">
                      <a16:colId xmlns:a16="http://schemas.microsoft.com/office/drawing/2014/main" val="20001"/>
                    </a:ext>
                  </a:extLst>
                </a:gridCol>
                <a:gridCol w="1061720">
                  <a:extLst>
                    <a:ext uri="{9D8B030D-6E8A-4147-A177-3AD203B41FA5}">
                      <a16:colId xmlns:a16="http://schemas.microsoft.com/office/drawing/2014/main" val="20002"/>
                    </a:ext>
                  </a:extLst>
                </a:gridCol>
                <a:gridCol w="983615">
                  <a:extLst>
                    <a:ext uri="{9D8B030D-6E8A-4147-A177-3AD203B41FA5}">
                      <a16:colId xmlns:a16="http://schemas.microsoft.com/office/drawing/2014/main" val="20003"/>
                    </a:ext>
                  </a:extLst>
                </a:gridCol>
                <a:gridCol w="1132840">
                  <a:extLst>
                    <a:ext uri="{9D8B030D-6E8A-4147-A177-3AD203B41FA5}">
                      <a16:colId xmlns:a16="http://schemas.microsoft.com/office/drawing/2014/main" val="20004"/>
                    </a:ext>
                  </a:extLst>
                </a:gridCol>
                <a:gridCol w="937895">
                  <a:extLst>
                    <a:ext uri="{9D8B030D-6E8A-4147-A177-3AD203B41FA5}">
                      <a16:colId xmlns:a16="http://schemas.microsoft.com/office/drawing/2014/main" val="20005"/>
                    </a:ext>
                  </a:extLst>
                </a:gridCol>
                <a:gridCol w="932815">
                  <a:extLst>
                    <a:ext uri="{9D8B030D-6E8A-4147-A177-3AD203B41FA5}">
                      <a16:colId xmlns:a16="http://schemas.microsoft.com/office/drawing/2014/main" val="20006"/>
                    </a:ext>
                  </a:extLst>
                </a:gridCol>
                <a:gridCol w="920115">
                  <a:extLst>
                    <a:ext uri="{9D8B030D-6E8A-4147-A177-3AD203B41FA5}">
                      <a16:colId xmlns:a16="http://schemas.microsoft.com/office/drawing/2014/main" val="20007"/>
                    </a:ext>
                  </a:extLst>
                </a:gridCol>
                <a:gridCol w="944880">
                  <a:extLst>
                    <a:ext uri="{9D8B030D-6E8A-4147-A177-3AD203B41FA5}">
                      <a16:colId xmlns:a16="http://schemas.microsoft.com/office/drawing/2014/main" val="20008"/>
                    </a:ext>
                  </a:extLst>
                </a:gridCol>
                <a:gridCol w="1882140">
                  <a:extLst>
                    <a:ext uri="{9D8B030D-6E8A-4147-A177-3AD203B41FA5}">
                      <a16:colId xmlns:a16="http://schemas.microsoft.com/office/drawing/2014/main" val="20009"/>
                    </a:ext>
                  </a:extLst>
                </a:gridCol>
              </a:tblGrid>
              <a:tr h="280670">
                <a:tc gridSpan="3">
                  <a:txBody>
                    <a:bodyPr/>
                    <a:lstStyle/>
                    <a:p>
                      <a:pPr indent="0">
                        <a:buNone/>
                      </a:pPr>
                      <a:r>
                        <a:rPr lang="zh-CN" sz="1200" b="1">
                          <a:solidFill>
                            <a:srgbClr val="000000"/>
                          </a:solidFill>
                          <a:latin typeface="+mn-ea"/>
                        </a:rPr>
                        <a:t>工程名称：</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buNone/>
                      </a:pPr>
                      <a:r>
                        <a:rPr lang="zh-CN" sz="1200" b="1">
                          <a:solidFill>
                            <a:srgbClr val="000000"/>
                          </a:solidFill>
                          <a:latin typeface="+mn-ea"/>
                        </a:rPr>
                        <a:t>楼栋：</a:t>
                      </a:r>
                      <a:endParaRPr lang="zh-CN" altLang="en-US" sz="1200" b="1">
                        <a:solidFill>
                          <a:srgbClr val="000000"/>
                        </a:solidFill>
                        <a:latin typeface="+mn-ea"/>
                      </a:endParaRPr>
                    </a:p>
                  </a:txBody>
                  <a:tcPr anchor="ctr">
                    <a:lnL w="6350" cap="flat" cmpd="sng" algn="ctr">
                      <a:solidFill>
                        <a:srgbClr val="000000"/>
                      </a:solidFill>
                      <a:prstDash val="solid"/>
                      <a:round/>
                      <a:headEnd type="none" w="med" len="med"/>
                      <a:tailEnd type="none" w="med" len="med"/>
                    </a:lnL>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a:txBody>
                    <a:bodyPr/>
                    <a:lstStyle/>
                    <a:p>
                      <a:pPr indent="0">
                        <a:buNone/>
                      </a:pPr>
                      <a:r>
                        <a:rPr lang="zh-CN" sz="1200" b="1">
                          <a:solidFill>
                            <a:srgbClr val="000000"/>
                          </a:solidFill>
                          <a:latin typeface="+mn-ea"/>
                        </a:rPr>
                        <a:t>楼层：</a:t>
                      </a:r>
                      <a:endParaRPr lang="zh-CN" altLang="en-US" sz="1200" b="1">
                        <a:solidFill>
                          <a:srgbClr val="000000"/>
                        </a:solidFill>
                        <a:latin typeface="+mn-ea"/>
                      </a:endParaRPr>
                    </a:p>
                  </a:txBody>
                  <a:tcPr anchor="ct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zh-CN" sz="1200" b="1">
                          <a:solidFill>
                            <a:srgbClr val="000000"/>
                          </a:solidFill>
                          <a:latin typeface="+mn-ea"/>
                        </a:rPr>
                        <a:t>房间：</a:t>
                      </a:r>
                      <a:endParaRPr lang="zh-CN" altLang="en-US" sz="1200" b="1">
                        <a:solidFill>
                          <a:srgbClr val="000000"/>
                        </a:solidFill>
                        <a:latin typeface="+mn-ea"/>
                      </a:endParaRPr>
                    </a:p>
                  </a:txBody>
                  <a:tcPr anchor="ctr">
                    <a:lnL w="6350" cap="flat" cmpd="sng" algn="ctr">
                      <a:solidFill>
                        <a:srgbClr val="000000"/>
                      </a:solidFill>
                      <a:prstDash val="solid"/>
                      <a:round/>
                      <a:headEnd type="none" w="med" len="med"/>
                      <a:tailEnd type="none" w="med" len="med"/>
                    </a:lnL>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buNone/>
                      </a:pPr>
                      <a:r>
                        <a:rPr lang="zh-CN" sz="1200" b="1">
                          <a:solidFill>
                            <a:srgbClr val="000000"/>
                          </a:solidFill>
                          <a:latin typeface="+mn-ea"/>
                        </a:rPr>
                        <a:t>施工单位：</a:t>
                      </a:r>
                      <a:endParaRPr lang="zh-CN" altLang="en-US" sz="1200" b="1">
                        <a:solidFill>
                          <a:srgbClr val="000000"/>
                        </a:solidFill>
                        <a:latin typeface="+mn-ea"/>
                      </a:endParaRPr>
                    </a:p>
                  </a:txBody>
                  <a:tcPr anchor="ct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280670">
                <a:tc rowSpan="2">
                  <a:txBody>
                    <a:bodyPr/>
                    <a:lstStyle/>
                    <a:p>
                      <a:pPr indent="0" algn="ctr">
                        <a:buNone/>
                      </a:pPr>
                      <a:r>
                        <a:rPr lang="zh-CN" sz="1200" b="1">
                          <a:solidFill>
                            <a:srgbClr val="000000"/>
                          </a:solidFill>
                          <a:latin typeface="+mn-ea"/>
                        </a:rPr>
                        <a:t>验收内容</a:t>
                      </a:r>
                      <a:endParaRPr lang="en-US" altLang="zh-CN"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200" b="1">
                          <a:solidFill>
                            <a:srgbClr val="000000"/>
                          </a:solidFill>
                          <a:latin typeface="+mn-ea"/>
                        </a:rPr>
                        <a:t>材料规范</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1200" b="1">
                          <a:solidFill>
                            <a:srgbClr val="000000"/>
                          </a:solidFill>
                          <a:latin typeface="+mn-ea"/>
                        </a:rPr>
                        <a:t>施工质量</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1200" b="1">
                          <a:solidFill>
                            <a:srgbClr val="000000"/>
                          </a:solidFill>
                          <a:latin typeface="+mn-ea"/>
                        </a:rPr>
                        <a:t>验收结果</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sz="1200" b="1">
                          <a:solidFill>
                            <a:srgbClr val="000000"/>
                          </a:solidFill>
                          <a:latin typeface="+mn-ea"/>
                        </a:rPr>
                        <a:t>备注</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7840">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200" b="0">
                          <a:solidFill>
                            <a:srgbClr val="000000"/>
                          </a:solidFill>
                          <a:latin typeface="+mn-ea"/>
                        </a:rPr>
                        <a:t>品牌</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规格</a:t>
                      </a:r>
                    </a:p>
                    <a:p>
                      <a:pPr indent="0" algn="ctr">
                        <a:buNone/>
                      </a:pPr>
                      <a:r>
                        <a:rPr lang="zh-CN" sz="1200" b="0">
                          <a:solidFill>
                            <a:srgbClr val="000000"/>
                          </a:solidFill>
                          <a:latin typeface="+mn-ea"/>
                        </a:rPr>
                        <a:t>型号</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施工</a:t>
                      </a:r>
                    </a:p>
                    <a:p>
                      <a:pPr indent="0" algn="ctr">
                        <a:buNone/>
                      </a:pPr>
                      <a:r>
                        <a:rPr lang="zh-CN" sz="1200" b="0">
                          <a:solidFill>
                            <a:srgbClr val="000000"/>
                          </a:solidFill>
                          <a:latin typeface="+mn-ea"/>
                        </a:rPr>
                        <a:t>部位</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施工</a:t>
                      </a:r>
                    </a:p>
                    <a:p>
                      <a:pPr indent="0" algn="ctr">
                        <a:buNone/>
                      </a:pPr>
                      <a:r>
                        <a:rPr lang="zh-CN" sz="1200" b="0">
                          <a:solidFill>
                            <a:srgbClr val="000000"/>
                          </a:solidFill>
                          <a:latin typeface="+mn-ea"/>
                        </a:rPr>
                        <a:t>做法</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设计</a:t>
                      </a:r>
                    </a:p>
                    <a:p>
                      <a:pPr indent="0" algn="ctr">
                        <a:buNone/>
                      </a:pPr>
                      <a:r>
                        <a:rPr lang="zh-CN" sz="1200" b="0">
                          <a:solidFill>
                            <a:srgbClr val="000000"/>
                          </a:solidFill>
                          <a:latin typeface="+mn-ea"/>
                        </a:rPr>
                        <a:t>要求</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合格</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不合格</a:t>
                      </a:r>
                    </a:p>
                    <a:p>
                      <a:pPr indent="0" algn="ctr">
                        <a:buNone/>
                      </a:pPr>
                      <a:r>
                        <a:rPr lang="zh-CN" sz="1200" b="0">
                          <a:solidFill>
                            <a:srgbClr val="000000"/>
                          </a:solidFill>
                          <a:latin typeface="+mn-ea"/>
                        </a:rPr>
                        <a:t>限期整改</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影像资料</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1">
                  <a:txBody>
                    <a:bodyPr/>
                    <a:lstStyle/>
                    <a:p>
                      <a:pPr indent="0">
                        <a:buNone/>
                      </a:pPr>
                      <a:endParaRPr lang="en-US" sz="1200" b="0">
                        <a:solidFill>
                          <a:srgbClr val="000000"/>
                        </a:solidFill>
                        <a:latin typeface="+mn-ea"/>
                        <a:cs typeface="+mn-ea"/>
                      </a:endParaRPr>
                    </a:p>
                    <a:p>
                      <a:pPr indent="0">
                        <a:buNone/>
                      </a:pPr>
                      <a:endParaRPr lang="en-US" sz="1200" b="0">
                        <a:solidFill>
                          <a:srgbClr val="000000"/>
                        </a:solidFill>
                        <a:latin typeface="+mn-ea"/>
                        <a:cs typeface="+mn-ea"/>
                      </a:endParaRPr>
                    </a:p>
                    <a:p>
                      <a:pPr indent="0">
                        <a:buNone/>
                      </a:pPr>
                      <a:endParaRPr lang="en-US" sz="1200" b="0">
                        <a:solidFill>
                          <a:srgbClr val="000000"/>
                        </a:solidFill>
                        <a:latin typeface="+mn-ea"/>
                        <a:cs typeface="+mn-ea"/>
                      </a:endParaRPr>
                    </a:p>
                    <a:p>
                      <a:pPr indent="0">
                        <a:buNone/>
                      </a:pPr>
                      <a:endParaRPr lang="en-US" sz="1200" b="0">
                        <a:solidFill>
                          <a:srgbClr val="000000"/>
                        </a:solidFill>
                        <a:latin typeface="+mn-ea"/>
                        <a:cs typeface="+mn-ea"/>
                      </a:endParaRPr>
                    </a:p>
                    <a:p>
                      <a:pPr indent="0">
                        <a:buNone/>
                      </a:pPr>
                      <a:endParaRPr lang="en-US" altLang="en-US" sz="1200" b="0">
                        <a:solidFill>
                          <a:srgbClr val="000000"/>
                        </a:solidFill>
                        <a:latin typeface="+mn-ea"/>
                        <a:cs typeface="+mn-ea"/>
                      </a:endParaRPr>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5285">
                <a:tc>
                  <a:txBody>
                    <a:bodyPr/>
                    <a:lstStyle/>
                    <a:p>
                      <a:pPr indent="0" algn="ctr">
                        <a:buNone/>
                      </a:pPr>
                      <a:r>
                        <a:rPr lang="zh-CN" sz="1200" b="0">
                          <a:solidFill>
                            <a:srgbClr val="000000"/>
                          </a:solidFill>
                          <a:latin typeface="+mn-ea"/>
                        </a:rPr>
                        <a:t>电气管线</a:t>
                      </a:r>
                    </a:p>
                    <a:p>
                      <a:pPr indent="0" algn="ctr">
                        <a:buNone/>
                      </a:pPr>
                      <a:r>
                        <a:rPr lang="zh-CN" sz="1200" b="0">
                          <a:solidFill>
                            <a:srgbClr val="000000"/>
                          </a:solidFill>
                          <a:latin typeface="+mn-ea"/>
                        </a:rPr>
                        <a:t>敷设</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280670">
                <a:tc>
                  <a:txBody>
                    <a:bodyPr/>
                    <a:lstStyle/>
                    <a:p>
                      <a:pPr indent="0" algn="ctr">
                        <a:buNone/>
                      </a:pPr>
                      <a:r>
                        <a:rPr lang="zh-CN" sz="1200" b="0">
                          <a:solidFill>
                            <a:srgbClr val="000000"/>
                          </a:solidFill>
                          <a:latin typeface="+mn-ea"/>
                        </a:rPr>
                        <a:t>线盒</a:t>
                      </a:r>
                    </a:p>
                    <a:p>
                      <a:pPr indent="0" algn="ctr">
                        <a:buNone/>
                      </a:pPr>
                      <a:r>
                        <a:rPr lang="zh-CN" sz="1200" b="0">
                          <a:solidFill>
                            <a:srgbClr val="000000"/>
                          </a:solidFill>
                          <a:latin typeface="+mn-ea"/>
                        </a:rPr>
                        <a:t>高低差</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281305">
                <a:tc>
                  <a:txBody>
                    <a:bodyPr/>
                    <a:lstStyle/>
                    <a:p>
                      <a:pPr indent="0" algn="ctr">
                        <a:buNone/>
                      </a:pPr>
                      <a:r>
                        <a:rPr lang="zh-CN" sz="1200" b="0">
                          <a:solidFill>
                            <a:srgbClr val="000000"/>
                          </a:solidFill>
                          <a:latin typeface="+mn-ea"/>
                        </a:rPr>
                        <a:t>给水管线</a:t>
                      </a:r>
                    </a:p>
                    <a:p>
                      <a:pPr indent="0" algn="ctr">
                        <a:buNone/>
                      </a:pPr>
                      <a:r>
                        <a:rPr lang="zh-CN" sz="1200" b="0">
                          <a:solidFill>
                            <a:srgbClr val="000000"/>
                          </a:solidFill>
                          <a:latin typeface="+mn-ea"/>
                        </a:rPr>
                        <a:t>敷设</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280670">
                <a:tc>
                  <a:txBody>
                    <a:bodyPr/>
                    <a:lstStyle/>
                    <a:p>
                      <a:pPr indent="0" algn="ctr">
                        <a:buNone/>
                      </a:pPr>
                      <a:r>
                        <a:rPr lang="zh-CN" sz="1200" b="0">
                          <a:solidFill>
                            <a:srgbClr val="000000"/>
                          </a:solidFill>
                          <a:latin typeface="+mn-ea"/>
                        </a:rPr>
                        <a:t>暖气管线</a:t>
                      </a:r>
                    </a:p>
                    <a:p>
                      <a:pPr indent="0" algn="ctr">
                        <a:buNone/>
                      </a:pPr>
                      <a:r>
                        <a:rPr lang="zh-CN" sz="1200" b="0">
                          <a:solidFill>
                            <a:srgbClr val="000000"/>
                          </a:solidFill>
                          <a:latin typeface="+mn-ea"/>
                        </a:rPr>
                        <a:t>敷设</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280670">
                <a:tc>
                  <a:txBody>
                    <a:bodyPr/>
                    <a:lstStyle/>
                    <a:p>
                      <a:pPr indent="0" algn="ctr">
                        <a:buNone/>
                      </a:pPr>
                      <a:r>
                        <a:rPr lang="zh-CN" sz="1200" b="0">
                          <a:solidFill>
                            <a:srgbClr val="000000"/>
                          </a:solidFill>
                          <a:latin typeface="+mn-ea"/>
                          <a:cs typeface="+mn-ea"/>
                        </a:rPr>
                        <a:t>水管接驳口</a:t>
                      </a:r>
                    </a:p>
                    <a:p>
                      <a:pPr indent="0" algn="ctr">
                        <a:buNone/>
                      </a:pPr>
                      <a:r>
                        <a:rPr lang="zh-CN" sz="1200" b="0">
                          <a:solidFill>
                            <a:srgbClr val="000000"/>
                          </a:solidFill>
                          <a:latin typeface="+mn-ea"/>
                          <a:cs typeface="+mn-ea"/>
                        </a:rPr>
                        <a:t>高低差</a:t>
                      </a:r>
                      <a:endParaRPr lang="zh-CN" altLang="en-US" sz="1200" b="0">
                        <a:solidFill>
                          <a:srgbClr val="000000"/>
                        </a:solidFill>
                        <a:latin typeface="+mn-ea"/>
                        <a:cs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375920">
                <a:tc>
                  <a:txBody>
                    <a:bodyPr/>
                    <a:lstStyle/>
                    <a:p>
                      <a:pPr indent="0" algn="ctr">
                        <a:buNone/>
                      </a:pPr>
                      <a:r>
                        <a:rPr lang="zh-CN" sz="1200" b="0">
                          <a:solidFill>
                            <a:srgbClr val="000000"/>
                          </a:solidFill>
                          <a:latin typeface="+mn-ea"/>
                        </a:rPr>
                        <a:t>龙骨施工</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394335">
                <a:tc>
                  <a:txBody>
                    <a:bodyPr/>
                    <a:lstStyle/>
                    <a:p>
                      <a:pPr indent="0" algn="ctr">
                        <a:buNone/>
                      </a:pPr>
                      <a:r>
                        <a:rPr lang="zh-CN" sz="1200" b="0">
                          <a:solidFill>
                            <a:srgbClr val="000000"/>
                          </a:solidFill>
                          <a:latin typeface="+mn-ea"/>
                        </a:rPr>
                        <a:t>加固施工</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307975">
                <a:tc>
                  <a:txBody>
                    <a:bodyPr/>
                    <a:lstStyle/>
                    <a:p>
                      <a:pPr indent="0" algn="ctr">
                        <a:buNone/>
                      </a:pPr>
                      <a:r>
                        <a:rPr lang="zh-CN" sz="1200" b="0">
                          <a:solidFill>
                            <a:srgbClr val="000000"/>
                          </a:solidFill>
                          <a:latin typeface="+mn-ea"/>
                        </a:rPr>
                        <a:t>洞口基层</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281305">
                <a:tc rowSpan="2">
                  <a:txBody>
                    <a:bodyPr/>
                    <a:lstStyle/>
                    <a:p>
                      <a:pPr indent="0" algn="ctr">
                        <a:buNone/>
                      </a:pPr>
                      <a:r>
                        <a:rPr lang="zh-CN" sz="1200" b="1">
                          <a:solidFill>
                            <a:srgbClr val="000000"/>
                          </a:solidFill>
                          <a:latin typeface="+mn-ea"/>
                        </a:rPr>
                        <a:t>验收</a:t>
                      </a:r>
                    </a:p>
                    <a:p>
                      <a:pPr indent="0" algn="ctr">
                        <a:buNone/>
                      </a:pPr>
                      <a:r>
                        <a:rPr lang="zh-CN" sz="1200" b="1">
                          <a:solidFill>
                            <a:srgbClr val="000000"/>
                          </a:solidFill>
                          <a:latin typeface="+mn-ea"/>
                        </a:rPr>
                        <a:t>会签</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5">
                  <a:txBody>
                    <a:bodyPr/>
                    <a:lstStyle/>
                    <a:p>
                      <a:pPr indent="0" algn="ctr">
                        <a:buNone/>
                      </a:pPr>
                      <a:r>
                        <a:rPr lang="zh-CN" sz="1200">
                          <a:solidFill>
                            <a:srgbClr val="000000"/>
                          </a:solidFill>
                          <a:latin typeface="+mn-ea"/>
                          <a:sym typeface="+mn-ea"/>
                        </a:rPr>
                        <a:t>甲方项目专业负责人</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1200">
                          <a:solidFill>
                            <a:srgbClr val="000000"/>
                          </a:solidFill>
                          <a:latin typeface="+mn-ea"/>
                          <a:sym typeface="+mn-ea"/>
                        </a:rPr>
                        <a:t>精装单位</a:t>
                      </a:r>
                      <a:endParaRPr lang="zh-CN" altLang="en-US" sz="1200" b="0">
                        <a:solidFill>
                          <a:srgbClr val="000000"/>
                        </a:solidFill>
                        <a:latin typeface="+mn-ea"/>
                      </a:endParaRPr>
                    </a:p>
                  </a:txBody>
                  <a:tcPr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400685">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5">
                  <a:txBody>
                    <a:bodyPr/>
                    <a:lstStyle/>
                    <a:p>
                      <a:pPr indent="0" algn="ctr">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lgn="ctr">
                        <a:buNone/>
                      </a:pPr>
                      <a:endParaRPr lang="en-US" altLang="en-US" sz="1200" b="0">
                        <a:solidFill>
                          <a:srgbClr val="000000"/>
                        </a:solidFill>
                        <a:latin typeface="+mn-ea"/>
                      </a:endParaRPr>
                    </a:p>
                  </a:txBody>
                  <a:tcPr anchor="ctr">
                    <a:lnL w="6350" cap="flat" cmpd="sng" algn="ctr">
                      <a:solidFill>
                        <a:srgbClr val="000000"/>
                      </a:solidFill>
                      <a:prstDash val="solid"/>
                      <a:round/>
                      <a:headEnd type="none" w="med" len="med"/>
                      <a:tailEnd type="none" w="med" len="med"/>
                    </a:lnL>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transition>
    <p:zoom dir="in"/>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5.3-3</a:t>
            </a:r>
            <a:r>
              <a:rPr lang="zh-CN" altLang="en-US" sz="1800" b="1" dirty="0" smtClean="0">
                <a:solidFill>
                  <a:srgbClr val="000000"/>
                </a:solidFill>
                <a:cs typeface="+mn-ea"/>
              </a:rPr>
              <a:t>、墙顶面基层</a:t>
            </a:r>
            <a:endParaRPr lang="zh-CN" sz="1800" b="1" dirty="0" smtClean="0">
              <a:solidFill>
                <a:srgbClr val="000000"/>
              </a:solidFill>
              <a:cs typeface="+mn-ea"/>
              <a:sym typeface="+mn-ea"/>
            </a:endParaRPr>
          </a:p>
        </p:txBody>
      </p:sp>
      <p:sp>
        <p:nvSpPr>
          <p:cNvPr id="6" name="文本框 5"/>
          <p:cNvSpPr txBox="1"/>
          <p:nvPr/>
        </p:nvSpPr>
        <p:spPr>
          <a:xfrm>
            <a:off x="684530" y="3196590"/>
            <a:ext cx="4655185" cy="170688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p>
          <a:p>
            <a:pPr>
              <a:lnSpc>
                <a:spcPct val="150000"/>
              </a:lnSpc>
            </a:pPr>
            <a:r>
              <a:rPr lang="zh-CN" altLang="en-US" sz="1400" dirty="0">
                <a:solidFill>
                  <a:srgbClr val="000000"/>
                </a:solidFill>
                <a:latin typeface="+mn-ea"/>
                <a:cs typeface="+mn-ea"/>
              </a:rPr>
              <a:t>       </a:t>
            </a:r>
            <a:r>
              <a:rPr lang="zh-CN" altLang="en-US" sz="1400" b="1" dirty="0" smtClean="0">
                <a:solidFill>
                  <a:srgbClr val="000000"/>
                </a:solidFill>
                <a:cs typeface="+mn-ea"/>
                <a:sym typeface="+mn-ea"/>
              </a:rPr>
              <a:t>严格控制精装基层施工质量，按公司管理标准依据相关规范要求，对现场的墙面、顶部、门窗洞口等部位使用</a:t>
            </a:r>
            <a:r>
              <a:rPr lang="en-US" altLang="zh-CN" sz="1400" b="1" dirty="0" smtClean="0">
                <a:solidFill>
                  <a:srgbClr val="000000"/>
                </a:solidFill>
                <a:cs typeface="+mn-ea"/>
                <a:sym typeface="+mn-ea"/>
              </a:rPr>
              <a:t>2m</a:t>
            </a:r>
            <a:r>
              <a:rPr lang="zh-CN" altLang="en-US" sz="1400" b="1" dirty="0" smtClean="0">
                <a:solidFill>
                  <a:srgbClr val="000000"/>
                </a:solidFill>
                <a:cs typeface="+mn-ea"/>
                <a:sym typeface="+mn-ea"/>
              </a:rPr>
              <a:t>靠尺、红外、测距仪、钢尺、卷尺等测量工具进行精装工作面的表观质量检查。</a:t>
            </a:r>
            <a:r>
              <a:rPr lang="zh-CN" altLang="en-US" sz="1400" dirty="0">
                <a:solidFill>
                  <a:srgbClr val="000000"/>
                </a:solidFill>
                <a:latin typeface="+mn-ea"/>
                <a:cs typeface="+mn-ea"/>
              </a:rPr>
              <a:t>            </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9" name="文本框 8"/>
          <p:cNvSpPr txBox="1"/>
          <p:nvPr/>
        </p:nvSpPr>
        <p:spPr>
          <a:xfrm>
            <a:off x="684530" y="5026025"/>
            <a:ext cx="4946650" cy="10604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工作目的：</a:t>
            </a:r>
            <a:r>
              <a:rPr lang="zh-CN" altLang="en-US" sz="1400" dirty="0" smtClean="0">
                <a:solidFill>
                  <a:srgbClr val="000000"/>
                </a:solidFill>
                <a:latin typeface="+mn-ea"/>
                <a:cs typeface="+mn-ea"/>
              </a:rPr>
              <a:t>        </a:t>
            </a:r>
            <a:endParaRPr lang="en-US" altLang="zh-CN" sz="1400" dirty="0" smtClean="0">
              <a:solidFill>
                <a:srgbClr val="000000"/>
              </a:solidFill>
              <a:latin typeface="+mn-ea"/>
              <a:cs typeface="+mn-ea"/>
            </a:endParaRPr>
          </a:p>
          <a:p>
            <a:pPr>
              <a:lnSpc>
                <a:spcPct val="150000"/>
              </a:lnSpc>
            </a:pPr>
            <a:r>
              <a:rPr lang="en-US" altLang="zh-CN" sz="1400" dirty="0">
                <a:solidFill>
                  <a:srgbClr val="000000"/>
                </a:solidFill>
                <a:latin typeface="+mn-ea"/>
                <a:cs typeface="+mn-ea"/>
              </a:rPr>
              <a:t> </a:t>
            </a:r>
            <a:r>
              <a:rPr lang="en-US" altLang="zh-CN" sz="1400" dirty="0" smtClean="0">
                <a:solidFill>
                  <a:srgbClr val="000000"/>
                </a:solidFill>
                <a:latin typeface="+mn-ea"/>
                <a:cs typeface="+mn-ea"/>
              </a:rPr>
              <a:t>      </a:t>
            </a:r>
            <a:r>
              <a:rPr lang="zh-CN" altLang="en-US" sz="1400" b="1" dirty="0" smtClean="0">
                <a:solidFill>
                  <a:srgbClr val="000000"/>
                </a:solidFill>
                <a:cs typeface="+mn-ea"/>
                <a:sym typeface="+mn-ea"/>
              </a:rPr>
              <a:t>控制基层品质，保证安装产品的尺寸契合，提升观感质量，降低交付风险。</a:t>
            </a:r>
            <a:endParaRPr lang="en-US" altLang="zh-CN" sz="1400" b="1" dirty="0">
              <a:solidFill>
                <a:srgbClr val="000000"/>
              </a:solidFill>
              <a:latin typeface="+mn-ea"/>
              <a:cs typeface="+mn-ea"/>
            </a:endParaRPr>
          </a:p>
        </p:txBody>
      </p:sp>
      <p:pic>
        <p:nvPicPr>
          <p:cNvPr id="11" name="内容占位符 4"/>
          <p:cNvPicPr>
            <a:picLocks noGrp="1" noChangeAspect="1"/>
          </p:cNvPicPr>
          <p:nvPr>
            <p:ph idx="1"/>
          </p:nvPr>
        </p:nvPicPr>
        <p:blipFill>
          <a:blip r:embed="rId2"/>
          <a:stretch>
            <a:fillRect/>
          </a:stretch>
        </p:blipFill>
        <p:spPr>
          <a:xfrm>
            <a:off x="5631572" y="1525668"/>
            <a:ext cx="3095980" cy="1814142"/>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2" name="内容占位符 4"/>
          <p:cNvPicPr>
            <a:picLocks noChangeAspect="1"/>
          </p:cNvPicPr>
          <p:nvPr/>
        </p:nvPicPr>
        <p:blipFill>
          <a:blip r:embed="rId3"/>
          <a:stretch>
            <a:fillRect/>
          </a:stretch>
        </p:blipFill>
        <p:spPr bwMode="auto">
          <a:xfrm>
            <a:off x="9080500" y="1525905"/>
            <a:ext cx="2402205" cy="181419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13" name="内容占位符 4"/>
          <p:cNvPicPr>
            <a:picLocks noChangeAspect="1"/>
          </p:cNvPicPr>
          <p:nvPr/>
        </p:nvPicPr>
        <p:blipFill>
          <a:blip r:embed="rId4"/>
          <a:srcRect/>
          <a:stretch>
            <a:fillRect/>
          </a:stretch>
        </p:blipFill>
        <p:spPr bwMode="auto">
          <a:xfrm>
            <a:off x="8385810" y="3641090"/>
            <a:ext cx="3096895" cy="261239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14" name="内容占位符 4"/>
          <p:cNvPicPr>
            <a:picLocks noChangeAspect="1"/>
          </p:cNvPicPr>
          <p:nvPr/>
        </p:nvPicPr>
        <p:blipFill>
          <a:blip r:embed="rId5"/>
          <a:stretch>
            <a:fillRect/>
          </a:stretch>
        </p:blipFill>
        <p:spPr bwMode="auto">
          <a:xfrm>
            <a:off x="6382385" y="3641090"/>
            <a:ext cx="1595120" cy="2612390"/>
          </a:xfrm>
          <a:prstGeom prst="rect">
            <a:avLst/>
          </a:prstGeom>
          <a:noFill/>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530" y="720725"/>
            <a:ext cx="429323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5.3-3</a:t>
            </a:r>
            <a:r>
              <a:rPr lang="zh-CN" altLang="en-US" sz="1800" b="1" dirty="0" smtClean="0">
                <a:solidFill>
                  <a:srgbClr val="000000"/>
                </a:solidFill>
                <a:cs typeface="+mn-ea"/>
              </a:rPr>
              <a:t>、墙顶面基层  检测标准及方法</a:t>
            </a:r>
            <a:endParaRPr 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nvGraphicFramePr>
        <p:xfrm>
          <a:off x="954405" y="1735455"/>
          <a:ext cx="10288905" cy="4516755"/>
        </p:xfrm>
        <a:graphic>
          <a:graphicData uri="http://schemas.openxmlformats.org/drawingml/2006/table">
            <a:tbl>
              <a:tblPr/>
              <a:tblGrid>
                <a:gridCol w="790575">
                  <a:extLst>
                    <a:ext uri="{9D8B030D-6E8A-4147-A177-3AD203B41FA5}">
                      <a16:colId xmlns:a16="http://schemas.microsoft.com/office/drawing/2014/main" val="20000"/>
                    </a:ext>
                  </a:extLst>
                </a:gridCol>
                <a:gridCol w="1661795">
                  <a:extLst>
                    <a:ext uri="{9D8B030D-6E8A-4147-A177-3AD203B41FA5}">
                      <a16:colId xmlns:a16="http://schemas.microsoft.com/office/drawing/2014/main" val="20001"/>
                    </a:ext>
                  </a:extLst>
                </a:gridCol>
                <a:gridCol w="2191385">
                  <a:extLst>
                    <a:ext uri="{9D8B030D-6E8A-4147-A177-3AD203B41FA5}">
                      <a16:colId xmlns:a16="http://schemas.microsoft.com/office/drawing/2014/main" val="20002"/>
                    </a:ext>
                  </a:extLst>
                </a:gridCol>
                <a:gridCol w="2253615">
                  <a:extLst>
                    <a:ext uri="{9D8B030D-6E8A-4147-A177-3AD203B41FA5}">
                      <a16:colId xmlns:a16="http://schemas.microsoft.com/office/drawing/2014/main" val="20003"/>
                    </a:ext>
                  </a:extLst>
                </a:gridCol>
                <a:gridCol w="2223770">
                  <a:extLst>
                    <a:ext uri="{9D8B030D-6E8A-4147-A177-3AD203B41FA5}">
                      <a16:colId xmlns:a16="http://schemas.microsoft.com/office/drawing/2014/main" val="20004"/>
                    </a:ext>
                  </a:extLst>
                </a:gridCol>
                <a:gridCol w="1167765">
                  <a:extLst>
                    <a:ext uri="{9D8B030D-6E8A-4147-A177-3AD203B41FA5}">
                      <a16:colId xmlns:a16="http://schemas.microsoft.com/office/drawing/2014/main" val="20005"/>
                    </a:ext>
                  </a:extLst>
                </a:gridCol>
              </a:tblGrid>
              <a:tr h="558165">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序号</a:t>
                      </a:r>
                      <a:endParaRPr kumimoji="0" lang="zh-CN" sz="13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项目</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质量要求及允许偏差</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验收</a:t>
                      </a:r>
                      <a:r>
                        <a:rPr kumimoji="0" lang="zh-CN" altLang="en-US"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方法</a:t>
                      </a:r>
                      <a:r>
                        <a:rPr kumimoji="0" lang="en-US" alt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 </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说明</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7525">
                <a:tc vMerge="1">
                  <a:txBody>
                    <a:bodyPr/>
                    <a:lstStyle/>
                    <a:p>
                      <a:endParaRPr lang="zh-CN"/>
                    </a:p>
                  </a:txBody>
                  <a:tcPr/>
                </a:tc>
                <a:tc vMerge="1">
                  <a:txBody>
                    <a:bodyPr/>
                    <a:lstStyle/>
                    <a:p>
                      <a:endParaRPr lang="zh-CN"/>
                    </a:p>
                  </a:txBody>
                  <a:tcPr/>
                </a:tc>
                <a:tc vMerge="1">
                  <a:txBody>
                    <a:bodyPr/>
                    <a:lstStyle/>
                    <a:p>
                      <a:endParaRPr lang="zh-CN"/>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395"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检验工具、方法</a:t>
                      </a:r>
                      <a:endParaRPr kumimoji="0" lang="zh-CN" sz="1395"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395"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检验数量</a:t>
                      </a:r>
                      <a:endParaRPr kumimoji="0" lang="zh-CN" sz="1395"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extLst>
                  <a:ext uri="{0D108BD9-81ED-4DB2-BD59-A6C34878D82A}">
                    <a16:rowId xmlns:a16="http://schemas.microsoft.com/office/drawing/2014/main" val="10001"/>
                  </a:ext>
                </a:extLst>
              </a:tr>
              <a:tr h="49085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顶板极差</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lang="en-US" altLang="zh-CN" sz="1200" smtClean="0">
                          <a:ln>
                            <a:noFill/>
                          </a:ln>
                          <a:solidFill>
                            <a:srgbClr val="000000"/>
                          </a:solidFill>
                          <a:effectLst/>
                          <a:latin typeface="微软雅黑" panose="020B0503020204020204" pitchFamily="34" charset="-122"/>
                          <a:ea typeface="微软雅黑" panose="020B0503020204020204" pitchFamily="34" charset="-122"/>
                          <a:sym typeface="+mn-ea"/>
                        </a:rPr>
                        <a:t>≤3.0mm</a:t>
                      </a:r>
                      <a:endParaRPr kumimoji="0" lang="zh-CN" sz="1200" b="0" i="0" u="none" strike="noStrike" cap="none" normalizeH="0" baseline="0" smtClean="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红外、卷尺或测距仪</a:t>
                      </a:r>
                      <a:endPar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全检</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lang="zh-CN" altLang="en-US" sz="1200" smtClean="0">
                          <a:ln>
                            <a:noFill/>
                          </a:ln>
                          <a:solidFill>
                            <a:srgbClr val="000000"/>
                          </a:solidFill>
                          <a:effectLst/>
                          <a:latin typeface="微软雅黑" panose="020B0503020204020204" pitchFamily="34" charset="-122"/>
                          <a:ea typeface="微软雅黑" panose="020B0503020204020204" pitchFamily="34" charset="-122"/>
                          <a:sym typeface="+mn-ea"/>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767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a:t>
                      </a: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裂缝</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不允许</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目测观察</a:t>
                      </a:r>
                      <a:endPar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观察</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085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3</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空鼓</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不允许</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小锤轻击</a:t>
                      </a:r>
                      <a:endPar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44958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4</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表面平整度</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2m</a:t>
                      </a:r>
                      <a:r>
                        <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靠尺</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和</a:t>
                      </a:r>
                      <a:r>
                        <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塞尺</a:t>
                      </a:r>
                      <a:endPar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6">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每</a:t>
                      </a:r>
                      <a:r>
                        <a:rPr kumimoji="0" lang="en-US"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个房间一个检验批，每个检验批抽检≥</a:t>
                      </a:r>
                      <a:r>
                        <a:rPr kumimoji="0" lang="en-US"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10%</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，并不得少于三间，（抽中房间应全检）</a:t>
                      </a:r>
                    </a:p>
                    <a:p>
                      <a:pPr marL="0" marR="0" lvl="0" indent="0" algn="ctr" defTabSz="347345"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 </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5</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墙面</a:t>
                      </a: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垂直度</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2m</a:t>
                      </a:r>
                      <a:r>
                        <a:rPr kumimoji="0" lang="zh-CN"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靠尺</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和</a:t>
                      </a:r>
                      <a:r>
                        <a:rPr kumimoji="0" lang="zh-CN"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塞尺</a:t>
                      </a:r>
                      <a:endParaRPr kumimoji="0" lang="zh-CN"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6"/>
                  </a:ext>
                </a:extLst>
              </a:tr>
              <a:tr h="51689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6</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阴阳角方正</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直角检测尺</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8"/>
                  </a:ext>
                </a:extLst>
              </a:tr>
              <a:tr h="483235">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117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洞口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lang="zh-CN" sz="1200" smtClean="0">
                          <a:ln>
                            <a:noFill/>
                          </a:ln>
                          <a:solidFill>
                            <a:srgbClr val="000000"/>
                          </a:solidFill>
                          <a:effectLst/>
                          <a:latin typeface="微软雅黑" panose="020B0503020204020204" pitchFamily="34" charset="-122"/>
                          <a:ea typeface="微软雅黑" panose="020B0503020204020204" pitchFamily="34" charset="-122"/>
                          <a:sym typeface="+mn-ea"/>
                        </a:rPr>
                        <a:t>不允许</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0" marR="0" lvl="0" indent="0" algn="ctr" defTabSz="347345" rtl="0" eaLnBrk="1" fontAlgn="base" latinLnBrk="0" hangingPunct="1">
                        <a:lnSpc>
                          <a:spcPct val="100000"/>
                        </a:lnSpc>
                        <a:spcBef>
                          <a:spcPct val="0"/>
                        </a:spcBef>
                        <a:spcAft>
                          <a:spcPct val="0"/>
                        </a:spcAft>
                        <a:buClrTx/>
                        <a:buSzTx/>
                        <a:buFontTx/>
                        <a:buNone/>
                      </a:pP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45</a:t>
                      </a: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度角测量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lang="zh-CN" altLang="en-US" sz="1200" smtClean="0">
                          <a:ln>
                            <a:noFill/>
                          </a:ln>
                          <a:solidFill>
                            <a:srgbClr val="000000"/>
                          </a:solidFill>
                          <a:effectLst/>
                          <a:latin typeface="微软雅黑" panose="020B0503020204020204" pitchFamily="34" charset="-122"/>
                          <a:ea typeface="微软雅黑" panose="020B0503020204020204" pitchFamily="34" charset="-122"/>
                          <a:sym typeface="+mn-ea"/>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ransition>
    <p:zoom dir="in"/>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sym typeface="+mn-ea"/>
              </a:rPr>
              <a:t>5.3-3.1  垂直平整验收单</a:t>
            </a:r>
          </a:p>
        </p:txBody>
      </p:sp>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graphicFrame>
        <p:nvGraphicFramePr>
          <p:cNvPr id="8" name="表格 7"/>
          <p:cNvGraphicFramePr/>
          <p:nvPr/>
        </p:nvGraphicFramePr>
        <p:xfrm>
          <a:off x="684530" y="1502410"/>
          <a:ext cx="10721975" cy="4821555"/>
        </p:xfrm>
        <a:graphic>
          <a:graphicData uri="http://schemas.openxmlformats.org/drawingml/2006/table">
            <a:tbl>
              <a:tblPr firstRow="1" bandRow="1">
                <a:tableStyleId>{5C22544A-7EE6-4342-B048-85BDC9FD1C3A}</a:tableStyleId>
              </a:tblPr>
              <a:tblGrid>
                <a:gridCol w="834390">
                  <a:extLst>
                    <a:ext uri="{9D8B030D-6E8A-4147-A177-3AD203B41FA5}">
                      <a16:colId xmlns:a16="http://schemas.microsoft.com/office/drawing/2014/main" val="20000"/>
                    </a:ext>
                  </a:extLst>
                </a:gridCol>
                <a:gridCol w="523875">
                  <a:extLst>
                    <a:ext uri="{9D8B030D-6E8A-4147-A177-3AD203B41FA5}">
                      <a16:colId xmlns:a16="http://schemas.microsoft.com/office/drawing/2014/main" val="20001"/>
                    </a:ext>
                  </a:extLst>
                </a:gridCol>
                <a:gridCol w="524510">
                  <a:extLst>
                    <a:ext uri="{9D8B030D-6E8A-4147-A177-3AD203B41FA5}">
                      <a16:colId xmlns:a16="http://schemas.microsoft.com/office/drawing/2014/main" val="20002"/>
                    </a:ext>
                  </a:extLst>
                </a:gridCol>
                <a:gridCol w="487680">
                  <a:extLst>
                    <a:ext uri="{9D8B030D-6E8A-4147-A177-3AD203B41FA5}">
                      <a16:colId xmlns:a16="http://schemas.microsoft.com/office/drawing/2014/main" val="20003"/>
                    </a:ext>
                  </a:extLst>
                </a:gridCol>
                <a:gridCol w="515620">
                  <a:extLst>
                    <a:ext uri="{9D8B030D-6E8A-4147-A177-3AD203B41FA5}">
                      <a16:colId xmlns:a16="http://schemas.microsoft.com/office/drawing/2014/main" val="20004"/>
                    </a:ext>
                  </a:extLst>
                </a:gridCol>
                <a:gridCol w="525145">
                  <a:extLst>
                    <a:ext uri="{9D8B030D-6E8A-4147-A177-3AD203B41FA5}">
                      <a16:colId xmlns:a16="http://schemas.microsoft.com/office/drawing/2014/main" val="20005"/>
                    </a:ext>
                  </a:extLst>
                </a:gridCol>
                <a:gridCol w="515620">
                  <a:extLst>
                    <a:ext uri="{9D8B030D-6E8A-4147-A177-3AD203B41FA5}">
                      <a16:colId xmlns:a16="http://schemas.microsoft.com/office/drawing/2014/main" val="20006"/>
                    </a:ext>
                  </a:extLst>
                </a:gridCol>
                <a:gridCol w="497205">
                  <a:extLst>
                    <a:ext uri="{9D8B030D-6E8A-4147-A177-3AD203B41FA5}">
                      <a16:colId xmlns:a16="http://schemas.microsoft.com/office/drawing/2014/main" val="20007"/>
                    </a:ext>
                  </a:extLst>
                </a:gridCol>
                <a:gridCol w="506730">
                  <a:extLst>
                    <a:ext uri="{9D8B030D-6E8A-4147-A177-3AD203B41FA5}">
                      <a16:colId xmlns:a16="http://schemas.microsoft.com/office/drawing/2014/main" val="20008"/>
                    </a:ext>
                  </a:extLst>
                </a:gridCol>
                <a:gridCol w="503555">
                  <a:extLst>
                    <a:ext uri="{9D8B030D-6E8A-4147-A177-3AD203B41FA5}">
                      <a16:colId xmlns:a16="http://schemas.microsoft.com/office/drawing/2014/main" val="20009"/>
                    </a:ext>
                  </a:extLst>
                </a:gridCol>
                <a:gridCol w="249555">
                  <a:extLst>
                    <a:ext uri="{9D8B030D-6E8A-4147-A177-3AD203B41FA5}">
                      <a16:colId xmlns:a16="http://schemas.microsoft.com/office/drawing/2014/main" val="20010"/>
                    </a:ext>
                  </a:extLst>
                </a:gridCol>
                <a:gridCol w="249555">
                  <a:extLst>
                    <a:ext uri="{9D8B030D-6E8A-4147-A177-3AD203B41FA5}">
                      <a16:colId xmlns:a16="http://schemas.microsoft.com/office/drawing/2014/main" val="20011"/>
                    </a:ext>
                  </a:extLst>
                </a:gridCol>
                <a:gridCol w="513715">
                  <a:extLst>
                    <a:ext uri="{9D8B030D-6E8A-4147-A177-3AD203B41FA5}">
                      <a16:colId xmlns:a16="http://schemas.microsoft.com/office/drawing/2014/main" val="20012"/>
                    </a:ext>
                  </a:extLst>
                </a:gridCol>
                <a:gridCol w="496570">
                  <a:extLst>
                    <a:ext uri="{9D8B030D-6E8A-4147-A177-3AD203B41FA5}">
                      <a16:colId xmlns:a16="http://schemas.microsoft.com/office/drawing/2014/main" val="20013"/>
                    </a:ext>
                  </a:extLst>
                </a:gridCol>
                <a:gridCol w="504190">
                  <a:extLst>
                    <a:ext uri="{9D8B030D-6E8A-4147-A177-3AD203B41FA5}">
                      <a16:colId xmlns:a16="http://schemas.microsoft.com/office/drawing/2014/main" val="20014"/>
                    </a:ext>
                  </a:extLst>
                </a:gridCol>
                <a:gridCol w="906780">
                  <a:extLst>
                    <a:ext uri="{9D8B030D-6E8A-4147-A177-3AD203B41FA5}">
                      <a16:colId xmlns:a16="http://schemas.microsoft.com/office/drawing/2014/main" val="20015"/>
                    </a:ext>
                  </a:extLst>
                </a:gridCol>
                <a:gridCol w="1188085">
                  <a:extLst>
                    <a:ext uri="{9D8B030D-6E8A-4147-A177-3AD203B41FA5}">
                      <a16:colId xmlns:a16="http://schemas.microsoft.com/office/drawing/2014/main" val="20016"/>
                    </a:ext>
                  </a:extLst>
                </a:gridCol>
                <a:gridCol w="1179195">
                  <a:extLst>
                    <a:ext uri="{9D8B030D-6E8A-4147-A177-3AD203B41FA5}">
                      <a16:colId xmlns:a16="http://schemas.microsoft.com/office/drawing/2014/main" val="20017"/>
                    </a:ext>
                  </a:extLst>
                </a:gridCol>
              </a:tblGrid>
              <a:tr h="302260">
                <a:tc gridSpan="5">
                  <a:txBody>
                    <a:bodyPr/>
                    <a:lstStyle/>
                    <a:p>
                      <a:pPr indent="0">
                        <a:buNone/>
                      </a:pPr>
                      <a:r>
                        <a:rPr lang="zh-CN" sz="1200" b="1">
                          <a:solidFill>
                            <a:srgbClr val="000000"/>
                          </a:solidFill>
                          <a:latin typeface="+mn-ea"/>
                        </a:rPr>
                        <a:t>工程名称：</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buNone/>
                      </a:pPr>
                      <a:r>
                        <a:rPr lang="zh-CN" sz="1200" b="1">
                          <a:solidFill>
                            <a:srgbClr val="000000"/>
                          </a:solidFill>
                          <a:latin typeface="+mn-ea"/>
                        </a:rPr>
                        <a:t>楼栋：</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buNone/>
                      </a:pPr>
                      <a:r>
                        <a:rPr lang="zh-CN" sz="1200" b="1">
                          <a:solidFill>
                            <a:srgbClr val="000000"/>
                          </a:solidFill>
                          <a:latin typeface="+mn-ea"/>
                        </a:rPr>
                        <a:t>楼层：</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3">
                  <a:txBody>
                    <a:bodyPr/>
                    <a:lstStyle/>
                    <a:p>
                      <a:pPr indent="0">
                        <a:buNone/>
                      </a:pPr>
                      <a:r>
                        <a:rPr lang="zh-CN" sz="1200">
                          <a:solidFill>
                            <a:srgbClr val="000000"/>
                          </a:solidFill>
                          <a:latin typeface="+mn-ea"/>
                          <a:sym typeface="+mn-ea"/>
                        </a:rPr>
                        <a:t>房间：</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4">
                  <a:txBody>
                    <a:bodyPr/>
                    <a:lstStyle/>
                    <a:p>
                      <a:pPr indent="0">
                        <a:buNone/>
                      </a:pPr>
                      <a:r>
                        <a:rPr lang="zh-CN" altLang="zh-CN" sz="1200" b="1">
                          <a:solidFill>
                            <a:srgbClr val="000000"/>
                          </a:solidFill>
                          <a:latin typeface="微软雅黑" panose="020B0503020204020204" pitchFamily="34" charset="-122"/>
                        </a:rPr>
                        <a:t>施工单位：</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302895">
                <a:tc rowSpan="2">
                  <a:txBody>
                    <a:bodyPr/>
                    <a:lstStyle/>
                    <a:p>
                      <a:pPr indent="0" algn="ctr">
                        <a:buNone/>
                      </a:pPr>
                      <a:r>
                        <a:rPr lang="zh-CN" sz="1200" b="1">
                          <a:solidFill>
                            <a:srgbClr val="000000"/>
                          </a:solidFill>
                          <a:latin typeface="+mn-ea"/>
                        </a:rPr>
                        <a:t>验收部位</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5">
                  <a:txBody>
                    <a:bodyPr/>
                    <a:lstStyle/>
                    <a:p>
                      <a:pPr indent="0" algn="ctr">
                        <a:buNone/>
                      </a:pPr>
                      <a:r>
                        <a:rPr lang="zh-CN" sz="1200" b="1">
                          <a:solidFill>
                            <a:srgbClr val="000000"/>
                          </a:solidFill>
                          <a:latin typeface="+mn-ea"/>
                        </a:rPr>
                        <a:t>平整度</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4">
                  <a:txBody>
                    <a:bodyPr/>
                    <a:lstStyle/>
                    <a:p>
                      <a:pPr indent="0" algn="ctr">
                        <a:buNone/>
                      </a:pPr>
                      <a:r>
                        <a:rPr lang="zh-CN" sz="1200" b="1">
                          <a:solidFill>
                            <a:srgbClr val="000000"/>
                          </a:solidFill>
                          <a:latin typeface="+mn-ea"/>
                        </a:rPr>
                        <a:t>垂直度</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1200" b="1">
                          <a:solidFill>
                            <a:srgbClr val="000000"/>
                          </a:solidFill>
                          <a:latin typeface="+mn-ea"/>
                        </a:rPr>
                        <a:t>方正度</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lstStyle/>
                    <a:p>
                      <a:pPr indent="0" algn="ctr">
                        <a:buNone/>
                      </a:pPr>
                      <a:r>
                        <a:rPr lang="zh-CN" sz="1200" b="1">
                          <a:solidFill>
                            <a:srgbClr val="000000"/>
                          </a:solidFill>
                          <a:latin typeface="+mn-ea"/>
                        </a:rPr>
                        <a:t>空鼓开裂</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lstStyle/>
                    <a:p>
                      <a:pPr indent="0" algn="ctr">
                        <a:buNone/>
                      </a:pPr>
                      <a:r>
                        <a:rPr lang="zh-CN" sz="1200" b="1">
                          <a:solidFill>
                            <a:srgbClr val="000000"/>
                          </a:solidFill>
                          <a:latin typeface="+mn-ea"/>
                        </a:rPr>
                        <a:t>验收结果</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sz="1200" b="1">
                          <a:solidFill>
                            <a:srgbClr val="000000"/>
                          </a:solidFill>
                          <a:latin typeface="+mn-ea"/>
                        </a:rPr>
                        <a:t>备注</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8620">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200" b="0">
                          <a:solidFill>
                            <a:srgbClr val="000000"/>
                          </a:solidFill>
                          <a:latin typeface="+mn-ea"/>
                        </a:rPr>
                        <a:t>墙面</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顶面</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地面垫层</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踢脚线</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地砖</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墙面</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墙砖</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阳角</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阴角</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200" b="0">
                          <a:solidFill>
                            <a:srgbClr val="000000"/>
                          </a:solidFill>
                          <a:latin typeface="+mn-ea"/>
                        </a:rPr>
                        <a:t>空间</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洞口</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空鼓</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开裂</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影像资料</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限期整改时间</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3">
                  <a:txBody>
                    <a:bodyPr/>
                    <a:lstStyle/>
                    <a:p>
                      <a:pPr indent="0">
                        <a:buNone/>
                      </a:pPr>
                      <a:r>
                        <a:rPr lang="en-US" sz="1200" b="0">
                          <a:solidFill>
                            <a:srgbClr val="000000"/>
                          </a:solidFill>
                          <a:latin typeface="+mn-ea"/>
                          <a:cs typeface="+mn-ea"/>
                        </a:rPr>
                        <a:t>严格控制精装基层施工质量，按公司管理标准依据相关规范要求，对现场的墙面、顶部、地面、门窗洞口等部位使用2m靠尺、红外、测距仪、钢尺、卷尺等测量工具进行精装工作面的表观质量检查。</a:t>
                      </a:r>
                    </a:p>
                    <a:p>
                      <a:pPr indent="0">
                        <a:buNone/>
                      </a:pPr>
                      <a:endParaRPr lang="en-US" sz="1200" b="0">
                        <a:solidFill>
                          <a:srgbClr val="000000"/>
                        </a:solidFill>
                        <a:latin typeface="+mn-ea"/>
                        <a:cs typeface="+mn-ea"/>
                      </a:endParaRPr>
                    </a:p>
                    <a:p>
                      <a:pPr indent="0">
                        <a:buNone/>
                      </a:pPr>
                      <a:endParaRPr lang="en-US" altLang="en-US" sz="1200" b="0">
                        <a:solidFill>
                          <a:srgbClr val="000000"/>
                        </a:solidFill>
                        <a:latin typeface="+mn-ea"/>
                        <a:cs typeface="+mn-ea"/>
                      </a:endParaRPr>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2260">
                <a:tc>
                  <a:txBody>
                    <a:bodyPr/>
                    <a:lstStyle/>
                    <a:p>
                      <a:pPr indent="0" algn="ctr">
                        <a:buNone/>
                      </a:pPr>
                      <a:r>
                        <a:rPr lang="zh-CN" sz="1200" b="0">
                          <a:solidFill>
                            <a:srgbClr val="000000"/>
                          </a:solidFill>
                          <a:latin typeface="+mn-ea"/>
                        </a:rPr>
                        <a:t>客厅</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302895">
                <a:tc>
                  <a:txBody>
                    <a:bodyPr/>
                    <a:lstStyle/>
                    <a:p>
                      <a:pPr indent="0" algn="ctr">
                        <a:buNone/>
                      </a:pPr>
                      <a:r>
                        <a:rPr lang="zh-CN" sz="1200" b="0">
                          <a:solidFill>
                            <a:srgbClr val="000000"/>
                          </a:solidFill>
                          <a:latin typeface="+mn-ea"/>
                        </a:rPr>
                        <a:t>主卧室</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302260">
                <a:tc>
                  <a:txBody>
                    <a:bodyPr/>
                    <a:lstStyle/>
                    <a:p>
                      <a:pPr indent="0" algn="ctr">
                        <a:buNone/>
                      </a:pPr>
                      <a:r>
                        <a:rPr lang="zh-CN" sz="1200" b="0">
                          <a:solidFill>
                            <a:srgbClr val="000000"/>
                          </a:solidFill>
                          <a:latin typeface="+mn-ea"/>
                        </a:rPr>
                        <a:t>次卧室</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302260">
                <a:tc>
                  <a:txBody>
                    <a:bodyPr/>
                    <a:lstStyle/>
                    <a:p>
                      <a:pPr indent="0" algn="ctr">
                        <a:buNone/>
                      </a:pPr>
                      <a:r>
                        <a:rPr lang="zh-CN" sz="1200" b="0">
                          <a:solidFill>
                            <a:srgbClr val="000000"/>
                          </a:solidFill>
                          <a:latin typeface="+mn-ea"/>
                        </a:rPr>
                        <a:t>次卧室</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302895">
                <a:tc>
                  <a:txBody>
                    <a:bodyPr/>
                    <a:lstStyle/>
                    <a:p>
                      <a:pPr indent="0" algn="ctr">
                        <a:buNone/>
                      </a:pPr>
                      <a:r>
                        <a:rPr lang="zh-CN" sz="1200" b="0">
                          <a:solidFill>
                            <a:srgbClr val="000000"/>
                          </a:solidFill>
                          <a:latin typeface="+mn-ea"/>
                        </a:rPr>
                        <a:t>厨房</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302260">
                <a:tc>
                  <a:txBody>
                    <a:bodyPr/>
                    <a:lstStyle/>
                    <a:p>
                      <a:pPr indent="0" algn="ctr">
                        <a:buNone/>
                      </a:pPr>
                      <a:r>
                        <a:rPr lang="zh-CN" sz="1200" b="0">
                          <a:solidFill>
                            <a:srgbClr val="000000"/>
                          </a:solidFill>
                          <a:latin typeface="+mn-ea"/>
                          <a:cs typeface="+mn-ea"/>
                        </a:rPr>
                        <a:t>卫生间1</a:t>
                      </a:r>
                      <a:endParaRPr lang="zh-CN" altLang="en-US" sz="1200" b="0">
                        <a:solidFill>
                          <a:srgbClr val="000000"/>
                        </a:solidFill>
                        <a:latin typeface="+mn-ea"/>
                        <a:cs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302260">
                <a:tc>
                  <a:txBody>
                    <a:bodyPr/>
                    <a:lstStyle/>
                    <a:p>
                      <a:pPr indent="0" algn="ctr">
                        <a:buNone/>
                      </a:pPr>
                      <a:r>
                        <a:rPr lang="zh-CN" sz="1200" b="0">
                          <a:solidFill>
                            <a:srgbClr val="000000"/>
                          </a:solidFill>
                          <a:latin typeface="+mn-ea"/>
                          <a:cs typeface="+mn-ea"/>
                        </a:rPr>
                        <a:t>卫生间2</a:t>
                      </a:r>
                      <a:endParaRPr lang="zh-CN" altLang="en-US" sz="1200" b="0">
                        <a:solidFill>
                          <a:srgbClr val="000000"/>
                        </a:solidFill>
                        <a:latin typeface="+mn-ea"/>
                        <a:cs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302895">
                <a:tc>
                  <a:txBody>
                    <a:bodyPr/>
                    <a:lstStyle/>
                    <a:p>
                      <a:pPr indent="0" algn="ctr">
                        <a:buNone/>
                      </a:pPr>
                      <a:r>
                        <a:rPr lang="zh-CN" sz="1200" b="0">
                          <a:solidFill>
                            <a:srgbClr val="000000"/>
                          </a:solidFill>
                          <a:latin typeface="+mn-ea"/>
                        </a:rPr>
                        <a:t>书房</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302260">
                <a:tc>
                  <a:txBody>
                    <a:bodyPr/>
                    <a:lstStyle/>
                    <a:p>
                      <a:pPr indent="0" algn="ctr">
                        <a:buNone/>
                      </a:pPr>
                      <a:endParaRPr lang="en-US"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302260">
                <a:tc>
                  <a:txBody>
                    <a:bodyPr/>
                    <a:lstStyle/>
                    <a:p>
                      <a:pPr indent="0" algn="ctr">
                        <a:buNone/>
                      </a:pPr>
                      <a:endParaRPr lang="en-US"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2"/>
                  </a:ext>
                </a:extLst>
              </a:tr>
              <a:tr h="302895">
                <a:tc rowSpan="2">
                  <a:txBody>
                    <a:bodyPr/>
                    <a:lstStyle/>
                    <a:p>
                      <a:pPr indent="0" algn="ctr">
                        <a:buNone/>
                      </a:pPr>
                      <a:r>
                        <a:rPr lang="zh-CN" sz="1200" b="1">
                          <a:solidFill>
                            <a:srgbClr val="000000"/>
                          </a:solidFill>
                          <a:latin typeface="+mn-ea"/>
                        </a:rPr>
                        <a:t>验收</a:t>
                      </a:r>
                    </a:p>
                    <a:p>
                      <a:pPr indent="0" algn="ctr">
                        <a:buNone/>
                      </a:pPr>
                      <a:r>
                        <a:rPr lang="zh-CN" sz="1200" b="1">
                          <a:solidFill>
                            <a:srgbClr val="000000"/>
                          </a:solidFill>
                          <a:latin typeface="+mn-ea"/>
                        </a:rPr>
                        <a:t>会签</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9">
                  <a:txBody>
                    <a:bodyPr/>
                    <a:lstStyle/>
                    <a:p>
                      <a:pPr indent="0" algn="ctr">
                        <a:buNone/>
                      </a:pPr>
                      <a:r>
                        <a:rPr lang="zh-CN" sz="1200" b="0">
                          <a:solidFill>
                            <a:srgbClr val="000000"/>
                          </a:solidFill>
                          <a:latin typeface="+mn-ea"/>
                        </a:rPr>
                        <a:t>精装单位</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rowSpan="2" gridSpan="3">
                  <a:txBody>
                    <a:bodyPr/>
                    <a:lstStyle/>
                    <a:p>
                      <a:pPr indent="0" algn="ctr">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rowSpan="2"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rowSpan="2"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tcPr>
                </a:tc>
                <a:tc gridSpan="4">
                  <a:txBody>
                    <a:bodyPr/>
                    <a:lstStyle/>
                    <a:p>
                      <a:pPr indent="0" algn="ctr">
                        <a:buNone/>
                      </a:pPr>
                      <a:r>
                        <a:rPr lang="zh-CN" sz="1200" b="0">
                          <a:solidFill>
                            <a:srgbClr val="000000"/>
                          </a:solidFill>
                          <a:latin typeface="+mn-ea"/>
                        </a:rPr>
                        <a:t>甲方项目专业负责人</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3"/>
                  </a:ext>
                </a:extLst>
              </a:tr>
              <a:tr h="431800">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9">
                  <a:txBody>
                    <a:bodyPr/>
                    <a:lstStyle/>
                    <a:p>
                      <a:pPr indent="0" algn="ctr">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vMerge="1">
                  <a:txBody>
                    <a:bodyPr/>
                    <a:lstStyle/>
                    <a:p>
                      <a:endParaRPr lang="zh-CN"/>
                    </a:p>
                  </a:txBody>
                  <a:tcPr>
                    <a:lnL w="6350" cap="flat" cmpd="sng">
                      <a:solidFill>
                        <a:srgbClr val="000000"/>
                      </a:solidFill>
                      <a:prstDash val="solid"/>
                      <a:headEnd type="none" w="med" len="med"/>
                      <a:tailEnd type="none" w="med" len="med"/>
                    </a:lnL>
                    <a:lnB w="15240" cap="flat" cmpd="sng">
                      <a:solidFill>
                        <a:srgbClr val="000000"/>
                      </a:solidFill>
                      <a:prstDash val="solid"/>
                      <a:headEnd type="none" w="med" len="med"/>
                      <a:tailEnd type="none" w="med" len="med"/>
                    </a:lnB>
                  </a:tcPr>
                </a:tc>
                <a:tc hMerge="1" vMerge="1">
                  <a:txBody>
                    <a:bodyPr/>
                    <a:lstStyle/>
                    <a:p>
                      <a:endParaRPr lang="zh-CN"/>
                    </a:p>
                  </a:txBody>
                  <a:tcPr>
                    <a:lnL w="6350" cap="flat" cmpd="sng">
                      <a:solidFill>
                        <a:srgbClr val="000000"/>
                      </a:solidFill>
                      <a:prstDash val="solid"/>
                      <a:headEnd type="none" w="med" len="med"/>
                      <a:tailEnd type="none" w="med" len="med"/>
                    </a:lnL>
                    <a:lnB w="15240" cap="flat" cmpd="sng">
                      <a:solidFill>
                        <a:srgbClr val="000000"/>
                      </a:solidFill>
                      <a:prstDash val="solid"/>
                      <a:headEnd type="none" w="med" len="med"/>
                      <a:tailEnd type="none" w="med" len="med"/>
                    </a:lnB>
                  </a:tcPr>
                </a:tc>
                <a:tc hMerge="1" vMerge="1">
                  <a:txBody>
                    <a:bodyPr/>
                    <a:lstStyle/>
                    <a:p>
                      <a:endParaRPr lang="zh-CN"/>
                    </a:p>
                  </a:txBody>
                  <a:tcPr>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4">
                  <a:txBody>
                    <a:bodyPr/>
                    <a:lstStyle/>
                    <a:p>
                      <a:pPr indent="0" algn="ctr">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transition>
    <p:zoom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959" y="1480085"/>
            <a:ext cx="1992016" cy="2656022"/>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smtClean="0">
                <a:solidFill>
                  <a:srgbClr val="000000"/>
                </a:solidFill>
                <a:cs typeface="+mn-ea"/>
                <a:sym typeface="+mn-ea"/>
              </a:rPr>
              <a:t>1.1.3、</a:t>
            </a:r>
            <a:r>
              <a:rPr lang="zh-CN" altLang="en-US" sz="1800" b="1" dirty="0" smtClean="0">
                <a:solidFill>
                  <a:srgbClr val="000000"/>
                </a:solidFill>
                <a:cs typeface="+mn-ea"/>
                <a:sym typeface="+mn-ea"/>
              </a:rPr>
              <a:t>结构</a:t>
            </a:r>
            <a:r>
              <a:rPr lang="en-US" altLang="zh-CN" sz="1800" b="1" dirty="0" err="1" smtClean="0">
                <a:solidFill>
                  <a:srgbClr val="000000"/>
                </a:solidFill>
                <a:cs typeface="+mn-ea"/>
                <a:sym typeface="+mn-ea"/>
              </a:rPr>
              <a:t>规划</a:t>
            </a:r>
            <a:r>
              <a:rPr lang="zh-CN" altLang="en-US" sz="1800" b="1" dirty="0">
                <a:solidFill>
                  <a:srgbClr val="000000"/>
                </a:solidFill>
                <a:cs typeface="+mn-ea"/>
                <a:sym typeface="+mn-ea"/>
              </a:rPr>
              <a:t>（实例）</a:t>
            </a:r>
            <a:endParaRPr lang="en-US" altLang="zh-CN" sz="1800" b="1" dirty="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4" name="文本框 13"/>
          <p:cNvSpPr txBox="1"/>
          <p:nvPr/>
        </p:nvSpPr>
        <p:spPr>
          <a:xfrm>
            <a:off x="684287" y="4841740"/>
            <a:ext cx="8424935" cy="1477328"/>
          </a:xfrm>
          <a:prstGeom prst="rect">
            <a:avLst/>
          </a:prstGeom>
          <a:noFill/>
        </p:spPr>
        <p:txBody>
          <a:bodyPr wrap="square" rtlCol="0">
            <a:spAutoFit/>
          </a:bodyPr>
          <a:lstStyle/>
          <a:p>
            <a:pPr algn="l">
              <a:lnSpc>
                <a:spcPct val="150000"/>
              </a:lnSpc>
            </a:pPr>
            <a:r>
              <a:rPr lang="zh-CN" altLang="en-US" sz="1800" b="1" dirty="0" smtClean="0">
                <a:solidFill>
                  <a:srgbClr val="000000"/>
                </a:solidFill>
                <a:cs typeface="+mn-ea"/>
              </a:rPr>
              <a:t>问题描述：</a:t>
            </a:r>
            <a:endParaRPr lang="en-US" altLang="zh-CN" sz="1800" b="1" dirty="0" smtClean="0">
              <a:solidFill>
                <a:srgbClr val="000000"/>
              </a:solidFill>
              <a:cs typeface="+mn-ea"/>
            </a:endParaRPr>
          </a:p>
          <a:p>
            <a:pPr>
              <a:lnSpc>
                <a:spcPct val="150000"/>
              </a:lnSpc>
            </a:pPr>
            <a:r>
              <a:rPr lang="zh-CN" sz="1400" dirty="0" smtClean="0">
                <a:solidFill>
                  <a:srgbClr val="000000"/>
                </a:solidFill>
                <a:cs typeface="+mn-ea"/>
              </a:rPr>
              <a:t>因结构设计，致使空调仓出现不可逆的置放条件，使现场发生同面积户型出现不同窗子的标准户型和特殊户型，以至于因窗子大小影响户内采光问题。</a:t>
            </a:r>
          </a:p>
          <a:p>
            <a:pPr>
              <a:lnSpc>
                <a:spcPct val="150000"/>
              </a:lnSpc>
            </a:pPr>
            <a:r>
              <a:rPr lang="zh-CN" sz="1400" b="1" dirty="0" smtClean="0">
                <a:solidFill>
                  <a:srgbClr val="000000"/>
                </a:solidFill>
                <a:cs typeface="+mn-ea"/>
              </a:rPr>
              <a:t>已经造成业主群诉风险，且在已经精装进行阶段在进行结构调整，已造成成本浪费及工期严重延期的风险。</a:t>
            </a:r>
          </a:p>
        </p:txBody>
      </p:sp>
      <p:sp>
        <p:nvSpPr>
          <p:cNvPr id="15" name="文本框 14"/>
          <p:cNvSpPr txBox="1"/>
          <p:nvPr/>
        </p:nvSpPr>
        <p:spPr>
          <a:xfrm>
            <a:off x="3108335" y="3798788"/>
            <a:ext cx="2088063" cy="507831"/>
          </a:xfrm>
          <a:prstGeom prst="rect">
            <a:avLst/>
          </a:prstGeom>
          <a:noFill/>
        </p:spPr>
        <p:txBody>
          <a:bodyPr wrap="square" rtlCol="0">
            <a:spAutoFit/>
          </a:bodyPr>
          <a:lstStyle/>
          <a:p>
            <a:pPr algn="ctr">
              <a:lnSpc>
                <a:spcPct val="150000"/>
              </a:lnSpc>
            </a:pPr>
            <a:r>
              <a:rPr lang="zh-CN" altLang="en-US" sz="1800" b="1" dirty="0" smtClean="0">
                <a:solidFill>
                  <a:srgbClr val="000000"/>
                </a:solidFill>
                <a:cs typeface="+mn-ea"/>
              </a:rPr>
              <a:t>特殊户型</a:t>
            </a:r>
            <a:endParaRPr lang="en-US" altLang="zh-CN" sz="1400" dirty="0">
              <a:solidFill>
                <a:srgbClr val="000000"/>
              </a:solidFill>
              <a:cs typeface="+mn-ea"/>
            </a:endParaRPr>
          </a:p>
        </p:txBody>
      </p:sp>
      <p:sp>
        <p:nvSpPr>
          <p:cNvPr id="17" name="下箭头 16"/>
          <p:cNvSpPr/>
          <p:nvPr/>
        </p:nvSpPr>
        <p:spPr>
          <a:xfrm rot="10800000">
            <a:off x="1692399" y="2934692"/>
            <a:ext cx="21602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3021975" y="1445260"/>
            <a:ext cx="2174423" cy="2215813"/>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19" name="图片 18"/>
          <p:cNvPicPr>
            <a:picLocks noChangeAspect="1"/>
          </p:cNvPicPr>
          <p:nvPr/>
        </p:nvPicPr>
        <p:blipFill>
          <a:blip r:embed="rId4"/>
          <a:stretch>
            <a:fillRect/>
          </a:stretch>
        </p:blipFill>
        <p:spPr>
          <a:xfrm>
            <a:off x="5556438" y="1445260"/>
            <a:ext cx="1895281" cy="2215813"/>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20" name="文本框 19"/>
          <p:cNvSpPr txBox="1"/>
          <p:nvPr/>
        </p:nvSpPr>
        <p:spPr>
          <a:xfrm>
            <a:off x="5556437" y="3798788"/>
            <a:ext cx="1895281" cy="507831"/>
          </a:xfrm>
          <a:prstGeom prst="rect">
            <a:avLst/>
          </a:prstGeom>
          <a:noFill/>
        </p:spPr>
        <p:txBody>
          <a:bodyPr wrap="square" rtlCol="0">
            <a:spAutoFit/>
          </a:bodyPr>
          <a:lstStyle/>
          <a:p>
            <a:pPr algn="ctr">
              <a:lnSpc>
                <a:spcPct val="150000"/>
              </a:lnSpc>
            </a:pPr>
            <a:r>
              <a:rPr lang="zh-CN" altLang="en-US" sz="1800" b="1" dirty="0" smtClean="0">
                <a:solidFill>
                  <a:srgbClr val="000000"/>
                </a:solidFill>
                <a:cs typeface="+mn-ea"/>
              </a:rPr>
              <a:t>标准户型</a:t>
            </a:r>
            <a:endParaRPr lang="en-US" altLang="zh-CN" sz="1400" dirty="0">
              <a:solidFill>
                <a:srgbClr val="000000"/>
              </a:solidFill>
              <a:cs typeface="+mn-ea"/>
            </a:endParaRPr>
          </a:p>
        </p:txBody>
      </p:sp>
      <p:sp>
        <p:nvSpPr>
          <p:cNvPr id="21" name="矩形 20"/>
          <p:cNvSpPr/>
          <p:nvPr/>
        </p:nvSpPr>
        <p:spPr>
          <a:xfrm>
            <a:off x="3108335" y="1998588"/>
            <a:ext cx="491387" cy="631873"/>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562303" y="1991638"/>
            <a:ext cx="466443" cy="655022"/>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下箭头 24"/>
          <p:cNvSpPr/>
          <p:nvPr/>
        </p:nvSpPr>
        <p:spPr>
          <a:xfrm rot="16200000">
            <a:off x="7642796" y="3448253"/>
            <a:ext cx="808850" cy="4682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b="12135"/>
          <a:stretch/>
        </p:blipFill>
        <p:spPr>
          <a:xfrm flipH="1">
            <a:off x="8461151" y="1445260"/>
            <a:ext cx="2746506" cy="3217623"/>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5.3-4</a:t>
            </a:r>
            <a:r>
              <a:rPr lang="zh-CN" altLang="en-US" sz="1800" b="1" dirty="0" smtClean="0">
                <a:solidFill>
                  <a:srgbClr val="000000"/>
                </a:solidFill>
                <a:cs typeface="+mn-ea"/>
              </a:rPr>
              <a:t>、湿作业施工</a:t>
            </a:r>
            <a:endParaRPr lang="zh-CN" sz="1800" b="1" dirty="0" smtClean="0">
              <a:solidFill>
                <a:srgbClr val="000000"/>
              </a:solidFill>
              <a:cs typeface="+mn-ea"/>
              <a:sym typeface="+mn-ea"/>
            </a:endParaRPr>
          </a:p>
        </p:txBody>
      </p:sp>
      <p:sp>
        <p:nvSpPr>
          <p:cNvPr id="6" name="文本框 5"/>
          <p:cNvSpPr txBox="1"/>
          <p:nvPr/>
        </p:nvSpPr>
        <p:spPr>
          <a:xfrm>
            <a:off x="684530" y="1569720"/>
            <a:ext cx="8023860" cy="429260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p>
          <a:p>
            <a:pPr>
              <a:lnSpc>
                <a:spcPct val="150000"/>
              </a:lnSpc>
            </a:pPr>
            <a:r>
              <a:rPr lang="zh-CN" altLang="en-US" sz="1400" dirty="0">
                <a:solidFill>
                  <a:srgbClr val="000000"/>
                </a:solidFill>
                <a:latin typeface="+mn-ea"/>
                <a:cs typeface="+mn-ea"/>
              </a:rPr>
              <a:t>       </a:t>
            </a:r>
            <a:r>
              <a:rPr lang="zh-CN" altLang="en-US" sz="1400" dirty="0" smtClean="0">
                <a:solidFill>
                  <a:srgbClr val="000000"/>
                </a:solidFill>
                <a:cs typeface="+mn-ea"/>
                <a:sym typeface="+mn-ea"/>
              </a:rPr>
              <a:t>严格控制</a:t>
            </a:r>
            <a:r>
              <a:rPr lang="zh-CN" sz="1400" dirty="0" smtClean="0">
                <a:solidFill>
                  <a:srgbClr val="000000"/>
                </a:solidFill>
                <a:cs typeface="+mn-ea"/>
                <a:sym typeface="+mn-ea"/>
              </a:rPr>
              <a:t>墙地砖铺装质量，</a:t>
            </a:r>
            <a:r>
              <a:rPr lang="zh-CN" sz="1400" dirty="0">
                <a:solidFill>
                  <a:srgbClr val="000000"/>
                </a:solidFill>
                <a:cs typeface="+mn-ea"/>
              </a:rPr>
              <a:t>辅材要求： 水泥砂浆： 贴砖应用1：3（水泥：砂）水泥砂浆，水泥砂浆拌和后必须在一小时内用完，逾时后的砂浆不得使用。 </a:t>
            </a:r>
          </a:p>
          <a:p>
            <a:pPr>
              <a:lnSpc>
                <a:spcPct val="150000"/>
              </a:lnSpc>
            </a:pPr>
            <a:r>
              <a:rPr lang="zh-CN" sz="1400" dirty="0">
                <a:solidFill>
                  <a:srgbClr val="000000"/>
                </a:solidFill>
                <a:cs typeface="+mn-ea"/>
              </a:rPr>
              <a:t>        所用水泥应为国家认可的厂家生产的425号普通硅酸盐水泥，每批到场的水泥必须具有出厂合格证及检测报告。 </a:t>
            </a:r>
          </a:p>
          <a:p>
            <a:pPr>
              <a:lnSpc>
                <a:spcPct val="150000"/>
              </a:lnSpc>
            </a:pPr>
            <a:r>
              <a:rPr lang="zh-CN" sz="1400" dirty="0">
                <a:solidFill>
                  <a:srgbClr val="000000"/>
                </a:solidFill>
                <a:cs typeface="+mn-ea"/>
              </a:rPr>
              <a:t>        所用砂应选用洁净、无有机杂质的中砂。所有中砂必须过筛后方可使用。 拌制砂浆的水应为不含有害物质的洁净水。</a:t>
            </a:r>
          </a:p>
          <a:p>
            <a:pPr>
              <a:lnSpc>
                <a:spcPct val="150000"/>
              </a:lnSpc>
            </a:pPr>
            <a:endParaRPr lang="zh-CN" sz="1400" b="1" dirty="0">
              <a:solidFill>
                <a:srgbClr val="000000"/>
              </a:solidFill>
              <a:cs typeface="+mn-ea"/>
            </a:endParaRPr>
          </a:p>
          <a:p>
            <a:pPr>
              <a:lnSpc>
                <a:spcPct val="150000"/>
              </a:lnSpc>
            </a:pPr>
            <a:endParaRPr lang="zh-CN" sz="1400" b="1" dirty="0">
              <a:solidFill>
                <a:srgbClr val="000000"/>
              </a:solidFill>
              <a:cs typeface="+mn-ea"/>
            </a:endParaRPr>
          </a:p>
          <a:p>
            <a:pPr>
              <a:lnSpc>
                <a:spcPct val="150000"/>
              </a:lnSpc>
            </a:pPr>
            <a:r>
              <a:rPr lang="zh-CN" sz="1400" b="1" dirty="0">
                <a:solidFill>
                  <a:srgbClr val="000000"/>
                </a:solidFill>
                <a:cs typeface="+mn-ea"/>
              </a:rPr>
              <a:t>施工要求：</a:t>
            </a:r>
            <a:endParaRPr lang="zh-CN" sz="1400" dirty="0">
              <a:solidFill>
                <a:srgbClr val="000000"/>
              </a:solidFill>
              <a:cs typeface="+mn-ea"/>
            </a:endParaRPr>
          </a:p>
          <a:p>
            <a:pPr algn="just">
              <a:lnSpc>
                <a:spcPct val="150000"/>
              </a:lnSpc>
            </a:pPr>
            <a:r>
              <a:rPr lang="en-US" altLang="zh-CN" sz="1400" dirty="0">
                <a:latin typeface="微软雅黑" panose="020B0503020204020204" pitchFamily="34" charset="-122"/>
                <a:ea typeface="微软雅黑" panose="020B0503020204020204" pitchFamily="34" charset="-122"/>
                <a:sym typeface="+mn-ea"/>
              </a:rPr>
              <a:t>( 1 )</a:t>
            </a:r>
            <a:r>
              <a:rPr lang="zh-CN" altLang="zh-CN" sz="1400" dirty="0">
                <a:latin typeface="微软雅黑" panose="020B0503020204020204" pitchFamily="34" charset="-122"/>
                <a:ea typeface="微软雅黑" panose="020B0503020204020204" pitchFamily="34" charset="-122"/>
                <a:sym typeface="+mn-ea"/>
              </a:rPr>
              <a:t>镶贴应牢固，表面色泽基本一致，平整干净，无漏贴错贴；墙面无空鼓，</a:t>
            </a:r>
            <a:r>
              <a:rPr lang="zh-CN" altLang="en-US" sz="1400" dirty="0">
                <a:latin typeface="微软雅黑" panose="020B0503020204020204" pitchFamily="34" charset="-122"/>
                <a:ea typeface="微软雅黑" panose="020B0503020204020204" pitchFamily="34" charset="-122"/>
                <a:sym typeface="+mn-ea"/>
              </a:rPr>
              <a:t>缝隙</a:t>
            </a:r>
            <a:r>
              <a:rPr lang="zh-CN" altLang="zh-CN" sz="1400" dirty="0">
                <a:latin typeface="微软雅黑" panose="020B0503020204020204" pitchFamily="34" charset="-122"/>
                <a:ea typeface="微软雅黑" panose="020B0503020204020204" pitchFamily="34" charset="-122"/>
                <a:sym typeface="+mn-ea"/>
              </a:rPr>
              <a:t>均匀，周边顺直，砖面无裂纹、掉角、缺楞等现象，每面墙不宜有两列非整砖，整砖不应小于原砖的三分之一。 </a:t>
            </a:r>
            <a:endParaRPr lang="en-US" altLang="zh-CN" sz="1400" b="0" dirty="0">
              <a:latin typeface="微软雅黑" panose="020B0503020204020204" pitchFamily="34" charset="-122"/>
              <a:ea typeface="微软雅黑" panose="020B0503020204020204" pitchFamily="34" charset="-122"/>
            </a:endParaRPr>
          </a:p>
          <a:p>
            <a:pPr algn="just">
              <a:lnSpc>
                <a:spcPct val="150000"/>
              </a:lnSpc>
            </a:pPr>
            <a:r>
              <a:rPr lang="en-US" altLang="zh-CN" sz="1400" dirty="0">
                <a:latin typeface="微软雅黑" panose="020B0503020204020204" pitchFamily="34" charset="-122"/>
                <a:ea typeface="微软雅黑" panose="020B0503020204020204" pitchFamily="34" charset="-122"/>
                <a:sym typeface="+mn-ea"/>
              </a:rPr>
              <a:t>( 2 )</a:t>
            </a:r>
            <a:r>
              <a:rPr lang="zh-CN" altLang="zh-CN" sz="1400" dirty="0">
                <a:latin typeface="微软雅黑" panose="020B0503020204020204" pitchFamily="34" charset="-122"/>
                <a:ea typeface="微软雅黑" panose="020B0503020204020204" pitchFamily="34" charset="-122"/>
                <a:sym typeface="+mn-ea"/>
              </a:rPr>
              <a:t>卫生间、厨房间</a:t>
            </a:r>
            <a:r>
              <a:rPr lang="zh-CN" altLang="en-US" sz="1400" dirty="0">
                <a:latin typeface="微软雅黑" panose="020B0503020204020204" pitchFamily="34" charset="-122"/>
                <a:ea typeface="微软雅黑" panose="020B0503020204020204" pitchFamily="34" charset="-122"/>
                <a:sym typeface="+mn-ea"/>
              </a:rPr>
              <a:t>与</a:t>
            </a:r>
            <a:r>
              <a:rPr lang="zh-CN" altLang="zh-CN" sz="1400" dirty="0">
                <a:latin typeface="微软雅黑" panose="020B0503020204020204" pitchFamily="34" charset="-122"/>
                <a:ea typeface="微软雅黑" panose="020B0503020204020204" pitchFamily="34" charset="-122"/>
                <a:sym typeface="+mn-ea"/>
              </a:rPr>
              <a:t>其它房间区域的交接面处应做好防水处理。</a:t>
            </a:r>
            <a:r>
              <a:rPr lang="zh-CN" altLang="en-US" sz="1400" dirty="0">
                <a:solidFill>
                  <a:srgbClr val="000000"/>
                </a:solidFill>
                <a:latin typeface="+mn-ea"/>
                <a:cs typeface="+mn-ea"/>
              </a:rPr>
              <a:t>      </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445161" y="1520126"/>
          <a:ext cx="9355455" cy="4821555"/>
        </p:xfrm>
        <a:graphic>
          <a:graphicData uri="http://schemas.openxmlformats.org/drawingml/2006/table">
            <a:tbl>
              <a:tblPr/>
              <a:tblGrid>
                <a:gridCol w="576580">
                  <a:extLst>
                    <a:ext uri="{9D8B030D-6E8A-4147-A177-3AD203B41FA5}">
                      <a16:colId xmlns:a16="http://schemas.microsoft.com/office/drawing/2014/main" val="20000"/>
                    </a:ext>
                  </a:extLst>
                </a:gridCol>
                <a:gridCol w="1210945">
                  <a:extLst>
                    <a:ext uri="{9D8B030D-6E8A-4147-A177-3AD203B41FA5}">
                      <a16:colId xmlns:a16="http://schemas.microsoft.com/office/drawing/2014/main" val="20001"/>
                    </a:ext>
                  </a:extLst>
                </a:gridCol>
                <a:gridCol w="1597025">
                  <a:extLst>
                    <a:ext uri="{9D8B030D-6E8A-4147-A177-3AD203B41FA5}">
                      <a16:colId xmlns:a16="http://schemas.microsoft.com/office/drawing/2014/main" val="20002"/>
                    </a:ext>
                  </a:extLst>
                </a:gridCol>
                <a:gridCol w="1856105">
                  <a:extLst>
                    <a:ext uri="{9D8B030D-6E8A-4147-A177-3AD203B41FA5}">
                      <a16:colId xmlns:a16="http://schemas.microsoft.com/office/drawing/2014/main" val="20003"/>
                    </a:ext>
                  </a:extLst>
                </a:gridCol>
                <a:gridCol w="1642745">
                  <a:extLst>
                    <a:ext uri="{9D8B030D-6E8A-4147-A177-3AD203B41FA5}">
                      <a16:colId xmlns:a16="http://schemas.microsoft.com/office/drawing/2014/main" val="20004"/>
                    </a:ext>
                  </a:extLst>
                </a:gridCol>
                <a:gridCol w="1621155">
                  <a:extLst>
                    <a:ext uri="{9D8B030D-6E8A-4147-A177-3AD203B41FA5}">
                      <a16:colId xmlns:a16="http://schemas.microsoft.com/office/drawing/2014/main" val="20005"/>
                    </a:ext>
                  </a:extLst>
                </a:gridCol>
                <a:gridCol w="850900">
                  <a:extLst>
                    <a:ext uri="{9D8B030D-6E8A-4147-A177-3AD203B41FA5}">
                      <a16:colId xmlns:a16="http://schemas.microsoft.com/office/drawing/2014/main" val="20006"/>
                    </a:ext>
                  </a:extLst>
                </a:gridCol>
              </a:tblGrid>
              <a:tr h="49911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序号</a:t>
                      </a:r>
                      <a:endParaRPr kumimoji="0" lang="zh-CN" sz="13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项目</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质量要求及允许偏差</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grid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验收</a:t>
                      </a:r>
                      <a:r>
                        <a:rPr kumimoji="0" lang="zh-CN" altLang="en-US"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方法</a:t>
                      </a:r>
                      <a:r>
                        <a:rPr kumimoji="0" lang="en-US" alt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 </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说明</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2280">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石材</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墙面转</a:t>
                      </a:r>
                      <a:endParaRPr kumimoji="0" lang="zh-CN" sz="1395"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395"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检验工具、方法</a:t>
                      </a:r>
                      <a:endParaRPr kumimoji="0" lang="zh-CN" sz="1395"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395"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检验数量</a:t>
                      </a:r>
                      <a:endParaRPr kumimoji="0" lang="zh-CN" sz="1395" b="1"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extLst>
                  <a:ext uri="{0D108BD9-81ED-4DB2-BD59-A6C34878D82A}">
                    <a16:rowId xmlns:a16="http://schemas.microsoft.com/office/drawing/2014/main" val="10001"/>
                  </a:ext>
                </a:extLst>
              </a:tr>
              <a:tr h="45529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外观</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347345"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表面色泽一致</a:t>
                      </a: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平整，无漏贴错贴</a:t>
                      </a: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a:t>
                      </a:r>
                      <a:r>
                        <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无空鼓，</a:t>
                      </a: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缝隙</a:t>
                      </a:r>
                      <a:r>
                        <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均匀，顺直，砖面无裂纹、掉角、缺楞等现象</a:t>
                      </a:r>
                      <a:endParaRPr kumimoji="0" lang="zh-CN" sz="1200" b="0" i="0" u="none" strike="noStrike" cap="none" normalizeH="0" baseline="0" smtClean="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目测</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观察</a:t>
                      </a:r>
                      <a:endPar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全检</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观察</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39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a:t>
                      </a: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裂缝</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不允许</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目测观察</a:t>
                      </a:r>
                      <a:endPar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观察</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798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3</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空鼓</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不允许</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小锤轻击</a:t>
                      </a:r>
                      <a:endPar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46164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4</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表面平整度</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≤3.0mm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2m</a:t>
                      </a:r>
                      <a:r>
                        <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靠尺</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和</a:t>
                      </a:r>
                      <a:r>
                        <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塞尺</a:t>
                      </a:r>
                      <a:endParaRPr kumimoji="0" 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9">
                  <a:txBody>
                    <a:bodyPr/>
                    <a:lstStyle/>
                    <a:p>
                      <a:pPr marL="0" marR="0" lvl="0" indent="0" algn="l"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每</a:t>
                      </a:r>
                      <a:r>
                        <a:rPr kumimoji="0" lang="en-US"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个房间一个检验批，每个检验批抽检≥</a:t>
                      </a:r>
                      <a:r>
                        <a:rPr kumimoji="0" lang="en-US"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10%</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，并不得少于三间，（抽中房间应全检）</a:t>
                      </a:r>
                    </a:p>
                    <a:p>
                      <a:pPr marL="0" marR="0" lvl="0" indent="0" algn="ctr" defTabSz="347345"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 </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5</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墙面</a:t>
                      </a: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垂直度</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2m</a:t>
                      </a:r>
                      <a:r>
                        <a:rPr kumimoji="0" lang="zh-CN"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靠尺</a:t>
                      </a:r>
                      <a:r>
                        <a:rPr kumimoji="0" lang="zh-CN" altLang="en-US"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和</a:t>
                      </a:r>
                      <a:r>
                        <a:rPr kumimoji="0" lang="zh-CN"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塞尺</a:t>
                      </a:r>
                      <a:endParaRPr kumimoji="0" lang="zh-CN" altLang="zh-CN" sz="12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6"/>
                  </a:ext>
                </a:extLst>
              </a:tr>
              <a:tr h="461645">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6</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阴阳角方正</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≤3.0mm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直角检测尺</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8"/>
                  </a:ext>
                </a:extLst>
              </a:tr>
              <a:tr h="43180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7</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接缝高低差</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≤0.5mm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≤0.5mm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钢直尺</a:t>
                      </a: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和</a:t>
                      </a: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塞尺</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0"/>
                  </a:ext>
                </a:extLst>
              </a:tr>
              <a:tr h="40513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0703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8</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墙砖</a:t>
                      </a: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接缝</a:t>
                      </a: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宽度</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钢直尺</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0703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9</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踢脚线出墙厚度</a:t>
                      </a:r>
                      <a:endPar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钢直尺</a:t>
                      </a:r>
                      <a:endParaRPr kumimoji="0" lang="zh-CN"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实测实量</a:t>
                      </a:r>
                      <a:endParaRPr kumimoji="0" lang="zh-CN"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
        <p:nvSpPr>
          <p:cNvPr id="3" name="文本框 2"/>
          <p:cNvSpPr txBox="1"/>
          <p:nvPr/>
        </p:nvSpPr>
        <p:spPr>
          <a:xfrm>
            <a:off x="684530" y="720725"/>
            <a:ext cx="393446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a:solidFill>
                  <a:srgbClr val="000000"/>
                </a:solidFill>
                <a:cs typeface="+mn-ea"/>
                <a:sym typeface="+mn-ea"/>
              </a:rPr>
              <a:t>5.3-4、湿作业施工  验收要求及方法</a:t>
            </a: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5.3-4</a:t>
            </a:r>
            <a:r>
              <a:rPr lang="zh-CN" altLang="en-US" sz="1800" b="1" dirty="0" smtClean="0">
                <a:solidFill>
                  <a:srgbClr val="000000"/>
                </a:solidFill>
                <a:cs typeface="+mn-ea"/>
              </a:rPr>
              <a:t>、湿作业施工（实例）</a:t>
            </a:r>
            <a:endParaRPr 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9" name="文本框 8"/>
          <p:cNvSpPr txBox="1"/>
          <p:nvPr/>
        </p:nvSpPr>
        <p:spPr>
          <a:xfrm>
            <a:off x="8161655" y="4445000"/>
            <a:ext cx="3148965" cy="73723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工作目的：</a:t>
            </a:r>
            <a:r>
              <a:rPr lang="zh-CN" altLang="en-US" sz="1400" dirty="0" smtClean="0">
                <a:solidFill>
                  <a:srgbClr val="000000"/>
                </a:solidFill>
                <a:latin typeface="+mn-ea"/>
                <a:cs typeface="+mn-ea"/>
              </a:rPr>
              <a:t>        </a:t>
            </a:r>
            <a:endParaRPr lang="en-US" altLang="zh-CN" sz="1400" dirty="0" smtClean="0">
              <a:solidFill>
                <a:srgbClr val="000000"/>
              </a:solidFill>
              <a:latin typeface="+mn-ea"/>
              <a:cs typeface="+mn-ea"/>
            </a:endParaRPr>
          </a:p>
          <a:p>
            <a:pPr>
              <a:lnSpc>
                <a:spcPct val="150000"/>
              </a:lnSpc>
            </a:pPr>
            <a:r>
              <a:rPr lang="en-US" altLang="zh-CN" sz="1400" dirty="0">
                <a:solidFill>
                  <a:srgbClr val="000000"/>
                </a:solidFill>
                <a:latin typeface="+mn-ea"/>
                <a:cs typeface="+mn-ea"/>
              </a:rPr>
              <a:t> </a:t>
            </a:r>
            <a:r>
              <a:rPr lang="en-US" altLang="zh-CN" sz="1400" dirty="0" smtClean="0">
                <a:solidFill>
                  <a:srgbClr val="000000"/>
                </a:solidFill>
                <a:latin typeface="+mn-ea"/>
                <a:cs typeface="+mn-ea"/>
              </a:rPr>
              <a:t>     </a:t>
            </a:r>
            <a:r>
              <a:rPr lang="zh-CN" sz="1400" dirty="0" smtClean="0">
                <a:solidFill>
                  <a:srgbClr val="000000"/>
                </a:solidFill>
                <a:latin typeface="+mn-ea"/>
                <a:cs typeface="+mn-ea"/>
              </a:rPr>
              <a:t>控制观感质量，提升观感品质</a:t>
            </a:r>
            <a:endParaRPr lang="zh-CN" sz="1400" b="1" dirty="0">
              <a:solidFill>
                <a:srgbClr val="000000"/>
              </a:solidFill>
              <a:latin typeface="+mn-ea"/>
              <a:cs typeface="+mn-ea"/>
            </a:endParaRPr>
          </a:p>
        </p:txBody>
      </p:sp>
      <p:pic>
        <p:nvPicPr>
          <p:cNvPr id="76805" name="图片 6"/>
          <p:cNvPicPr>
            <a:picLocks noChangeAspect="1"/>
          </p:cNvPicPr>
          <p:nvPr/>
        </p:nvPicPr>
        <p:blipFill>
          <a:blip r:embed="rId2"/>
          <a:srcRect/>
          <a:stretch>
            <a:fillRect/>
          </a:stretch>
        </p:blipFill>
        <p:spPr>
          <a:xfrm>
            <a:off x="756285" y="2302510"/>
            <a:ext cx="3070860" cy="287972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76806" name="图片 7" descr="13"/>
          <p:cNvPicPr>
            <a:picLocks noChangeAspect="1"/>
          </p:cNvPicPr>
          <p:nvPr/>
        </p:nvPicPr>
        <p:blipFill>
          <a:blip r:embed="rId3"/>
          <a:stretch>
            <a:fillRect/>
          </a:stretch>
        </p:blipFill>
        <p:spPr>
          <a:xfrm>
            <a:off x="4022090" y="2302510"/>
            <a:ext cx="3838575" cy="287655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6" name="文本框 5"/>
          <p:cNvSpPr txBox="1"/>
          <p:nvPr/>
        </p:nvSpPr>
        <p:spPr>
          <a:xfrm>
            <a:off x="8161655" y="2302510"/>
            <a:ext cx="3467735" cy="20300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p>
          <a:p>
            <a:pPr>
              <a:lnSpc>
                <a:spcPct val="150000"/>
              </a:lnSpc>
            </a:pPr>
            <a:r>
              <a:rPr lang="zh-CN" altLang="en-US" sz="1400" dirty="0">
                <a:solidFill>
                  <a:srgbClr val="000000"/>
                </a:solidFill>
                <a:latin typeface="+mn-ea"/>
                <a:cs typeface="+mn-ea"/>
              </a:rPr>
              <a:t>       </a:t>
            </a:r>
            <a:r>
              <a:rPr lang="zh-CN" sz="1400" dirty="0">
                <a:solidFill>
                  <a:srgbClr val="000000"/>
                </a:solidFill>
                <a:latin typeface="+mn-ea"/>
                <a:cs typeface="+mn-ea"/>
                <a:sym typeface="+mn-ea"/>
              </a:rPr>
              <a:t>瓷砖阳角采用小海棠角（1.5mm），瓷砖切割为42°，防止瓷砖崩角，保证拼缝严密，上下砖的阳角缝顺直；</a:t>
            </a:r>
          </a:p>
          <a:p>
            <a:pPr>
              <a:lnSpc>
                <a:spcPct val="150000"/>
              </a:lnSpc>
            </a:pPr>
            <a:r>
              <a:rPr lang="zh-CN" sz="1400" dirty="0">
                <a:solidFill>
                  <a:srgbClr val="000000"/>
                </a:solidFill>
                <a:latin typeface="+mn-ea"/>
                <a:cs typeface="+mn-ea"/>
                <a:sym typeface="+mn-ea"/>
              </a:rPr>
              <a:t>       瓷砖踢脚线阳角同样采用小海棠角（1.5mm），禁止采用原边收口。</a:t>
            </a:r>
            <a:endParaRPr lang="zh-CN" sz="1400" dirty="0">
              <a:solidFill>
                <a:srgbClr val="000000"/>
              </a:solidFill>
              <a:latin typeface="+mn-ea"/>
              <a:cs typeface="+mn-ea"/>
            </a:endParaRPr>
          </a:p>
        </p:txBody>
      </p:sp>
    </p:spTree>
  </p:cSld>
  <p:clrMapOvr>
    <a:masterClrMapping/>
  </p:clrMapOvr>
  <p:transition>
    <p:zoom dir="in"/>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5.3-4</a:t>
            </a:r>
            <a:r>
              <a:rPr lang="zh-CN" altLang="en-US" sz="1800" b="1" dirty="0" smtClean="0">
                <a:solidFill>
                  <a:srgbClr val="000000"/>
                </a:solidFill>
                <a:cs typeface="+mn-ea"/>
              </a:rPr>
              <a:t>、湿作业施工（实例）</a:t>
            </a:r>
            <a:endParaRPr lang="zh-CN" sz="1800" b="1" dirty="0" smtClean="0">
              <a:solidFill>
                <a:srgbClr val="000000"/>
              </a:solidFill>
              <a:cs typeface="+mn-ea"/>
              <a:sym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9" name="文本框 8"/>
          <p:cNvSpPr txBox="1"/>
          <p:nvPr/>
        </p:nvSpPr>
        <p:spPr>
          <a:xfrm>
            <a:off x="684530" y="5255260"/>
            <a:ext cx="3148965" cy="73723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工作目的：</a:t>
            </a:r>
            <a:r>
              <a:rPr lang="zh-CN" altLang="en-US" sz="1400" dirty="0" smtClean="0">
                <a:solidFill>
                  <a:srgbClr val="000000"/>
                </a:solidFill>
                <a:latin typeface="+mn-ea"/>
                <a:cs typeface="+mn-ea"/>
              </a:rPr>
              <a:t>        </a:t>
            </a:r>
            <a:endParaRPr lang="en-US" altLang="zh-CN" sz="1400" dirty="0" smtClean="0">
              <a:solidFill>
                <a:srgbClr val="000000"/>
              </a:solidFill>
              <a:latin typeface="+mn-ea"/>
              <a:cs typeface="+mn-ea"/>
            </a:endParaRPr>
          </a:p>
          <a:p>
            <a:pPr>
              <a:lnSpc>
                <a:spcPct val="150000"/>
              </a:lnSpc>
            </a:pPr>
            <a:r>
              <a:rPr lang="en-US" altLang="zh-CN" sz="1400" dirty="0">
                <a:solidFill>
                  <a:srgbClr val="000000"/>
                </a:solidFill>
                <a:latin typeface="+mn-ea"/>
                <a:cs typeface="+mn-ea"/>
              </a:rPr>
              <a:t> </a:t>
            </a:r>
            <a:r>
              <a:rPr lang="en-US" altLang="zh-CN" sz="1400" dirty="0" smtClean="0">
                <a:solidFill>
                  <a:srgbClr val="000000"/>
                </a:solidFill>
                <a:latin typeface="+mn-ea"/>
                <a:cs typeface="+mn-ea"/>
              </a:rPr>
              <a:t>     </a:t>
            </a:r>
            <a:r>
              <a:rPr lang="zh-CN" sz="1400" dirty="0" smtClean="0">
                <a:solidFill>
                  <a:srgbClr val="000000"/>
                </a:solidFill>
                <a:latin typeface="+mn-ea"/>
                <a:cs typeface="+mn-ea"/>
              </a:rPr>
              <a:t>从根本上严防空鼓问题发生。</a:t>
            </a:r>
            <a:endParaRPr lang="zh-CN" sz="1400" b="1" dirty="0">
              <a:solidFill>
                <a:srgbClr val="000000"/>
              </a:solidFill>
              <a:latin typeface="+mn-ea"/>
              <a:cs typeface="+mn-ea"/>
            </a:endParaRPr>
          </a:p>
        </p:txBody>
      </p:sp>
      <p:sp>
        <p:nvSpPr>
          <p:cNvPr id="6" name="文本框 5"/>
          <p:cNvSpPr txBox="1"/>
          <p:nvPr/>
        </p:nvSpPr>
        <p:spPr>
          <a:xfrm>
            <a:off x="678180" y="4194810"/>
            <a:ext cx="4627245" cy="106045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rgbClr val="000000"/>
                </a:solidFill>
                <a:latin typeface="+mn-ea"/>
                <a:cs typeface="+mn-ea"/>
              </a:rPr>
              <a:t>工作内容：</a:t>
            </a:r>
          </a:p>
          <a:p>
            <a:pPr>
              <a:lnSpc>
                <a:spcPct val="150000"/>
              </a:lnSpc>
            </a:pPr>
            <a:r>
              <a:rPr lang="zh-CN" altLang="en-US" sz="1400" dirty="0">
                <a:solidFill>
                  <a:srgbClr val="000000"/>
                </a:solidFill>
                <a:latin typeface="+mn-ea"/>
                <a:cs typeface="+mn-ea"/>
              </a:rPr>
              <a:t>       </a:t>
            </a:r>
            <a:r>
              <a:rPr lang="zh-CN" sz="1400" dirty="0">
                <a:solidFill>
                  <a:srgbClr val="000000"/>
                </a:solidFill>
                <a:latin typeface="+mn-ea"/>
                <a:cs typeface="+mn-ea"/>
                <a:sym typeface="+mn-ea"/>
              </a:rPr>
              <a:t>强化现场施工技术管理，严格要求精装单位对劳务进行技术交底，确保施工标准化。</a:t>
            </a:r>
            <a:endParaRPr lang="zh-CN" sz="1400" dirty="0">
              <a:solidFill>
                <a:srgbClr val="000000"/>
              </a:solidFill>
              <a:latin typeface="+mn-ea"/>
              <a:cs typeface="+mn-ea"/>
            </a:endParaRPr>
          </a:p>
        </p:txBody>
      </p:sp>
      <p:pic>
        <p:nvPicPr>
          <p:cNvPr id="10" name="Picture 2"/>
          <p:cNvPicPr>
            <a:picLocks noChangeAspect="1" noChangeArrowheads="1"/>
          </p:cNvPicPr>
          <p:nvPr/>
        </p:nvPicPr>
        <p:blipFill>
          <a:blip r:embed="rId2"/>
          <a:stretch>
            <a:fillRect/>
          </a:stretch>
        </p:blipFill>
        <p:spPr bwMode="auto">
          <a:xfrm>
            <a:off x="684530" y="1613535"/>
            <a:ext cx="4621530" cy="231076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3" name="Picture 2"/>
          <p:cNvPicPr>
            <a:picLocks noChangeAspect="1" noChangeArrowheads="1"/>
          </p:cNvPicPr>
          <p:nvPr/>
        </p:nvPicPr>
        <p:blipFill>
          <a:blip r:embed="rId3"/>
          <a:stretch>
            <a:fillRect/>
          </a:stretch>
        </p:blipFill>
        <p:spPr bwMode="auto">
          <a:xfrm>
            <a:off x="5628005" y="1613535"/>
            <a:ext cx="5682615" cy="3714115"/>
          </a:xfrm>
          <a:prstGeom prst="rect">
            <a:avLst/>
          </a:prstGeom>
          <a:noFill/>
          <a:ln w="88900" cap="sq" cmpd="thickThin">
            <a:solidFill>
              <a:srgbClr val="000000"/>
            </a:solidFill>
            <a:prstDash val="solid"/>
            <a:miter lim="800000"/>
            <a:headEnd/>
            <a:tailEnd/>
          </a:ln>
          <a:effectLst>
            <a:innerShdw blurRad="76200">
              <a:srgbClr val="000000"/>
            </a:innerShdw>
          </a:effectLst>
        </p:spPr>
      </p:pic>
    </p:spTree>
  </p:cSld>
  <p:clrMapOvr>
    <a:masterClrMapping/>
  </p:clrMapOvr>
  <p:transition>
    <p:zoom dir="in"/>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287" y="1780540"/>
            <a:ext cx="11305256" cy="4615815"/>
          </a:xfrm>
          <a:prstGeom prst="rect">
            <a:avLst/>
          </a:prstGeom>
          <a:solidFill>
            <a:schemeClr val="bg1"/>
          </a:solidFill>
        </p:spPr>
        <p:txBody>
          <a:bodyPr wrap="square" rtlCol="0">
            <a:spAutoFit/>
          </a:bodyPr>
          <a:lstStyle/>
          <a:p>
            <a:pPr>
              <a:lnSpc>
                <a:spcPct val="150000"/>
              </a:lnSpc>
            </a:pPr>
            <a:r>
              <a:rPr lang="en-US" altLang="zh-CN" sz="1600" b="1" dirty="0" smtClean="0">
                <a:solidFill>
                  <a:srgbClr val="000000"/>
                </a:solidFill>
                <a:cs typeface="+mn-ea"/>
              </a:rPr>
              <a:t>       </a:t>
            </a:r>
            <a:r>
              <a:rPr lang="en-US" altLang="zh-CN" sz="2000" b="1" dirty="0" smtClean="0">
                <a:solidFill>
                  <a:srgbClr val="000000"/>
                </a:solidFill>
                <a:cs typeface="+mn-ea"/>
              </a:rPr>
              <a:t>★</a:t>
            </a:r>
            <a:r>
              <a:rPr lang="zh-CN" altLang="en-US" sz="1600" dirty="0" smtClean="0">
                <a:solidFill>
                  <a:srgbClr val="000000"/>
                </a:solidFill>
                <a:cs typeface="+mn-ea"/>
              </a:rPr>
              <a:t>精装施工过程中，组织巡检小组使用空鼓锤对涂饰、壁纸墙面以及墙、地砖工作面进行空鼓检查，目测方法进行涂饰、壁纸基层及表观查看有无开裂质量问题，检查砖类工作面铺贴缝隙是否符合设计要求或规范要求。</a:t>
            </a:r>
            <a:endParaRPr lang="zh-CN" altLang="en-US" sz="1600" b="1" dirty="0" smtClean="0">
              <a:solidFill>
                <a:srgbClr val="000000"/>
              </a:solidFill>
              <a:cs typeface="+mn-ea"/>
            </a:endParaRPr>
          </a:p>
          <a:p>
            <a:pPr>
              <a:lnSpc>
                <a:spcPct val="150000"/>
              </a:lnSpc>
            </a:pPr>
            <a:r>
              <a:rPr lang="zh-CN" altLang="en-US" sz="1600" b="1" dirty="0" smtClean="0">
                <a:solidFill>
                  <a:srgbClr val="000000"/>
                </a:solidFill>
                <a:cs typeface="+mn-ea"/>
              </a:rPr>
              <a:t>       针对现场精装单位懈怠整改以及屡次整改不合格的墙地砖，巡检小组将采取强制敲砸手段进行质量管控。</a:t>
            </a: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endParaRPr lang="en-US" altLang="zh-CN" sz="1600" b="1" dirty="0" smtClean="0">
              <a:solidFill>
                <a:srgbClr val="000000"/>
              </a:solidFill>
              <a:cs typeface="+mn-ea"/>
            </a:endParaRPr>
          </a:p>
          <a:p>
            <a:pPr>
              <a:lnSpc>
                <a:spcPct val="150000"/>
              </a:lnSpc>
            </a:pPr>
            <a:r>
              <a:rPr lang="zh-CN" altLang="en-US" sz="1600" b="1" dirty="0" smtClean="0">
                <a:solidFill>
                  <a:srgbClr val="000000"/>
                </a:solidFill>
                <a:cs typeface="+mn-ea"/>
              </a:rPr>
              <a:t>工作目的</a:t>
            </a:r>
            <a:r>
              <a:rPr lang="zh-CN" altLang="en-US" sz="1600" b="1" dirty="0">
                <a:solidFill>
                  <a:srgbClr val="000000"/>
                </a:solidFill>
                <a:cs typeface="+mn-ea"/>
              </a:rPr>
              <a:t>：控制基层品质，降低交付风险。</a:t>
            </a:r>
            <a:endParaRPr lang="en-US" altLang="zh-CN" sz="1600" b="1" dirty="0">
              <a:solidFill>
                <a:srgbClr val="000000"/>
              </a:solidFill>
              <a:cs typeface="+mn-ea"/>
            </a:endParaRPr>
          </a:p>
        </p:txBody>
      </p:sp>
      <p:pic>
        <p:nvPicPr>
          <p:cNvPr id="3" name="图片 2"/>
          <p:cNvPicPr>
            <a:picLocks noChangeAspect="1"/>
          </p:cNvPicPr>
          <p:nvPr/>
        </p:nvPicPr>
        <p:blipFill>
          <a:blip r:embed="rId2"/>
          <a:stretch>
            <a:fillRect/>
          </a:stretch>
        </p:blipFill>
        <p:spPr bwMode="auto">
          <a:xfrm>
            <a:off x="3466074" y="3330373"/>
            <a:ext cx="2316524" cy="248469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4" name="图片 3"/>
          <p:cNvPicPr>
            <a:picLocks noChangeAspect="1"/>
          </p:cNvPicPr>
          <p:nvPr/>
        </p:nvPicPr>
        <p:blipFill>
          <a:blip r:embed="rId3"/>
          <a:stretch>
            <a:fillRect/>
          </a:stretch>
        </p:blipFill>
        <p:spPr bwMode="auto">
          <a:xfrm>
            <a:off x="1638051" y="3330374"/>
            <a:ext cx="1402754" cy="2484694"/>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7" name="图片 6"/>
          <p:cNvPicPr>
            <a:picLocks noChangeAspect="1"/>
          </p:cNvPicPr>
          <p:nvPr/>
        </p:nvPicPr>
        <p:blipFill>
          <a:blip r:embed="rId4"/>
          <a:stretch>
            <a:fillRect/>
          </a:stretch>
        </p:blipFill>
        <p:spPr bwMode="auto">
          <a:xfrm>
            <a:off x="6002140" y="3330373"/>
            <a:ext cx="2314636" cy="248469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8" name="图片 7"/>
          <p:cNvPicPr>
            <a:picLocks noChangeAspect="1"/>
          </p:cNvPicPr>
          <p:nvPr/>
        </p:nvPicPr>
        <p:blipFill>
          <a:blip r:embed="rId5"/>
          <a:stretch>
            <a:fillRect/>
          </a:stretch>
        </p:blipFill>
        <p:spPr bwMode="auto">
          <a:xfrm>
            <a:off x="8542678" y="3327054"/>
            <a:ext cx="2082002" cy="2488014"/>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0"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11"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2" name="文本框 1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5.3-4</a:t>
            </a:r>
            <a:r>
              <a:rPr lang="zh-CN" altLang="en-US" sz="1800" b="1" dirty="0" smtClean="0">
                <a:solidFill>
                  <a:srgbClr val="000000"/>
                </a:solidFill>
                <a:cs typeface="+mn-ea"/>
              </a:rPr>
              <a:t>、湿作业施工（管控措施）</a:t>
            </a:r>
            <a:endParaRPr lang="zh-CN" sz="1800" b="1" dirty="0" smtClean="0">
              <a:solidFill>
                <a:srgbClr val="000000"/>
              </a:solidFill>
              <a:cs typeface="+mn-ea"/>
              <a:sym typeface="+mn-ea"/>
            </a:endParaRPr>
          </a:p>
        </p:txBody>
      </p:sp>
    </p:spTree>
  </p:cSld>
  <p:clrMapOvr>
    <a:masterClrMapping/>
  </p:clrMapOvr>
  <p:transition>
    <p:zoom dir="in"/>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2"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3" name="文本框 2"/>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5.3-4.1</a:t>
            </a:r>
            <a:r>
              <a:rPr lang="zh-CN" altLang="en-US" sz="1800" b="1" dirty="0" smtClean="0">
                <a:solidFill>
                  <a:srgbClr val="000000"/>
                </a:solidFill>
                <a:cs typeface="+mn-ea"/>
              </a:rPr>
              <a:t>、</a:t>
            </a:r>
            <a:r>
              <a:rPr lang="zh-CN" altLang="en-US" sz="1800" b="1" dirty="0" smtClean="0">
                <a:solidFill>
                  <a:srgbClr val="000000"/>
                </a:solidFill>
                <a:cs typeface="+mn-ea"/>
                <a:sym typeface="+mn-ea"/>
              </a:rPr>
              <a:t>空鼓开裂验收单</a:t>
            </a:r>
            <a:endParaRPr lang="zh-CN" sz="1800" b="1" dirty="0" smtClean="0">
              <a:solidFill>
                <a:srgbClr val="000000"/>
              </a:solidFill>
              <a:cs typeface="+mn-ea"/>
              <a:sym typeface="+mn-ea"/>
            </a:endParaRPr>
          </a:p>
        </p:txBody>
      </p:sp>
      <p:graphicFrame>
        <p:nvGraphicFramePr>
          <p:cNvPr id="5" name="表格 4"/>
          <p:cNvGraphicFramePr/>
          <p:nvPr/>
        </p:nvGraphicFramePr>
        <p:xfrm>
          <a:off x="684530" y="1799590"/>
          <a:ext cx="10782300" cy="4384675"/>
        </p:xfrm>
        <a:graphic>
          <a:graphicData uri="http://schemas.openxmlformats.org/drawingml/2006/table">
            <a:tbl>
              <a:tblPr firstRow="1" bandRow="1">
                <a:tableStyleId>{5C22544A-7EE6-4342-B048-85BDC9FD1C3A}</a:tableStyleId>
              </a:tblPr>
              <a:tblGrid>
                <a:gridCol w="863600">
                  <a:extLst>
                    <a:ext uri="{9D8B030D-6E8A-4147-A177-3AD203B41FA5}">
                      <a16:colId xmlns:a16="http://schemas.microsoft.com/office/drawing/2014/main" val="20000"/>
                    </a:ext>
                  </a:extLst>
                </a:gridCol>
                <a:gridCol w="531495">
                  <a:extLst>
                    <a:ext uri="{9D8B030D-6E8A-4147-A177-3AD203B41FA5}">
                      <a16:colId xmlns:a16="http://schemas.microsoft.com/office/drawing/2014/main" val="20001"/>
                    </a:ext>
                  </a:extLst>
                </a:gridCol>
                <a:gridCol w="538480">
                  <a:extLst>
                    <a:ext uri="{9D8B030D-6E8A-4147-A177-3AD203B41FA5}">
                      <a16:colId xmlns:a16="http://schemas.microsoft.com/office/drawing/2014/main" val="20002"/>
                    </a:ext>
                  </a:extLst>
                </a:gridCol>
                <a:gridCol w="527685">
                  <a:extLst>
                    <a:ext uri="{9D8B030D-6E8A-4147-A177-3AD203B41FA5}">
                      <a16:colId xmlns:a16="http://schemas.microsoft.com/office/drawing/2014/main" val="20003"/>
                    </a:ext>
                  </a:extLst>
                </a:gridCol>
                <a:gridCol w="557530">
                  <a:extLst>
                    <a:ext uri="{9D8B030D-6E8A-4147-A177-3AD203B41FA5}">
                      <a16:colId xmlns:a16="http://schemas.microsoft.com/office/drawing/2014/main" val="20004"/>
                    </a:ext>
                  </a:extLst>
                </a:gridCol>
                <a:gridCol w="546735">
                  <a:extLst>
                    <a:ext uri="{9D8B030D-6E8A-4147-A177-3AD203B41FA5}">
                      <a16:colId xmlns:a16="http://schemas.microsoft.com/office/drawing/2014/main" val="20005"/>
                    </a:ext>
                  </a:extLst>
                </a:gridCol>
                <a:gridCol w="575945">
                  <a:extLst>
                    <a:ext uri="{9D8B030D-6E8A-4147-A177-3AD203B41FA5}">
                      <a16:colId xmlns:a16="http://schemas.microsoft.com/office/drawing/2014/main" val="20006"/>
                    </a:ext>
                  </a:extLst>
                </a:gridCol>
                <a:gridCol w="701675">
                  <a:extLst>
                    <a:ext uri="{9D8B030D-6E8A-4147-A177-3AD203B41FA5}">
                      <a16:colId xmlns:a16="http://schemas.microsoft.com/office/drawing/2014/main" val="20007"/>
                    </a:ext>
                  </a:extLst>
                </a:gridCol>
                <a:gridCol w="667385">
                  <a:extLst>
                    <a:ext uri="{9D8B030D-6E8A-4147-A177-3AD203B41FA5}">
                      <a16:colId xmlns:a16="http://schemas.microsoft.com/office/drawing/2014/main" val="20008"/>
                    </a:ext>
                  </a:extLst>
                </a:gridCol>
                <a:gridCol w="603885">
                  <a:extLst>
                    <a:ext uri="{9D8B030D-6E8A-4147-A177-3AD203B41FA5}">
                      <a16:colId xmlns:a16="http://schemas.microsoft.com/office/drawing/2014/main" val="20009"/>
                    </a:ext>
                  </a:extLst>
                </a:gridCol>
                <a:gridCol w="1461770">
                  <a:extLst>
                    <a:ext uri="{9D8B030D-6E8A-4147-A177-3AD203B41FA5}">
                      <a16:colId xmlns:a16="http://schemas.microsoft.com/office/drawing/2014/main" val="20010"/>
                    </a:ext>
                  </a:extLst>
                </a:gridCol>
                <a:gridCol w="1374140">
                  <a:extLst>
                    <a:ext uri="{9D8B030D-6E8A-4147-A177-3AD203B41FA5}">
                      <a16:colId xmlns:a16="http://schemas.microsoft.com/office/drawing/2014/main" val="20011"/>
                    </a:ext>
                  </a:extLst>
                </a:gridCol>
                <a:gridCol w="1831975">
                  <a:extLst>
                    <a:ext uri="{9D8B030D-6E8A-4147-A177-3AD203B41FA5}">
                      <a16:colId xmlns:a16="http://schemas.microsoft.com/office/drawing/2014/main" val="20012"/>
                    </a:ext>
                  </a:extLst>
                </a:gridCol>
              </a:tblGrid>
              <a:tr h="359410">
                <a:tc gridSpan="4">
                  <a:txBody>
                    <a:bodyPr/>
                    <a:lstStyle/>
                    <a:p>
                      <a:pPr indent="0">
                        <a:buNone/>
                      </a:pPr>
                      <a:r>
                        <a:rPr lang="zh-CN" sz="1400" b="1">
                          <a:solidFill>
                            <a:srgbClr val="000000"/>
                          </a:solidFill>
                          <a:latin typeface="+mn-ea"/>
                        </a:rPr>
                        <a:t>工程名称：</a:t>
                      </a:r>
                      <a:endParaRPr lang="zh-CN" altLang="en-US" sz="14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3">
                  <a:txBody>
                    <a:bodyPr/>
                    <a:lstStyle/>
                    <a:p>
                      <a:pPr indent="0">
                        <a:buNone/>
                      </a:pPr>
                      <a:r>
                        <a:rPr lang="zh-CN" sz="1400" b="1">
                          <a:solidFill>
                            <a:srgbClr val="000000"/>
                          </a:solidFill>
                          <a:latin typeface="+mn-ea"/>
                        </a:rPr>
                        <a:t>楼栋：</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buNone/>
                      </a:pPr>
                      <a:r>
                        <a:rPr lang="zh-CN" altLang="en-US" sz="1400" b="1">
                          <a:solidFill>
                            <a:srgbClr val="000000"/>
                          </a:solidFill>
                          <a:latin typeface="+mn-ea"/>
                        </a:rPr>
                        <a:t>楼层：</a:t>
                      </a:r>
                    </a:p>
                  </a:txBody>
                  <a:tcPr anchor="ctr">
                    <a:lnL w="63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9525"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2">
                  <a:txBody>
                    <a:bodyPr/>
                    <a:lstStyle/>
                    <a:p>
                      <a:pPr indent="0">
                        <a:buNone/>
                      </a:pPr>
                      <a:r>
                        <a:rPr lang="zh-CN" altLang="en-US" sz="1400" b="1">
                          <a:solidFill>
                            <a:srgbClr val="000000"/>
                          </a:solidFill>
                          <a:latin typeface="+mn-ea"/>
                        </a:rPr>
                        <a:t>房间：</a:t>
                      </a:r>
                    </a:p>
                  </a:txBody>
                  <a:tcPr anchor="ctr">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zh-CN" sz="1400" b="1">
                          <a:solidFill>
                            <a:srgbClr val="000000"/>
                          </a:solidFill>
                          <a:latin typeface="+mn-ea"/>
                        </a:rPr>
                        <a:t>施工单位：</a:t>
                      </a:r>
                      <a:endParaRPr lang="zh-CN" altLang="en-US" sz="14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416560">
                <a:tc rowSpan="2">
                  <a:txBody>
                    <a:bodyPr/>
                    <a:lstStyle/>
                    <a:p>
                      <a:pPr indent="0" algn="ctr">
                        <a:buNone/>
                      </a:pPr>
                      <a:r>
                        <a:rPr lang="zh-CN" sz="1200" b="1">
                          <a:solidFill>
                            <a:srgbClr val="000000"/>
                          </a:solidFill>
                          <a:latin typeface="+mn-ea"/>
                        </a:rPr>
                        <a:t>验收部位</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4">
                  <a:txBody>
                    <a:bodyPr/>
                    <a:lstStyle/>
                    <a:p>
                      <a:pPr indent="0" algn="ctr">
                        <a:buNone/>
                      </a:pPr>
                      <a:r>
                        <a:rPr lang="zh-CN" sz="1200" b="1">
                          <a:solidFill>
                            <a:srgbClr val="000000"/>
                          </a:solidFill>
                          <a:latin typeface="+mn-ea"/>
                        </a:rPr>
                        <a:t>基层空鼓开裂</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1200" b="1">
                          <a:solidFill>
                            <a:srgbClr val="000000"/>
                          </a:solidFill>
                          <a:latin typeface="+mn-ea"/>
                        </a:rPr>
                        <a:t>墙地砖空鼓</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lstStyle/>
                    <a:p>
                      <a:pPr indent="0" algn="ctr">
                        <a:buNone/>
                      </a:pPr>
                      <a:r>
                        <a:rPr lang="zh-CN" sz="1200" b="1">
                          <a:solidFill>
                            <a:srgbClr val="000000"/>
                          </a:solidFill>
                          <a:latin typeface="+mn-ea"/>
                        </a:rPr>
                        <a:t>缝隙</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lstStyle/>
                    <a:p>
                      <a:pPr indent="0" algn="ctr">
                        <a:buNone/>
                      </a:pPr>
                      <a:r>
                        <a:rPr lang="zh-CN" sz="1200" b="1">
                          <a:solidFill>
                            <a:srgbClr val="000000"/>
                          </a:solidFill>
                          <a:latin typeface="+mn-ea"/>
                        </a:rPr>
                        <a:t>验收结果</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sz="1200" b="1">
                          <a:solidFill>
                            <a:srgbClr val="000000"/>
                          </a:solidFill>
                          <a:latin typeface="+mn-ea"/>
                        </a:rPr>
                        <a:t>备注</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1980">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200" b="0">
                          <a:solidFill>
                            <a:srgbClr val="000000"/>
                          </a:solidFill>
                          <a:latin typeface="+mn-ea"/>
                        </a:rPr>
                        <a:t>墙面</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顶面</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地面垫层</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起沙</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墙砖</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地砖</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过门石</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墙砖</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地砖</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影像资料</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200" b="0">
                          <a:solidFill>
                            <a:srgbClr val="000000"/>
                          </a:solidFill>
                          <a:latin typeface="+mn-ea"/>
                        </a:rPr>
                        <a:t>限期整改时间</a:t>
                      </a:r>
                      <a:endParaRPr lang="zh-CN"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1">
                  <a:txBody>
                    <a:bodyPr/>
                    <a:lstStyle/>
                    <a:p>
                      <a:pPr indent="0">
                        <a:buNone/>
                      </a:pPr>
                      <a:r>
                        <a:rPr lang="en-US" sz="1200" b="0">
                          <a:solidFill>
                            <a:srgbClr val="000000"/>
                          </a:solidFill>
                          <a:latin typeface="+mn-ea"/>
                        </a:rPr>
                        <a:t>精装施工过程中，组织巡检小组使用空鼓锤对墙面</a:t>
                      </a:r>
                      <a:r>
                        <a:rPr lang="zh-CN" altLang="en-US" sz="1200" b="0">
                          <a:solidFill>
                            <a:srgbClr val="000000"/>
                          </a:solidFill>
                          <a:latin typeface="+mn-ea"/>
                        </a:rPr>
                        <a:t>、顶部基层</a:t>
                      </a:r>
                      <a:r>
                        <a:rPr lang="en-US" sz="1200" b="0">
                          <a:solidFill>
                            <a:srgbClr val="000000"/>
                          </a:solidFill>
                          <a:latin typeface="+mn-ea"/>
                        </a:rPr>
                        <a:t>以及墙、地砖工作面进行空鼓检查，检查砖类工作面铺贴缝隙是否符合设计要求或规范要求。</a:t>
                      </a:r>
                    </a:p>
                    <a:p>
                      <a:pPr indent="0">
                        <a:buNone/>
                      </a:pPr>
                      <a:endParaRPr lang="en-US" sz="1200" b="0">
                        <a:solidFill>
                          <a:srgbClr val="000000"/>
                        </a:solidFill>
                        <a:latin typeface="+mn-ea"/>
                      </a:endParaRPr>
                    </a:p>
                    <a:p>
                      <a:pPr indent="0">
                        <a:buNone/>
                      </a:pPr>
                      <a:endParaRPr lang="en-US" sz="1200" b="0">
                        <a:solidFill>
                          <a:srgbClr val="000000"/>
                        </a:solidFill>
                        <a:latin typeface="+mn-ea"/>
                      </a:endParaRPr>
                    </a:p>
                    <a:p>
                      <a:pPr indent="0">
                        <a:buNone/>
                      </a:pPr>
                      <a:endParaRPr lang="en-US" altLang="en-US" sz="1200" b="0">
                        <a:solidFill>
                          <a:srgbClr val="000000"/>
                        </a:solidFill>
                        <a:latin typeface="+mn-ea"/>
                      </a:endParaRPr>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4000">
                <a:tc>
                  <a:txBody>
                    <a:bodyPr/>
                    <a:lstStyle/>
                    <a:p>
                      <a:pPr indent="0" algn="ctr">
                        <a:buNone/>
                      </a:pPr>
                      <a:r>
                        <a:rPr lang="zh-CN" sz="1200" b="0">
                          <a:solidFill>
                            <a:srgbClr val="000000"/>
                          </a:solidFill>
                          <a:latin typeface="+mn-ea"/>
                        </a:rPr>
                        <a:t>客厅</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3"/>
                  </a:ext>
                </a:extLst>
              </a:tr>
              <a:tr h="254000">
                <a:tc>
                  <a:txBody>
                    <a:bodyPr/>
                    <a:lstStyle/>
                    <a:p>
                      <a:pPr indent="0" algn="ctr">
                        <a:buNone/>
                      </a:pPr>
                      <a:r>
                        <a:rPr lang="zh-CN" sz="1200" b="0">
                          <a:solidFill>
                            <a:srgbClr val="000000"/>
                          </a:solidFill>
                          <a:latin typeface="+mn-ea"/>
                        </a:rPr>
                        <a:t>主卧室</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4"/>
                  </a:ext>
                </a:extLst>
              </a:tr>
              <a:tr h="254000">
                <a:tc>
                  <a:txBody>
                    <a:bodyPr/>
                    <a:lstStyle/>
                    <a:p>
                      <a:pPr indent="0" algn="ctr">
                        <a:buNone/>
                      </a:pPr>
                      <a:r>
                        <a:rPr lang="zh-CN" sz="1200" b="0">
                          <a:solidFill>
                            <a:srgbClr val="000000"/>
                          </a:solidFill>
                          <a:latin typeface="+mn-ea"/>
                        </a:rPr>
                        <a:t>次卧室</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5"/>
                  </a:ext>
                </a:extLst>
              </a:tr>
              <a:tr h="254635">
                <a:tc>
                  <a:txBody>
                    <a:bodyPr/>
                    <a:lstStyle/>
                    <a:p>
                      <a:pPr indent="0" algn="ctr">
                        <a:buNone/>
                      </a:pPr>
                      <a:r>
                        <a:rPr lang="zh-CN" sz="1200" b="0">
                          <a:solidFill>
                            <a:srgbClr val="000000"/>
                          </a:solidFill>
                          <a:latin typeface="+mn-ea"/>
                        </a:rPr>
                        <a:t>次卧室</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6"/>
                  </a:ext>
                </a:extLst>
              </a:tr>
              <a:tr h="254000">
                <a:tc>
                  <a:txBody>
                    <a:bodyPr/>
                    <a:lstStyle/>
                    <a:p>
                      <a:pPr indent="0" algn="ctr">
                        <a:buNone/>
                      </a:pPr>
                      <a:r>
                        <a:rPr lang="zh-CN" sz="1200" b="0">
                          <a:solidFill>
                            <a:srgbClr val="000000"/>
                          </a:solidFill>
                          <a:latin typeface="+mn-ea"/>
                        </a:rPr>
                        <a:t>厨房</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7"/>
                  </a:ext>
                </a:extLst>
              </a:tr>
              <a:tr h="323850">
                <a:tc>
                  <a:txBody>
                    <a:bodyPr/>
                    <a:lstStyle/>
                    <a:p>
                      <a:pPr indent="0" algn="ctr">
                        <a:buNone/>
                      </a:pPr>
                      <a:r>
                        <a:rPr lang="zh-CN" sz="1200" b="0">
                          <a:solidFill>
                            <a:srgbClr val="000000"/>
                          </a:solidFill>
                          <a:latin typeface="+mn-ea"/>
                          <a:cs typeface="+mn-ea"/>
                        </a:rPr>
                        <a:t>卫生间1</a:t>
                      </a:r>
                      <a:endParaRPr lang="zh-CN" altLang="en-US" sz="1200" b="0">
                        <a:solidFill>
                          <a:srgbClr val="000000"/>
                        </a:solidFill>
                        <a:latin typeface="+mn-ea"/>
                        <a:cs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8"/>
                  </a:ext>
                </a:extLst>
              </a:tr>
              <a:tr h="304800">
                <a:tc>
                  <a:txBody>
                    <a:bodyPr/>
                    <a:lstStyle/>
                    <a:p>
                      <a:pPr indent="0" algn="ctr">
                        <a:buNone/>
                      </a:pPr>
                      <a:r>
                        <a:rPr lang="zh-CN" sz="1200" b="0">
                          <a:solidFill>
                            <a:srgbClr val="000000"/>
                          </a:solidFill>
                          <a:latin typeface="+mn-ea"/>
                          <a:cs typeface="+mn-ea"/>
                        </a:rPr>
                        <a:t>卫生间2</a:t>
                      </a:r>
                      <a:endParaRPr lang="zh-CN" altLang="en-US" sz="1200" b="0">
                        <a:solidFill>
                          <a:srgbClr val="000000"/>
                        </a:solidFill>
                        <a:latin typeface="+mn-ea"/>
                        <a:cs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09"/>
                  </a:ext>
                </a:extLst>
              </a:tr>
              <a:tr h="254000">
                <a:tc>
                  <a:txBody>
                    <a:bodyPr/>
                    <a:lstStyle/>
                    <a:p>
                      <a:pPr indent="0" algn="ctr">
                        <a:buNone/>
                      </a:pPr>
                      <a:r>
                        <a:rPr lang="zh-CN" sz="1200" b="0">
                          <a:solidFill>
                            <a:srgbClr val="000000"/>
                          </a:solidFill>
                          <a:latin typeface="+mn-ea"/>
                        </a:rPr>
                        <a:t>书房</a:t>
                      </a:r>
                      <a:endParaRPr lang="zh-CN" altLang="en-US" sz="1200" b="0">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1524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0"/>
                  </a:ext>
                </a:extLst>
              </a:tr>
              <a:tr h="254000">
                <a:tc rowSpan="2">
                  <a:txBody>
                    <a:bodyPr/>
                    <a:lstStyle/>
                    <a:p>
                      <a:pPr indent="0" algn="ctr">
                        <a:buNone/>
                      </a:pPr>
                      <a:r>
                        <a:rPr lang="zh-CN" sz="1200" b="1">
                          <a:solidFill>
                            <a:srgbClr val="000000"/>
                          </a:solidFill>
                          <a:latin typeface="+mn-ea"/>
                        </a:rPr>
                        <a:t>验收</a:t>
                      </a:r>
                    </a:p>
                    <a:p>
                      <a:pPr indent="0" algn="ctr">
                        <a:buNone/>
                      </a:pPr>
                      <a:r>
                        <a:rPr lang="zh-CN" sz="1200" b="1">
                          <a:solidFill>
                            <a:srgbClr val="000000"/>
                          </a:solidFill>
                          <a:latin typeface="+mn-ea"/>
                        </a:rPr>
                        <a:t>会签</a:t>
                      </a:r>
                      <a:endParaRPr lang="zh-CN" altLang="en-US" sz="1200" b="1">
                        <a:solidFill>
                          <a:srgbClr val="000000"/>
                        </a:solidFill>
                        <a:latin typeface="+mn-ea"/>
                      </a:endParaRPr>
                    </a:p>
                  </a:txBody>
                  <a:tcPr anchor="ct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gridSpan="7">
                  <a:txBody>
                    <a:bodyPr/>
                    <a:lstStyle/>
                    <a:p>
                      <a:pPr indent="0" algn="ctr">
                        <a:buNone/>
                      </a:pPr>
                      <a:r>
                        <a:rPr lang="zh-CN" sz="1200" b="1">
                          <a:solidFill>
                            <a:srgbClr val="000000"/>
                          </a:solidFill>
                          <a:latin typeface="+mn-ea"/>
                        </a:rPr>
                        <a:t>精装单位</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4">
                  <a:txBody>
                    <a:bodyPr/>
                    <a:lstStyle/>
                    <a:p>
                      <a:pPr indent="0" algn="ctr">
                        <a:buNone/>
                      </a:pPr>
                      <a:r>
                        <a:rPr lang="zh-CN" sz="1200" b="1">
                          <a:solidFill>
                            <a:srgbClr val="000000"/>
                          </a:solidFill>
                          <a:latin typeface="+mn-ea"/>
                        </a:rPr>
                        <a:t>甲方项目专业负责人</a:t>
                      </a:r>
                      <a:endParaRPr lang="zh-CN" altLang="en-US" sz="1200" b="1">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1524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tcPr>
                </a:tc>
                <a:extLst>
                  <a:ext uri="{0D108BD9-81ED-4DB2-BD59-A6C34878D82A}">
                    <a16:rowId xmlns:a16="http://schemas.microsoft.com/office/drawing/2014/main" val="10011"/>
                  </a:ext>
                </a:extLst>
              </a:tr>
              <a:tr h="457835">
                <a:tc vMerge="1">
                  <a:txBody>
                    <a:bodyPr/>
                    <a:lstStyle/>
                    <a:p>
                      <a:endParaRPr lang="zh-CN"/>
                    </a:p>
                  </a:txBody>
                  <a:tcPr>
                    <a:lnL w="1524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tc gridSpan="7">
                  <a:txBody>
                    <a:bodyPr/>
                    <a:lstStyle/>
                    <a:p>
                      <a:pPr indent="0" algn="ctr">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gridSpan="4">
                  <a:txBody>
                    <a:bodyPr/>
                    <a:lstStyle/>
                    <a:p>
                      <a:pPr indent="0" algn="ctr">
                        <a:buNone/>
                      </a:pPr>
                      <a:endParaRPr lang="en-US" altLang="en-US" sz="1200" b="0">
                        <a:solidFill>
                          <a:srgbClr val="000000"/>
                        </a:solidFill>
                        <a:latin typeface="+mn-ea"/>
                      </a:endParaRPr>
                    </a:p>
                  </a:txBody>
                  <a:tcPr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524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15240" cap="flat" cmpd="sng">
                      <a:solidFill>
                        <a:srgbClr val="000000"/>
                      </a:solidFill>
                      <a:prstDash val="solid"/>
                      <a:headEnd type="none" w="med" len="med"/>
                      <a:tailEnd type="none" w="med" len="med"/>
                    </a:lnR>
                    <a:lnB w="15240" cap="flat" cmpd="sng">
                      <a:solidFill>
                        <a:srgbClr val="000000"/>
                      </a:solidFill>
                      <a:prstDash val="soli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transition>
    <p:zoom dir="in"/>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5.3-5</a:t>
            </a:r>
            <a:r>
              <a:rPr lang="zh-CN" altLang="en-US" sz="1800" b="1" dirty="0" smtClean="0">
                <a:solidFill>
                  <a:srgbClr val="000000"/>
                </a:solidFill>
                <a:cs typeface="+mn-ea"/>
              </a:rPr>
              <a:t>、涂饰质量</a:t>
            </a:r>
            <a:endParaRPr lang="zh-CN" sz="1800" b="1" dirty="0" smtClean="0">
              <a:solidFill>
                <a:srgbClr val="000000"/>
              </a:solidFill>
              <a:cs typeface="+mn-ea"/>
              <a:sym typeface="+mn-ea"/>
            </a:endParaRPr>
          </a:p>
        </p:txBody>
      </p:sp>
      <p:sp>
        <p:nvSpPr>
          <p:cNvPr id="6" name="文本框 5"/>
          <p:cNvSpPr txBox="1"/>
          <p:nvPr/>
        </p:nvSpPr>
        <p:spPr>
          <a:xfrm>
            <a:off x="684530" y="2287270"/>
            <a:ext cx="8023860" cy="36461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chemeClr val="tx1"/>
                </a:solidFill>
                <a:latin typeface="+mn-ea"/>
                <a:cs typeface="+mn-ea"/>
              </a:rPr>
              <a:t>工作内容：</a:t>
            </a:r>
          </a:p>
          <a:p>
            <a:pPr algn="just">
              <a:lnSpc>
                <a:spcPct val="150000"/>
              </a:lnSpc>
            </a:pPr>
            <a:r>
              <a:rPr lang="zh-CN" altLang="en-US" sz="1400" dirty="0">
                <a:solidFill>
                  <a:schemeClr val="tx1"/>
                </a:solidFill>
                <a:latin typeface="+mn-ea"/>
                <a:cs typeface="+mn-ea"/>
              </a:rPr>
              <a:t>      </a:t>
            </a:r>
            <a:r>
              <a:rPr lang="en-US" altLang="zh-CN" sz="1400" dirty="0">
                <a:solidFill>
                  <a:schemeClr val="tx1"/>
                </a:solidFill>
                <a:latin typeface="+mn-ea"/>
                <a:cs typeface="+mn-ea"/>
              </a:rPr>
              <a:t>1</a:t>
            </a:r>
            <a:r>
              <a:rPr lang="zh-CN" altLang="en-US" sz="1400" dirty="0">
                <a:solidFill>
                  <a:schemeClr val="tx1"/>
                </a:solidFill>
                <a:latin typeface="+mn-ea"/>
                <a:cs typeface="+mn-ea"/>
              </a:rPr>
              <a:t>、</a:t>
            </a:r>
            <a:r>
              <a:rPr lang="zh-CN" sz="1400" dirty="0">
                <a:solidFill>
                  <a:schemeClr val="tx1"/>
                </a:solidFill>
                <a:latin typeface="+mn-ea"/>
                <a:cs typeface="+mn-ea"/>
                <a:sym typeface="+mn-ea"/>
              </a:rPr>
              <a:t>乳胶漆作业</a:t>
            </a:r>
            <a:r>
              <a:rPr lang="zh-CN" altLang="zh-CN" sz="1400" dirty="0">
                <a:solidFill>
                  <a:schemeClr val="tx1"/>
                </a:solidFill>
                <a:latin typeface="+mn-ea"/>
                <a:cs typeface="+mn-ea"/>
                <a:sym typeface="+mn-ea"/>
              </a:rPr>
              <a:t> </a:t>
            </a:r>
            <a:endParaRPr lang="zh-CN" altLang="zh-CN" sz="1400" dirty="0">
              <a:solidFill>
                <a:schemeClr val="tx1"/>
              </a:solidFill>
              <a:latin typeface="+mn-ea"/>
              <a:cs typeface="+mn-ea"/>
            </a:endParaRPr>
          </a:p>
          <a:p>
            <a:pPr algn="just">
              <a:lnSpc>
                <a:spcPct val="150000"/>
              </a:lnSpc>
            </a:pPr>
            <a:r>
              <a:rPr lang="zh-CN" altLang="zh-CN" sz="1400" dirty="0">
                <a:solidFill>
                  <a:schemeClr val="tx1"/>
                </a:solidFill>
                <a:latin typeface="+mn-ea"/>
                <a:cs typeface="+mn-ea"/>
                <a:sym typeface="+mn-ea"/>
              </a:rPr>
              <a:t>      施涂时不</a:t>
            </a:r>
            <a:r>
              <a:rPr lang="zh-CN" altLang="en-US" sz="1400" dirty="0">
                <a:solidFill>
                  <a:schemeClr val="tx1"/>
                </a:solidFill>
                <a:latin typeface="+mn-ea"/>
                <a:cs typeface="+mn-ea"/>
                <a:sym typeface="+mn-ea"/>
              </a:rPr>
              <a:t>得</a:t>
            </a:r>
            <a:r>
              <a:rPr lang="zh-CN" altLang="zh-CN" sz="1400" dirty="0">
                <a:solidFill>
                  <a:schemeClr val="tx1"/>
                </a:solidFill>
                <a:latin typeface="+mn-ea"/>
                <a:cs typeface="+mn-ea"/>
                <a:sym typeface="+mn-ea"/>
              </a:rPr>
              <a:t>流坠</a:t>
            </a:r>
            <a:r>
              <a:rPr lang="zh-CN" altLang="en-US" sz="1400" dirty="0">
                <a:solidFill>
                  <a:schemeClr val="tx1"/>
                </a:solidFill>
                <a:latin typeface="+mn-ea"/>
                <a:cs typeface="+mn-ea"/>
                <a:sym typeface="+mn-ea"/>
              </a:rPr>
              <a:t>、</a:t>
            </a:r>
            <a:r>
              <a:rPr lang="zh-CN" altLang="zh-CN" sz="1400" dirty="0">
                <a:solidFill>
                  <a:schemeClr val="tx1"/>
                </a:solidFill>
                <a:latin typeface="+mn-ea"/>
                <a:cs typeface="+mn-ea"/>
                <a:sym typeface="+mn-ea"/>
              </a:rPr>
              <a:t>刷纹，涂刷或喷涂要均匀，无漏涂、露底，各层必须结合牢固。表面不能有鼓泡，脱皮，裂纹等缺陷。</a:t>
            </a:r>
          </a:p>
          <a:p>
            <a:pPr algn="just">
              <a:lnSpc>
                <a:spcPct val="150000"/>
              </a:lnSpc>
            </a:pPr>
            <a:r>
              <a:rPr lang="en-US" altLang="zh-CN" sz="1400" dirty="0">
                <a:solidFill>
                  <a:schemeClr val="tx1"/>
                </a:solidFill>
                <a:latin typeface="+mn-ea"/>
                <a:cs typeface="+mn-ea"/>
                <a:sym typeface="+mn-ea"/>
              </a:rPr>
              <a:t>      </a:t>
            </a:r>
          </a:p>
          <a:p>
            <a:pPr algn="just">
              <a:lnSpc>
                <a:spcPct val="150000"/>
              </a:lnSpc>
            </a:pPr>
            <a:r>
              <a:rPr lang="en-US" altLang="zh-CN" sz="1400" dirty="0">
                <a:solidFill>
                  <a:schemeClr val="tx1"/>
                </a:solidFill>
                <a:latin typeface="+mn-ea"/>
                <a:cs typeface="+mn-ea"/>
                <a:sym typeface="+mn-ea"/>
              </a:rPr>
              <a:t>       2</a:t>
            </a:r>
            <a:r>
              <a:rPr lang="zh-CN" altLang="en-US" sz="1400" dirty="0">
                <a:solidFill>
                  <a:schemeClr val="tx1"/>
                </a:solidFill>
                <a:latin typeface="+mn-ea"/>
                <a:cs typeface="+mn-ea"/>
                <a:sym typeface="+mn-ea"/>
              </a:rPr>
              <a:t>、壁纸裱糊</a:t>
            </a: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壁纸（布）的裱糊应粘贴牢固，表面应清洁，平整，色泽应一致，不得波纹起伏，气泡，裂纹，皱折及污斑</a:t>
            </a:r>
            <a:r>
              <a:rPr lang="zh-CN" altLang="en-US" sz="1400" dirty="0">
                <a:latin typeface="微软雅黑" panose="020B0503020204020204" pitchFamily="34" charset="-122"/>
                <a:ea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sym typeface="+mn-ea"/>
              </a:rPr>
              <a:t>翘曲。拼接处花纹图案吻合，不离缝，不搭接，不显拼缝。</a:t>
            </a:r>
          </a:p>
          <a:p>
            <a:pPr>
              <a:lnSpc>
                <a:spcPct val="150000"/>
              </a:lnSpc>
            </a:pPr>
            <a:r>
              <a:rPr lang="zh-CN" altLang="en-US" sz="1400" dirty="0" smtClean="0">
                <a:solidFill>
                  <a:srgbClr val="000000"/>
                </a:solidFill>
                <a:latin typeface="+mn-ea"/>
                <a:cs typeface="+mn-ea"/>
                <a:sym typeface="+mn-ea"/>
              </a:rPr>
              <a:t>     </a:t>
            </a:r>
            <a:r>
              <a:rPr lang="zh-CN" sz="1400" dirty="0" smtClean="0">
                <a:solidFill>
                  <a:srgbClr val="000000"/>
                </a:solidFill>
                <a:latin typeface="+mn-ea"/>
                <a:cs typeface="+mn-ea"/>
                <a:sym typeface="+mn-ea"/>
              </a:rPr>
              <a:t>   </a:t>
            </a:r>
          </a:p>
          <a:p>
            <a:pPr>
              <a:lnSpc>
                <a:spcPct val="150000"/>
              </a:lnSpc>
            </a:pPr>
            <a:r>
              <a:rPr lang="zh-CN" altLang="en-US" sz="1400" b="1" dirty="0" smtClean="0">
                <a:solidFill>
                  <a:srgbClr val="000000"/>
                </a:solidFill>
                <a:latin typeface="+mn-ea"/>
                <a:cs typeface="+mn-ea"/>
                <a:sym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sym typeface="+mn-ea"/>
              </a:rPr>
              <a:t>      提高观感质量，降低交付风险。</a:t>
            </a:r>
            <a:r>
              <a:rPr lang="en-US" altLang="zh-CN" sz="1400" dirty="0">
                <a:solidFill>
                  <a:srgbClr val="000000"/>
                </a:solidFill>
                <a:latin typeface="+mn-ea"/>
                <a:cs typeface="+mn-ea"/>
                <a:sym typeface="+mn-ea"/>
              </a:rPr>
              <a:t> </a:t>
            </a:r>
            <a:r>
              <a:rPr lang="zh-CN" altLang="zh-CN" sz="1400" dirty="0">
                <a:latin typeface="微软雅黑" panose="020B0503020204020204" pitchFamily="34" charset="-122"/>
                <a:ea typeface="微软雅黑" panose="020B0503020204020204" pitchFamily="34" charset="-122"/>
                <a:sym typeface="+mn-ea"/>
              </a:rPr>
              <a:t> </a:t>
            </a:r>
            <a:r>
              <a:rPr lang="zh-CN" altLang="en-US" sz="1400" dirty="0">
                <a:solidFill>
                  <a:schemeClr val="tx1"/>
                </a:solidFill>
                <a:latin typeface="+mn-ea"/>
                <a:cs typeface="+mn-ea"/>
              </a:rPr>
              <a:t>    </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1153795" y="1428115"/>
          <a:ext cx="9752965" cy="4792980"/>
        </p:xfrm>
        <a:graphic>
          <a:graphicData uri="http://schemas.openxmlformats.org/drawingml/2006/table">
            <a:tbl>
              <a:tblPr>
                <a:tableStyleId>{5C22544A-7EE6-4342-B048-85BDC9FD1C3A}</a:tableStyleId>
              </a:tblPr>
              <a:tblGrid>
                <a:gridCol w="778510">
                  <a:extLst>
                    <a:ext uri="{9D8B030D-6E8A-4147-A177-3AD203B41FA5}">
                      <a16:colId xmlns:a16="http://schemas.microsoft.com/office/drawing/2014/main" val="20000"/>
                    </a:ext>
                  </a:extLst>
                </a:gridCol>
                <a:gridCol w="2732405">
                  <a:extLst>
                    <a:ext uri="{9D8B030D-6E8A-4147-A177-3AD203B41FA5}">
                      <a16:colId xmlns:a16="http://schemas.microsoft.com/office/drawing/2014/main" val="20001"/>
                    </a:ext>
                  </a:extLst>
                </a:gridCol>
                <a:gridCol w="3142615">
                  <a:extLst>
                    <a:ext uri="{9D8B030D-6E8A-4147-A177-3AD203B41FA5}">
                      <a16:colId xmlns:a16="http://schemas.microsoft.com/office/drawing/2014/main" val="20002"/>
                    </a:ext>
                  </a:extLst>
                </a:gridCol>
                <a:gridCol w="2052320">
                  <a:extLst>
                    <a:ext uri="{9D8B030D-6E8A-4147-A177-3AD203B41FA5}">
                      <a16:colId xmlns:a16="http://schemas.microsoft.com/office/drawing/2014/main" val="20003"/>
                    </a:ext>
                  </a:extLst>
                </a:gridCol>
                <a:gridCol w="1047115">
                  <a:extLst>
                    <a:ext uri="{9D8B030D-6E8A-4147-A177-3AD203B41FA5}">
                      <a16:colId xmlns:a16="http://schemas.microsoft.com/office/drawing/2014/main" val="20004"/>
                    </a:ext>
                  </a:extLst>
                </a:gridCol>
              </a:tblGrid>
              <a:tr h="572135">
                <a:tc rowSpan="2">
                  <a:txBody>
                    <a:bodyPr/>
                    <a:lstStyle/>
                    <a:p>
                      <a:pPr algn="ctr">
                        <a:lnSpc>
                          <a:spcPct val="90000"/>
                        </a:lnSpc>
                        <a:spcAft>
                          <a:spcPts val="0"/>
                        </a:spcAft>
                      </a:pPr>
                      <a:r>
                        <a:rPr lang="zh-CN" sz="1400" b="1" kern="0" dirty="0">
                          <a:effectLst/>
                          <a:latin typeface="微软雅黑" panose="020B0503020204020204" pitchFamily="34" charset="-122"/>
                          <a:ea typeface="微软雅黑" panose="020B0503020204020204" pitchFamily="34" charset="-122"/>
                        </a:rPr>
                        <a:t>序号</a:t>
                      </a:r>
                      <a:endParaRPr lang="zh-CN" sz="1400" b="1" kern="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90000"/>
                        </a:lnSpc>
                        <a:spcAft>
                          <a:spcPts val="0"/>
                        </a:spcAft>
                      </a:pPr>
                      <a:r>
                        <a:rPr lang="zh-CN" sz="1400" b="1" kern="0" dirty="0" smtClean="0">
                          <a:effectLst/>
                          <a:latin typeface="微软雅黑" panose="020B0503020204020204" pitchFamily="34" charset="-122"/>
                          <a:ea typeface="微软雅黑" panose="020B0503020204020204" pitchFamily="34" charset="-122"/>
                        </a:rPr>
                        <a:t>要求</a:t>
                      </a:r>
                      <a:r>
                        <a:rPr lang="zh-CN" altLang="en-US" sz="1400" b="1" kern="0" dirty="0" smtClean="0">
                          <a:effectLst/>
                          <a:latin typeface="微软雅黑" panose="020B0503020204020204" pitchFamily="34" charset="-122"/>
                          <a:ea typeface="微软雅黑" panose="020B0503020204020204" pitchFamily="34" charset="-122"/>
                        </a:rPr>
                        <a:t>及允许偏差</a:t>
                      </a:r>
                      <a:endParaRPr lang="zh-CN" sz="1400" b="1" kern="0" dirty="0" smtClean="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algn="ctr" defTabSz="348615" rtl="0" eaLnBrk="1" latinLnBrk="0" hangingPunct="1">
                        <a:spcAft>
                          <a:spcPts val="0"/>
                        </a:spcAft>
                      </a:pPr>
                      <a:r>
                        <a:rPr lang="zh-CN" sz="1400" b="1" kern="0" dirty="0">
                          <a:solidFill>
                            <a:schemeClr val="dk1"/>
                          </a:solidFill>
                          <a:effectLst/>
                          <a:latin typeface="微软雅黑" panose="020B0503020204020204" pitchFamily="34" charset="-122"/>
                          <a:ea typeface="微软雅黑" panose="020B0503020204020204" pitchFamily="34" charset="-122"/>
                          <a:cs typeface="+mn-cs"/>
                        </a:rPr>
                        <a:t>验收方法</a:t>
                      </a: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rowSpan="2">
                  <a:txBody>
                    <a:bodyPr/>
                    <a:lstStyle/>
                    <a:p>
                      <a:pPr algn="ctr">
                        <a:lnSpc>
                          <a:spcPct val="90000"/>
                        </a:lnSpc>
                        <a:spcAft>
                          <a:spcPts val="0"/>
                        </a:spcAft>
                      </a:pPr>
                      <a:r>
                        <a:rPr lang="zh-CN" altLang="en-US" sz="1400" b="1" kern="100" dirty="0" smtClean="0">
                          <a:effectLst/>
                          <a:latin typeface="微软雅黑" panose="020B0503020204020204" pitchFamily="34" charset="-122"/>
                          <a:ea typeface="微软雅黑" panose="020B0503020204020204" pitchFamily="34" charset="-122"/>
                          <a:cs typeface="Times New Roman" panose="02020603050405020304"/>
                        </a:rPr>
                        <a:t>说明</a:t>
                      </a: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90550">
                <a:tc vMerge="1">
                  <a:txBody>
                    <a:bodyPr/>
                    <a:lstStyle/>
                    <a:p>
                      <a:endParaRPr lang="zh-CN"/>
                    </a:p>
                  </a:txBody>
                  <a:tcPr/>
                </a:tc>
                <a:tc vMerge="1">
                  <a:txBody>
                    <a:bodyPr/>
                    <a:lstStyle/>
                    <a:p>
                      <a:endParaRPr lang="zh-CN"/>
                    </a:p>
                  </a:txBody>
                  <a:tcPr/>
                </a:tc>
                <a:tc>
                  <a:txBody>
                    <a:bodyPr/>
                    <a:lstStyle/>
                    <a:p>
                      <a:pPr algn="ctr">
                        <a:lnSpc>
                          <a:spcPct val="90000"/>
                        </a:lnSpc>
                        <a:spcAft>
                          <a:spcPts val="0"/>
                        </a:spcAft>
                      </a:pPr>
                      <a:r>
                        <a:rPr lang="zh-CN" altLang="en-US" sz="1400" b="1"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检验方法</a:t>
                      </a: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90000"/>
                        </a:lnSpc>
                        <a:spcAft>
                          <a:spcPts val="0"/>
                        </a:spcAft>
                      </a:pPr>
                      <a:r>
                        <a:rPr lang="zh-CN" altLang="en-US" sz="1400" b="1" kern="100" dirty="0" smtClean="0">
                          <a:effectLst/>
                          <a:latin typeface="微软雅黑" panose="020B0503020204020204" pitchFamily="34" charset="-122"/>
                          <a:ea typeface="微软雅黑" panose="020B0503020204020204" pitchFamily="34" charset="-122"/>
                          <a:cs typeface="Times New Roman" panose="02020603050405020304"/>
                        </a:rPr>
                        <a:t>检验数量</a:t>
                      </a: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extLst>
                  <a:ext uri="{0D108BD9-81ED-4DB2-BD59-A6C34878D82A}">
                    <a16:rowId xmlns:a16="http://schemas.microsoft.com/office/drawing/2014/main" val="10001"/>
                  </a:ext>
                </a:extLst>
              </a:tr>
              <a:tr h="1102360">
                <a:tc>
                  <a:txBody>
                    <a:bodyPr/>
                    <a:lstStyle/>
                    <a:p>
                      <a:pPr algn="ctr">
                        <a:lnSpc>
                          <a:spcPct val="90000"/>
                        </a:lnSpc>
                        <a:spcAft>
                          <a:spcPts val="0"/>
                        </a:spcAft>
                      </a:pPr>
                      <a:r>
                        <a:rPr lang="en-US" sz="1400" kern="0">
                          <a:effectLst/>
                          <a:latin typeface="微软雅黑" panose="020B0503020204020204" pitchFamily="34" charset="-122"/>
                          <a:ea typeface="微软雅黑" panose="020B0503020204020204" pitchFamily="34" charset="-122"/>
                        </a:rPr>
                        <a:t>1</a:t>
                      </a:r>
                      <a:endParaRPr lang="en-US" sz="1400" kern="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90000"/>
                        </a:lnSpc>
                        <a:spcAft>
                          <a:spcPts val="0"/>
                        </a:spcAft>
                      </a:pPr>
                      <a:r>
                        <a:rPr lang="zh-CN" sz="1400" kern="0" dirty="0">
                          <a:effectLst/>
                          <a:latin typeface="微软雅黑" panose="020B0503020204020204" pitchFamily="34" charset="-122"/>
                          <a:ea typeface="微软雅黑" panose="020B0503020204020204" pitchFamily="34" charset="-122"/>
                        </a:rPr>
                        <a:t>表面无起皮，起壳，起泡，无明显透底，色差，泛碱，返色，无砂眼，流坠、粒子等。</a:t>
                      </a:r>
                      <a:endParaRPr lang="zh-CN" sz="1400" kern="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342900" marR="0" indent="-342900" algn="l" defTabSz="348615" rtl="0" eaLnBrk="1" fontAlgn="auto" latinLnBrk="0" hangingPunct="1">
                        <a:lnSpc>
                          <a:spcPct val="90000"/>
                        </a:lnSpc>
                        <a:spcBef>
                          <a:spcPts val="0"/>
                        </a:spcBef>
                        <a:spcAft>
                          <a:spcPts val="0"/>
                        </a:spcAft>
                        <a:buClrTx/>
                        <a:buSzTx/>
                        <a:buFontTx/>
                        <a:buAutoNum type="arabicPeriod"/>
                        <a:defRPr/>
                      </a:pPr>
                      <a:r>
                        <a:rPr lang="zh-CN" altLang="en-US" sz="1400" kern="0" dirty="0" smtClean="0">
                          <a:solidFill>
                            <a:schemeClr val="tx1"/>
                          </a:solidFill>
                          <a:effectLst/>
                          <a:latin typeface="微软雅黑" panose="020B0503020204020204" pitchFamily="34" charset="-122"/>
                          <a:ea typeface="微软雅黑" panose="020B0503020204020204" pitchFamily="34" charset="-122"/>
                        </a:rPr>
                        <a:t>用</a:t>
                      </a:r>
                      <a:r>
                        <a:rPr lang="zh-CN" sz="1400" kern="0" dirty="0" smtClean="0">
                          <a:solidFill>
                            <a:schemeClr val="tx1"/>
                          </a:solidFill>
                          <a:effectLst/>
                          <a:latin typeface="微软雅黑" panose="020B0503020204020204" pitchFamily="34" charset="-122"/>
                          <a:ea typeface="微软雅黑" panose="020B0503020204020204" pitchFamily="34" charset="-122"/>
                        </a:rPr>
                        <a:t>目测</a:t>
                      </a:r>
                      <a:r>
                        <a:rPr lang="zh-CN" altLang="en-US" sz="1400" kern="0" dirty="0" smtClean="0">
                          <a:solidFill>
                            <a:schemeClr val="tx1"/>
                          </a:solidFill>
                          <a:effectLst/>
                          <a:latin typeface="微软雅黑" panose="020B0503020204020204" pitchFamily="34" charset="-122"/>
                          <a:ea typeface="微软雅黑" panose="020B0503020204020204" pitchFamily="34" charset="-122"/>
                        </a:rPr>
                        <a:t>观察（</a:t>
                      </a:r>
                      <a:r>
                        <a:rPr lang="zh-CN" altLang="zh-CN" sz="1400" kern="0" dirty="0" smtClean="0">
                          <a:solidFill>
                            <a:schemeClr val="tx1"/>
                          </a:solidFill>
                          <a:effectLst/>
                          <a:latin typeface="微软雅黑" panose="020B0503020204020204" pitchFamily="34" charset="-122"/>
                          <a:ea typeface="微软雅黑" panose="020B0503020204020204" pitchFamily="34" charset="-122"/>
                        </a:rPr>
                        <a:t>应在涂料实干后进行，距</a:t>
                      </a:r>
                      <a:r>
                        <a:rPr lang="en-US" altLang="zh-CN" sz="1400" kern="0" dirty="0" smtClean="0">
                          <a:solidFill>
                            <a:schemeClr val="tx1"/>
                          </a:solidFill>
                          <a:effectLst/>
                          <a:latin typeface="微软雅黑" panose="020B0503020204020204" pitchFamily="34" charset="-122"/>
                          <a:ea typeface="微软雅黑" panose="020B0503020204020204" pitchFamily="34" charset="-122"/>
                        </a:rPr>
                        <a:t>1.5m</a:t>
                      </a:r>
                      <a:r>
                        <a:rPr lang="zh-CN" altLang="zh-CN" sz="1400" kern="0" dirty="0" smtClean="0">
                          <a:solidFill>
                            <a:schemeClr val="tx1"/>
                          </a:solidFill>
                          <a:effectLst/>
                          <a:latin typeface="微软雅黑" panose="020B0503020204020204" pitchFamily="34" charset="-122"/>
                          <a:ea typeface="微软雅黑" panose="020B0503020204020204" pitchFamily="34" charset="-122"/>
                        </a:rPr>
                        <a:t>处正视</a:t>
                      </a:r>
                      <a:r>
                        <a:rPr lang="zh-CN" altLang="en-US" sz="1400" kern="0" dirty="0" smtClean="0">
                          <a:solidFill>
                            <a:schemeClr val="tx1"/>
                          </a:solidFill>
                          <a:effectLst/>
                          <a:latin typeface="微软雅黑" panose="020B0503020204020204" pitchFamily="34" charset="-122"/>
                          <a:ea typeface="微软雅黑" panose="020B0503020204020204" pitchFamily="34" charset="-122"/>
                        </a:rPr>
                        <a:t>）</a:t>
                      </a:r>
                      <a:endParaRPr lang="en-US" altLang="zh-CN" sz="1400" kern="0" dirty="0" smtClean="0">
                        <a:solidFill>
                          <a:schemeClr val="tx1"/>
                        </a:solidFill>
                        <a:effectLst/>
                        <a:latin typeface="微软雅黑" panose="020B0503020204020204" pitchFamily="34" charset="-122"/>
                        <a:ea typeface="微软雅黑" panose="020B0503020204020204" pitchFamily="34" charset="-122"/>
                      </a:endParaRPr>
                    </a:p>
                    <a:p>
                      <a:pPr marL="342900" marR="0" indent="-342900" algn="l" defTabSz="348615" rtl="0" eaLnBrk="1" fontAlgn="auto" latinLnBrk="0" hangingPunct="1">
                        <a:lnSpc>
                          <a:spcPct val="90000"/>
                        </a:lnSpc>
                        <a:spcBef>
                          <a:spcPts val="0"/>
                        </a:spcBef>
                        <a:spcAft>
                          <a:spcPts val="0"/>
                        </a:spcAft>
                        <a:buClrTx/>
                        <a:buSzTx/>
                        <a:buFontTx/>
                        <a:buAutoNum type="arabicPeriod"/>
                        <a:defRPr/>
                      </a:pPr>
                      <a:r>
                        <a:rPr lang="zh-CN" altLang="en-US" sz="1400" kern="0" dirty="0" smtClean="0">
                          <a:solidFill>
                            <a:schemeClr val="tx1"/>
                          </a:solidFill>
                          <a:effectLst/>
                          <a:latin typeface="微软雅黑" panose="020B0503020204020204" pitchFamily="34" charset="-122"/>
                          <a:ea typeface="微软雅黑" panose="020B0503020204020204" pitchFamily="34" charset="-122"/>
                        </a:rPr>
                        <a:t>用</a:t>
                      </a:r>
                      <a:r>
                        <a:rPr lang="zh-CN" sz="1400" kern="0" dirty="0" smtClean="0">
                          <a:solidFill>
                            <a:schemeClr val="tx1"/>
                          </a:solidFill>
                          <a:effectLst/>
                          <a:latin typeface="微软雅黑" panose="020B0503020204020204" pitchFamily="34" charset="-122"/>
                          <a:ea typeface="微软雅黑" panose="020B0503020204020204" pitchFamily="34" charset="-122"/>
                        </a:rPr>
                        <a:t>手</a:t>
                      </a:r>
                      <a:r>
                        <a:rPr lang="zh-CN" altLang="en-US" sz="1400" kern="0" dirty="0" smtClean="0">
                          <a:solidFill>
                            <a:schemeClr val="tx1"/>
                          </a:solidFill>
                          <a:effectLst/>
                          <a:latin typeface="微软雅黑" panose="020B0503020204020204" pitchFamily="34" charset="-122"/>
                          <a:ea typeface="微软雅黑" panose="020B0503020204020204" pitchFamily="34" charset="-122"/>
                        </a:rPr>
                        <a:t>摸基底颗粒物。</a:t>
                      </a:r>
                      <a:endParaRPr lang="en-US" altLang="zh-CN" sz="1400" kern="0" dirty="0" smtClean="0">
                        <a:solidFill>
                          <a:schemeClr val="tx1"/>
                        </a:solidFill>
                        <a:effectLst/>
                        <a:latin typeface="微软雅黑" panose="020B0503020204020204" pitchFamily="34" charset="-122"/>
                        <a:ea typeface="微软雅黑" panose="020B0503020204020204" pitchFamily="34" charset="-122"/>
                      </a:endParaRPr>
                    </a:p>
                    <a:p>
                      <a:pPr marL="342900" marR="0" indent="-342900" algn="l" defTabSz="348615" rtl="0" eaLnBrk="1" fontAlgn="auto" latinLnBrk="0" hangingPunct="1">
                        <a:lnSpc>
                          <a:spcPct val="90000"/>
                        </a:lnSpc>
                        <a:spcBef>
                          <a:spcPts val="0"/>
                        </a:spcBef>
                        <a:spcAft>
                          <a:spcPts val="0"/>
                        </a:spcAft>
                        <a:buClrTx/>
                        <a:buSzTx/>
                        <a:buFontTx/>
                        <a:buAutoNum type="arabicPeriod"/>
                        <a:defRPr/>
                      </a:pPr>
                      <a:r>
                        <a:rPr lang="zh-CN" altLang="en-US" sz="1400" kern="0" dirty="0" smtClean="0">
                          <a:solidFill>
                            <a:schemeClr val="tx1"/>
                          </a:solidFill>
                          <a:effectLst/>
                          <a:latin typeface="微软雅黑" panose="020B0503020204020204" pitchFamily="34" charset="-122"/>
                          <a:ea typeface="微软雅黑" panose="020B0503020204020204" pitchFamily="34" charset="-122"/>
                        </a:rPr>
                        <a:t>用</a:t>
                      </a:r>
                      <a:r>
                        <a:rPr lang="zh-CN" sz="1400" kern="0" dirty="0" smtClean="0">
                          <a:solidFill>
                            <a:schemeClr val="tx1"/>
                          </a:solidFill>
                          <a:effectLst/>
                          <a:latin typeface="微软雅黑" panose="020B0503020204020204" pitchFamily="34" charset="-122"/>
                          <a:ea typeface="微软雅黑" panose="020B0503020204020204" pitchFamily="34" charset="-122"/>
                        </a:rPr>
                        <a:t>精度</a:t>
                      </a:r>
                      <a:r>
                        <a:rPr lang="en-US" sz="1400" kern="0" dirty="0">
                          <a:solidFill>
                            <a:schemeClr val="tx1"/>
                          </a:solidFill>
                          <a:effectLst/>
                          <a:latin typeface="微软雅黑" panose="020B0503020204020204" pitchFamily="34" charset="-122"/>
                          <a:ea typeface="微软雅黑" panose="020B0503020204020204" pitchFamily="34" charset="-122"/>
                        </a:rPr>
                        <a:t>1mm</a:t>
                      </a:r>
                      <a:r>
                        <a:rPr lang="zh-CN" sz="1400" kern="0" dirty="0">
                          <a:solidFill>
                            <a:schemeClr val="tx1"/>
                          </a:solidFill>
                          <a:effectLst/>
                          <a:latin typeface="微软雅黑" panose="020B0503020204020204" pitchFamily="34" charset="-122"/>
                          <a:ea typeface="微软雅黑" panose="020B0503020204020204" pitchFamily="34" charset="-122"/>
                        </a:rPr>
                        <a:t>的钢</a:t>
                      </a:r>
                      <a:r>
                        <a:rPr lang="zh-CN" sz="1400" kern="0" dirty="0" smtClean="0">
                          <a:solidFill>
                            <a:schemeClr val="tx1"/>
                          </a:solidFill>
                          <a:effectLst/>
                          <a:latin typeface="微软雅黑" panose="020B0503020204020204" pitchFamily="34" charset="-122"/>
                          <a:ea typeface="微软雅黑" panose="020B0503020204020204" pitchFamily="34" charset="-122"/>
                        </a:rPr>
                        <a:t>直尺</a:t>
                      </a:r>
                      <a:r>
                        <a:rPr lang="zh-CN" altLang="en-US" sz="1400" kern="0" dirty="0" smtClean="0">
                          <a:solidFill>
                            <a:schemeClr val="tx1"/>
                          </a:solidFill>
                          <a:effectLst/>
                          <a:latin typeface="微软雅黑" panose="020B0503020204020204" pitchFamily="34" charset="-122"/>
                          <a:ea typeface="微软雅黑" panose="020B0503020204020204" pitchFamily="34" charset="-122"/>
                        </a:rPr>
                        <a:t>测量允许偏差值（</a:t>
                      </a:r>
                      <a:r>
                        <a:rPr lang="zh-CN" altLang="zh-CN" sz="1400" kern="0" dirty="0" smtClean="0">
                          <a:solidFill>
                            <a:schemeClr val="tx1"/>
                          </a:solidFill>
                          <a:effectLst/>
                          <a:latin typeface="微软雅黑" panose="020B0503020204020204" pitchFamily="34" charset="-122"/>
                          <a:ea typeface="微软雅黑" panose="020B0503020204020204" pitchFamily="34" charset="-122"/>
                        </a:rPr>
                        <a:t>分色线采用</a:t>
                      </a:r>
                      <a:r>
                        <a:rPr lang="en-US" altLang="zh-CN" sz="1400" kern="0" dirty="0" smtClean="0">
                          <a:solidFill>
                            <a:schemeClr val="tx1"/>
                          </a:solidFill>
                          <a:effectLst/>
                          <a:latin typeface="微软雅黑" panose="020B0503020204020204" pitchFamily="34" charset="-122"/>
                          <a:ea typeface="微软雅黑" panose="020B0503020204020204" pitchFamily="34" charset="-122"/>
                        </a:rPr>
                        <a:t>5m</a:t>
                      </a:r>
                      <a:r>
                        <a:rPr lang="zh-CN" altLang="en-US" sz="1400" kern="0" dirty="0" smtClean="0">
                          <a:solidFill>
                            <a:schemeClr val="tx1"/>
                          </a:solidFill>
                          <a:effectLst/>
                          <a:latin typeface="微软雅黑" panose="020B0503020204020204" pitchFamily="34" charset="-122"/>
                          <a:ea typeface="微软雅黑" panose="020B0503020204020204" pitchFamily="34" charset="-122"/>
                        </a:rPr>
                        <a:t>细线，不足</a:t>
                      </a:r>
                      <a:r>
                        <a:rPr lang="en-US" altLang="zh-CN" sz="1400" kern="0" dirty="0" smtClean="0">
                          <a:solidFill>
                            <a:schemeClr val="tx1"/>
                          </a:solidFill>
                          <a:effectLst/>
                          <a:latin typeface="微软雅黑" panose="020B0503020204020204" pitchFamily="34" charset="-122"/>
                          <a:ea typeface="微软雅黑" panose="020B0503020204020204" pitchFamily="34" charset="-122"/>
                        </a:rPr>
                        <a:t>5m</a:t>
                      </a:r>
                      <a:r>
                        <a:rPr lang="zh-CN" altLang="en-US" sz="1400" kern="0" dirty="0" smtClean="0">
                          <a:solidFill>
                            <a:schemeClr val="tx1"/>
                          </a:solidFill>
                          <a:effectLst/>
                          <a:latin typeface="微软雅黑" panose="020B0503020204020204" pitchFamily="34" charset="-122"/>
                          <a:ea typeface="微软雅黑" panose="020B0503020204020204" pitchFamily="34" charset="-122"/>
                        </a:rPr>
                        <a:t>拉通线）</a:t>
                      </a:r>
                      <a:endParaRPr lang="zh-CN" sz="1400" kern="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indent="0" algn="l" defTabSz="348615" rtl="0" eaLnBrk="1" fontAlgn="auto" latinLnBrk="0" hangingPunct="1">
                        <a:lnSpc>
                          <a:spcPct val="90000"/>
                        </a:lnSpc>
                        <a:spcBef>
                          <a:spcPts val="0"/>
                        </a:spcBef>
                        <a:spcAft>
                          <a:spcPts val="0"/>
                        </a:spcAft>
                        <a:buClrTx/>
                        <a:buSzTx/>
                        <a:buFontTx/>
                        <a:buNone/>
                        <a:defRPr/>
                      </a:pPr>
                      <a:r>
                        <a:rPr lang="zh-CN" altLang="en-US" sz="1400" kern="0" dirty="0" smtClean="0">
                          <a:effectLst/>
                          <a:latin typeface="微软雅黑" panose="020B0503020204020204" pitchFamily="34" charset="-122"/>
                          <a:ea typeface="微软雅黑" panose="020B0503020204020204" pitchFamily="34" charset="-122"/>
                        </a:rPr>
                        <a:t>每层一个检验批，每个检验批抽检不得少于三间，（抽中房间应全检）</a:t>
                      </a:r>
                    </a:p>
                    <a:p>
                      <a:pPr marL="0" marR="0" indent="0" algn="l" defTabSz="348615" rtl="0" eaLnBrk="1" fontAlgn="auto" latinLnBrk="0" hangingPunct="1">
                        <a:lnSpc>
                          <a:spcPct val="100000"/>
                        </a:lnSpc>
                        <a:spcBef>
                          <a:spcPts val="0"/>
                        </a:spcBef>
                        <a:spcAft>
                          <a:spcPts val="0"/>
                        </a:spcAft>
                        <a:buClrTx/>
                        <a:buSzTx/>
                        <a:buFontTx/>
                        <a:buNone/>
                        <a:defRPr/>
                      </a:pPr>
                      <a:endParaRPr lang="zh-CN" altLang="en-US" sz="1400" kern="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90000"/>
                        </a:lnSpc>
                        <a:spcAft>
                          <a:spcPts val="0"/>
                        </a:spcAft>
                      </a:pPr>
                      <a:r>
                        <a:rPr lang="zh-CN" altLang="en-US" sz="140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现场观察</a:t>
                      </a: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59155">
                <a:tc rowSpan="2">
                  <a:txBody>
                    <a:bodyPr/>
                    <a:lstStyle/>
                    <a:p>
                      <a:pPr algn="ctr">
                        <a:lnSpc>
                          <a:spcPct val="90000"/>
                        </a:lnSpc>
                        <a:spcAft>
                          <a:spcPts val="0"/>
                        </a:spcAft>
                      </a:pPr>
                      <a:r>
                        <a:rPr lang="en-US" sz="1400" kern="0" dirty="0">
                          <a:effectLst/>
                          <a:latin typeface="微软雅黑" panose="020B0503020204020204" pitchFamily="34" charset="-122"/>
                          <a:ea typeface="微软雅黑" panose="020B0503020204020204" pitchFamily="34" charset="-122"/>
                        </a:rPr>
                        <a:t>2</a:t>
                      </a:r>
                      <a:endParaRPr lang="en-US" sz="1400" kern="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lnSpc>
                          <a:spcPct val="90000"/>
                        </a:lnSpc>
                        <a:spcAft>
                          <a:spcPts val="0"/>
                        </a:spcAft>
                      </a:pPr>
                      <a:r>
                        <a:rPr lang="zh-CN" sz="1400" kern="0" dirty="0">
                          <a:effectLst/>
                          <a:latin typeface="微软雅黑" panose="020B0503020204020204" pitchFamily="34" charset="-122"/>
                          <a:ea typeface="微软雅黑" panose="020B0503020204020204" pitchFamily="34" charset="-122"/>
                        </a:rPr>
                        <a:t>涂装均匀、粘结牢固、无漏涂、掉</a:t>
                      </a:r>
                      <a:r>
                        <a:rPr lang="zh-CN" sz="1400" kern="0" dirty="0" smtClean="0">
                          <a:effectLst/>
                          <a:latin typeface="微软雅黑" panose="020B0503020204020204" pitchFamily="34" charset="-122"/>
                          <a:ea typeface="微软雅黑" panose="020B0503020204020204" pitchFamily="34" charset="-122"/>
                        </a:rPr>
                        <a:t>粉</a:t>
                      </a:r>
                      <a:r>
                        <a:rPr lang="zh-CN" altLang="en-US" sz="1400" kern="0" dirty="0" smtClean="0">
                          <a:effectLst/>
                          <a:latin typeface="微软雅黑" panose="020B0503020204020204" pitchFamily="34" charset="-122"/>
                          <a:ea typeface="微软雅黑" panose="020B0503020204020204" pitchFamily="34" charset="-122"/>
                        </a:rPr>
                        <a:t>、刷痕</a:t>
                      </a:r>
                      <a:endParaRPr lang="zh-CN" sz="1400" kern="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a:tc>
                <a:tc>
                  <a:txBody>
                    <a:bodyPr/>
                    <a:lstStyle/>
                    <a:p>
                      <a:pPr algn="ctr">
                        <a:lnSpc>
                          <a:spcPct val="90000"/>
                        </a:lnSpc>
                        <a:spcAft>
                          <a:spcPts val="0"/>
                        </a:spcAft>
                      </a:pPr>
                      <a:r>
                        <a:rPr lang="zh-CN" altLang="en-US" sz="140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现场观察</a:t>
                      </a: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v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a:tc>
                <a:tc rowSpan="2">
                  <a:txBody>
                    <a:bodyPr/>
                    <a:lstStyle/>
                    <a:p>
                      <a:pPr algn="ctr">
                        <a:lnSpc>
                          <a:spcPct val="90000"/>
                        </a:lnSpc>
                        <a:spcAft>
                          <a:spcPts val="0"/>
                        </a:spcAft>
                      </a:pPr>
                      <a:r>
                        <a:rPr lang="zh-CN" altLang="en-US" sz="1400" kern="0" dirty="0" smtClean="0">
                          <a:solidFill>
                            <a:schemeClr val="tx1"/>
                          </a:solidFill>
                          <a:effectLst/>
                          <a:latin typeface="微软雅黑" panose="020B0503020204020204" pitchFamily="34" charset="-122"/>
                          <a:ea typeface="微软雅黑" panose="020B0503020204020204" pitchFamily="34" charset="-122"/>
                          <a:cs typeface="+mn-cs"/>
                        </a:rPr>
                        <a:t>实测实量</a:t>
                      </a: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8505">
                <a:tc>
                  <a:txBody>
                    <a:bodyPr/>
                    <a:lstStyle/>
                    <a:p>
                      <a:pPr algn="ctr">
                        <a:lnSpc>
                          <a:spcPct val="90000"/>
                        </a:lnSpc>
                        <a:spcAft>
                          <a:spcPts val="0"/>
                        </a:spcAft>
                      </a:pPr>
                      <a:r>
                        <a:rPr lang="en-US" sz="1400" kern="0" dirty="0">
                          <a:effectLst/>
                          <a:latin typeface="微软雅黑" panose="020B0503020204020204" pitchFamily="34" charset="-122"/>
                          <a:ea typeface="微软雅黑" panose="020B0503020204020204" pitchFamily="34" charset="-122"/>
                        </a:rPr>
                        <a:t>3</a:t>
                      </a:r>
                      <a:endParaRPr lang="en-US" sz="1400" kern="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defRPr/>
                      </a:pPr>
                      <a:r>
                        <a:rPr lang="zh-CN" altLang="en-US" sz="1400" kern="0" dirty="0" smtClean="0">
                          <a:effectLst/>
                          <a:latin typeface="微软雅黑" panose="020B0503020204020204" pitchFamily="34" charset="-122"/>
                          <a:ea typeface="微软雅黑" panose="020B0503020204020204" pitchFamily="34" charset="-122"/>
                          <a:cs typeface="+mn-cs"/>
                        </a:rPr>
                        <a:t>装饰线条、分色线直线度≤</a:t>
                      </a:r>
                      <a:r>
                        <a:rPr lang="en-US" altLang="zh-CN" sz="1400" kern="0" dirty="0" smtClean="0">
                          <a:effectLst/>
                          <a:latin typeface="微软雅黑" panose="020B0503020204020204" pitchFamily="34" charset="-122"/>
                          <a:ea typeface="微软雅黑" panose="020B0503020204020204" pitchFamily="34" charset="-122"/>
                        </a:rPr>
                        <a:t>1.0</a:t>
                      </a:r>
                      <a:r>
                        <a:rPr lang="en-US" altLang="zh-CN" sz="1400" kern="0" dirty="0" smtClean="0">
                          <a:effectLst/>
                          <a:latin typeface="微软雅黑" panose="020B0503020204020204" pitchFamily="34" charset="-122"/>
                          <a:ea typeface="微软雅黑" panose="020B0503020204020204" pitchFamily="34" charset="-122"/>
                          <a:cs typeface="+mn-cs"/>
                        </a:rPr>
                        <a:t>mm</a:t>
                      </a:r>
                      <a:endParaRPr lang="zh-CN" altLang="zh-CN" sz="1400" kern="0" dirty="0" smtClean="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5"/>
                  </a:ext>
                </a:extLst>
              </a:tr>
              <a:tr h="904875">
                <a:tc>
                  <a:txBody>
                    <a:bodyPr/>
                    <a:lstStyle/>
                    <a:p>
                      <a:pPr algn="ctr">
                        <a:lnSpc>
                          <a:spcPct val="90000"/>
                        </a:lnSpc>
                        <a:spcAft>
                          <a:spcPts val="0"/>
                        </a:spcAft>
                        <a:buNone/>
                      </a:pPr>
                      <a:r>
                        <a:rPr lang="en-US" altLang="zh-CN" sz="1400" kern="100" dirty="0">
                          <a:effectLst/>
                          <a:latin typeface="微软雅黑" panose="020B0503020204020204" pitchFamily="34" charset="-122"/>
                          <a:ea typeface="微软雅黑" panose="020B0503020204020204" pitchFamily="34" charset="-122"/>
                          <a:cs typeface="Times New Roman" panose="02020603050405020304"/>
                        </a:rPr>
                        <a:t>4</a:t>
                      </a: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defRPr/>
                      </a:pPr>
                      <a:r>
                        <a:rPr lang="zh-CN" altLang="en-US" sz="140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住宅吊顶起拱高度不小于房间短向跨度的</a:t>
                      </a:r>
                      <a:r>
                        <a:rPr lang="en-US" altLang="zh-CN" sz="140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0.5%</a:t>
                      </a:r>
                      <a:r>
                        <a:rPr lang="zh-CN" altLang="en-US" sz="140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，非住宅吊顶起拱高度为房间短向跨度的</a:t>
                      </a:r>
                      <a:r>
                        <a:rPr lang="en-US" altLang="zh-CN" sz="140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1%~3%</a:t>
                      </a:r>
                      <a:endParaRPr lang="zh-CN" altLang="zh-CN" sz="1400" kern="10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marL="68454" marR="6845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pPr>
                      <a:r>
                        <a:rPr lang="zh-CN" altLang="en-US" sz="1400" dirty="0" smtClean="0">
                          <a:ln>
                            <a:noFill/>
                          </a:ln>
                          <a:solidFill>
                            <a:srgbClr val="000000"/>
                          </a:solidFill>
                          <a:effectLst/>
                          <a:latin typeface="微软雅黑" panose="020B0503020204020204" pitchFamily="34" charset="-122"/>
                          <a:ea typeface="微软雅黑" panose="020B0503020204020204" pitchFamily="34" charset="-122"/>
                          <a:sym typeface="+mn-ea"/>
                        </a:rPr>
                        <a:t>用</a:t>
                      </a:r>
                      <a:r>
                        <a:rPr lang="zh-CN" sz="1400" dirty="0" smtClean="0">
                          <a:ln>
                            <a:noFill/>
                          </a:ln>
                          <a:solidFill>
                            <a:srgbClr val="000000"/>
                          </a:solidFill>
                          <a:effectLst/>
                          <a:latin typeface="微软雅黑" panose="020B0503020204020204" pitchFamily="34" charset="-122"/>
                          <a:ea typeface="微软雅黑" panose="020B0503020204020204" pitchFamily="34" charset="-122"/>
                          <a:sym typeface="+mn-ea"/>
                        </a:rPr>
                        <a:t>目测、手感</a:t>
                      </a:r>
                      <a:endParaRPr kumimoji="0" lang="en-US"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sym typeface="+mn-ea"/>
                      </a:endParaRPr>
                    </a:p>
                    <a:p>
                      <a:pPr marL="0" marR="0" lvl="0" indent="0" algn="l" defTabSz="914400" rtl="0" eaLnBrk="1" fontAlgn="base" latinLnBrk="0" hangingPunct="1">
                        <a:lnSpc>
                          <a:spcPct val="90000"/>
                        </a:lnSpc>
                        <a:spcBef>
                          <a:spcPct val="0"/>
                        </a:spcBef>
                        <a:spcAft>
                          <a:spcPct val="0"/>
                        </a:spcAft>
                        <a:buClrTx/>
                        <a:buSzTx/>
                        <a:buFontTx/>
                        <a:buNone/>
                        <a:defRPr/>
                      </a:pPr>
                      <a:r>
                        <a:rPr lang="zh-CN" altLang="en-US" sz="1400" dirty="0" smtClean="0">
                          <a:ln>
                            <a:noFill/>
                          </a:ln>
                          <a:solidFill>
                            <a:srgbClr val="000000"/>
                          </a:solidFill>
                          <a:effectLst/>
                          <a:latin typeface="微软雅黑" panose="020B0503020204020204" pitchFamily="34" charset="-122"/>
                          <a:ea typeface="微软雅黑" panose="020B0503020204020204" pitchFamily="34" charset="-122"/>
                          <a:sym typeface="+mn-ea"/>
                        </a:rPr>
                        <a:t>（</a:t>
                      </a:r>
                      <a:r>
                        <a:rPr lang="zh-CN" altLang="zh-CN" sz="1400" dirty="0" smtClean="0">
                          <a:ln>
                            <a:noFill/>
                          </a:ln>
                          <a:solidFill>
                            <a:srgbClr val="000000"/>
                          </a:solidFill>
                          <a:effectLst/>
                          <a:latin typeface="微软雅黑" panose="020B0503020204020204" pitchFamily="34" charset="-122"/>
                          <a:ea typeface="微软雅黑" panose="020B0503020204020204" pitchFamily="34" charset="-122"/>
                          <a:sym typeface="+mn-ea"/>
                        </a:rPr>
                        <a:t>应在涂料实干后进行</a:t>
                      </a:r>
                      <a:r>
                        <a:rPr lang="zh-CN" altLang="en-US" sz="1400" dirty="0" smtClean="0">
                          <a:ln>
                            <a:noFill/>
                          </a:ln>
                          <a:solidFill>
                            <a:srgbClr val="000000"/>
                          </a:solidFill>
                          <a:effectLst/>
                          <a:latin typeface="微软雅黑" panose="020B0503020204020204" pitchFamily="34" charset="-122"/>
                          <a:ea typeface="微软雅黑" panose="020B0503020204020204" pitchFamily="34" charset="-122"/>
                          <a:sym typeface="+mn-ea"/>
                        </a:rPr>
                        <a:t>，采用</a:t>
                      </a:r>
                      <a:r>
                        <a:rPr lang="en-US" altLang="zh-CN" sz="1400" dirty="0" smtClean="0">
                          <a:ln>
                            <a:noFill/>
                          </a:ln>
                          <a:solidFill>
                            <a:srgbClr val="000000"/>
                          </a:solidFill>
                          <a:effectLst/>
                          <a:latin typeface="微软雅黑" panose="020B0503020204020204" pitchFamily="34" charset="-122"/>
                          <a:ea typeface="微软雅黑" panose="020B0503020204020204" pitchFamily="34" charset="-122"/>
                          <a:sym typeface="+mn-ea"/>
                        </a:rPr>
                        <a:t>2m</a:t>
                      </a:r>
                      <a:r>
                        <a:rPr lang="zh-CN" altLang="en-US" sz="1400" dirty="0" smtClean="0">
                          <a:ln>
                            <a:noFill/>
                          </a:ln>
                          <a:solidFill>
                            <a:srgbClr val="000000"/>
                          </a:solidFill>
                          <a:effectLst/>
                          <a:latin typeface="微软雅黑" panose="020B0503020204020204" pitchFamily="34" charset="-122"/>
                          <a:ea typeface="微软雅黑" panose="020B0503020204020204" pitchFamily="34" charset="-122"/>
                          <a:sym typeface="+mn-ea"/>
                        </a:rPr>
                        <a:t>靠尺和塞尺纵横交叉测量，取最大值）</a:t>
                      </a:r>
                      <a:endParaRPr lang="zh-CN" altLang="en-US" sz="1400" kern="10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90000"/>
                        </a:lnSpc>
                        <a:spcAft>
                          <a:spcPts val="0"/>
                        </a:spcAft>
                        <a:buNone/>
                      </a:pPr>
                      <a:endPar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90000"/>
                        </a:lnSpc>
                        <a:spcAft>
                          <a:spcPts val="0"/>
                        </a:spcAft>
                        <a:buNone/>
                      </a:pPr>
                      <a:endParaRPr lang="zh-CN" altLang="en-US" sz="14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2" name="文本框 1"/>
          <p:cNvSpPr txBox="1"/>
          <p:nvPr/>
        </p:nvSpPr>
        <p:spPr>
          <a:xfrm>
            <a:off x="684530" y="720725"/>
            <a:ext cx="495490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5.3-5.1</a:t>
            </a:r>
            <a:r>
              <a:rPr lang="zh-CN" altLang="en-US" sz="1800" b="1" dirty="0" smtClean="0">
                <a:solidFill>
                  <a:srgbClr val="000000"/>
                </a:solidFill>
                <a:cs typeface="+mn-ea"/>
              </a:rPr>
              <a:t>、涂饰质量</a:t>
            </a:r>
            <a:r>
              <a:rPr lang="en-US" altLang="zh-CN" sz="1800" b="1" dirty="0" smtClean="0">
                <a:solidFill>
                  <a:srgbClr val="000000"/>
                </a:solidFill>
                <a:cs typeface="+mn-ea"/>
              </a:rPr>
              <a:t>-</a:t>
            </a:r>
            <a:r>
              <a:rPr lang="zh-CN" altLang="en-US" sz="1800" b="1" dirty="0" smtClean="0">
                <a:solidFill>
                  <a:srgbClr val="000000"/>
                </a:solidFill>
                <a:cs typeface="+mn-ea"/>
              </a:rPr>
              <a:t>乳胶漆   </a:t>
            </a:r>
            <a:r>
              <a:rPr lang="zh-CN" altLang="en-US" sz="1800" dirty="0">
                <a:latin typeface="微软雅黑" panose="020B0503020204020204" pitchFamily="34" charset="-122"/>
                <a:ea typeface="微软雅黑" panose="020B0503020204020204" pitchFamily="34" charset="-122"/>
                <a:sym typeface="+mn-ea"/>
              </a:rPr>
              <a:t>验收要求及方法</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2"/>
          <p:cNvPicPr>
            <a:picLocks noChangeAspect="1"/>
          </p:cNvPicPr>
          <p:nvPr/>
        </p:nvPicPr>
        <p:blipFill>
          <a:blip r:embed="rId2"/>
          <a:stretch>
            <a:fillRect/>
          </a:stretch>
        </p:blipFill>
        <p:spPr bwMode="auto">
          <a:xfrm>
            <a:off x="1901527" y="1891130"/>
            <a:ext cx="4238822" cy="318030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4" name="矩形 2"/>
          <p:cNvSpPr>
            <a:spLocks noChangeArrowheads="1"/>
          </p:cNvSpPr>
          <p:nvPr/>
        </p:nvSpPr>
        <p:spPr bwMode="auto">
          <a:xfrm>
            <a:off x="3650933" y="5299618"/>
            <a:ext cx="524821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zh-CN" altLang="en-US" sz="1795"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目测：</a:t>
            </a:r>
            <a:r>
              <a:rPr kumimoji="0" lang="zh-CN" altLang="zh-CN"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涂刷均匀，无</a:t>
            </a:r>
            <a:r>
              <a:rPr kumimoji="0" lang="zh-CN" altLang="en-US"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刷纹、</a:t>
            </a:r>
            <a:r>
              <a:rPr kumimoji="0" lang="zh-CN" altLang="zh-CN"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漏涂、露底，各层结合牢固。表面</a:t>
            </a:r>
            <a:r>
              <a:rPr kumimoji="0" lang="zh-CN" altLang="en-US"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无</a:t>
            </a:r>
            <a:r>
              <a:rPr kumimoji="0" lang="zh-CN" altLang="zh-CN"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鼓泡，脱皮，裂纹等缺陷</a:t>
            </a:r>
            <a:r>
              <a:rPr kumimoji="0" lang="zh-CN" altLang="en-US"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en-US" sz="1795"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endParaRPr kumimoji="0" lang="zh-CN" altLang="en-US"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34823" name="Picture 2"/>
          <p:cNvPicPr>
            <a:picLocks noChangeAspect="1"/>
          </p:cNvPicPr>
          <p:nvPr/>
        </p:nvPicPr>
        <p:blipFill>
          <a:blip r:embed="rId3"/>
          <a:stretch>
            <a:fillRect/>
          </a:stretch>
        </p:blipFill>
        <p:spPr bwMode="auto">
          <a:xfrm>
            <a:off x="6444594" y="1891130"/>
            <a:ext cx="4127898" cy="318030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34824" name="椭圆 15"/>
          <p:cNvSpPr/>
          <p:nvPr/>
        </p:nvSpPr>
        <p:spPr>
          <a:xfrm>
            <a:off x="7745555" y="3545459"/>
            <a:ext cx="2155064" cy="1400792"/>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grpSp>
        <p:nvGrpSpPr>
          <p:cNvPr id="34825" name="组合 19"/>
          <p:cNvGrpSpPr/>
          <p:nvPr/>
        </p:nvGrpSpPr>
        <p:grpSpPr>
          <a:xfrm>
            <a:off x="5211770" y="2211220"/>
            <a:ext cx="928579" cy="484889"/>
            <a:chOff x="624359" y="2918833"/>
            <a:chExt cx="929460" cy="485735"/>
          </a:xfrm>
        </p:grpSpPr>
        <p:sp>
          <p:nvSpPr>
            <p:cNvPr id="34827" name="矩形 20"/>
            <p:cNvSpPr/>
            <p:nvPr/>
          </p:nvSpPr>
          <p:spPr>
            <a:xfrm rot="2914338">
              <a:off x="493077" y="3050114"/>
              <a:ext cx="485735" cy="223172"/>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sp>
          <p:nvSpPr>
            <p:cNvPr id="34828" name="矩形 21"/>
            <p:cNvSpPr/>
            <p:nvPr/>
          </p:nvSpPr>
          <p:spPr>
            <a:xfrm rot="8307572">
              <a:off x="625060" y="2938243"/>
              <a:ext cx="928759" cy="200253"/>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grpSp>
      <p:sp>
        <p:nvSpPr>
          <p:cNvPr id="23" name="乘号 22"/>
          <p:cNvSpPr/>
          <p:nvPr/>
        </p:nvSpPr>
        <p:spPr bwMode="auto">
          <a:xfrm>
            <a:off x="9735820" y="1705732"/>
            <a:ext cx="942841"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sp>
        <p:nvSpPr>
          <p:cNvPr id="2" name="文本框 1"/>
          <p:cNvSpPr txBox="1"/>
          <p:nvPr/>
        </p:nvSpPr>
        <p:spPr>
          <a:xfrm>
            <a:off x="684530" y="720725"/>
            <a:ext cx="495490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5.3-5.1-1</a:t>
            </a:r>
            <a:r>
              <a:rPr lang="zh-CN" altLang="en-US" sz="1800" b="1" dirty="0" smtClean="0">
                <a:solidFill>
                  <a:srgbClr val="000000"/>
                </a:solidFill>
                <a:cs typeface="+mn-ea"/>
              </a:rPr>
              <a:t>、涂饰质量</a:t>
            </a:r>
            <a:r>
              <a:rPr lang="en-US" altLang="zh-CN" sz="1800" b="1" dirty="0" smtClean="0">
                <a:solidFill>
                  <a:srgbClr val="000000"/>
                </a:solidFill>
                <a:cs typeface="+mn-ea"/>
              </a:rPr>
              <a:t>-</a:t>
            </a:r>
            <a:r>
              <a:rPr lang="zh-CN" altLang="en-US" sz="1800" b="1" dirty="0" smtClean="0">
                <a:solidFill>
                  <a:srgbClr val="000000"/>
                </a:solidFill>
                <a:cs typeface="+mn-ea"/>
              </a:rPr>
              <a:t>墙面乳胶漆（实例）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2"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2"/>
          <p:cNvPicPr>
            <a:picLocks noChangeAspect="1"/>
          </p:cNvPicPr>
          <p:nvPr/>
        </p:nvPicPr>
        <p:blipFill>
          <a:blip r:embed="rId2"/>
          <a:stretch>
            <a:fillRect/>
          </a:stretch>
        </p:blipFill>
        <p:spPr bwMode="auto">
          <a:xfrm>
            <a:off x="3126428" y="2127237"/>
            <a:ext cx="2426031" cy="3636671"/>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7" name="矩形 2"/>
          <p:cNvSpPr>
            <a:spLocks noChangeArrowheads="1"/>
          </p:cNvSpPr>
          <p:nvPr/>
        </p:nvSpPr>
        <p:spPr bwMode="auto">
          <a:xfrm>
            <a:off x="1749405" y="6027400"/>
            <a:ext cx="9127331"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目测：</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吊顶乳胶漆有</a:t>
            </a:r>
            <a:r>
              <a:rPr kumimoji="0" lang="zh-CN"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明显</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刷纹，不合格。</a:t>
            </a:r>
          </a:p>
        </p:txBody>
      </p:sp>
      <p:pic>
        <p:nvPicPr>
          <p:cNvPr id="45062" name="Picture 2"/>
          <p:cNvPicPr>
            <a:picLocks noChangeAspect="1"/>
          </p:cNvPicPr>
          <p:nvPr/>
        </p:nvPicPr>
        <p:blipFill>
          <a:blip r:embed="rId3"/>
          <a:stretch>
            <a:fillRect/>
          </a:stretch>
        </p:blipFill>
        <p:spPr bwMode="auto">
          <a:xfrm>
            <a:off x="6723484" y="2157344"/>
            <a:ext cx="2403847" cy="360181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45063" name="椭圆 15"/>
          <p:cNvSpPr/>
          <p:nvPr/>
        </p:nvSpPr>
        <p:spPr>
          <a:xfrm>
            <a:off x="7606109" y="3261815"/>
            <a:ext cx="923826" cy="1400792"/>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24" name="乘号 23"/>
          <p:cNvSpPr/>
          <p:nvPr/>
        </p:nvSpPr>
        <p:spPr bwMode="auto">
          <a:xfrm>
            <a:off x="8184491" y="1989376"/>
            <a:ext cx="942841"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grpSp>
        <p:nvGrpSpPr>
          <p:cNvPr id="45065" name="组合 25"/>
          <p:cNvGrpSpPr/>
          <p:nvPr/>
        </p:nvGrpSpPr>
        <p:grpSpPr>
          <a:xfrm>
            <a:off x="4673004" y="2504373"/>
            <a:ext cx="926994" cy="484889"/>
            <a:chOff x="624359" y="2918833"/>
            <a:chExt cx="929460" cy="485735"/>
          </a:xfrm>
        </p:grpSpPr>
        <p:sp>
          <p:nvSpPr>
            <p:cNvPr id="45067" name="矩形 26"/>
            <p:cNvSpPr/>
            <p:nvPr/>
          </p:nvSpPr>
          <p:spPr>
            <a:xfrm rot="2914338">
              <a:off x="493077" y="3050114"/>
              <a:ext cx="485735" cy="223172"/>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sp>
          <p:nvSpPr>
            <p:cNvPr id="45068" name="矩形 27"/>
            <p:cNvSpPr/>
            <p:nvPr/>
          </p:nvSpPr>
          <p:spPr>
            <a:xfrm rot="8307572">
              <a:off x="625060" y="2938243"/>
              <a:ext cx="928759" cy="200253"/>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grpSp>
      <p:sp>
        <p:nvSpPr>
          <p:cNvPr id="2" name="文本框 1"/>
          <p:cNvSpPr txBox="1"/>
          <p:nvPr/>
        </p:nvSpPr>
        <p:spPr>
          <a:xfrm>
            <a:off x="684530" y="720725"/>
            <a:ext cx="495490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5.3-5.1-2</a:t>
            </a:r>
            <a:r>
              <a:rPr lang="zh-CN" altLang="en-US" sz="1800" b="1" dirty="0" smtClean="0">
                <a:solidFill>
                  <a:srgbClr val="000000"/>
                </a:solidFill>
                <a:cs typeface="+mn-ea"/>
              </a:rPr>
              <a:t>、涂饰质量</a:t>
            </a:r>
            <a:r>
              <a:rPr lang="en-US" altLang="zh-CN" sz="1800" b="1" dirty="0" smtClean="0">
                <a:solidFill>
                  <a:srgbClr val="000000"/>
                </a:solidFill>
                <a:cs typeface="+mn-ea"/>
              </a:rPr>
              <a:t>-</a:t>
            </a:r>
            <a:r>
              <a:rPr lang="zh-CN" altLang="en-US" sz="1800" b="1" dirty="0" smtClean="0">
                <a:solidFill>
                  <a:srgbClr val="000000"/>
                </a:solidFill>
                <a:cs typeface="+mn-ea"/>
              </a:rPr>
              <a:t>顶部乳胶漆（实例）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2"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微信图片_20180712154417"/>
          <p:cNvPicPr>
            <a:picLocks noChangeAspect="1"/>
          </p:cNvPicPr>
          <p:nvPr/>
        </p:nvPicPr>
        <p:blipFill>
          <a:blip r:embed="rId2"/>
          <a:srcRect/>
          <a:stretch>
            <a:fillRect/>
          </a:stretch>
        </p:blipFill>
        <p:spPr>
          <a:xfrm>
            <a:off x="1374140" y="1544955"/>
            <a:ext cx="3827780" cy="455612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smtClean="0">
                <a:solidFill>
                  <a:srgbClr val="000000"/>
                </a:solidFill>
                <a:cs typeface="+mn-ea"/>
                <a:sym typeface="+mn-ea"/>
              </a:rPr>
              <a:t>1.1.4、</a:t>
            </a:r>
            <a:r>
              <a:rPr lang="zh-CN" altLang="en-US" sz="1800" b="1" dirty="0">
                <a:solidFill>
                  <a:srgbClr val="000000"/>
                </a:solidFill>
                <a:cs typeface="+mn-ea"/>
                <a:sym typeface="+mn-ea"/>
              </a:rPr>
              <a:t>结构</a:t>
            </a:r>
            <a:r>
              <a:rPr lang="en-US" altLang="zh-CN" sz="1800" b="1" dirty="0">
                <a:solidFill>
                  <a:srgbClr val="000000"/>
                </a:solidFill>
                <a:cs typeface="+mn-ea"/>
                <a:sym typeface="+mn-ea"/>
              </a:rPr>
              <a:t>规划</a:t>
            </a:r>
            <a:r>
              <a:rPr lang="zh-CN" altLang="en-US" sz="1800" b="1" dirty="0">
                <a:solidFill>
                  <a:srgbClr val="000000"/>
                </a:solidFill>
                <a:cs typeface="+mn-ea"/>
                <a:sym typeface="+mn-ea"/>
              </a:rPr>
              <a:t>（实例）</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8" name="文本框 7"/>
          <p:cNvSpPr txBox="1"/>
          <p:nvPr/>
        </p:nvSpPr>
        <p:spPr>
          <a:xfrm>
            <a:off x="5794375" y="4624705"/>
            <a:ext cx="5528945" cy="1476375"/>
          </a:xfrm>
          <a:prstGeom prst="rect">
            <a:avLst/>
          </a:prstGeom>
          <a:solidFill>
            <a:schemeClr val="bg1"/>
          </a:solidFill>
        </p:spPr>
        <p:txBody>
          <a:bodyPr wrap="square" rtlCol="0">
            <a:spAutoFit/>
          </a:bodyPr>
          <a:lstStyle/>
          <a:p>
            <a:pPr algn="l">
              <a:lnSpc>
                <a:spcPct val="150000"/>
              </a:lnSpc>
            </a:pPr>
            <a:r>
              <a:rPr lang="zh-CN" altLang="en-US" sz="1800" b="1" dirty="0" smtClean="0">
                <a:solidFill>
                  <a:srgbClr val="000000"/>
                </a:solidFill>
                <a:cs typeface="+mn-ea"/>
              </a:rPr>
              <a:t>问题描述：</a:t>
            </a:r>
            <a:endParaRPr lang="en-US" altLang="zh-CN" sz="1800" b="1" dirty="0" smtClean="0">
              <a:solidFill>
                <a:srgbClr val="000000"/>
              </a:solidFill>
              <a:cs typeface="+mn-ea"/>
            </a:endParaRPr>
          </a:p>
          <a:p>
            <a:pPr>
              <a:lnSpc>
                <a:spcPct val="150000"/>
              </a:lnSpc>
            </a:pPr>
            <a:r>
              <a:rPr lang="zh-CN" sz="1400" dirty="0" smtClean="0">
                <a:solidFill>
                  <a:srgbClr val="000000"/>
                </a:solidFill>
                <a:cs typeface="+mn-ea"/>
              </a:rPr>
              <a:t>结构设计过程中未考虑到空间合理利用，致使此户型空间浪费约</a:t>
            </a:r>
            <a:r>
              <a:rPr lang="en-US" altLang="zh-CN" sz="1400" dirty="0" smtClean="0">
                <a:solidFill>
                  <a:srgbClr val="000000"/>
                </a:solidFill>
                <a:cs typeface="+mn-ea"/>
              </a:rPr>
              <a:t>0.5</a:t>
            </a:r>
            <a:r>
              <a:rPr lang="zh-CN" altLang="en-US" sz="1400" dirty="0" smtClean="0">
                <a:solidFill>
                  <a:srgbClr val="000000"/>
                </a:solidFill>
                <a:cs typeface="+mn-ea"/>
              </a:rPr>
              <a:t>平米</a:t>
            </a:r>
            <a:r>
              <a:rPr lang="zh-CN" sz="1400" dirty="0" smtClean="0">
                <a:solidFill>
                  <a:srgbClr val="000000"/>
                </a:solidFill>
                <a:cs typeface="+mn-ea"/>
              </a:rPr>
              <a:t>。</a:t>
            </a:r>
          </a:p>
          <a:p>
            <a:pPr>
              <a:lnSpc>
                <a:spcPct val="150000"/>
              </a:lnSpc>
            </a:pPr>
            <a:r>
              <a:rPr lang="zh-CN" sz="1400" b="1" dirty="0" smtClean="0">
                <a:solidFill>
                  <a:srgbClr val="000000"/>
                </a:solidFill>
                <a:cs typeface="+mn-ea"/>
              </a:rPr>
              <a:t>已经造成业主群诉风险，亦不符合科学筑家理念。</a:t>
            </a:r>
          </a:p>
        </p:txBody>
      </p:sp>
      <p:sp>
        <p:nvSpPr>
          <p:cNvPr id="6" name="下箭头 5"/>
          <p:cNvSpPr/>
          <p:nvPr/>
        </p:nvSpPr>
        <p:spPr>
          <a:xfrm rot="10800000">
            <a:off x="3284220" y="5134610"/>
            <a:ext cx="130810" cy="440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dir="in"/>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4530" y="720725"/>
            <a:ext cx="495490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5.3-5.2</a:t>
            </a:r>
            <a:r>
              <a:rPr lang="zh-CN" altLang="en-US" sz="1800" b="1" dirty="0" smtClean="0">
                <a:solidFill>
                  <a:srgbClr val="000000"/>
                </a:solidFill>
                <a:cs typeface="+mn-ea"/>
              </a:rPr>
              <a:t>、涂饰质量</a:t>
            </a:r>
            <a:r>
              <a:rPr lang="en-US" altLang="zh-CN" sz="1800" b="1" dirty="0" smtClean="0">
                <a:solidFill>
                  <a:srgbClr val="000000"/>
                </a:solidFill>
                <a:cs typeface="+mn-ea"/>
              </a:rPr>
              <a:t>-</a:t>
            </a:r>
            <a:r>
              <a:rPr lang="zh-CN" altLang="en-US" sz="1800" b="1" dirty="0" smtClean="0">
                <a:solidFill>
                  <a:srgbClr val="000000"/>
                </a:solidFill>
                <a:cs typeface="+mn-ea"/>
              </a:rPr>
              <a:t>墙面裱糊   </a:t>
            </a:r>
            <a:r>
              <a:rPr lang="zh-CN" altLang="en-US" sz="1800" dirty="0">
                <a:latin typeface="微软雅黑" panose="020B0503020204020204" pitchFamily="34" charset="-122"/>
                <a:ea typeface="微软雅黑" panose="020B0503020204020204" pitchFamily="34" charset="-122"/>
                <a:sym typeface="+mn-ea"/>
              </a:rPr>
              <a:t>验收要求及方法</a:t>
            </a:r>
            <a:endParaRPr lang="zh-CN" altLang="en-US" sz="1800" b="1" dirty="0" smtClean="0">
              <a:solidFill>
                <a:srgbClr val="000000"/>
              </a:solidFill>
              <a:cs typeface="+mn-ea"/>
              <a:sym typeface="+mn-ea"/>
            </a:endParaRPr>
          </a:p>
        </p:txBody>
      </p:sp>
      <p:graphicFrame>
        <p:nvGraphicFramePr>
          <p:cNvPr id="3" name="表格 2"/>
          <p:cNvGraphicFramePr>
            <a:graphicFrameLocks noGrp="1"/>
          </p:cNvGraphicFramePr>
          <p:nvPr/>
        </p:nvGraphicFramePr>
        <p:xfrm>
          <a:off x="684530" y="1546225"/>
          <a:ext cx="10814685" cy="4632325"/>
        </p:xfrm>
        <a:graphic>
          <a:graphicData uri="http://schemas.openxmlformats.org/drawingml/2006/table">
            <a:tbl>
              <a:tblPr/>
              <a:tblGrid>
                <a:gridCol w="798195">
                  <a:extLst>
                    <a:ext uri="{9D8B030D-6E8A-4147-A177-3AD203B41FA5}">
                      <a16:colId xmlns:a16="http://schemas.microsoft.com/office/drawing/2014/main" val="20000"/>
                    </a:ext>
                  </a:extLst>
                </a:gridCol>
                <a:gridCol w="4097020">
                  <a:extLst>
                    <a:ext uri="{9D8B030D-6E8A-4147-A177-3AD203B41FA5}">
                      <a16:colId xmlns:a16="http://schemas.microsoft.com/office/drawing/2014/main" val="20001"/>
                    </a:ext>
                  </a:extLst>
                </a:gridCol>
                <a:gridCol w="1912620">
                  <a:extLst>
                    <a:ext uri="{9D8B030D-6E8A-4147-A177-3AD203B41FA5}">
                      <a16:colId xmlns:a16="http://schemas.microsoft.com/office/drawing/2014/main" val="20002"/>
                    </a:ext>
                  </a:extLst>
                </a:gridCol>
                <a:gridCol w="2499995">
                  <a:extLst>
                    <a:ext uri="{9D8B030D-6E8A-4147-A177-3AD203B41FA5}">
                      <a16:colId xmlns:a16="http://schemas.microsoft.com/office/drawing/2014/main" val="20003"/>
                    </a:ext>
                  </a:extLst>
                </a:gridCol>
                <a:gridCol w="1506855">
                  <a:extLst>
                    <a:ext uri="{9D8B030D-6E8A-4147-A177-3AD203B41FA5}">
                      <a16:colId xmlns:a16="http://schemas.microsoft.com/office/drawing/2014/main" val="20004"/>
                    </a:ext>
                  </a:extLst>
                </a:gridCol>
              </a:tblGrid>
              <a:tr h="49276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序号</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要求</a:t>
                      </a:r>
                      <a:r>
                        <a:rPr kumimoji="0" lang="zh-CN" altLang="en-US"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及允许偏差</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1273" marR="91273" marT="45636" marB="4563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验收方法</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说明</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4815">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检验方法、工具</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检验数量</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extLst>
                  <a:ext uri="{0D108BD9-81ED-4DB2-BD59-A6C34878D82A}">
                    <a16:rowId xmlns:a16="http://schemas.microsoft.com/office/drawing/2014/main" val="10001"/>
                  </a:ext>
                </a:extLst>
              </a:tr>
              <a:tr h="45085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色泽一致无明显色差</a:t>
                      </a:r>
                      <a:r>
                        <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、无气泡、无露底</a:t>
                      </a:r>
                      <a:endPar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347345" rtl="0" eaLnBrk="1" fontAlgn="base" latinLnBrk="0" hangingPunct="1">
                        <a:lnSpc>
                          <a:spcPct val="100000"/>
                        </a:lnSpc>
                        <a:spcBef>
                          <a:spcPct val="0"/>
                        </a:spcBef>
                        <a:spcAft>
                          <a:spcPct val="0"/>
                        </a:spcAft>
                        <a:buClrTx/>
                        <a:buSzTx/>
                        <a:buFontTx/>
                        <a:buNone/>
                        <a:defRPr/>
                      </a:pPr>
                      <a:r>
                        <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目测</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观察（</a:t>
                      </a: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应在裱糊干燥后进行，距</a:t>
                      </a:r>
                      <a:r>
                        <a:rPr kumimoji="0" lang="en-US"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1.5m</a:t>
                      </a: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处正视</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5">
                  <a:txBody>
                    <a:bodyPr/>
                    <a:lstStyle/>
                    <a:p>
                      <a:pPr marL="0" marR="0" lvl="0" indent="0" algn="l"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全数检查</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085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表面无皱褶、污斑、翘边、波纹起伏</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148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3</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花纹图案吻合适当</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085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4</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与顶角线、踢脚板拼接紧密无缝隙</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085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5</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粘贴牢固，不得漏贴、补贴、脱层</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085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7</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墙面</a:t>
                      </a:r>
                      <a:r>
                        <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垂直度</a:t>
                      </a:r>
                      <a:r>
                        <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a:t>
                      </a: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3.0mm</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2m</a:t>
                      </a: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靠尺</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和</a:t>
                      </a: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塞尺</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algn="l">
                        <a:spcAft>
                          <a:spcPts val="0"/>
                        </a:spcAft>
                      </a:pPr>
                      <a:r>
                        <a:rPr lang="zh-CN" altLang="en-US" sz="1595" kern="0" dirty="0" smtClean="0">
                          <a:solidFill>
                            <a:schemeClr val="tx1"/>
                          </a:solidFill>
                          <a:effectLst/>
                          <a:latin typeface="微软雅黑" panose="020B0503020204020204" pitchFamily="34" charset="-122"/>
                          <a:ea typeface="微软雅黑" panose="020B0503020204020204" pitchFamily="34" charset="-122"/>
                        </a:rPr>
                        <a:t>每</a:t>
                      </a:r>
                      <a:r>
                        <a:rPr lang="en-US" altLang="zh-CN" sz="1595" kern="0" dirty="0" smtClean="0">
                          <a:solidFill>
                            <a:schemeClr val="tx1"/>
                          </a:solidFill>
                          <a:effectLst/>
                          <a:latin typeface="微软雅黑" panose="020B0503020204020204" pitchFamily="34" charset="-122"/>
                          <a:ea typeface="微软雅黑" panose="020B0503020204020204" pitchFamily="34" charset="-122"/>
                        </a:rPr>
                        <a:t>50</a:t>
                      </a:r>
                      <a:r>
                        <a:rPr lang="zh-CN" altLang="en-US" sz="1595" kern="0" dirty="0" smtClean="0">
                          <a:solidFill>
                            <a:schemeClr val="tx1"/>
                          </a:solidFill>
                          <a:effectLst/>
                          <a:latin typeface="微软雅黑" panose="020B0503020204020204" pitchFamily="34" charset="-122"/>
                          <a:ea typeface="微软雅黑" panose="020B0503020204020204" pitchFamily="34" charset="-122"/>
                        </a:rPr>
                        <a:t>个房间一个检验批，每个检验批抽检≥</a:t>
                      </a:r>
                      <a:r>
                        <a:rPr lang="en-US" altLang="zh-CN" sz="1595" kern="0" dirty="0" smtClean="0">
                          <a:solidFill>
                            <a:schemeClr val="tx1"/>
                          </a:solidFill>
                          <a:effectLst/>
                          <a:latin typeface="微软雅黑" panose="020B0503020204020204" pitchFamily="34" charset="-122"/>
                          <a:ea typeface="微软雅黑" panose="020B0503020204020204" pitchFamily="34" charset="-122"/>
                        </a:rPr>
                        <a:t>10%</a:t>
                      </a:r>
                      <a:r>
                        <a:rPr lang="zh-CN" altLang="en-US" sz="1595" kern="0" dirty="0" smtClean="0">
                          <a:solidFill>
                            <a:schemeClr val="tx1"/>
                          </a:solidFill>
                          <a:effectLst/>
                          <a:latin typeface="微软雅黑" panose="020B0503020204020204" pitchFamily="34" charset="-122"/>
                          <a:ea typeface="微软雅黑" panose="020B0503020204020204" pitchFamily="34" charset="-122"/>
                        </a:rPr>
                        <a:t>，并不得少于三间，（抽中房间应全检）</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实测实量</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212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8</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表面平整度≤</a:t>
                      </a: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3.0mm</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2m</a:t>
                      </a: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靠尺</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和</a:t>
                      </a: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塞尺</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实测实量</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vMerge="1">
                  <a:txBody>
                    <a:bodyPr/>
                    <a:lstStyle/>
                    <a:p>
                      <a:endParaRPr lang="zh-CN"/>
                    </a:p>
                  </a:txBody>
                  <a:tcPr marL="68580" marR="6858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68580" marR="6858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68580" marR="6858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实测实量</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149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9</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阴阳角方正≤</a:t>
                      </a: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3.0mm</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直角检测尺</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0"/>
                  </a:ext>
                </a:extLst>
              </a:tr>
            </a:tbl>
          </a:graphicData>
        </a:graphic>
      </p:graphicFrame>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2"/>
          <p:cNvSpPr>
            <a:spLocks noChangeArrowheads="1"/>
          </p:cNvSpPr>
          <p:nvPr/>
        </p:nvSpPr>
        <p:spPr bwMode="auto">
          <a:xfrm>
            <a:off x="2771477" y="5690533"/>
            <a:ext cx="7116467"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目测：</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距离墙面</a:t>
            </a:r>
            <a:r>
              <a:rPr kumimoji="0" lang="en-US" alt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1.5M</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处观察壁纸，</a:t>
            </a:r>
            <a:r>
              <a:rPr kumimoji="0" lang="zh-CN"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色泽一致无明显</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拼接缝及</a:t>
            </a:r>
            <a:r>
              <a:rPr kumimoji="0" lang="zh-CN"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色差</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表面无皱褶、污斑、翘边、波纹起伏</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，不露底、</a:t>
            </a:r>
            <a:r>
              <a:rPr kumimoji="0" lang="zh-CN"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粘贴牢固</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p>
        </p:txBody>
      </p:sp>
      <p:pic>
        <p:nvPicPr>
          <p:cNvPr id="37893" name="Picture 2"/>
          <p:cNvPicPr>
            <a:picLocks noChangeAspect="1"/>
          </p:cNvPicPr>
          <p:nvPr/>
        </p:nvPicPr>
        <p:blipFill>
          <a:blip r:embed="rId2"/>
          <a:stretch>
            <a:fillRect/>
          </a:stretch>
        </p:blipFill>
        <p:spPr bwMode="auto">
          <a:xfrm>
            <a:off x="6389132" y="2092376"/>
            <a:ext cx="4259421" cy="293627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37894" name="椭圆 15"/>
          <p:cNvSpPr/>
          <p:nvPr/>
        </p:nvSpPr>
        <p:spPr>
          <a:xfrm>
            <a:off x="7282850" y="3434536"/>
            <a:ext cx="2148726" cy="1064855"/>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36" name="乘号 35"/>
          <p:cNvSpPr/>
          <p:nvPr/>
        </p:nvSpPr>
        <p:spPr bwMode="auto">
          <a:xfrm>
            <a:off x="9781774" y="1913315"/>
            <a:ext cx="942841"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pic>
        <p:nvPicPr>
          <p:cNvPr id="37897" name="Picture 2"/>
          <p:cNvPicPr>
            <a:picLocks noChangeAspect="1"/>
          </p:cNvPicPr>
          <p:nvPr/>
        </p:nvPicPr>
        <p:blipFill>
          <a:blip r:embed="rId3"/>
          <a:srcRect/>
          <a:stretch>
            <a:fillRect/>
          </a:stretch>
        </p:blipFill>
        <p:spPr bwMode="auto">
          <a:xfrm>
            <a:off x="1370965" y="2084070"/>
            <a:ext cx="4396740" cy="2944495"/>
          </a:xfrm>
          <a:prstGeom prst="rect">
            <a:avLst/>
          </a:prstGeom>
          <a:noFill/>
          <a:ln w="88900" cap="sq" cmpd="thickThin">
            <a:solidFill>
              <a:srgbClr val="000000"/>
            </a:solidFill>
            <a:prstDash val="solid"/>
            <a:miter lim="800000"/>
            <a:headEnd/>
            <a:tailEnd/>
          </a:ln>
          <a:effectLst>
            <a:innerShdw blurRad="76200">
              <a:srgbClr val="000000"/>
            </a:innerShdw>
          </a:effectLst>
        </p:spPr>
      </p:pic>
      <p:grpSp>
        <p:nvGrpSpPr>
          <p:cNvPr id="37898" name="组合 38"/>
          <p:cNvGrpSpPr/>
          <p:nvPr/>
        </p:nvGrpSpPr>
        <p:grpSpPr>
          <a:xfrm>
            <a:off x="4602587" y="2440772"/>
            <a:ext cx="928579" cy="484889"/>
            <a:chOff x="624359" y="2918833"/>
            <a:chExt cx="929460" cy="485735"/>
          </a:xfrm>
        </p:grpSpPr>
        <p:sp>
          <p:nvSpPr>
            <p:cNvPr id="37900" name="矩形 39"/>
            <p:cNvSpPr/>
            <p:nvPr/>
          </p:nvSpPr>
          <p:spPr>
            <a:xfrm rot="2914338">
              <a:off x="493077" y="3050114"/>
              <a:ext cx="485735" cy="223172"/>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sp>
          <p:nvSpPr>
            <p:cNvPr id="37901" name="矩形 40"/>
            <p:cNvSpPr/>
            <p:nvPr/>
          </p:nvSpPr>
          <p:spPr>
            <a:xfrm rot="8307572">
              <a:off x="625060" y="2938243"/>
              <a:ext cx="928759" cy="200253"/>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grpSp>
      <p:sp>
        <p:nvSpPr>
          <p:cNvPr id="2" name="文本框 1"/>
          <p:cNvSpPr txBox="1"/>
          <p:nvPr/>
        </p:nvSpPr>
        <p:spPr>
          <a:xfrm>
            <a:off x="684530" y="720725"/>
            <a:ext cx="495490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5.3-5.2-1</a:t>
            </a:r>
            <a:r>
              <a:rPr lang="zh-CN" altLang="en-US" sz="1800" b="1" dirty="0" smtClean="0">
                <a:solidFill>
                  <a:srgbClr val="000000"/>
                </a:solidFill>
                <a:cs typeface="+mn-ea"/>
              </a:rPr>
              <a:t>、涂饰质量</a:t>
            </a:r>
            <a:r>
              <a:rPr lang="en-US" altLang="zh-CN" sz="1800" b="1" dirty="0" smtClean="0">
                <a:solidFill>
                  <a:srgbClr val="000000"/>
                </a:solidFill>
                <a:cs typeface="+mn-ea"/>
              </a:rPr>
              <a:t>-</a:t>
            </a:r>
            <a:r>
              <a:rPr lang="zh-CN" altLang="en-US" sz="1800" b="1" dirty="0" smtClean="0">
                <a:solidFill>
                  <a:srgbClr val="000000"/>
                </a:solidFill>
                <a:cs typeface="+mn-ea"/>
              </a:rPr>
              <a:t>墙面裱糊（观感实例）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2"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2"/>
          <p:cNvPicPr>
            <a:picLocks noChangeAspect="1"/>
          </p:cNvPicPr>
          <p:nvPr/>
        </p:nvPicPr>
        <p:blipFill>
          <a:blip r:embed="rId2"/>
          <a:stretch>
            <a:fillRect/>
          </a:stretch>
        </p:blipFill>
        <p:spPr bwMode="auto">
          <a:xfrm>
            <a:off x="5722620" y="1913255"/>
            <a:ext cx="5318125" cy="354965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7" name="矩形 2"/>
          <p:cNvSpPr>
            <a:spLocks noChangeArrowheads="1"/>
          </p:cNvSpPr>
          <p:nvPr/>
        </p:nvSpPr>
        <p:spPr bwMode="auto">
          <a:xfrm>
            <a:off x="1445161" y="5955645"/>
            <a:ext cx="912733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795"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目测：</a:t>
            </a:r>
            <a:r>
              <a:rPr kumimoji="0" lang="zh-CN" altLang="en-US"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距离墙面</a:t>
            </a:r>
            <a:r>
              <a:rPr kumimoji="0" lang="en-US" altLang="zh-CN"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1.5M</a:t>
            </a:r>
            <a:r>
              <a:rPr kumimoji="0" lang="zh-CN" altLang="en-US"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处观察壁纸，有严重</a:t>
            </a:r>
            <a:r>
              <a:rPr kumimoji="0" lang="zh-CN" altLang="zh-CN" sz="1795"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色差</a:t>
            </a:r>
            <a:r>
              <a:rPr kumimoji="0" lang="zh-CN" altLang="en-US" sz="1795"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，不合格。</a:t>
            </a:r>
            <a:endParaRPr kumimoji="0" lang="zh-CN" altLang="en-US" sz="179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8918" name="椭圆 15"/>
          <p:cNvSpPr/>
          <p:nvPr/>
        </p:nvSpPr>
        <p:spPr>
          <a:xfrm>
            <a:off x="7660640" y="2628265"/>
            <a:ext cx="1174750" cy="2158365"/>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20" name="乘号 19"/>
          <p:cNvSpPr/>
          <p:nvPr/>
        </p:nvSpPr>
        <p:spPr bwMode="auto">
          <a:xfrm>
            <a:off x="9629934" y="1913315"/>
            <a:ext cx="942841"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sp>
        <p:nvSpPr>
          <p:cNvPr id="2" name="文本框 1"/>
          <p:cNvSpPr txBox="1"/>
          <p:nvPr/>
        </p:nvSpPr>
        <p:spPr>
          <a:xfrm>
            <a:off x="684530" y="720725"/>
            <a:ext cx="495490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5.3-5.2-1</a:t>
            </a:r>
            <a:r>
              <a:rPr lang="zh-CN" altLang="en-US" sz="1800" b="1" dirty="0" smtClean="0">
                <a:solidFill>
                  <a:srgbClr val="000000"/>
                </a:solidFill>
                <a:cs typeface="+mn-ea"/>
              </a:rPr>
              <a:t>、涂饰质量</a:t>
            </a:r>
            <a:r>
              <a:rPr lang="en-US" altLang="zh-CN" sz="1800" b="1" dirty="0" smtClean="0">
                <a:solidFill>
                  <a:srgbClr val="000000"/>
                </a:solidFill>
                <a:cs typeface="+mn-ea"/>
              </a:rPr>
              <a:t>-</a:t>
            </a:r>
            <a:r>
              <a:rPr lang="zh-CN" altLang="en-US" sz="1800" b="1" dirty="0" smtClean="0">
                <a:solidFill>
                  <a:srgbClr val="000000"/>
                </a:solidFill>
                <a:cs typeface="+mn-ea"/>
              </a:rPr>
              <a:t>墙面裱糊（观感实例）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pic>
        <p:nvPicPr>
          <p:cNvPr id="4" name="图片 3" descr="微信图片_20180803151025"/>
          <p:cNvPicPr>
            <a:picLocks noChangeAspect="1"/>
          </p:cNvPicPr>
          <p:nvPr/>
        </p:nvPicPr>
        <p:blipFill>
          <a:blip r:embed="rId3"/>
          <a:stretch>
            <a:fillRect/>
          </a:stretch>
        </p:blipFill>
        <p:spPr bwMode="auto">
          <a:xfrm>
            <a:off x="1044575" y="1913255"/>
            <a:ext cx="4266565" cy="354965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5" name="乘号 4"/>
          <p:cNvSpPr/>
          <p:nvPr/>
        </p:nvSpPr>
        <p:spPr bwMode="auto">
          <a:xfrm>
            <a:off x="3989229" y="2864545"/>
            <a:ext cx="942841"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sp>
        <p:nvSpPr>
          <p:cNvPr id="6" name="椭圆 15"/>
          <p:cNvSpPr/>
          <p:nvPr/>
        </p:nvSpPr>
        <p:spPr>
          <a:xfrm>
            <a:off x="2263140" y="2766060"/>
            <a:ext cx="1174750" cy="2158365"/>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11"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1" name="图片占位符 10"/>
          <p:cNvPicPr>
            <a:picLocks noGrp="1" noChangeAspect="1"/>
          </p:cNvPicPr>
          <p:nvPr>
            <p:ph type="pic" idx="1"/>
          </p:nvPr>
        </p:nvPicPr>
        <p:blipFill>
          <a:blip r:embed="rId2"/>
          <a:srcRect/>
          <a:stretch>
            <a:fillRect/>
          </a:stretch>
        </p:blipFill>
        <p:spPr>
          <a:xfrm rot="10800000">
            <a:off x="3773170" y="716280"/>
            <a:ext cx="8010525" cy="5505450"/>
          </a:xfrm>
          <a:prstGeom prst="rect">
            <a:avLst/>
          </a:prstGeom>
        </p:spPr>
      </p:pic>
      <p:sp>
        <p:nvSpPr>
          <p:cNvPr id="5"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2" name="文本框 1"/>
          <p:cNvSpPr txBox="1"/>
          <p:nvPr/>
        </p:nvSpPr>
        <p:spPr>
          <a:xfrm>
            <a:off x="684287" y="720477"/>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a:t>
            </a:r>
            <a:r>
              <a:rPr lang="zh-CN" altLang="en-US" sz="1800" b="1" dirty="0" smtClean="0">
                <a:solidFill>
                  <a:srgbClr val="000000"/>
                </a:solidFill>
                <a:cs typeface="+mn-ea"/>
              </a:rPr>
              <a:t>、木制品安装</a:t>
            </a:r>
            <a:endParaRPr lang="zh-CN" sz="1800" b="1" dirty="0" smtClean="0">
              <a:solidFill>
                <a:srgbClr val="000000"/>
              </a:solidFill>
              <a:cs typeface="+mn-ea"/>
              <a:sym typeface="+mn-ea"/>
            </a:endParaRPr>
          </a:p>
        </p:txBody>
      </p:sp>
      <p:sp>
        <p:nvSpPr>
          <p:cNvPr id="6" name="文本框 5"/>
          <p:cNvSpPr txBox="1"/>
          <p:nvPr/>
        </p:nvSpPr>
        <p:spPr>
          <a:xfrm>
            <a:off x="684530" y="1155700"/>
            <a:ext cx="11099800" cy="558482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400" b="1" dirty="0" smtClean="0">
                <a:solidFill>
                  <a:schemeClr val="tx1"/>
                </a:solidFill>
                <a:latin typeface="+mn-ea"/>
                <a:cs typeface="+mn-ea"/>
              </a:rPr>
              <a:t>工作内容：</a:t>
            </a:r>
          </a:p>
          <a:p>
            <a:pPr algn="just">
              <a:lnSpc>
                <a:spcPct val="150000"/>
              </a:lnSpc>
            </a:pPr>
            <a:r>
              <a:rPr lang="zh-CN" altLang="en-US" sz="1400" dirty="0">
                <a:solidFill>
                  <a:schemeClr val="tx1"/>
                </a:solidFill>
                <a:latin typeface="+mn-ea"/>
                <a:cs typeface="+mn-ea"/>
              </a:rPr>
              <a:t>      </a:t>
            </a:r>
            <a:r>
              <a:rPr lang="en-US" altLang="zh-CN" sz="1400" dirty="0">
                <a:solidFill>
                  <a:schemeClr val="tx1"/>
                </a:solidFill>
                <a:latin typeface="+mn-ea"/>
                <a:cs typeface="+mn-ea"/>
              </a:rPr>
              <a:t>1</a:t>
            </a:r>
            <a:r>
              <a:rPr lang="zh-CN" altLang="en-US" sz="1400" dirty="0">
                <a:solidFill>
                  <a:schemeClr val="tx1"/>
                </a:solidFill>
                <a:latin typeface="+mn-ea"/>
                <a:cs typeface="+mn-ea"/>
              </a:rPr>
              <a:t>、</a:t>
            </a:r>
            <a:r>
              <a:rPr lang="zh-CN" sz="1400" dirty="0">
                <a:solidFill>
                  <a:schemeClr val="tx1"/>
                </a:solidFill>
                <a:latin typeface="+mn-ea"/>
                <a:cs typeface="+mn-ea"/>
                <a:sym typeface="+mn-ea"/>
              </a:rPr>
              <a:t>木饰面安装质量：</a:t>
            </a:r>
            <a:r>
              <a:rPr lang="zh-CN" altLang="zh-CN" sz="1400" dirty="0">
                <a:solidFill>
                  <a:schemeClr val="tx1"/>
                </a:solidFill>
                <a:latin typeface="+mn-ea"/>
                <a:cs typeface="+mn-ea"/>
                <a:sym typeface="+mn-ea"/>
              </a:rPr>
              <a:t> </a:t>
            </a:r>
            <a:endParaRPr lang="zh-CN" altLang="zh-CN" sz="1400" dirty="0">
              <a:solidFill>
                <a:schemeClr val="tx1"/>
              </a:solidFill>
              <a:latin typeface="+mn-ea"/>
              <a:cs typeface="+mn-ea"/>
            </a:endParaRPr>
          </a:p>
          <a:p>
            <a:pPr algn="just">
              <a:lnSpc>
                <a:spcPct val="150000"/>
              </a:lnSpc>
            </a:pPr>
            <a:r>
              <a:rPr lang="zh-CN" altLang="zh-CN" sz="1400" dirty="0">
                <a:solidFill>
                  <a:schemeClr val="tx1"/>
                </a:solidFill>
                <a:latin typeface="+mn-ea"/>
                <a:cs typeface="+mn-ea"/>
                <a:sym typeface="+mn-ea"/>
              </a:rPr>
              <a:t>      </a:t>
            </a:r>
            <a:r>
              <a:rPr lang="zh-CN" altLang="en-US" sz="1400" dirty="0">
                <a:latin typeface="微软雅黑" panose="020B0503020204020204" pitchFamily="34" charset="-122"/>
                <a:ea typeface="微软雅黑" panose="020B0503020204020204" pitchFamily="34" charset="-122"/>
                <a:sym typeface="+mn-ea"/>
              </a:rPr>
              <a:t>木饰面</a:t>
            </a:r>
            <a:r>
              <a:rPr lang="zh-CN" altLang="zh-CN" sz="1400" dirty="0">
                <a:latin typeface="微软雅黑" panose="020B0503020204020204" pitchFamily="34" charset="-122"/>
                <a:ea typeface="微软雅黑" panose="020B0503020204020204" pitchFamily="34" charset="-122"/>
                <a:sym typeface="+mn-ea"/>
              </a:rPr>
              <a:t>表面应光洁，木纹朝向一致，接缝紧密，棱边、棱角光滑，装饰性缝隙宽度均匀。墙饰板应安装牢固，上沿线水平，无明显偏差，阴阳角应垂直。</a:t>
            </a: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a:t>
            </a:r>
            <a:r>
              <a:rPr lang="en-US" altLang="zh-CN" sz="1400" dirty="0">
                <a:latin typeface="微软雅黑" panose="020B0503020204020204" pitchFamily="34" charset="-122"/>
                <a:ea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sym typeface="+mn-ea"/>
              </a:rPr>
              <a:t>、木门及门窗套安装质量：</a:t>
            </a:r>
            <a:endParaRPr lang="en-US" altLang="zh-CN" sz="1400" dirty="0">
              <a:latin typeface="微软雅黑" panose="020B0503020204020204" pitchFamily="34" charset="-122"/>
              <a:ea typeface="微软雅黑" panose="020B0503020204020204" pitchFamily="34" charset="-122"/>
              <a:sym typeface="+mn-ea"/>
            </a:endParaRPr>
          </a:p>
          <a:p>
            <a:pPr algn="just">
              <a:lnSpc>
                <a:spcPct val="150000"/>
              </a:lnSpc>
            </a:pPr>
            <a:r>
              <a:rPr lang="en-US" altLang="zh-CN" sz="1400" dirty="0">
                <a:latin typeface="微软雅黑" panose="020B0503020204020204" pitchFamily="34" charset="-122"/>
                <a:ea typeface="微软雅黑" panose="020B0503020204020204" pitchFamily="34" charset="-122"/>
                <a:sym typeface="+mn-ea"/>
              </a:rPr>
              <a:t>       1</a:t>
            </a:r>
            <a:r>
              <a:rPr lang="zh-CN" altLang="en-US" sz="1400" dirty="0">
                <a:latin typeface="微软雅黑" panose="020B0503020204020204" pitchFamily="34" charset="-122"/>
                <a:ea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sym typeface="+mn-ea"/>
              </a:rPr>
              <a:t>成品门安装必须牢固，开启灵活，无阻滞感，且关闭严密，无反弹</a:t>
            </a:r>
            <a:r>
              <a:rPr lang="zh-CN" altLang="en-US" sz="1400" dirty="0">
                <a:latin typeface="微软雅黑" panose="020B0503020204020204" pitchFamily="34" charset="-122"/>
                <a:ea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sym typeface="+mn-ea"/>
              </a:rPr>
              <a:t>倒翘及变形现象。</a:t>
            </a:r>
            <a:r>
              <a:rPr lang="en-US" altLang="zh-CN" sz="1400" dirty="0">
                <a:latin typeface="微软雅黑" panose="020B0503020204020204" pitchFamily="34" charset="-122"/>
                <a:ea typeface="微软雅黑" panose="020B0503020204020204" pitchFamily="34" charset="-122"/>
                <a:sym typeface="+mn-ea"/>
              </a:rPr>
              <a:t> </a:t>
            </a:r>
            <a:endParaRPr lang="en-US" altLang="zh-CN" sz="1400" b="0" dirty="0">
              <a:latin typeface="微软雅黑" panose="020B0503020204020204" pitchFamily="34" charset="-122"/>
              <a:ea typeface="微软雅黑" panose="020B0503020204020204" pitchFamily="34" charset="-122"/>
            </a:endParaRP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a:t>
            </a:r>
            <a:r>
              <a:rPr lang="en-US" altLang="zh-CN" sz="1400" dirty="0">
                <a:latin typeface="微软雅黑" panose="020B0503020204020204" pitchFamily="34" charset="-122"/>
                <a:ea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sym typeface="+mn-ea"/>
              </a:rPr>
              <a:t>漆面应光洁，不得有刨痕，毛刺和锤印。</a:t>
            </a:r>
            <a:r>
              <a:rPr lang="en-US" altLang="zh-CN" sz="1400" dirty="0">
                <a:latin typeface="微软雅黑" panose="020B0503020204020204" pitchFamily="34" charset="-122"/>
                <a:ea typeface="微软雅黑" panose="020B0503020204020204" pitchFamily="34" charset="-122"/>
                <a:sym typeface="+mn-ea"/>
              </a:rPr>
              <a:t> </a:t>
            </a:r>
            <a:endParaRPr lang="zh-CN" altLang="zh-CN" sz="1400" b="0" dirty="0">
              <a:latin typeface="微软雅黑" panose="020B0503020204020204" pitchFamily="34" charset="-122"/>
              <a:ea typeface="微软雅黑" panose="020B0503020204020204" pitchFamily="34" charset="-122"/>
            </a:endParaRP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a:t>
            </a:r>
            <a:r>
              <a:rPr lang="en-US" altLang="zh-CN" sz="1400" dirty="0">
                <a:latin typeface="微软雅黑" panose="020B0503020204020204" pitchFamily="34" charset="-122"/>
                <a:ea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sym typeface="+mn-ea"/>
              </a:rPr>
              <a:t>门上小五金安装位置适宜，固定牢固，无划痕。</a:t>
            </a: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a:t>
            </a:r>
            <a:r>
              <a:rPr lang="en-US" altLang="zh-CN" sz="1400" dirty="0">
                <a:latin typeface="微软雅黑" panose="020B0503020204020204" pitchFamily="34" charset="-122"/>
                <a:ea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sym typeface="+mn-ea"/>
              </a:rPr>
              <a:t>、收纳系统：</a:t>
            </a:r>
          </a:p>
          <a:p>
            <a:pPr algn="just">
              <a:lnSpc>
                <a:spcPct val="150000"/>
              </a:lnSpc>
            </a:pPr>
            <a:r>
              <a:rPr lang="en-US" altLang="zh-CN" sz="1400" dirty="0">
                <a:latin typeface="微软雅黑" panose="020B0503020204020204" pitchFamily="34" charset="-122"/>
                <a:ea typeface="微软雅黑" panose="020B0503020204020204" pitchFamily="34" charset="-122"/>
                <a:sym typeface="+mn-ea"/>
              </a:rPr>
              <a:t>      1</a:t>
            </a:r>
            <a:r>
              <a:rPr lang="zh-CN" altLang="en-US" sz="1400" dirty="0">
                <a:latin typeface="微软雅黑" panose="020B0503020204020204" pitchFamily="34" charset="-122"/>
                <a:ea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sym typeface="+mn-ea"/>
              </a:rPr>
              <a:t>造型、结构和安装位置应符合设计要求。橱柜表面应砂磨光滑，无毛刺或锤痕。采用贴面材料时，应粘贴平整牢固，不脱胶，边角处不起翘。橱柜台而应光滑平整。橱门和抽屉应安装牢固，开关灵活，下口与底边下口位置平行。</a:t>
            </a:r>
            <a:endParaRPr lang="zh-CN" altLang="zh-CN" sz="1400" b="0" dirty="0">
              <a:latin typeface="微软雅黑" panose="020B0503020204020204" pitchFamily="34" charset="-122"/>
              <a:ea typeface="微软雅黑" panose="020B0503020204020204" pitchFamily="34" charset="-122"/>
            </a:endParaRP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a:t>
            </a:r>
            <a:r>
              <a:rPr lang="en-US" altLang="zh-CN" sz="1400" dirty="0">
                <a:latin typeface="微软雅黑" panose="020B0503020204020204" pitchFamily="34" charset="-122"/>
                <a:ea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sym typeface="+mn-ea"/>
              </a:rPr>
              <a:t>配件应齐全，安装应牢固、正确。</a:t>
            </a: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a:t>
            </a:r>
            <a:r>
              <a:rPr lang="en-US" altLang="zh-CN" sz="1400" dirty="0">
                <a:latin typeface="微软雅黑" panose="020B0503020204020204" pitchFamily="34" charset="-122"/>
                <a:ea typeface="微软雅黑" panose="020B0503020204020204" pitchFamily="34" charset="-122"/>
                <a:sym typeface="+mn-ea"/>
              </a:rPr>
              <a:t>4</a:t>
            </a:r>
            <a:r>
              <a:rPr lang="zh-CN" altLang="en-US" sz="1400" dirty="0">
                <a:latin typeface="微软雅黑" panose="020B0503020204020204" pitchFamily="34" charset="-122"/>
                <a:ea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sym typeface="+mn-ea"/>
              </a:rPr>
              <a:t>木地板铺装：</a:t>
            </a:r>
            <a:endParaRPr lang="zh-CN" altLang="en-US" sz="1400" dirty="0">
              <a:latin typeface="微软雅黑" panose="020B0503020204020204" pitchFamily="34" charset="-122"/>
              <a:ea typeface="微软雅黑" panose="020B0503020204020204" pitchFamily="34" charset="-122"/>
              <a:sym typeface="+mn-ea"/>
            </a:endParaRPr>
          </a:p>
          <a:p>
            <a:pPr algn="just">
              <a:lnSpc>
                <a:spcPct val="150000"/>
              </a:lnSpc>
            </a:pPr>
            <a:r>
              <a:rPr lang="zh-CN" altLang="zh-CN" sz="1400" dirty="0">
                <a:latin typeface="微软雅黑" panose="020B0503020204020204" pitchFamily="34" charset="-122"/>
                <a:ea typeface="微软雅黑" panose="020B0503020204020204" pitchFamily="34" charset="-122"/>
                <a:sym typeface="+mn-ea"/>
              </a:rPr>
              <a:t>       木地板表面应洁净，无沾污、磨痕、毛刺等现象。木搁栅安装应牢固，木搁栅的含水率应</a:t>
            </a:r>
            <a:r>
              <a:rPr lang="en-US" altLang="zh-CN" sz="1400" dirty="0">
                <a:latin typeface="微软雅黑" panose="020B0503020204020204" pitchFamily="34" charset="-122"/>
                <a:ea typeface="微软雅黑" panose="020B0503020204020204" pitchFamily="34" charset="-122"/>
                <a:sym typeface="+mn-ea"/>
              </a:rPr>
              <a:t>≤16.0</a:t>
            </a:r>
            <a:r>
              <a:rPr lang="zh-CN" altLang="zh-CN" sz="1400" dirty="0">
                <a:latin typeface="微软雅黑" panose="020B0503020204020204" pitchFamily="34" charset="-122"/>
                <a:ea typeface="微软雅黑" panose="020B0503020204020204" pitchFamily="34" charset="-122"/>
                <a:sym typeface="+mn-ea"/>
              </a:rPr>
              <a:t>％。地板铺设应无松动，行走时无明显响声。地板与墙面之间应留</a:t>
            </a:r>
            <a:r>
              <a:rPr lang="en-US" altLang="zh-CN" sz="1400" dirty="0">
                <a:latin typeface="微软雅黑" panose="020B0503020204020204" pitchFamily="34" charset="-122"/>
                <a:ea typeface="微软雅黑" panose="020B0503020204020204" pitchFamily="34" charset="-122"/>
                <a:sym typeface="+mn-ea"/>
              </a:rPr>
              <a:t>10mm</a:t>
            </a:r>
            <a:r>
              <a:rPr lang="zh-CN" altLang="zh-CN" sz="1400" dirty="0">
                <a:latin typeface="微软雅黑" panose="020B0503020204020204" pitchFamily="34" charset="-122"/>
                <a:ea typeface="微软雅黑" panose="020B0503020204020204" pitchFamily="34" charset="-122"/>
                <a:sym typeface="+mn-ea"/>
              </a:rPr>
              <a:t>的伸缩缝。</a:t>
            </a:r>
            <a:r>
              <a:rPr lang="zh-CN" altLang="en-US" sz="1400" dirty="0" smtClean="0">
                <a:solidFill>
                  <a:srgbClr val="000000"/>
                </a:solidFill>
                <a:latin typeface="+mn-ea"/>
                <a:cs typeface="+mn-ea"/>
                <a:sym typeface="+mn-ea"/>
              </a:rPr>
              <a:t>    </a:t>
            </a:r>
            <a:r>
              <a:rPr lang="zh-CN" sz="1400" dirty="0" smtClean="0">
                <a:solidFill>
                  <a:srgbClr val="000000"/>
                </a:solidFill>
                <a:latin typeface="+mn-ea"/>
                <a:cs typeface="+mn-ea"/>
                <a:sym typeface="+mn-ea"/>
              </a:rPr>
              <a:t>   </a:t>
            </a:r>
          </a:p>
          <a:p>
            <a:pPr>
              <a:lnSpc>
                <a:spcPct val="150000"/>
              </a:lnSpc>
            </a:pPr>
            <a:r>
              <a:rPr lang="zh-CN" altLang="en-US" sz="1400" b="1" dirty="0" smtClean="0">
                <a:solidFill>
                  <a:srgbClr val="000000"/>
                </a:solidFill>
                <a:latin typeface="+mn-ea"/>
                <a:cs typeface="+mn-ea"/>
                <a:sym typeface="+mn-ea"/>
              </a:rPr>
              <a:t>工作目的：</a:t>
            </a:r>
            <a:endParaRPr lang="en-US" altLang="zh-CN" sz="1400" b="1" dirty="0">
              <a:solidFill>
                <a:srgbClr val="000000"/>
              </a:solidFill>
              <a:latin typeface="+mn-ea"/>
              <a:cs typeface="+mn-ea"/>
            </a:endParaRPr>
          </a:p>
          <a:p>
            <a:pPr>
              <a:lnSpc>
                <a:spcPct val="150000"/>
              </a:lnSpc>
            </a:pPr>
            <a:r>
              <a:rPr lang="zh-CN" altLang="en-US" sz="1400" dirty="0" smtClean="0">
                <a:solidFill>
                  <a:srgbClr val="000000"/>
                </a:solidFill>
                <a:latin typeface="+mn-ea"/>
                <a:cs typeface="+mn-ea"/>
                <a:sym typeface="+mn-ea"/>
              </a:rPr>
              <a:t>      提高观感质量，降低交付风险。</a:t>
            </a:r>
            <a:r>
              <a:rPr lang="en-US" altLang="zh-CN" sz="1400" dirty="0">
                <a:solidFill>
                  <a:srgbClr val="000000"/>
                </a:solidFill>
                <a:latin typeface="+mn-ea"/>
                <a:cs typeface="+mn-ea"/>
                <a:sym typeface="+mn-ea"/>
              </a:rPr>
              <a:t> </a:t>
            </a:r>
            <a:r>
              <a:rPr lang="zh-CN" altLang="zh-CN" sz="1400" dirty="0">
                <a:latin typeface="微软雅黑" panose="020B0503020204020204" pitchFamily="34" charset="-122"/>
                <a:ea typeface="微软雅黑" panose="020B0503020204020204" pitchFamily="34" charset="-122"/>
                <a:sym typeface="+mn-ea"/>
              </a:rPr>
              <a:t> </a:t>
            </a:r>
            <a:r>
              <a:rPr lang="zh-CN" altLang="en-US" sz="1400" dirty="0">
                <a:solidFill>
                  <a:schemeClr val="tx1"/>
                </a:solidFill>
                <a:latin typeface="+mn-ea"/>
                <a:cs typeface="+mn-ea"/>
              </a:rPr>
              <a:t>    </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p:zoom dir="in"/>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5.3-6.1</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木饰面安装质量   </a:t>
            </a:r>
            <a:r>
              <a:rPr lang="zh-CN" altLang="en-US" sz="1800" dirty="0">
                <a:latin typeface="微软雅黑" panose="020B0503020204020204" pitchFamily="34" charset="-122"/>
                <a:ea typeface="微软雅黑" panose="020B0503020204020204" pitchFamily="34" charset="-122"/>
                <a:sym typeface="+mn-ea"/>
              </a:rPr>
              <a:t>验收要求及方法</a:t>
            </a:r>
            <a:endParaRPr lang="zh-CN" altLang="en-US" sz="1800" b="1" dirty="0" smtClean="0">
              <a:solidFill>
                <a:srgbClr val="000000"/>
              </a:solidFill>
              <a:cs typeface="+mn-ea"/>
              <a:sym typeface="+mn-ea"/>
            </a:endParaRPr>
          </a:p>
        </p:txBody>
      </p:sp>
      <p:graphicFrame>
        <p:nvGraphicFramePr>
          <p:cNvPr id="6" name="表格 5"/>
          <p:cNvGraphicFramePr>
            <a:graphicFrameLocks noGrp="1"/>
          </p:cNvGraphicFramePr>
          <p:nvPr/>
        </p:nvGraphicFramePr>
        <p:xfrm>
          <a:off x="988794" y="2081283"/>
          <a:ext cx="10115550" cy="4056380"/>
        </p:xfrm>
        <a:graphic>
          <a:graphicData uri="http://schemas.openxmlformats.org/drawingml/2006/table">
            <a:tbl>
              <a:tblPr>
                <a:tableStyleId>{5C22544A-7EE6-4342-B048-85BDC9FD1C3A}</a:tableStyleId>
              </a:tblPr>
              <a:tblGrid>
                <a:gridCol w="608330">
                  <a:extLst>
                    <a:ext uri="{9D8B030D-6E8A-4147-A177-3AD203B41FA5}">
                      <a16:colId xmlns:a16="http://schemas.microsoft.com/office/drawing/2014/main" val="20000"/>
                    </a:ext>
                  </a:extLst>
                </a:gridCol>
                <a:gridCol w="1691640">
                  <a:extLst>
                    <a:ext uri="{9D8B030D-6E8A-4147-A177-3AD203B41FA5}">
                      <a16:colId xmlns:a16="http://schemas.microsoft.com/office/drawing/2014/main" val="20001"/>
                    </a:ext>
                  </a:extLst>
                </a:gridCol>
                <a:gridCol w="2035175">
                  <a:extLst>
                    <a:ext uri="{9D8B030D-6E8A-4147-A177-3AD203B41FA5}">
                      <a16:colId xmlns:a16="http://schemas.microsoft.com/office/drawing/2014/main" val="20002"/>
                    </a:ext>
                  </a:extLst>
                </a:gridCol>
                <a:gridCol w="1825625">
                  <a:extLst>
                    <a:ext uri="{9D8B030D-6E8A-4147-A177-3AD203B41FA5}">
                      <a16:colId xmlns:a16="http://schemas.microsoft.com/office/drawing/2014/main" val="20003"/>
                    </a:ext>
                  </a:extLst>
                </a:gridCol>
                <a:gridCol w="2509520">
                  <a:extLst>
                    <a:ext uri="{9D8B030D-6E8A-4147-A177-3AD203B41FA5}">
                      <a16:colId xmlns:a16="http://schemas.microsoft.com/office/drawing/2014/main" val="20004"/>
                    </a:ext>
                  </a:extLst>
                </a:gridCol>
                <a:gridCol w="1445260">
                  <a:extLst>
                    <a:ext uri="{9D8B030D-6E8A-4147-A177-3AD203B41FA5}">
                      <a16:colId xmlns:a16="http://schemas.microsoft.com/office/drawing/2014/main" val="20005"/>
                    </a:ext>
                  </a:extLst>
                </a:gridCol>
              </a:tblGrid>
              <a:tr h="364490">
                <a:tc rowSpan="2">
                  <a:txBody>
                    <a:bodyPr/>
                    <a:lstStyle/>
                    <a:p>
                      <a:pPr algn="ctr">
                        <a:spcAft>
                          <a:spcPts val="0"/>
                        </a:spcAft>
                      </a:pPr>
                      <a:r>
                        <a:rPr lang="zh-CN" sz="1595" b="1" kern="0" dirty="0">
                          <a:effectLst/>
                          <a:latin typeface="微软雅黑" panose="020B0503020204020204" pitchFamily="34" charset="-122"/>
                          <a:ea typeface="微软雅黑" panose="020B0503020204020204" pitchFamily="34" charset="-122"/>
                        </a:rPr>
                        <a:t>序号</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zh-CN" sz="1595" b="1" kern="0" dirty="0">
                          <a:effectLst/>
                          <a:latin typeface="微软雅黑" panose="020B0503020204020204" pitchFamily="34" charset="-122"/>
                          <a:ea typeface="微软雅黑" panose="020B0503020204020204" pitchFamily="34" charset="-122"/>
                        </a:rPr>
                        <a:t>项目</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zh-CN" sz="1595" b="1" kern="0" dirty="0">
                          <a:effectLst/>
                          <a:latin typeface="微软雅黑" panose="020B0503020204020204" pitchFamily="34" charset="-122"/>
                          <a:ea typeface="微软雅黑" panose="020B0503020204020204" pitchFamily="34" charset="-122"/>
                        </a:rPr>
                        <a:t>质量要求及允许偏差</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zh-CN" sz="1595" b="1" kern="0" dirty="0">
                          <a:effectLst/>
                          <a:latin typeface="微软雅黑" panose="020B0503020204020204" pitchFamily="34" charset="-122"/>
                          <a:ea typeface="微软雅黑" panose="020B0503020204020204" pitchFamily="34" charset="-122"/>
                        </a:rPr>
                        <a:t>验收方法</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rowSpan="2">
                  <a:txBody>
                    <a:bodyPr/>
                    <a:lstStyle/>
                    <a:p>
                      <a:pPr algn="ctr">
                        <a:spcAft>
                          <a:spcPts val="0"/>
                        </a:spcAft>
                      </a:pPr>
                      <a:r>
                        <a:rPr lang="zh-CN" altLang="en-US" sz="1595" b="1" kern="100" dirty="0" smtClean="0">
                          <a:effectLst/>
                          <a:latin typeface="微软雅黑" panose="020B0503020204020204" pitchFamily="34" charset="-122"/>
                          <a:ea typeface="微软雅黑" panose="020B0503020204020204" pitchFamily="34" charset="-122"/>
                          <a:cs typeface="Times New Roman" panose="02020603050405020304"/>
                        </a:rPr>
                        <a:t>说明</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31495">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spcAft>
                          <a:spcPts val="0"/>
                        </a:spcAft>
                      </a:pPr>
                      <a:r>
                        <a:rPr lang="zh-CN" altLang="en-US" sz="1595" b="1" kern="100" dirty="0" smtClean="0">
                          <a:effectLst/>
                          <a:latin typeface="微软雅黑" panose="020B0503020204020204" pitchFamily="34" charset="-122"/>
                          <a:ea typeface="微软雅黑" panose="020B0503020204020204" pitchFamily="34" charset="-122"/>
                          <a:cs typeface="Times New Roman" panose="02020603050405020304"/>
                        </a:rPr>
                        <a:t>检验方法、工具</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b="1" kern="100" dirty="0" smtClean="0">
                          <a:effectLst/>
                          <a:latin typeface="微软雅黑" panose="020B0503020204020204" pitchFamily="34" charset="-122"/>
                          <a:ea typeface="微软雅黑" panose="020B0503020204020204" pitchFamily="34" charset="-122"/>
                          <a:cs typeface="Times New Roman" panose="02020603050405020304"/>
                        </a:rPr>
                        <a:t>检验数量</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extLst>
                  <a:ext uri="{0D108BD9-81ED-4DB2-BD59-A6C34878D82A}">
                    <a16:rowId xmlns:a16="http://schemas.microsoft.com/office/drawing/2014/main" val="10001"/>
                  </a:ext>
                </a:extLst>
              </a:tr>
              <a:tr h="393065">
                <a:tc>
                  <a:txBody>
                    <a:bodyPr/>
                    <a:lstStyle/>
                    <a:p>
                      <a:pPr algn="ctr">
                        <a:spcAft>
                          <a:spcPts val="0"/>
                        </a:spcAft>
                      </a:pPr>
                      <a:r>
                        <a:rPr lang="en-US" sz="1595" kern="0">
                          <a:effectLst/>
                          <a:latin typeface="微软雅黑" panose="020B0503020204020204" pitchFamily="34" charset="-122"/>
                          <a:ea typeface="微软雅黑" panose="020B0503020204020204" pitchFamily="34" charset="-122"/>
                        </a:rPr>
                        <a:t>1</a:t>
                      </a:r>
                      <a:endParaRPr lang="zh-CN" sz="1595" kern="10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595" kern="0" dirty="0">
                          <a:effectLst/>
                          <a:latin typeface="微软雅黑" panose="020B0503020204020204" pitchFamily="34" charset="-122"/>
                          <a:ea typeface="微软雅黑" panose="020B0503020204020204" pitchFamily="34" charset="-122"/>
                        </a:rPr>
                        <a:t>安装</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595" kern="0" dirty="0">
                          <a:effectLst/>
                          <a:latin typeface="微软雅黑" panose="020B0503020204020204" pitchFamily="34" charset="-122"/>
                          <a:ea typeface="微软雅黑" panose="020B0503020204020204" pitchFamily="34" charset="-122"/>
                        </a:rPr>
                        <a:t>牢固</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595" b="0" kern="0" dirty="0" smtClean="0">
                          <a:solidFill>
                            <a:schemeClr val="tx1"/>
                          </a:solidFill>
                          <a:effectLst/>
                          <a:latin typeface="微软雅黑" panose="020B0503020204020204" pitchFamily="34" charset="-122"/>
                          <a:ea typeface="微软雅黑" panose="020B0503020204020204" pitchFamily="34" charset="-122"/>
                        </a:rPr>
                        <a:t>手</a:t>
                      </a:r>
                      <a:r>
                        <a:rPr lang="zh-CN" altLang="en-US" sz="1595" b="0" kern="0" dirty="0" smtClean="0">
                          <a:solidFill>
                            <a:schemeClr val="tx1"/>
                          </a:solidFill>
                          <a:effectLst/>
                          <a:latin typeface="微软雅黑" panose="020B0503020204020204" pitchFamily="34" charset="-122"/>
                          <a:ea typeface="微软雅黑" panose="020B0503020204020204" pitchFamily="34" charset="-122"/>
                        </a:rPr>
                        <a:t>扳检查</a:t>
                      </a:r>
                      <a:endParaRPr lang="zh-CN" sz="1595" b="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zh-CN" sz="1595" kern="0" dirty="0">
                          <a:effectLst/>
                          <a:latin typeface="微软雅黑" panose="020B0503020204020204" pitchFamily="34" charset="-122"/>
                          <a:ea typeface="微软雅黑" panose="020B0503020204020204" pitchFamily="34" charset="-122"/>
                        </a:rPr>
                        <a:t>全检</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kern="100" dirty="0" smtClean="0">
                          <a:effectLst/>
                          <a:latin typeface="微软雅黑" panose="020B0503020204020204" pitchFamily="34" charset="-122"/>
                          <a:ea typeface="微软雅黑" panose="020B0503020204020204" pitchFamily="34" charset="-122"/>
                          <a:cs typeface="Times New Roman" panose="02020603050405020304"/>
                        </a:rPr>
                        <a:t>现场观察</a:t>
                      </a:r>
                      <a:endParaRPr lang="zh-CN" alt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75360">
                <a:tc>
                  <a:txBody>
                    <a:bodyPr/>
                    <a:lstStyle/>
                    <a:p>
                      <a:pPr algn="ctr">
                        <a:spcAft>
                          <a:spcPts val="0"/>
                        </a:spcAft>
                      </a:pPr>
                      <a:r>
                        <a:rPr lang="en-US" sz="1595" kern="0" dirty="0">
                          <a:effectLst/>
                          <a:latin typeface="微软雅黑" panose="020B0503020204020204" pitchFamily="34" charset="-122"/>
                          <a:ea typeface="微软雅黑" panose="020B0503020204020204" pitchFamily="34" charset="-122"/>
                        </a:rPr>
                        <a:t>2</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595" kern="0">
                          <a:effectLst/>
                          <a:latin typeface="微软雅黑" panose="020B0503020204020204" pitchFamily="34" charset="-122"/>
                          <a:ea typeface="微软雅黑" panose="020B0503020204020204" pitchFamily="34" charset="-122"/>
                        </a:rPr>
                        <a:t>外观</a:t>
                      </a:r>
                      <a:endParaRPr lang="zh-CN" sz="1595" kern="10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595" b="0" dirty="0" smtClean="0">
                          <a:latin typeface="微软雅黑" panose="020B0503020204020204" pitchFamily="34" charset="-122"/>
                          <a:ea typeface="微软雅黑" panose="020B0503020204020204" pitchFamily="34" charset="-122"/>
                        </a:rPr>
                        <a:t>表面光洁，木纹朝向一致，接缝紧密，棱边、棱角光滑，缝隙均匀。</a:t>
                      </a:r>
                      <a:endParaRPr lang="zh-CN" sz="1595"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595" kern="0" dirty="0" smtClean="0">
                          <a:solidFill>
                            <a:schemeClr val="tx1"/>
                          </a:solidFill>
                          <a:effectLst/>
                          <a:latin typeface="微软雅黑" panose="020B0503020204020204" pitchFamily="34" charset="-122"/>
                          <a:ea typeface="微软雅黑" panose="020B0503020204020204" pitchFamily="34" charset="-122"/>
                        </a:rPr>
                        <a:t>目测</a:t>
                      </a:r>
                      <a:endParaRPr lang="zh-CN" sz="15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a:txBody>
                    <a:bodyPr/>
                    <a:lstStyle/>
                    <a:p>
                      <a:pPr algn="ctr">
                        <a:spcAft>
                          <a:spcPts val="0"/>
                        </a:spcAft>
                      </a:pPr>
                      <a:r>
                        <a:rPr lang="zh-CN" altLang="en-US" sz="1595" kern="100" dirty="0" smtClean="0">
                          <a:effectLst/>
                          <a:latin typeface="微软雅黑" panose="020B0503020204020204" pitchFamily="34" charset="-122"/>
                          <a:ea typeface="微软雅黑" panose="020B0503020204020204" pitchFamily="34" charset="-122"/>
                          <a:cs typeface="Times New Roman" panose="02020603050405020304"/>
                        </a:rPr>
                        <a:t>现场观察</a:t>
                      </a:r>
                      <a:endParaRPr lang="zh-CN" alt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48310">
                <a:tc>
                  <a:txBody>
                    <a:bodyPr/>
                    <a:lstStyle/>
                    <a:p>
                      <a:pPr algn="ctr">
                        <a:spcAft>
                          <a:spcPts val="0"/>
                        </a:spcAft>
                      </a:pPr>
                      <a:r>
                        <a:rPr lang="en-US" altLang="zh-CN" sz="1595" kern="100" dirty="0" smtClean="0">
                          <a:effectLst/>
                          <a:latin typeface="微软雅黑" panose="020B0503020204020204" pitchFamily="34" charset="-122"/>
                          <a:ea typeface="微软雅黑" panose="020B0503020204020204" pitchFamily="34" charset="-122"/>
                          <a:cs typeface="Times New Roman" panose="02020603050405020304"/>
                        </a:rPr>
                        <a:t>3</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kern="0" dirty="0" smtClean="0">
                          <a:effectLst/>
                          <a:latin typeface="微软雅黑" panose="020B0503020204020204" pitchFamily="34" charset="-122"/>
                          <a:ea typeface="微软雅黑" panose="020B0503020204020204" pitchFamily="34" charset="-122"/>
                        </a:rPr>
                        <a:t>面层</a:t>
                      </a:r>
                      <a:r>
                        <a:rPr lang="zh-CN" sz="1595" kern="0" dirty="0" smtClean="0">
                          <a:effectLst/>
                          <a:latin typeface="微软雅黑" panose="020B0503020204020204" pitchFamily="34" charset="-122"/>
                          <a:ea typeface="微软雅黑" panose="020B0503020204020204" pitchFamily="34" charset="-122"/>
                        </a:rPr>
                        <a:t>垂直</a:t>
                      </a:r>
                      <a:r>
                        <a:rPr lang="zh-CN" sz="1595" kern="0" dirty="0">
                          <a:effectLst/>
                          <a:latin typeface="微软雅黑" panose="020B0503020204020204" pitchFamily="34" charset="-122"/>
                          <a:ea typeface="微软雅黑" panose="020B0503020204020204" pitchFamily="34" charset="-122"/>
                        </a:rPr>
                        <a:t>度</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595" kern="0" dirty="0" smtClean="0">
                          <a:effectLst/>
                          <a:latin typeface="微软雅黑" panose="020B0503020204020204" pitchFamily="34" charset="-122"/>
                          <a:ea typeface="微软雅黑" panose="020B0503020204020204" pitchFamily="34" charset="-122"/>
                        </a:rPr>
                        <a:t>≤</a:t>
                      </a:r>
                      <a:r>
                        <a:rPr lang="en-US" altLang="zh-CN" sz="1595" kern="0" dirty="0" smtClean="0">
                          <a:effectLst/>
                          <a:latin typeface="微软雅黑" panose="020B0503020204020204" pitchFamily="34" charset="-122"/>
                          <a:ea typeface="微软雅黑" panose="020B0503020204020204" pitchFamily="34" charset="-122"/>
                        </a:rPr>
                        <a:t>1.5mm</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595" kern="0" dirty="0" smtClean="0">
                          <a:solidFill>
                            <a:schemeClr val="tx1"/>
                          </a:solidFill>
                          <a:effectLst/>
                          <a:latin typeface="微软雅黑" panose="020B0503020204020204" pitchFamily="34" charset="-122"/>
                          <a:ea typeface="微软雅黑" panose="020B0503020204020204" pitchFamily="34" charset="-122"/>
                        </a:rPr>
                        <a:t>2m</a:t>
                      </a:r>
                      <a:r>
                        <a:rPr lang="zh-CN" altLang="zh-CN" sz="1595" kern="0" dirty="0" smtClean="0">
                          <a:solidFill>
                            <a:schemeClr val="tx1"/>
                          </a:solidFill>
                          <a:effectLst/>
                          <a:latin typeface="微软雅黑" panose="020B0503020204020204" pitchFamily="34" charset="-122"/>
                          <a:ea typeface="微软雅黑" panose="020B0503020204020204" pitchFamily="34" charset="-122"/>
                        </a:rPr>
                        <a:t>靠尺</a:t>
                      </a:r>
                      <a:r>
                        <a:rPr lang="zh-CN" altLang="en-US" sz="1595" kern="0" dirty="0" smtClean="0">
                          <a:solidFill>
                            <a:schemeClr val="tx1"/>
                          </a:solidFill>
                          <a:effectLst/>
                          <a:latin typeface="微软雅黑" panose="020B0503020204020204" pitchFamily="34" charset="-122"/>
                          <a:ea typeface="微软雅黑" panose="020B0503020204020204" pitchFamily="34" charset="-122"/>
                        </a:rPr>
                        <a:t>和</a:t>
                      </a:r>
                      <a:r>
                        <a:rPr lang="zh-CN" altLang="zh-CN" sz="1595" kern="0" dirty="0" smtClean="0">
                          <a:solidFill>
                            <a:schemeClr val="tx1"/>
                          </a:solidFill>
                          <a:effectLst/>
                          <a:latin typeface="微软雅黑" panose="020B0503020204020204" pitchFamily="34" charset="-122"/>
                          <a:ea typeface="微软雅黑" panose="020B0503020204020204" pitchFamily="34" charset="-122"/>
                        </a:rPr>
                        <a:t>塞尺</a:t>
                      </a:r>
                      <a:endParaRPr lang="zh-CN" altLang="zh-CN" sz="15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spcAft>
                          <a:spcPts val="0"/>
                        </a:spcAft>
                      </a:pPr>
                      <a:r>
                        <a:rPr lang="zh-CN" altLang="en-US" sz="1595" kern="0" dirty="0" smtClean="0">
                          <a:effectLst/>
                          <a:latin typeface="微软雅黑" panose="020B0503020204020204" pitchFamily="34" charset="-122"/>
                          <a:ea typeface="微软雅黑" panose="020B0503020204020204" pitchFamily="34" charset="-122"/>
                        </a:rPr>
                        <a:t>每</a:t>
                      </a:r>
                      <a:r>
                        <a:rPr lang="en-US" altLang="zh-CN" sz="1595" kern="0" dirty="0" smtClean="0">
                          <a:effectLst/>
                          <a:latin typeface="微软雅黑" panose="020B0503020204020204" pitchFamily="34" charset="-122"/>
                          <a:ea typeface="微软雅黑" panose="020B0503020204020204" pitchFamily="34" charset="-122"/>
                        </a:rPr>
                        <a:t>50</a:t>
                      </a:r>
                      <a:r>
                        <a:rPr lang="zh-CN" altLang="en-US" sz="1595" kern="0" dirty="0" smtClean="0">
                          <a:effectLst/>
                          <a:latin typeface="微软雅黑" panose="020B0503020204020204" pitchFamily="34" charset="-122"/>
                          <a:ea typeface="微软雅黑" panose="020B0503020204020204" pitchFamily="34" charset="-122"/>
                        </a:rPr>
                        <a:t>个房间一个检验批，每个检验批抽检≥</a:t>
                      </a:r>
                      <a:r>
                        <a:rPr lang="en-US" altLang="zh-CN" sz="1595" kern="0" dirty="0" smtClean="0">
                          <a:effectLst/>
                          <a:latin typeface="微软雅黑" panose="020B0503020204020204" pitchFamily="34" charset="-122"/>
                          <a:ea typeface="微软雅黑" panose="020B0503020204020204" pitchFamily="34" charset="-122"/>
                        </a:rPr>
                        <a:t>10%</a:t>
                      </a:r>
                      <a:r>
                        <a:rPr lang="zh-CN" altLang="en-US" sz="1595" kern="0" dirty="0" smtClean="0">
                          <a:effectLst/>
                          <a:latin typeface="微软雅黑" panose="020B0503020204020204" pitchFamily="34" charset="-122"/>
                          <a:ea typeface="微软雅黑" panose="020B0503020204020204" pitchFamily="34" charset="-122"/>
                        </a:rPr>
                        <a:t>，并不得少于三间，（抽中房间应全检）</a:t>
                      </a:r>
                      <a:endParaRPr lang="zh-CN" altLang="en-US" sz="1595" kern="0" dirty="0">
                        <a:effectLst/>
                        <a:latin typeface="微软雅黑" panose="020B0503020204020204" pitchFamily="34" charset="-122"/>
                        <a:ea typeface="微软雅黑" panose="020B0503020204020204" pitchFamily="34" charset="-122"/>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kern="0" dirty="0">
                          <a:effectLst/>
                          <a:latin typeface="微软雅黑" panose="020B0503020204020204" pitchFamily="34" charset="-122"/>
                          <a:ea typeface="微软雅黑" panose="020B0503020204020204" pitchFamily="34" charset="-122"/>
                          <a:cs typeface="+mn-cs"/>
                        </a:rPr>
                        <a:t>实测实量</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8310">
                <a:tc>
                  <a:txBody>
                    <a:bodyPr/>
                    <a:lstStyle/>
                    <a:p>
                      <a:pPr algn="ctr">
                        <a:spcAft>
                          <a:spcPts val="0"/>
                        </a:spcAft>
                      </a:pPr>
                      <a:r>
                        <a:rPr lang="en-US" altLang="zh-CN" sz="1595" kern="0" dirty="0">
                          <a:effectLst/>
                          <a:latin typeface="微软雅黑" panose="020B0503020204020204" pitchFamily="34" charset="-122"/>
                          <a:ea typeface="微软雅黑" panose="020B0503020204020204" pitchFamily="34" charset="-122"/>
                          <a:cs typeface="+mn-cs"/>
                        </a:rPr>
                        <a:t>4</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kern="0" dirty="0" smtClean="0">
                          <a:effectLst/>
                          <a:latin typeface="微软雅黑" panose="020B0503020204020204" pitchFamily="34" charset="-122"/>
                          <a:ea typeface="微软雅黑" panose="020B0503020204020204" pitchFamily="34" charset="-122"/>
                        </a:rPr>
                        <a:t>面层</a:t>
                      </a:r>
                      <a:r>
                        <a:rPr lang="zh-CN" sz="1595" kern="0" dirty="0" smtClean="0">
                          <a:effectLst/>
                          <a:latin typeface="微软雅黑" panose="020B0503020204020204" pitchFamily="34" charset="-122"/>
                          <a:ea typeface="微软雅黑" panose="020B0503020204020204" pitchFamily="34" charset="-122"/>
                        </a:rPr>
                        <a:t>表面平整度</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595" kern="0" dirty="0">
                          <a:effectLst/>
                          <a:latin typeface="微软雅黑" panose="020B0503020204020204" pitchFamily="34" charset="-122"/>
                          <a:ea typeface="微软雅黑" panose="020B0503020204020204" pitchFamily="34" charset="-122"/>
                        </a:rPr>
                        <a:t>≤</a:t>
                      </a:r>
                      <a:r>
                        <a:rPr lang="en-US" sz="1595" kern="0" dirty="0" smtClean="0">
                          <a:effectLst/>
                          <a:latin typeface="微软雅黑" panose="020B0503020204020204" pitchFamily="34" charset="-122"/>
                          <a:ea typeface="微软雅黑" panose="020B0503020204020204" pitchFamily="34" charset="-122"/>
                        </a:rPr>
                        <a:t>1.0mm</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595" kern="0" dirty="0" smtClean="0">
                          <a:solidFill>
                            <a:schemeClr val="tx1"/>
                          </a:solidFill>
                          <a:effectLst/>
                          <a:latin typeface="微软雅黑" panose="020B0503020204020204" pitchFamily="34" charset="-122"/>
                          <a:ea typeface="微软雅黑" panose="020B0503020204020204" pitchFamily="34" charset="-122"/>
                        </a:rPr>
                        <a:t>2m</a:t>
                      </a:r>
                      <a:r>
                        <a:rPr lang="zh-CN" altLang="zh-CN" sz="1595" kern="0" dirty="0" smtClean="0">
                          <a:solidFill>
                            <a:schemeClr val="tx1"/>
                          </a:solidFill>
                          <a:effectLst/>
                          <a:latin typeface="微软雅黑" panose="020B0503020204020204" pitchFamily="34" charset="-122"/>
                          <a:ea typeface="微软雅黑" panose="020B0503020204020204" pitchFamily="34" charset="-122"/>
                        </a:rPr>
                        <a:t>靠尺</a:t>
                      </a:r>
                      <a:r>
                        <a:rPr lang="zh-CN" altLang="en-US" sz="1595" kern="0" dirty="0" smtClean="0">
                          <a:solidFill>
                            <a:schemeClr val="tx1"/>
                          </a:solidFill>
                          <a:effectLst/>
                          <a:latin typeface="微软雅黑" panose="020B0503020204020204" pitchFamily="34" charset="-122"/>
                          <a:ea typeface="微软雅黑" panose="020B0503020204020204" pitchFamily="34" charset="-122"/>
                        </a:rPr>
                        <a:t>和</a:t>
                      </a:r>
                      <a:r>
                        <a:rPr lang="zh-CN" altLang="zh-CN" sz="1595" kern="0" dirty="0" smtClean="0">
                          <a:solidFill>
                            <a:schemeClr val="tx1"/>
                          </a:solidFill>
                          <a:effectLst/>
                          <a:latin typeface="微软雅黑" panose="020B0503020204020204" pitchFamily="34" charset="-122"/>
                          <a:ea typeface="微软雅黑" panose="020B0503020204020204" pitchFamily="34" charset="-122"/>
                        </a:rPr>
                        <a:t>塞尺</a:t>
                      </a:r>
                      <a:endParaRPr lang="zh-CN" altLang="zh-CN" sz="15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a:txBody>
                    <a:bodyPr/>
                    <a:lstStyle/>
                    <a:p>
                      <a:pPr algn="ctr">
                        <a:spcAft>
                          <a:spcPts val="0"/>
                        </a:spcAft>
                      </a:pPr>
                      <a:r>
                        <a:rPr lang="zh-CN" altLang="en-US" sz="1595" kern="0" dirty="0">
                          <a:effectLst/>
                          <a:latin typeface="微软雅黑" panose="020B0503020204020204" pitchFamily="34" charset="-122"/>
                          <a:ea typeface="微软雅黑" panose="020B0503020204020204" pitchFamily="34" charset="-122"/>
                          <a:cs typeface="+mn-cs"/>
                        </a:rPr>
                        <a:t>实测实</a:t>
                      </a:r>
                      <a:r>
                        <a:rPr lang="zh-CN" altLang="en-US" sz="1595" kern="0" dirty="0" smtClean="0">
                          <a:effectLst/>
                          <a:latin typeface="微软雅黑" panose="020B0503020204020204" pitchFamily="34" charset="-122"/>
                          <a:ea typeface="微软雅黑" panose="020B0503020204020204" pitchFamily="34" charset="-122"/>
                          <a:cs typeface="+mn-cs"/>
                        </a:rPr>
                        <a:t>量</a:t>
                      </a:r>
                      <a:endParaRPr lang="en-US" altLang="zh-CN" sz="1595" kern="0" dirty="0" smtClean="0">
                        <a:effectLst/>
                        <a:latin typeface="微软雅黑" panose="020B0503020204020204" pitchFamily="34" charset="-122"/>
                        <a:ea typeface="微软雅黑" panose="020B0503020204020204" pitchFamily="34" charset="-122"/>
                        <a:cs typeface="+mn-cs"/>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7675">
                <a:tc>
                  <a:txBody>
                    <a:bodyPr/>
                    <a:lstStyle/>
                    <a:p>
                      <a:pPr algn="ctr">
                        <a:spcAft>
                          <a:spcPts val="0"/>
                        </a:spcAft>
                      </a:pPr>
                      <a:r>
                        <a:rPr lang="en-US" altLang="zh-CN" sz="1595" kern="0" dirty="0">
                          <a:effectLst/>
                          <a:latin typeface="微软雅黑" panose="020B0503020204020204" pitchFamily="34" charset="-122"/>
                          <a:ea typeface="微软雅黑" panose="020B0503020204020204" pitchFamily="34" charset="-122"/>
                          <a:cs typeface="+mn-cs"/>
                        </a:rPr>
                        <a:t>5</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kern="0" dirty="0" smtClean="0">
                          <a:effectLst/>
                          <a:latin typeface="微软雅黑" panose="020B0503020204020204" pitchFamily="34" charset="-122"/>
                          <a:ea typeface="微软雅黑" panose="020B0503020204020204" pitchFamily="34" charset="-122"/>
                          <a:cs typeface="+mn-cs"/>
                        </a:rPr>
                        <a:t>面层阴阳角方正</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595" kern="0" dirty="0">
                          <a:effectLst/>
                          <a:latin typeface="微软雅黑" panose="020B0503020204020204" pitchFamily="34" charset="-122"/>
                          <a:ea typeface="微软雅黑" panose="020B0503020204020204" pitchFamily="34" charset="-122"/>
                        </a:rPr>
                        <a:t>≤</a:t>
                      </a:r>
                      <a:r>
                        <a:rPr lang="en-US" sz="1595" kern="0" dirty="0" smtClean="0">
                          <a:effectLst/>
                          <a:latin typeface="微软雅黑" panose="020B0503020204020204" pitchFamily="34" charset="-122"/>
                          <a:ea typeface="微软雅黑" panose="020B0503020204020204" pitchFamily="34" charset="-122"/>
                        </a:rPr>
                        <a:t>1.</a:t>
                      </a:r>
                      <a:r>
                        <a:rPr lang="en-US" altLang="zh-CN" sz="1595" kern="0" dirty="0" smtClean="0">
                          <a:effectLst/>
                          <a:latin typeface="微软雅黑" panose="020B0503020204020204" pitchFamily="34" charset="-122"/>
                          <a:ea typeface="微软雅黑" panose="020B0503020204020204" pitchFamily="34" charset="-122"/>
                        </a:rPr>
                        <a:t>5mm</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直角检测尺</a:t>
                      </a:r>
                      <a:endParaRPr lang="zh-CN" sz="15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595" kern="0" dirty="0" smtClean="0">
                          <a:effectLst/>
                          <a:latin typeface="微软雅黑" panose="020B0503020204020204" pitchFamily="34" charset="-122"/>
                          <a:ea typeface="微软雅黑" panose="020B0503020204020204" pitchFamily="34" charset="-122"/>
                          <a:cs typeface="+mn-cs"/>
                        </a:rPr>
                        <a:t>实测实量</a:t>
                      </a:r>
                      <a:endParaRPr lang="en-US" altLang="zh-CN" sz="1595" kern="0" dirty="0" smtClean="0">
                        <a:effectLst/>
                        <a:latin typeface="微软雅黑" panose="020B0503020204020204" pitchFamily="34" charset="-122"/>
                        <a:ea typeface="微软雅黑" panose="020B0503020204020204" pitchFamily="34" charset="-122"/>
                        <a:cs typeface="+mn-cs"/>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47675">
                <a:tc>
                  <a:txBody>
                    <a:bodyPr/>
                    <a:lstStyle/>
                    <a:p>
                      <a:pPr algn="ctr">
                        <a:spcAft>
                          <a:spcPts val="0"/>
                        </a:spcAft>
                      </a:pPr>
                      <a:r>
                        <a:rPr lang="en-US" altLang="zh-CN" sz="1595" kern="0" dirty="0">
                          <a:effectLst/>
                          <a:latin typeface="微软雅黑" panose="020B0503020204020204" pitchFamily="34" charset="-122"/>
                          <a:ea typeface="微软雅黑" panose="020B0503020204020204" pitchFamily="34" charset="-122"/>
                          <a:cs typeface="+mn-cs"/>
                        </a:rPr>
                        <a:t>6</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kern="0" dirty="0" smtClean="0">
                          <a:effectLst/>
                          <a:latin typeface="微软雅黑" panose="020B0503020204020204" pitchFamily="34" charset="-122"/>
                          <a:ea typeface="微软雅黑" panose="020B0503020204020204" pitchFamily="34" charset="-122"/>
                        </a:rPr>
                        <a:t>面层</a:t>
                      </a:r>
                      <a:r>
                        <a:rPr lang="zh-CN" sz="1595" kern="0" dirty="0" smtClean="0">
                          <a:effectLst/>
                          <a:latin typeface="微软雅黑" panose="020B0503020204020204" pitchFamily="34" charset="-122"/>
                          <a:ea typeface="微软雅黑" panose="020B0503020204020204" pitchFamily="34" charset="-122"/>
                        </a:rPr>
                        <a:t>接缝</a:t>
                      </a:r>
                      <a:r>
                        <a:rPr lang="zh-CN" sz="1595" kern="0" dirty="0">
                          <a:effectLst/>
                          <a:latin typeface="微软雅黑" panose="020B0503020204020204" pitchFamily="34" charset="-122"/>
                          <a:ea typeface="微软雅黑" panose="020B0503020204020204" pitchFamily="34" charset="-122"/>
                        </a:rPr>
                        <a:t>高低差</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595" kern="0" dirty="0">
                          <a:effectLst/>
                          <a:latin typeface="微软雅黑" panose="020B0503020204020204" pitchFamily="34" charset="-122"/>
                          <a:ea typeface="微软雅黑" panose="020B0503020204020204" pitchFamily="34" charset="-122"/>
                        </a:rPr>
                        <a:t>≤</a:t>
                      </a:r>
                      <a:r>
                        <a:rPr lang="en-US" sz="1595" kern="0" dirty="0" smtClean="0">
                          <a:effectLst/>
                          <a:latin typeface="微软雅黑" panose="020B0503020204020204" pitchFamily="34" charset="-122"/>
                          <a:ea typeface="微软雅黑" panose="020B0503020204020204" pitchFamily="34" charset="-122"/>
                        </a:rPr>
                        <a:t>0.5mm</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595" kern="0" dirty="0" smtClean="0">
                          <a:solidFill>
                            <a:schemeClr val="tx1"/>
                          </a:solidFill>
                          <a:effectLst/>
                          <a:latin typeface="微软雅黑" panose="020B0503020204020204" pitchFamily="34" charset="-122"/>
                          <a:ea typeface="微软雅黑" panose="020B0503020204020204" pitchFamily="34" charset="-122"/>
                        </a:rPr>
                        <a:t>钢直尺</a:t>
                      </a:r>
                      <a:r>
                        <a:rPr lang="zh-CN" altLang="en-US" sz="1595" kern="0" dirty="0" smtClean="0">
                          <a:solidFill>
                            <a:schemeClr val="tx1"/>
                          </a:solidFill>
                          <a:effectLst/>
                          <a:latin typeface="微软雅黑" panose="020B0503020204020204" pitchFamily="34" charset="-122"/>
                          <a:ea typeface="微软雅黑" panose="020B0503020204020204" pitchFamily="34" charset="-122"/>
                        </a:rPr>
                        <a:t>和</a:t>
                      </a:r>
                      <a:r>
                        <a:rPr lang="zh-CN" sz="1595" kern="0" dirty="0" smtClean="0">
                          <a:solidFill>
                            <a:schemeClr val="tx1"/>
                          </a:solidFill>
                          <a:effectLst/>
                          <a:latin typeface="微软雅黑" panose="020B0503020204020204" pitchFamily="34" charset="-122"/>
                          <a:ea typeface="微软雅黑" panose="020B0503020204020204" pitchFamily="34" charset="-122"/>
                        </a:rPr>
                        <a:t>塞尺</a:t>
                      </a:r>
                      <a:endParaRPr lang="zh-CN" sz="15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a:txBody>
                    <a:bodyPr/>
                    <a:lstStyle/>
                    <a:p>
                      <a:pPr algn="ctr">
                        <a:spcAft>
                          <a:spcPts val="0"/>
                        </a:spcAft>
                      </a:pPr>
                      <a:r>
                        <a:rPr lang="zh-CN" altLang="en-US" sz="1595" kern="0" dirty="0" smtClean="0">
                          <a:effectLst/>
                          <a:latin typeface="微软雅黑" panose="020B0503020204020204" pitchFamily="34" charset="-122"/>
                          <a:ea typeface="微软雅黑" panose="020B0503020204020204" pitchFamily="34" charset="-122"/>
                          <a:cs typeface="+mn-cs"/>
                        </a:rPr>
                        <a:t>实测实量</a:t>
                      </a:r>
                      <a:endParaRPr lang="en-US" altLang="zh-CN" sz="1595" kern="0" dirty="0" smtClean="0">
                        <a:effectLst/>
                        <a:latin typeface="微软雅黑" panose="020B0503020204020204" pitchFamily="34" charset="-122"/>
                        <a:ea typeface="微软雅黑" panose="020B0503020204020204" pitchFamily="34" charset="-122"/>
                        <a:cs typeface="+mn-cs"/>
                      </a:endParaRPr>
                    </a:p>
                  </a:txBody>
                  <a:tcPr marL="68459" marR="684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2" descr="E:\金地品质管理\精装品质管控\精装管控实例图\微信图片_20180803155912.jpg微信图片_20180803155912"/>
          <p:cNvPicPr>
            <a:picLocks noChangeAspect="1"/>
          </p:cNvPicPr>
          <p:nvPr/>
        </p:nvPicPr>
        <p:blipFill>
          <a:blip r:embed="rId2"/>
          <a:srcRect/>
          <a:stretch>
            <a:fillRect/>
          </a:stretch>
        </p:blipFill>
        <p:spPr bwMode="auto">
          <a:xfrm>
            <a:off x="3283801" y="1834774"/>
            <a:ext cx="2212975" cy="3934576"/>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59397" name="矩形 2"/>
          <p:cNvSpPr/>
          <p:nvPr/>
        </p:nvSpPr>
        <p:spPr>
          <a:xfrm>
            <a:off x="3951605" y="6031865"/>
            <a:ext cx="4074160" cy="337185"/>
          </a:xfrm>
          <a:prstGeom prst="rect">
            <a:avLst/>
          </a:prstGeom>
          <a:noFill/>
          <a:ln w="9525">
            <a:noFill/>
          </a:ln>
        </p:spPr>
        <p:txBody>
          <a:bodyPr wrap="square">
            <a:spAutoFit/>
          </a:bodyPr>
          <a:lstStyle/>
          <a:p>
            <a:pPr algn="ctr"/>
            <a:r>
              <a:rPr lang="zh-CN" altLang="en-US" sz="1600" b="1" dirty="0">
                <a:latin typeface="微软雅黑" panose="020B0503020204020204" pitchFamily="34" charset="-122"/>
                <a:ea typeface="微软雅黑" panose="020B0503020204020204" pitchFamily="34" charset="-122"/>
              </a:rPr>
              <a:t>目测：</a:t>
            </a:r>
            <a:r>
              <a:rPr lang="zh-CN" altLang="en-US" sz="1600" b="0" dirty="0">
                <a:latin typeface="微软雅黑" panose="020B0503020204020204" pitchFamily="34" charset="-122"/>
                <a:ea typeface="微软雅黑" panose="020B0503020204020204" pitchFamily="34" charset="-122"/>
              </a:rPr>
              <a:t>木饰面表面磕碰、划痕，不合格</a:t>
            </a:r>
          </a:p>
        </p:txBody>
      </p:sp>
      <p:sp>
        <p:nvSpPr>
          <p:cNvPr id="59398" name="椭圆 15"/>
          <p:cNvSpPr/>
          <p:nvPr/>
        </p:nvSpPr>
        <p:spPr>
          <a:xfrm>
            <a:off x="3917315" y="2072005"/>
            <a:ext cx="771525" cy="3474720"/>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pic>
        <p:nvPicPr>
          <p:cNvPr id="59400" name="Picture 2" descr="E:\金地品质管理\精装品质管控\精装管控实例图\微信图片_20180803150959.jpg微信图片_20180803150959"/>
          <p:cNvPicPr>
            <a:picLocks noChangeAspect="1"/>
          </p:cNvPicPr>
          <p:nvPr/>
        </p:nvPicPr>
        <p:blipFill>
          <a:blip r:embed="rId3"/>
          <a:srcRect/>
          <a:stretch>
            <a:fillRect/>
          </a:stretch>
        </p:blipFill>
        <p:spPr bwMode="auto">
          <a:xfrm>
            <a:off x="6143687" y="1834774"/>
            <a:ext cx="2943860" cy="3925069"/>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5.3-6.1-1</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木饰面安装质量  （观感实例）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8"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2"/>
          <p:cNvPicPr>
            <a:picLocks noChangeAspect="1"/>
          </p:cNvPicPr>
          <p:nvPr/>
        </p:nvPicPr>
        <p:blipFill>
          <a:blip r:embed="rId2"/>
          <a:stretch>
            <a:fillRect/>
          </a:stretch>
        </p:blipFill>
        <p:spPr bwMode="auto">
          <a:xfrm>
            <a:off x="1647825" y="2141220"/>
            <a:ext cx="3980180" cy="287147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4" name="矩形 2"/>
          <p:cNvSpPr>
            <a:spLocks noChangeArrowheads="1"/>
          </p:cNvSpPr>
          <p:nvPr/>
        </p:nvSpPr>
        <p:spPr bwMode="auto">
          <a:xfrm>
            <a:off x="3024505" y="5761990"/>
            <a:ext cx="6052820" cy="337185"/>
          </a:xfrm>
          <a:prstGeom prst="rect">
            <a:avLst/>
          </a:prstGeom>
          <a:noFill/>
          <a:ln w="9525">
            <a:noFill/>
          </a:ln>
        </p:spPr>
        <p:txBody>
          <a:bodyPr wrap="square">
            <a:spAutoFit/>
          </a:bodyPr>
          <a:lstStyle/>
          <a:p>
            <a:pPr lvl="0" algn="ctr"/>
            <a:r>
              <a:rPr lang="zh-CN" altLang="en-US" sz="1600" b="1" dirty="0">
                <a:latin typeface="微软雅黑" panose="020B0503020204020204" pitchFamily="34" charset="-122"/>
                <a:ea typeface="微软雅黑" panose="020B0503020204020204" pitchFamily="34" charset="-122"/>
                <a:sym typeface="+mn-ea"/>
              </a:rPr>
              <a:t>直线度：</a:t>
            </a:r>
            <a:r>
              <a:rPr lang="zh-CN" altLang="en-US" sz="1600" dirty="0">
                <a:latin typeface="微软雅黑" panose="020B0503020204020204" pitchFamily="34" charset="-122"/>
                <a:ea typeface="微软雅黑" panose="020B0503020204020204" pitchFamily="34" charset="-122"/>
                <a:sym typeface="+mn-ea"/>
              </a:rPr>
              <a:t>用2M靠尺检查，表面平整度度误差≤2MM，合格。</a:t>
            </a:r>
          </a:p>
        </p:txBody>
      </p:sp>
      <p:pic>
        <p:nvPicPr>
          <p:cNvPr id="60423" name="Picture 2"/>
          <p:cNvPicPr>
            <a:picLocks noChangeAspect="1"/>
          </p:cNvPicPr>
          <p:nvPr/>
        </p:nvPicPr>
        <p:blipFill>
          <a:blip r:embed="rId3"/>
          <a:stretch>
            <a:fillRect/>
          </a:stretch>
        </p:blipFill>
        <p:spPr bwMode="auto">
          <a:xfrm>
            <a:off x="6397625" y="2141220"/>
            <a:ext cx="3997960" cy="286258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60424" name="Picture 1"/>
          <p:cNvPicPr>
            <a:picLocks noChangeAspect="1"/>
          </p:cNvPicPr>
          <p:nvPr/>
        </p:nvPicPr>
        <p:blipFill>
          <a:blip r:embed="rId4"/>
          <a:stretch>
            <a:fillRect/>
          </a:stretch>
        </p:blipFill>
        <p:spPr>
          <a:xfrm>
            <a:off x="1808734" y="3146489"/>
            <a:ext cx="1188455" cy="793887"/>
          </a:xfrm>
          <a:prstGeom prst="rect">
            <a:avLst/>
          </a:prstGeom>
          <a:noFill/>
          <a:ln w="28575" cap="flat" cmpd="sng">
            <a:solidFill>
              <a:srgbClr val="C00000"/>
            </a:solidFill>
            <a:prstDash val="dashDot"/>
            <a:miter/>
            <a:headEnd type="none" w="med" len="med"/>
            <a:tailEnd type="none" w="med" len="med"/>
          </a:ln>
        </p:spPr>
      </p:pic>
      <p:pic>
        <p:nvPicPr>
          <p:cNvPr id="60425" name="Picture 1"/>
          <p:cNvPicPr>
            <a:picLocks noChangeAspect="1"/>
          </p:cNvPicPr>
          <p:nvPr/>
        </p:nvPicPr>
        <p:blipFill>
          <a:blip r:embed="rId5"/>
          <a:stretch>
            <a:fillRect/>
          </a:stretch>
        </p:blipFill>
        <p:spPr>
          <a:xfrm>
            <a:off x="6803441" y="2741374"/>
            <a:ext cx="1375438" cy="922241"/>
          </a:xfrm>
          <a:prstGeom prst="rect">
            <a:avLst/>
          </a:prstGeom>
          <a:noFill/>
          <a:ln w="28575" cap="flat" cmpd="sng">
            <a:solidFill>
              <a:srgbClr val="C00000"/>
            </a:solidFill>
            <a:prstDash val="dashDot"/>
            <a:miter/>
            <a:headEnd type="none" w="med" len="med"/>
            <a:tailEnd type="none" w="med" len="med"/>
          </a:ln>
        </p:spPr>
      </p:pic>
      <p:cxnSp>
        <p:nvCxnSpPr>
          <p:cNvPr id="60426" name="直接箭头连接符 20"/>
          <p:cNvCxnSpPr/>
          <p:nvPr/>
        </p:nvCxnSpPr>
        <p:spPr>
          <a:xfrm>
            <a:off x="2915285" y="3940175"/>
            <a:ext cx="335280" cy="654685"/>
          </a:xfrm>
          <a:prstGeom prst="straightConnector1">
            <a:avLst/>
          </a:prstGeom>
          <a:ln w="38100" cap="flat" cmpd="dbl">
            <a:solidFill>
              <a:srgbClr val="C00000"/>
            </a:solidFill>
            <a:prstDash val="solid"/>
            <a:headEnd type="none" w="med" len="med"/>
            <a:tailEnd type="triangle" w="med" len="med"/>
          </a:ln>
        </p:spPr>
      </p:cxnSp>
      <p:cxnSp>
        <p:nvCxnSpPr>
          <p:cNvPr id="60427" name="直接箭头连接符 21"/>
          <p:cNvCxnSpPr/>
          <p:nvPr/>
        </p:nvCxnSpPr>
        <p:spPr>
          <a:xfrm>
            <a:off x="8100060" y="3653155"/>
            <a:ext cx="287655" cy="648335"/>
          </a:xfrm>
          <a:prstGeom prst="straightConnector1">
            <a:avLst/>
          </a:prstGeom>
          <a:ln w="38100" cap="flat" cmpd="dbl">
            <a:solidFill>
              <a:srgbClr val="C00000"/>
            </a:solidFill>
            <a:prstDash val="solid"/>
            <a:headEnd type="none" w="med" len="med"/>
            <a:tailEnd type="triangle" w="med" len="med"/>
          </a:ln>
        </p:spPr>
      </p:cxnSp>
      <p:grpSp>
        <p:nvGrpSpPr>
          <p:cNvPr id="60428" name="组合 22"/>
          <p:cNvGrpSpPr/>
          <p:nvPr/>
        </p:nvGrpSpPr>
        <p:grpSpPr>
          <a:xfrm>
            <a:off x="4298580" y="2809924"/>
            <a:ext cx="928579" cy="484889"/>
            <a:chOff x="624359" y="2918833"/>
            <a:chExt cx="929460" cy="485735"/>
          </a:xfrm>
        </p:grpSpPr>
        <p:sp>
          <p:nvSpPr>
            <p:cNvPr id="60430" name="矩形 23"/>
            <p:cNvSpPr/>
            <p:nvPr/>
          </p:nvSpPr>
          <p:spPr>
            <a:xfrm rot="2914338">
              <a:off x="493077" y="3050114"/>
              <a:ext cx="485735" cy="223172"/>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sp>
          <p:nvSpPr>
            <p:cNvPr id="60431" name="矩形 24"/>
            <p:cNvSpPr/>
            <p:nvPr/>
          </p:nvSpPr>
          <p:spPr>
            <a:xfrm rot="8307572">
              <a:off x="625060" y="2938243"/>
              <a:ext cx="928759" cy="200253"/>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grpSp>
      <p:sp>
        <p:nvSpPr>
          <p:cNvPr id="26" name="乘号 25"/>
          <p:cNvSpPr/>
          <p:nvPr/>
        </p:nvSpPr>
        <p:spPr bwMode="auto">
          <a:xfrm>
            <a:off x="9227062" y="2177971"/>
            <a:ext cx="942841"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5.3-6.1-2</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木饰面安装质量  （实测实例）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2"/>
          <p:cNvPicPr>
            <a:picLocks noChangeAspect="1"/>
          </p:cNvPicPr>
          <p:nvPr/>
        </p:nvPicPr>
        <p:blipFill>
          <a:blip r:embed="rId2"/>
          <a:stretch>
            <a:fillRect/>
          </a:stretch>
        </p:blipFill>
        <p:spPr bwMode="auto">
          <a:xfrm>
            <a:off x="1833086" y="2138621"/>
            <a:ext cx="3963100" cy="2972721"/>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7" name="矩形 2"/>
          <p:cNvSpPr>
            <a:spLocks noChangeArrowheads="1"/>
          </p:cNvSpPr>
          <p:nvPr/>
        </p:nvSpPr>
        <p:spPr bwMode="auto">
          <a:xfrm>
            <a:off x="2711262" y="5694839"/>
            <a:ext cx="7176682"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阴阳角方正：</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用直角检测尺检查，阴阳角方正偏差</a:t>
            </a:r>
            <a:r>
              <a:rPr kumimoji="0" lang="en-US"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≤1.5MM</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63495" name="Picture 2"/>
          <p:cNvPicPr>
            <a:picLocks noChangeAspect="1"/>
          </p:cNvPicPr>
          <p:nvPr/>
        </p:nvPicPr>
        <p:blipFill>
          <a:blip r:embed="rId3"/>
          <a:stretch>
            <a:fillRect/>
          </a:stretch>
        </p:blipFill>
        <p:spPr bwMode="auto">
          <a:xfrm>
            <a:off x="6054091" y="2162098"/>
            <a:ext cx="4432144" cy="2958459"/>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21" name="L 形 20"/>
          <p:cNvSpPr/>
          <p:nvPr/>
        </p:nvSpPr>
        <p:spPr bwMode="auto">
          <a:xfrm rot="18535748">
            <a:off x="4777588" y="2330066"/>
            <a:ext cx="1033163" cy="456367"/>
          </a:xfrm>
          <a:prstGeom prst="corner">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sp>
        <p:nvSpPr>
          <p:cNvPr id="22" name="乘号 21"/>
          <p:cNvSpPr/>
          <p:nvPr/>
        </p:nvSpPr>
        <p:spPr bwMode="auto">
          <a:xfrm>
            <a:off x="9427718" y="1848346"/>
            <a:ext cx="1212224" cy="1697114"/>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pic>
        <p:nvPicPr>
          <p:cNvPr id="63498" name="Picture 1"/>
          <p:cNvPicPr>
            <a:picLocks noChangeAspect="1"/>
          </p:cNvPicPr>
          <p:nvPr/>
        </p:nvPicPr>
        <p:blipFill>
          <a:blip r:embed="rId4"/>
          <a:stretch>
            <a:fillRect/>
          </a:stretch>
        </p:blipFill>
        <p:spPr>
          <a:xfrm>
            <a:off x="1846067" y="4188809"/>
            <a:ext cx="1391284" cy="931748"/>
          </a:xfrm>
          <a:prstGeom prst="rect">
            <a:avLst/>
          </a:prstGeom>
          <a:noFill/>
          <a:ln w="28575" cap="flat" cmpd="sng">
            <a:solidFill>
              <a:srgbClr val="C00000"/>
            </a:solidFill>
            <a:prstDash val="dashDot"/>
            <a:miter/>
            <a:headEnd type="none" w="med" len="med"/>
            <a:tailEnd type="none" w="med" len="med"/>
          </a:ln>
        </p:spPr>
      </p:pic>
      <p:pic>
        <p:nvPicPr>
          <p:cNvPr id="63499" name="Picture 1"/>
          <p:cNvPicPr>
            <a:picLocks noChangeAspect="1"/>
          </p:cNvPicPr>
          <p:nvPr/>
        </p:nvPicPr>
        <p:blipFill>
          <a:blip r:embed="rId5"/>
          <a:stretch>
            <a:fillRect/>
          </a:stretch>
        </p:blipFill>
        <p:spPr>
          <a:xfrm>
            <a:off x="6074691" y="4033518"/>
            <a:ext cx="1616298" cy="1077532"/>
          </a:xfrm>
          <a:prstGeom prst="rect">
            <a:avLst/>
          </a:prstGeom>
          <a:noFill/>
          <a:ln w="28575" cap="flat" cmpd="sng">
            <a:solidFill>
              <a:srgbClr val="C00000"/>
            </a:solidFill>
            <a:prstDash val="dashDot"/>
            <a:miter/>
            <a:headEnd type="none" w="med" len="med"/>
            <a:tailEnd type="none" w="med" len="med"/>
          </a:ln>
        </p:spPr>
      </p:pic>
      <p:cxnSp>
        <p:nvCxnSpPr>
          <p:cNvPr id="63500" name="直接箭头连接符 24"/>
          <p:cNvCxnSpPr/>
          <p:nvPr/>
        </p:nvCxnSpPr>
        <p:spPr>
          <a:xfrm flipV="1">
            <a:off x="2129711" y="3103354"/>
            <a:ext cx="1293039" cy="1072778"/>
          </a:xfrm>
          <a:prstGeom prst="straightConnector1">
            <a:avLst/>
          </a:prstGeom>
          <a:ln w="38100" cap="flat" cmpd="dbl">
            <a:solidFill>
              <a:srgbClr val="C00000"/>
            </a:solidFill>
            <a:prstDash val="solid"/>
            <a:headEnd type="none" w="med" len="med"/>
            <a:tailEnd type="triangle" w="med" len="med"/>
          </a:ln>
        </p:spPr>
      </p:cxnSp>
      <p:cxnSp>
        <p:nvCxnSpPr>
          <p:cNvPr id="63501" name="直接箭头连接符 25"/>
          <p:cNvCxnSpPr/>
          <p:nvPr/>
        </p:nvCxnSpPr>
        <p:spPr>
          <a:xfrm flipV="1">
            <a:off x="6342489" y="3293507"/>
            <a:ext cx="722580" cy="716242"/>
          </a:xfrm>
          <a:prstGeom prst="straightConnector1">
            <a:avLst/>
          </a:prstGeom>
          <a:ln w="38100" cap="flat" cmpd="dbl">
            <a:solidFill>
              <a:srgbClr val="C00000"/>
            </a:solidFill>
            <a:prstDash val="solid"/>
            <a:headEnd type="none" w="med" len="med"/>
            <a:tailEnd type="triangle" w="med" len="med"/>
          </a:ln>
        </p:spPr>
      </p:cxnSp>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5.3-6.1-2</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木饰面安装质量  （实测实例）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3"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912733" y="1407619"/>
          <a:ext cx="10572115" cy="5017135"/>
        </p:xfrm>
        <a:graphic>
          <a:graphicData uri="http://schemas.openxmlformats.org/drawingml/2006/table">
            <a:tbl>
              <a:tblPr>
                <a:tableStyleId>{5C22544A-7EE6-4342-B048-85BDC9FD1C3A}</a:tableStyleId>
              </a:tblPr>
              <a:tblGrid>
                <a:gridCol w="626745">
                  <a:extLst>
                    <a:ext uri="{9D8B030D-6E8A-4147-A177-3AD203B41FA5}">
                      <a16:colId xmlns:a16="http://schemas.microsoft.com/office/drawing/2014/main" val="20000"/>
                    </a:ext>
                  </a:extLst>
                </a:gridCol>
                <a:gridCol w="2898140">
                  <a:extLst>
                    <a:ext uri="{9D8B030D-6E8A-4147-A177-3AD203B41FA5}">
                      <a16:colId xmlns:a16="http://schemas.microsoft.com/office/drawing/2014/main" val="20001"/>
                    </a:ext>
                  </a:extLst>
                </a:gridCol>
                <a:gridCol w="1410335">
                  <a:extLst>
                    <a:ext uri="{9D8B030D-6E8A-4147-A177-3AD203B41FA5}">
                      <a16:colId xmlns:a16="http://schemas.microsoft.com/office/drawing/2014/main" val="20002"/>
                    </a:ext>
                  </a:extLst>
                </a:gridCol>
                <a:gridCol w="1017905">
                  <a:extLst>
                    <a:ext uri="{9D8B030D-6E8A-4147-A177-3AD203B41FA5}">
                      <a16:colId xmlns:a16="http://schemas.microsoft.com/office/drawing/2014/main" val="20003"/>
                    </a:ext>
                  </a:extLst>
                </a:gridCol>
                <a:gridCol w="1958340">
                  <a:extLst>
                    <a:ext uri="{9D8B030D-6E8A-4147-A177-3AD203B41FA5}">
                      <a16:colId xmlns:a16="http://schemas.microsoft.com/office/drawing/2014/main" val="20004"/>
                    </a:ext>
                  </a:extLst>
                </a:gridCol>
                <a:gridCol w="1644650">
                  <a:extLst>
                    <a:ext uri="{9D8B030D-6E8A-4147-A177-3AD203B41FA5}">
                      <a16:colId xmlns:a16="http://schemas.microsoft.com/office/drawing/2014/main" val="20005"/>
                    </a:ext>
                  </a:extLst>
                </a:gridCol>
                <a:gridCol w="1016000">
                  <a:extLst>
                    <a:ext uri="{9D8B030D-6E8A-4147-A177-3AD203B41FA5}">
                      <a16:colId xmlns:a16="http://schemas.microsoft.com/office/drawing/2014/main" val="20006"/>
                    </a:ext>
                  </a:extLst>
                </a:gridCol>
              </a:tblGrid>
              <a:tr h="243840">
                <a:tc rowSpan="2">
                  <a:txBody>
                    <a:bodyPr/>
                    <a:lstStyle/>
                    <a:p>
                      <a:pPr algn="ctr">
                        <a:spcAft>
                          <a:spcPts val="0"/>
                        </a:spcAft>
                      </a:pPr>
                      <a:r>
                        <a:rPr lang="zh-CN" sz="1595" b="1" kern="0" dirty="0">
                          <a:effectLst/>
                          <a:latin typeface="微软雅黑" panose="020B0503020204020204" pitchFamily="34" charset="-122"/>
                          <a:ea typeface="微软雅黑" panose="020B0503020204020204" pitchFamily="34" charset="-122"/>
                        </a:rPr>
                        <a:t>序号</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spcAft>
                          <a:spcPts val="0"/>
                        </a:spcAft>
                      </a:pPr>
                      <a:r>
                        <a:rPr lang="zh-CN" sz="1595" b="1" kern="0" dirty="0">
                          <a:effectLst/>
                          <a:latin typeface="微软雅黑" panose="020B0503020204020204" pitchFamily="34" charset="-122"/>
                          <a:ea typeface="微软雅黑" panose="020B0503020204020204" pitchFamily="34" charset="-122"/>
                        </a:rPr>
                        <a:t>项目</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pPr algn="ctr">
                        <a:spcAft>
                          <a:spcPts val="0"/>
                        </a:spcAft>
                      </a:pPr>
                      <a:r>
                        <a:rPr lang="zh-CN" sz="1595" b="1" kern="0" dirty="0">
                          <a:effectLst/>
                          <a:latin typeface="微软雅黑" panose="020B0503020204020204" pitchFamily="34" charset="-122"/>
                          <a:ea typeface="微软雅黑" panose="020B0503020204020204" pitchFamily="34" charset="-122"/>
                        </a:rPr>
                        <a:t>质量要求及允许偏差</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zh-CN"/>
                    </a:p>
                  </a:txBody>
                  <a:tcPr/>
                </a:tc>
                <a:tc gridSpan="2">
                  <a:txBody>
                    <a:bodyPr/>
                    <a:lstStyle/>
                    <a:p>
                      <a:pPr algn="ctr">
                        <a:spcAft>
                          <a:spcPts val="0"/>
                        </a:spcAft>
                      </a:pPr>
                      <a:r>
                        <a:rPr lang="zh-CN" sz="1595" b="1" kern="0" dirty="0">
                          <a:effectLst/>
                          <a:latin typeface="微软雅黑" panose="020B0503020204020204" pitchFamily="34" charset="-122"/>
                          <a:ea typeface="微软雅黑" panose="020B0503020204020204" pitchFamily="34" charset="-122"/>
                        </a:rPr>
                        <a:t>验收方法</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rowSpan="2">
                  <a:txBody>
                    <a:bodyPr/>
                    <a:lstStyle/>
                    <a:p>
                      <a:pPr algn="ctr">
                        <a:spcAft>
                          <a:spcPts val="0"/>
                        </a:spcAft>
                      </a:pPr>
                      <a:r>
                        <a:rPr lang="zh-CN" altLang="en-US" sz="1595" b="1" kern="100" dirty="0" smtClean="0">
                          <a:effectLst/>
                          <a:latin typeface="微软雅黑" panose="020B0503020204020204" pitchFamily="34" charset="-122"/>
                          <a:ea typeface="微软雅黑" panose="020B0503020204020204" pitchFamily="34" charset="-122"/>
                          <a:cs typeface="Times New Roman" panose="02020603050405020304"/>
                        </a:rPr>
                        <a:t>说明</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2260">
                <a:tc vMerge="1">
                  <a:txBody>
                    <a:bodyPr/>
                    <a:lstStyle/>
                    <a:p>
                      <a:endParaRPr lang="zh-CN"/>
                    </a:p>
                  </a:txBody>
                  <a:tcPr/>
                </a:tc>
                <a:tc vMerge="1">
                  <a:txBody>
                    <a:bodyPr/>
                    <a:lstStyle/>
                    <a:p>
                      <a:endParaRPr lang="zh-CN"/>
                    </a:p>
                  </a:txBody>
                  <a:tcPr/>
                </a:tc>
                <a:tc gridSpan="2" vMerge="1">
                  <a:txBody>
                    <a:bodyPr/>
                    <a:lstStyle/>
                    <a:p>
                      <a:endParaRPr lang="zh-CN"/>
                    </a:p>
                  </a:txBody>
                  <a:tcPr/>
                </a:tc>
                <a:tc hMerge="1" vMerge="1">
                  <a:txBody>
                    <a:bodyPr/>
                    <a:lstStyle/>
                    <a:p>
                      <a:endParaRPr lang="zh-CN"/>
                    </a:p>
                  </a:txBody>
                  <a:tcPr/>
                </a:tc>
                <a:tc>
                  <a:txBody>
                    <a:bodyPr/>
                    <a:lstStyle/>
                    <a:p>
                      <a:pPr algn="ctr">
                        <a:spcAft>
                          <a:spcPts val="0"/>
                        </a:spcAft>
                      </a:pPr>
                      <a:r>
                        <a:rPr lang="zh-CN" altLang="en-US" sz="1595" b="1" kern="100" dirty="0" smtClean="0">
                          <a:effectLst/>
                          <a:latin typeface="微软雅黑" panose="020B0503020204020204" pitchFamily="34" charset="-122"/>
                          <a:ea typeface="微软雅黑" panose="020B0503020204020204" pitchFamily="34" charset="-122"/>
                          <a:cs typeface="Times New Roman" panose="02020603050405020304"/>
                        </a:rPr>
                        <a:t>检验方法、工具</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595" b="1" kern="100" dirty="0" smtClean="0">
                          <a:effectLst/>
                          <a:latin typeface="微软雅黑" panose="020B0503020204020204" pitchFamily="34" charset="-122"/>
                          <a:ea typeface="微软雅黑" panose="020B0503020204020204" pitchFamily="34" charset="-122"/>
                          <a:cs typeface="Times New Roman" panose="02020603050405020304"/>
                        </a:rPr>
                        <a:t>检验数量</a:t>
                      </a:r>
                      <a:endParaRPr lang="zh-CN" sz="1595" b="1"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extLst>
                  <a:ext uri="{0D108BD9-81ED-4DB2-BD59-A6C34878D82A}">
                    <a16:rowId xmlns:a16="http://schemas.microsoft.com/office/drawing/2014/main" val="10001"/>
                  </a:ext>
                </a:extLst>
              </a:tr>
              <a:tr h="457200">
                <a:tc>
                  <a:txBody>
                    <a:bodyPr/>
                    <a:lstStyle/>
                    <a:p>
                      <a:pPr algn="ctr">
                        <a:spcAft>
                          <a:spcPts val="0"/>
                        </a:spcAft>
                      </a:pPr>
                      <a:r>
                        <a:rPr lang="en-US" sz="1495" kern="0" dirty="0">
                          <a:effectLst/>
                          <a:latin typeface="微软雅黑" panose="020B0503020204020204" pitchFamily="34" charset="-122"/>
                          <a:ea typeface="微软雅黑" panose="020B0503020204020204" pitchFamily="34" charset="-122"/>
                        </a:rPr>
                        <a:t>1</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CN" sz="1495" kern="0" dirty="0">
                          <a:effectLst/>
                          <a:latin typeface="微软雅黑" panose="020B0503020204020204" pitchFamily="34" charset="-122"/>
                          <a:ea typeface="微软雅黑" panose="020B0503020204020204" pitchFamily="34" charset="-122"/>
                        </a:rPr>
                        <a:t>安装</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spcAft>
                          <a:spcPts val="0"/>
                        </a:spcAft>
                      </a:pPr>
                      <a:r>
                        <a:rPr lang="zh-CN" altLang="zh-CN" sz="1495" b="0" dirty="0" smtClean="0">
                          <a:latin typeface="微软雅黑" panose="020B0503020204020204" pitchFamily="34" charset="-122"/>
                          <a:ea typeface="微软雅黑" panose="020B0503020204020204" pitchFamily="34" charset="-122"/>
                        </a:rPr>
                        <a:t>安装牢固，开启灵活，无阻滞感</a:t>
                      </a:r>
                      <a:endParaRPr lang="zh-CN" sz="1495"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a:txBody>
                    <a:bodyPr/>
                    <a:lstStyle/>
                    <a:p>
                      <a:pPr algn="ctr">
                        <a:spcAft>
                          <a:spcPts val="0"/>
                        </a:spcAft>
                      </a:pP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手扳检查</a:t>
                      </a:r>
                      <a:endParaRPr lang="zh-CN" sz="14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spcAft>
                          <a:spcPts val="0"/>
                        </a:spcAft>
                      </a:pPr>
                      <a:r>
                        <a:rPr lang="zh-CN" sz="1495" kern="0" dirty="0">
                          <a:solidFill>
                            <a:schemeClr val="tx1"/>
                          </a:solidFill>
                          <a:effectLst/>
                          <a:latin typeface="微软雅黑" panose="020B0503020204020204" pitchFamily="34" charset="-122"/>
                          <a:ea typeface="微软雅黑" panose="020B0503020204020204" pitchFamily="34" charset="-122"/>
                        </a:rPr>
                        <a:t>全检</a:t>
                      </a:r>
                      <a:endParaRPr lang="zh-CN" sz="14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495" kern="100" dirty="0" smtClean="0">
                          <a:effectLst/>
                          <a:latin typeface="微软雅黑" panose="020B0503020204020204" pitchFamily="34" charset="-122"/>
                          <a:ea typeface="微软雅黑" panose="020B0503020204020204" pitchFamily="34" charset="-122"/>
                          <a:cs typeface="Times New Roman" panose="02020603050405020304"/>
                        </a:rPr>
                        <a:t>现场观察</a:t>
                      </a:r>
                      <a:endParaRPr lang="zh-CN" alt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57200">
                <a:tc>
                  <a:txBody>
                    <a:bodyPr/>
                    <a:lstStyle/>
                    <a:p>
                      <a:pPr algn="ctr">
                        <a:spcAft>
                          <a:spcPts val="0"/>
                        </a:spcAft>
                      </a:pPr>
                      <a:r>
                        <a:rPr lang="en-US" sz="1495" kern="0" dirty="0">
                          <a:effectLst/>
                          <a:latin typeface="微软雅黑" panose="020B0503020204020204" pitchFamily="34" charset="-122"/>
                          <a:ea typeface="微软雅黑" panose="020B0503020204020204" pitchFamily="34" charset="-122"/>
                        </a:rPr>
                        <a:t>2</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495" kern="0" dirty="0">
                          <a:effectLst/>
                          <a:latin typeface="微软雅黑" panose="020B0503020204020204" pitchFamily="34" charset="-122"/>
                          <a:ea typeface="微软雅黑" panose="020B0503020204020204" pitchFamily="34" charset="-122"/>
                        </a:rPr>
                        <a:t>外观</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spcAft>
                          <a:spcPts val="0"/>
                        </a:spcAft>
                      </a:pPr>
                      <a:r>
                        <a:rPr lang="zh-CN" altLang="zh-CN" sz="1495" b="0" dirty="0" smtClean="0">
                          <a:latin typeface="微软雅黑" panose="020B0503020204020204" pitchFamily="34" charset="-122"/>
                          <a:ea typeface="微软雅黑" panose="020B0503020204020204" pitchFamily="34" charset="-122"/>
                        </a:rPr>
                        <a:t>漆面光洁，</a:t>
                      </a:r>
                      <a:r>
                        <a:rPr lang="zh-CN" altLang="en-US" sz="1495" b="0" dirty="0" smtClean="0">
                          <a:latin typeface="微软雅黑" panose="020B0503020204020204" pitchFamily="34" charset="-122"/>
                          <a:ea typeface="微软雅黑" panose="020B0503020204020204" pitchFamily="34" charset="-122"/>
                        </a:rPr>
                        <a:t>无</a:t>
                      </a:r>
                      <a:r>
                        <a:rPr lang="zh-CN" altLang="zh-CN" sz="1495" b="0" dirty="0" smtClean="0">
                          <a:latin typeface="微软雅黑" panose="020B0503020204020204" pitchFamily="34" charset="-122"/>
                          <a:ea typeface="微软雅黑" panose="020B0503020204020204" pitchFamily="34" charset="-122"/>
                        </a:rPr>
                        <a:t>刨痕，毛刺和锤印</a:t>
                      </a:r>
                      <a:endParaRPr lang="zh-CN" sz="1495"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a:txBody>
                    <a:bodyPr/>
                    <a:lstStyle/>
                    <a:p>
                      <a:pPr algn="ctr">
                        <a:spcAft>
                          <a:spcPts val="0"/>
                        </a:spcAft>
                      </a:pP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目测观察</a:t>
                      </a:r>
                      <a:endParaRPr lang="zh-CN" sz="14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a:txBody>
                    <a:bodyPr/>
                    <a:lstStyle/>
                    <a:p>
                      <a:pPr algn="ctr">
                        <a:spcAft>
                          <a:spcPts val="0"/>
                        </a:spcAft>
                      </a:pPr>
                      <a:r>
                        <a:rPr lang="zh-CN" altLang="en-US" sz="1495" kern="100" dirty="0" smtClean="0">
                          <a:effectLst/>
                          <a:latin typeface="微软雅黑" panose="020B0503020204020204" pitchFamily="34" charset="-122"/>
                          <a:ea typeface="微软雅黑" panose="020B0503020204020204" pitchFamily="34" charset="-122"/>
                          <a:cs typeface="Times New Roman" panose="02020603050405020304"/>
                        </a:rPr>
                        <a:t>现场观察</a:t>
                      </a:r>
                      <a:endParaRPr lang="zh-CN" alt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7200">
                <a:tc>
                  <a:txBody>
                    <a:bodyPr/>
                    <a:lstStyle/>
                    <a:p>
                      <a:pPr algn="ctr">
                        <a:spcAft>
                          <a:spcPts val="0"/>
                        </a:spcAft>
                      </a:pPr>
                      <a:r>
                        <a:rPr lang="en-US" sz="1495" kern="0" dirty="0">
                          <a:effectLst/>
                          <a:latin typeface="微软雅黑" panose="020B0503020204020204" pitchFamily="34" charset="-122"/>
                          <a:ea typeface="微软雅黑" panose="020B0503020204020204" pitchFamily="34" charset="-122"/>
                        </a:rPr>
                        <a:t>3</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495" kern="0" dirty="0">
                          <a:effectLst/>
                          <a:latin typeface="微软雅黑" panose="020B0503020204020204" pitchFamily="34" charset="-122"/>
                          <a:ea typeface="微软雅黑" panose="020B0503020204020204" pitchFamily="34" charset="-122"/>
                        </a:rPr>
                        <a:t>配件</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spcAft>
                          <a:spcPts val="0"/>
                        </a:spcAft>
                      </a:pPr>
                      <a:r>
                        <a:rPr lang="en-US" altLang="zh-CN" sz="1495" b="0" dirty="0" smtClean="0">
                          <a:latin typeface="微软雅黑" panose="020B0503020204020204" pitchFamily="34" charset="-122"/>
                          <a:ea typeface="微软雅黑" panose="020B0503020204020204" pitchFamily="34" charset="-122"/>
                        </a:rPr>
                        <a:t> </a:t>
                      </a:r>
                      <a:r>
                        <a:rPr lang="en-US" altLang="zh-CN" sz="1495" b="0" baseline="0" dirty="0" smtClean="0">
                          <a:latin typeface="微软雅黑" panose="020B0503020204020204" pitchFamily="34" charset="-122"/>
                          <a:ea typeface="微软雅黑" panose="020B0503020204020204" pitchFamily="34" charset="-122"/>
                        </a:rPr>
                        <a:t> </a:t>
                      </a:r>
                      <a:r>
                        <a:rPr lang="zh-CN" altLang="zh-CN" sz="1495" b="0" dirty="0" smtClean="0">
                          <a:latin typeface="微软雅黑" panose="020B0503020204020204" pitchFamily="34" charset="-122"/>
                          <a:ea typeface="微软雅黑" panose="020B0503020204020204" pitchFamily="34" charset="-122"/>
                        </a:rPr>
                        <a:t>安装位置适宜，固定牢固，无划痕</a:t>
                      </a:r>
                      <a:endParaRPr lang="zh-CN" sz="1495"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a:txBody>
                    <a:bodyPr/>
                    <a:lstStyle/>
                    <a:p>
                      <a:pPr algn="ctr">
                        <a:spcAft>
                          <a:spcPts val="0"/>
                        </a:spcAft>
                      </a:pP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目测、手板检查</a:t>
                      </a:r>
                      <a:endParaRPr lang="zh-CN" sz="14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a:txBody>
                    <a:bodyPr/>
                    <a:lstStyle/>
                    <a:p>
                      <a:pPr algn="ctr">
                        <a:spcAft>
                          <a:spcPts val="0"/>
                        </a:spcAft>
                      </a:pPr>
                      <a:r>
                        <a:rPr lang="zh-CN" altLang="en-US" sz="1495" kern="100" dirty="0" smtClean="0">
                          <a:effectLst/>
                          <a:latin typeface="微软雅黑" panose="020B0503020204020204" pitchFamily="34" charset="-122"/>
                          <a:ea typeface="微软雅黑" panose="020B0503020204020204" pitchFamily="34" charset="-122"/>
                          <a:cs typeface="Times New Roman" panose="02020603050405020304"/>
                        </a:rPr>
                        <a:t>现场观察</a:t>
                      </a:r>
                      <a:endParaRPr lang="zh-CN" alt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2580">
                <a:tc>
                  <a:txBody>
                    <a:bodyPr/>
                    <a:lstStyle/>
                    <a:p>
                      <a:pPr algn="ctr">
                        <a:spcAft>
                          <a:spcPts val="0"/>
                        </a:spcAft>
                      </a:pPr>
                      <a:r>
                        <a:rPr lang="en-US" altLang="zh-CN" sz="1495" kern="100" dirty="0" smtClean="0">
                          <a:effectLst/>
                          <a:latin typeface="微软雅黑" panose="020B0503020204020204" pitchFamily="34" charset="-122"/>
                          <a:ea typeface="微软雅黑" panose="020B0503020204020204" pitchFamily="34" charset="-122"/>
                          <a:cs typeface="Times New Roman" panose="02020603050405020304"/>
                        </a:rPr>
                        <a:t>4</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495" kern="100" dirty="0" smtClean="0">
                          <a:effectLst/>
                          <a:latin typeface="微软雅黑" panose="020B0503020204020204" pitchFamily="34" charset="-122"/>
                          <a:ea typeface="微软雅黑" panose="020B0503020204020204" pitchFamily="34" charset="-122"/>
                          <a:cs typeface="Times New Roman" panose="02020603050405020304"/>
                        </a:rPr>
                        <a:t>门窗套正侧面垂直度</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95" kern="0" dirty="0" smtClean="0">
                          <a:effectLst/>
                          <a:latin typeface="微软雅黑" panose="020B0503020204020204" pitchFamily="34" charset="-122"/>
                          <a:ea typeface="微软雅黑" panose="020B0503020204020204" pitchFamily="34" charset="-122"/>
                        </a:rPr>
                        <a:t>≤3.0mm</a:t>
                      </a:r>
                      <a:endParaRPr lang="zh-CN" altLang="zh-CN" sz="1495" kern="100" dirty="0" smtClean="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95" kern="0" dirty="0" smtClean="0">
                          <a:solidFill>
                            <a:schemeClr val="tx1"/>
                          </a:solidFill>
                          <a:effectLst/>
                          <a:latin typeface="微软雅黑" panose="020B0503020204020204" pitchFamily="34" charset="-122"/>
                          <a:ea typeface="微软雅黑" panose="020B0503020204020204" pitchFamily="34" charset="-122"/>
                        </a:rPr>
                        <a:t>2m</a:t>
                      </a:r>
                      <a:r>
                        <a:rPr lang="zh-CN" altLang="zh-CN" sz="1495" kern="0" dirty="0" smtClean="0">
                          <a:solidFill>
                            <a:schemeClr val="tx1"/>
                          </a:solidFill>
                          <a:effectLst/>
                          <a:latin typeface="微软雅黑" panose="020B0503020204020204" pitchFamily="34" charset="-122"/>
                          <a:ea typeface="微软雅黑" panose="020B0503020204020204" pitchFamily="34" charset="-122"/>
                        </a:rPr>
                        <a:t>靠尺</a:t>
                      </a:r>
                      <a:r>
                        <a:rPr lang="zh-CN" altLang="en-US" sz="1495" kern="0" dirty="0" smtClean="0">
                          <a:solidFill>
                            <a:schemeClr val="tx1"/>
                          </a:solidFill>
                          <a:effectLst/>
                          <a:latin typeface="微软雅黑" panose="020B0503020204020204" pitchFamily="34" charset="-122"/>
                          <a:ea typeface="微软雅黑" panose="020B0503020204020204" pitchFamily="34" charset="-122"/>
                        </a:rPr>
                        <a:t>和</a:t>
                      </a:r>
                      <a:r>
                        <a:rPr lang="zh-CN" altLang="zh-CN" sz="1495" kern="0" dirty="0" smtClean="0">
                          <a:solidFill>
                            <a:schemeClr val="tx1"/>
                          </a:solidFill>
                          <a:effectLst/>
                          <a:latin typeface="微软雅黑" panose="020B0503020204020204" pitchFamily="34" charset="-122"/>
                          <a:ea typeface="微软雅黑" panose="020B0503020204020204" pitchFamily="34" charset="-122"/>
                        </a:rPr>
                        <a:t>塞尺</a:t>
                      </a:r>
                      <a:endParaRPr lang="zh-CN" altLang="zh-CN"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9">
                  <a:txBody>
                    <a:bodyPr/>
                    <a:lstStyle/>
                    <a:p>
                      <a:pPr algn="ctr">
                        <a:spcAft>
                          <a:spcPts val="0"/>
                        </a:spcAft>
                      </a:pPr>
                      <a:r>
                        <a:rPr lang="zh-CN" altLang="en-US" sz="1495" kern="100" dirty="0" smtClean="0">
                          <a:effectLst/>
                          <a:latin typeface="微软雅黑" panose="020B0503020204020204" pitchFamily="34" charset="-122"/>
                          <a:ea typeface="微软雅黑" panose="020B0503020204020204" pitchFamily="34" charset="-122"/>
                          <a:cs typeface="Times New Roman" panose="02020603050405020304"/>
                        </a:rPr>
                        <a:t>实测实量</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23215">
                <a:tc>
                  <a:txBody>
                    <a:bodyPr/>
                    <a:lstStyle/>
                    <a:p>
                      <a:pPr algn="ctr">
                        <a:spcAft>
                          <a:spcPts val="0"/>
                        </a:spcAft>
                      </a:pPr>
                      <a:r>
                        <a:rPr lang="en-US" altLang="zh-CN" sz="1495" kern="0" dirty="0">
                          <a:effectLst/>
                          <a:latin typeface="微软雅黑" panose="020B0503020204020204" pitchFamily="34" charset="-122"/>
                          <a:ea typeface="微软雅黑" panose="020B0503020204020204" pitchFamily="34" charset="-122"/>
                          <a:cs typeface="+mn-cs"/>
                        </a:rPr>
                        <a:t>5</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495" kern="100" dirty="0" smtClean="0">
                          <a:effectLst/>
                          <a:latin typeface="微软雅黑" panose="020B0503020204020204" pitchFamily="34" charset="-122"/>
                          <a:ea typeface="微软雅黑" panose="020B0503020204020204" pitchFamily="34" charset="-122"/>
                          <a:cs typeface="Times New Roman" panose="02020603050405020304"/>
                        </a:rPr>
                        <a:t>门窗套上口水平度</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495" kern="0" dirty="0" smtClean="0">
                          <a:effectLst/>
                          <a:latin typeface="微软雅黑" panose="020B0503020204020204" pitchFamily="34" charset="-122"/>
                          <a:ea typeface="微软雅黑" panose="020B0503020204020204" pitchFamily="34" charset="-122"/>
                        </a:rPr>
                        <a:t>≤</a:t>
                      </a:r>
                      <a:r>
                        <a:rPr lang="en-US" altLang="zh-CN" sz="1495" kern="0" dirty="0" smtClean="0">
                          <a:effectLst/>
                          <a:latin typeface="微软雅黑" panose="020B0503020204020204" pitchFamily="34" charset="-122"/>
                          <a:ea typeface="微软雅黑" panose="020B0503020204020204" pitchFamily="34" charset="-122"/>
                        </a:rPr>
                        <a:t>1.0mm</a:t>
                      </a:r>
                      <a:endParaRPr lang="zh-CN" altLang="zh-CN" sz="1495" kern="100" dirty="0" smtClean="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95" kern="0" dirty="0" smtClean="0">
                          <a:solidFill>
                            <a:schemeClr val="tx1"/>
                          </a:solidFill>
                          <a:effectLst/>
                          <a:latin typeface="微软雅黑" panose="020B0503020204020204" pitchFamily="34" charset="-122"/>
                          <a:ea typeface="微软雅黑" panose="020B0503020204020204" pitchFamily="34" charset="-122"/>
                        </a:rPr>
                        <a:t>1m</a:t>
                      </a:r>
                      <a:r>
                        <a:rPr lang="zh-CN" altLang="en-US" sz="1495" kern="0" dirty="0" smtClean="0">
                          <a:solidFill>
                            <a:schemeClr val="tx1"/>
                          </a:solidFill>
                          <a:effectLst/>
                          <a:latin typeface="微软雅黑" panose="020B0503020204020204" pitchFamily="34" charset="-122"/>
                          <a:ea typeface="微软雅黑" panose="020B0503020204020204" pitchFamily="34" charset="-122"/>
                        </a:rPr>
                        <a:t>水平尺</a:t>
                      </a:r>
                      <a:endParaRPr lang="zh-CN" altLang="zh-CN"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8">
                  <a:txBody>
                    <a:bodyPr/>
                    <a:lstStyle/>
                    <a:p>
                      <a:pPr algn="ctr">
                        <a:spcAft>
                          <a:spcPts val="0"/>
                        </a:spcAft>
                      </a:pP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每</a:t>
                      </a:r>
                      <a:r>
                        <a:rPr lang="en-US" altLang="zh-CN"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100</a:t>
                      </a: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樘为一个检验批，每个检验批抽检≥</a:t>
                      </a:r>
                      <a:r>
                        <a:rPr lang="en-US" altLang="zh-CN"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5%</a:t>
                      </a: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，并不得少于</a:t>
                      </a:r>
                      <a:r>
                        <a:rPr lang="en-US" altLang="zh-CN"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3</a:t>
                      </a: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樘；高层每个检验批抽检≥</a:t>
                      </a:r>
                      <a:r>
                        <a:rPr lang="en-US" altLang="zh-CN"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10%</a:t>
                      </a: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，并不得少于</a:t>
                      </a:r>
                      <a:r>
                        <a:rPr lang="en-US" altLang="zh-CN"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6</a:t>
                      </a: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樘</a:t>
                      </a:r>
                      <a:endParaRPr lang="zh-CN" altLang="en-US" sz="14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5115">
                <a:tc>
                  <a:txBody>
                    <a:bodyPr/>
                    <a:lstStyle/>
                    <a:p>
                      <a:pPr algn="ctr">
                        <a:spcAft>
                          <a:spcPts val="0"/>
                        </a:spcAft>
                      </a:pPr>
                      <a:r>
                        <a:rPr lang="en-US" altLang="zh-CN" sz="1495" kern="0" dirty="0">
                          <a:effectLst/>
                          <a:latin typeface="微软雅黑" panose="020B0503020204020204" pitchFamily="34" charset="-122"/>
                          <a:ea typeface="微软雅黑" panose="020B0503020204020204" pitchFamily="34" charset="-122"/>
                          <a:cs typeface="+mn-cs"/>
                        </a:rPr>
                        <a:t>6</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495" kern="0" dirty="0" smtClean="0">
                          <a:effectLst/>
                          <a:latin typeface="微软雅黑" panose="020B0503020204020204" pitchFamily="34" charset="-122"/>
                          <a:ea typeface="微软雅黑" panose="020B0503020204020204" pitchFamily="34" charset="-122"/>
                          <a:cs typeface="+mn-cs"/>
                        </a:rPr>
                        <a:t>门窗扇与侧框间留缝</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sz="1495" kern="0" dirty="0">
                          <a:effectLst/>
                          <a:latin typeface="微软雅黑" panose="020B0503020204020204" pitchFamily="34" charset="-122"/>
                          <a:ea typeface="微软雅黑" panose="020B0503020204020204" pitchFamily="34" charset="-122"/>
                        </a:rPr>
                        <a:t>≤</a:t>
                      </a:r>
                      <a:r>
                        <a:rPr lang="en-US" sz="1495" kern="0" dirty="0" smtClean="0">
                          <a:effectLst/>
                          <a:latin typeface="微软雅黑" panose="020B0503020204020204" pitchFamily="34" charset="-122"/>
                          <a:ea typeface="微软雅黑" panose="020B0503020204020204" pitchFamily="34" charset="-122"/>
                        </a:rPr>
                        <a:t>2.5mm</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495" kern="0" dirty="0" smtClean="0">
                          <a:solidFill>
                            <a:schemeClr val="tx1"/>
                          </a:solidFill>
                          <a:effectLst/>
                          <a:latin typeface="微软雅黑" panose="020B0503020204020204" pitchFamily="34" charset="-122"/>
                          <a:ea typeface="微软雅黑" panose="020B0503020204020204" pitchFamily="34" charset="-122"/>
                        </a:rPr>
                        <a:t>塞尺</a:t>
                      </a:r>
                      <a:endParaRPr lang="zh-CN" altLang="zh-CN"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7"/>
                  </a:ext>
                </a:extLst>
              </a:tr>
              <a:tr h="380365">
                <a:tc>
                  <a:txBody>
                    <a:bodyPr/>
                    <a:lstStyle/>
                    <a:p>
                      <a:pPr algn="ctr">
                        <a:spcAft>
                          <a:spcPts val="0"/>
                        </a:spcAft>
                      </a:pPr>
                      <a:r>
                        <a:rPr lang="en-US" altLang="zh-CN" sz="1495" kern="0" dirty="0">
                          <a:effectLst/>
                          <a:latin typeface="微软雅黑" panose="020B0503020204020204" pitchFamily="34" charset="-122"/>
                          <a:ea typeface="微软雅黑" panose="020B0503020204020204" pitchFamily="34" charset="-122"/>
                          <a:cs typeface="+mn-cs"/>
                        </a:rPr>
                        <a:t>7</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495" kern="0" dirty="0">
                          <a:effectLst/>
                          <a:latin typeface="微软雅黑" panose="020B0503020204020204" pitchFamily="34" charset="-122"/>
                          <a:ea typeface="微软雅黑" panose="020B0503020204020204" pitchFamily="34" charset="-122"/>
                        </a:rPr>
                        <a:t>框与扇、扇与扇接缝高低差</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495" kern="0" dirty="0" smtClean="0">
                          <a:effectLst/>
                          <a:latin typeface="微软雅黑" panose="020B0503020204020204" pitchFamily="34" charset="-122"/>
                          <a:ea typeface="微软雅黑" panose="020B0503020204020204" pitchFamily="34" charset="-122"/>
                        </a:rPr>
                        <a:t>≤2</a:t>
                      </a:r>
                      <a:r>
                        <a:rPr lang="en-US" altLang="zh-CN" sz="1495" kern="0" dirty="0" smtClean="0">
                          <a:effectLst/>
                          <a:latin typeface="微软雅黑" panose="020B0503020204020204" pitchFamily="34" charset="-122"/>
                          <a:ea typeface="微软雅黑" panose="020B0503020204020204" pitchFamily="34" charset="-122"/>
                        </a:rPr>
                        <a:t>.0mm</a:t>
                      </a:r>
                      <a:endParaRPr lang="zh-CN" altLang="zh-CN" sz="1495" kern="100" dirty="0" smtClean="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a:txBody>
                    <a:bodyPr/>
                    <a:lstStyle/>
                    <a:p>
                      <a:pPr algn="ctr">
                        <a:spcAft>
                          <a:spcPts val="0"/>
                        </a:spcAft>
                      </a:pPr>
                      <a:r>
                        <a:rPr lang="zh-CN" sz="1495" kern="0" dirty="0" smtClean="0">
                          <a:solidFill>
                            <a:schemeClr val="tx1"/>
                          </a:solidFill>
                          <a:effectLst/>
                          <a:latin typeface="微软雅黑" panose="020B0503020204020204" pitchFamily="34" charset="-122"/>
                          <a:ea typeface="微软雅黑" panose="020B0503020204020204" pitchFamily="34" charset="-122"/>
                        </a:rPr>
                        <a:t>钢直尺</a:t>
                      </a:r>
                      <a:r>
                        <a:rPr lang="zh-CN" altLang="en-US" sz="1495" kern="0" dirty="0" smtClean="0">
                          <a:solidFill>
                            <a:schemeClr val="tx1"/>
                          </a:solidFill>
                          <a:effectLst/>
                          <a:latin typeface="微软雅黑" panose="020B0503020204020204" pitchFamily="34" charset="-122"/>
                          <a:ea typeface="微软雅黑" panose="020B0503020204020204" pitchFamily="34" charset="-122"/>
                        </a:rPr>
                        <a:t>和</a:t>
                      </a:r>
                      <a:r>
                        <a:rPr lang="zh-CN" sz="1495" kern="0" dirty="0" smtClean="0">
                          <a:solidFill>
                            <a:schemeClr val="tx1"/>
                          </a:solidFill>
                          <a:effectLst/>
                          <a:latin typeface="微软雅黑" panose="020B0503020204020204" pitchFamily="34" charset="-122"/>
                          <a:ea typeface="微软雅黑" panose="020B0503020204020204" pitchFamily="34" charset="-122"/>
                        </a:rPr>
                        <a:t>塞尺</a:t>
                      </a:r>
                      <a:r>
                        <a:rPr lang="zh-CN" altLang="en-US" sz="1495" kern="0" dirty="0" smtClean="0">
                          <a:solidFill>
                            <a:schemeClr val="tx1"/>
                          </a:solidFill>
                          <a:effectLst/>
                          <a:latin typeface="微软雅黑" panose="020B0503020204020204" pitchFamily="34" charset="-122"/>
                          <a:ea typeface="微软雅黑" panose="020B0503020204020204" pitchFamily="34" charset="-122"/>
                        </a:rPr>
                        <a:t>检查</a:t>
                      </a:r>
                      <a:endParaRPr lang="zh-CN" sz="14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80365">
                <a:tc>
                  <a:txBody>
                    <a:bodyPr/>
                    <a:lstStyle/>
                    <a:p>
                      <a:pPr algn="ctr">
                        <a:spcAft>
                          <a:spcPts val="0"/>
                        </a:spcAft>
                      </a:pPr>
                      <a:r>
                        <a:rPr lang="en-US" altLang="zh-CN" sz="1495" kern="100" dirty="0" smtClean="0">
                          <a:effectLst/>
                          <a:latin typeface="微软雅黑" panose="020B0503020204020204" pitchFamily="34" charset="-122"/>
                          <a:ea typeface="微软雅黑" panose="020B0503020204020204" pitchFamily="34" charset="-122"/>
                          <a:cs typeface="Times New Roman" panose="02020603050405020304"/>
                        </a:rPr>
                        <a:t>8</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495" kern="100" dirty="0" smtClean="0">
                          <a:effectLst/>
                          <a:latin typeface="微软雅黑" panose="020B0503020204020204" pitchFamily="34" charset="-122"/>
                          <a:ea typeface="微软雅黑" panose="020B0503020204020204" pitchFamily="34" charset="-122"/>
                          <a:cs typeface="Times New Roman" panose="02020603050405020304"/>
                        </a:rPr>
                        <a:t>门窗槽口对角线长度差</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495" kern="0" dirty="0" smtClean="0">
                          <a:effectLst/>
                          <a:latin typeface="微软雅黑" panose="020B0503020204020204" pitchFamily="34" charset="-122"/>
                          <a:ea typeface="微软雅黑" panose="020B0503020204020204" pitchFamily="34" charset="-122"/>
                        </a:rPr>
                        <a:t>≤2</a:t>
                      </a:r>
                      <a:r>
                        <a:rPr lang="en-US" altLang="zh-CN" sz="1495" kern="0" dirty="0" smtClean="0">
                          <a:effectLst/>
                          <a:latin typeface="微软雅黑" panose="020B0503020204020204" pitchFamily="34" charset="-122"/>
                          <a:ea typeface="微软雅黑" panose="020B0503020204020204" pitchFamily="34" charset="-122"/>
                        </a:rPr>
                        <a:t>.0mm</a:t>
                      </a:r>
                      <a:endParaRPr lang="zh-CN" altLang="zh-CN" sz="1495" kern="100" dirty="0" smtClean="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a:txBody>
                    <a:bodyPr/>
                    <a:lstStyle/>
                    <a:p>
                      <a:pPr algn="ctr">
                        <a:spcAft>
                          <a:spcPts val="0"/>
                        </a:spcAft>
                      </a:pPr>
                      <a:r>
                        <a:rPr lang="zh-CN" altLang="en-US" sz="1495"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rPr>
                        <a:t>钢卷尺检查</a:t>
                      </a:r>
                      <a:endParaRPr lang="zh-CN" sz="14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9"/>
                  </a:ext>
                </a:extLst>
              </a:tr>
              <a:tr h="304165">
                <a:tc>
                  <a:txBody>
                    <a:bodyPr/>
                    <a:lstStyle/>
                    <a:p>
                      <a:pPr algn="ctr">
                        <a:spcAft>
                          <a:spcPts val="0"/>
                        </a:spcAft>
                      </a:pPr>
                      <a:r>
                        <a:rPr lang="en-US" altLang="zh-CN" sz="1495" kern="100" dirty="0" smtClean="0">
                          <a:effectLst/>
                          <a:latin typeface="微软雅黑" panose="020B0503020204020204" pitchFamily="34" charset="-122"/>
                          <a:ea typeface="微软雅黑" panose="020B0503020204020204" pitchFamily="34" charset="-122"/>
                          <a:cs typeface="Times New Roman" panose="02020603050405020304"/>
                        </a:rPr>
                        <a:t>9</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95" kern="0" dirty="0" smtClean="0">
                          <a:effectLst/>
                          <a:latin typeface="微软雅黑" panose="020B0503020204020204" pitchFamily="34" charset="-122"/>
                          <a:ea typeface="微软雅黑" panose="020B0503020204020204" pitchFamily="34" charset="-122"/>
                          <a:cs typeface="+mn-cs"/>
                        </a:rPr>
                        <a:t>门扇与下框留缝宽度</a:t>
                      </a:r>
                      <a:endParaRPr lang="zh-CN" altLang="zh-CN" sz="1495" kern="100" dirty="0" smtClean="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en-US" altLang="zh-CN" sz="1495" kern="0" dirty="0" smtClean="0">
                          <a:effectLst/>
                          <a:latin typeface="微软雅黑" panose="020B0503020204020204" pitchFamily="34" charset="-122"/>
                          <a:ea typeface="微软雅黑" panose="020B0503020204020204" pitchFamily="34" charset="-122"/>
                        </a:rPr>
                        <a:t>3~4mm</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p>
                  </a:txBody>
                  <a:tcPr/>
                </a:tc>
                <a:tc rowSpan="4">
                  <a:txBody>
                    <a:bodyPr/>
                    <a:lstStyle/>
                    <a:p>
                      <a:pPr algn="ctr">
                        <a:spcAft>
                          <a:spcPts val="0"/>
                        </a:spcAft>
                      </a:pPr>
                      <a:r>
                        <a:rPr lang="zh-CN" sz="1495" kern="0" dirty="0" smtClean="0">
                          <a:solidFill>
                            <a:schemeClr val="tx1"/>
                          </a:solidFill>
                          <a:effectLst/>
                          <a:latin typeface="微软雅黑" panose="020B0503020204020204" pitchFamily="34" charset="-122"/>
                          <a:ea typeface="微软雅黑" panose="020B0503020204020204" pitchFamily="34" charset="-122"/>
                        </a:rPr>
                        <a:t>塞尺</a:t>
                      </a:r>
                      <a:endParaRPr lang="zh-CN" sz="1495" kern="100" dirty="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marL="68580" marR="6858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57200">
                <a:tc rowSpan="3">
                  <a:txBody>
                    <a:bodyPr/>
                    <a:lstStyle/>
                    <a:p>
                      <a:pPr algn="ctr">
                        <a:spcAft>
                          <a:spcPts val="0"/>
                        </a:spcAft>
                      </a:pPr>
                      <a:r>
                        <a:rPr lang="en-US" altLang="zh-CN" sz="1495" kern="100" dirty="0" smtClean="0">
                          <a:effectLst/>
                          <a:latin typeface="微软雅黑" panose="020B0503020204020204" pitchFamily="34" charset="-122"/>
                          <a:ea typeface="微软雅黑" panose="020B0503020204020204" pitchFamily="34" charset="-122"/>
                          <a:cs typeface="Times New Roman" panose="02020603050405020304"/>
                        </a:rPr>
                        <a:t>10</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95" kern="0" dirty="0" smtClean="0">
                          <a:effectLst/>
                          <a:latin typeface="微软雅黑" panose="020B0503020204020204" pitchFamily="34" charset="-122"/>
                          <a:ea typeface="微软雅黑" panose="020B0503020204020204" pitchFamily="34" charset="-122"/>
                          <a:cs typeface="+mn-cs"/>
                        </a:rPr>
                        <a:t>门扇与地面留缝宽度（无下框）</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altLang="en-US" sz="1495" kern="0" dirty="0" smtClean="0">
                          <a:effectLst/>
                          <a:latin typeface="微软雅黑" panose="020B0503020204020204" pitchFamily="34" charset="-122"/>
                          <a:ea typeface="微软雅黑" panose="020B0503020204020204" pitchFamily="34" charset="-122"/>
                        </a:rPr>
                        <a:t>房间</a:t>
                      </a:r>
                      <a:r>
                        <a:rPr lang="zh-CN" sz="1495" kern="0" dirty="0" smtClean="0">
                          <a:effectLst/>
                          <a:latin typeface="微软雅黑" panose="020B0503020204020204" pitchFamily="34" charset="-122"/>
                          <a:ea typeface="微软雅黑" panose="020B0503020204020204" pitchFamily="34" charset="-122"/>
                        </a:rPr>
                        <a:t>门</a:t>
                      </a:r>
                      <a:r>
                        <a:rPr lang="zh-CN" altLang="en-US" sz="1495" kern="0" dirty="0" smtClean="0">
                          <a:effectLst/>
                          <a:latin typeface="微软雅黑" panose="020B0503020204020204" pitchFamily="34" charset="-122"/>
                          <a:ea typeface="微软雅黑" panose="020B0503020204020204" pitchFamily="34" charset="-122"/>
                        </a:rPr>
                        <a:t>（除厨房、卫生间外）</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495" kern="0" dirty="0" smtClean="0">
                          <a:effectLst/>
                          <a:latin typeface="微软雅黑" panose="020B0503020204020204" pitchFamily="34" charset="-122"/>
                          <a:ea typeface="微软雅黑" panose="020B0503020204020204" pitchFamily="34" charset="-122"/>
                        </a:rPr>
                        <a:t>6</a:t>
                      </a:r>
                      <a:r>
                        <a:rPr lang="en-US" sz="1495" kern="0" dirty="0" smtClean="0">
                          <a:effectLst/>
                          <a:latin typeface="微软雅黑" panose="020B0503020204020204" pitchFamily="34" charset="-122"/>
                          <a:ea typeface="微软雅黑" panose="020B0503020204020204" pitchFamily="34" charset="-122"/>
                        </a:rPr>
                        <a:t>~</a:t>
                      </a:r>
                      <a:r>
                        <a:rPr lang="en-US" altLang="zh-CN" sz="1495" kern="0" dirty="0" smtClean="0">
                          <a:effectLst/>
                          <a:latin typeface="微软雅黑" panose="020B0503020204020204" pitchFamily="34" charset="-122"/>
                          <a:ea typeface="微软雅黑" panose="020B0503020204020204" pitchFamily="34" charset="-122"/>
                        </a:rPr>
                        <a:t>7mm</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a:tc>
                <a:tc v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23215">
                <a:tc vMerge="1">
                  <a:txBody>
                    <a:bodyPr/>
                    <a:lstStyle/>
                    <a:p>
                      <a:endParaRPr lang="zh-CN"/>
                    </a:p>
                  </a:txBody>
                  <a:tcPr/>
                </a:tc>
                <a:tc vMerge="1">
                  <a:txBody>
                    <a:bodyPr/>
                    <a:lstStyle/>
                    <a:p>
                      <a:endParaRPr lang="zh-CN"/>
                    </a:p>
                  </a:txBody>
                  <a:tcPr/>
                </a:tc>
                <a:tc>
                  <a:txBody>
                    <a:bodyPr/>
                    <a:lstStyle/>
                    <a:p>
                      <a:pPr algn="ctr">
                        <a:spcAft>
                          <a:spcPts val="0"/>
                        </a:spcAft>
                      </a:pPr>
                      <a:r>
                        <a:rPr lang="zh-CN" sz="1495" kern="0" dirty="0" smtClean="0">
                          <a:effectLst/>
                          <a:latin typeface="微软雅黑" panose="020B0503020204020204" pitchFamily="34" charset="-122"/>
                          <a:ea typeface="微软雅黑" panose="020B0503020204020204" pitchFamily="34" charset="-122"/>
                        </a:rPr>
                        <a:t>卫生间</a:t>
                      </a:r>
                      <a:r>
                        <a:rPr lang="zh-CN" altLang="en-US" sz="1495" kern="0" dirty="0" smtClean="0">
                          <a:effectLst/>
                          <a:latin typeface="微软雅黑" panose="020B0503020204020204" pitchFamily="34" charset="-122"/>
                          <a:ea typeface="微软雅黑" panose="020B0503020204020204" pitchFamily="34" charset="-122"/>
                        </a:rPr>
                        <a:t>门</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495" kern="0" dirty="0" smtClean="0">
                          <a:effectLst/>
                          <a:latin typeface="微软雅黑" panose="020B0503020204020204" pitchFamily="34" charset="-122"/>
                          <a:ea typeface="微软雅黑" panose="020B0503020204020204" pitchFamily="34" charset="-122"/>
                        </a:rPr>
                        <a:t>8~10mm</a:t>
                      </a:r>
                      <a:endParaRPr lang="zh-CN" sz="14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2"/>
                  </a:ext>
                </a:extLst>
              </a:tr>
              <a:tr h="323215">
                <a:tc vMerge="1">
                  <a:txBody>
                    <a:bodyPr/>
                    <a:lstStyle/>
                    <a:p>
                      <a:endParaRPr lang="zh-CN"/>
                    </a:p>
                  </a:txBody>
                  <a:tcPr/>
                </a:tc>
                <a:tc vMerge="1">
                  <a:txBody>
                    <a:bodyPr/>
                    <a:lstStyle/>
                    <a:p>
                      <a:endParaRPr lang="zh-CN"/>
                    </a:p>
                  </a:txBody>
                  <a:tcPr/>
                </a:tc>
                <a:tc>
                  <a:txBody>
                    <a:bodyPr/>
                    <a:lstStyle/>
                    <a:p>
                      <a:pPr algn="ctr">
                        <a:spcAft>
                          <a:spcPts val="0"/>
                        </a:spcAft>
                      </a:pPr>
                      <a:r>
                        <a:rPr lang="zh-CN" altLang="en-US" sz="1595" kern="100" dirty="0" smtClean="0">
                          <a:effectLst/>
                          <a:latin typeface="微软雅黑" panose="020B0503020204020204" pitchFamily="34" charset="-122"/>
                          <a:ea typeface="微软雅黑" panose="020B0503020204020204" pitchFamily="34" charset="-122"/>
                          <a:cs typeface="Times New Roman" panose="02020603050405020304"/>
                        </a:rPr>
                        <a:t>外门</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595" kern="0" dirty="0" smtClean="0">
                          <a:effectLst/>
                          <a:latin typeface="微软雅黑" panose="020B0503020204020204" pitchFamily="34" charset="-122"/>
                          <a:ea typeface="微软雅黑" panose="020B0503020204020204" pitchFamily="34" charset="-122"/>
                        </a:rPr>
                        <a:t>5</a:t>
                      </a:r>
                      <a:r>
                        <a:rPr lang="en-US" sz="1595" kern="0" dirty="0" smtClean="0">
                          <a:effectLst/>
                          <a:latin typeface="微软雅黑" panose="020B0503020204020204" pitchFamily="34" charset="-122"/>
                          <a:ea typeface="微软雅黑" panose="020B0503020204020204" pitchFamily="34" charset="-122"/>
                        </a:rPr>
                        <a:t>~</a:t>
                      </a:r>
                      <a:r>
                        <a:rPr lang="en-US" altLang="zh-CN" sz="1595" kern="0" dirty="0" smtClean="0">
                          <a:effectLst/>
                          <a:latin typeface="微软雅黑" panose="020B0503020204020204" pitchFamily="34" charset="-122"/>
                          <a:ea typeface="微软雅黑" panose="020B0503020204020204" pitchFamily="34" charset="-122"/>
                        </a:rPr>
                        <a:t>6mm</a:t>
                      </a:r>
                      <a:endParaRPr lang="zh-CN" sz="1595" kern="100" dirty="0">
                        <a:effectLst/>
                        <a:latin typeface="微软雅黑" panose="020B0503020204020204" pitchFamily="34" charset="-122"/>
                        <a:ea typeface="微软雅黑" panose="020B0503020204020204" pitchFamily="34" charset="-122"/>
                        <a:cs typeface="Times New Roman" panose="02020603050405020304"/>
                      </a:endParaRPr>
                    </a:p>
                  </a:txBody>
                  <a:tcPr marL="68454" marR="68454"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3"/>
                  </a:ext>
                </a:extLst>
              </a:tr>
            </a:tbl>
          </a:graphicData>
        </a:graphic>
      </p:graphicFrame>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5.3-6.2</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木门及门窗套安装质量   </a:t>
            </a:r>
            <a:r>
              <a:rPr lang="zh-CN" altLang="en-US" sz="1800" dirty="0">
                <a:latin typeface="微软雅黑" panose="020B0503020204020204" pitchFamily="34" charset="-122"/>
                <a:ea typeface="微软雅黑" panose="020B0503020204020204" pitchFamily="34" charset="-122"/>
                <a:sym typeface="+mn-ea"/>
              </a:rPr>
              <a:t>验收要求及方法</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2" descr="E:\金地品质管理\精装品质管控\精装管控实例图\微信图片_20180803155906.jpg微信图片_20180803155906"/>
          <p:cNvPicPr>
            <a:picLocks noChangeAspect="1"/>
          </p:cNvPicPr>
          <p:nvPr/>
        </p:nvPicPr>
        <p:blipFill>
          <a:blip r:embed="rId2"/>
          <a:srcRect/>
          <a:stretch>
            <a:fillRect/>
          </a:stretch>
        </p:blipFill>
        <p:spPr bwMode="auto">
          <a:xfrm>
            <a:off x="6909824" y="1875284"/>
            <a:ext cx="2096135" cy="3726994"/>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5" name="矩形 2"/>
          <p:cNvSpPr>
            <a:spLocks noChangeArrowheads="1"/>
          </p:cNvSpPr>
          <p:nvPr/>
        </p:nvSpPr>
        <p:spPr bwMode="auto">
          <a:xfrm>
            <a:off x="3538185" y="6018788"/>
            <a:ext cx="6032596"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门吸验收：</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安装位置适宜，固定牢固，无松动</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72711" name="Picture 2"/>
          <p:cNvPicPr>
            <a:picLocks noChangeAspect="1"/>
          </p:cNvPicPr>
          <p:nvPr/>
        </p:nvPicPr>
        <p:blipFill>
          <a:blip r:embed="rId3"/>
          <a:stretch>
            <a:fillRect/>
          </a:stretch>
        </p:blipFill>
        <p:spPr bwMode="auto">
          <a:xfrm>
            <a:off x="2975890" y="1875284"/>
            <a:ext cx="2494170" cy="374284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72712" name="椭圆 15"/>
          <p:cNvSpPr/>
          <p:nvPr/>
        </p:nvSpPr>
        <p:spPr>
          <a:xfrm>
            <a:off x="7397115" y="2464435"/>
            <a:ext cx="898525" cy="3032760"/>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sp>
        <p:nvSpPr>
          <p:cNvPr id="23" name="L 形 22"/>
          <p:cNvSpPr/>
          <p:nvPr/>
        </p:nvSpPr>
        <p:spPr bwMode="auto">
          <a:xfrm rot="18535748">
            <a:off x="4397282" y="2128821"/>
            <a:ext cx="1033163" cy="456367"/>
          </a:xfrm>
          <a:prstGeom prst="corner">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sp>
        <p:nvSpPr>
          <p:cNvPr id="24" name="乘号 23"/>
          <p:cNvSpPr/>
          <p:nvPr/>
        </p:nvSpPr>
        <p:spPr bwMode="auto">
          <a:xfrm>
            <a:off x="7865519" y="1619865"/>
            <a:ext cx="1212224" cy="1697114"/>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5.3-6.2-1</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木门及门窗套安装质量   </a:t>
            </a:r>
            <a:r>
              <a:rPr lang="zh-CN" altLang="en-US" sz="1800" dirty="0">
                <a:latin typeface="微软雅黑" panose="020B0503020204020204" pitchFamily="34" charset="-122"/>
                <a:ea typeface="微软雅黑" panose="020B0503020204020204" pitchFamily="34" charset="-122"/>
                <a:sym typeface="+mn-ea"/>
              </a:rPr>
              <a:t>（观感实例）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0"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2239" y="76438"/>
            <a:ext cx="4320480" cy="499111"/>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一</a:t>
            </a:r>
            <a:r>
              <a:rPr lang="zh-CN" altLang="en-US" sz="2000" b="1" dirty="0" smtClean="0">
                <a:solidFill>
                  <a:srgbClr val="F64C31"/>
                </a:solidFill>
                <a:cs typeface="+mn-ea"/>
              </a:rPr>
              <a:t>、项目前期</a:t>
            </a:r>
          </a:p>
        </p:txBody>
      </p:sp>
      <p:sp>
        <p:nvSpPr>
          <p:cNvPr id="2" name="文本框 1"/>
          <p:cNvSpPr txBox="1"/>
          <p:nvPr/>
        </p:nvSpPr>
        <p:spPr>
          <a:xfrm>
            <a:off x="684287" y="774452"/>
            <a:ext cx="3744416"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lvl="0" algn="l">
              <a:lnSpc>
                <a:spcPct val="150000"/>
              </a:lnSpc>
            </a:pPr>
            <a:r>
              <a:rPr lang="en-US" altLang="zh-CN" sz="1800" b="1" dirty="0" smtClean="0">
                <a:solidFill>
                  <a:srgbClr val="000000"/>
                </a:solidFill>
                <a:cs typeface="+mn-ea"/>
                <a:sym typeface="+mn-ea"/>
              </a:rPr>
              <a:t>1.1.5、</a:t>
            </a:r>
            <a:r>
              <a:rPr lang="zh-CN" altLang="en-US" sz="1800" b="1" dirty="0">
                <a:solidFill>
                  <a:srgbClr val="000000"/>
                </a:solidFill>
                <a:cs typeface="+mn-ea"/>
                <a:sym typeface="+mn-ea"/>
              </a:rPr>
              <a:t>结构</a:t>
            </a:r>
            <a:r>
              <a:rPr lang="en-US" altLang="zh-CN" sz="1800" b="1" dirty="0">
                <a:solidFill>
                  <a:srgbClr val="000000"/>
                </a:solidFill>
                <a:cs typeface="+mn-ea"/>
                <a:sym typeface="+mn-ea"/>
              </a:rPr>
              <a:t>规划</a:t>
            </a:r>
            <a:r>
              <a:rPr lang="zh-CN" altLang="en-US" sz="1800" b="1" dirty="0">
                <a:solidFill>
                  <a:srgbClr val="000000"/>
                </a:solidFill>
                <a:cs typeface="+mn-ea"/>
                <a:sym typeface="+mn-ea"/>
              </a:rPr>
              <a:t>（实例）</a:t>
            </a: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9" name="文本框 8"/>
          <p:cNvSpPr txBox="1"/>
          <p:nvPr/>
        </p:nvSpPr>
        <p:spPr>
          <a:xfrm>
            <a:off x="9393047" y="1926580"/>
            <a:ext cx="2380472" cy="4339650"/>
          </a:xfrm>
          <a:prstGeom prst="rect">
            <a:avLst/>
          </a:prstGeom>
          <a:noFill/>
          <a:extLst/>
        </p:spPr>
        <p:txBody>
          <a:bodyPr wrap="square" rtlCol="0">
            <a:spAutoFit/>
          </a:bodyPr>
          <a:lstStyle/>
          <a:p>
            <a:pPr algn="l">
              <a:lnSpc>
                <a:spcPct val="150000"/>
              </a:lnSpc>
            </a:pPr>
            <a:r>
              <a:rPr lang="zh-CN" altLang="en-US" sz="1600" b="1" dirty="0" smtClean="0">
                <a:solidFill>
                  <a:srgbClr val="000000"/>
                </a:solidFill>
                <a:latin typeface="+mn-ea"/>
                <a:cs typeface="+mn-ea"/>
              </a:rPr>
              <a:t>问题描述：</a:t>
            </a:r>
            <a:endParaRPr lang="en-US" altLang="zh-CN" sz="1600" b="1" dirty="0" smtClean="0">
              <a:solidFill>
                <a:srgbClr val="000000"/>
              </a:solidFill>
              <a:latin typeface="+mn-ea"/>
              <a:cs typeface="+mn-ea"/>
            </a:endParaRPr>
          </a:p>
          <a:p>
            <a:pPr algn="l">
              <a:lnSpc>
                <a:spcPct val="150000"/>
              </a:lnSpc>
            </a:pPr>
            <a:r>
              <a:rPr lang="zh-CN" altLang="en-US" sz="1400" dirty="0" smtClean="0">
                <a:solidFill>
                  <a:srgbClr val="000000"/>
                </a:solidFill>
                <a:cs typeface="+mn-ea"/>
              </a:rPr>
              <a:t>原设计楼梯因楼体变形缝原因，共有</a:t>
            </a:r>
            <a:r>
              <a:rPr lang="en-US" altLang="zh-CN" sz="1400" dirty="0" smtClean="0">
                <a:solidFill>
                  <a:srgbClr val="000000"/>
                </a:solidFill>
                <a:cs typeface="+mn-ea"/>
              </a:rPr>
              <a:t>32</a:t>
            </a:r>
            <a:r>
              <a:rPr lang="zh-CN" altLang="en-US" sz="1400" dirty="0" smtClean="0">
                <a:solidFill>
                  <a:srgbClr val="000000"/>
                </a:solidFill>
                <a:cs typeface="+mn-ea"/>
              </a:rPr>
              <a:t>户结构柱子影响楼梯上楼空间尺寸不能满足功能使用需求；</a:t>
            </a:r>
            <a:endParaRPr lang="en-US" altLang="zh-CN" sz="1400" dirty="0" smtClean="0">
              <a:solidFill>
                <a:srgbClr val="000000"/>
              </a:solidFill>
              <a:cs typeface="+mn-ea"/>
            </a:endParaRPr>
          </a:p>
          <a:p>
            <a:pPr algn="l">
              <a:lnSpc>
                <a:spcPct val="150000"/>
              </a:lnSpc>
            </a:pPr>
            <a:r>
              <a:rPr lang="zh-CN" altLang="en-US" sz="1400" dirty="0" smtClean="0">
                <a:solidFill>
                  <a:srgbClr val="000000"/>
                </a:solidFill>
                <a:cs typeface="+mn-ea"/>
              </a:rPr>
              <a:t>结合现场实际条件进行楼梯深化，将原方案调整为旋转楼梯。</a:t>
            </a:r>
            <a:endParaRPr lang="en-US" altLang="zh-CN" sz="1400" dirty="0" smtClean="0">
              <a:solidFill>
                <a:srgbClr val="000000"/>
              </a:solidFill>
              <a:cs typeface="+mn-ea"/>
            </a:endParaRPr>
          </a:p>
          <a:p>
            <a:pPr>
              <a:lnSpc>
                <a:spcPct val="150000"/>
              </a:lnSpc>
            </a:pPr>
            <a:r>
              <a:rPr lang="zh-CN" altLang="en-US" sz="1400" b="1" dirty="0" smtClean="0">
                <a:solidFill>
                  <a:srgbClr val="000000"/>
                </a:solidFill>
                <a:cs typeface="+mn-ea"/>
              </a:rPr>
              <a:t>此方案因与销售样板楼梯不同，</a:t>
            </a:r>
            <a:r>
              <a:rPr lang="zh-CN" altLang="zh-CN" sz="1400" b="1" dirty="0">
                <a:solidFill>
                  <a:srgbClr val="000000"/>
                </a:solidFill>
                <a:cs typeface="+mn-ea"/>
              </a:rPr>
              <a:t>已经造成</a:t>
            </a:r>
            <a:r>
              <a:rPr lang="zh-CN" altLang="zh-CN" sz="1400" b="1" dirty="0" smtClean="0">
                <a:solidFill>
                  <a:srgbClr val="000000"/>
                </a:solidFill>
                <a:cs typeface="+mn-ea"/>
              </a:rPr>
              <a:t>业主</a:t>
            </a:r>
            <a:r>
              <a:rPr lang="zh-CN" altLang="en-US" sz="1400" b="1" dirty="0" smtClean="0">
                <a:solidFill>
                  <a:srgbClr val="000000"/>
                </a:solidFill>
                <a:cs typeface="+mn-ea"/>
              </a:rPr>
              <a:t>投</a:t>
            </a:r>
            <a:r>
              <a:rPr lang="zh-CN" altLang="zh-CN" sz="1400" b="1" dirty="0" smtClean="0">
                <a:solidFill>
                  <a:srgbClr val="000000"/>
                </a:solidFill>
                <a:cs typeface="+mn-ea"/>
              </a:rPr>
              <a:t>诉，</a:t>
            </a:r>
            <a:r>
              <a:rPr lang="zh-CN" altLang="zh-CN" sz="1400" b="1" dirty="0">
                <a:solidFill>
                  <a:srgbClr val="000000"/>
                </a:solidFill>
                <a:cs typeface="+mn-ea"/>
              </a:rPr>
              <a:t>且在已经精装进行阶段在进行结构调整，已造成成本浪费及工期严重延期的风险。</a:t>
            </a: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6695" y="2173856"/>
            <a:ext cx="1974339" cy="349714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2" name="下箭头 11"/>
          <p:cNvSpPr/>
          <p:nvPr/>
        </p:nvSpPr>
        <p:spPr>
          <a:xfrm rot="16200000">
            <a:off x="3911636" y="3783656"/>
            <a:ext cx="324550" cy="2775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a:stretch>
            <a:fillRect/>
          </a:stretch>
        </p:blipFill>
        <p:spPr>
          <a:xfrm rot="16200000">
            <a:off x="509743" y="2461436"/>
            <a:ext cx="3475785" cy="2921980"/>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14" name="文本框 13"/>
          <p:cNvSpPr txBox="1"/>
          <p:nvPr/>
        </p:nvSpPr>
        <p:spPr>
          <a:xfrm>
            <a:off x="839696" y="5815012"/>
            <a:ext cx="2868930" cy="417743"/>
          </a:xfrm>
          <a:prstGeom prst="rect">
            <a:avLst/>
          </a:prstGeom>
          <a:solidFill>
            <a:schemeClr val="bg1"/>
          </a:solidFill>
        </p:spPr>
        <p:txBody>
          <a:bodyPr wrap="square" rtlCol="0">
            <a:spAutoFit/>
          </a:bodyPr>
          <a:lstStyle/>
          <a:p>
            <a:pPr algn="ctr">
              <a:lnSpc>
                <a:spcPct val="150000"/>
              </a:lnSpc>
            </a:pPr>
            <a:r>
              <a:rPr lang="zh-CN" altLang="en-US" sz="1600" b="1" dirty="0" smtClean="0">
                <a:solidFill>
                  <a:srgbClr val="000000"/>
                </a:solidFill>
                <a:cs typeface="+mn-ea"/>
              </a:rPr>
              <a:t>原方案</a:t>
            </a:r>
            <a:endParaRPr lang="en-US" altLang="zh-CN" sz="1600" b="1" dirty="0">
              <a:solidFill>
                <a:srgbClr val="000000"/>
              </a:solidFill>
              <a:cs typeface="+mn-ea"/>
            </a:endParaRPr>
          </a:p>
        </p:txBody>
      </p:sp>
      <p:sp>
        <p:nvSpPr>
          <p:cNvPr id="15" name="文本框 14"/>
          <p:cNvSpPr txBox="1"/>
          <p:nvPr/>
        </p:nvSpPr>
        <p:spPr>
          <a:xfrm>
            <a:off x="4428703" y="5815012"/>
            <a:ext cx="2868930" cy="417743"/>
          </a:xfrm>
          <a:prstGeom prst="rect">
            <a:avLst/>
          </a:prstGeom>
          <a:solidFill>
            <a:schemeClr val="bg1"/>
          </a:solidFill>
        </p:spPr>
        <p:txBody>
          <a:bodyPr wrap="square" rtlCol="0">
            <a:spAutoFit/>
          </a:bodyPr>
          <a:lstStyle/>
          <a:p>
            <a:pPr algn="ctr">
              <a:lnSpc>
                <a:spcPct val="150000"/>
              </a:lnSpc>
            </a:pPr>
            <a:r>
              <a:rPr lang="zh-CN" altLang="en-US" sz="1600" b="1" dirty="0" smtClean="0">
                <a:solidFill>
                  <a:srgbClr val="000000"/>
                </a:solidFill>
                <a:cs typeface="+mn-ea"/>
              </a:rPr>
              <a:t>调整后</a:t>
            </a:r>
            <a:endParaRPr lang="en-US" altLang="zh-CN" sz="1600" b="1" dirty="0">
              <a:solidFill>
                <a:srgbClr val="000000"/>
              </a:solidFill>
              <a:cs typeface="+mn-ea"/>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2850" y="2173856"/>
            <a:ext cx="2638381" cy="3517841"/>
          </a:xfrm>
          <a:prstGeom prst="rect">
            <a:avLst/>
          </a:prstGeom>
          <a:ln w="88900" cap="sq" cmpd="thickThin">
            <a:solidFill>
              <a:srgbClr val="000000"/>
            </a:solidFill>
            <a:prstDash val="solid"/>
            <a:miter lim="800000"/>
            <a:headEnd/>
            <a:tailEnd/>
          </a:ln>
          <a:effectLst>
            <a:innerShdw blurRad="76200">
              <a:srgbClr val="000000"/>
            </a:innerShdw>
          </a:effectLst>
        </p:spPr>
      </p:pic>
    </p:spTree>
    <p:extLst>
      <p:ext uri="{BB962C8B-B14F-4D97-AF65-F5344CB8AC3E}">
        <p14:creationId xmlns:p14="http://schemas.microsoft.com/office/powerpoint/2010/main" val="1195465089"/>
      </p:ext>
    </p:extLst>
  </p:cSld>
  <p:clrMapOvr>
    <a:masterClrMapping/>
  </p:clrMapOvr>
  <p:transition>
    <p:zoom dir="in"/>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2"/>
          <p:cNvPicPr>
            <a:picLocks noChangeAspect="1"/>
          </p:cNvPicPr>
          <p:nvPr/>
        </p:nvPicPr>
        <p:blipFill>
          <a:blip r:embed="rId2"/>
          <a:stretch>
            <a:fillRect/>
          </a:stretch>
        </p:blipFill>
        <p:spPr bwMode="auto">
          <a:xfrm>
            <a:off x="6044815" y="2031365"/>
            <a:ext cx="3278890" cy="272732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2" name="矩形 2"/>
          <p:cNvSpPr>
            <a:spLocks noChangeArrowheads="1"/>
          </p:cNvSpPr>
          <p:nvPr/>
        </p:nvSpPr>
        <p:spPr bwMode="auto">
          <a:xfrm>
            <a:off x="3530502" y="5336064"/>
            <a:ext cx="5292584"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门锁验收：</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安装牢固，门把手无松动</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77830" name="Picture 2"/>
          <p:cNvPicPr>
            <a:picLocks noChangeAspect="1"/>
          </p:cNvPicPr>
          <p:nvPr/>
        </p:nvPicPr>
        <p:blipFill>
          <a:blip r:embed="rId3"/>
          <a:stretch>
            <a:fillRect/>
          </a:stretch>
        </p:blipFill>
        <p:spPr bwMode="auto">
          <a:xfrm>
            <a:off x="3192641" y="2020292"/>
            <a:ext cx="1827051" cy="2738199"/>
          </a:xfrm>
          <a:prstGeom prst="rect">
            <a:avLst/>
          </a:prstGeom>
          <a:noFill/>
          <a:ln w="88900" cap="sq" cmpd="thickThin">
            <a:solidFill>
              <a:srgbClr val="000000"/>
            </a:solidFill>
            <a:prstDash val="solid"/>
            <a:miter lim="800000"/>
            <a:headEnd/>
            <a:tailEnd/>
          </a:ln>
          <a:effectLst>
            <a:innerShdw blurRad="76200">
              <a:srgbClr val="000000"/>
            </a:innerShdw>
          </a:effectLst>
        </p:spPr>
      </p:pic>
      <p:grpSp>
        <p:nvGrpSpPr>
          <p:cNvPr id="77831" name="组合 15"/>
          <p:cNvGrpSpPr/>
          <p:nvPr/>
        </p:nvGrpSpPr>
        <p:grpSpPr>
          <a:xfrm>
            <a:off x="4138651" y="2364152"/>
            <a:ext cx="926994" cy="484889"/>
            <a:chOff x="624359" y="2918833"/>
            <a:chExt cx="929460" cy="485735"/>
          </a:xfrm>
        </p:grpSpPr>
        <p:sp>
          <p:nvSpPr>
            <p:cNvPr id="77834" name="矩形 16"/>
            <p:cNvSpPr/>
            <p:nvPr/>
          </p:nvSpPr>
          <p:spPr>
            <a:xfrm rot="2914338">
              <a:off x="493077" y="3050114"/>
              <a:ext cx="485735" cy="223172"/>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sp>
          <p:nvSpPr>
            <p:cNvPr id="77835" name="矩形 17"/>
            <p:cNvSpPr/>
            <p:nvPr/>
          </p:nvSpPr>
          <p:spPr>
            <a:xfrm rot="8307572">
              <a:off x="625060" y="2938243"/>
              <a:ext cx="928759" cy="200253"/>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grpSp>
      <p:sp>
        <p:nvSpPr>
          <p:cNvPr id="19" name="乘号 18"/>
          <p:cNvSpPr/>
          <p:nvPr/>
        </p:nvSpPr>
        <p:spPr bwMode="auto">
          <a:xfrm>
            <a:off x="8437999" y="1838063"/>
            <a:ext cx="942841"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5.3-6.2-1</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木门及门窗套安装质量   </a:t>
            </a:r>
            <a:r>
              <a:rPr lang="zh-CN" altLang="en-US" sz="1800" dirty="0">
                <a:latin typeface="微软雅黑" panose="020B0503020204020204" pitchFamily="34" charset="-122"/>
                <a:ea typeface="微软雅黑" panose="020B0503020204020204" pitchFamily="34" charset="-122"/>
                <a:sym typeface="+mn-ea"/>
              </a:rPr>
              <a:t>（观感实例）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1"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2"/>
          <p:cNvPicPr>
            <a:picLocks noChangeAspect="1"/>
          </p:cNvPicPr>
          <p:nvPr/>
        </p:nvPicPr>
        <p:blipFill>
          <a:blip r:embed="rId2"/>
          <a:stretch>
            <a:fillRect/>
          </a:stretch>
        </p:blipFill>
        <p:spPr bwMode="auto">
          <a:xfrm>
            <a:off x="6291580" y="2126615"/>
            <a:ext cx="3468370" cy="322707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5" name="矩形 2"/>
          <p:cNvSpPr>
            <a:spLocks noChangeArrowheads="1"/>
          </p:cNvSpPr>
          <p:nvPr/>
        </p:nvSpPr>
        <p:spPr bwMode="auto">
          <a:xfrm>
            <a:off x="2585085" y="5803265"/>
            <a:ext cx="707009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门窗套正侧面垂直度：</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用</a:t>
            </a:r>
            <a:r>
              <a:rPr kumimoji="0" lang="en-US" alt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2M</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靠尺及塞尺检查，垂直度误差</a:t>
            </a:r>
            <a:r>
              <a:rPr kumimoji="0" lang="en-US"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≤3MM</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74759" name="Picture 2"/>
          <p:cNvPicPr>
            <a:picLocks noChangeAspect="1"/>
          </p:cNvPicPr>
          <p:nvPr/>
        </p:nvPicPr>
        <p:blipFill>
          <a:blip r:embed="rId3"/>
          <a:stretch>
            <a:fillRect/>
          </a:stretch>
        </p:blipFill>
        <p:spPr bwMode="auto">
          <a:xfrm>
            <a:off x="2328545" y="2125980"/>
            <a:ext cx="3550285" cy="322770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8" name="L 形 7"/>
          <p:cNvSpPr/>
          <p:nvPr/>
        </p:nvSpPr>
        <p:spPr bwMode="auto">
          <a:xfrm rot="18535748">
            <a:off x="4124622" y="3639007"/>
            <a:ext cx="1033163" cy="456367"/>
          </a:xfrm>
          <a:prstGeom prst="corner">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sp>
        <p:nvSpPr>
          <p:cNvPr id="9" name="乘号 8"/>
          <p:cNvSpPr/>
          <p:nvPr/>
        </p:nvSpPr>
        <p:spPr bwMode="auto">
          <a:xfrm>
            <a:off x="8032115" y="2977515"/>
            <a:ext cx="1264285" cy="1524000"/>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cxnSp>
        <p:nvCxnSpPr>
          <p:cNvPr id="74762" name="直接箭头连接符 9"/>
          <p:cNvCxnSpPr/>
          <p:nvPr/>
        </p:nvCxnSpPr>
        <p:spPr>
          <a:xfrm>
            <a:off x="7623252" y="3446616"/>
            <a:ext cx="499110" cy="736600"/>
          </a:xfrm>
          <a:prstGeom prst="straightConnector1">
            <a:avLst/>
          </a:prstGeom>
          <a:ln w="38100" cap="flat" cmpd="dbl">
            <a:solidFill>
              <a:srgbClr val="C00000"/>
            </a:solidFill>
            <a:prstDash val="solid"/>
            <a:headEnd type="none" w="med" len="med"/>
            <a:tailEnd type="triangle" w="med" len="med"/>
          </a:ln>
        </p:spPr>
      </p:cxnSp>
      <p:cxnSp>
        <p:nvCxnSpPr>
          <p:cNvPr id="74763" name="直接箭头连接符 10"/>
          <p:cNvCxnSpPr/>
          <p:nvPr/>
        </p:nvCxnSpPr>
        <p:spPr>
          <a:xfrm>
            <a:off x="3698240" y="3329305"/>
            <a:ext cx="440690" cy="972185"/>
          </a:xfrm>
          <a:prstGeom prst="straightConnector1">
            <a:avLst/>
          </a:prstGeom>
          <a:ln w="38100" cap="flat" cmpd="dbl">
            <a:solidFill>
              <a:srgbClr val="C00000"/>
            </a:solidFill>
            <a:prstDash val="solid"/>
            <a:headEnd type="none" w="med" len="med"/>
            <a:tailEnd type="triangle" w="med" len="med"/>
          </a:ln>
        </p:spPr>
      </p:cxnSp>
      <p:pic>
        <p:nvPicPr>
          <p:cNvPr id="74764" name="Picture 1"/>
          <p:cNvPicPr>
            <a:picLocks noChangeAspect="1"/>
          </p:cNvPicPr>
          <p:nvPr/>
        </p:nvPicPr>
        <p:blipFill>
          <a:blip r:embed="rId4"/>
          <a:stretch>
            <a:fillRect/>
          </a:stretch>
        </p:blipFill>
        <p:spPr>
          <a:xfrm>
            <a:off x="7724775" y="4301490"/>
            <a:ext cx="1393190" cy="930910"/>
          </a:xfrm>
          <a:prstGeom prst="rect">
            <a:avLst/>
          </a:prstGeom>
          <a:noFill/>
          <a:ln w="28575" cap="flat" cmpd="sng">
            <a:solidFill>
              <a:srgbClr val="C00000"/>
            </a:solidFill>
            <a:prstDash val="dashDot"/>
            <a:miter/>
            <a:headEnd type="none" w="med" len="med"/>
            <a:tailEnd type="none" w="med" len="med"/>
          </a:ln>
        </p:spPr>
      </p:pic>
      <p:pic>
        <p:nvPicPr>
          <p:cNvPr id="74765" name="Picture 2"/>
          <p:cNvPicPr>
            <a:picLocks noChangeAspect="1"/>
          </p:cNvPicPr>
          <p:nvPr/>
        </p:nvPicPr>
        <p:blipFill>
          <a:blip r:embed="rId5"/>
          <a:stretch>
            <a:fillRect/>
          </a:stretch>
        </p:blipFill>
        <p:spPr>
          <a:xfrm>
            <a:off x="3622838" y="4374307"/>
            <a:ext cx="1318392" cy="881041"/>
          </a:xfrm>
          <a:prstGeom prst="rect">
            <a:avLst/>
          </a:prstGeom>
          <a:noFill/>
          <a:ln w="28575" cap="flat" cmpd="sng">
            <a:solidFill>
              <a:srgbClr val="C00000"/>
            </a:solidFill>
            <a:prstDash val="dashDot"/>
            <a:miter/>
            <a:headEnd type="none" w="med" len="med"/>
            <a:tailEnd type="none" w="med" len="med"/>
          </a:ln>
        </p:spPr>
      </p:pic>
      <p:sp>
        <p:nvSpPr>
          <p:cNvPr id="3" name="文本框 2"/>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5.3-6.2-2</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木门及门窗套安装质量   </a:t>
            </a:r>
            <a:r>
              <a:rPr lang="zh-CN" altLang="en-US" sz="1800" dirty="0">
                <a:latin typeface="微软雅黑" panose="020B0503020204020204" pitchFamily="34" charset="-122"/>
                <a:ea typeface="微软雅黑" panose="020B0503020204020204" pitchFamily="34" charset="-122"/>
                <a:sym typeface="+mn-ea"/>
              </a:rPr>
              <a:t>（实测实例）</a:t>
            </a:r>
            <a:endParaRPr lang="zh-CN" altLang="en-US" sz="1800" b="1" dirty="0" smtClean="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3"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2"/>
          <p:cNvPicPr>
            <a:picLocks noChangeAspect="1"/>
          </p:cNvPicPr>
          <p:nvPr/>
        </p:nvPicPr>
        <p:blipFill>
          <a:blip r:embed="rId2"/>
          <a:stretch>
            <a:fillRect/>
          </a:stretch>
        </p:blipFill>
        <p:spPr bwMode="auto">
          <a:xfrm>
            <a:off x="2771775" y="1850390"/>
            <a:ext cx="2552700" cy="3823970"/>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5" name="矩形 2"/>
          <p:cNvSpPr>
            <a:spLocks noChangeArrowheads="1"/>
          </p:cNvSpPr>
          <p:nvPr/>
        </p:nvSpPr>
        <p:spPr bwMode="auto">
          <a:xfrm>
            <a:off x="1445161" y="6031706"/>
            <a:ext cx="9127331"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门扇对角线：</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用对角检测尺检查，对角线误差</a:t>
            </a:r>
            <a:r>
              <a:rPr kumimoji="0" lang="en-US"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≤2MM</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76807" name="Picture 2"/>
          <p:cNvPicPr>
            <a:picLocks noChangeAspect="1"/>
          </p:cNvPicPr>
          <p:nvPr/>
        </p:nvPicPr>
        <p:blipFill>
          <a:blip r:embed="rId3"/>
          <a:stretch>
            <a:fillRect/>
          </a:stretch>
        </p:blipFill>
        <p:spPr bwMode="auto">
          <a:xfrm>
            <a:off x="6160949" y="1850172"/>
            <a:ext cx="2552801" cy="382365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8" name="L 形 7"/>
          <p:cNvSpPr/>
          <p:nvPr/>
        </p:nvSpPr>
        <p:spPr bwMode="auto">
          <a:xfrm rot="18535748">
            <a:off x="4164702" y="2336142"/>
            <a:ext cx="1033163" cy="456367"/>
          </a:xfrm>
          <a:prstGeom prst="corner">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sp>
        <p:nvSpPr>
          <p:cNvPr id="9" name="乘号 8"/>
          <p:cNvSpPr/>
          <p:nvPr/>
        </p:nvSpPr>
        <p:spPr bwMode="auto">
          <a:xfrm>
            <a:off x="7501195" y="1742142"/>
            <a:ext cx="1212224" cy="1697114"/>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pic>
        <p:nvPicPr>
          <p:cNvPr id="76810" name="Picture 1"/>
          <p:cNvPicPr>
            <a:picLocks noChangeAspect="1"/>
          </p:cNvPicPr>
          <p:nvPr/>
        </p:nvPicPr>
        <p:blipFill>
          <a:blip r:embed="rId4"/>
          <a:stretch>
            <a:fillRect/>
          </a:stretch>
        </p:blipFill>
        <p:spPr>
          <a:xfrm>
            <a:off x="3798570" y="4362450"/>
            <a:ext cx="1384300" cy="925830"/>
          </a:xfrm>
          <a:prstGeom prst="rect">
            <a:avLst/>
          </a:prstGeom>
          <a:noFill/>
          <a:ln w="28575" cap="flat" cmpd="sng">
            <a:solidFill>
              <a:srgbClr val="C00000"/>
            </a:solidFill>
            <a:prstDash val="dashDot"/>
            <a:miter/>
            <a:headEnd type="none" w="med" len="med"/>
            <a:tailEnd type="none" w="med" len="med"/>
          </a:ln>
        </p:spPr>
      </p:pic>
      <p:pic>
        <p:nvPicPr>
          <p:cNvPr id="76811" name="Picture 1"/>
          <p:cNvPicPr>
            <a:picLocks noChangeAspect="1"/>
          </p:cNvPicPr>
          <p:nvPr/>
        </p:nvPicPr>
        <p:blipFill>
          <a:blip r:embed="rId5"/>
          <a:stretch>
            <a:fillRect/>
          </a:stretch>
        </p:blipFill>
        <p:spPr>
          <a:xfrm>
            <a:off x="6908165" y="4273550"/>
            <a:ext cx="1658620" cy="1104265"/>
          </a:xfrm>
          <a:prstGeom prst="rect">
            <a:avLst/>
          </a:prstGeom>
          <a:noFill/>
          <a:ln w="28575" cap="flat" cmpd="sng">
            <a:solidFill>
              <a:srgbClr val="C00000"/>
            </a:solidFill>
            <a:prstDash val="dashDot"/>
            <a:miter/>
            <a:headEnd type="none" w="med" len="med"/>
            <a:tailEnd type="none" w="med" len="med"/>
          </a:ln>
        </p:spPr>
      </p:pic>
      <p:cxnSp>
        <p:nvCxnSpPr>
          <p:cNvPr id="76812" name="直接箭头连接符 11"/>
          <p:cNvCxnSpPr/>
          <p:nvPr/>
        </p:nvCxnSpPr>
        <p:spPr>
          <a:xfrm flipH="1" flipV="1">
            <a:off x="3996690" y="3439795"/>
            <a:ext cx="576580" cy="935990"/>
          </a:xfrm>
          <a:prstGeom prst="straightConnector1">
            <a:avLst/>
          </a:prstGeom>
          <a:ln w="38100" cap="flat" cmpd="dbl">
            <a:solidFill>
              <a:srgbClr val="C00000"/>
            </a:solidFill>
            <a:prstDash val="solid"/>
            <a:headEnd type="none" w="med" len="med"/>
            <a:tailEnd type="triangle" w="med" len="med"/>
          </a:ln>
        </p:spPr>
      </p:cxnSp>
      <p:cxnSp>
        <p:nvCxnSpPr>
          <p:cNvPr id="76813" name="直接箭头连接符 12"/>
          <p:cNvCxnSpPr/>
          <p:nvPr/>
        </p:nvCxnSpPr>
        <p:spPr>
          <a:xfrm flipH="1" flipV="1">
            <a:off x="7608570" y="3109595"/>
            <a:ext cx="421005" cy="1122045"/>
          </a:xfrm>
          <a:prstGeom prst="straightConnector1">
            <a:avLst/>
          </a:prstGeom>
          <a:ln w="38100" cap="flat" cmpd="dbl">
            <a:solidFill>
              <a:srgbClr val="C00000"/>
            </a:solidFill>
            <a:prstDash val="solid"/>
            <a:headEnd type="none" w="med" len="med"/>
            <a:tailEnd type="triangle" w="med" len="med"/>
          </a:ln>
        </p:spPr>
      </p:cxnSp>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5.3-6.2-2</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木门及门窗套安装质量   </a:t>
            </a:r>
            <a:r>
              <a:rPr lang="zh-CN" altLang="en-US" sz="1800" dirty="0">
                <a:latin typeface="微软雅黑" panose="020B0503020204020204" pitchFamily="34" charset="-122"/>
                <a:ea typeface="微软雅黑" panose="020B0503020204020204" pitchFamily="34" charset="-122"/>
                <a:sym typeface="+mn-ea"/>
              </a:rPr>
              <a:t>（实测实例）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3"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921385" y="1546225"/>
          <a:ext cx="10274300" cy="4842510"/>
        </p:xfrm>
        <a:graphic>
          <a:graphicData uri="http://schemas.openxmlformats.org/drawingml/2006/table">
            <a:tbl>
              <a:tblPr/>
              <a:tblGrid>
                <a:gridCol w="734060">
                  <a:extLst>
                    <a:ext uri="{9D8B030D-6E8A-4147-A177-3AD203B41FA5}">
                      <a16:colId xmlns:a16="http://schemas.microsoft.com/office/drawing/2014/main" val="20000"/>
                    </a:ext>
                  </a:extLst>
                </a:gridCol>
                <a:gridCol w="2201545">
                  <a:extLst>
                    <a:ext uri="{9D8B030D-6E8A-4147-A177-3AD203B41FA5}">
                      <a16:colId xmlns:a16="http://schemas.microsoft.com/office/drawing/2014/main" val="20001"/>
                    </a:ext>
                  </a:extLst>
                </a:gridCol>
                <a:gridCol w="2283460">
                  <a:extLst>
                    <a:ext uri="{9D8B030D-6E8A-4147-A177-3AD203B41FA5}">
                      <a16:colId xmlns:a16="http://schemas.microsoft.com/office/drawing/2014/main" val="20002"/>
                    </a:ext>
                  </a:extLst>
                </a:gridCol>
                <a:gridCol w="2119630">
                  <a:extLst>
                    <a:ext uri="{9D8B030D-6E8A-4147-A177-3AD203B41FA5}">
                      <a16:colId xmlns:a16="http://schemas.microsoft.com/office/drawing/2014/main" val="20003"/>
                    </a:ext>
                  </a:extLst>
                </a:gridCol>
                <a:gridCol w="1549400">
                  <a:extLst>
                    <a:ext uri="{9D8B030D-6E8A-4147-A177-3AD203B41FA5}">
                      <a16:colId xmlns:a16="http://schemas.microsoft.com/office/drawing/2014/main" val="20004"/>
                    </a:ext>
                  </a:extLst>
                </a:gridCol>
                <a:gridCol w="1386205">
                  <a:extLst>
                    <a:ext uri="{9D8B030D-6E8A-4147-A177-3AD203B41FA5}">
                      <a16:colId xmlns:a16="http://schemas.microsoft.com/office/drawing/2014/main" val="20005"/>
                    </a:ext>
                  </a:extLst>
                </a:gridCol>
              </a:tblGrid>
              <a:tr h="390525">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序号</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项目</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质量要求及允许偏差</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验收方法</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说明</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0525">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检验方法、工具</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检验数量</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extLst>
                  <a:ext uri="{0D108BD9-81ED-4DB2-BD59-A6C34878D82A}">
                    <a16:rowId xmlns:a16="http://schemas.microsoft.com/office/drawing/2014/main" val="10001"/>
                  </a:ext>
                </a:extLst>
              </a:tr>
              <a:tr h="33210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安装</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牢固</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手板检查</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全检</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974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外观</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表面光滑，粘贴平整，不脱胶，边角不起翘</a:t>
                      </a:r>
                      <a:endParaRPr kumimoji="0" lang="zh-CN" sz="1595"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目测</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观察</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210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3</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配件</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安装牢固、正确</a:t>
                      </a:r>
                      <a:endParaRPr kumimoji="0" lang="zh-CN" sz="1595" b="0" i="0" u="none" strike="noStrike" cap="none" normalizeH="0" baseline="0" dirty="0" smtClean="0">
                        <a:ln>
                          <a:noFill/>
                        </a:ln>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目测</a:t>
                      </a:r>
                      <a:r>
                        <a:rPr kumimoji="0" lang="en-US"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  </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手板检查</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464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4</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门板水平高低差</a:t>
                      </a:r>
                      <a:endPar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≤1.0mm</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钢直尺和塞尺</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8">
                  <a:txBody>
                    <a:bodyPr/>
                    <a:lstStyle/>
                    <a:p>
                      <a:pPr marL="0" marR="0" lvl="0" indent="0" algn="l"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每</a:t>
                      </a:r>
                      <a:r>
                        <a:rPr kumimoji="0" lang="en-US"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50</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间一个检验批，每个检验批抽查不少于</a:t>
                      </a:r>
                      <a:r>
                        <a:rPr kumimoji="0" lang="en-US"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间（抽中为全检）</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实测实量</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vMerge="1">
                  <a:txBody>
                    <a:bodyPr/>
                    <a:lstStyle/>
                    <a:p>
                      <a:endParaRPr lang="zh-CN"/>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实测实量</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24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5</a:t>
                      </a:r>
                      <a:endPar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门板缝宽</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≤1.5mm</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塞尺</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7"/>
                  </a:ext>
                </a:extLst>
              </a:tr>
              <a:tr h="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6</a:t>
                      </a:r>
                      <a:endPar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柜体与墙面缝隙</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≤15.0mm</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塞尺</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8"/>
                  </a:ext>
                </a:extLst>
              </a:tr>
              <a:tr h="29464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实测实量</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210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7</a:t>
                      </a:r>
                      <a:endPar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门贴脸与踢脚线间隙</a:t>
                      </a:r>
                      <a:endPar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≤2.0mm</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塞尺</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实测实量</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9400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8</a:t>
                      </a:r>
                      <a:endPar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门板平整度</a:t>
                      </a:r>
                      <a:endPar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2mm/m</a:t>
                      </a:r>
                      <a:endPar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水平尺和塞尺</a:t>
                      </a: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实测实量</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7592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9</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门贴脸与墙面缝隙</a:t>
                      </a:r>
                      <a:endPar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≤1.0mm </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塞尺</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实测实量</a:t>
                      </a:r>
                      <a:endPar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9974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10</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橱门和抽屉</a:t>
                      </a:r>
                      <a:endPar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开关灵活，下口与底边下口位置平行</a:t>
                      </a:r>
                      <a:endPar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目测</a:t>
                      </a:r>
                      <a:r>
                        <a:rPr kumimoji="0" lang="en-US"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  </a:t>
                      </a: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手板检查</a:t>
                      </a:r>
                      <a:endPar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全检</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5941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11</a:t>
                      </a:r>
                      <a:endParaRPr kumimoji="0" lang="zh-CN" alt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台面质量</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光滑平整</a:t>
                      </a:r>
                      <a:endParaRPr kumimoji="0" lang="zh-CN" sz="1595"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p>
                  </a:txBody>
                  <a:tcPr marL="68454" marR="6845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5.3-6.3</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收纳系统安装质量   </a:t>
            </a:r>
            <a:r>
              <a:rPr lang="zh-CN" altLang="en-US" sz="1800" dirty="0">
                <a:latin typeface="微软雅黑" panose="020B0503020204020204" pitchFamily="34" charset="-122"/>
                <a:ea typeface="微软雅黑" panose="020B0503020204020204" pitchFamily="34" charset="-122"/>
                <a:sym typeface="+mn-ea"/>
              </a:rPr>
              <a:t>验收要求及方法</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2"/>
          <p:cNvPicPr>
            <a:picLocks noChangeAspect="1"/>
          </p:cNvPicPr>
          <p:nvPr/>
        </p:nvPicPr>
        <p:blipFill>
          <a:blip r:embed="rId2"/>
          <a:stretch>
            <a:fillRect/>
          </a:stretch>
        </p:blipFill>
        <p:spPr bwMode="auto">
          <a:xfrm>
            <a:off x="2538730" y="2119630"/>
            <a:ext cx="3536950" cy="2586990"/>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86021" name="Picture 2"/>
          <p:cNvPicPr>
            <a:picLocks noChangeAspect="1"/>
          </p:cNvPicPr>
          <p:nvPr/>
        </p:nvPicPr>
        <p:blipFill>
          <a:blip r:embed="rId3"/>
          <a:stretch>
            <a:fillRect/>
          </a:stretch>
        </p:blipFill>
        <p:spPr bwMode="auto">
          <a:xfrm>
            <a:off x="6542663" y="2119630"/>
            <a:ext cx="2079367" cy="258762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86022" name="Picture 1"/>
          <p:cNvPicPr>
            <a:picLocks noChangeAspect="1"/>
          </p:cNvPicPr>
          <p:nvPr/>
        </p:nvPicPr>
        <p:blipFill>
          <a:blip r:embed="rId4"/>
          <a:stretch>
            <a:fillRect/>
          </a:stretch>
        </p:blipFill>
        <p:spPr>
          <a:xfrm>
            <a:off x="6618863" y="3655120"/>
            <a:ext cx="1318392" cy="879456"/>
          </a:xfrm>
          <a:prstGeom prst="rect">
            <a:avLst/>
          </a:prstGeom>
          <a:noFill/>
          <a:ln w="28575" cap="flat" cmpd="sng">
            <a:solidFill>
              <a:srgbClr val="C00000"/>
            </a:solidFill>
            <a:prstDash val="dashDot"/>
            <a:miter/>
            <a:headEnd type="none" w="med" len="med"/>
            <a:tailEnd type="none" w="med" len="med"/>
          </a:ln>
        </p:spPr>
      </p:pic>
      <p:cxnSp>
        <p:nvCxnSpPr>
          <p:cNvPr id="86023" name="直接箭头连接符 19"/>
          <p:cNvCxnSpPr/>
          <p:nvPr/>
        </p:nvCxnSpPr>
        <p:spPr>
          <a:xfrm flipH="1" flipV="1">
            <a:off x="6807835" y="3263900"/>
            <a:ext cx="939800" cy="391160"/>
          </a:xfrm>
          <a:prstGeom prst="straightConnector1">
            <a:avLst/>
          </a:prstGeom>
          <a:ln w="38100" cap="flat" cmpd="dbl">
            <a:solidFill>
              <a:srgbClr val="C00000"/>
            </a:solidFill>
            <a:prstDash val="solid"/>
            <a:headEnd type="none" w="med" len="med"/>
            <a:tailEnd type="triangle" w="med" len="med"/>
          </a:ln>
        </p:spPr>
      </p:cxnSp>
      <p:sp>
        <p:nvSpPr>
          <p:cNvPr id="21" name="矩形 2"/>
          <p:cNvSpPr>
            <a:spLocks noChangeArrowheads="1"/>
          </p:cNvSpPr>
          <p:nvPr/>
        </p:nvSpPr>
        <p:spPr bwMode="auto">
          <a:xfrm>
            <a:off x="1520587" y="5354836"/>
            <a:ext cx="9127331"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五金验收：</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安装位置适宜，固定牢固粘贴平整，不起翘</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endPar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86025" name="组合 21"/>
          <p:cNvGrpSpPr/>
          <p:nvPr/>
        </p:nvGrpSpPr>
        <p:grpSpPr>
          <a:xfrm>
            <a:off x="5011897" y="2573582"/>
            <a:ext cx="928579" cy="484889"/>
            <a:chOff x="624359" y="2918833"/>
            <a:chExt cx="929460" cy="485735"/>
          </a:xfrm>
        </p:grpSpPr>
        <p:sp>
          <p:nvSpPr>
            <p:cNvPr id="86028" name="矩形 22"/>
            <p:cNvSpPr/>
            <p:nvPr/>
          </p:nvSpPr>
          <p:spPr>
            <a:xfrm rot="2914338">
              <a:off x="493077" y="3050114"/>
              <a:ext cx="485735" cy="223172"/>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sp>
          <p:nvSpPr>
            <p:cNvPr id="86029" name="矩形 23"/>
            <p:cNvSpPr/>
            <p:nvPr/>
          </p:nvSpPr>
          <p:spPr>
            <a:xfrm rot="8307572">
              <a:off x="625060" y="2938243"/>
              <a:ext cx="928759" cy="200253"/>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grpSp>
      <p:sp>
        <p:nvSpPr>
          <p:cNvPr id="25" name="乘号 24"/>
          <p:cNvSpPr/>
          <p:nvPr/>
        </p:nvSpPr>
        <p:spPr bwMode="auto">
          <a:xfrm>
            <a:off x="7723718" y="1979868"/>
            <a:ext cx="941256"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5.3-6.3-1</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收纳系统安装质量   </a:t>
            </a:r>
            <a:r>
              <a:rPr lang="zh-CN" altLang="en-US" sz="1800" dirty="0">
                <a:latin typeface="微软雅黑" panose="020B0503020204020204" pitchFamily="34" charset="-122"/>
                <a:ea typeface="微软雅黑" panose="020B0503020204020204" pitchFamily="34" charset="-122"/>
                <a:sym typeface="+mn-ea"/>
              </a:rPr>
              <a:t>（验收实例）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3"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2"/>
          <p:cNvPicPr>
            <a:picLocks noChangeAspect="1"/>
          </p:cNvPicPr>
          <p:nvPr/>
        </p:nvPicPr>
        <p:blipFill>
          <a:blip r:embed="rId2"/>
          <a:stretch>
            <a:fillRect/>
          </a:stretch>
        </p:blipFill>
        <p:spPr bwMode="auto">
          <a:xfrm>
            <a:off x="6217994" y="2570927"/>
            <a:ext cx="3850593" cy="2567062"/>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7" name="矩形 2"/>
          <p:cNvSpPr>
            <a:spLocks noChangeArrowheads="1"/>
          </p:cNvSpPr>
          <p:nvPr/>
        </p:nvSpPr>
        <p:spPr bwMode="auto">
          <a:xfrm>
            <a:off x="2652631" y="5347156"/>
            <a:ext cx="694849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门板水平高低差：</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用钢直尺和塞尺检查，留缝宽度</a:t>
            </a:r>
            <a:r>
              <a:rPr kumimoji="0" lang="en-US"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≤1MM</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p>
        </p:txBody>
      </p:sp>
      <p:pic>
        <p:nvPicPr>
          <p:cNvPr id="89095" name="Picture 2"/>
          <p:cNvPicPr>
            <a:picLocks noChangeAspect="1"/>
          </p:cNvPicPr>
          <p:nvPr/>
        </p:nvPicPr>
        <p:blipFill>
          <a:blip r:embed="rId3"/>
          <a:stretch>
            <a:fillRect/>
          </a:stretch>
        </p:blipFill>
        <p:spPr bwMode="auto">
          <a:xfrm>
            <a:off x="1974419" y="2539234"/>
            <a:ext cx="3850593" cy="2567062"/>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21" name="L 形 20"/>
          <p:cNvSpPr/>
          <p:nvPr/>
        </p:nvSpPr>
        <p:spPr bwMode="auto">
          <a:xfrm rot="18535748">
            <a:off x="4777588" y="2735726"/>
            <a:ext cx="1033163" cy="456367"/>
          </a:xfrm>
          <a:prstGeom prst="corner">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sp>
        <p:nvSpPr>
          <p:cNvPr id="22" name="乘号 21"/>
          <p:cNvSpPr/>
          <p:nvPr/>
        </p:nvSpPr>
        <p:spPr bwMode="auto">
          <a:xfrm>
            <a:off x="8995809" y="2299958"/>
            <a:ext cx="1212224" cy="1697114"/>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华文中宋" panose="02010600040101010101" pitchFamily="2" charset="-122"/>
              <a:cs typeface="+mn-cs"/>
            </a:endParaRPr>
          </a:p>
        </p:txBody>
      </p:sp>
      <p:pic>
        <p:nvPicPr>
          <p:cNvPr id="89098" name="Picture 1" descr="C:\Users\yrxd\AppData\Roaming\Tencent\Users\984899152\QQ\WinTemp\RichOle\YE8V_VGQE98UM~X@%[}{8DL.jpg"/>
          <p:cNvPicPr>
            <a:picLocks noChangeAspect="1"/>
          </p:cNvPicPr>
          <p:nvPr/>
        </p:nvPicPr>
        <p:blipFill>
          <a:blip r:embed="rId4"/>
          <a:stretch>
            <a:fillRect/>
          </a:stretch>
        </p:blipFill>
        <p:spPr>
          <a:xfrm>
            <a:off x="6240179" y="2599449"/>
            <a:ext cx="1318392" cy="941256"/>
          </a:xfrm>
          <a:prstGeom prst="rect">
            <a:avLst/>
          </a:prstGeom>
          <a:noFill/>
          <a:ln w="28575" cap="flat" cmpd="sng">
            <a:solidFill>
              <a:srgbClr val="C00000"/>
            </a:solidFill>
            <a:prstDash val="dashDot"/>
            <a:miter/>
            <a:headEnd type="none" w="med" len="med"/>
            <a:tailEnd type="none" w="med" len="med"/>
          </a:ln>
        </p:spPr>
      </p:pic>
      <p:pic>
        <p:nvPicPr>
          <p:cNvPr id="89099" name="Picture 1"/>
          <p:cNvPicPr>
            <a:picLocks noChangeAspect="1"/>
          </p:cNvPicPr>
          <p:nvPr/>
        </p:nvPicPr>
        <p:blipFill>
          <a:blip r:embed="rId5"/>
          <a:stretch>
            <a:fillRect/>
          </a:stretch>
        </p:blipFill>
        <p:spPr>
          <a:xfrm>
            <a:off x="1993434" y="2558250"/>
            <a:ext cx="1340577" cy="950764"/>
          </a:xfrm>
          <a:prstGeom prst="rect">
            <a:avLst/>
          </a:prstGeom>
          <a:noFill/>
          <a:ln w="28575" cap="flat" cmpd="sng">
            <a:solidFill>
              <a:srgbClr val="C00000"/>
            </a:solidFill>
            <a:prstDash val="dashDot"/>
            <a:miter/>
            <a:headEnd type="none" w="med" len="med"/>
            <a:tailEnd type="none" w="med" len="med"/>
          </a:ln>
        </p:spPr>
      </p:pic>
      <p:cxnSp>
        <p:nvCxnSpPr>
          <p:cNvPr id="89100" name="直接箭头连接符 24"/>
          <p:cNvCxnSpPr/>
          <p:nvPr/>
        </p:nvCxnSpPr>
        <p:spPr>
          <a:xfrm>
            <a:off x="7558571" y="2856156"/>
            <a:ext cx="1140916" cy="836672"/>
          </a:xfrm>
          <a:prstGeom prst="straightConnector1">
            <a:avLst/>
          </a:prstGeom>
          <a:ln w="38100" cap="flat" cmpd="dbl">
            <a:solidFill>
              <a:srgbClr val="C00000"/>
            </a:solidFill>
            <a:prstDash val="solid"/>
            <a:headEnd type="none" w="med" len="med"/>
            <a:tailEnd type="triangle" w="med" len="med"/>
          </a:ln>
        </p:spPr>
      </p:cxnSp>
      <p:cxnSp>
        <p:nvCxnSpPr>
          <p:cNvPr id="89101" name="直接箭头连接符 25"/>
          <p:cNvCxnSpPr/>
          <p:nvPr/>
        </p:nvCxnSpPr>
        <p:spPr>
          <a:xfrm>
            <a:off x="3334011" y="2824464"/>
            <a:ext cx="1121901" cy="213921"/>
          </a:xfrm>
          <a:prstGeom prst="straightConnector1">
            <a:avLst/>
          </a:prstGeom>
          <a:ln w="38100" cap="flat" cmpd="dbl">
            <a:solidFill>
              <a:srgbClr val="C00000"/>
            </a:solidFill>
            <a:prstDash val="solid"/>
            <a:headEnd type="none" w="med" len="med"/>
            <a:tailEnd type="triangle" w="med" len="med"/>
          </a:ln>
        </p:spPr>
      </p:cxnSp>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5.3-6.3-1</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altLang="en-US" sz="1800" b="1" dirty="0" smtClean="0">
                <a:solidFill>
                  <a:srgbClr val="000000"/>
                </a:solidFill>
                <a:cs typeface="+mn-ea"/>
              </a:rPr>
              <a:t>收纳系统安装质量   </a:t>
            </a:r>
            <a:r>
              <a:rPr lang="zh-CN" altLang="en-US" sz="1800" dirty="0">
                <a:latin typeface="微软雅黑" panose="020B0503020204020204" pitchFamily="34" charset="-122"/>
                <a:ea typeface="微软雅黑" panose="020B0503020204020204" pitchFamily="34" charset="-122"/>
                <a:sym typeface="+mn-ea"/>
              </a:rPr>
              <a:t>（验收实例）</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3"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nvGraphicFramePr>
        <p:xfrm>
          <a:off x="1142365" y="1423035"/>
          <a:ext cx="9836785" cy="4875530"/>
        </p:xfrm>
        <a:graphic>
          <a:graphicData uri="http://schemas.openxmlformats.org/drawingml/2006/table">
            <a:tbl>
              <a:tblPr/>
              <a:tblGrid>
                <a:gridCol w="742315">
                  <a:extLst>
                    <a:ext uri="{9D8B030D-6E8A-4147-A177-3AD203B41FA5}">
                      <a16:colId xmlns:a16="http://schemas.microsoft.com/office/drawing/2014/main" val="20000"/>
                    </a:ext>
                  </a:extLst>
                </a:gridCol>
                <a:gridCol w="2143760">
                  <a:extLst>
                    <a:ext uri="{9D8B030D-6E8A-4147-A177-3AD203B41FA5}">
                      <a16:colId xmlns:a16="http://schemas.microsoft.com/office/drawing/2014/main" val="20001"/>
                    </a:ext>
                  </a:extLst>
                </a:gridCol>
                <a:gridCol w="2228850">
                  <a:extLst>
                    <a:ext uri="{9D8B030D-6E8A-4147-A177-3AD203B41FA5}">
                      <a16:colId xmlns:a16="http://schemas.microsoft.com/office/drawing/2014/main" val="20002"/>
                    </a:ext>
                  </a:extLst>
                </a:gridCol>
                <a:gridCol w="1967865">
                  <a:extLst>
                    <a:ext uri="{9D8B030D-6E8A-4147-A177-3AD203B41FA5}">
                      <a16:colId xmlns:a16="http://schemas.microsoft.com/office/drawing/2014/main" val="20003"/>
                    </a:ext>
                  </a:extLst>
                </a:gridCol>
                <a:gridCol w="1494790">
                  <a:extLst>
                    <a:ext uri="{9D8B030D-6E8A-4147-A177-3AD203B41FA5}">
                      <a16:colId xmlns:a16="http://schemas.microsoft.com/office/drawing/2014/main" val="20004"/>
                    </a:ext>
                  </a:extLst>
                </a:gridCol>
                <a:gridCol w="1259205">
                  <a:extLst>
                    <a:ext uri="{9D8B030D-6E8A-4147-A177-3AD203B41FA5}">
                      <a16:colId xmlns:a16="http://schemas.microsoft.com/office/drawing/2014/main" val="20005"/>
                    </a:ext>
                  </a:extLst>
                </a:gridCol>
              </a:tblGrid>
              <a:tr h="272415">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序号</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项目</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质量要求及允许偏差</a:t>
                      </a:r>
                      <a:endParaRPr kumimoji="0" lang="zh-CN" sz="1595"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验收方法</a:t>
                      </a:r>
                      <a:endParaRPr kumimoji="0" lang="zh-CN" sz="1595"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说明</a:t>
                      </a:r>
                      <a:endParaRPr kumimoji="0" lang="zh-CN" sz="1595"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8945">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检验方法、工具</a:t>
                      </a:r>
                      <a:endParaRPr kumimoji="0" lang="zh-CN" sz="1595"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检验数量</a:t>
                      </a:r>
                      <a:endParaRPr kumimoji="0" lang="zh-CN" sz="1595"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extLst>
                  <a:ext uri="{0D108BD9-81ED-4DB2-BD59-A6C34878D82A}">
                    <a16:rowId xmlns:a16="http://schemas.microsoft.com/office/drawing/2014/main" val="10001"/>
                  </a:ext>
                </a:extLst>
              </a:tr>
              <a:tr h="51117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1</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外观</a:t>
                      </a:r>
                      <a:endParaRPr kumimoji="0" 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表面应洁净，无沾污、磨痕、毛刺等现象</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zh-CN" altLang="en-US" sz="1595" b="0"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rPr>
                        <a:t>目测观察</a:t>
                      </a: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全检</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defRPr/>
                      </a:pPr>
                      <a:r>
                        <a:rPr kumimoji="0" lang="zh-CN" altLang="en-US"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现场观察</a:t>
                      </a:r>
                      <a:endParaRPr kumimoji="0" lang="zh-CN" sz="1595"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021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2</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安装</a:t>
                      </a: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defRPr/>
                      </a:pPr>
                      <a:r>
                        <a:rPr kumimoji="0" lang="zh-CN" altLang="en-US" sz="1595" b="0"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rPr>
                        <a:t>行走无明显响声、起翘</a:t>
                      </a:r>
                      <a:endParaRPr kumimoji="0" lang="zh-CN" altLang="zh-CN" sz="1595" b="0"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defRPr/>
                      </a:pPr>
                      <a:r>
                        <a:rPr kumimoji="0" lang="zh-CN" altLang="en-US" sz="1595" b="0"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rPr>
                        <a:t>行走一圈</a:t>
                      </a:r>
                      <a:endParaRPr kumimoji="0" lang="zh-CN" altLang="zh-CN" sz="1595" b="0"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rPr>
                        <a:t>全检</a:t>
                      </a:r>
                      <a:endParaRPr kumimoji="0" lang="zh-CN" altLang="zh-CN" sz="1595" b="0"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mn-cs"/>
                        </a:rPr>
                        <a:t>现场观察</a:t>
                      </a: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498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3</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表面平整度</a:t>
                      </a: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≤2.0mm</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2m</a:t>
                      </a:r>
                      <a:r>
                        <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靠尺</a:t>
                      </a: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和</a:t>
                      </a:r>
                      <a:r>
                        <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塞尺</a:t>
                      </a: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347345" rtl="0" eaLnBrk="1" fontAlgn="base" latinLnBrk="0" hangingPunct="1">
                        <a:lnSpc>
                          <a:spcPct val="100000"/>
                        </a:lnSpc>
                        <a:spcBef>
                          <a:spcPct val="0"/>
                        </a:spcBef>
                        <a:spcAft>
                          <a:spcPct val="0"/>
                        </a:spcAft>
                        <a:buClrTx/>
                        <a:buSzTx/>
                        <a:buFontTx/>
                        <a:buNone/>
                        <a:defRPr/>
                      </a:pPr>
                      <a:r>
                        <a:rPr lang="en-US" altLang="zh-CN" sz="1595" kern="0" dirty="0" smtClean="0">
                          <a:effectLst/>
                          <a:latin typeface="微软雅黑" panose="020B0503020204020204" pitchFamily="34" charset="-122"/>
                          <a:ea typeface="微软雅黑" panose="020B0503020204020204" pitchFamily="34" charset="-122"/>
                        </a:rPr>
                        <a:t>50</a:t>
                      </a:r>
                      <a:r>
                        <a:rPr lang="zh-CN" altLang="en-US" sz="1595" kern="0" dirty="0" smtClean="0">
                          <a:effectLst/>
                          <a:latin typeface="微软雅黑" panose="020B0503020204020204" pitchFamily="34" charset="-122"/>
                          <a:ea typeface="微软雅黑" panose="020B0503020204020204" pitchFamily="34" charset="-122"/>
                        </a:rPr>
                        <a:t>个房间一个检验批，每个检验批抽检≥</a:t>
                      </a:r>
                      <a:r>
                        <a:rPr lang="en-US" altLang="zh-CN" sz="1595" kern="0" dirty="0" smtClean="0">
                          <a:effectLst/>
                          <a:latin typeface="微软雅黑" panose="020B0503020204020204" pitchFamily="34" charset="-122"/>
                          <a:ea typeface="微软雅黑" panose="020B0503020204020204" pitchFamily="34" charset="-122"/>
                        </a:rPr>
                        <a:t>10%</a:t>
                      </a:r>
                      <a:r>
                        <a:rPr lang="zh-CN" altLang="en-US" sz="1595" kern="0" dirty="0" smtClean="0">
                          <a:effectLst/>
                          <a:latin typeface="微软雅黑" panose="020B0503020204020204" pitchFamily="34" charset="-122"/>
                          <a:ea typeface="微软雅黑" panose="020B0503020204020204" pitchFamily="34" charset="-122"/>
                        </a:rPr>
                        <a:t>，并不得少于三间，（抽中房间应全检）</a:t>
                      </a:r>
                    </a:p>
                    <a:p>
                      <a:pPr marL="0" marR="0" lvl="0" indent="0" algn="ctr" defTabSz="347345" rtl="0" eaLnBrk="1" fontAlgn="base" latinLnBrk="0" hangingPunct="1">
                        <a:lnSpc>
                          <a:spcPct val="100000"/>
                        </a:lnSpc>
                        <a:spcBef>
                          <a:spcPct val="0"/>
                        </a:spcBef>
                        <a:spcAft>
                          <a:spcPct val="0"/>
                        </a:spcAft>
                        <a:buClrTx/>
                        <a:buSzTx/>
                        <a:buFontTx/>
                        <a:buNone/>
                      </a:pPr>
                      <a:endPar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defRPr/>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实测实量</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037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4</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板面</a:t>
                      </a:r>
                      <a:r>
                        <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接缝</a:t>
                      </a: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宽度</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≤2.0mm</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钢尺或塞片尺</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53979" marR="53979"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defRPr/>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实测实量</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1645">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5</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板面接缝平直</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≤3.0mm</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拉</a:t>
                      </a: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5</a:t>
                      </a: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米通线，不足</a:t>
                      </a: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5</a:t>
                      </a: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米拉通线，钢尺检查</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smtClean="0">
                          <a:ln>
                            <a:noFill/>
                          </a:ln>
                          <a:solidFill>
                            <a:srgbClr val="000000"/>
                          </a:solidFill>
                          <a:effectLst/>
                          <a:latin typeface="微软雅黑" panose="020B0503020204020204" pitchFamily="34" charset="-122"/>
                          <a:ea typeface="微软雅黑" panose="020B0503020204020204" pitchFamily="34" charset="-122"/>
                          <a:cs typeface="+mn-cs"/>
                        </a:rPr>
                        <a:t>实测实量</a:t>
                      </a:r>
                      <a:endParaRPr kumimoji="0" lang="zh-CN" altLang="zh-CN" sz="1595" b="0" i="0" u="none" strike="noStrike" kern="1200" cap="none" normalizeH="0" baseline="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45339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6</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踢脚线伤口平齐</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≤3.0mm</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7"/>
                  </a:ext>
                </a:extLst>
              </a:tr>
              <a:tr h="541020">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7</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踢脚线与地板间隙</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≤0.1mm</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塞</a:t>
                      </a: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片</a:t>
                      </a:r>
                      <a:r>
                        <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尺</a:t>
                      </a: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实测实量</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8"/>
                  </a:ext>
                </a:extLst>
              </a:tr>
              <a:tr h="0">
                <a:tc vMerge="1">
                  <a:txBody>
                    <a:bodyPr/>
                    <a:lstStyle/>
                    <a:p>
                      <a:endParaRPr lang="zh-CN"/>
                    </a:p>
                  </a:txBody>
                  <a:tcPr marL="53879" marR="53879"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53879" marR="53879"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53879" marR="53879"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marL="53879" marR="53879"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rowSpan="2">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实测实量</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9"/>
                  </a:ext>
                </a:extLst>
              </a:tr>
              <a:tr h="730250">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en-US"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8</a:t>
                      </a:r>
                      <a:endParaRPr kumimoji="0" lang="zh-CN" altLang="zh-CN" sz="1595"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相邻板材高差</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defRPr/>
                      </a:pPr>
                      <a:r>
                        <a:rPr kumimoji="0" lang="en-US"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≤0.5mm</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47345" rtl="0" eaLnBrk="1" fontAlgn="base" latinLnBrk="0" hangingPunct="1">
                        <a:lnSpc>
                          <a:spcPct val="100000"/>
                        </a:lnSpc>
                        <a:spcBef>
                          <a:spcPct val="0"/>
                        </a:spcBef>
                        <a:spcAft>
                          <a:spcPct val="0"/>
                        </a:spcAft>
                        <a:buClrTx/>
                        <a:buSzTx/>
                        <a:buFontTx/>
                        <a:buNone/>
                      </a:pPr>
                      <a:r>
                        <a:rPr kumimoji="0" lang="zh-CN" altLang="en-US"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rPr>
                        <a:t>钢尺和塞尺</a:t>
                      </a:r>
                      <a:endParaRPr kumimoji="0" lang="zh-CN" altLang="zh-CN" sz="1595"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mn-cs"/>
                      </a:endParaRPr>
                    </a:p>
                  </a:txBody>
                  <a:tcPr marL="53879" marR="5387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0"/>
                  </a:ext>
                </a:extLst>
              </a:tr>
            </a:tbl>
          </a:graphicData>
        </a:graphic>
      </p:graphicFrame>
      <p:sp>
        <p:nvSpPr>
          <p:cNvPr id="2" name="文本框 1"/>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5.3-6.4</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sz="1800" b="1" dirty="0" smtClean="0">
                <a:solidFill>
                  <a:srgbClr val="000000"/>
                </a:solidFill>
                <a:cs typeface="+mn-ea"/>
              </a:rPr>
              <a:t>木地板铺装</a:t>
            </a:r>
            <a:r>
              <a:rPr lang="zh-CN" altLang="en-US" sz="1800" b="1" dirty="0" smtClean="0">
                <a:solidFill>
                  <a:srgbClr val="000000"/>
                </a:solidFill>
                <a:cs typeface="+mn-ea"/>
              </a:rPr>
              <a:t>质量   </a:t>
            </a:r>
            <a:r>
              <a:rPr lang="zh-CN" altLang="en-US" sz="1800" dirty="0">
                <a:latin typeface="微软雅黑" panose="020B0503020204020204" pitchFamily="34" charset="-122"/>
                <a:ea typeface="微软雅黑" panose="020B0503020204020204" pitchFamily="34" charset="-122"/>
                <a:sym typeface="+mn-ea"/>
              </a:rPr>
              <a:t>验收要求及方法</a:t>
            </a:r>
            <a:endParaRPr lang="zh-CN" altLang="en-US" sz="1800" b="1" dirty="0" smtClean="0">
              <a:solidFill>
                <a:srgbClr val="000000"/>
              </a:solidFill>
              <a:cs typeface="+mn-ea"/>
              <a:sym typeface="+mn-ea"/>
            </a:endParaRPr>
          </a:p>
        </p:txBody>
      </p:sp>
      <p:sp>
        <p:nvSpPr>
          <p:cNvPr id="3"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5"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2"/>
          <p:cNvPicPr>
            <a:picLocks noChangeAspect="1"/>
          </p:cNvPicPr>
          <p:nvPr/>
        </p:nvPicPr>
        <p:blipFill>
          <a:blip r:embed="rId2"/>
          <a:stretch>
            <a:fillRect/>
          </a:stretch>
        </p:blipFill>
        <p:spPr bwMode="auto">
          <a:xfrm>
            <a:off x="1369100" y="2141498"/>
            <a:ext cx="4325975" cy="2887152"/>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3" name="矩形 2"/>
          <p:cNvSpPr>
            <a:spLocks noChangeArrowheads="1"/>
          </p:cNvSpPr>
          <p:nvPr/>
        </p:nvSpPr>
        <p:spPr bwMode="auto">
          <a:xfrm>
            <a:off x="1692359" y="5336064"/>
            <a:ext cx="8728011"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观感：</a:t>
            </a:r>
            <a:r>
              <a:rPr kumimoji="0" lang="zh-CN" alt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地板表面洁净，无沾污、磨痕、毛刺等现象</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安装牢固</a:t>
            </a: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zh-CN" alt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行走时无明显响声</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，合格。</a:t>
            </a:r>
          </a:p>
        </p:txBody>
      </p:sp>
      <p:pic>
        <p:nvPicPr>
          <p:cNvPr id="93190" name="Picture 2"/>
          <p:cNvPicPr>
            <a:picLocks noChangeAspect="1"/>
          </p:cNvPicPr>
          <p:nvPr/>
        </p:nvPicPr>
        <p:blipFill>
          <a:blip r:embed="rId3"/>
          <a:stretch>
            <a:fillRect/>
          </a:stretch>
        </p:blipFill>
        <p:spPr bwMode="auto">
          <a:xfrm>
            <a:off x="6241764" y="2141498"/>
            <a:ext cx="4330728" cy="2890322"/>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93191" name="椭圆 15"/>
          <p:cNvSpPr/>
          <p:nvPr/>
        </p:nvSpPr>
        <p:spPr>
          <a:xfrm>
            <a:off x="6541254" y="3055816"/>
            <a:ext cx="2156649" cy="1400792"/>
          </a:xfrm>
          <a:prstGeom prst="ellipse">
            <a:avLst/>
          </a:prstGeom>
          <a:noFill/>
          <a:ln w="38100" cap="flat" cmpd="sng">
            <a:solidFill>
              <a:srgbClr val="C00000"/>
            </a:solidFill>
            <a:prstDash val="dashDot"/>
            <a:headEnd type="none" w="med" len="med"/>
            <a:tailEnd type="none" w="med" len="med"/>
          </a:ln>
        </p:spPr>
        <p:txBody>
          <a:bodyPr/>
          <a:lstStyle/>
          <a:p>
            <a:endParaRPr lang="zh-CN" altLang="en-US" sz="2295" dirty="0">
              <a:latin typeface="Arial" panose="020B0604020202020204" pitchFamily="34" charset="0"/>
              <a:ea typeface="宋体" panose="02010600030101010101" pitchFamily="2" charset="-122"/>
            </a:endParaRPr>
          </a:p>
        </p:txBody>
      </p:sp>
      <p:grpSp>
        <p:nvGrpSpPr>
          <p:cNvPr id="93193" name="组合 19"/>
          <p:cNvGrpSpPr/>
          <p:nvPr/>
        </p:nvGrpSpPr>
        <p:grpSpPr>
          <a:xfrm>
            <a:off x="4785510" y="2440989"/>
            <a:ext cx="928579" cy="484889"/>
            <a:chOff x="624359" y="2918833"/>
            <a:chExt cx="929460" cy="485735"/>
          </a:xfrm>
        </p:grpSpPr>
        <p:sp>
          <p:nvSpPr>
            <p:cNvPr id="93195" name="矩形 20"/>
            <p:cNvSpPr/>
            <p:nvPr/>
          </p:nvSpPr>
          <p:spPr>
            <a:xfrm rot="2914338">
              <a:off x="493077" y="3050114"/>
              <a:ext cx="485735" cy="223172"/>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sp>
          <p:nvSpPr>
            <p:cNvPr id="93196" name="矩形 21"/>
            <p:cNvSpPr/>
            <p:nvPr/>
          </p:nvSpPr>
          <p:spPr>
            <a:xfrm rot="8307572">
              <a:off x="625060" y="2938243"/>
              <a:ext cx="928759" cy="200253"/>
            </a:xfrm>
            <a:prstGeom prst="rect">
              <a:avLst/>
            </a:prstGeom>
            <a:solidFill>
              <a:srgbClr val="C00000"/>
            </a:solidFill>
            <a:ln w="28575">
              <a:noFill/>
            </a:ln>
          </p:spPr>
          <p:txBody>
            <a:bodyPr wrap="none" anchor="ctr"/>
            <a:lstStyle/>
            <a:p>
              <a:pPr algn="ctr"/>
              <a:endParaRPr lang="zh-CN" altLang="en-US" sz="2395" dirty="0">
                <a:latin typeface="Arial" panose="020B0604020202020204" pitchFamily="34" charset="0"/>
                <a:ea typeface="华文中宋" panose="02010600040101010101" pitchFamily="2" charset="-122"/>
              </a:endParaRPr>
            </a:p>
          </p:txBody>
        </p:sp>
      </p:grpSp>
      <p:sp>
        <p:nvSpPr>
          <p:cNvPr id="23" name="乘号 22"/>
          <p:cNvSpPr/>
          <p:nvPr/>
        </p:nvSpPr>
        <p:spPr bwMode="auto">
          <a:xfrm>
            <a:off x="9504468" y="1989376"/>
            <a:ext cx="941256" cy="1293039"/>
          </a:xfrm>
          <a:prstGeom prst="mathMultiply">
            <a:avLst/>
          </a:prstGeom>
          <a:solidFill>
            <a:srgbClr val="C00000"/>
          </a:solidFill>
          <a:ln w="28575" algn="ctr">
            <a:noFill/>
            <a:rou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395" b="1" i="0" u="none" strike="noStrike" kern="1200" cap="none" spc="0" normalizeH="0" baseline="0" noProof="0" dirty="0">
              <a:ln>
                <a:noFill/>
              </a:ln>
              <a:solidFill>
                <a:schemeClr val="tx1"/>
              </a:solidFill>
              <a:effectLst/>
              <a:uLnTx/>
              <a:uFillTx/>
              <a:latin typeface="Arial" panose="020B0604020202020204" pitchFamily="34" charset="0"/>
              <a:ea typeface="华文中宋" panose="02010600040101010101" pitchFamily="2" charset="-122"/>
              <a:cs typeface="+mn-cs"/>
            </a:endParaRPr>
          </a:p>
        </p:txBody>
      </p:sp>
      <p:sp>
        <p:nvSpPr>
          <p:cNvPr id="3" name="文本框 2"/>
          <p:cNvSpPr txBox="1"/>
          <p:nvPr/>
        </p:nvSpPr>
        <p:spPr>
          <a:xfrm>
            <a:off x="684530" y="720725"/>
            <a:ext cx="6988810"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5.3-6.4-1</a:t>
            </a:r>
            <a:r>
              <a:rPr lang="zh-CN" altLang="en-US" sz="1800" b="1" dirty="0" smtClean="0">
                <a:solidFill>
                  <a:srgbClr val="000000"/>
                </a:solidFill>
                <a:cs typeface="+mn-ea"/>
              </a:rPr>
              <a:t>、木制品安装</a:t>
            </a:r>
            <a:r>
              <a:rPr lang="en-US" altLang="zh-CN" sz="1800" b="1" dirty="0" smtClean="0">
                <a:solidFill>
                  <a:srgbClr val="000000"/>
                </a:solidFill>
                <a:cs typeface="+mn-ea"/>
              </a:rPr>
              <a:t>-</a:t>
            </a:r>
            <a:r>
              <a:rPr lang="zh-CN" sz="1800" b="1" dirty="0" smtClean="0">
                <a:solidFill>
                  <a:srgbClr val="000000"/>
                </a:solidFill>
                <a:cs typeface="+mn-ea"/>
              </a:rPr>
              <a:t>木地板铺装</a:t>
            </a:r>
            <a:r>
              <a:rPr lang="zh-CN" altLang="en-US" sz="1800" b="1" dirty="0" smtClean="0">
                <a:solidFill>
                  <a:srgbClr val="000000"/>
                </a:solidFill>
                <a:cs typeface="+mn-ea"/>
              </a:rPr>
              <a:t>质量   </a:t>
            </a:r>
            <a:r>
              <a:rPr lang="zh-CN" altLang="en-US" sz="1800" dirty="0">
                <a:latin typeface="微软雅黑" panose="020B0503020204020204" pitchFamily="34" charset="-122"/>
                <a:ea typeface="微软雅黑" panose="020B0503020204020204" pitchFamily="34" charset="-122"/>
                <a:sym typeface="+mn-ea"/>
              </a:rPr>
              <a:t>（观感实例）</a:t>
            </a:r>
            <a:endParaRPr lang="zh-CN" altLang="en-US" sz="1800" b="1" dirty="0" smtClean="0">
              <a:solidFill>
                <a:srgbClr val="000000"/>
              </a:solidFill>
              <a:cs typeface="+mn-ea"/>
              <a:sym typeface="+mn-ea"/>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五</a:t>
            </a:r>
            <a:r>
              <a:rPr lang="zh-CN" altLang="en-US" sz="2000" b="1" dirty="0" smtClean="0">
                <a:solidFill>
                  <a:srgbClr val="F64C31"/>
                </a:solidFill>
                <a:cs typeface="+mn-ea"/>
              </a:rPr>
              <a:t>、精装过程</a:t>
            </a:r>
          </a:p>
        </p:txBody>
      </p:sp>
      <p:sp>
        <p:nvSpPr>
          <p:cNvPr id="12"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ransition spd="med">
    <p:strips dir="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51815" y="701675"/>
            <a:ext cx="11203305" cy="5545455"/>
            <a:chOff x="869" y="1105"/>
            <a:chExt cx="17643" cy="8733"/>
          </a:xfrm>
        </p:grpSpPr>
        <p:pic>
          <p:nvPicPr>
            <p:cNvPr id="1027" name="Picture 3"/>
            <p:cNvPicPr>
              <a:picLocks noChangeAspect="1" noChangeArrowheads="1"/>
            </p:cNvPicPr>
            <p:nvPr/>
          </p:nvPicPr>
          <p:blipFill rotWithShape="1">
            <a:blip r:embed="rId2"/>
            <a:srcRect/>
            <a:stretch>
              <a:fillRect/>
            </a:stretch>
          </p:blipFill>
          <p:spPr bwMode="auto">
            <a:xfrm>
              <a:off x="869" y="1106"/>
              <a:ext cx="17643" cy="873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70" y="1105"/>
              <a:ext cx="17642" cy="8732"/>
            </a:xfrm>
            <a:prstGeom prst="rect">
              <a:avLst/>
            </a:prstGeom>
            <a:gradFill>
              <a:gsLst>
                <a:gs pos="0">
                  <a:schemeClr val="bg1"/>
                </a:gs>
                <a:gs pos="50000">
                  <a:schemeClr val="bg1">
                    <a:alpha val="80000"/>
                  </a:schemeClr>
                </a:gs>
                <a:gs pos="100000">
                  <a:schemeClr val="accent1">
                    <a:tint val="23500"/>
                    <a:satMod val="160000"/>
                    <a:alpha val="2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sp>
        <p:nvSpPr>
          <p:cNvPr id="2" name="标题 1"/>
          <p:cNvSpPr txBox="1">
            <a:spLocks noGrp="1"/>
          </p:cNvSpPr>
          <p:nvPr>
            <p:ph type="title"/>
          </p:nvPr>
        </p:nvSpPr>
        <p:spPr>
          <a:xfrm>
            <a:off x="1727200" y="1936115"/>
            <a:ext cx="2817495" cy="646430"/>
          </a:xfrm>
          <a:solidFill>
            <a:srgbClr val="F64C31"/>
          </a:solidFill>
          <a:ln>
            <a:noFill/>
          </a:ln>
          <a:effectLst>
            <a:outerShdw blurRad="50800" dist="38100" dir="2700000" algn="tl" rotWithShape="0">
              <a:prstClr val="black">
                <a:alpha val="40000"/>
              </a:prstClr>
            </a:outerShdw>
          </a:effectLst>
        </p:spPr>
        <p:txBody>
          <a:bodyPr vert="horz" wrap="square" lIns="46494" tIns="46494" rIns="46494" bIns="46494" numCol="1" rtlCol="0" anchor="b" anchorCtr="0" compatLnSpc="1">
            <a:spAutoFit/>
          </a:bodyPr>
          <a:lstStyle/>
          <a:p>
            <a:pPr lvl="0" algn="l" defTabSz="1180465" eaLnBrk="1" fontAlgn="auto" hangingPunct="1">
              <a:lnSpc>
                <a:spcPct val="150000"/>
              </a:lnSpc>
            </a:pPr>
            <a:r>
              <a:rPr sz="2400" kern="1200" dirty="0">
                <a:solidFill>
                  <a:srgbClr val="000000"/>
                </a:solidFill>
                <a:latin typeface="+mn-ea"/>
                <a:ea typeface="+mn-ea"/>
                <a:cs typeface="+mn-ea"/>
                <a:sym typeface="+mn-ea"/>
              </a:rPr>
              <a:t>六</a:t>
            </a:r>
            <a:r>
              <a:rPr lang="en-US" altLang="zh-CN" sz="2400" kern="1200" dirty="0">
                <a:solidFill>
                  <a:srgbClr val="000000"/>
                </a:solidFill>
                <a:latin typeface="+mn-ea"/>
                <a:ea typeface="+mn-ea"/>
                <a:cs typeface="+mn-ea"/>
                <a:sym typeface="+mn-ea"/>
              </a:rPr>
              <a:t>、</a:t>
            </a:r>
            <a:r>
              <a:rPr sz="2400" kern="1200" dirty="0">
                <a:solidFill>
                  <a:srgbClr val="000000"/>
                </a:solidFill>
                <a:latin typeface="+mn-ea"/>
                <a:ea typeface="+mn-ea"/>
                <a:cs typeface="+mn-ea"/>
                <a:sym typeface="+mn-ea"/>
              </a:rPr>
              <a:t>安全文明</a:t>
            </a:r>
          </a:p>
        </p:txBody>
      </p:sp>
      <p:sp>
        <p:nvSpPr>
          <p:cNvPr id="4" name="内容占位符 3"/>
          <p:cNvSpPr txBox="1">
            <a:spLocks noGrp="1"/>
          </p:cNvSpPr>
          <p:nvPr>
            <p:ph type="body" sz="half" idx="2"/>
          </p:nvPr>
        </p:nvSpPr>
        <p:spPr>
          <a:xfrm>
            <a:off x="1727200" y="2582545"/>
            <a:ext cx="2817495" cy="193230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50000"/>
              </a:lnSpc>
            </a:pPr>
            <a:r>
              <a:rPr lang="en-US" altLang="zh-CN" b="1" dirty="0" smtClean="0">
                <a:latin typeface="+mn-ea"/>
                <a:ea typeface="+mn-ea"/>
                <a:cs typeface="+mn-ea"/>
              </a:rPr>
              <a:t>1</a:t>
            </a:r>
            <a:r>
              <a:rPr lang="zh-CN" altLang="en-US" b="1" dirty="0" smtClean="0">
                <a:latin typeface="+mn-ea"/>
                <a:ea typeface="+mn-ea"/>
                <a:cs typeface="+mn-ea"/>
              </a:rPr>
              <a:t>、安全管理</a:t>
            </a:r>
          </a:p>
          <a:p>
            <a:pPr>
              <a:lnSpc>
                <a:spcPct val="150000"/>
              </a:lnSpc>
            </a:pPr>
            <a:r>
              <a:rPr lang="en-US" altLang="zh-CN" b="1" smtClean="0">
                <a:solidFill>
                  <a:srgbClr val="000000"/>
                </a:solidFill>
                <a:latin typeface="+mn-ea"/>
                <a:ea typeface="+mn-ea"/>
                <a:cs typeface="+mn-ea"/>
                <a:sym typeface="+mn-ea"/>
              </a:rPr>
              <a:t>2</a:t>
            </a:r>
            <a:r>
              <a:rPr b="1" smtClean="0">
                <a:solidFill>
                  <a:srgbClr val="000000"/>
                </a:solidFill>
                <a:latin typeface="+mn-ea"/>
                <a:ea typeface="+mn-ea"/>
                <a:cs typeface="+mn-ea"/>
                <a:sym typeface="+mn-ea"/>
              </a:rPr>
              <a:t>、文明施工</a:t>
            </a:r>
          </a:p>
          <a:p>
            <a:pPr>
              <a:lnSpc>
                <a:spcPct val="150000"/>
              </a:lnSpc>
            </a:pPr>
            <a:r>
              <a:rPr lang="en-US" altLang="zh-CN" b="1" smtClean="0">
                <a:solidFill>
                  <a:srgbClr val="000000"/>
                </a:solidFill>
                <a:latin typeface="+mn-ea"/>
                <a:ea typeface="+mn-ea"/>
                <a:cs typeface="+mn-ea"/>
                <a:sym typeface="+mn-ea"/>
              </a:rPr>
              <a:t>3</a:t>
            </a:r>
            <a:r>
              <a:rPr b="1" smtClean="0">
                <a:solidFill>
                  <a:srgbClr val="000000"/>
                </a:solidFill>
                <a:latin typeface="+mn-ea"/>
                <a:ea typeface="+mn-ea"/>
                <a:cs typeface="+mn-ea"/>
                <a:sym typeface="+mn-ea"/>
              </a:rPr>
              <a:t>、成品保护</a:t>
            </a:r>
            <a:endParaRPr b="1" dirty="0" smtClean="0">
              <a:solidFill>
                <a:srgbClr val="000000"/>
              </a:solidFill>
              <a:latin typeface="+mn-ea"/>
              <a:ea typeface="+mn-ea"/>
              <a:cs typeface="+mn-ea"/>
            </a:endParaRPr>
          </a:p>
        </p:txBody>
      </p:sp>
      <p:sp>
        <p:nvSpPr>
          <p:cNvPr id="7"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4530" y="1350010"/>
            <a:ext cx="4550410" cy="452310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nSpc>
                <a:spcPct val="150000"/>
              </a:lnSpc>
            </a:pPr>
            <a:r>
              <a:rPr lang="zh-CN" altLang="en-US" sz="1600" b="1" dirty="0" smtClean="0">
                <a:solidFill>
                  <a:srgbClr val="000000"/>
                </a:solidFill>
                <a:cs typeface="+mn-ea"/>
              </a:rPr>
              <a:t>精装施工过程中，严格加倍管控现场的各种安全文明施工作为：</a:t>
            </a:r>
            <a:endParaRPr lang="en-US" altLang="zh-CN" sz="1600" b="1" dirty="0" smtClean="0">
              <a:solidFill>
                <a:srgbClr val="000000"/>
              </a:solidFill>
              <a:cs typeface="+mn-ea"/>
            </a:endParaRPr>
          </a:p>
          <a:p>
            <a:pPr>
              <a:lnSpc>
                <a:spcPct val="150000"/>
              </a:lnSpc>
            </a:pPr>
            <a:r>
              <a:rPr lang="en-US" altLang="zh-CN" sz="1600" dirty="0" smtClean="0">
                <a:solidFill>
                  <a:srgbClr val="000000"/>
                </a:solidFill>
                <a:cs typeface="+mn-ea"/>
                <a:sym typeface="+mn-ea"/>
              </a:rPr>
              <a:t>1</a:t>
            </a:r>
            <a:r>
              <a:rPr lang="zh-CN" altLang="en-US" sz="1600" dirty="0" smtClean="0">
                <a:solidFill>
                  <a:srgbClr val="000000"/>
                </a:solidFill>
                <a:cs typeface="+mn-ea"/>
                <a:sym typeface="+mn-ea"/>
              </a:rPr>
              <a:t>、安全帽佩戴、电动工具安全使用等安全问题必须进行每日班前安全宣讲，形成常态化管理。</a:t>
            </a:r>
          </a:p>
          <a:p>
            <a:pPr>
              <a:lnSpc>
                <a:spcPct val="150000"/>
              </a:lnSpc>
            </a:pPr>
            <a:r>
              <a:rPr lang="en-US" altLang="zh-CN" sz="1600" dirty="0" smtClean="0">
                <a:solidFill>
                  <a:srgbClr val="000000"/>
                </a:solidFill>
                <a:cs typeface="+mn-ea"/>
              </a:rPr>
              <a:t>2</a:t>
            </a:r>
            <a:r>
              <a:rPr lang="zh-CN" altLang="en-US" sz="1600" dirty="0" smtClean="0">
                <a:solidFill>
                  <a:srgbClr val="000000"/>
                </a:solidFill>
                <a:cs typeface="+mn-ea"/>
              </a:rPr>
              <a:t>、建筑及房间挑空、洞口的临边防护；</a:t>
            </a:r>
          </a:p>
          <a:p>
            <a:pPr>
              <a:lnSpc>
                <a:spcPct val="150000"/>
              </a:lnSpc>
            </a:pPr>
            <a:r>
              <a:rPr lang="en-US" altLang="zh-CN" sz="1600" dirty="0" smtClean="0">
                <a:solidFill>
                  <a:srgbClr val="000000"/>
                </a:solidFill>
                <a:cs typeface="+mn-ea"/>
              </a:rPr>
              <a:t>3</a:t>
            </a:r>
            <a:r>
              <a:rPr lang="zh-CN" altLang="en-US" sz="1600" dirty="0" smtClean="0">
                <a:solidFill>
                  <a:srgbClr val="000000"/>
                </a:solidFill>
                <a:cs typeface="+mn-ea"/>
              </a:rPr>
              <a:t>、施工区域内的消防设备设施必须配备齐全，定期组织劳务进行消防演练，强化个人的备防火意识。</a:t>
            </a:r>
          </a:p>
          <a:p>
            <a:pPr>
              <a:lnSpc>
                <a:spcPct val="150000"/>
              </a:lnSpc>
            </a:pPr>
            <a:endParaRPr lang="en-US" altLang="zh-CN" sz="1600" b="1" dirty="0" smtClean="0">
              <a:solidFill>
                <a:srgbClr val="000000"/>
              </a:solidFill>
              <a:cs typeface="+mn-ea"/>
            </a:endParaRPr>
          </a:p>
          <a:p>
            <a:pPr>
              <a:lnSpc>
                <a:spcPct val="150000"/>
              </a:lnSpc>
            </a:pPr>
            <a:endParaRPr lang="en-US" altLang="zh-CN" sz="1600" b="1" dirty="0">
              <a:solidFill>
                <a:srgbClr val="000000"/>
              </a:solidFill>
              <a:cs typeface="+mn-ea"/>
            </a:endParaRPr>
          </a:p>
          <a:p>
            <a:pPr>
              <a:lnSpc>
                <a:spcPct val="150000"/>
              </a:lnSpc>
            </a:pPr>
            <a:r>
              <a:rPr lang="zh-CN" altLang="en-US" sz="1600" b="1" dirty="0" smtClean="0">
                <a:solidFill>
                  <a:srgbClr val="000000"/>
                </a:solidFill>
                <a:cs typeface="+mn-ea"/>
              </a:rPr>
              <a:t>工作目的：精装也有</a:t>
            </a:r>
            <a:r>
              <a:rPr lang="zh-CN" altLang="en-US" sz="1600" b="1" dirty="0" smtClean="0">
                <a:solidFill>
                  <a:srgbClr val="000000"/>
                </a:solidFill>
                <a:cs typeface="+mn-ea"/>
                <a:sym typeface="+mn-ea"/>
              </a:rPr>
              <a:t>三宝、四口、五临边，</a:t>
            </a:r>
            <a:r>
              <a:rPr lang="zh-CN" altLang="en-US" sz="1600" b="1" dirty="0" smtClean="0">
                <a:solidFill>
                  <a:srgbClr val="000000"/>
                </a:solidFill>
                <a:cs typeface="+mn-ea"/>
              </a:rPr>
              <a:t>安全无小事，杜绝一切隐患。</a:t>
            </a:r>
            <a:endParaRPr lang="en-US" altLang="zh-CN" sz="1600" b="1" dirty="0">
              <a:solidFill>
                <a:srgbClr val="000000"/>
              </a:solidFill>
              <a:cs typeface="+mn-ea"/>
            </a:endParaRPr>
          </a:p>
        </p:txBody>
      </p:sp>
      <p:pic>
        <p:nvPicPr>
          <p:cNvPr id="7" name="图片 4" descr="P1060291.JPG"/>
          <p:cNvPicPr>
            <a:picLocks noChangeAspect="1"/>
          </p:cNvPicPr>
          <p:nvPr/>
        </p:nvPicPr>
        <p:blipFill>
          <a:blip r:embed="rId2"/>
          <a:stretch>
            <a:fillRect/>
          </a:stretch>
        </p:blipFill>
        <p:spPr bwMode="auto">
          <a:xfrm>
            <a:off x="5732378" y="1233781"/>
            <a:ext cx="2784058" cy="2088232"/>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9" name="图片 8"/>
          <p:cNvPicPr>
            <a:picLocks noChangeAspect="1"/>
          </p:cNvPicPr>
          <p:nvPr/>
        </p:nvPicPr>
        <p:blipFill>
          <a:blip r:embed="rId3"/>
          <a:stretch>
            <a:fillRect/>
          </a:stretch>
        </p:blipFill>
        <p:spPr bwMode="auto">
          <a:xfrm>
            <a:off x="8714292" y="3849346"/>
            <a:ext cx="2572464" cy="2088232"/>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10" name="Text Box 7"/>
          <p:cNvSpPr txBox="1">
            <a:spLocks noChangeArrowheads="1"/>
          </p:cNvSpPr>
          <p:nvPr/>
        </p:nvSpPr>
        <p:spPr bwMode="auto">
          <a:xfrm>
            <a:off x="10765407" y="6679108"/>
            <a:ext cx="1368152" cy="303913"/>
          </a:xfrm>
          <a:prstGeom prst="rect">
            <a:avLst/>
          </a:prstGeom>
          <a:noFill/>
          <a:ln w="9525">
            <a:noFill/>
            <a:miter lim="800000"/>
          </a:ln>
        </p:spPr>
        <p:txBody>
          <a:bodyPr wrap="square" lIns="118095" tIns="59047" rIns="118095" bIns="59047">
            <a:spAutoFit/>
          </a:bodyPr>
          <a:lstStyle/>
          <a:p>
            <a:pPr algn="ctr">
              <a:spcBef>
                <a:spcPts val="1550"/>
              </a:spcBef>
              <a:spcAft>
                <a:spcPts val="1550"/>
              </a:spcAft>
            </a:pPr>
            <a:r>
              <a:rPr lang="zh-CN" altLang="en-US" sz="1200" b="1" dirty="0" smtClean="0">
                <a:latin typeface="微软雅黑" panose="020B0503020204020204" pitchFamily="34" charset="-122"/>
                <a:ea typeface="微软雅黑" panose="020B0503020204020204" pitchFamily="34" charset="-122"/>
              </a:rPr>
              <a:t>编制人：王慧卿</a:t>
            </a:r>
            <a:endParaRPr lang="zh-CN" altLang="zh-CN" sz="1200" b="1" dirty="0" smtClean="0">
              <a:latin typeface="微软雅黑" panose="020B0503020204020204" pitchFamily="34" charset="-122"/>
              <a:ea typeface="微软雅黑" panose="020B0503020204020204" pitchFamily="34" charset="-122"/>
            </a:endParaRPr>
          </a:p>
        </p:txBody>
      </p:sp>
      <p:sp>
        <p:nvSpPr>
          <p:cNvPr id="4" name="TextBox 4"/>
          <p:cNvSpPr txBox="1"/>
          <p:nvPr/>
        </p:nvSpPr>
        <p:spPr>
          <a:xfrm>
            <a:off x="252239" y="76438"/>
            <a:ext cx="4320480" cy="553085"/>
          </a:xfrm>
          <a:prstGeom prst="rect">
            <a:avLst/>
          </a:prstGeom>
          <a:solidFill>
            <a:schemeClr val="bg1"/>
          </a:solidFill>
        </p:spPr>
        <p:txBody>
          <a:bodyPr wrap="square" rtlCol="0">
            <a:spAutoFit/>
          </a:bodyPr>
          <a:lstStyle/>
          <a:p>
            <a:pPr>
              <a:lnSpc>
                <a:spcPct val="150000"/>
              </a:lnSpc>
            </a:pPr>
            <a:r>
              <a:rPr lang="zh-CN" altLang="en-US" sz="2000" b="1" dirty="0">
                <a:solidFill>
                  <a:srgbClr val="F64C31"/>
                </a:solidFill>
                <a:cs typeface="+mn-ea"/>
              </a:rPr>
              <a:t>六</a:t>
            </a:r>
            <a:r>
              <a:rPr lang="zh-CN" altLang="en-US" sz="2000" b="1" dirty="0" smtClean="0">
                <a:solidFill>
                  <a:srgbClr val="F64C31"/>
                </a:solidFill>
                <a:cs typeface="+mn-ea"/>
              </a:rPr>
              <a:t>、安全文明</a:t>
            </a:r>
          </a:p>
        </p:txBody>
      </p:sp>
      <p:sp>
        <p:nvSpPr>
          <p:cNvPr id="12" name="文本框 11"/>
          <p:cNvSpPr txBox="1"/>
          <p:nvPr/>
        </p:nvSpPr>
        <p:spPr>
          <a:xfrm>
            <a:off x="684530" y="720725"/>
            <a:ext cx="3326765" cy="506730"/>
          </a:xfrm>
          <a:prstGeom prst="rect">
            <a:avLst/>
          </a:prstGeom>
          <a:solidFill>
            <a:srgbClr val="F64C3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altLang="zh-CN" sz="1800" b="1" dirty="0">
                <a:solidFill>
                  <a:srgbClr val="000000"/>
                </a:solidFill>
                <a:cs typeface="+mn-ea"/>
              </a:rPr>
              <a:t>6.1  </a:t>
            </a:r>
            <a:r>
              <a:rPr lang="zh-CN" sz="1800" b="1" dirty="0" smtClean="0">
                <a:solidFill>
                  <a:srgbClr val="000000"/>
                </a:solidFill>
                <a:cs typeface="+mn-ea"/>
              </a:rPr>
              <a:t>安全管理</a:t>
            </a:r>
            <a:r>
              <a:rPr lang="zh-CN" altLang="en-US" sz="1800" b="1" dirty="0" smtClean="0">
                <a:solidFill>
                  <a:srgbClr val="000000"/>
                </a:solidFill>
                <a:cs typeface="+mn-ea"/>
              </a:rPr>
              <a:t>   </a:t>
            </a:r>
            <a:endParaRPr lang="zh-CN" altLang="en-US" sz="1800" b="1" dirty="0" smtClean="0">
              <a:solidFill>
                <a:srgbClr val="000000"/>
              </a:solidFill>
              <a:cs typeface="+mn-ea"/>
              <a:sym typeface="+mn-ea"/>
            </a:endParaRPr>
          </a:p>
        </p:txBody>
      </p:sp>
      <p:pic>
        <p:nvPicPr>
          <p:cNvPr id="93190" name="图片 1"/>
          <p:cNvPicPr>
            <a:picLocks noChangeAspect="1"/>
          </p:cNvPicPr>
          <p:nvPr/>
        </p:nvPicPr>
        <p:blipFill>
          <a:blip r:embed="rId4"/>
          <a:stretch>
            <a:fillRect/>
          </a:stretch>
        </p:blipFill>
        <p:spPr bwMode="auto">
          <a:xfrm>
            <a:off x="8714105" y="1227455"/>
            <a:ext cx="2572385" cy="2101215"/>
          </a:xfrm>
          <a:prstGeom prst="rect">
            <a:avLst/>
          </a:prstGeom>
          <a:noFill/>
          <a:ln w="88900" cap="sq" cmpd="thickThin">
            <a:solidFill>
              <a:srgbClr val="000000"/>
            </a:solidFill>
            <a:prstDash val="solid"/>
            <a:miter lim="800000"/>
            <a:headEnd/>
            <a:tailEnd/>
          </a:ln>
          <a:effectLst>
            <a:innerShdw blurRad="76200">
              <a:srgbClr val="000000"/>
            </a:innerShdw>
          </a:effectLst>
        </p:spPr>
      </p:pic>
      <p:pic>
        <p:nvPicPr>
          <p:cNvPr id="95238" name="Picture 7"/>
          <p:cNvPicPr>
            <a:picLocks noChangeAspect="1"/>
          </p:cNvPicPr>
          <p:nvPr/>
        </p:nvPicPr>
        <p:blipFill>
          <a:blip r:embed="rId5"/>
          <a:stretch>
            <a:fillRect/>
          </a:stretch>
        </p:blipFill>
        <p:spPr bwMode="auto">
          <a:xfrm>
            <a:off x="5732145" y="3849370"/>
            <a:ext cx="2784475" cy="2088515"/>
          </a:xfrm>
          <a:prstGeom prst="rect">
            <a:avLst/>
          </a:prstGeom>
          <a:noFill/>
          <a:ln w="88900" cap="sq" cmpd="thickThin">
            <a:solidFill>
              <a:srgbClr val="000000"/>
            </a:solidFill>
            <a:prstDash val="solid"/>
            <a:miter lim="800000"/>
            <a:headEnd/>
            <a:tailEnd/>
          </a:ln>
          <a:effectLst>
            <a:innerShdw blurRad="76200">
              <a:srgbClr val="000000"/>
            </a:innerShdw>
          </a:effectLst>
        </p:spPr>
      </p:pic>
      <p:sp>
        <p:nvSpPr>
          <p:cNvPr id="2" name="文本框 1"/>
          <p:cNvSpPr txBox="1"/>
          <p:nvPr/>
        </p:nvSpPr>
        <p:spPr>
          <a:xfrm>
            <a:off x="6551930" y="3345180"/>
            <a:ext cx="995680" cy="337185"/>
          </a:xfrm>
          <a:prstGeom prst="rect">
            <a:avLst/>
          </a:prstGeom>
          <a:noFill/>
          <a:extLst>
            <a:ext uri="{909E8E84-426E-40DD-AFC4-6F175D3DCCD1}">
              <a14:hiddenFill xmlns:a14="http://schemas.microsoft.com/office/drawing/2010/main">
                <a:solidFill>
                  <a:schemeClr val="bg1"/>
                </a:solidFill>
              </a14:hiddenFill>
            </a:ext>
          </a:extLst>
        </p:spPr>
        <p:txBody>
          <a:bodyPr wrap="none" rtlCol="0" anchor="t">
            <a:spAutoFit/>
          </a:bodyPr>
          <a:lstStyle/>
          <a:p>
            <a:r>
              <a:rPr lang="zh-CN" altLang="en-US" sz="1600" b="1" dirty="0" smtClean="0">
                <a:solidFill>
                  <a:srgbClr val="000000"/>
                </a:solidFill>
                <a:cs typeface="+mn-ea"/>
                <a:sym typeface="+mn-ea"/>
              </a:rPr>
              <a:t>班前宣讲</a:t>
            </a:r>
            <a:endParaRPr lang="zh-CN" altLang="en-US" sz="1600" dirty="0" smtClean="0">
              <a:solidFill>
                <a:schemeClr val="tx1"/>
              </a:solidFill>
            </a:endParaRPr>
          </a:p>
        </p:txBody>
      </p:sp>
      <p:sp>
        <p:nvSpPr>
          <p:cNvPr id="3" name="文本框 2"/>
          <p:cNvSpPr txBox="1"/>
          <p:nvPr/>
        </p:nvSpPr>
        <p:spPr>
          <a:xfrm>
            <a:off x="9477375" y="3328670"/>
            <a:ext cx="1198880" cy="337185"/>
          </a:xfrm>
          <a:prstGeom prst="rect">
            <a:avLst/>
          </a:prstGeom>
          <a:noFill/>
          <a:extLst>
            <a:ext uri="{909E8E84-426E-40DD-AFC4-6F175D3DCCD1}">
              <a14:hiddenFill xmlns:a14="http://schemas.microsoft.com/office/drawing/2010/main">
                <a:solidFill>
                  <a:schemeClr val="bg1"/>
                </a:solidFill>
              </a14:hiddenFill>
            </a:ext>
          </a:extLst>
        </p:spPr>
        <p:txBody>
          <a:bodyPr wrap="none" rtlCol="0" anchor="t">
            <a:spAutoFit/>
          </a:bodyPr>
          <a:lstStyle/>
          <a:p>
            <a:r>
              <a:rPr lang="zh-CN" altLang="en-US" sz="1600" b="1" dirty="0" smtClean="0">
                <a:solidFill>
                  <a:srgbClr val="000000"/>
                </a:solidFill>
                <a:cs typeface="+mn-ea"/>
                <a:sym typeface="+mn-ea"/>
              </a:rPr>
              <a:t>安全帽佩戴</a:t>
            </a:r>
            <a:endParaRPr lang="zh-CN" altLang="en-US" sz="1600" dirty="0" smtClean="0">
              <a:solidFill>
                <a:schemeClr val="tx1"/>
              </a:solidFill>
            </a:endParaRPr>
          </a:p>
        </p:txBody>
      </p:sp>
      <p:sp>
        <p:nvSpPr>
          <p:cNvPr id="5" name="文本框 4"/>
          <p:cNvSpPr txBox="1"/>
          <p:nvPr/>
        </p:nvSpPr>
        <p:spPr>
          <a:xfrm>
            <a:off x="6524625" y="6029325"/>
            <a:ext cx="995680" cy="337185"/>
          </a:xfrm>
          <a:prstGeom prst="rect">
            <a:avLst/>
          </a:prstGeom>
          <a:noFill/>
          <a:extLst>
            <a:ext uri="{909E8E84-426E-40DD-AFC4-6F175D3DCCD1}">
              <a14:hiddenFill xmlns:a14="http://schemas.microsoft.com/office/drawing/2010/main">
                <a:solidFill>
                  <a:schemeClr val="bg1"/>
                </a:solidFill>
              </a14:hiddenFill>
            </a:ext>
          </a:extLst>
        </p:spPr>
        <p:txBody>
          <a:bodyPr wrap="none" rtlCol="0" anchor="t">
            <a:spAutoFit/>
          </a:bodyPr>
          <a:lstStyle/>
          <a:p>
            <a:r>
              <a:rPr lang="zh-CN" altLang="en-US" sz="1600" b="1" dirty="0" smtClean="0">
                <a:solidFill>
                  <a:srgbClr val="000000"/>
                </a:solidFill>
                <a:cs typeface="+mn-ea"/>
                <a:sym typeface="+mn-ea"/>
              </a:rPr>
              <a:t>防火演练</a:t>
            </a:r>
            <a:endParaRPr lang="zh-CN" altLang="en-US" sz="1600" dirty="0" smtClean="0">
              <a:solidFill>
                <a:schemeClr val="tx1"/>
              </a:solidFill>
            </a:endParaRPr>
          </a:p>
        </p:txBody>
      </p:sp>
      <p:sp>
        <p:nvSpPr>
          <p:cNvPr id="8" name="文本框 7"/>
          <p:cNvSpPr txBox="1"/>
          <p:nvPr/>
        </p:nvSpPr>
        <p:spPr>
          <a:xfrm>
            <a:off x="9502140" y="6029325"/>
            <a:ext cx="995680" cy="337185"/>
          </a:xfrm>
          <a:prstGeom prst="rect">
            <a:avLst/>
          </a:prstGeom>
          <a:noFill/>
          <a:extLst>
            <a:ext uri="{909E8E84-426E-40DD-AFC4-6F175D3DCCD1}">
              <a14:hiddenFill xmlns:a14="http://schemas.microsoft.com/office/drawing/2010/main">
                <a:solidFill>
                  <a:schemeClr val="bg1"/>
                </a:solidFill>
              </a14:hiddenFill>
            </a:ext>
          </a:extLst>
        </p:spPr>
        <p:txBody>
          <a:bodyPr wrap="none" rtlCol="0" anchor="t">
            <a:spAutoFit/>
          </a:bodyPr>
          <a:lstStyle/>
          <a:p>
            <a:r>
              <a:rPr lang="zh-CN" altLang="en-US" sz="1600" b="1" dirty="0" smtClean="0">
                <a:solidFill>
                  <a:srgbClr val="000000"/>
                </a:solidFill>
                <a:cs typeface="+mn-ea"/>
                <a:sym typeface="+mn-ea"/>
              </a:rPr>
              <a:t>临边防护</a:t>
            </a:r>
            <a:endParaRPr lang="zh-CN" altLang="en-US" sz="1600" dirty="0" smtClean="0">
              <a:solidFill>
                <a:schemeClr val="tx1"/>
              </a:solidFill>
            </a:endParaRPr>
          </a:p>
        </p:txBody>
      </p:sp>
    </p:spTree>
  </p:cSld>
  <p:clrMapOvr>
    <a:masterClrMapping/>
  </p:clrMapOvr>
  <p:transition>
    <p:zoom dir="in"/>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X_Tq_TRIlU2UihDuzC7B_A"/>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ohczqLU8EmMROIELWbYsg"/>
</p:tagLst>
</file>

<file path=ppt/tags/tag3.xml><?xml version="1.0" encoding="utf-8"?>
<p:tagLst xmlns:a="http://schemas.openxmlformats.org/drawingml/2006/main" xmlns:r="http://schemas.openxmlformats.org/officeDocument/2006/relationships" xmlns:p="http://schemas.openxmlformats.org/presentationml/2006/main">
  <p:tag name="TOP" val="285.875"/>
  <p:tag name="LEFT" val="59.25"/>
  <p:tag name="WIDTH" val="542"/>
  <p:tag name="HEIGHT" val="0.125"/>
  <p:tag name="THINKCELLSHAPEDONOTDELETE" val="pD_uDwpHIS0uJf4RzDqA66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3E3tm9ve9k.VcrflZDAjf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TaokVWlB0iIe04cOCi8.Q"/>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金地可研报告模版（20130728）">
  <a:themeElements>
    <a:clrScheme name="金地投资与运营管理部">
      <a:dk1>
        <a:srgbClr val="000000"/>
      </a:dk1>
      <a:lt1>
        <a:srgbClr val="FFFFFF"/>
      </a:lt1>
      <a:dk2>
        <a:srgbClr val="000000"/>
      </a:dk2>
      <a:lt2>
        <a:srgbClr val="808080"/>
      </a:lt2>
      <a:accent1>
        <a:srgbClr val="DB2613"/>
      </a:accent1>
      <a:accent2>
        <a:srgbClr val="5A5D64"/>
      </a:accent2>
      <a:accent3>
        <a:srgbClr val="E7BA10"/>
      </a:accent3>
      <a:accent4>
        <a:srgbClr val="639629"/>
      </a:accent4>
      <a:accent5>
        <a:srgbClr val="9C55AD"/>
      </a:accent5>
      <a:accent6>
        <a:srgbClr val="CEC3C6"/>
      </a:accent6>
      <a:hlink>
        <a:srgbClr val="B2B2B2"/>
      </a:hlink>
      <a:folHlink>
        <a:srgbClr val="5F5F5F"/>
      </a:folHlink>
    </a:clrScheme>
    <a:fontScheme name="金地标准（投资与运营管理部）">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none" rtlCol="0">
        <a:spAutoFit/>
      </a:bodyPr>
      <a:lstStyle>
        <a:defPPr>
          <a:defRPr dirty="0" smtClean="0">
            <a:solidFill>
              <a:schemeClr val="tx1"/>
            </a:solidFill>
          </a:defRPr>
        </a:defPPr>
      </a:lstStyle>
    </a:txDef>
  </a:objectDefaults>
  <a:extraClrSchemeLst>
    <a:extraClrScheme>
      <a:clrScheme name="5_金地集团 1">
        <a:dk1>
          <a:srgbClr val="000000"/>
        </a:dk1>
        <a:lt1>
          <a:srgbClr val="FFFFFF"/>
        </a:lt1>
        <a:dk2>
          <a:srgbClr val="000000"/>
        </a:dk2>
        <a:lt2>
          <a:srgbClr val="808080"/>
        </a:lt2>
        <a:accent1>
          <a:srgbClr val="F64C31"/>
        </a:accent1>
        <a:accent2>
          <a:srgbClr val="CC3300"/>
        </a:accent2>
        <a:accent3>
          <a:srgbClr val="FFFFFF"/>
        </a:accent3>
        <a:accent4>
          <a:srgbClr val="000000"/>
        </a:accent4>
        <a:accent5>
          <a:srgbClr val="FAB2AD"/>
        </a:accent5>
        <a:accent6>
          <a:srgbClr val="B92D00"/>
        </a:accent6>
        <a:hlink>
          <a:srgbClr val="B2B2B2"/>
        </a:hlink>
        <a:folHlink>
          <a:srgbClr val="5F5F5F"/>
        </a:folHlink>
      </a:clrScheme>
      <a:clrMap bg1="lt1" tx1="dk1" bg2="lt2" tx2="dk2" accent1="accent1" accent2="accent2" accent3="accent3" accent4="accent4" accent5="accent5" accent6="accent6" hlink="hlink" folHlink="folHlink"/>
    </a:extraClrScheme>
    <a:extraClrScheme>
      <a:clrScheme name="5_金地集团 2">
        <a:dk1>
          <a:srgbClr val="000000"/>
        </a:dk1>
        <a:lt1>
          <a:srgbClr val="FFFFFF"/>
        </a:lt1>
        <a:dk2>
          <a:srgbClr val="000000"/>
        </a:dk2>
        <a:lt2>
          <a:srgbClr val="808080"/>
        </a:lt2>
        <a:accent1>
          <a:srgbClr val="F64C31"/>
        </a:accent1>
        <a:accent2>
          <a:srgbClr val="CC3300"/>
        </a:accent2>
        <a:accent3>
          <a:srgbClr val="FFFFFF"/>
        </a:accent3>
        <a:accent4>
          <a:srgbClr val="000000"/>
        </a:accent4>
        <a:accent5>
          <a:srgbClr val="FAB2AD"/>
        </a:accent5>
        <a:accent6>
          <a:srgbClr val="B92D00"/>
        </a:accent6>
        <a:hlink>
          <a:srgbClr val="B2B2B2"/>
        </a:hlink>
        <a:folHlink>
          <a:srgbClr val="316EF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金地可研报告模版（20130728）">
  <a:themeElements>
    <a:clrScheme name="金地投资与运营管理部">
      <a:dk1>
        <a:srgbClr val="000000"/>
      </a:dk1>
      <a:lt1>
        <a:srgbClr val="FFFFFF"/>
      </a:lt1>
      <a:dk2>
        <a:srgbClr val="000000"/>
      </a:dk2>
      <a:lt2>
        <a:srgbClr val="808080"/>
      </a:lt2>
      <a:accent1>
        <a:srgbClr val="DB2613"/>
      </a:accent1>
      <a:accent2>
        <a:srgbClr val="5A5D64"/>
      </a:accent2>
      <a:accent3>
        <a:srgbClr val="E7BA10"/>
      </a:accent3>
      <a:accent4>
        <a:srgbClr val="639629"/>
      </a:accent4>
      <a:accent5>
        <a:srgbClr val="9C55AD"/>
      </a:accent5>
      <a:accent6>
        <a:srgbClr val="CEC3C6"/>
      </a:accent6>
      <a:hlink>
        <a:srgbClr val="B2B2B2"/>
      </a:hlink>
      <a:folHlink>
        <a:srgbClr val="5F5F5F"/>
      </a:folHlink>
    </a:clrScheme>
    <a:fontScheme name="金地标准（投资与运营管理部）">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none" rtlCol="0">
        <a:spAutoFit/>
      </a:bodyPr>
      <a:lstStyle>
        <a:defPPr>
          <a:defRPr dirty="0" smtClean="0">
            <a:solidFill>
              <a:schemeClr val="tx1"/>
            </a:solidFill>
          </a:defRPr>
        </a:defPPr>
      </a:lstStyle>
    </a:txDef>
  </a:objectDefaults>
  <a:extraClrSchemeLst>
    <a:extraClrScheme>
      <a:clrScheme name="5_金地集团 1">
        <a:dk1>
          <a:srgbClr val="000000"/>
        </a:dk1>
        <a:lt1>
          <a:srgbClr val="FFFFFF"/>
        </a:lt1>
        <a:dk2>
          <a:srgbClr val="000000"/>
        </a:dk2>
        <a:lt2>
          <a:srgbClr val="808080"/>
        </a:lt2>
        <a:accent1>
          <a:srgbClr val="F64C31"/>
        </a:accent1>
        <a:accent2>
          <a:srgbClr val="CC3300"/>
        </a:accent2>
        <a:accent3>
          <a:srgbClr val="FFFFFF"/>
        </a:accent3>
        <a:accent4>
          <a:srgbClr val="000000"/>
        </a:accent4>
        <a:accent5>
          <a:srgbClr val="FAB2AD"/>
        </a:accent5>
        <a:accent6>
          <a:srgbClr val="B92D00"/>
        </a:accent6>
        <a:hlink>
          <a:srgbClr val="B2B2B2"/>
        </a:hlink>
        <a:folHlink>
          <a:srgbClr val="5F5F5F"/>
        </a:folHlink>
      </a:clrScheme>
      <a:clrMap bg1="lt1" tx1="dk1" bg2="lt2" tx2="dk2" accent1="accent1" accent2="accent2" accent3="accent3" accent4="accent4" accent5="accent5" accent6="accent6" hlink="hlink" folHlink="folHlink"/>
    </a:extraClrScheme>
    <a:extraClrScheme>
      <a:clrScheme name="5_金地集团 2">
        <a:dk1>
          <a:srgbClr val="000000"/>
        </a:dk1>
        <a:lt1>
          <a:srgbClr val="FFFFFF"/>
        </a:lt1>
        <a:dk2>
          <a:srgbClr val="000000"/>
        </a:dk2>
        <a:lt2>
          <a:srgbClr val="808080"/>
        </a:lt2>
        <a:accent1>
          <a:srgbClr val="F64C31"/>
        </a:accent1>
        <a:accent2>
          <a:srgbClr val="CC3300"/>
        </a:accent2>
        <a:accent3>
          <a:srgbClr val="FFFFFF"/>
        </a:accent3>
        <a:accent4>
          <a:srgbClr val="000000"/>
        </a:accent4>
        <a:accent5>
          <a:srgbClr val="FAB2AD"/>
        </a:accent5>
        <a:accent6>
          <a:srgbClr val="B92D00"/>
        </a:accent6>
        <a:hlink>
          <a:srgbClr val="B2B2B2"/>
        </a:hlink>
        <a:folHlink>
          <a:srgbClr val="316EF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金地集团">
  <a:themeElements>
    <a:clrScheme name="金地投资与运营管理部">
      <a:dk1>
        <a:srgbClr val="000000"/>
      </a:dk1>
      <a:lt1>
        <a:srgbClr val="FFFFFF"/>
      </a:lt1>
      <a:dk2>
        <a:srgbClr val="000000"/>
      </a:dk2>
      <a:lt2>
        <a:srgbClr val="808080"/>
      </a:lt2>
      <a:accent1>
        <a:srgbClr val="DB2613"/>
      </a:accent1>
      <a:accent2>
        <a:srgbClr val="5A5D64"/>
      </a:accent2>
      <a:accent3>
        <a:srgbClr val="E7BA10"/>
      </a:accent3>
      <a:accent4>
        <a:srgbClr val="639629"/>
      </a:accent4>
      <a:accent5>
        <a:srgbClr val="9C55AD"/>
      </a:accent5>
      <a:accent6>
        <a:srgbClr val="CEC3C6"/>
      </a:accent6>
      <a:hlink>
        <a:srgbClr val="B2B2B2"/>
      </a:hlink>
      <a:folHlink>
        <a:srgbClr val="5F5F5F"/>
      </a:folHlink>
    </a:clrScheme>
    <a:fontScheme name="金地标准（投资与运营管理部）">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rgbClr val="FF0000"/>
        </a:solidFill>
        <a:ln>
          <a:noFill/>
        </a:ln>
      </a:spPr>
      <a:bodyPr>
        <a:spAutoFit/>
      </a:bodyPr>
      <a:lstStyle>
        <a:defPPr algn="ctr" eaLnBrk="1" hangingPunct="1">
          <a:defRPr sz="2400" b="1" dirty="0">
            <a:latin typeface="微软雅黑" panose="020B0503020204020204" pitchFamily="34" charset="-122"/>
            <a:ea typeface="微软雅黑" panose="020B0503020204020204" pitchFamily="34" charset="-122"/>
          </a:defRPr>
        </a:defPPr>
      </a:lstStyle>
    </a:txDef>
  </a:objectDefaults>
  <a:extraClrSchemeLst>
    <a:extraClrScheme>
      <a:clrScheme name="5_金地集团 1">
        <a:dk1>
          <a:srgbClr val="000000"/>
        </a:dk1>
        <a:lt1>
          <a:srgbClr val="FFFFFF"/>
        </a:lt1>
        <a:dk2>
          <a:srgbClr val="000000"/>
        </a:dk2>
        <a:lt2>
          <a:srgbClr val="808080"/>
        </a:lt2>
        <a:accent1>
          <a:srgbClr val="F64C31"/>
        </a:accent1>
        <a:accent2>
          <a:srgbClr val="CC3300"/>
        </a:accent2>
        <a:accent3>
          <a:srgbClr val="FFFFFF"/>
        </a:accent3>
        <a:accent4>
          <a:srgbClr val="000000"/>
        </a:accent4>
        <a:accent5>
          <a:srgbClr val="FAB2AD"/>
        </a:accent5>
        <a:accent6>
          <a:srgbClr val="B92D00"/>
        </a:accent6>
        <a:hlink>
          <a:srgbClr val="B2B2B2"/>
        </a:hlink>
        <a:folHlink>
          <a:srgbClr val="5F5F5F"/>
        </a:folHlink>
      </a:clrScheme>
      <a:clrMap bg1="lt1" tx1="dk1" bg2="lt2" tx2="dk2" accent1="accent1" accent2="accent2" accent3="accent3" accent4="accent4" accent5="accent5" accent6="accent6" hlink="hlink" folHlink="folHlink"/>
    </a:extraClrScheme>
    <a:extraClrScheme>
      <a:clrScheme name="5_金地集团 2">
        <a:dk1>
          <a:srgbClr val="000000"/>
        </a:dk1>
        <a:lt1>
          <a:srgbClr val="FFFFFF"/>
        </a:lt1>
        <a:dk2>
          <a:srgbClr val="000000"/>
        </a:dk2>
        <a:lt2>
          <a:srgbClr val="808080"/>
        </a:lt2>
        <a:accent1>
          <a:srgbClr val="F64C31"/>
        </a:accent1>
        <a:accent2>
          <a:srgbClr val="CC3300"/>
        </a:accent2>
        <a:accent3>
          <a:srgbClr val="FFFFFF"/>
        </a:accent3>
        <a:accent4>
          <a:srgbClr val="000000"/>
        </a:accent4>
        <a:accent5>
          <a:srgbClr val="FAB2AD"/>
        </a:accent5>
        <a:accent6>
          <a:srgbClr val="B92D00"/>
        </a:accent6>
        <a:hlink>
          <a:srgbClr val="B2B2B2"/>
        </a:hlink>
        <a:folHlink>
          <a:srgbClr val="316EF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金地投资与运营管理部">
    <a:dk1>
      <a:srgbClr val="000000"/>
    </a:dk1>
    <a:lt1>
      <a:srgbClr val="FFFFFF"/>
    </a:lt1>
    <a:dk2>
      <a:srgbClr val="000000"/>
    </a:dk2>
    <a:lt2>
      <a:srgbClr val="808080"/>
    </a:lt2>
    <a:accent1>
      <a:srgbClr val="DB2613"/>
    </a:accent1>
    <a:accent2>
      <a:srgbClr val="5A5D64"/>
    </a:accent2>
    <a:accent3>
      <a:srgbClr val="E7BA10"/>
    </a:accent3>
    <a:accent4>
      <a:srgbClr val="639629"/>
    </a:accent4>
    <a:accent5>
      <a:srgbClr val="9C55AD"/>
    </a:accent5>
    <a:accent6>
      <a:srgbClr val="CEC3C6"/>
    </a:accent6>
    <a:hlink>
      <a:srgbClr val="B2B2B2"/>
    </a:hlink>
    <a:folHlink>
      <a:srgbClr val="5F5F5F"/>
    </a:folHlink>
  </a:clrScheme>
</a:themeOverride>
</file>

<file path=docProps/app.xml><?xml version="1.0" encoding="utf-8"?>
<Properties xmlns="http://schemas.openxmlformats.org/officeDocument/2006/extended-properties" xmlns:vt="http://schemas.openxmlformats.org/officeDocument/2006/docPropsVTypes">
  <TotalTime>216</TotalTime>
  <Words>12461</Words>
  <Application>Microsoft Office PowerPoint</Application>
  <PresentationFormat>自定义</PresentationFormat>
  <Paragraphs>1792</Paragraphs>
  <Slides>124</Slides>
  <Notes>0</Notes>
  <HiddenSlides>0</HiddenSlides>
  <MMClips>0</MMClips>
  <ScaleCrop>false</ScaleCrop>
  <HeadingPairs>
    <vt:vector size="8" baseType="variant">
      <vt:variant>
        <vt:lpstr>已用的字体</vt:lpstr>
      </vt:variant>
      <vt:variant>
        <vt:i4>10</vt:i4>
      </vt:variant>
      <vt:variant>
        <vt:lpstr>主题</vt:lpstr>
      </vt:variant>
      <vt:variant>
        <vt:i4>3</vt:i4>
      </vt:variant>
      <vt:variant>
        <vt:lpstr>嵌入 OLE 服务器</vt:lpstr>
      </vt:variant>
      <vt:variant>
        <vt:i4>3</vt:i4>
      </vt:variant>
      <vt:variant>
        <vt:lpstr>幻灯片标题</vt:lpstr>
      </vt:variant>
      <vt:variant>
        <vt:i4>124</vt:i4>
      </vt:variant>
    </vt:vector>
  </HeadingPairs>
  <TitlesOfParts>
    <vt:vector size="140" baseType="lpstr">
      <vt:lpstr>Arial Unicode MS</vt:lpstr>
      <vt:lpstr>黑体</vt:lpstr>
      <vt:lpstr>华文中宋</vt:lpstr>
      <vt:lpstr>宋体</vt:lpstr>
      <vt:lpstr>微软雅黑</vt:lpstr>
      <vt:lpstr>Arial</vt:lpstr>
      <vt:lpstr>Calibri</vt:lpstr>
      <vt:lpstr>Times New Roman</vt:lpstr>
      <vt:lpstr>Wingdings</vt:lpstr>
      <vt:lpstr>Wingdings 2</vt:lpstr>
      <vt:lpstr>1_金地可研报告模版（20130728）</vt:lpstr>
      <vt:lpstr>9_金地可研报告模版（20130728）</vt:lpstr>
      <vt:lpstr>5_金地集团</vt:lpstr>
      <vt:lpstr>think-cell Slide</vt:lpstr>
      <vt:lpstr>Microsoft Word 97 - 2003 文档</vt:lpstr>
      <vt:lpstr>工作表</vt:lpstr>
      <vt:lpstr>9</vt:lpstr>
      <vt:lpstr>PowerPoint 演示文稿</vt:lpstr>
      <vt:lpstr>一、项目前期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二、精装启动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三、招标阶段</vt:lpstr>
      <vt:lpstr>PowerPoint 演示文稿</vt:lpstr>
      <vt:lpstr>PowerPoint 演示文稿</vt:lpstr>
      <vt:lpstr>PowerPoint 演示文稿</vt:lpstr>
      <vt:lpstr>四、精装进场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控制线</vt:lpstr>
      <vt:lpstr>PowerPoint 演示文稿</vt:lpstr>
      <vt:lpstr>排版线</vt:lpstr>
      <vt:lpstr>PowerPoint 演示文稿</vt:lpstr>
      <vt:lpstr>PowerPoint 演示文稿</vt:lpstr>
      <vt:lpstr>PowerPoint 演示文稿</vt:lpstr>
      <vt:lpstr>五、精装过程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六、安全文明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七、客户敏感点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精装管控</dc:title>
  <dc:creator>CIC28王慧卿</dc:creator>
  <cp:lastModifiedBy>A00024</cp:lastModifiedBy>
  <cp:revision>1653</cp:revision>
  <cp:lastPrinted>2015-11-06T05:39:00Z</cp:lastPrinted>
  <dcterms:created xsi:type="dcterms:W3CDTF">2016-05-15T10:35:00Z</dcterms:created>
  <dcterms:modified xsi:type="dcterms:W3CDTF">2021-01-13T00:26:25Z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