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384" r:id="rId2"/>
    <p:sldId id="257" r:id="rId3"/>
    <p:sldId id="387" r:id="rId4"/>
    <p:sldId id="389" r:id="rId5"/>
    <p:sldId id="390" r:id="rId6"/>
    <p:sldId id="391" r:id="rId7"/>
    <p:sldId id="392" r:id="rId8"/>
    <p:sldId id="393" r:id="rId9"/>
    <p:sldId id="394" r:id="rId10"/>
    <p:sldId id="395" r:id="rId11"/>
    <p:sldId id="396" r:id="rId12"/>
    <p:sldId id="398" r:id="rId13"/>
    <p:sldId id="397" r:id="rId14"/>
    <p:sldId id="399" r:id="rId15"/>
    <p:sldId id="401" r:id="rId16"/>
    <p:sldId id="400" r:id="rId17"/>
    <p:sldId id="402" r:id="rId18"/>
    <p:sldId id="403" r:id="rId19"/>
    <p:sldId id="404" r:id="rId20"/>
    <p:sldId id="405" r:id="rId21"/>
    <p:sldId id="406" r:id="rId22"/>
    <p:sldId id="407" r:id="rId23"/>
    <p:sldId id="408" r:id="rId24"/>
    <p:sldId id="409" r:id="rId25"/>
    <p:sldId id="410" r:id="rId26"/>
    <p:sldId id="411" r:id="rId27"/>
    <p:sldId id="413" r:id="rId28"/>
    <p:sldId id="412" r:id="rId29"/>
    <p:sldId id="414" r:id="rId30"/>
    <p:sldId id="415" r:id="rId31"/>
    <p:sldId id="418" r:id="rId32"/>
    <p:sldId id="420" r:id="rId33"/>
    <p:sldId id="419" r:id="rId34"/>
    <p:sldId id="421" r:id="rId35"/>
    <p:sldId id="422" r:id="rId36"/>
    <p:sldId id="417" r:id="rId37"/>
    <p:sldId id="423" r:id="rId38"/>
    <p:sldId id="424" r:id="rId39"/>
    <p:sldId id="425" r:id="rId40"/>
    <p:sldId id="426" r:id="rId41"/>
    <p:sldId id="428" r:id="rId42"/>
    <p:sldId id="429" r:id="rId43"/>
    <p:sldId id="430" r:id="rId44"/>
    <p:sldId id="431" r:id="rId45"/>
    <p:sldId id="427" r:id="rId46"/>
    <p:sldId id="433" r:id="rId47"/>
    <p:sldId id="435" r:id="rId48"/>
    <p:sldId id="436" r:id="rId49"/>
    <p:sldId id="437" r:id="rId50"/>
    <p:sldId id="438" r:id="rId51"/>
    <p:sldId id="439" r:id="rId52"/>
    <p:sldId id="440" r:id="rId53"/>
    <p:sldId id="441" r:id="rId54"/>
    <p:sldId id="442" r:id="rId55"/>
    <p:sldId id="443" r:id="rId56"/>
    <p:sldId id="444" r:id="rId57"/>
  </p:sldIdLst>
  <p:sldSz cx="12192000" cy="6858000"/>
  <p:notesSz cx="6858000" cy="9144000"/>
  <p:embeddedFontLs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Tahoma" panose="020B0604030504040204" pitchFamily="34" charset="0"/>
      <p:regular r:id="rId65"/>
      <p:bold r:id="rId66"/>
    </p:embeddedFont>
    <p:embeddedFont>
      <p:font typeface="黑体" panose="02010609060101010101" pitchFamily="49" charset="-122"/>
      <p:regular r:id="rId67"/>
    </p:embeddedFont>
    <p:embeddedFont>
      <p:font typeface="微软雅黑" panose="020B0503020204020204" pitchFamily="34" charset="-122"/>
      <p:regular r:id="rId68"/>
      <p:bold r:id="rId6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4" userDrawn="1">
          <p15:clr>
            <a:srgbClr val="A4A3A4"/>
          </p15:clr>
        </p15:guide>
        <p15:guide id="2" pos="325" userDrawn="1">
          <p15:clr>
            <a:srgbClr val="A4A3A4"/>
          </p15:clr>
        </p15:guide>
        <p15:guide id="3" orient="horz" pos="4065" userDrawn="1">
          <p15:clr>
            <a:srgbClr val="A4A3A4"/>
          </p15:clr>
        </p15:guide>
        <p15:guide id="4" pos="7106" userDrawn="1">
          <p15:clr>
            <a:srgbClr val="A4A3A4"/>
          </p15:clr>
        </p15:guide>
        <p15:guide id="5" pos="189" userDrawn="1">
          <p15:clr>
            <a:srgbClr val="A4A3A4"/>
          </p15:clr>
        </p15:guide>
        <p15:guide id="6"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93D32"/>
    <a:srgbClr val="2E75B6"/>
    <a:srgbClr val="0D0D0D"/>
    <a:srgbClr val="5A9ED6"/>
    <a:srgbClr val="404040"/>
    <a:srgbClr val="F5F5F5"/>
    <a:srgbClr val="202022"/>
    <a:srgbClr val="BE1007"/>
    <a:srgbClr val="BF6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95" autoAdjust="0"/>
    <p:restoredTop sz="94660"/>
  </p:normalViewPr>
  <p:slideViewPr>
    <p:cSldViewPr snapToGrid="0" showGuides="1">
      <p:cViewPr varScale="1">
        <p:scale>
          <a:sx n="91" d="100"/>
          <a:sy n="91" d="100"/>
        </p:scale>
        <p:origin x="76" y="416"/>
      </p:cViewPr>
      <p:guideLst>
        <p:guide orient="horz" pos="1094"/>
        <p:guide pos="325"/>
        <p:guide orient="horz" pos="4065"/>
        <p:guide pos="7106"/>
        <p:guide pos="189"/>
        <p:guide pos="3840"/>
      </p:guideLst>
    </p:cSldViewPr>
  </p:slideViewPr>
  <p:notesTextViewPr>
    <p:cViewPr>
      <p:scale>
        <a:sx n="1" d="1"/>
        <a:sy n="1" d="1"/>
      </p:scale>
      <p:origin x="0" y="0"/>
    </p:cViewPr>
  </p:notesTextViewPr>
  <p:sorterViewPr>
    <p:cViewPr>
      <p:scale>
        <a:sx n="87" d="100"/>
        <a:sy n="8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C0826-6BC5-4534-8F91-2515044AF1B8}" type="datetimeFigureOut">
              <a:rPr lang="zh-CN" altLang="en-US" smtClean="0"/>
              <a:t>2019/12/8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4993C-2851-4B37-8A50-837DDC8B7B44}" type="slidenum">
              <a:rPr lang="zh-CN" altLang="en-US" smtClean="0"/>
              <a:t>‹#›</a:t>
            </a:fld>
            <a:endParaRPr lang="zh-CN" altLang="en-US"/>
          </a:p>
        </p:txBody>
      </p:sp>
    </p:spTree>
    <p:extLst>
      <p:ext uri="{BB962C8B-B14F-4D97-AF65-F5344CB8AC3E}">
        <p14:creationId xmlns:p14="http://schemas.microsoft.com/office/powerpoint/2010/main" val="3119557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FBDB752-F116-4A98-B0F3-C02E608E3D27}" type="slidenum">
              <a:rPr lang="zh-CN" altLang="en-US" smtClean="0"/>
              <a:t>1</a:t>
            </a:fld>
            <a:endParaRPr lang="zh-CN" altLang="en-US"/>
          </a:p>
        </p:txBody>
      </p:sp>
    </p:spTree>
    <p:extLst>
      <p:ext uri="{BB962C8B-B14F-4D97-AF65-F5344CB8AC3E}">
        <p14:creationId xmlns:p14="http://schemas.microsoft.com/office/powerpoint/2010/main" val="2952046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FBDB752-F116-4A98-B0F3-C02E608E3D27}" type="slidenum">
              <a:rPr lang="zh-CN" altLang="en-US" smtClean="0"/>
              <a:t>56</a:t>
            </a:fld>
            <a:endParaRPr lang="zh-CN" altLang="en-US"/>
          </a:p>
        </p:txBody>
      </p:sp>
    </p:spTree>
    <p:extLst>
      <p:ext uri="{BB962C8B-B14F-4D97-AF65-F5344CB8AC3E}">
        <p14:creationId xmlns:p14="http://schemas.microsoft.com/office/powerpoint/2010/main" val="2511239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43B7E276-A276-4CB5-8D98-2DEF33258381}" type="datetimeFigureOut">
              <a:rPr lang="zh-CN" altLang="en-US" smtClean="0"/>
              <a:t>2019/12/8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69E3093-0765-4895-88A4-AF75987BE62B}"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p:cNvSpPr/>
          <p:nvPr userDrawn="1"/>
        </p:nvSpPr>
        <p:spPr>
          <a:xfrm>
            <a:off x="0" y="6555346"/>
            <a:ext cx="12192000" cy="302654"/>
          </a:xfrm>
          <a:prstGeom prst="rect">
            <a:avLst/>
          </a:prstGeom>
          <a:gradFill>
            <a:gsLst>
              <a:gs pos="0">
                <a:srgbClr val="0070C0"/>
              </a:gs>
              <a:gs pos="94000">
                <a:srgbClr val="5A9ED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userDrawn="1"/>
        </p:nvSpPr>
        <p:spPr>
          <a:xfrm>
            <a:off x="0" y="6465194"/>
            <a:ext cx="2305316" cy="392806"/>
          </a:xfrm>
          <a:custGeom>
            <a:avLst/>
            <a:gdLst>
              <a:gd name="connsiteX0" fmla="*/ 0 w 2305316"/>
              <a:gd name="connsiteY0" fmla="*/ 0 h 392806"/>
              <a:gd name="connsiteX1" fmla="*/ 2305316 w 2305316"/>
              <a:gd name="connsiteY1" fmla="*/ 0 h 392806"/>
              <a:gd name="connsiteX2" fmla="*/ 2163649 w 2305316"/>
              <a:gd name="connsiteY2" fmla="*/ 392806 h 392806"/>
              <a:gd name="connsiteX3" fmla="*/ 0 w 2305316"/>
              <a:gd name="connsiteY3" fmla="*/ 392806 h 392806"/>
            </a:gdLst>
            <a:ahLst/>
            <a:cxnLst>
              <a:cxn ang="0">
                <a:pos x="connsiteX0" y="connsiteY0"/>
              </a:cxn>
              <a:cxn ang="0">
                <a:pos x="connsiteX1" y="connsiteY1"/>
              </a:cxn>
              <a:cxn ang="0">
                <a:pos x="connsiteX2" y="connsiteY2"/>
              </a:cxn>
              <a:cxn ang="0">
                <a:pos x="connsiteX3" y="connsiteY3"/>
              </a:cxn>
            </a:cxnLst>
            <a:rect l="l" t="t" r="r" b="b"/>
            <a:pathLst>
              <a:path w="2305316" h="392806">
                <a:moveTo>
                  <a:pt x="0" y="0"/>
                </a:moveTo>
                <a:lnTo>
                  <a:pt x="2305316" y="0"/>
                </a:lnTo>
                <a:lnTo>
                  <a:pt x="2163649" y="392806"/>
                </a:lnTo>
                <a:lnTo>
                  <a:pt x="0" y="392806"/>
                </a:lnTo>
                <a:close/>
              </a:path>
            </a:pathLst>
          </a:custGeom>
          <a:gradFill flip="none" rotWithShape="1">
            <a:gsLst>
              <a:gs pos="0">
                <a:srgbClr val="0070C0"/>
              </a:gs>
              <a:gs pos="71000">
                <a:srgbClr val="5A9E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9511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3B7E276-A276-4CB5-8D98-2DEF33258381}" type="datetimeFigureOut">
              <a:rPr lang="zh-CN" altLang="en-US" smtClean="0"/>
              <a:t>2019/12/8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69E3093-0765-4895-88A4-AF75987BE62B}" type="slidenum">
              <a:rPr lang="zh-CN" altLang="en-US" smtClean="0"/>
              <a:t>‹#›</a:t>
            </a:fld>
            <a:endParaRPr lang="zh-CN" altLang="en-US"/>
          </a:p>
        </p:txBody>
      </p:sp>
    </p:spTree>
    <p:extLst>
      <p:ext uri="{BB962C8B-B14F-4D97-AF65-F5344CB8AC3E}">
        <p14:creationId xmlns:p14="http://schemas.microsoft.com/office/powerpoint/2010/main" val="3948699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3B7E276-A276-4CB5-8D98-2DEF33258381}" type="datetimeFigureOut">
              <a:rPr lang="zh-CN" altLang="en-US" smtClean="0"/>
              <a:t>2019/12/8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69E3093-0765-4895-88A4-AF75987BE62B}" type="slidenum">
              <a:rPr lang="zh-CN" altLang="en-US" smtClean="0"/>
              <a:t>‹#›</a:t>
            </a:fld>
            <a:endParaRPr lang="zh-CN" altLang="en-US"/>
          </a:p>
        </p:txBody>
      </p:sp>
    </p:spTree>
    <p:extLst>
      <p:ext uri="{BB962C8B-B14F-4D97-AF65-F5344CB8AC3E}">
        <p14:creationId xmlns:p14="http://schemas.microsoft.com/office/powerpoint/2010/main" val="3548890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9C63EBB0-35E5-478F-93B3-9059780A1B97}" type="datetimeFigureOut">
              <a:rPr lang="zh-CN" altLang="en-US" smtClean="0"/>
              <a:t>2019/12/8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14F33AC-B6AF-4B60-B2A0-6777453B59E1}" type="slidenum">
              <a:rPr lang="zh-CN" altLang="en-US" smtClean="0"/>
              <a:t>‹#›</a:t>
            </a:fld>
            <a:endParaRPr lang="zh-CN" altLang="en-US"/>
          </a:p>
        </p:txBody>
      </p:sp>
    </p:spTree>
    <p:extLst>
      <p:ext uri="{BB962C8B-B14F-4D97-AF65-F5344CB8AC3E}">
        <p14:creationId xmlns:p14="http://schemas.microsoft.com/office/powerpoint/2010/main" val="332483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11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843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3B7E276-A276-4CB5-8D98-2DEF33258381}" type="datetimeFigureOut">
              <a:rPr lang="zh-CN" altLang="en-US" smtClean="0"/>
              <a:t>2019/12/8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69E3093-0765-4895-88A4-AF75987BE62B}" type="slidenum">
              <a:rPr lang="zh-CN" altLang="en-US" smtClean="0"/>
              <a:t>‹#›</a:t>
            </a:fld>
            <a:endParaRPr lang="zh-CN" altLang="en-US"/>
          </a:p>
        </p:txBody>
      </p:sp>
    </p:spTree>
    <p:extLst>
      <p:ext uri="{BB962C8B-B14F-4D97-AF65-F5344CB8AC3E}">
        <p14:creationId xmlns:p14="http://schemas.microsoft.com/office/powerpoint/2010/main" val="1483981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3B7E276-A276-4CB5-8D98-2DEF33258381}" type="datetimeFigureOut">
              <a:rPr lang="zh-CN" altLang="en-US" smtClean="0"/>
              <a:t>2019/12/8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69E3093-0765-4895-88A4-AF75987BE62B}" type="slidenum">
              <a:rPr lang="zh-CN" altLang="en-US" smtClean="0"/>
              <a:t>‹#›</a:t>
            </a:fld>
            <a:endParaRPr lang="zh-CN" altLang="en-US"/>
          </a:p>
        </p:txBody>
      </p:sp>
    </p:spTree>
    <p:extLst>
      <p:ext uri="{BB962C8B-B14F-4D97-AF65-F5344CB8AC3E}">
        <p14:creationId xmlns:p14="http://schemas.microsoft.com/office/powerpoint/2010/main" val="3562627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3B7E276-A276-4CB5-8D98-2DEF33258381}" type="datetimeFigureOut">
              <a:rPr lang="zh-CN" altLang="en-US" smtClean="0"/>
              <a:t>2019/12/8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69E3093-0765-4895-88A4-AF75987BE62B}" type="slidenum">
              <a:rPr lang="zh-CN" altLang="en-US" smtClean="0"/>
              <a:t>‹#›</a:t>
            </a:fld>
            <a:endParaRPr lang="zh-CN" altLang="en-US"/>
          </a:p>
        </p:txBody>
      </p:sp>
    </p:spTree>
    <p:extLst>
      <p:ext uri="{BB962C8B-B14F-4D97-AF65-F5344CB8AC3E}">
        <p14:creationId xmlns:p14="http://schemas.microsoft.com/office/powerpoint/2010/main" val="24602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3B7E276-A276-4CB5-8D98-2DEF33258381}" type="datetimeFigureOut">
              <a:rPr lang="zh-CN" altLang="en-US" smtClean="0"/>
              <a:t>2019/12/8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69E3093-0765-4895-88A4-AF75987BE62B}" type="slidenum">
              <a:rPr lang="zh-CN" altLang="en-US" smtClean="0"/>
              <a:t>‹#›</a:t>
            </a:fld>
            <a:endParaRPr lang="zh-CN" altLang="en-US"/>
          </a:p>
        </p:txBody>
      </p:sp>
    </p:spTree>
    <p:extLst>
      <p:ext uri="{BB962C8B-B14F-4D97-AF65-F5344CB8AC3E}">
        <p14:creationId xmlns:p14="http://schemas.microsoft.com/office/powerpoint/2010/main" val="229818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3B7E276-A276-4CB5-8D98-2DEF33258381}" type="datetimeFigureOut">
              <a:rPr lang="zh-CN" altLang="en-US" smtClean="0"/>
              <a:t>2019/12/8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69E3093-0765-4895-88A4-AF75987BE62B}" type="slidenum">
              <a:rPr lang="zh-CN" altLang="en-US" smtClean="0"/>
              <a:t>‹#›</a:t>
            </a:fld>
            <a:endParaRPr lang="zh-CN" altLang="en-US"/>
          </a:p>
        </p:txBody>
      </p:sp>
    </p:spTree>
    <p:extLst>
      <p:ext uri="{BB962C8B-B14F-4D97-AF65-F5344CB8AC3E}">
        <p14:creationId xmlns:p14="http://schemas.microsoft.com/office/powerpoint/2010/main" val="2137630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userDrawn="1"/>
        </p:nvSpPr>
        <p:spPr>
          <a:xfrm>
            <a:off x="0" y="0"/>
            <a:ext cx="12192000" cy="6858000"/>
          </a:xfrm>
          <a:prstGeom prst="rect">
            <a:avLst/>
          </a:prstGeom>
          <a:gradFill flip="none" rotWithShape="1">
            <a:gsLst>
              <a:gs pos="100000">
                <a:schemeClr val="bg1">
                  <a:alpha val="59000"/>
                </a:schemeClr>
              </a:gs>
              <a:gs pos="0">
                <a:schemeClr val="bg1">
                  <a:alpha val="34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userDrawn="1"/>
        </p:nvSpPr>
        <p:spPr>
          <a:xfrm>
            <a:off x="0" y="6555346"/>
            <a:ext cx="12192000" cy="302654"/>
          </a:xfrm>
          <a:prstGeom prst="rect">
            <a:avLst/>
          </a:prstGeom>
          <a:gradFill>
            <a:gsLst>
              <a:gs pos="0">
                <a:srgbClr val="0070C0"/>
              </a:gs>
              <a:gs pos="94000">
                <a:srgbClr val="5A9ED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userDrawn="1"/>
        </p:nvSpPr>
        <p:spPr>
          <a:xfrm>
            <a:off x="0" y="6465194"/>
            <a:ext cx="2305316" cy="392806"/>
          </a:xfrm>
          <a:custGeom>
            <a:avLst/>
            <a:gdLst>
              <a:gd name="connsiteX0" fmla="*/ 0 w 2305316"/>
              <a:gd name="connsiteY0" fmla="*/ 0 h 392806"/>
              <a:gd name="connsiteX1" fmla="*/ 2305316 w 2305316"/>
              <a:gd name="connsiteY1" fmla="*/ 0 h 392806"/>
              <a:gd name="connsiteX2" fmla="*/ 2163649 w 2305316"/>
              <a:gd name="connsiteY2" fmla="*/ 392806 h 392806"/>
              <a:gd name="connsiteX3" fmla="*/ 0 w 2305316"/>
              <a:gd name="connsiteY3" fmla="*/ 392806 h 392806"/>
            </a:gdLst>
            <a:ahLst/>
            <a:cxnLst>
              <a:cxn ang="0">
                <a:pos x="connsiteX0" y="connsiteY0"/>
              </a:cxn>
              <a:cxn ang="0">
                <a:pos x="connsiteX1" y="connsiteY1"/>
              </a:cxn>
              <a:cxn ang="0">
                <a:pos x="connsiteX2" y="connsiteY2"/>
              </a:cxn>
              <a:cxn ang="0">
                <a:pos x="connsiteX3" y="connsiteY3"/>
              </a:cxn>
            </a:cxnLst>
            <a:rect l="l" t="t" r="r" b="b"/>
            <a:pathLst>
              <a:path w="2305316" h="392806">
                <a:moveTo>
                  <a:pt x="0" y="0"/>
                </a:moveTo>
                <a:lnTo>
                  <a:pt x="2305316" y="0"/>
                </a:lnTo>
                <a:lnTo>
                  <a:pt x="2163649" y="392806"/>
                </a:lnTo>
                <a:lnTo>
                  <a:pt x="0" y="392806"/>
                </a:lnTo>
                <a:close/>
              </a:path>
            </a:pathLst>
          </a:custGeom>
          <a:gradFill flip="none" rotWithShape="1">
            <a:gsLst>
              <a:gs pos="0">
                <a:srgbClr val="0070C0"/>
              </a:gs>
              <a:gs pos="91000">
                <a:srgbClr val="5A9ED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userDrawn="1"/>
        </p:nvSpPr>
        <p:spPr>
          <a:xfrm>
            <a:off x="0" y="567314"/>
            <a:ext cx="167640" cy="453766"/>
          </a:xfrm>
          <a:custGeom>
            <a:avLst/>
            <a:gdLst>
              <a:gd name="connsiteX0" fmla="*/ 0 w 2305316"/>
              <a:gd name="connsiteY0" fmla="*/ 0 h 392806"/>
              <a:gd name="connsiteX1" fmla="*/ 2305316 w 2305316"/>
              <a:gd name="connsiteY1" fmla="*/ 0 h 392806"/>
              <a:gd name="connsiteX2" fmla="*/ 2163649 w 2305316"/>
              <a:gd name="connsiteY2" fmla="*/ 392806 h 392806"/>
              <a:gd name="connsiteX3" fmla="*/ 0 w 2305316"/>
              <a:gd name="connsiteY3" fmla="*/ 392806 h 392806"/>
            </a:gdLst>
            <a:ahLst/>
            <a:cxnLst>
              <a:cxn ang="0">
                <a:pos x="connsiteX0" y="connsiteY0"/>
              </a:cxn>
              <a:cxn ang="0">
                <a:pos x="connsiteX1" y="connsiteY1"/>
              </a:cxn>
              <a:cxn ang="0">
                <a:pos x="connsiteX2" y="connsiteY2"/>
              </a:cxn>
              <a:cxn ang="0">
                <a:pos x="connsiteX3" y="connsiteY3"/>
              </a:cxn>
            </a:cxnLst>
            <a:rect l="l" t="t" r="r" b="b"/>
            <a:pathLst>
              <a:path w="2305316" h="392806">
                <a:moveTo>
                  <a:pt x="0" y="0"/>
                </a:moveTo>
                <a:lnTo>
                  <a:pt x="2305316" y="0"/>
                </a:lnTo>
                <a:lnTo>
                  <a:pt x="2163649" y="392806"/>
                </a:lnTo>
                <a:lnTo>
                  <a:pt x="0" y="39280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09562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0.wdp"/><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06352398948&amp;di=8828bff7d6dff6db463877ab757aac30&amp;imgtype=0&amp;src=http%3A%2F%2Fimgsrc.baidu.com%2Fimage%2Fc0%253Dshijue1%252C0%252C0%252C294%252C40%2Fsign%3D55d50b2a8d44ebf8797c6c7cb190bd5f%2F1b4c510fd9f9d72a5eec2234de2a2834349bbb0a.jpg">
            <a:extLst>
              <a:ext uri="{FF2B5EF4-FFF2-40B4-BE49-F238E27FC236}">
                <a16:creationId xmlns:a16="http://schemas.microsoft.com/office/drawing/2014/main" id="{531C15EF-A1D8-46FD-9F4F-FAB0BBC62C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8" b="28167"/>
          <a:stretch/>
        </p:blipFill>
        <p:spPr bwMode="auto">
          <a:xfrm>
            <a:off x="-101600" y="-684086"/>
            <a:ext cx="12293600" cy="467941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FABF454B-66C8-47B2-B88E-B59AA6F4001C}"/>
              </a:ext>
            </a:extLst>
          </p:cNvPr>
          <p:cNvSpPr/>
          <p:nvPr/>
        </p:nvSpPr>
        <p:spPr>
          <a:xfrm>
            <a:off x="0" y="3759200"/>
            <a:ext cx="12192000" cy="3098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2400" dirty="0"/>
          </a:p>
        </p:txBody>
      </p:sp>
      <p:sp>
        <p:nvSpPr>
          <p:cNvPr id="6" name="Rectangle 2">
            <a:extLst>
              <a:ext uri="{FF2B5EF4-FFF2-40B4-BE49-F238E27FC236}">
                <a16:creationId xmlns:a16="http://schemas.microsoft.com/office/drawing/2014/main" id="{7283B464-A005-48C9-BB25-FBB47677BAD8}"/>
              </a:ext>
            </a:extLst>
          </p:cNvPr>
          <p:cNvSpPr>
            <a:spLocks noGrp="1" noChangeArrowheads="1"/>
          </p:cNvSpPr>
          <p:nvPr/>
        </p:nvSpPr>
        <p:spPr>
          <a:xfrm>
            <a:off x="2859962" y="4171398"/>
            <a:ext cx="7228113" cy="1152172"/>
          </a:xfrm>
          <a:prstGeom prst="rect">
            <a:avLst/>
          </a:prstGeom>
          <a:noFill/>
          <a:ln w="9525">
            <a:noFill/>
          </a:ln>
        </p:spPr>
        <p:txBody>
          <a:bodyPr vert="horz" wrap="square" lIns="121920" tIns="60960" rIns="121920" bIns="60960" numCol="1" anchor="ctr" anchorCtr="0" compatLnSpc="1"/>
          <a:lstStyle>
            <a:lvl1pPr algn="ctr" rtl="0" eaLnBrk="0" fontAlgn="base" hangingPunct="0">
              <a:spcBef>
                <a:spcPct val="0"/>
              </a:spcBef>
              <a:spcAft>
                <a:spcPct val="0"/>
              </a:spcAft>
              <a:defRPr sz="4000" b="1">
                <a:solidFill>
                  <a:srgbClr val="000000"/>
                </a:solidFill>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3600" b="1">
                <a:solidFill>
                  <a:srgbClr val="FFFFFF"/>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600" b="1">
                <a:solidFill>
                  <a:srgbClr val="FFFFFF"/>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600" b="1">
                <a:solidFill>
                  <a:srgbClr val="FFFFFF"/>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600" b="1">
                <a:solidFill>
                  <a:srgbClr val="FFFFFF"/>
                </a:solidFill>
                <a:latin typeface="微软雅黑" panose="020B0503020204020204" pitchFamily="34" charset="-122"/>
                <a:ea typeface="微软雅黑" panose="020B0503020204020204" pitchFamily="34" charset="-122"/>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pPr algn="dist" defTabSz="1219170" eaLnBrk="1" hangingPunct="1">
              <a:defRPr/>
            </a:pPr>
            <a:r>
              <a:rPr lang="zh-CN" altLang="en-US" sz="8800" kern="0" dirty="0">
                <a:solidFill>
                  <a:schemeClr val="bg1"/>
                </a:solidFill>
              </a:rPr>
              <a:t>受限空间培训</a:t>
            </a:r>
            <a:endParaRPr lang="en-US" altLang="zh-CN" sz="5333" kern="0" dirty="0">
              <a:solidFill>
                <a:schemeClr val="bg1"/>
              </a:solidFill>
            </a:endParaRPr>
          </a:p>
        </p:txBody>
      </p:sp>
      <p:cxnSp>
        <p:nvCxnSpPr>
          <p:cNvPr id="12" name="直接连接符 11">
            <a:extLst>
              <a:ext uri="{FF2B5EF4-FFF2-40B4-BE49-F238E27FC236}">
                <a16:creationId xmlns:a16="http://schemas.microsoft.com/office/drawing/2014/main" id="{93E9B086-D1F7-470A-AA27-0B1A2B8D8D77}"/>
              </a:ext>
            </a:extLst>
          </p:cNvPr>
          <p:cNvCxnSpPr/>
          <p:nvPr/>
        </p:nvCxnSpPr>
        <p:spPr>
          <a:xfrm>
            <a:off x="2813354" y="5542728"/>
            <a:ext cx="7344228"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untain-pen_16310">
            <a:extLst>
              <a:ext uri="{FF2B5EF4-FFF2-40B4-BE49-F238E27FC236}">
                <a16:creationId xmlns:a16="http://schemas.microsoft.com/office/drawing/2014/main" id="{2A0C7D87-7354-4B0B-92E9-2061C6A01119}"/>
              </a:ext>
            </a:extLst>
          </p:cNvPr>
          <p:cNvSpPr>
            <a:spLocks noChangeAspect="1"/>
          </p:cNvSpPr>
          <p:nvPr/>
        </p:nvSpPr>
        <p:spPr bwMode="auto">
          <a:xfrm>
            <a:off x="10157582" y="4717905"/>
            <a:ext cx="812913" cy="811848"/>
          </a:xfrm>
          <a:custGeom>
            <a:avLst/>
            <a:gdLst>
              <a:gd name="connsiteX0" fmla="*/ 77001 w 605873"/>
              <a:gd name="connsiteY0" fmla="*/ 524489 h 605079"/>
              <a:gd name="connsiteX1" fmla="*/ 63522 w 605873"/>
              <a:gd name="connsiteY1" fmla="*/ 537945 h 605079"/>
              <a:gd name="connsiteX2" fmla="*/ 77001 w 605873"/>
              <a:gd name="connsiteY2" fmla="*/ 551543 h 605079"/>
              <a:gd name="connsiteX3" fmla="*/ 90623 w 605873"/>
              <a:gd name="connsiteY3" fmla="*/ 537945 h 605079"/>
              <a:gd name="connsiteX4" fmla="*/ 77001 w 605873"/>
              <a:gd name="connsiteY4" fmla="*/ 524489 h 605079"/>
              <a:gd name="connsiteX5" fmla="*/ 112561 w 605873"/>
              <a:gd name="connsiteY5" fmla="*/ 454492 h 605079"/>
              <a:gd name="connsiteX6" fmla="*/ 156726 w 605873"/>
              <a:gd name="connsiteY6" fmla="*/ 497865 h 605079"/>
              <a:gd name="connsiteX7" fmla="*/ 98222 w 605873"/>
              <a:gd name="connsiteY7" fmla="*/ 573874 h 605079"/>
              <a:gd name="connsiteX8" fmla="*/ 0 w 605873"/>
              <a:gd name="connsiteY8" fmla="*/ 605079 h 605079"/>
              <a:gd name="connsiteX9" fmla="*/ 43877 w 605873"/>
              <a:gd name="connsiteY9" fmla="*/ 506167 h 605079"/>
              <a:gd name="connsiteX10" fmla="*/ 208089 w 605873"/>
              <a:gd name="connsiteY10" fmla="*/ 296778 h 605079"/>
              <a:gd name="connsiteX11" fmla="*/ 314793 w 605873"/>
              <a:gd name="connsiteY11" fmla="*/ 403259 h 605079"/>
              <a:gd name="connsiteX12" fmla="*/ 174673 w 605873"/>
              <a:gd name="connsiteY12" fmla="*/ 499865 h 605079"/>
              <a:gd name="connsiteX13" fmla="*/ 111282 w 605873"/>
              <a:gd name="connsiteY13" fmla="*/ 436606 h 605079"/>
              <a:gd name="connsiteX14" fmla="*/ 536636 w 605873"/>
              <a:gd name="connsiteY14" fmla="*/ 11976 h 605079"/>
              <a:gd name="connsiteX15" fmla="*/ 599877 w 605873"/>
              <a:gd name="connsiteY15" fmla="*/ 75253 h 605079"/>
              <a:gd name="connsiteX16" fmla="*/ 329420 w 605873"/>
              <a:gd name="connsiteY16" fmla="*/ 390207 h 605079"/>
              <a:gd name="connsiteX17" fmla="*/ 221152 w 605873"/>
              <a:gd name="connsiteY17" fmla="*/ 282121 h 605079"/>
              <a:gd name="connsiteX18" fmla="*/ 547517 w 605873"/>
              <a:gd name="connsiteY18" fmla="*/ 10 h 605079"/>
              <a:gd name="connsiteX19" fmla="*/ 605873 w 605873"/>
              <a:gd name="connsiteY19" fmla="*/ 58267 h 60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5873" h="605079">
                <a:moveTo>
                  <a:pt x="77001" y="524489"/>
                </a:moveTo>
                <a:cubicBezTo>
                  <a:pt x="69544" y="524489"/>
                  <a:pt x="63522" y="530501"/>
                  <a:pt x="63522" y="537945"/>
                </a:cubicBezTo>
                <a:cubicBezTo>
                  <a:pt x="63522" y="545388"/>
                  <a:pt x="69544" y="551543"/>
                  <a:pt x="77001" y="551543"/>
                </a:cubicBezTo>
                <a:cubicBezTo>
                  <a:pt x="84600" y="551543"/>
                  <a:pt x="90623" y="545388"/>
                  <a:pt x="90623" y="537945"/>
                </a:cubicBezTo>
                <a:cubicBezTo>
                  <a:pt x="90623" y="530501"/>
                  <a:pt x="84600" y="524489"/>
                  <a:pt x="77001" y="524489"/>
                </a:cubicBezTo>
                <a:close/>
                <a:moveTo>
                  <a:pt x="112561" y="454492"/>
                </a:moveTo>
                <a:lnTo>
                  <a:pt x="156726" y="497865"/>
                </a:lnTo>
                <a:lnTo>
                  <a:pt x="98222" y="573874"/>
                </a:lnTo>
                <a:cubicBezTo>
                  <a:pt x="48179" y="568291"/>
                  <a:pt x="0" y="605079"/>
                  <a:pt x="0" y="605079"/>
                </a:cubicBezTo>
                <a:cubicBezTo>
                  <a:pt x="40866" y="570009"/>
                  <a:pt x="43877" y="506167"/>
                  <a:pt x="43877" y="506167"/>
                </a:cubicBezTo>
                <a:close/>
                <a:moveTo>
                  <a:pt x="208089" y="296778"/>
                </a:moveTo>
                <a:lnTo>
                  <a:pt x="314793" y="403259"/>
                </a:lnTo>
                <a:lnTo>
                  <a:pt x="174673" y="499865"/>
                </a:lnTo>
                <a:lnTo>
                  <a:pt x="111282" y="436606"/>
                </a:lnTo>
                <a:close/>
                <a:moveTo>
                  <a:pt x="536636" y="11976"/>
                </a:moveTo>
                <a:lnTo>
                  <a:pt x="599877" y="75253"/>
                </a:lnTo>
                <a:lnTo>
                  <a:pt x="329420" y="390207"/>
                </a:lnTo>
                <a:lnTo>
                  <a:pt x="221152" y="282121"/>
                </a:lnTo>
                <a:close/>
                <a:moveTo>
                  <a:pt x="547517" y="10"/>
                </a:moveTo>
                <a:cubicBezTo>
                  <a:pt x="547517" y="10"/>
                  <a:pt x="606016" y="-2137"/>
                  <a:pt x="605873" y="58267"/>
                </a:cubicBezTo>
                <a:close/>
              </a:path>
            </a:pathLst>
          </a:custGeom>
          <a:solidFill>
            <a:schemeClr val="bg1"/>
          </a:solidFill>
          <a:ln>
            <a:noFill/>
          </a:ln>
        </p:spPr>
        <p:txBody>
          <a:bodyPr/>
          <a:lstStyle/>
          <a:p>
            <a:endParaRPr lang="zh-CN" altLang="en-US" sz="2400"/>
          </a:p>
        </p:txBody>
      </p:sp>
      <p:pic>
        <p:nvPicPr>
          <p:cNvPr id="18" name="图片 17">
            <a:extLst>
              <a:ext uri="{FF2B5EF4-FFF2-40B4-BE49-F238E27FC236}">
                <a16:creationId xmlns:a16="http://schemas.microsoft.com/office/drawing/2014/main" id="{79C73FF0-6271-406D-9F4E-12720619AE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673108" y="5891923"/>
            <a:ext cx="920929" cy="601915"/>
          </a:xfrm>
          <a:prstGeom prst="rect">
            <a:avLst/>
          </a:prstGeom>
        </p:spPr>
      </p:pic>
      <p:pic>
        <p:nvPicPr>
          <p:cNvPr id="19" name="图片 18">
            <a:extLst>
              <a:ext uri="{FF2B5EF4-FFF2-40B4-BE49-F238E27FC236}">
                <a16:creationId xmlns:a16="http://schemas.microsoft.com/office/drawing/2014/main" id="{E5E97EAD-85B4-4E56-9FDD-414AFE7083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86453" y="5891923"/>
            <a:ext cx="601915" cy="601915"/>
          </a:xfrm>
          <a:prstGeom prst="rect">
            <a:avLst/>
          </a:prstGeom>
        </p:spPr>
      </p:pic>
      <p:sp>
        <p:nvSpPr>
          <p:cNvPr id="20" name="文本框 19">
            <a:extLst>
              <a:ext uri="{FF2B5EF4-FFF2-40B4-BE49-F238E27FC236}">
                <a16:creationId xmlns:a16="http://schemas.microsoft.com/office/drawing/2014/main" id="{97B29736-BF32-413F-A93F-5A48B6A4B82F}"/>
              </a:ext>
            </a:extLst>
          </p:cNvPr>
          <p:cNvSpPr txBox="1"/>
          <p:nvPr/>
        </p:nvSpPr>
        <p:spPr>
          <a:xfrm>
            <a:off x="4789970" y="5946659"/>
            <a:ext cx="987053"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姓 名</a:t>
            </a:r>
          </a:p>
        </p:txBody>
      </p:sp>
      <p:sp>
        <p:nvSpPr>
          <p:cNvPr id="21" name="文本框 20">
            <a:extLst>
              <a:ext uri="{FF2B5EF4-FFF2-40B4-BE49-F238E27FC236}">
                <a16:creationId xmlns:a16="http://schemas.microsoft.com/office/drawing/2014/main" id="{4B9583F5-609D-4E3F-9167-EF8BEDB1F042}"/>
              </a:ext>
            </a:extLst>
          </p:cNvPr>
          <p:cNvSpPr txBox="1"/>
          <p:nvPr/>
        </p:nvSpPr>
        <p:spPr>
          <a:xfrm>
            <a:off x="7695636" y="5946659"/>
            <a:ext cx="987053"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日 期</a:t>
            </a:r>
          </a:p>
        </p:txBody>
      </p:sp>
    </p:spTree>
    <p:extLst>
      <p:ext uri="{BB962C8B-B14F-4D97-AF65-F5344CB8AC3E}">
        <p14:creationId xmlns:p14="http://schemas.microsoft.com/office/powerpoint/2010/main" val="1416076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288353"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受限空间的术语和定义</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562673" y="582934"/>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AE969E06-C214-4523-9167-7A0DF45A10C3}"/>
              </a:ext>
            </a:extLst>
          </p:cNvPr>
          <p:cNvSpPr/>
          <p:nvPr/>
        </p:nvSpPr>
        <p:spPr>
          <a:xfrm>
            <a:off x="1915795" y="1881685"/>
            <a:ext cx="2646878" cy="461665"/>
          </a:xfrm>
          <a:prstGeom prst="rect">
            <a:avLst/>
          </a:prstGeom>
        </p:spPr>
        <p:txBody>
          <a:bodyPr wrap="none">
            <a:spAutoFit/>
          </a:bodyPr>
          <a:lstStyle/>
          <a:p>
            <a:pPr algn="ctr">
              <a:defRPr/>
            </a:pPr>
            <a:r>
              <a:rPr lang="zh-CN" altLang="en-US" sz="2400" kern="0"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受限空间警示标识</a:t>
            </a:r>
          </a:p>
        </p:txBody>
      </p:sp>
      <p:sp>
        <p:nvSpPr>
          <p:cNvPr id="17" name="hazard-sign_17391">
            <a:extLst>
              <a:ext uri="{FF2B5EF4-FFF2-40B4-BE49-F238E27FC236}">
                <a16:creationId xmlns:a16="http://schemas.microsoft.com/office/drawing/2014/main" id="{D2322D8A-893C-4700-BA07-BAD7E1758744}"/>
              </a:ext>
            </a:extLst>
          </p:cNvPr>
          <p:cNvSpPr>
            <a:spLocks noChangeAspect="1"/>
          </p:cNvSpPr>
          <p:nvPr/>
        </p:nvSpPr>
        <p:spPr bwMode="auto">
          <a:xfrm>
            <a:off x="870815" y="1762778"/>
            <a:ext cx="802607" cy="661108"/>
          </a:xfrm>
          <a:custGeom>
            <a:avLst/>
            <a:gdLst>
              <a:gd name="T0" fmla="*/ 4414 w 4458"/>
              <a:gd name="T1" fmla="*/ 3374 h 3677"/>
              <a:gd name="T2" fmla="*/ 2389 w 4458"/>
              <a:gd name="T3" fmla="*/ 87 h 3677"/>
              <a:gd name="T4" fmla="*/ 2232 w 4458"/>
              <a:gd name="T5" fmla="*/ 0 h 3677"/>
              <a:gd name="T6" fmla="*/ 2076 w 4458"/>
              <a:gd name="T7" fmla="*/ 87 h 3677"/>
              <a:gd name="T8" fmla="*/ 36 w 4458"/>
              <a:gd name="T9" fmla="*/ 3397 h 3677"/>
              <a:gd name="T10" fmla="*/ 32 w 4458"/>
              <a:gd name="T11" fmla="*/ 3583 h 3677"/>
              <a:gd name="T12" fmla="*/ 193 w 4458"/>
              <a:gd name="T13" fmla="*/ 3677 h 3677"/>
              <a:gd name="T14" fmla="*/ 4271 w 4458"/>
              <a:gd name="T15" fmla="*/ 3677 h 3677"/>
              <a:gd name="T16" fmla="*/ 4274 w 4458"/>
              <a:gd name="T17" fmla="*/ 3677 h 3677"/>
              <a:gd name="T18" fmla="*/ 4458 w 4458"/>
              <a:gd name="T19" fmla="*/ 3493 h 3677"/>
              <a:gd name="T20" fmla="*/ 4414 w 4458"/>
              <a:gd name="T21" fmla="*/ 3374 h 3677"/>
              <a:gd name="T22" fmla="*/ 2112 w 4458"/>
              <a:gd name="T23" fmla="*/ 1095 h 3677"/>
              <a:gd name="T24" fmla="*/ 2353 w 4458"/>
              <a:gd name="T25" fmla="*/ 1095 h 3677"/>
              <a:gd name="T26" fmla="*/ 2353 w 4458"/>
              <a:gd name="T27" fmla="*/ 2561 h 3677"/>
              <a:gd name="T28" fmla="*/ 2112 w 4458"/>
              <a:gd name="T29" fmla="*/ 2561 h 3677"/>
              <a:gd name="T30" fmla="*/ 2112 w 4458"/>
              <a:gd name="T31" fmla="*/ 1095 h 3677"/>
              <a:gd name="T32" fmla="*/ 2352 w 4458"/>
              <a:gd name="T33" fmla="*/ 3097 h 3677"/>
              <a:gd name="T34" fmla="*/ 2232 w 4458"/>
              <a:gd name="T35" fmla="*/ 3147 h 3677"/>
              <a:gd name="T36" fmla="*/ 2113 w 4458"/>
              <a:gd name="T37" fmla="*/ 3097 h 3677"/>
              <a:gd name="T38" fmla="*/ 2060 w 4458"/>
              <a:gd name="T39" fmla="*/ 2975 h 3677"/>
              <a:gd name="T40" fmla="*/ 2110 w 4458"/>
              <a:gd name="T41" fmla="*/ 2853 h 3677"/>
              <a:gd name="T42" fmla="*/ 2232 w 4458"/>
              <a:gd name="T43" fmla="*/ 2802 h 3677"/>
              <a:gd name="T44" fmla="*/ 2354 w 4458"/>
              <a:gd name="T45" fmla="*/ 2853 h 3677"/>
              <a:gd name="T46" fmla="*/ 2405 w 4458"/>
              <a:gd name="T47" fmla="*/ 2975 h 3677"/>
              <a:gd name="T48" fmla="*/ 2352 w 4458"/>
              <a:gd name="T49" fmla="*/ 3097 h 3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8" h="3677">
                <a:moveTo>
                  <a:pt x="4414" y="3374"/>
                </a:moveTo>
                <a:lnTo>
                  <a:pt x="2389" y="87"/>
                </a:lnTo>
                <a:cubicBezTo>
                  <a:pt x="2355" y="33"/>
                  <a:pt x="2296" y="0"/>
                  <a:pt x="2232" y="0"/>
                </a:cubicBezTo>
                <a:cubicBezTo>
                  <a:pt x="2168" y="0"/>
                  <a:pt x="2109" y="33"/>
                  <a:pt x="2076" y="87"/>
                </a:cubicBezTo>
                <a:lnTo>
                  <a:pt x="36" y="3397"/>
                </a:lnTo>
                <a:cubicBezTo>
                  <a:pt x="1" y="3454"/>
                  <a:pt x="0" y="3525"/>
                  <a:pt x="32" y="3583"/>
                </a:cubicBezTo>
                <a:cubicBezTo>
                  <a:pt x="65" y="3641"/>
                  <a:pt x="126" y="3677"/>
                  <a:pt x="193" y="3677"/>
                </a:cubicBezTo>
                <a:lnTo>
                  <a:pt x="4271" y="3677"/>
                </a:lnTo>
                <a:cubicBezTo>
                  <a:pt x="4272" y="3677"/>
                  <a:pt x="4273" y="3677"/>
                  <a:pt x="4274" y="3677"/>
                </a:cubicBezTo>
                <a:cubicBezTo>
                  <a:pt x="4375" y="3677"/>
                  <a:pt x="4458" y="3595"/>
                  <a:pt x="4458" y="3493"/>
                </a:cubicBezTo>
                <a:cubicBezTo>
                  <a:pt x="4458" y="3448"/>
                  <a:pt x="4442" y="3407"/>
                  <a:pt x="4414" y="3374"/>
                </a:cubicBezTo>
                <a:close/>
                <a:moveTo>
                  <a:pt x="2112" y="1095"/>
                </a:moveTo>
                <a:lnTo>
                  <a:pt x="2353" y="1095"/>
                </a:lnTo>
                <a:lnTo>
                  <a:pt x="2353" y="2561"/>
                </a:lnTo>
                <a:lnTo>
                  <a:pt x="2112" y="2561"/>
                </a:lnTo>
                <a:lnTo>
                  <a:pt x="2112" y="1095"/>
                </a:lnTo>
                <a:close/>
                <a:moveTo>
                  <a:pt x="2352" y="3097"/>
                </a:moveTo>
                <a:cubicBezTo>
                  <a:pt x="2316" y="3131"/>
                  <a:pt x="2276" y="3147"/>
                  <a:pt x="2232" y="3147"/>
                </a:cubicBezTo>
                <a:cubicBezTo>
                  <a:pt x="2188" y="3147"/>
                  <a:pt x="2148" y="3131"/>
                  <a:pt x="2113" y="3097"/>
                </a:cubicBezTo>
                <a:cubicBezTo>
                  <a:pt x="2078" y="3063"/>
                  <a:pt x="2060" y="3023"/>
                  <a:pt x="2060" y="2975"/>
                </a:cubicBezTo>
                <a:cubicBezTo>
                  <a:pt x="2060" y="2927"/>
                  <a:pt x="2077" y="2886"/>
                  <a:pt x="2110" y="2853"/>
                </a:cubicBezTo>
                <a:cubicBezTo>
                  <a:pt x="2144" y="2819"/>
                  <a:pt x="2184" y="2802"/>
                  <a:pt x="2232" y="2802"/>
                </a:cubicBezTo>
                <a:cubicBezTo>
                  <a:pt x="2280" y="2802"/>
                  <a:pt x="2321" y="2819"/>
                  <a:pt x="2354" y="2853"/>
                </a:cubicBezTo>
                <a:cubicBezTo>
                  <a:pt x="2388" y="2886"/>
                  <a:pt x="2405" y="2927"/>
                  <a:pt x="2405" y="2975"/>
                </a:cubicBezTo>
                <a:cubicBezTo>
                  <a:pt x="2405" y="3023"/>
                  <a:pt x="2387" y="3063"/>
                  <a:pt x="2352" y="3097"/>
                </a:cubicBezTo>
                <a:close/>
              </a:path>
            </a:pathLst>
          </a:custGeom>
          <a:solidFill>
            <a:srgbClr val="2E75B6"/>
          </a:solidFill>
          <a:ln>
            <a:noFill/>
          </a:ln>
        </p:spPr>
      </p:sp>
      <p:pic>
        <p:nvPicPr>
          <p:cNvPr id="2050" name="Picture 2" descr="https://timgsa.baidu.com/timg?image&amp;quality=80&amp;size=b9999_10000&amp;sec=1506459990062&amp;di=2abd79fa1f540523c404fc460fc50abc&amp;imgtype=0&amp;src=http%3A%2F%2Fs13.sinaimg.cn%2Fmw690%2F003hgXzCzy6ZQsL03OA3c">
            <a:extLst>
              <a:ext uri="{FF2B5EF4-FFF2-40B4-BE49-F238E27FC236}">
                <a16:creationId xmlns:a16="http://schemas.microsoft.com/office/drawing/2014/main" id="{5DB2C644-B1AC-450B-A871-F6A5A3AFF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7042" y="2717120"/>
            <a:ext cx="5458187" cy="3415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51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288353"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受限空间的术语和定义</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562673" y="582934"/>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AE969E06-C214-4523-9167-7A0DF45A10C3}"/>
              </a:ext>
            </a:extLst>
          </p:cNvPr>
          <p:cNvSpPr/>
          <p:nvPr/>
        </p:nvSpPr>
        <p:spPr>
          <a:xfrm>
            <a:off x="1644235" y="1619140"/>
            <a:ext cx="2646878" cy="461665"/>
          </a:xfrm>
          <a:prstGeom prst="rect">
            <a:avLst/>
          </a:prstGeom>
        </p:spPr>
        <p:txBody>
          <a:bodyPr wrap="none">
            <a:spAutoFit/>
          </a:bodyPr>
          <a:lstStyle/>
          <a:p>
            <a:pPr algn="ctr">
              <a:defRPr/>
            </a:pPr>
            <a:r>
              <a:rPr lang="zh-CN" altLang="en-US" sz="2400" kern="0"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受限空间挂牌制度</a:t>
            </a:r>
          </a:p>
        </p:txBody>
      </p:sp>
      <p:pic>
        <p:nvPicPr>
          <p:cNvPr id="3" name="图片 2">
            <a:extLst>
              <a:ext uri="{FF2B5EF4-FFF2-40B4-BE49-F238E27FC236}">
                <a16:creationId xmlns:a16="http://schemas.microsoft.com/office/drawing/2014/main" id="{78BDBDFB-45DF-490A-AE2A-B93C87A52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339" y="1364162"/>
            <a:ext cx="716643" cy="716643"/>
          </a:xfrm>
          <a:prstGeom prst="rect">
            <a:avLst/>
          </a:prstGeom>
        </p:spPr>
      </p:pic>
      <p:pic>
        <p:nvPicPr>
          <p:cNvPr id="19" name="Picture 8" descr="Permit Required sign">
            <a:extLst>
              <a:ext uri="{FF2B5EF4-FFF2-40B4-BE49-F238E27FC236}">
                <a16:creationId xmlns:a16="http://schemas.microsoft.com/office/drawing/2014/main" id="{401235E3-4869-4B5E-A4FC-9A8C242B56EB}"/>
              </a:ext>
            </a:extLst>
          </p:cNvPr>
          <p:cNvPicPr>
            <a:picLocks noChangeAspect="1"/>
          </p:cNvPicPr>
          <p:nvPr/>
        </p:nvPicPr>
        <p:blipFill>
          <a:blip r:embed="rId3"/>
          <a:stretch>
            <a:fillRect/>
          </a:stretch>
        </p:blipFill>
        <p:spPr>
          <a:xfrm>
            <a:off x="2575788" y="2485352"/>
            <a:ext cx="2915384" cy="3363905"/>
          </a:xfrm>
          <a:prstGeom prst="rect">
            <a:avLst/>
          </a:prstGeom>
          <a:noFill/>
          <a:ln w="9525">
            <a:noFill/>
          </a:ln>
        </p:spPr>
      </p:pic>
      <p:pic>
        <p:nvPicPr>
          <p:cNvPr id="20" name="Picture 9" descr="slide13r">
            <a:extLst>
              <a:ext uri="{FF2B5EF4-FFF2-40B4-BE49-F238E27FC236}">
                <a16:creationId xmlns:a16="http://schemas.microsoft.com/office/drawing/2014/main" id="{16E5C555-2793-467C-8064-2D310E86D77B}"/>
              </a:ext>
            </a:extLst>
          </p:cNvPr>
          <p:cNvPicPr>
            <a:picLocks noChangeAspect="1"/>
          </p:cNvPicPr>
          <p:nvPr/>
        </p:nvPicPr>
        <p:blipFill rotWithShape="1">
          <a:blip r:embed="rId4"/>
          <a:srcRect r="3704"/>
          <a:stretch/>
        </p:blipFill>
        <p:spPr>
          <a:xfrm>
            <a:off x="6459541" y="2485352"/>
            <a:ext cx="2915384" cy="3363906"/>
          </a:xfrm>
          <a:prstGeom prst="rect">
            <a:avLst/>
          </a:prstGeom>
          <a:noFill/>
          <a:ln w="9525">
            <a:noFill/>
          </a:ln>
        </p:spPr>
      </p:pic>
    </p:spTree>
    <p:extLst>
      <p:ext uri="{BB962C8B-B14F-4D97-AF65-F5344CB8AC3E}">
        <p14:creationId xmlns:p14="http://schemas.microsoft.com/office/powerpoint/2010/main" val="10230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2646878"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受限空间培训</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887504" y="594359"/>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F50B742A-343F-4597-AE75-7E9E4ECFAECB}"/>
              </a:ext>
            </a:extLst>
          </p:cNvPr>
          <p:cNvGrpSpPr/>
          <p:nvPr/>
        </p:nvGrpSpPr>
        <p:grpSpPr>
          <a:xfrm>
            <a:off x="2534693" y="3102417"/>
            <a:ext cx="8089817" cy="1077697"/>
            <a:chOff x="3328988" y="2082800"/>
            <a:chExt cx="5434012" cy="723900"/>
          </a:xfrm>
        </p:grpSpPr>
        <p:sp>
          <p:nvSpPr>
            <p:cNvPr id="23" name="矩形 22">
              <a:extLst>
                <a:ext uri="{FF2B5EF4-FFF2-40B4-BE49-F238E27FC236}">
                  <a16:creationId xmlns:a16="http://schemas.microsoft.com/office/drawing/2014/main" id="{4F73E9CB-A8FC-487C-BB2A-247F09DDAA99}"/>
                </a:ext>
              </a:extLst>
            </p:cNvPr>
            <p:cNvSpPr/>
            <p:nvPr/>
          </p:nvSpPr>
          <p:spPr>
            <a:xfrm>
              <a:off x="3328988" y="2082800"/>
              <a:ext cx="722312" cy="7239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687FEACF-0F7B-4CC7-BFB2-7586BB9F11EA}"/>
                </a:ext>
              </a:extLst>
            </p:cNvPr>
            <p:cNvSpPr/>
            <p:nvPr/>
          </p:nvSpPr>
          <p:spPr>
            <a:xfrm>
              <a:off x="4192588" y="2082800"/>
              <a:ext cx="4570412" cy="723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5" name="矩形 24">
              <a:extLst>
                <a:ext uri="{FF2B5EF4-FFF2-40B4-BE49-F238E27FC236}">
                  <a16:creationId xmlns:a16="http://schemas.microsoft.com/office/drawing/2014/main" id="{5D802537-3D74-4190-9205-95E747CE51DF}"/>
                </a:ext>
              </a:extLst>
            </p:cNvPr>
            <p:cNvSpPr/>
            <p:nvPr/>
          </p:nvSpPr>
          <p:spPr>
            <a:xfrm>
              <a:off x="3328988" y="2667000"/>
              <a:ext cx="7223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25">
              <a:extLst>
                <a:ext uri="{FF2B5EF4-FFF2-40B4-BE49-F238E27FC236}">
                  <a16:creationId xmlns:a16="http://schemas.microsoft.com/office/drawing/2014/main" id="{B3E1C877-273D-441A-84F7-AD75E0E223A1}"/>
                </a:ext>
              </a:extLst>
            </p:cNvPr>
            <p:cNvSpPr/>
            <p:nvPr/>
          </p:nvSpPr>
          <p:spPr>
            <a:xfrm>
              <a:off x="4192588" y="2667000"/>
              <a:ext cx="45704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a:extLst>
                <a:ext uri="{FF2B5EF4-FFF2-40B4-BE49-F238E27FC236}">
                  <a16:creationId xmlns:a16="http://schemas.microsoft.com/office/drawing/2014/main" id="{C0E08C3E-2B16-45C1-A6CE-6043EB8A3E75}"/>
                </a:ext>
              </a:extLst>
            </p:cNvPr>
            <p:cNvSpPr txBox="1"/>
            <p:nvPr/>
          </p:nvSpPr>
          <p:spPr>
            <a:xfrm>
              <a:off x="3447524" y="2150158"/>
              <a:ext cx="503059" cy="516841"/>
            </a:xfrm>
            <a:prstGeom prst="rect">
              <a:avLst/>
            </a:prstGeom>
            <a:noFill/>
          </p:spPr>
          <p:txBody>
            <a:bodyPr wrap="non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二</a:t>
              </a:r>
            </a:p>
          </p:txBody>
        </p:sp>
        <p:sp>
          <p:nvSpPr>
            <p:cNvPr id="28" name="文本框 27">
              <a:extLst>
                <a:ext uri="{FF2B5EF4-FFF2-40B4-BE49-F238E27FC236}">
                  <a16:creationId xmlns:a16="http://schemas.microsoft.com/office/drawing/2014/main" id="{61BAF30C-2AB6-4108-A9E0-6CB33B46BFC8}"/>
                </a:ext>
              </a:extLst>
            </p:cNvPr>
            <p:cNvSpPr txBox="1"/>
            <p:nvPr/>
          </p:nvSpPr>
          <p:spPr>
            <a:xfrm>
              <a:off x="4797651" y="2212178"/>
              <a:ext cx="3431828" cy="392799"/>
            </a:xfrm>
            <a:prstGeom prst="rect">
              <a:avLst/>
            </a:prstGeom>
            <a:noFill/>
          </p:spPr>
          <p:txBody>
            <a:bodyPr wrap="non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受限空间培训的目的和应用</a:t>
              </a:r>
            </a:p>
          </p:txBody>
        </p:sp>
      </p:grpSp>
    </p:spTree>
    <p:extLst>
      <p:ext uri="{BB962C8B-B14F-4D97-AF65-F5344CB8AC3E}">
        <p14:creationId xmlns:p14="http://schemas.microsoft.com/office/powerpoint/2010/main" val="336344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30000">
                                          <p:cBhvr additive="base">
                                            <p:cTn id="7" dur="500" fill="hold"/>
                                            <p:tgtEl>
                                              <p:spTgt spid="22"/>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受限空间培训的目的和应用</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491172" y="582934"/>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5844E4B6-12FC-4649-9FB8-9979770685DE}"/>
              </a:ext>
            </a:extLst>
          </p:cNvPr>
          <p:cNvGrpSpPr/>
          <p:nvPr/>
        </p:nvGrpSpPr>
        <p:grpSpPr>
          <a:xfrm>
            <a:off x="6818186" y="2077829"/>
            <a:ext cx="4372327" cy="3727885"/>
            <a:chOff x="1700403" y="2127139"/>
            <a:chExt cx="3553768" cy="3727885"/>
          </a:xfrm>
        </p:grpSpPr>
        <p:sp>
          <p:nvSpPr>
            <p:cNvPr id="7" name="矩形 6">
              <a:extLst>
                <a:ext uri="{FF2B5EF4-FFF2-40B4-BE49-F238E27FC236}">
                  <a16:creationId xmlns:a16="http://schemas.microsoft.com/office/drawing/2014/main" id="{AE969E06-C214-4523-9167-7A0DF45A10C3}"/>
                </a:ext>
              </a:extLst>
            </p:cNvPr>
            <p:cNvSpPr/>
            <p:nvPr/>
          </p:nvSpPr>
          <p:spPr>
            <a:xfrm>
              <a:off x="1791545" y="2127139"/>
              <a:ext cx="697627" cy="400110"/>
            </a:xfrm>
            <a:prstGeom prst="rect">
              <a:avLst/>
            </a:prstGeom>
            <a:solidFill>
              <a:srgbClr val="0070C0"/>
            </a:solidFill>
          </p:spPr>
          <p:txBody>
            <a:bodyPr wrap="none">
              <a:spAutoFit/>
            </a:bodyPr>
            <a:lstStyle/>
            <a:p>
              <a:pPr algn="ctr">
                <a:defRPr/>
              </a:pPr>
              <a:r>
                <a:rPr lang="zh-CN" altLang="en-US" sz="20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目的</a:t>
              </a:r>
            </a:p>
          </p:txBody>
        </p:sp>
        <p:sp>
          <p:nvSpPr>
            <p:cNvPr id="2" name="矩形 1">
              <a:extLst>
                <a:ext uri="{FF2B5EF4-FFF2-40B4-BE49-F238E27FC236}">
                  <a16:creationId xmlns:a16="http://schemas.microsoft.com/office/drawing/2014/main" id="{84600B68-8999-4FFA-ACC3-1D34D3757F62}"/>
                </a:ext>
              </a:extLst>
            </p:cNvPr>
            <p:cNvSpPr/>
            <p:nvPr/>
          </p:nvSpPr>
          <p:spPr>
            <a:xfrm>
              <a:off x="1700403" y="2713708"/>
              <a:ext cx="3440430" cy="1505027"/>
            </a:xfrm>
            <a:prstGeom prst="rect">
              <a:avLst/>
            </a:prstGeom>
          </p:spPr>
          <p:txBody>
            <a:bodyPr wrap="square">
              <a:spAutoFit/>
            </a:bodyPr>
            <a:lstStyle/>
            <a:p>
              <a:pPr marL="285750" lvl="0" indent="-285750" algn="just" defTabSz="935990" fontAlgn="base">
                <a:lnSpc>
                  <a:spcPct val="170000"/>
                </a:lnSpc>
                <a:spcBef>
                  <a:spcPct val="0"/>
                </a:spcBef>
                <a:spcAft>
                  <a:spcPct val="0"/>
                </a:spcAft>
                <a:buClr>
                  <a:srgbClr val="0070C0"/>
                </a:buClr>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消除进入受限空间作业危险</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just" defTabSz="935990" fontAlgn="base">
                <a:lnSpc>
                  <a:spcPct val="170000"/>
                </a:lnSpc>
                <a:spcBef>
                  <a:spcPct val="0"/>
                </a:spcBef>
                <a:spcAft>
                  <a:spcPct val="0"/>
                </a:spcAft>
                <a:buClr>
                  <a:srgbClr val="0070C0"/>
                </a:buClr>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防止发生人员伤亡事故</a:t>
              </a:r>
            </a:p>
            <a:p>
              <a:pPr marL="285750" lvl="0" indent="-285750" algn="just" defTabSz="935990" fontAlgn="base">
                <a:lnSpc>
                  <a:spcPct val="170000"/>
                </a:lnSpc>
                <a:spcBef>
                  <a:spcPct val="0"/>
                </a:spcBef>
                <a:spcAft>
                  <a:spcPct val="0"/>
                </a:spcAft>
                <a:buClr>
                  <a:srgbClr val="0070C0"/>
                </a:buClr>
                <a:buFont typeface="Arial" panose="020B0604020202020204" pitchFamily="34" charset="0"/>
                <a:buChar char="•"/>
                <a:defRPr/>
              </a:pPr>
              <a:r>
                <a:rPr lang="zh-CN" altLang="en-US"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落实危险预防措施和控制方法</a:t>
              </a:r>
            </a:p>
          </p:txBody>
        </p:sp>
        <p:sp>
          <p:nvSpPr>
            <p:cNvPr id="17" name="矩形 16">
              <a:extLst>
                <a:ext uri="{FF2B5EF4-FFF2-40B4-BE49-F238E27FC236}">
                  <a16:creationId xmlns:a16="http://schemas.microsoft.com/office/drawing/2014/main" id="{7814A4C5-9924-4D7D-A30D-8013969A56E1}"/>
                </a:ext>
              </a:extLst>
            </p:cNvPr>
            <p:cNvSpPr/>
            <p:nvPr/>
          </p:nvSpPr>
          <p:spPr>
            <a:xfrm>
              <a:off x="1700403" y="4405194"/>
              <a:ext cx="1210588" cy="400110"/>
            </a:xfrm>
            <a:prstGeom prst="rect">
              <a:avLst/>
            </a:prstGeom>
            <a:solidFill>
              <a:srgbClr val="0070C0"/>
            </a:solidFill>
          </p:spPr>
          <p:txBody>
            <a:bodyPr wrap="none">
              <a:spAutoFit/>
            </a:bodyPr>
            <a:lstStyle/>
            <a:p>
              <a:pPr algn="ctr">
                <a:defRPr/>
              </a:pPr>
              <a:r>
                <a:rPr lang="zh-CN" altLang="en-US" sz="20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应用领域</a:t>
              </a:r>
            </a:p>
          </p:txBody>
        </p:sp>
        <p:sp>
          <p:nvSpPr>
            <p:cNvPr id="18" name="矩形 17">
              <a:extLst>
                <a:ext uri="{FF2B5EF4-FFF2-40B4-BE49-F238E27FC236}">
                  <a16:creationId xmlns:a16="http://schemas.microsoft.com/office/drawing/2014/main" id="{3C155D73-020C-469D-A687-77EB22A2E085}"/>
                </a:ext>
              </a:extLst>
            </p:cNvPr>
            <p:cNvSpPr/>
            <p:nvPr/>
          </p:nvSpPr>
          <p:spPr>
            <a:xfrm>
              <a:off x="1700403" y="4820895"/>
              <a:ext cx="3553768" cy="1034129"/>
            </a:xfrm>
            <a:prstGeom prst="rect">
              <a:avLst/>
            </a:prstGeom>
          </p:spPr>
          <p:txBody>
            <a:bodyPr wrap="square">
              <a:spAutoFit/>
            </a:bodyPr>
            <a:lstStyle/>
            <a:p>
              <a:pPr marL="285750" lvl="0" indent="-285750" algn="just" defTabSz="935990" fontAlgn="base">
                <a:lnSpc>
                  <a:spcPct val="170000"/>
                </a:lnSpc>
                <a:spcBef>
                  <a:spcPct val="0"/>
                </a:spcBef>
                <a:spcAft>
                  <a:spcPct val="0"/>
                </a:spcAft>
                <a:buClr>
                  <a:srgbClr val="0070C0"/>
                </a:buClr>
                <a:buFont typeface="Arial" panose="020B0604020202020204" pitchFamily="34" charset="0"/>
                <a:buChar char="•"/>
                <a:defRPr/>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本规范应用于所有进入受限空间的作业或活动。</a:t>
              </a:r>
            </a:p>
          </p:txBody>
        </p:sp>
      </p:grpSp>
      <p:pic>
        <p:nvPicPr>
          <p:cNvPr id="1026" name="Picture 2" descr="https://timgsa.baidu.com/timg?image&amp;quality=80&amp;size=b9999_10000&amp;sec=1506459925523&amp;di=f2807f7fc09858f24296b6dbef93723b&amp;imgtype=0&amp;src=http%3A%2F%2F3g.nb8185.com%2Fuploads%2Fallimg%2F160713%2F38123_160713135805_1.jpg">
            <a:extLst>
              <a:ext uri="{FF2B5EF4-FFF2-40B4-BE49-F238E27FC236}">
                <a16:creationId xmlns:a16="http://schemas.microsoft.com/office/drawing/2014/main" id="{9BFABA61-40E7-4255-B9F0-AC129656E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971" y="2004886"/>
            <a:ext cx="5501222" cy="36674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接连接符 4">
            <a:extLst>
              <a:ext uri="{FF2B5EF4-FFF2-40B4-BE49-F238E27FC236}">
                <a16:creationId xmlns:a16="http://schemas.microsoft.com/office/drawing/2014/main" id="{59E59FD5-3055-4767-96EC-5CE5AE6D7264}"/>
              </a:ext>
            </a:extLst>
          </p:cNvPr>
          <p:cNvCxnSpPr/>
          <p:nvPr/>
        </p:nvCxnSpPr>
        <p:spPr>
          <a:xfrm>
            <a:off x="986971" y="5979885"/>
            <a:ext cx="1034868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受限空间培训的目的和应用</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491172" y="582934"/>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3">
            <a:extLst>
              <a:ext uri="{FF2B5EF4-FFF2-40B4-BE49-F238E27FC236}">
                <a16:creationId xmlns:a16="http://schemas.microsoft.com/office/drawing/2014/main" id="{54AA36D3-85A0-44BE-A7D3-CCB676C74663}"/>
              </a:ext>
            </a:extLst>
          </p:cNvPr>
          <p:cNvSpPr/>
          <p:nvPr/>
        </p:nvSpPr>
        <p:spPr>
          <a:xfrm>
            <a:off x="4084394" y="3328885"/>
            <a:ext cx="1900238" cy="1376362"/>
          </a:xfrm>
          <a:custGeom>
            <a:avLst/>
            <a:gdLst>
              <a:gd name="txL" fmla="*/ 0 w 735"/>
              <a:gd name="txT" fmla="*/ 0 h 532"/>
              <a:gd name="txR" fmla="*/ 735 w 735"/>
              <a:gd name="txB" fmla="*/ 532 h 532"/>
            </a:gdLst>
            <a:ahLst/>
            <a:cxnLst>
              <a:cxn ang="0">
                <a:pos x="0"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0" y="0"/>
              </a:cxn>
            </a:cxnLst>
            <a:rect l="txL" t="txT" r="txR" b="tx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rgbClr val="0070C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Freeform 4">
            <a:extLst>
              <a:ext uri="{FF2B5EF4-FFF2-40B4-BE49-F238E27FC236}">
                <a16:creationId xmlns:a16="http://schemas.microsoft.com/office/drawing/2014/main" id="{BDD62B31-2E97-4ACF-BB47-AF54F23ACE78}"/>
              </a:ext>
            </a:extLst>
          </p:cNvPr>
          <p:cNvSpPr/>
          <p:nvPr/>
        </p:nvSpPr>
        <p:spPr>
          <a:xfrm>
            <a:off x="6003682" y="3263797"/>
            <a:ext cx="366712" cy="1562100"/>
          </a:xfrm>
          <a:custGeom>
            <a:avLst/>
            <a:gdLst>
              <a:gd name="txL" fmla="*/ 0 w 142"/>
              <a:gd name="txT" fmla="*/ 0 h 604"/>
              <a:gd name="txR" fmla="*/ 142 w 142"/>
              <a:gd name="txB" fmla="*/ 604 h 604"/>
            </a:gdLst>
            <a:ahLst/>
            <a:cxnLst>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0"/>
              </a:cxn>
              <a:cxn ang="0">
                <a:pos x="2147483646" y="2147483646"/>
              </a:cxn>
            </a:cxnLst>
            <a:rect l="txL" t="txT" r="txR" b="tx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70C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Freeform 5">
            <a:extLst>
              <a:ext uri="{FF2B5EF4-FFF2-40B4-BE49-F238E27FC236}">
                <a16:creationId xmlns:a16="http://schemas.microsoft.com/office/drawing/2014/main" id="{7315EE40-32C1-44E9-AF93-48A9D0769B2E}"/>
              </a:ext>
            </a:extLst>
          </p:cNvPr>
          <p:cNvSpPr/>
          <p:nvPr/>
        </p:nvSpPr>
        <p:spPr>
          <a:xfrm flipH="1">
            <a:off x="6403732" y="3328885"/>
            <a:ext cx="1900237" cy="1376362"/>
          </a:xfrm>
          <a:custGeom>
            <a:avLst/>
            <a:gdLst>
              <a:gd name="txL" fmla="*/ 0 w 735"/>
              <a:gd name="txT" fmla="*/ 0 h 532"/>
              <a:gd name="txR" fmla="*/ 735 w 735"/>
              <a:gd name="txB" fmla="*/ 532 h 532"/>
            </a:gdLst>
            <a:ahLst/>
            <a:cxnLst>
              <a:cxn ang="0">
                <a:pos x="0"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0" y="0"/>
              </a:cxn>
            </a:cxnLst>
            <a:rect l="txL" t="txT" r="txR" b="tx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rgbClr val="0070C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2" name="Group 6">
            <a:extLst>
              <a:ext uri="{FF2B5EF4-FFF2-40B4-BE49-F238E27FC236}">
                <a16:creationId xmlns:a16="http://schemas.microsoft.com/office/drawing/2014/main" id="{0410D5B0-4D2F-4EF9-832E-6DE43BAA5C49}"/>
              </a:ext>
            </a:extLst>
          </p:cNvPr>
          <p:cNvGrpSpPr/>
          <p:nvPr/>
        </p:nvGrpSpPr>
        <p:grpSpPr>
          <a:xfrm>
            <a:off x="3722444" y="2130322"/>
            <a:ext cx="1362075" cy="1322388"/>
            <a:chOff x="4320" y="1152"/>
            <a:chExt cx="414" cy="402"/>
          </a:xfrm>
          <a:solidFill>
            <a:srgbClr val="0070C0"/>
          </a:solidFill>
        </p:grpSpPr>
        <p:sp>
          <p:nvSpPr>
            <p:cNvPr id="53" name="AutoShape 7">
              <a:extLst>
                <a:ext uri="{FF2B5EF4-FFF2-40B4-BE49-F238E27FC236}">
                  <a16:creationId xmlns:a16="http://schemas.microsoft.com/office/drawing/2014/main" id="{0A50E418-B1EB-4AB8-82BD-F5268D383891}"/>
                </a:ext>
              </a:extLst>
            </p:cNvPr>
            <p:cNvSpPr>
              <a:spLocks noChangeArrowheads="1"/>
            </p:cNvSpPr>
            <p:nvPr/>
          </p:nvSpPr>
          <p:spPr bwMode="gray">
            <a:xfrm>
              <a:off x="4320" y="1152"/>
              <a:ext cx="414" cy="402"/>
            </a:xfrm>
            <a:prstGeom prst="roundRect">
              <a:avLst>
                <a:gd name="adj" fmla="val 11921"/>
              </a:avLst>
            </a:prstGeom>
            <a:grpFill/>
            <a:ln w="25400">
              <a:noFill/>
              <a:round/>
            </a:ln>
            <a:effectLst>
              <a:outerShdw dist="53882" dir="2700000"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4" name="Freeform 8">
              <a:extLst>
                <a:ext uri="{FF2B5EF4-FFF2-40B4-BE49-F238E27FC236}">
                  <a16:creationId xmlns:a16="http://schemas.microsoft.com/office/drawing/2014/main" id="{C2C50211-78EA-4DD6-A7A9-E0EAB81E771E}"/>
                </a:ext>
              </a:extLst>
            </p:cNvPr>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3" name="Rectangle 9">
            <a:extLst>
              <a:ext uri="{FF2B5EF4-FFF2-40B4-BE49-F238E27FC236}">
                <a16:creationId xmlns:a16="http://schemas.microsoft.com/office/drawing/2014/main" id="{A4512C49-EB29-4529-9BC3-95DC5AABC042}"/>
              </a:ext>
            </a:extLst>
          </p:cNvPr>
          <p:cNvSpPr>
            <a:spLocks noChangeArrowheads="1"/>
          </p:cNvSpPr>
          <p:nvPr/>
        </p:nvSpPr>
        <p:spPr bwMode="gray">
          <a:xfrm>
            <a:off x="4103444" y="2609747"/>
            <a:ext cx="650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缺氧</a:t>
            </a:r>
            <a:r>
              <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	</a:t>
            </a:r>
          </a:p>
        </p:txBody>
      </p:sp>
      <p:sp>
        <p:nvSpPr>
          <p:cNvPr id="51" name="AutoShape 11">
            <a:extLst>
              <a:ext uri="{FF2B5EF4-FFF2-40B4-BE49-F238E27FC236}">
                <a16:creationId xmlns:a16="http://schemas.microsoft.com/office/drawing/2014/main" id="{57430FF8-1974-4FAF-8CC9-72163EEB3C75}"/>
              </a:ext>
            </a:extLst>
          </p:cNvPr>
          <p:cNvSpPr>
            <a:spLocks noChangeArrowheads="1"/>
          </p:cNvSpPr>
          <p:nvPr/>
        </p:nvSpPr>
        <p:spPr bwMode="gray">
          <a:xfrm>
            <a:off x="5502032" y="2130322"/>
            <a:ext cx="1362075" cy="1322388"/>
          </a:xfrm>
          <a:prstGeom prst="roundRect">
            <a:avLst>
              <a:gd name="adj" fmla="val 11921"/>
            </a:avLst>
          </a:prstGeom>
          <a:solidFill>
            <a:srgbClr val="F93D32"/>
          </a:solidFill>
          <a:ln w="25400">
            <a:noFill/>
            <a:round/>
          </a:ln>
          <a:effectLst>
            <a:outerShdw dist="53882" dir="2700000"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5" name="Group 13">
            <a:extLst>
              <a:ext uri="{FF2B5EF4-FFF2-40B4-BE49-F238E27FC236}">
                <a16:creationId xmlns:a16="http://schemas.microsoft.com/office/drawing/2014/main" id="{C415AC45-9E6C-4078-A36D-DCC758DFE684}"/>
              </a:ext>
            </a:extLst>
          </p:cNvPr>
          <p:cNvGrpSpPr/>
          <p:nvPr/>
        </p:nvGrpSpPr>
        <p:grpSpPr>
          <a:xfrm>
            <a:off x="7289557" y="2139847"/>
            <a:ext cx="1362075" cy="1322388"/>
            <a:chOff x="4320" y="1152"/>
            <a:chExt cx="414" cy="402"/>
          </a:xfrm>
          <a:solidFill>
            <a:srgbClr val="0070C0"/>
          </a:solidFill>
        </p:grpSpPr>
        <p:sp>
          <p:nvSpPr>
            <p:cNvPr id="49" name="AutoShape 14">
              <a:extLst>
                <a:ext uri="{FF2B5EF4-FFF2-40B4-BE49-F238E27FC236}">
                  <a16:creationId xmlns:a16="http://schemas.microsoft.com/office/drawing/2014/main" id="{C7D15BEB-EF13-42D5-B9C0-BB1D24BD931A}"/>
                </a:ext>
              </a:extLst>
            </p:cNvPr>
            <p:cNvSpPr>
              <a:spLocks noChangeArrowheads="1"/>
            </p:cNvSpPr>
            <p:nvPr/>
          </p:nvSpPr>
          <p:spPr bwMode="gray">
            <a:xfrm>
              <a:off x="4320" y="1152"/>
              <a:ext cx="414" cy="402"/>
            </a:xfrm>
            <a:prstGeom prst="roundRect">
              <a:avLst>
                <a:gd name="adj" fmla="val 11921"/>
              </a:avLst>
            </a:prstGeom>
            <a:grpFill/>
            <a:ln w="25400">
              <a:noFill/>
              <a:round/>
            </a:ln>
            <a:effectLst>
              <a:outerShdw dist="53882" dir="2700000"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0" name="Freeform 15">
              <a:extLst>
                <a:ext uri="{FF2B5EF4-FFF2-40B4-BE49-F238E27FC236}">
                  <a16:creationId xmlns:a16="http://schemas.microsoft.com/office/drawing/2014/main" id="{DCB16688-4D60-4A75-97FD-A7351EBD1A98}"/>
                </a:ext>
              </a:extLst>
            </p:cNvPr>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6" name="Rectangle 16">
            <a:extLst>
              <a:ext uri="{FF2B5EF4-FFF2-40B4-BE49-F238E27FC236}">
                <a16:creationId xmlns:a16="http://schemas.microsoft.com/office/drawing/2014/main" id="{BE365727-A35A-42A8-AB22-19938F9C5508}"/>
              </a:ext>
            </a:extLst>
          </p:cNvPr>
          <p:cNvSpPr>
            <a:spLocks noChangeArrowheads="1"/>
          </p:cNvSpPr>
          <p:nvPr/>
        </p:nvSpPr>
        <p:spPr bwMode="gray">
          <a:xfrm>
            <a:off x="5606807" y="2477985"/>
            <a:ext cx="1114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易燃易爆</a:t>
            </a:r>
            <a:endPar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物品</a:t>
            </a:r>
            <a:endPar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Rectangle 17">
            <a:extLst>
              <a:ext uri="{FF2B5EF4-FFF2-40B4-BE49-F238E27FC236}">
                <a16:creationId xmlns:a16="http://schemas.microsoft.com/office/drawing/2014/main" id="{364AC80A-020F-48EE-931C-12E25614CCE8}"/>
              </a:ext>
            </a:extLst>
          </p:cNvPr>
          <p:cNvSpPr>
            <a:spLocks noChangeArrowheads="1"/>
          </p:cNvSpPr>
          <p:nvPr/>
        </p:nvSpPr>
        <p:spPr bwMode="gray">
          <a:xfrm>
            <a:off x="7424494" y="2487510"/>
            <a:ext cx="1114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有毒气体</a:t>
            </a:r>
            <a:endPar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蒸汽</a:t>
            </a:r>
            <a:endPar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8" name="AutoShape 19">
            <a:extLst>
              <a:ext uri="{FF2B5EF4-FFF2-40B4-BE49-F238E27FC236}">
                <a16:creationId xmlns:a16="http://schemas.microsoft.com/office/drawing/2014/main" id="{4035E773-D288-4465-8C2F-672CAF26C5C7}"/>
              </a:ext>
            </a:extLst>
          </p:cNvPr>
          <p:cNvSpPr/>
          <p:nvPr/>
        </p:nvSpPr>
        <p:spPr>
          <a:xfrm>
            <a:off x="3064296" y="4899867"/>
            <a:ext cx="6285518" cy="1018323"/>
          </a:xfrm>
          <a:prstGeom prst="roundRect">
            <a:avLst>
              <a:gd name="adj" fmla="val 16667"/>
            </a:avLst>
          </a:prstGeom>
          <a:noFill/>
          <a:ln w="57150" cap="flat" cmpd="sng">
            <a:solidFill>
              <a:srgbClr val="0070C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29" name="Rectangle 20">
            <a:extLst>
              <a:ext uri="{FF2B5EF4-FFF2-40B4-BE49-F238E27FC236}">
                <a16:creationId xmlns:a16="http://schemas.microsoft.com/office/drawing/2014/main" id="{3E5C3617-7D22-4116-AA1F-048E591631CF}"/>
              </a:ext>
            </a:extLst>
          </p:cNvPr>
          <p:cNvSpPr/>
          <p:nvPr/>
        </p:nvSpPr>
        <p:spPr>
          <a:xfrm>
            <a:off x="3123471" y="5053341"/>
            <a:ext cx="6103986" cy="7078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indent="0">
              <a:spcBef>
                <a:spcPct val="0"/>
              </a:spcBef>
              <a:buClr>
                <a:srgbClr val="D7181F"/>
              </a:buClr>
              <a:buNone/>
            </a:pPr>
            <a:r>
              <a:rPr lang="zh-CN" altLang="en-US" sz="20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危险源分析：</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进入受限空间作业可能存在的危险，包括但不限于以上方面。</a:t>
            </a:r>
            <a:endPar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grpSp>
        <p:nvGrpSpPr>
          <p:cNvPr id="33" name="Group 6">
            <a:extLst>
              <a:ext uri="{FF2B5EF4-FFF2-40B4-BE49-F238E27FC236}">
                <a16:creationId xmlns:a16="http://schemas.microsoft.com/office/drawing/2014/main" id="{3ACB9D3C-EE94-473E-9CCB-B3CE86BDC6C1}"/>
              </a:ext>
            </a:extLst>
          </p:cNvPr>
          <p:cNvGrpSpPr/>
          <p:nvPr/>
        </p:nvGrpSpPr>
        <p:grpSpPr>
          <a:xfrm>
            <a:off x="2098432" y="3266972"/>
            <a:ext cx="1362075" cy="1322388"/>
            <a:chOff x="4322" y="1158"/>
            <a:chExt cx="414" cy="402"/>
          </a:xfrm>
          <a:solidFill>
            <a:srgbClr val="0070C0"/>
          </a:solidFill>
        </p:grpSpPr>
        <p:sp>
          <p:nvSpPr>
            <p:cNvPr id="47" name="AutoShape 7">
              <a:extLst>
                <a:ext uri="{FF2B5EF4-FFF2-40B4-BE49-F238E27FC236}">
                  <a16:creationId xmlns:a16="http://schemas.microsoft.com/office/drawing/2014/main" id="{7C91AF4F-E0BC-4A26-A224-276702EEA518}"/>
                </a:ext>
              </a:extLst>
            </p:cNvPr>
            <p:cNvSpPr>
              <a:spLocks noChangeArrowheads="1"/>
            </p:cNvSpPr>
            <p:nvPr/>
          </p:nvSpPr>
          <p:spPr bwMode="gray">
            <a:xfrm>
              <a:off x="4322" y="1158"/>
              <a:ext cx="414" cy="402"/>
            </a:xfrm>
            <a:prstGeom prst="roundRect">
              <a:avLst>
                <a:gd name="adj" fmla="val 11921"/>
              </a:avLst>
            </a:prstGeom>
            <a:grpFill/>
            <a:ln w="25400">
              <a:noFill/>
              <a:round/>
            </a:ln>
            <a:effectLst>
              <a:outerShdw dist="53882" dir="2700000"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带电</a:t>
              </a:r>
            </a:p>
          </p:txBody>
        </p:sp>
        <p:sp>
          <p:nvSpPr>
            <p:cNvPr id="48" name="Freeform 8">
              <a:extLst>
                <a:ext uri="{FF2B5EF4-FFF2-40B4-BE49-F238E27FC236}">
                  <a16:creationId xmlns:a16="http://schemas.microsoft.com/office/drawing/2014/main" id="{3D96FBC3-005F-40DB-9932-0E25AB805780}"/>
                </a:ext>
              </a:extLst>
            </p:cNvPr>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4" name="Group 13">
            <a:extLst>
              <a:ext uri="{FF2B5EF4-FFF2-40B4-BE49-F238E27FC236}">
                <a16:creationId xmlns:a16="http://schemas.microsoft.com/office/drawing/2014/main" id="{28E2552A-5A40-436C-8232-73E83A76239C}"/>
              </a:ext>
            </a:extLst>
          </p:cNvPr>
          <p:cNvGrpSpPr/>
          <p:nvPr/>
        </p:nvGrpSpPr>
        <p:grpSpPr>
          <a:xfrm>
            <a:off x="8932619" y="3338410"/>
            <a:ext cx="1362075" cy="1322387"/>
            <a:chOff x="4320" y="1152"/>
            <a:chExt cx="414" cy="402"/>
          </a:xfrm>
          <a:solidFill>
            <a:srgbClr val="0070C0"/>
          </a:solidFill>
        </p:grpSpPr>
        <p:sp>
          <p:nvSpPr>
            <p:cNvPr id="45" name="AutoShape 14">
              <a:extLst>
                <a:ext uri="{FF2B5EF4-FFF2-40B4-BE49-F238E27FC236}">
                  <a16:creationId xmlns:a16="http://schemas.microsoft.com/office/drawing/2014/main" id="{C02B50A5-8F43-4553-A388-CC17A4EC57BA}"/>
                </a:ext>
              </a:extLst>
            </p:cNvPr>
            <p:cNvSpPr>
              <a:spLocks noChangeArrowheads="1"/>
            </p:cNvSpPr>
            <p:nvPr/>
          </p:nvSpPr>
          <p:spPr bwMode="gray">
            <a:xfrm>
              <a:off x="4320" y="1152"/>
              <a:ext cx="414" cy="402"/>
            </a:xfrm>
            <a:prstGeom prst="roundRect">
              <a:avLst>
                <a:gd name="adj" fmla="val 11921"/>
              </a:avLst>
            </a:prstGeom>
            <a:grpFill/>
            <a:ln w="25400">
              <a:noFill/>
              <a:round/>
            </a:ln>
            <a:effectLst>
              <a:outerShdw dist="53882" dir="2700000"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吞没危险</a:t>
              </a:r>
            </a:p>
          </p:txBody>
        </p:sp>
        <p:sp>
          <p:nvSpPr>
            <p:cNvPr id="46" name="Freeform 15">
              <a:extLst>
                <a:ext uri="{FF2B5EF4-FFF2-40B4-BE49-F238E27FC236}">
                  <a16:creationId xmlns:a16="http://schemas.microsoft.com/office/drawing/2014/main" id="{DF2CBF7E-9F86-4395-8C30-F9ED92404C01}"/>
                </a:ext>
              </a:extLst>
            </p:cNvPr>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5" name="Group 10">
            <a:extLst>
              <a:ext uri="{FF2B5EF4-FFF2-40B4-BE49-F238E27FC236}">
                <a16:creationId xmlns:a16="http://schemas.microsoft.com/office/drawing/2014/main" id="{48394CCB-2025-438C-92A1-5FA74F4511E2}"/>
              </a:ext>
            </a:extLst>
          </p:cNvPr>
          <p:cNvGrpSpPr/>
          <p:nvPr/>
        </p:nvGrpSpPr>
        <p:grpSpPr>
          <a:xfrm>
            <a:off x="8932619" y="1706460"/>
            <a:ext cx="1362075" cy="1322387"/>
            <a:chOff x="4320" y="1152"/>
            <a:chExt cx="414" cy="402"/>
          </a:xfrm>
          <a:solidFill>
            <a:srgbClr val="F93D32"/>
          </a:solidFill>
        </p:grpSpPr>
        <p:sp>
          <p:nvSpPr>
            <p:cNvPr id="43" name="AutoShape 11">
              <a:extLst>
                <a:ext uri="{FF2B5EF4-FFF2-40B4-BE49-F238E27FC236}">
                  <a16:creationId xmlns:a16="http://schemas.microsoft.com/office/drawing/2014/main" id="{D458F4BA-B126-4A0C-A1D9-3A5C99B9E84E}"/>
                </a:ext>
              </a:extLst>
            </p:cNvPr>
            <p:cNvSpPr>
              <a:spLocks noChangeArrowheads="1"/>
            </p:cNvSpPr>
            <p:nvPr/>
          </p:nvSpPr>
          <p:spPr bwMode="gray">
            <a:xfrm>
              <a:off x="4320" y="1152"/>
              <a:ext cx="414" cy="402"/>
            </a:xfrm>
            <a:prstGeom prst="roundRect">
              <a:avLst>
                <a:gd name="adj" fmla="val 11921"/>
              </a:avLst>
            </a:prstGeom>
            <a:grpFill/>
            <a:ln w="25400">
              <a:noFill/>
              <a:round/>
            </a:ln>
            <a:effectLst>
              <a:outerShdw dist="53882" dir="2700000"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物理危害</a:t>
              </a:r>
            </a:p>
          </p:txBody>
        </p:sp>
        <p:sp>
          <p:nvSpPr>
            <p:cNvPr id="44" name="Freeform 12">
              <a:extLst>
                <a:ext uri="{FF2B5EF4-FFF2-40B4-BE49-F238E27FC236}">
                  <a16:creationId xmlns:a16="http://schemas.microsoft.com/office/drawing/2014/main" id="{1CD6EE8D-FF33-43C9-9481-D874BAE8EF36}"/>
                </a:ext>
              </a:extLst>
            </p:cNvPr>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7" name="AutoShape 11">
            <a:extLst>
              <a:ext uri="{FF2B5EF4-FFF2-40B4-BE49-F238E27FC236}">
                <a16:creationId xmlns:a16="http://schemas.microsoft.com/office/drawing/2014/main" id="{3B446DC3-6A4E-41E8-85F2-38F6A98ABDA9}"/>
              </a:ext>
            </a:extLst>
          </p:cNvPr>
          <p:cNvSpPr>
            <a:spLocks noChangeArrowheads="1"/>
          </p:cNvSpPr>
          <p:nvPr/>
        </p:nvSpPr>
        <p:spPr bwMode="gray">
          <a:xfrm>
            <a:off x="2098432" y="1706460"/>
            <a:ext cx="1362075" cy="1322387"/>
          </a:xfrm>
          <a:prstGeom prst="roundRect">
            <a:avLst>
              <a:gd name="adj" fmla="val 11921"/>
            </a:avLst>
          </a:prstGeom>
          <a:solidFill>
            <a:srgbClr val="F93D32"/>
          </a:solidFill>
          <a:ln w="25400">
            <a:noFill/>
            <a:round/>
          </a:ln>
          <a:effectLst>
            <a:outerShdw dist="53882" dir="2700000"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吞没危险</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extLst>
      <p:ext uri="{BB962C8B-B14F-4D97-AF65-F5344CB8AC3E}">
        <p14:creationId xmlns:p14="http://schemas.microsoft.com/office/powerpoint/2010/main" val="224186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2646878"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受限空间培训</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887504" y="594359"/>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F50B742A-343F-4597-AE75-7E9E4ECFAECB}"/>
              </a:ext>
            </a:extLst>
          </p:cNvPr>
          <p:cNvGrpSpPr/>
          <p:nvPr/>
        </p:nvGrpSpPr>
        <p:grpSpPr>
          <a:xfrm>
            <a:off x="2534693" y="3102417"/>
            <a:ext cx="8089817" cy="1077697"/>
            <a:chOff x="3328988" y="2082800"/>
            <a:chExt cx="5434012" cy="723900"/>
          </a:xfrm>
        </p:grpSpPr>
        <p:sp>
          <p:nvSpPr>
            <p:cNvPr id="23" name="矩形 22">
              <a:extLst>
                <a:ext uri="{FF2B5EF4-FFF2-40B4-BE49-F238E27FC236}">
                  <a16:creationId xmlns:a16="http://schemas.microsoft.com/office/drawing/2014/main" id="{4F73E9CB-A8FC-487C-BB2A-247F09DDAA99}"/>
                </a:ext>
              </a:extLst>
            </p:cNvPr>
            <p:cNvSpPr/>
            <p:nvPr/>
          </p:nvSpPr>
          <p:spPr>
            <a:xfrm>
              <a:off x="3328988" y="2082800"/>
              <a:ext cx="722312" cy="7239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687FEACF-0F7B-4CC7-BFB2-7586BB9F11EA}"/>
                </a:ext>
              </a:extLst>
            </p:cNvPr>
            <p:cNvSpPr/>
            <p:nvPr/>
          </p:nvSpPr>
          <p:spPr>
            <a:xfrm>
              <a:off x="4192588" y="2082800"/>
              <a:ext cx="4570412" cy="723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5" name="矩形 24">
              <a:extLst>
                <a:ext uri="{FF2B5EF4-FFF2-40B4-BE49-F238E27FC236}">
                  <a16:creationId xmlns:a16="http://schemas.microsoft.com/office/drawing/2014/main" id="{5D802537-3D74-4190-9205-95E747CE51DF}"/>
                </a:ext>
              </a:extLst>
            </p:cNvPr>
            <p:cNvSpPr/>
            <p:nvPr/>
          </p:nvSpPr>
          <p:spPr>
            <a:xfrm>
              <a:off x="3328988" y="2667000"/>
              <a:ext cx="7223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25">
              <a:extLst>
                <a:ext uri="{FF2B5EF4-FFF2-40B4-BE49-F238E27FC236}">
                  <a16:creationId xmlns:a16="http://schemas.microsoft.com/office/drawing/2014/main" id="{B3E1C877-273D-441A-84F7-AD75E0E223A1}"/>
                </a:ext>
              </a:extLst>
            </p:cNvPr>
            <p:cNvSpPr/>
            <p:nvPr/>
          </p:nvSpPr>
          <p:spPr>
            <a:xfrm>
              <a:off x="4192588" y="2667000"/>
              <a:ext cx="45704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a:extLst>
                <a:ext uri="{FF2B5EF4-FFF2-40B4-BE49-F238E27FC236}">
                  <a16:creationId xmlns:a16="http://schemas.microsoft.com/office/drawing/2014/main" id="{C0E08C3E-2B16-45C1-A6CE-6043EB8A3E75}"/>
                </a:ext>
              </a:extLst>
            </p:cNvPr>
            <p:cNvSpPr txBox="1"/>
            <p:nvPr/>
          </p:nvSpPr>
          <p:spPr>
            <a:xfrm>
              <a:off x="3447524" y="2150158"/>
              <a:ext cx="503059" cy="516841"/>
            </a:xfrm>
            <a:prstGeom prst="rect">
              <a:avLst/>
            </a:prstGeom>
            <a:noFill/>
          </p:spPr>
          <p:txBody>
            <a:bodyPr wrap="non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三</a:t>
              </a:r>
            </a:p>
          </p:txBody>
        </p:sp>
        <p:sp>
          <p:nvSpPr>
            <p:cNvPr id="28" name="文本框 27">
              <a:extLst>
                <a:ext uri="{FF2B5EF4-FFF2-40B4-BE49-F238E27FC236}">
                  <a16:creationId xmlns:a16="http://schemas.microsoft.com/office/drawing/2014/main" id="{61BAF30C-2AB6-4108-A9E0-6CB33B46BFC8}"/>
                </a:ext>
              </a:extLst>
            </p:cNvPr>
            <p:cNvSpPr txBox="1"/>
            <p:nvPr/>
          </p:nvSpPr>
          <p:spPr>
            <a:xfrm>
              <a:off x="4899704" y="2178501"/>
              <a:ext cx="3156179" cy="392799"/>
            </a:xfrm>
            <a:prstGeom prst="rect">
              <a:avLst/>
            </a:prstGeom>
            <a:noFill/>
          </p:spPr>
          <p:txBody>
            <a:bodyPr wrap="non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受限空间作业的危险分析</a:t>
              </a:r>
            </a:p>
          </p:txBody>
        </p:sp>
      </p:grpSp>
    </p:spTree>
    <p:extLst>
      <p:ext uri="{BB962C8B-B14F-4D97-AF65-F5344CB8AC3E}">
        <p14:creationId xmlns:p14="http://schemas.microsoft.com/office/powerpoint/2010/main" val="251235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30000">
                                          <p:cBhvr additive="base">
                                            <p:cTn id="7" dur="500" fill="hold"/>
                                            <p:tgtEl>
                                              <p:spTgt spid="22"/>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受限空间作业的危险分析</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84D46DF3-6202-4344-AFD0-314B1BD16D84}"/>
              </a:ext>
            </a:extLst>
          </p:cNvPr>
          <p:cNvSpPr/>
          <p:nvPr/>
        </p:nvSpPr>
        <p:spPr>
          <a:xfrm>
            <a:off x="1223167" y="1605547"/>
            <a:ext cx="3749875"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、缺氧（氧气的作用）</a:t>
            </a:r>
          </a:p>
        </p:txBody>
      </p:sp>
      <p:graphicFrame>
        <p:nvGraphicFramePr>
          <p:cNvPr id="4" name="表格 3">
            <a:extLst>
              <a:ext uri="{FF2B5EF4-FFF2-40B4-BE49-F238E27FC236}">
                <a16:creationId xmlns:a16="http://schemas.microsoft.com/office/drawing/2014/main" id="{231371F9-FDC9-418B-B350-94DA452B974C}"/>
              </a:ext>
            </a:extLst>
          </p:cNvPr>
          <p:cNvGraphicFramePr>
            <a:graphicFrameLocks noGrp="1"/>
          </p:cNvGraphicFramePr>
          <p:nvPr>
            <p:extLst>
              <p:ext uri="{D42A27DB-BD31-4B8C-83A1-F6EECF244321}">
                <p14:modId xmlns:p14="http://schemas.microsoft.com/office/powerpoint/2010/main" val="2976078439"/>
              </p:ext>
            </p:extLst>
          </p:nvPr>
        </p:nvGraphicFramePr>
        <p:xfrm>
          <a:off x="1622707" y="2601462"/>
          <a:ext cx="9274767" cy="3233279"/>
        </p:xfrm>
        <a:graphic>
          <a:graphicData uri="http://schemas.openxmlformats.org/drawingml/2006/table">
            <a:tbl>
              <a:tblPr>
                <a:tableStyleId>{5C22544A-7EE6-4342-B048-85BDC9FD1C3A}</a:tableStyleId>
              </a:tblPr>
              <a:tblGrid>
                <a:gridCol w="1974628">
                  <a:extLst>
                    <a:ext uri="{9D8B030D-6E8A-4147-A177-3AD203B41FA5}">
                      <a16:colId xmlns:a16="http://schemas.microsoft.com/office/drawing/2014/main" val="319908728"/>
                    </a:ext>
                  </a:extLst>
                </a:gridCol>
                <a:gridCol w="7300139">
                  <a:extLst>
                    <a:ext uri="{9D8B030D-6E8A-4147-A177-3AD203B41FA5}">
                      <a16:colId xmlns:a16="http://schemas.microsoft.com/office/drawing/2014/main" val="3353358362"/>
                    </a:ext>
                  </a:extLst>
                </a:gridCol>
              </a:tblGrid>
              <a:tr h="461897">
                <a:tc>
                  <a:txBody>
                    <a:bodyPr/>
                    <a:lstStyle/>
                    <a:p>
                      <a:pPr algn="ctr" fontAlgn="ctr"/>
                      <a:r>
                        <a:rPr lang="en-US" altLang="zh-CN" sz="1800" b="1" u="none" strike="noStrike" dirty="0">
                          <a:solidFill>
                            <a:schemeClr val="bg1"/>
                          </a:solidFill>
                          <a:effectLst/>
                          <a:latin typeface="微软雅黑" panose="020B0503020204020204" pitchFamily="34" charset="-122"/>
                          <a:ea typeface="微软雅黑" panose="020B0503020204020204" pitchFamily="34" charset="-122"/>
                        </a:rPr>
                        <a:t>19.5-23.5%</a:t>
                      </a:r>
                      <a:endParaRPr lang="en-US" altLang="zh-CN" sz="1800" b="1"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solidFill>
                      <a:srgbClr val="00B050"/>
                    </a:solidFill>
                  </a:tcPr>
                </a:tc>
                <a:tc>
                  <a:txBody>
                    <a:bodyPr/>
                    <a:lstStyle/>
                    <a:p>
                      <a:pPr algn="ctr" fontAlgn="ctr"/>
                      <a:r>
                        <a:rPr lang="zh-CN" altLang="en-US" sz="1800" b="1" u="none" strike="noStrike" dirty="0">
                          <a:solidFill>
                            <a:schemeClr val="bg1"/>
                          </a:solidFill>
                          <a:effectLst/>
                          <a:latin typeface="微软雅黑" panose="020B0503020204020204" pitchFamily="34" charset="-122"/>
                          <a:ea typeface="微软雅黑" panose="020B0503020204020204" pitchFamily="34" charset="-122"/>
                        </a:rPr>
                        <a:t>正常氧气浓度</a:t>
                      </a:r>
                      <a:endParaRPr lang="zh-CN" alt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solidFill>
                      <a:srgbClr val="00B050"/>
                    </a:solidFill>
                  </a:tcPr>
                </a:tc>
                <a:extLst>
                  <a:ext uri="{0D108BD9-81ED-4DB2-BD59-A6C34878D82A}">
                    <a16:rowId xmlns:a16="http://schemas.microsoft.com/office/drawing/2014/main" val="2863009964"/>
                  </a:ext>
                </a:extLst>
              </a:tr>
              <a:tr h="461897">
                <a:tc>
                  <a:txBody>
                    <a:bodyPr/>
                    <a:lstStyle/>
                    <a:p>
                      <a:pPr algn="ctr" fontAlgn="ctr"/>
                      <a:r>
                        <a:rPr lang="en-US" altLang="zh-CN" sz="1800" b="1" u="none" strike="noStrike" dirty="0">
                          <a:solidFill>
                            <a:schemeClr val="bg1"/>
                          </a:solidFill>
                          <a:effectLst/>
                          <a:latin typeface="微软雅黑" panose="020B0503020204020204" pitchFamily="34" charset="-122"/>
                          <a:ea typeface="微软雅黑" panose="020B0503020204020204" pitchFamily="34" charset="-122"/>
                        </a:rPr>
                        <a:t>15-19%</a:t>
                      </a:r>
                      <a:endParaRPr lang="en-US" altLang="zh-CN" sz="1800" b="1"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solidFill>
                      <a:srgbClr val="FFC000">
                        <a:alpha val="89000"/>
                      </a:srgbClr>
                    </a:solidFill>
                  </a:tcPr>
                </a:tc>
                <a:tc>
                  <a:txBody>
                    <a:bodyPr/>
                    <a:lstStyle/>
                    <a:p>
                      <a:pPr algn="ctr" fontAlgn="ctr"/>
                      <a:r>
                        <a:rPr lang="zh-CN" altLang="en-US" sz="1800" b="1" u="none" strike="noStrike" dirty="0">
                          <a:solidFill>
                            <a:schemeClr val="bg1"/>
                          </a:solidFill>
                          <a:effectLst/>
                          <a:latin typeface="微软雅黑" panose="020B0503020204020204" pitchFamily="34" charset="-122"/>
                          <a:ea typeface="微软雅黑" panose="020B0503020204020204" pitchFamily="34" charset="-122"/>
                        </a:rPr>
                        <a:t>工作能力降低、感到费力</a:t>
                      </a:r>
                      <a:endParaRPr lang="zh-CN" alt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solidFill>
                      <a:srgbClr val="FFC000">
                        <a:alpha val="89000"/>
                      </a:srgbClr>
                    </a:solidFill>
                  </a:tcPr>
                </a:tc>
                <a:extLst>
                  <a:ext uri="{0D108BD9-81ED-4DB2-BD59-A6C34878D82A}">
                    <a16:rowId xmlns:a16="http://schemas.microsoft.com/office/drawing/2014/main" val="960738889"/>
                  </a:ext>
                </a:extLst>
              </a:tr>
              <a:tr h="461897">
                <a:tc>
                  <a:txBody>
                    <a:bodyPr/>
                    <a:lstStyle/>
                    <a:p>
                      <a:pPr algn="ctr" fontAlgn="ctr"/>
                      <a:r>
                        <a:rPr lang="en-US" altLang="zh-CN" sz="1800" b="1" u="none" strike="noStrike">
                          <a:solidFill>
                            <a:schemeClr val="bg1"/>
                          </a:solidFill>
                          <a:effectLst/>
                          <a:latin typeface="微软雅黑" panose="020B0503020204020204" pitchFamily="34" charset="-122"/>
                          <a:ea typeface="微软雅黑" panose="020B0503020204020204" pitchFamily="34" charset="-122"/>
                        </a:rPr>
                        <a:t>12-14%</a:t>
                      </a:r>
                      <a:endParaRPr lang="en-US" altLang="zh-CN" sz="1800" b="1" i="0" u="none" strike="noStrike">
                        <a:solidFill>
                          <a:schemeClr val="bg1"/>
                        </a:solidFill>
                        <a:effectLst/>
                        <a:latin typeface="微软雅黑" panose="020B0503020204020204" pitchFamily="34" charset="-122"/>
                        <a:ea typeface="微软雅黑" panose="020B0503020204020204" pitchFamily="34" charset="-122"/>
                      </a:endParaRPr>
                    </a:p>
                  </a:txBody>
                  <a:tcPr anchor="ctr">
                    <a:solidFill>
                      <a:srgbClr val="FFC000">
                        <a:alpha val="89000"/>
                      </a:srgbClr>
                    </a:solidFill>
                  </a:tcPr>
                </a:tc>
                <a:tc>
                  <a:txBody>
                    <a:bodyPr/>
                    <a:lstStyle/>
                    <a:p>
                      <a:pPr algn="ctr" fontAlgn="ctr"/>
                      <a:r>
                        <a:rPr lang="zh-CN" altLang="en-US" sz="1800" b="1" u="none" strike="noStrike" dirty="0">
                          <a:solidFill>
                            <a:schemeClr val="bg1"/>
                          </a:solidFill>
                          <a:effectLst/>
                          <a:latin typeface="微软雅黑" panose="020B0503020204020204" pitchFamily="34" charset="-122"/>
                          <a:ea typeface="微软雅黑" panose="020B0503020204020204" pitchFamily="34" charset="-122"/>
                        </a:rPr>
                        <a:t>呼吸急促、脉搏加快，协调能力和感知判断力降低</a:t>
                      </a:r>
                      <a:endParaRPr lang="zh-CN" alt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solidFill>
                      <a:srgbClr val="FFC000">
                        <a:alpha val="89000"/>
                      </a:srgbClr>
                    </a:solidFill>
                  </a:tcPr>
                </a:tc>
                <a:extLst>
                  <a:ext uri="{0D108BD9-81ED-4DB2-BD59-A6C34878D82A}">
                    <a16:rowId xmlns:a16="http://schemas.microsoft.com/office/drawing/2014/main" val="114634409"/>
                  </a:ext>
                </a:extLst>
              </a:tr>
              <a:tr h="461897">
                <a:tc>
                  <a:txBody>
                    <a:bodyPr/>
                    <a:lstStyle/>
                    <a:p>
                      <a:pPr algn="ctr" fontAlgn="ctr"/>
                      <a:r>
                        <a:rPr lang="en-US" altLang="zh-CN" sz="1800" b="1" u="none" strike="noStrike">
                          <a:solidFill>
                            <a:schemeClr val="bg1"/>
                          </a:solidFill>
                          <a:effectLst/>
                          <a:latin typeface="微软雅黑" panose="020B0503020204020204" pitchFamily="34" charset="-122"/>
                          <a:ea typeface="微软雅黑" panose="020B0503020204020204" pitchFamily="34" charset="-122"/>
                        </a:rPr>
                        <a:t>10-12%</a:t>
                      </a:r>
                      <a:endParaRPr lang="en-US" altLang="zh-CN" sz="1800" b="1" i="0" u="none" strike="noStrike">
                        <a:solidFill>
                          <a:schemeClr val="bg1"/>
                        </a:solidFill>
                        <a:effectLst/>
                        <a:latin typeface="微软雅黑" panose="020B0503020204020204" pitchFamily="34" charset="-122"/>
                        <a:ea typeface="微软雅黑" panose="020B0503020204020204" pitchFamily="34" charset="-122"/>
                      </a:endParaRPr>
                    </a:p>
                  </a:txBody>
                  <a:tcPr anchor="ctr">
                    <a:solidFill>
                      <a:schemeClr val="accent2">
                        <a:lumMod val="75000"/>
                      </a:schemeClr>
                    </a:solidFill>
                  </a:tcPr>
                </a:tc>
                <a:tc>
                  <a:txBody>
                    <a:bodyPr/>
                    <a:lstStyle/>
                    <a:p>
                      <a:pPr algn="ctr" fontAlgn="ctr"/>
                      <a:r>
                        <a:rPr lang="zh-CN" altLang="en-US" sz="1800" b="1" u="none" strike="noStrike" dirty="0">
                          <a:solidFill>
                            <a:schemeClr val="bg1"/>
                          </a:solidFill>
                          <a:effectLst/>
                          <a:latin typeface="微软雅黑" panose="020B0503020204020204" pitchFamily="34" charset="-122"/>
                          <a:ea typeface="微软雅黑" panose="020B0503020204020204" pitchFamily="34" charset="-122"/>
                        </a:rPr>
                        <a:t>呼吸减弱，嘴唇变青</a:t>
                      </a:r>
                      <a:endParaRPr lang="zh-CN" alt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solidFill>
                      <a:schemeClr val="accent2">
                        <a:lumMod val="75000"/>
                      </a:schemeClr>
                    </a:solidFill>
                  </a:tcPr>
                </a:tc>
                <a:extLst>
                  <a:ext uri="{0D108BD9-81ED-4DB2-BD59-A6C34878D82A}">
                    <a16:rowId xmlns:a16="http://schemas.microsoft.com/office/drawing/2014/main" val="2026535555"/>
                  </a:ext>
                </a:extLst>
              </a:tr>
              <a:tr h="461897">
                <a:tc>
                  <a:txBody>
                    <a:bodyPr/>
                    <a:lstStyle/>
                    <a:p>
                      <a:pPr algn="ctr" fontAlgn="ctr"/>
                      <a:r>
                        <a:rPr lang="en-US" altLang="zh-CN" sz="1800" b="1" u="none" strike="noStrike">
                          <a:solidFill>
                            <a:schemeClr val="bg1"/>
                          </a:solidFill>
                          <a:effectLst/>
                          <a:latin typeface="微软雅黑" panose="020B0503020204020204" pitchFamily="34" charset="-122"/>
                          <a:ea typeface="微软雅黑" panose="020B0503020204020204" pitchFamily="34" charset="-122"/>
                        </a:rPr>
                        <a:t>8-10%</a:t>
                      </a:r>
                      <a:endParaRPr lang="en-US" altLang="zh-CN" sz="1800" b="1" i="0" u="none" strike="noStrike">
                        <a:solidFill>
                          <a:schemeClr val="bg1"/>
                        </a:solidFill>
                        <a:effectLst/>
                        <a:latin typeface="微软雅黑" panose="020B0503020204020204" pitchFamily="34" charset="-122"/>
                        <a:ea typeface="微软雅黑" panose="020B0503020204020204" pitchFamily="34" charset="-122"/>
                      </a:endParaRPr>
                    </a:p>
                  </a:txBody>
                  <a:tcPr anchor="ctr">
                    <a:solidFill>
                      <a:schemeClr val="accent2">
                        <a:lumMod val="75000"/>
                      </a:schemeClr>
                    </a:solidFill>
                  </a:tcPr>
                </a:tc>
                <a:tc>
                  <a:txBody>
                    <a:bodyPr/>
                    <a:lstStyle/>
                    <a:p>
                      <a:pPr algn="ctr" fontAlgn="ctr"/>
                      <a:r>
                        <a:rPr lang="zh-CN" altLang="en-US" sz="1800" b="1" u="none" strike="noStrike" dirty="0">
                          <a:solidFill>
                            <a:schemeClr val="bg1"/>
                          </a:solidFill>
                          <a:effectLst/>
                          <a:latin typeface="微软雅黑" panose="020B0503020204020204" pitchFamily="34" charset="-122"/>
                          <a:ea typeface="微软雅黑" panose="020B0503020204020204" pitchFamily="34" charset="-122"/>
                        </a:rPr>
                        <a:t>神智不清、昏厥、面色土灰、恶心和呕吐</a:t>
                      </a:r>
                      <a:endParaRPr lang="zh-CN" alt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solidFill>
                      <a:schemeClr val="accent2">
                        <a:lumMod val="75000"/>
                      </a:schemeClr>
                    </a:solidFill>
                  </a:tcPr>
                </a:tc>
                <a:extLst>
                  <a:ext uri="{0D108BD9-81ED-4DB2-BD59-A6C34878D82A}">
                    <a16:rowId xmlns:a16="http://schemas.microsoft.com/office/drawing/2014/main" val="2202417299"/>
                  </a:ext>
                </a:extLst>
              </a:tr>
              <a:tr h="461897">
                <a:tc>
                  <a:txBody>
                    <a:bodyPr/>
                    <a:lstStyle/>
                    <a:p>
                      <a:pPr algn="ctr" fontAlgn="ctr"/>
                      <a:r>
                        <a:rPr lang="en-US" altLang="zh-CN" sz="1800" b="1" u="none" strike="noStrike">
                          <a:solidFill>
                            <a:schemeClr val="bg1"/>
                          </a:solidFill>
                          <a:effectLst/>
                          <a:latin typeface="微软雅黑" panose="020B0503020204020204" pitchFamily="34" charset="-122"/>
                          <a:ea typeface="微软雅黑" panose="020B0503020204020204" pitchFamily="34" charset="-122"/>
                        </a:rPr>
                        <a:t>6-8%</a:t>
                      </a:r>
                      <a:endParaRPr lang="en-US" altLang="zh-CN" sz="1800" b="1" i="0" u="none" strike="noStrike">
                        <a:solidFill>
                          <a:schemeClr val="bg1"/>
                        </a:solidFill>
                        <a:effectLst/>
                        <a:latin typeface="微软雅黑" panose="020B0503020204020204" pitchFamily="34" charset="-122"/>
                        <a:ea typeface="微软雅黑" panose="020B0503020204020204" pitchFamily="34" charset="-122"/>
                      </a:endParaRPr>
                    </a:p>
                  </a:txBody>
                  <a:tcPr anchor="ctr">
                    <a:solidFill>
                      <a:srgbClr val="C00000"/>
                    </a:solidFill>
                  </a:tcPr>
                </a:tc>
                <a:tc>
                  <a:txBody>
                    <a:bodyPr/>
                    <a:lstStyle/>
                    <a:p>
                      <a:pPr algn="ctr" fontAlgn="ctr"/>
                      <a:r>
                        <a:rPr lang="zh-CN" altLang="en-US" sz="1800" b="1" u="none" strike="noStrike" dirty="0">
                          <a:solidFill>
                            <a:schemeClr val="bg1"/>
                          </a:solidFill>
                          <a:effectLst/>
                          <a:latin typeface="微软雅黑" panose="020B0503020204020204" pitchFamily="34" charset="-122"/>
                          <a:ea typeface="微软雅黑" panose="020B0503020204020204" pitchFamily="34" charset="-122"/>
                        </a:rPr>
                        <a:t>呼吸停止，</a:t>
                      </a:r>
                      <a:r>
                        <a:rPr lang="en-US" altLang="zh-CN" sz="1800" b="1" u="none" strike="noStrike" dirty="0">
                          <a:solidFill>
                            <a:schemeClr val="bg1"/>
                          </a:solidFill>
                          <a:effectLst/>
                          <a:latin typeface="微软雅黑" panose="020B0503020204020204" pitchFamily="34" charset="-122"/>
                          <a:ea typeface="微软雅黑" panose="020B0503020204020204" pitchFamily="34" charset="-122"/>
                        </a:rPr>
                        <a:t>6-8</a:t>
                      </a:r>
                      <a:r>
                        <a:rPr lang="zh-CN" altLang="en-US" sz="1800" b="1" u="none" strike="noStrike" dirty="0">
                          <a:solidFill>
                            <a:schemeClr val="bg1"/>
                          </a:solidFill>
                          <a:effectLst/>
                          <a:latin typeface="微软雅黑" panose="020B0503020204020204" pitchFamily="34" charset="-122"/>
                          <a:ea typeface="微软雅黑" panose="020B0503020204020204" pitchFamily="34" charset="-122"/>
                        </a:rPr>
                        <a:t>分钟内窒息死亡</a:t>
                      </a:r>
                      <a:endParaRPr lang="zh-CN" alt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solidFill>
                      <a:srgbClr val="C00000"/>
                    </a:solidFill>
                  </a:tcPr>
                </a:tc>
                <a:extLst>
                  <a:ext uri="{0D108BD9-81ED-4DB2-BD59-A6C34878D82A}">
                    <a16:rowId xmlns:a16="http://schemas.microsoft.com/office/drawing/2014/main" val="305520381"/>
                  </a:ext>
                </a:extLst>
              </a:tr>
              <a:tr h="461897">
                <a:tc>
                  <a:txBody>
                    <a:bodyPr/>
                    <a:lstStyle/>
                    <a:p>
                      <a:pPr algn="ctr" fontAlgn="ctr"/>
                      <a:r>
                        <a:rPr lang="en-US" altLang="zh-CN" sz="1800" b="1" u="none" strike="noStrike">
                          <a:solidFill>
                            <a:schemeClr val="bg1"/>
                          </a:solidFill>
                          <a:effectLst/>
                          <a:latin typeface="微软雅黑" panose="020B0503020204020204" pitchFamily="34" charset="-122"/>
                          <a:ea typeface="微软雅黑" panose="020B0503020204020204" pitchFamily="34" charset="-122"/>
                        </a:rPr>
                        <a:t>4-6%</a:t>
                      </a:r>
                      <a:endParaRPr lang="en-US" altLang="zh-CN" sz="1800" b="1" i="0" u="none" strike="noStrike">
                        <a:solidFill>
                          <a:schemeClr val="bg1"/>
                        </a:solidFill>
                        <a:effectLst/>
                        <a:latin typeface="微软雅黑" panose="020B0503020204020204" pitchFamily="34" charset="-122"/>
                        <a:ea typeface="微软雅黑" panose="020B0503020204020204" pitchFamily="34" charset="-122"/>
                      </a:endParaRPr>
                    </a:p>
                  </a:txBody>
                  <a:tcPr anchor="ctr">
                    <a:solidFill>
                      <a:srgbClr val="C00000"/>
                    </a:solidFill>
                  </a:tcPr>
                </a:tc>
                <a:tc>
                  <a:txBody>
                    <a:bodyPr/>
                    <a:lstStyle/>
                    <a:p>
                      <a:pPr algn="ctr" fontAlgn="ctr"/>
                      <a:r>
                        <a:rPr lang="en-US" altLang="zh-CN" sz="1800" b="1" u="none" strike="noStrike" dirty="0">
                          <a:solidFill>
                            <a:schemeClr val="bg1"/>
                          </a:solidFill>
                          <a:effectLst/>
                          <a:latin typeface="微软雅黑" panose="020B0503020204020204" pitchFamily="34" charset="-122"/>
                          <a:ea typeface="微软雅黑" panose="020B0503020204020204" pitchFamily="34" charset="-122"/>
                        </a:rPr>
                        <a:t>40</a:t>
                      </a:r>
                      <a:r>
                        <a:rPr lang="zh-CN" altLang="en-US" sz="1800" b="1" u="none" strike="noStrike" dirty="0">
                          <a:solidFill>
                            <a:schemeClr val="bg1"/>
                          </a:solidFill>
                          <a:effectLst/>
                          <a:latin typeface="微软雅黑" panose="020B0503020204020204" pitchFamily="34" charset="-122"/>
                          <a:ea typeface="微软雅黑" panose="020B0503020204020204" pitchFamily="34" charset="-122"/>
                        </a:rPr>
                        <a:t>秒后昏迷、抽触、呼吸停止，死亡</a:t>
                      </a:r>
                      <a:endParaRPr lang="zh-CN" altLang="en-US" sz="1800" b="1" i="0" u="none" strike="noStrike" dirty="0">
                        <a:solidFill>
                          <a:schemeClr val="bg1"/>
                        </a:solidFill>
                        <a:effectLst/>
                        <a:latin typeface="微软雅黑" panose="020B0503020204020204" pitchFamily="34" charset="-122"/>
                        <a:ea typeface="微软雅黑" panose="020B0503020204020204" pitchFamily="34" charset="-122"/>
                      </a:endParaRPr>
                    </a:p>
                  </a:txBody>
                  <a:tcPr anchor="ctr">
                    <a:solidFill>
                      <a:srgbClr val="C00000"/>
                    </a:solidFill>
                  </a:tcPr>
                </a:tc>
                <a:extLst>
                  <a:ext uri="{0D108BD9-81ED-4DB2-BD59-A6C34878D82A}">
                    <a16:rowId xmlns:a16="http://schemas.microsoft.com/office/drawing/2014/main" val="2406404904"/>
                  </a:ext>
                </a:extLst>
              </a:tr>
            </a:tbl>
          </a:graphicData>
        </a:graphic>
      </p:graphicFrame>
    </p:spTree>
    <p:extLst>
      <p:ext uri="{BB962C8B-B14F-4D97-AF65-F5344CB8AC3E}">
        <p14:creationId xmlns:p14="http://schemas.microsoft.com/office/powerpoint/2010/main" val="46948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受限空间作业的危险分析</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84D46DF3-6202-4344-AFD0-314B1BD16D84}"/>
              </a:ext>
            </a:extLst>
          </p:cNvPr>
          <p:cNvSpPr/>
          <p:nvPr/>
        </p:nvSpPr>
        <p:spPr>
          <a:xfrm>
            <a:off x="1275639" y="1569100"/>
            <a:ext cx="2696083"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、易燃易爆</a:t>
            </a:r>
          </a:p>
        </p:txBody>
      </p:sp>
      <p:sp>
        <p:nvSpPr>
          <p:cNvPr id="3" name="矩形 2">
            <a:extLst>
              <a:ext uri="{FF2B5EF4-FFF2-40B4-BE49-F238E27FC236}">
                <a16:creationId xmlns:a16="http://schemas.microsoft.com/office/drawing/2014/main" id="{DC70A3E0-A536-46B8-95DC-6539059AF9E1}"/>
              </a:ext>
            </a:extLst>
          </p:cNvPr>
          <p:cNvSpPr/>
          <p:nvPr/>
        </p:nvSpPr>
        <p:spPr>
          <a:xfrm>
            <a:off x="2330362" y="3022109"/>
            <a:ext cx="800219" cy="412934"/>
          </a:xfrm>
          <a:prstGeom prst="rect">
            <a:avLst/>
          </a:prstGeom>
          <a:solidFill>
            <a:srgbClr val="0070C0"/>
          </a:solidFill>
        </p:spPr>
        <p:txBody>
          <a:bodyPr wrap="square" rtlCol="0" anchor="ctr">
            <a:spAutoFit/>
          </a:bodyPr>
          <a:lstStyle/>
          <a:p>
            <a:pPr algn="l" eaLnBrk="0" fontAlgn="base" hangingPunct="0">
              <a:lnSpc>
                <a:spcPts val="2500"/>
              </a:lnSpc>
              <a:spcAft>
                <a:spcPct val="0"/>
              </a:spcAft>
              <a:buClr>
                <a:srgbClr val="FFFF00"/>
              </a:buClr>
              <a:tabLst>
                <a:tab pos="344170" algn="l"/>
              </a:tabLst>
            </a:pPr>
            <a:r>
              <a:rPr lang="zh-CN" altLang="en-US" sz="2400" kern="0" dirty="0">
                <a:solidFill>
                  <a:schemeClr val="bg1"/>
                </a:solidFill>
                <a:latin typeface="微软雅黑" panose="020B0503020204020204" pitchFamily="34" charset="-122"/>
                <a:ea typeface="微软雅黑" panose="020B0503020204020204" pitchFamily="34" charset="-122"/>
              </a:rPr>
              <a:t>环境</a:t>
            </a:r>
          </a:p>
        </p:txBody>
      </p:sp>
      <p:sp>
        <p:nvSpPr>
          <p:cNvPr id="5" name="矩形 4">
            <a:extLst>
              <a:ext uri="{FF2B5EF4-FFF2-40B4-BE49-F238E27FC236}">
                <a16:creationId xmlns:a16="http://schemas.microsoft.com/office/drawing/2014/main" id="{DF386EDF-2570-42FD-A01B-CA2633A73FBB}"/>
              </a:ext>
            </a:extLst>
          </p:cNvPr>
          <p:cNvSpPr/>
          <p:nvPr/>
        </p:nvSpPr>
        <p:spPr>
          <a:xfrm>
            <a:off x="2871696" y="2528568"/>
            <a:ext cx="6386287" cy="1366528"/>
          </a:xfrm>
          <a:prstGeom prst="rect">
            <a:avLst/>
          </a:prstGeom>
        </p:spPr>
        <p:txBody>
          <a:bodyPr wrap="square">
            <a:spAutoFit/>
          </a:bodyPr>
          <a:lstStyle/>
          <a:p>
            <a:pPr marL="1082675" lvl="2" indent="-285750" defTabSz="795655">
              <a:spcAft>
                <a:spcPct val="20000"/>
              </a:spcAft>
              <a:buClr>
                <a:srgbClr val="0070C0"/>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当可燃性气体浓度超过最低爆炸限度的10%时；</a:t>
            </a:r>
          </a:p>
          <a:p>
            <a:pPr marL="1082675" lvl="2" indent="-285750" defTabSz="795655">
              <a:spcAft>
                <a:spcPct val="20000"/>
              </a:spcAft>
              <a:buClr>
                <a:srgbClr val="0070C0"/>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当空气中易燃性粉尘相对集中,从而使可视距离在、</a:t>
            </a:r>
          </a:p>
          <a:p>
            <a:pPr marL="1082675" lvl="2" indent="-285750" defTabSz="795655">
              <a:spcAft>
                <a:spcPct val="20000"/>
              </a:spcAft>
              <a:buClr>
                <a:srgbClr val="0070C0"/>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1.5米以内模糊时；</a:t>
            </a:r>
          </a:p>
          <a:p>
            <a:pPr marL="1082675" lvl="2" indent="-285750" defTabSz="795655">
              <a:spcAft>
                <a:spcPct val="20000"/>
              </a:spcAft>
              <a:buClr>
                <a:srgbClr val="0070C0"/>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当氧气浓度在23%以上时。</a:t>
            </a:r>
          </a:p>
        </p:txBody>
      </p:sp>
      <p:sp>
        <p:nvSpPr>
          <p:cNvPr id="18" name="矩形 17">
            <a:extLst>
              <a:ext uri="{FF2B5EF4-FFF2-40B4-BE49-F238E27FC236}">
                <a16:creationId xmlns:a16="http://schemas.microsoft.com/office/drawing/2014/main" id="{0DDB266D-B371-4DE1-B057-0873862E3F86}"/>
              </a:ext>
            </a:extLst>
          </p:cNvPr>
          <p:cNvSpPr/>
          <p:nvPr/>
        </p:nvSpPr>
        <p:spPr>
          <a:xfrm>
            <a:off x="2383339" y="4863245"/>
            <a:ext cx="800219" cy="412934"/>
          </a:xfrm>
          <a:prstGeom prst="rect">
            <a:avLst/>
          </a:prstGeom>
          <a:solidFill>
            <a:srgbClr val="0070C0"/>
          </a:solidFill>
        </p:spPr>
        <p:txBody>
          <a:bodyPr wrap="square" rtlCol="0" anchor="ctr">
            <a:spAutoFit/>
          </a:bodyPr>
          <a:lstStyle/>
          <a:p>
            <a:pPr algn="l" eaLnBrk="0" fontAlgn="base" hangingPunct="0">
              <a:lnSpc>
                <a:spcPts val="2500"/>
              </a:lnSpc>
              <a:spcAft>
                <a:spcPct val="0"/>
              </a:spcAft>
              <a:buClr>
                <a:srgbClr val="FFFF00"/>
              </a:buClr>
              <a:tabLst>
                <a:tab pos="344170" algn="l"/>
              </a:tabLst>
            </a:pPr>
            <a:r>
              <a:rPr lang="zh-CN" altLang="en-US" sz="2400" kern="0" dirty="0">
                <a:solidFill>
                  <a:schemeClr val="bg1"/>
                </a:solidFill>
                <a:latin typeface="微软雅黑" panose="020B0503020204020204" pitchFamily="34" charset="-122"/>
                <a:ea typeface="微软雅黑" panose="020B0503020204020204" pitchFamily="34" charset="-122"/>
              </a:rPr>
              <a:t>火源</a:t>
            </a:r>
          </a:p>
        </p:txBody>
      </p:sp>
      <p:sp>
        <p:nvSpPr>
          <p:cNvPr id="19" name="矩形 18">
            <a:extLst>
              <a:ext uri="{FF2B5EF4-FFF2-40B4-BE49-F238E27FC236}">
                <a16:creationId xmlns:a16="http://schemas.microsoft.com/office/drawing/2014/main" id="{C659CA85-1FE8-40AB-BB5A-D47CC848743E}"/>
              </a:ext>
            </a:extLst>
          </p:cNvPr>
          <p:cNvSpPr/>
          <p:nvPr/>
        </p:nvSpPr>
        <p:spPr>
          <a:xfrm>
            <a:off x="2902856" y="4725627"/>
            <a:ext cx="6386287" cy="1034129"/>
          </a:xfrm>
          <a:prstGeom prst="rect">
            <a:avLst/>
          </a:prstGeom>
        </p:spPr>
        <p:txBody>
          <a:bodyPr wrap="square">
            <a:spAutoFit/>
          </a:bodyPr>
          <a:lstStyle/>
          <a:p>
            <a:pPr marL="1082675" lvl="2" indent="-285750" defTabSz="795655">
              <a:spcAft>
                <a:spcPct val="20000"/>
              </a:spcAft>
              <a:buClr>
                <a:srgbClr val="0070C0"/>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电动工具；</a:t>
            </a:r>
          </a:p>
          <a:p>
            <a:pPr marL="1082675" lvl="2" indent="-285750" defTabSz="795655">
              <a:spcAft>
                <a:spcPct val="20000"/>
              </a:spcAft>
              <a:buClr>
                <a:srgbClr val="0070C0"/>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焊接、切割；</a:t>
            </a:r>
          </a:p>
          <a:p>
            <a:pPr marL="1082675" lvl="2" indent="-285750" defTabSz="795655">
              <a:spcAft>
                <a:spcPct val="20000"/>
              </a:spcAft>
              <a:buClr>
                <a:srgbClr val="0070C0"/>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吸烟。</a:t>
            </a:r>
          </a:p>
        </p:txBody>
      </p:sp>
      <p:cxnSp>
        <p:nvCxnSpPr>
          <p:cNvPr id="13" name="直接连接符 12">
            <a:extLst>
              <a:ext uri="{FF2B5EF4-FFF2-40B4-BE49-F238E27FC236}">
                <a16:creationId xmlns:a16="http://schemas.microsoft.com/office/drawing/2014/main" id="{F15FCBFD-7B25-4130-80B9-D5DA7377C996}"/>
              </a:ext>
            </a:extLst>
          </p:cNvPr>
          <p:cNvCxnSpPr/>
          <p:nvPr/>
        </p:nvCxnSpPr>
        <p:spPr>
          <a:xfrm>
            <a:off x="2344089" y="4296229"/>
            <a:ext cx="777709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58648B3D-9D65-4F48-AF3D-3EB81729FBAE}"/>
              </a:ext>
            </a:extLst>
          </p:cNvPr>
          <p:cNvCxnSpPr/>
          <p:nvPr/>
        </p:nvCxnSpPr>
        <p:spPr>
          <a:xfrm>
            <a:off x="2383339" y="6117772"/>
            <a:ext cx="777709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3" name="fountain-pen_16310">
            <a:extLst>
              <a:ext uri="{FF2B5EF4-FFF2-40B4-BE49-F238E27FC236}">
                <a16:creationId xmlns:a16="http://schemas.microsoft.com/office/drawing/2014/main" id="{6BF45850-ED68-4A11-A2AF-3D6C24695CD5}"/>
              </a:ext>
            </a:extLst>
          </p:cNvPr>
          <p:cNvSpPr>
            <a:spLocks noChangeAspect="1"/>
          </p:cNvSpPr>
          <p:nvPr/>
        </p:nvSpPr>
        <p:spPr bwMode="auto">
          <a:xfrm>
            <a:off x="10052836" y="3687343"/>
            <a:ext cx="609685" cy="608886"/>
          </a:xfrm>
          <a:custGeom>
            <a:avLst/>
            <a:gdLst>
              <a:gd name="connsiteX0" fmla="*/ 77001 w 605873"/>
              <a:gd name="connsiteY0" fmla="*/ 524489 h 605079"/>
              <a:gd name="connsiteX1" fmla="*/ 63522 w 605873"/>
              <a:gd name="connsiteY1" fmla="*/ 537945 h 605079"/>
              <a:gd name="connsiteX2" fmla="*/ 77001 w 605873"/>
              <a:gd name="connsiteY2" fmla="*/ 551543 h 605079"/>
              <a:gd name="connsiteX3" fmla="*/ 90623 w 605873"/>
              <a:gd name="connsiteY3" fmla="*/ 537945 h 605079"/>
              <a:gd name="connsiteX4" fmla="*/ 77001 w 605873"/>
              <a:gd name="connsiteY4" fmla="*/ 524489 h 605079"/>
              <a:gd name="connsiteX5" fmla="*/ 112561 w 605873"/>
              <a:gd name="connsiteY5" fmla="*/ 454492 h 605079"/>
              <a:gd name="connsiteX6" fmla="*/ 156726 w 605873"/>
              <a:gd name="connsiteY6" fmla="*/ 497865 h 605079"/>
              <a:gd name="connsiteX7" fmla="*/ 98222 w 605873"/>
              <a:gd name="connsiteY7" fmla="*/ 573874 h 605079"/>
              <a:gd name="connsiteX8" fmla="*/ 0 w 605873"/>
              <a:gd name="connsiteY8" fmla="*/ 605079 h 605079"/>
              <a:gd name="connsiteX9" fmla="*/ 43877 w 605873"/>
              <a:gd name="connsiteY9" fmla="*/ 506167 h 605079"/>
              <a:gd name="connsiteX10" fmla="*/ 208089 w 605873"/>
              <a:gd name="connsiteY10" fmla="*/ 296778 h 605079"/>
              <a:gd name="connsiteX11" fmla="*/ 314793 w 605873"/>
              <a:gd name="connsiteY11" fmla="*/ 403259 h 605079"/>
              <a:gd name="connsiteX12" fmla="*/ 174673 w 605873"/>
              <a:gd name="connsiteY12" fmla="*/ 499865 h 605079"/>
              <a:gd name="connsiteX13" fmla="*/ 111282 w 605873"/>
              <a:gd name="connsiteY13" fmla="*/ 436606 h 605079"/>
              <a:gd name="connsiteX14" fmla="*/ 536636 w 605873"/>
              <a:gd name="connsiteY14" fmla="*/ 11976 h 605079"/>
              <a:gd name="connsiteX15" fmla="*/ 599877 w 605873"/>
              <a:gd name="connsiteY15" fmla="*/ 75253 h 605079"/>
              <a:gd name="connsiteX16" fmla="*/ 329420 w 605873"/>
              <a:gd name="connsiteY16" fmla="*/ 390207 h 605079"/>
              <a:gd name="connsiteX17" fmla="*/ 221152 w 605873"/>
              <a:gd name="connsiteY17" fmla="*/ 282121 h 605079"/>
              <a:gd name="connsiteX18" fmla="*/ 547517 w 605873"/>
              <a:gd name="connsiteY18" fmla="*/ 10 h 605079"/>
              <a:gd name="connsiteX19" fmla="*/ 605873 w 605873"/>
              <a:gd name="connsiteY19" fmla="*/ 58267 h 60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5873" h="605079">
                <a:moveTo>
                  <a:pt x="77001" y="524489"/>
                </a:moveTo>
                <a:cubicBezTo>
                  <a:pt x="69544" y="524489"/>
                  <a:pt x="63522" y="530501"/>
                  <a:pt x="63522" y="537945"/>
                </a:cubicBezTo>
                <a:cubicBezTo>
                  <a:pt x="63522" y="545388"/>
                  <a:pt x="69544" y="551543"/>
                  <a:pt x="77001" y="551543"/>
                </a:cubicBezTo>
                <a:cubicBezTo>
                  <a:pt x="84600" y="551543"/>
                  <a:pt x="90623" y="545388"/>
                  <a:pt x="90623" y="537945"/>
                </a:cubicBezTo>
                <a:cubicBezTo>
                  <a:pt x="90623" y="530501"/>
                  <a:pt x="84600" y="524489"/>
                  <a:pt x="77001" y="524489"/>
                </a:cubicBezTo>
                <a:close/>
                <a:moveTo>
                  <a:pt x="112561" y="454492"/>
                </a:moveTo>
                <a:lnTo>
                  <a:pt x="156726" y="497865"/>
                </a:lnTo>
                <a:lnTo>
                  <a:pt x="98222" y="573874"/>
                </a:lnTo>
                <a:cubicBezTo>
                  <a:pt x="48179" y="568291"/>
                  <a:pt x="0" y="605079"/>
                  <a:pt x="0" y="605079"/>
                </a:cubicBezTo>
                <a:cubicBezTo>
                  <a:pt x="40866" y="570009"/>
                  <a:pt x="43877" y="506167"/>
                  <a:pt x="43877" y="506167"/>
                </a:cubicBezTo>
                <a:close/>
                <a:moveTo>
                  <a:pt x="208089" y="296778"/>
                </a:moveTo>
                <a:lnTo>
                  <a:pt x="314793" y="403259"/>
                </a:lnTo>
                <a:lnTo>
                  <a:pt x="174673" y="499865"/>
                </a:lnTo>
                <a:lnTo>
                  <a:pt x="111282" y="436606"/>
                </a:lnTo>
                <a:close/>
                <a:moveTo>
                  <a:pt x="536636" y="11976"/>
                </a:moveTo>
                <a:lnTo>
                  <a:pt x="599877" y="75253"/>
                </a:lnTo>
                <a:lnTo>
                  <a:pt x="329420" y="390207"/>
                </a:lnTo>
                <a:lnTo>
                  <a:pt x="221152" y="282121"/>
                </a:lnTo>
                <a:close/>
                <a:moveTo>
                  <a:pt x="547517" y="10"/>
                </a:moveTo>
                <a:cubicBezTo>
                  <a:pt x="547517" y="10"/>
                  <a:pt x="606016" y="-2137"/>
                  <a:pt x="605873" y="58267"/>
                </a:cubicBezTo>
                <a:close/>
              </a:path>
            </a:pathLst>
          </a:custGeom>
          <a:solidFill>
            <a:srgbClr val="0070C0"/>
          </a:solidFill>
          <a:ln>
            <a:noFill/>
          </a:ln>
        </p:spPr>
      </p:sp>
      <p:sp>
        <p:nvSpPr>
          <p:cNvPr id="24" name="fountain-pen_16310">
            <a:extLst>
              <a:ext uri="{FF2B5EF4-FFF2-40B4-BE49-F238E27FC236}">
                <a16:creationId xmlns:a16="http://schemas.microsoft.com/office/drawing/2014/main" id="{2BF7C528-DC3D-4D2D-BA47-8A26DA051025}"/>
              </a:ext>
            </a:extLst>
          </p:cNvPr>
          <p:cNvSpPr>
            <a:spLocks noChangeAspect="1"/>
          </p:cNvSpPr>
          <p:nvPr/>
        </p:nvSpPr>
        <p:spPr bwMode="auto">
          <a:xfrm>
            <a:off x="10090900" y="5508885"/>
            <a:ext cx="609685" cy="608886"/>
          </a:xfrm>
          <a:custGeom>
            <a:avLst/>
            <a:gdLst>
              <a:gd name="connsiteX0" fmla="*/ 77001 w 605873"/>
              <a:gd name="connsiteY0" fmla="*/ 524489 h 605079"/>
              <a:gd name="connsiteX1" fmla="*/ 63522 w 605873"/>
              <a:gd name="connsiteY1" fmla="*/ 537945 h 605079"/>
              <a:gd name="connsiteX2" fmla="*/ 77001 w 605873"/>
              <a:gd name="connsiteY2" fmla="*/ 551543 h 605079"/>
              <a:gd name="connsiteX3" fmla="*/ 90623 w 605873"/>
              <a:gd name="connsiteY3" fmla="*/ 537945 h 605079"/>
              <a:gd name="connsiteX4" fmla="*/ 77001 w 605873"/>
              <a:gd name="connsiteY4" fmla="*/ 524489 h 605079"/>
              <a:gd name="connsiteX5" fmla="*/ 112561 w 605873"/>
              <a:gd name="connsiteY5" fmla="*/ 454492 h 605079"/>
              <a:gd name="connsiteX6" fmla="*/ 156726 w 605873"/>
              <a:gd name="connsiteY6" fmla="*/ 497865 h 605079"/>
              <a:gd name="connsiteX7" fmla="*/ 98222 w 605873"/>
              <a:gd name="connsiteY7" fmla="*/ 573874 h 605079"/>
              <a:gd name="connsiteX8" fmla="*/ 0 w 605873"/>
              <a:gd name="connsiteY8" fmla="*/ 605079 h 605079"/>
              <a:gd name="connsiteX9" fmla="*/ 43877 w 605873"/>
              <a:gd name="connsiteY9" fmla="*/ 506167 h 605079"/>
              <a:gd name="connsiteX10" fmla="*/ 208089 w 605873"/>
              <a:gd name="connsiteY10" fmla="*/ 296778 h 605079"/>
              <a:gd name="connsiteX11" fmla="*/ 314793 w 605873"/>
              <a:gd name="connsiteY11" fmla="*/ 403259 h 605079"/>
              <a:gd name="connsiteX12" fmla="*/ 174673 w 605873"/>
              <a:gd name="connsiteY12" fmla="*/ 499865 h 605079"/>
              <a:gd name="connsiteX13" fmla="*/ 111282 w 605873"/>
              <a:gd name="connsiteY13" fmla="*/ 436606 h 605079"/>
              <a:gd name="connsiteX14" fmla="*/ 536636 w 605873"/>
              <a:gd name="connsiteY14" fmla="*/ 11976 h 605079"/>
              <a:gd name="connsiteX15" fmla="*/ 599877 w 605873"/>
              <a:gd name="connsiteY15" fmla="*/ 75253 h 605079"/>
              <a:gd name="connsiteX16" fmla="*/ 329420 w 605873"/>
              <a:gd name="connsiteY16" fmla="*/ 390207 h 605079"/>
              <a:gd name="connsiteX17" fmla="*/ 221152 w 605873"/>
              <a:gd name="connsiteY17" fmla="*/ 282121 h 605079"/>
              <a:gd name="connsiteX18" fmla="*/ 547517 w 605873"/>
              <a:gd name="connsiteY18" fmla="*/ 10 h 605079"/>
              <a:gd name="connsiteX19" fmla="*/ 605873 w 605873"/>
              <a:gd name="connsiteY19" fmla="*/ 58267 h 60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5873" h="605079">
                <a:moveTo>
                  <a:pt x="77001" y="524489"/>
                </a:moveTo>
                <a:cubicBezTo>
                  <a:pt x="69544" y="524489"/>
                  <a:pt x="63522" y="530501"/>
                  <a:pt x="63522" y="537945"/>
                </a:cubicBezTo>
                <a:cubicBezTo>
                  <a:pt x="63522" y="545388"/>
                  <a:pt x="69544" y="551543"/>
                  <a:pt x="77001" y="551543"/>
                </a:cubicBezTo>
                <a:cubicBezTo>
                  <a:pt x="84600" y="551543"/>
                  <a:pt x="90623" y="545388"/>
                  <a:pt x="90623" y="537945"/>
                </a:cubicBezTo>
                <a:cubicBezTo>
                  <a:pt x="90623" y="530501"/>
                  <a:pt x="84600" y="524489"/>
                  <a:pt x="77001" y="524489"/>
                </a:cubicBezTo>
                <a:close/>
                <a:moveTo>
                  <a:pt x="112561" y="454492"/>
                </a:moveTo>
                <a:lnTo>
                  <a:pt x="156726" y="497865"/>
                </a:lnTo>
                <a:lnTo>
                  <a:pt x="98222" y="573874"/>
                </a:lnTo>
                <a:cubicBezTo>
                  <a:pt x="48179" y="568291"/>
                  <a:pt x="0" y="605079"/>
                  <a:pt x="0" y="605079"/>
                </a:cubicBezTo>
                <a:cubicBezTo>
                  <a:pt x="40866" y="570009"/>
                  <a:pt x="43877" y="506167"/>
                  <a:pt x="43877" y="506167"/>
                </a:cubicBezTo>
                <a:close/>
                <a:moveTo>
                  <a:pt x="208089" y="296778"/>
                </a:moveTo>
                <a:lnTo>
                  <a:pt x="314793" y="403259"/>
                </a:lnTo>
                <a:lnTo>
                  <a:pt x="174673" y="499865"/>
                </a:lnTo>
                <a:lnTo>
                  <a:pt x="111282" y="436606"/>
                </a:lnTo>
                <a:close/>
                <a:moveTo>
                  <a:pt x="536636" y="11976"/>
                </a:moveTo>
                <a:lnTo>
                  <a:pt x="599877" y="75253"/>
                </a:lnTo>
                <a:lnTo>
                  <a:pt x="329420" y="390207"/>
                </a:lnTo>
                <a:lnTo>
                  <a:pt x="221152" y="282121"/>
                </a:lnTo>
                <a:close/>
                <a:moveTo>
                  <a:pt x="547517" y="10"/>
                </a:moveTo>
                <a:cubicBezTo>
                  <a:pt x="547517" y="10"/>
                  <a:pt x="606016" y="-2137"/>
                  <a:pt x="605873" y="58267"/>
                </a:cubicBezTo>
                <a:close/>
              </a:path>
            </a:pathLst>
          </a:custGeom>
          <a:solidFill>
            <a:srgbClr val="0070C0"/>
          </a:solidFill>
          <a:ln>
            <a:noFill/>
          </a:ln>
        </p:spPr>
      </p:sp>
    </p:spTree>
    <p:extLst>
      <p:ext uri="{BB962C8B-B14F-4D97-AF65-F5344CB8AC3E}">
        <p14:creationId xmlns:p14="http://schemas.microsoft.com/office/powerpoint/2010/main" val="374693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受限空间作业的危险分析</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84D46DF3-6202-4344-AFD0-314B1BD16D84}"/>
              </a:ext>
            </a:extLst>
          </p:cNvPr>
          <p:cNvSpPr/>
          <p:nvPr/>
        </p:nvSpPr>
        <p:spPr>
          <a:xfrm>
            <a:off x="1097760" y="1666905"/>
            <a:ext cx="5760241"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、中毒窒息（</a:t>
            </a: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H2S</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CO</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等气体的作用）</a:t>
            </a:r>
          </a:p>
        </p:txBody>
      </p:sp>
      <p:sp>
        <p:nvSpPr>
          <p:cNvPr id="4" name="矩形 3">
            <a:extLst>
              <a:ext uri="{FF2B5EF4-FFF2-40B4-BE49-F238E27FC236}">
                <a16:creationId xmlns:a16="http://schemas.microsoft.com/office/drawing/2014/main" id="{D2A82A86-FBB6-408E-B7FE-FFC8635669A6}"/>
              </a:ext>
            </a:extLst>
          </p:cNvPr>
          <p:cNvSpPr/>
          <p:nvPr/>
        </p:nvSpPr>
        <p:spPr>
          <a:xfrm>
            <a:off x="3017771" y="2469842"/>
            <a:ext cx="5575885" cy="369332"/>
          </a:xfrm>
          <a:prstGeom prst="rect">
            <a:avLst/>
          </a:prstGeom>
        </p:spPr>
        <p:txBody>
          <a:bodyPr wrap="none">
            <a:spAutoFit/>
          </a:bodyPr>
          <a:lstStyle/>
          <a:p>
            <a:pPr marL="640080" lvl="1" indent="-247650" defTabSz="795655">
              <a:spcAft>
                <a:spcPct val="20000"/>
              </a:spcAft>
              <a:buClr>
                <a:srgbClr val="FF3399"/>
              </a:buClr>
            </a:pPr>
            <a:r>
              <a:rPr lang="zh-CN" altLang="en-US" dirty="0">
                <a:latin typeface="微软雅黑" panose="020B0503020204020204" pitchFamily="34" charset="-122"/>
                <a:ea typeface="微软雅黑" panose="020B0503020204020204" pitchFamily="34" charset="-122"/>
              </a:rPr>
              <a:t> 硫化氢（</a:t>
            </a:r>
            <a:r>
              <a:rPr lang="en-US" altLang="zh-CN" dirty="0">
                <a:latin typeface="微软雅黑" panose="020B0503020204020204" pitchFamily="34" charset="-122"/>
                <a:ea typeface="微软雅黑" panose="020B0503020204020204" pitchFamily="34" charset="-122"/>
              </a:rPr>
              <a:t>H2S</a:t>
            </a:r>
            <a:r>
              <a:rPr lang="zh-CN" altLang="en-US" dirty="0">
                <a:latin typeface="微软雅黑" panose="020B0503020204020204" pitchFamily="34" charset="-122"/>
                <a:ea typeface="微软雅黑" panose="020B0503020204020204" pitchFamily="34" charset="-122"/>
              </a:rPr>
              <a:t>）在以下含量</a:t>
            </a:r>
            <a:r>
              <a:rPr lang="en-US" altLang="zh-CN" dirty="0">
                <a:latin typeface="微软雅黑" panose="020B0503020204020204" pitchFamily="34" charset="-122"/>
                <a:ea typeface="微软雅黑" panose="020B0503020204020204" pitchFamily="34" charset="-122"/>
              </a:rPr>
              <a:t>(PPM) </a:t>
            </a:r>
            <a:r>
              <a:rPr lang="zh-CN" altLang="en-US" dirty="0">
                <a:latin typeface="微软雅黑" panose="020B0503020204020204" pitchFamily="34" charset="-122"/>
                <a:ea typeface="微软雅黑" panose="020B0503020204020204" pitchFamily="34" charset="-122"/>
              </a:rPr>
              <a:t>时人体的症状</a:t>
            </a:r>
            <a:endParaRPr lang="en-US" altLang="zh-CN" dirty="0">
              <a:latin typeface="微软雅黑" panose="020B0503020204020204" pitchFamily="34" charset="-122"/>
              <a:ea typeface="微软雅黑" panose="020B0503020204020204" pitchFamily="34" charset="-122"/>
            </a:endParaRPr>
          </a:p>
        </p:txBody>
      </p:sp>
      <p:graphicFrame>
        <p:nvGraphicFramePr>
          <p:cNvPr id="7" name="表格 6">
            <a:extLst>
              <a:ext uri="{FF2B5EF4-FFF2-40B4-BE49-F238E27FC236}">
                <a16:creationId xmlns:a16="http://schemas.microsoft.com/office/drawing/2014/main" id="{D4EC296F-72B2-4243-A0DB-03243D10ACFB}"/>
              </a:ext>
            </a:extLst>
          </p:cNvPr>
          <p:cNvGraphicFramePr>
            <a:graphicFrameLocks noGrp="1"/>
          </p:cNvGraphicFramePr>
          <p:nvPr>
            <p:extLst>
              <p:ext uri="{D42A27DB-BD31-4B8C-83A1-F6EECF244321}">
                <p14:modId xmlns:p14="http://schemas.microsoft.com/office/powerpoint/2010/main" val="872597559"/>
              </p:ext>
            </p:extLst>
          </p:nvPr>
        </p:nvGraphicFramePr>
        <p:xfrm>
          <a:off x="2460124" y="3082720"/>
          <a:ext cx="7275394" cy="2755843"/>
        </p:xfrm>
        <a:graphic>
          <a:graphicData uri="http://schemas.openxmlformats.org/drawingml/2006/table">
            <a:tbl>
              <a:tblPr>
                <a:tableStyleId>{5C22544A-7EE6-4342-B048-85BDC9FD1C3A}</a:tableStyleId>
              </a:tblPr>
              <a:tblGrid>
                <a:gridCol w="1385789">
                  <a:extLst>
                    <a:ext uri="{9D8B030D-6E8A-4147-A177-3AD203B41FA5}">
                      <a16:colId xmlns:a16="http://schemas.microsoft.com/office/drawing/2014/main" val="3669065620"/>
                    </a:ext>
                  </a:extLst>
                </a:gridCol>
                <a:gridCol w="3329744">
                  <a:extLst>
                    <a:ext uri="{9D8B030D-6E8A-4147-A177-3AD203B41FA5}">
                      <a16:colId xmlns:a16="http://schemas.microsoft.com/office/drawing/2014/main" val="4090132570"/>
                    </a:ext>
                  </a:extLst>
                </a:gridCol>
                <a:gridCol w="2559861">
                  <a:extLst>
                    <a:ext uri="{9D8B030D-6E8A-4147-A177-3AD203B41FA5}">
                      <a16:colId xmlns:a16="http://schemas.microsoft.com/office/drawing/2014/main" val="2226306839"/>
                    </a:ext>
                  </a:extLst>
                </a:gridCol>
              </a:tblGrid>
              <a:tr h="523521">
                <a:tc>
                  <a:txBody>
                    <a:bodyPr/>
                    <a:lstStyle/>
                    <a:p>
                      <a:pPr algn="ctr" fontAlgn="ctr"/>
                      <a:r>
                        <a:rPr lang="en-US" altLang="zh-CN" sz="1800" b="0" u="none" strike="noStrike" dirty="0">
                          <a:solidFill>
                            <a:schemeClr val="bg1"/>
                          </a:solidFill>
                          <a:effectLst/>
                          <a:latin typeface="微软雅黑" panose="020B0503020204020204" pitchFamily="34" charset="-122"/>
                          <a:ea typeface="微软雅黑" panose="020B0503020204020204" pitchFamily="34" charset="-122"/>
                        </a:rPr>
                        <a:t>10</a:t>
                      </a:r>
                      <a:endParaRPr lang="en-US" altLang="zh-CN"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chemeClr val="accent4">
                        <a:lumMod val="75000"/>
                      </a:schemeClr>
                    </a:solidFill>
                  </a:tcPr>
                </a:tc>
                <a:tc>
                  <a:txBody>
                    <a:bodyPr/>
                    <a:lstStyle/>
                    <a:p>
                      <a:pPr algn="ctr" fontAlgn="ctr"/>
                      <a:r>
                        <a:rPr lang="zh-CN" altLang="en-US" sz="1800" b="0" u="none" strike="noStrike" dirty="0">
                          <a:solidFill>
                            <a:schemeClr val="bg1"/>
                          </a:solidFill>
                          <a:effectLst/>
                          <a:latin typeface="微软雅黑" panose="020B0503020204020204" pitchFamily="34" charset="-122"/>
                          <a:ea typeface="微软雅黑" panose="020B0503020204020204" pitchFamily="34" charset="-122"/>
                        </a:rPr>
                        <a:t>容许浓度</a:t>
                      </a:r>
                      <a:endParaRPr lang="zh-CN" altLang="en-US"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chemeClr val="accent4">
                        <a:lumMod val="75000"/>
                      </a:schemeClr>
                    </a:solidFill>
                  </a:tcPr>
                </a:tc>
                <a:tc>
                  <a:txBody>
                    <a:bodyPr/>
                    <a:lstStyle/>
                    <a:p>
                      <a:pPr algn="ctr" fontAlgn="ctr"/>
                      <a:r>
                        <a:rPr lang="zh-CN" altLang="en-US" sz="1800" b="0" u="none" strike="noStrike" dirty="0">
                          <a:solidFill>
                            <a:schemeClr val="bg1"/>
                          </a:solidFill>
                          <a:effectLst/>
                          <a:latin typeface="微软雅黑" panose="020B0503020204020204" pitchFamily="34" charset="-122"/>
                          <a:ea typeface="微软雅黑" panose="020B0503020204020204" pitchFamily="34" charset="-122"/>
                        </a:rPr>
                        <a:t> </a:t>
                      </a:r>
                      <a:r>
                        <a:rPr lang="en-US" altLang="zh-CN" sz="1800" b="0" u="none" strike="noStrike" dirty="0">
                          <a:solidFill>
                            <a:schemeClr val="bg1"/>
                          </a:solidFill>
                          <a:effectLst/>
                          <a:latin typeface="微软雅黑" panose="020B0503020204020204" pitchFamily="34" charset="-122"/>
                          <a:ea typeface="微软雅黑" panose="020B0503020204020204" pitchFamily="34" charset="-122"/>
                        </a:rPr>
                        <a:t>8</a:t>
                      </a:r>
                      <a:r>
                        <a:rPr lang="zh-CN" altLang="en-US" sz="1800" b="0" u="none" strike="noStrike" dirty="0">
                          <a:solidFill>
                            <a:schemeClr val="bg1"/>
                          </a:solidFill>
                          <a:effectLst/>
                          <a:latin typeface="微软雅黑" panose="020B0503020204020204" pitchFamily="34" charset="-122"/>
                          <a:ea typeface="微软雅黑" panose="020B0503020204020204" pitchFamily="34" charset="-122"/>
                        </a:rPr>
                        <a:t>小时</a:t>
                      </a:r>
                      <a:endParaRPr lang="zh-CN" altLang="en-US"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chemeClr val="accent4">
                        <a:lumMod val="75000"/>
                      </a:schemeClr>
                    </a:solidFill>
                  </a:tcPr>
                </a:tc>
                <a:extLst>
                  <a:ext uri="{0D108BD9-81ED-4DB2-BD59-A6C34878D82A}">
                    <a16:rowId xmlns:a16="http://schemas.microsoft.com/office/drawing/2014/main" val="1207344530"/>
                  </a:ext>
                </a:extLst>
              </a:tr>
              <a:tr h="523521">
                <a:tc>
                  <a:txBody>
                    <a:bodyPr/>
                    <a:lstStyle/>
                    <a:p>
                      <a:pPr algn="ctr" fontAlgn="ctr"/>
                      <a:r>
                        <a:rPr lang="en-US" altLang="zh-CN" sz="1800" b="0" u="none" strike="noStrike" dirty="0">
                          <a:solidFill>
                            <a:schemeClr val="bg1"/>
                          </a:solidFill>
                          <a:effectLst/>
                          <a:latin typeface="微软雅黑" panose="020B0503020204020204" pitchFamily="34" charset="-122"/>
                          <a:ea typeface="微软雅黑" panose="020B0503020204020204" pitchFamily="34" charset="-122"/>
                        </a:rPr>
                        <a:t>50-100</a:t>
                      </a:r>
                      <a:endParaRPr lang="en-US" altLang="zh-CN"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chemeClr val="accent2">
                        <a:lumMod val="75000"/>
                      </a:schemeClr>
                    </a:solidFill>
                  </a:tcPr>
                </a:tc>
                <a:tc>
                  <a:txBody>
                    <a:bodyPr/>
                    <a:lstStyle/>
                    <a:p>
                      <a:pPr algn="ctr" fontAlgn="ctr"/>
                      <a:r>
                        <a:rPr lang="zh-CN" altLang="en-US" sz="1800" b="0" u="none" strike="noStrike" dirty="0">
                          <a:solidFill>
                            <a:schemeClr val="bg1"/>
                          </a:solidFill>
                          <a:effectLst/>
                          <a:latin typeface="微软雅黑" panose="020B0503020204020204" pitchFamily="34" charset="-122"/>
                          <a:ea typeface="微软雅黑" panose="020B0503020204020204" pitchFamily="34" charset="-122"/>
                        </a:rPr>
                        <a:t>轻微的眼部和呼吸不适 </a:t>
                      </a:r>
                      <a:endParaRPr lang="zh-CN" altLang="en-US"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chemeClr val="accent2">
                        <a:lumMod val="75000"/>
                      </a:schemeClr>
                    </a:solidFill>
                  </a:tcPr>
                </a:tc>
                <a:tc>
                  <a:txBody>
                    <a:bodyPr/>
                    <a:lstStyle/>
                    <a:p>
                      <a:pPr algn="ctr" fontAlgn="ctr"/>
                      <a:r>
                        <a:rPr lang="en-US" altLang="zh-CN" sz="1800" b="0" u="none" strike="noStrike" dirty="0">
                          <a:solidFill>
                            <a:schemeClr val="bg1"/>
                          </a:solidFill>
                          <a:effectLst/>
                          <a:latin typeface="微软雅黑" panose="020B0503020204020204" pitchFamily="34" charset="-122"/>
                          <a:ea typeface="微软雅黑" panose="020B0503020204020204" pitchFamily="34" charset="-122"/>
                        </a:rPr>
                        <a:t>1</a:t>
                      </a:r>
                      <a:r>
                        <a:rPr lang="zh-CN" altLang="en-US" sz="1800" b="0" u="none" strike="noStrike" dirty="0">
                          <a:solidFill>
                            <a:schemeClr val="bg1"/>
                          </a:solidFill>
                          <a:effectLst/>
                          <a:latin typeface="微软雅黑" panose="020B0503020204020204" pitchFamily="34" charset="-122"/>
                          <a:ea typeface="微软雅黑" panose="020B0503020204020204" pitchFamily="34" charset="-122"/>
                        </a:rPr>
                        <a:t>小时</a:t>
                      </a:r>
                      <a:endParaRPr lang="zh-CN" altLang="en-US"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chemeClr val="accent2">
                        <a:lumMod val="75000"/>
                      </a:schemeClr>
                    </a:solidFill>
                  </a:tcPr>
                </a:tc>
                <a:extLst>
                  <a:ext uri="{0D108BD9-81ED-4DB2-BD59-A6C34878D82A}">
                    <a16:rowId xmlns:a16="http://schemas.microsoft.com/office/drawing/2014/main" val="2288435433"/>
                  </a:ext>
                </a:extLst>
              </a:tr>
              <a:tr h="523521">
                <a:tc>
                  <a:txBody>
                    <a:bodyPr/>
                    <a:lstStyle/>
                    <a:p>
                      <a:pPr algn="ctr" fontAlgn="ctr"/>
                      <a:r>
                        <a:rPr lang="en-US" altLang="zh-CN" sz="1800" b="0" u="none" strike="noStrike">
                          <a:solidFill>
                            <a:schemeClr val="bg1"/>
                          </a:solidFill>
                          <a:effectLst/>
                          <a:latin typeface="微软雅黑" panose="020B0503020204020204" pitchFamily="34" charset="-122"/>
                          <a:ea typeface="微软雅黑" panose="020B0503020204020204" pitchFamily="34" charset="-122"/>
                        </a:rPr>
                        <a:t>200-300</a:t>
                      </a:r>
                      <a:endParaRPr lang="en-US" altLang="zh-CN" sz="1800" b="0" i="0" u="none" strike="noStrike">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chemeClr val="accent2">
                        <a:lumMod val="75000"/>
                      </a:schemeClr>
                    </a:solidFill>
                  </a:tcPr>
                </a:tc>
                <a:tc>
                  <a:txBody>
                    <a:bodyPr/>
                    <a:lstStyle/>
                    <a:p>
                      <a:pPr algn="ctr" fontAlgn="ctr"/>
                      <a:r>
                        <a:rPr lang="zh-CN" altLang="en-US" sz="1800" b="0" u="none" strike="noStrike">
                          <a:solidFill>
                            <a:schemeClr val="bg1"/>
                          </a:solidFill>
                          <a:effectLst/>
                          <a:latin typeface="微软雅黑" panose="020B0503020204020204" pitchFamily="34" charset="-122"/>
                          <a:ea typeface="微软雅黑" panose="020B0503020204020204" pitchFamily="34" charset="-122"/>
                        </a:rPr>
                        <a:t>明显的眼部和呼吸不适</a:t>
                      </a:r>
                      <a:endParaRPr lang="zh-CN" altLang="en-US" sz="1800" b="0" i="0" u="none" strike="noStrike">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chemeClr val="accent2">
                        <a:lumMod val="75000"/>
                      </a:schemeClr>
                    </a:solidFill>
                  </a:tcPr>
                </a:tc>
                <a:tc>
                  <a:txBody>
                    <a:bodyPr/>
                    <a:lstStyle/>
                    <a:p>
                      <a:pPr algn="ctr" fontAlgn="ctr"/>
                      <a:r>
                        <a:rPr lang="en-US" altLang="zh-CN" sz="1800" b="0" u="none" strike="noStrike" dirty="0">
                          <a:solidFill>
                            <a:schemeClr val="bg1"/>
                          </a:solidFill>
                          <a:effectLst/>
                          <a:latin typeface="微软雅黑" panose="020B0503020204020204" pitchFamily="34" charset="-122"/>
                          <a:ea typeface="微软雅黑" panose="020B0503020204020204" pitchFamily="34" charset="-122"/>
                        </a:rPr>
                        <a:t>1</a:t>
                      </a:r>
                      <a:r>
                        <a:rPr lang="zh-CN" altLang="en-US" sz="1800" b="0" u="none" strike="noStrike" dirty="0">
                          <a:solidFill>
                            <a:schemeClr val="bg1"/>
                          </a:solidFill>
                          <a:effectLst/>
                          <a:latin typeface="微软雅黑" panose="020B0503020204020204" pitchFamily="34" charset="-122"/>
                          <a:ea typeface="微软雅黑" panose="020B0503020204020204" pitchFamily="34" charset="-122"/>
                        </a:rPr>
                        <a:t>小时</a:t>
                      </a:r>
                      <a:endParaRPr lang="zh-CN" altLang="en-US"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chemeClr val="accent2">
                        <a:lumMod val="75000"/>
                      </a:schemeClr>
                    </a:solidFill>
                  </a:tcPr>
                </a:tc>
                <a:extLst>
                  <a:ext uri="{0D108BD9-81ED-4DB2-BD59-A6C34878D82A}">
                    <a16:rowId xmlns:a16="http://schemas.microsoft.com/office/drawing/2014/main" val="4156445117"/>
                  </a:ext>
                </a:extLst>
              </a:tr>
              <a:tr h="661759">
                <a:tc>
                  <a:txBody>
                    <a:bodyPr/>
                    <a:lstStyle/>
                    <a:p>
                      <a:pPr algn="ctr" fontAlgn="ctr"/>
                      <a:r>
                        <a:rPr lang="zh-CN" altLang="en-US" sz="1800" b="0" u="none" strike="noStrike">
                          <a:solidFill>
                            <a:schemeClr val="bg1"/>
                          </a:solidFill>
                          <a:effectLst/>
                          <a:latin typeface="微软雅黑" panose="020B0503020204020204" pitchFamily="34" charset="-122"/>
                          <a:ea typeface="微软雅黑" panose="020B0503020204020204" pitchFamily="34" charset="-122"/>
                        </a:rPr>
                        <a:t> </a:t>
                      </a:r>
                      <a:r>
                        <a:rPr lang="en-US" altLang="zh-CN" sz="1800" b="0" u="none" strike="noStrike">
                          <a:solidFill>
                            <a:schemeClr val="bg1"/>
                          </a:solidFill>
                          <a:effectLst/>
                          <a:latin typeface="微软雅黑" panose="020B0503020204020204" pitchFamily="34" charset="-122"/>
                          <a:ea typeface="微软雅黑" panose="020B0503020204020204" pitchFamily="34" charset="-122"/>
                        </a:rPr>
                        <a:t>500-700</a:t>
                      </a:r>
                      <a:endParaRPr lang="en-US" altLang="zh-CN" sz="1800" b="0" i="0" u="none" strike="noStrike">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rgbClr val="C00000"/>
                    </a:solidFill>
                  </a:tcPr>
                </a:tc>
                <a:tc>
                  <a:txBody>
                    <a:bodyPr/>
                    <a:lstStyle/>
                    <a:p>
                      <a:pPr algn="ctr" fontAlgn="ctr"/>
                      <a:r>
                        <a:rPr lang="zh-CN" altLang="en-US" sz="1800" b="0" u="none" strike="noStrike" dirty="0">
                          <a:solidFill>
                            <a:schemeClr val="bg1"/>
                          </a:solidFill>
                          <a:effectLst/>
                          <a:latin typeface="微软雅黑" panose="020B0503020204020204" pitchFamily="34" charset="-122"/>
                          <a:ea typeface="微软雅黑" panose="020B0503020204020204" pitchFamily="34" charset="-122"/>
                        </a:rPr>
                        <a:t> 意识丧失或死亡</a:t>
                      </a:r>
                      <a:endParaRPr lang="zh-CN" altLang="en-US"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rgbClr val="C00000"/>
                    </a:solidFill>
                  </a:tcPr>
                </a:tc>
                <a:tc>
                  <a:txBody>
                    <a:bodyPr/>
                    <a:lstStyle/>
                    <a:p>
                      <a:pPr algn="ctr" fontAlgn="ctr"/>
                      <a:r>
                        <a:rPr lang="zh-CN" altLang="en-US" sz="1800" b="0" u="none" strike="noStrike" dirty="0">
                          <a:solidFill>
                            <a:schemeClr val="bg1"/>
                          </a:solidFill>
                          <a:effectLst/>
                          <a:latin typeface="微软雅黑" panose="020B0503020204020204" pitchFamily="34" charset="-122"/>
                          <a:ea typeface="微软雅黑" panose="020B0503020204020204" pitchFamily="34" charset="-122"/>
                        </a:rPr>
                        <a:t> </a:t>
                      </a:r>
                      <a:r>
                        <a:rPr lang="en-US" altLang="zh-CN" sz="1800" b="0" u="none" strike="noStrike" dirty="0">
                          <a:solidFill>
                            <a:schemeClr val="bg1"/>
                          </a:solidFill>
                          <a:effectLst/>
                          <a:latin typeface="微软雅黑" panose="020B0503020204020204" pitchFamily="34" charset="-122"/>
                          <a:ea typeface="微软雅黑" panose="020B0503020204020204" pitchFamily="34" charset="-122"/>
                        </a:rPr>
                        <a:t>30-60</a:t>
                      </a:r>
                      <a:r>
                        <a:rPr lang="zh-CN" altLang="en-US" sz="1800" b="0" u="none" strike="noStrike" dirty="0">
                          <a:solidFill>
                            <a:schemeClr val="bg1"/>
                          </a:solidFill>
                          <a:effectLst/>
                          <a:latin typeface="微软雅黑" panose="020B0503020204020204" pitchFamily="34" charset="-122"/>
                          <a:ea typeface="微软雅黑" panose="020B0503020204020204" pitchFamily="34" charset="-122"/>
                        </a:rPr>
                        <a:t>分钟</a:t>
                      </a:r>
                      <a:endParaRPr lang="zh-CN" altLang="en-US"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rgbClr val="C00000"/>
                    </a:solidFill>
                  </a:tcPr>
                </a:tc>
                <a:extLst>
                  <a:ext uri="{0D108BD9-81ED-4DB2-BD59-A6C34878D82A}">
                    <a16:rowId xmlns:a16="http://schemas.microsoft.com/office/drawing/2014/main" val="3408009"/>
                  </a:ext>
                </a:extLst>
              </a:tr>
              <a:tr h="523521">
                <a:tc>
                  <a:txBody>
                    <a:bodyPr/>
                    <a:lstStyle/>
                    <a:p>
                      <a:pPr algn="ctr" fontAlgn="ctr"/>
                      <a:r>
                        <a:rPr lang="zh-CN" altLang="en-US" sz="1800" b="0" u="none" strike="noStrike">
                          <a:solidFill>
                            <a:schemeClr val="bg1"/>
                          </a:solidFill>
                          <a:effectLst/>
                          <a:latin typeface="微软雅黑" panose="020B0503020204020204" pitchFamily="34" charset="-122"/>
                          <a:ea typeface="微软雅黑" panose="020B0503020204020204" pitchFamily="34" charset="-122"/>
                        </a:rPr>
                        <a:t>﹥</a:t>
                      </a:r>
                      <a:r>
                        <a:rPr lang="en-US" altLang="zh-CN" sz="1800" b="0" u="none" strike="noStrike">
                          <a:solidFill>
                            <a:schemeClr val="bg1"/>
                          </a:solidFill>
                          <a:effectLst/>
                          <a:latin typeface="微软雅黑" panose="020B0503020204020204" pitchFamily="34" charset="-122"/>
                          <a:ea typeface="微软雅黑" panose="020B0503020204020204" pitchFamily="34" charset="-122"/>
                        </a:rPr>
                        <a:t>1000</a:t>
                      </a:r>
                      <a:endParaRPr lang="en-US" altLang="zh-CN" sz="1800" b="0" i="0" u="none" strike="noStrike">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rgbClr val="C00000"/>
                    </a:solidFill>
                  </a:tcPr>
                </a:tc>
                <a:tc>
                  <a:txBody>
                    <a:bodyPr/>
                    <a:lstStyle/>
                    <a:p>
                      <a:pPr algn="ctr" fontAlgn="ctr"/>
                      <a:r>
                        <a:rPr lang="zh-CN" altLang="en-US" sz="1800" b="0" u="none" strike="noStrike">
                          <a:solidFill>
                            <a:schemeClr val="bg1"/>
                          </a:solidFill>
                          <a:effectLst/>
                          <a:latin typeface="微软雅黑" panose="020B0503020204020204" pitchFamily="34" charset="-122"/>
                          <a:ea typeface="微软雅黑" panose="020B0503020204020204" pitchFamily="34" charset="-122"/>
                        </a:rPr>
                        <a:t> 意识丧失或死亡</a:t>
                      </a:r>
                      <a:endParaRPr lang="zh-CN" altLang="en-US" sz="1800" b="0" i="0" u="none" strike="noStrike">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rgbClr val="C00000"/>
                    </a:solidFill>
                  </a:tcPr>
                </a:tc>
                <a:tc>
                  <a:txBody>
                    <a:bodyPr/>
                    <a:lstStyle/>
                    <a:p>
                      <a:pPr algn="ctr" fontAlgn="ctr"/>
                      <a:r>
                        <a:rPr lang="zh-CN" altLang="en-US" sz="1800" b="0" u="none" strike="noStrike" dirty="0">
                          <a:solidFill>
                            <a:schemeClr val="bg1"/>
                          </a:solidFill>
                          <a:effectLst/>
                          <a:latin typeface="微软雅黑" panose="020B0503020204020204" pitchFamily="34" charset="-122"/>
                          <a:ea typeface="微软雅黑" panose="020B0503020204020204" pitchFamily="34" charset="-122"/>
                        </a:rPr>
                        <a:t>几分钟</a:t>
                      </a:r>
                      <a:endParaRPr lang="zh-CN" altLang="en-US" sz="1800" b="0" i="0" u="none" strike="noStrike" dirty="0">
                        <a:solidFill>
                          <a:schemeClr val="bg1"/>
                        </a:solidFill>
                        <a:effectLst/>
                        <a:latin typeface="微软雅黑" panose="020B0503020204020204" pitchFamily="34" charset="-122"/>
                        <a:ea typeface="微软雅黑" panose="020B0503020204020204" pitchFamily="34" charset="-122"/>
                      </a:endParaRPr>
                    </a:p>
                  </a:txBody>
                  <a:tcPr marL="105708" marR="105708" marT="52854" marB="52854" anchor="ctr">
                    <a:solidFill>
                      <a:srgbClr val="C00000"/>
                    </a:solidFill>
                  </a:tcPr>
                </a:tc>
                <a:extLst>
                  <a:ext uri="{0D108BD9-81ED-4DB2-BD59-A6C34878D82A}">
                    <a16:rowId xmlns:a16="http://schemas.microsoft.com/office/drawing/2014/main" val="1637550149"/>
                  </a:ext>
                </a:extLst>
              </a:tr>
            </a:tbl>
          </a:graphicData>
        </a:graphic>
      </p:graphicFrame>
    </p:spTree>
    <p:extLst>
      <p:ext uri="{BB962C8B-B14F-4D97-AF65-F5344CB8AC3E}">
        <p14:creationId xmlns:p14="http://schemas.microsoft.com/office/powerpoint/2010/main" val="90652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受限空间作业的危险分析</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 name="矩形 3">
            <a:extLst>
              <a:ext uri="{FF2B5EF4-FFF2-40B4-BE49-F238E27FC236}">
                <a16:creationId xmlns:a16="http://schemas.microsoft.com/office/drawing/2014/main" id="{D2A82A86-FBB6-408E-B7FE-FFC8635669A6}"/>
              </a:ext>
            </a:extLst>
          </p:cNvPr>
          <p:cNvSpPr/>
          <p:nvPr/>
        </p:nvSpPr>
        <p:spPr>
          <a:xfrm>
            <a:off x="3017771" y="2469842"/>
            <a:ext cx="5574218" cy="369332"/>
          </a:xfrm>
          <a:prstGeom prst="rect">
            <a:avLst/>
          </a:prstGeom>
        </p:spPr>
        <p:txBody>
          <a:bodyPr wrap="none">
            <a:spAutoFit/>
          </a:bodyPr>
          <a:lstStyle/>
          <a:p>
            <a:pPr marL="640080" lvl="1" indent="-247650" defTabSz="795655">
              <a:spcAft>
                <a:spcPct val="20000"/>
              </a:spcAft>
              <a:buClr>
                <a:srgbClr val="FF3399"/>
              </a:buClr>
            </a:pPr>
            <a:r>
              <a:rPr lang="zh-CN" altLang="en-US" dirty="0">
                <a:latin typeface="微软雅黑" panose="020B0503020204020204" pitchFamily="34" charset="-122"/>
                <a:ea typeface="微软雅黑" panose="020B0503020204020204" pitchFamily="34" charset="-122"/>
              </a:rPr>
              <a:t>一氧化碳（</a:t>
            </a:r>
            <a:r>
              <a:rPr lang="en-US" altLang="zh-CN" dirty="0">
                <a:latin typeface="微软雅黑" panose="020B0503020204020204" pitchFamily="34" charset="-122"/>
                <a:ea typeface="微软雅黑" panose="020B0503020204020204" pitchFamily="34" charset="-122"/>
              </a:rPr>
              <a:t>CO</a:t>
            </a:r>
            <a:r>
              <a:rPr lang="zh-CN" altLang="en-US" dirty="0">
                <a:latin typeface="微软雅黑" panose="020B0503020204020204" pitchFamily="34" charset="-122"/>
                <a:ea typeface="微软雅黑" panose="020B0503020204020204" pitchFamily="34" charset="-122"/>
              </a:rPr>
              <a:t>）在以下含量</a:t>
            </a:r>
            <a:r>
              <a:rPr lang="en-US" altLang="zh-CN" dirty="0">
                <a:latin typeface="微软雅黑" panose="020B0503020204020204" pitchFamily="34" charset="-122"/>
                <a:ea typeface="微软雅黑" panose="020B0503020204020204" pitchFamily="34" charset="-122"/>
              </a:rPr>
              <a:t>(PPM) </a:t>
            </a:r>
            <a:r>
              <a:rPr lang="zh-CN" altLang="en-US" dirty="0">
                <a:latin typeface="微软雅黑" panose="020B0503020204020204" pitchFamily="34" charset="-122"/>
                <a:ea typeface="微软雅黑" panose="020B0503020204020204" pitchFamily="34" charset="-122"/>
              </a:rPr>
              <a:t>时人体的症状</a:t>
            </a:r>
            <a:endParaRPr lang="en-US" altLang="zh-CN" dirty="0">
              <a:latin typeface="微软雅黑" panose="020B0503020204020204" pitchFamily="34" charset="-122"/>
              <a:ea typeface="微软雅黑" panose="020B0503020204020204" pitchFamily="34" charset="-122"/>
            </a:endParaRPr>
          </a:p>
        </p:txBody>
      </p:sp>
      <p:graphicFrame>
        <p:nvGraphicFramePr>
          <p:cNvPr id="3" name="表格 2">
            <a:extLst>
              <a:ext uri="{FF2B5EF4-FFF2-40B4-BE49-F238E27FC236}">
                <a16:creationId xmlns:a16="http://schemas.microsoft.com/office/drawing/2014/main" id="{3ACCBCFC-D3D5-476C-8544-9B12AB8A311E}"/>
              </a:ext>
            </a:extLst>
          </p:cNvPr>
          <p:cNvGraphicFramePr>
            <a:graphicFrameLocks noGrp="1"/>
          </p:cNvGraphicFramePr>
          <p:nvPr>
            <p:extLst>
              <p:ext uri="{D42A27DB-BD31-4B8C-83A1-F6EECF244321}">
                <p14:modId xmlns:p14="http://schemas.microsoft.com/office/powerpoint/2010/main" val="815597070"/>
              </p:ext>
            </p:extLst>
          </p:nvPr>
        </p:nvGraphicFramePr>
        <p:xfrm>
          <a:off x="2465275" y="3003853"/>
          <a:ext cx="7261450" cy="3060701"/>
        </p:xfrm>
        <a:graphic>
          <a:graphicData uri="http://schemas.openxmlformats.org/drawingml/2006/table">
            <a:tbl>
              <a:tblPr>
                <a:tableStyleId>{5C22544A-7EE6-4342-B048-85BDC9FD1C3A}</a:tableStyleId>
              </a:tblPr>
              <a:tblGrid>
                <a:gridCol w="2284293">
                  <a:extLst>
                    <a:ext uri="{9D8B030D-6E8A-4147-A177-3AD203B41FA5}">
                      <a16:colId xmlns:a16="http://schemas.microsoft.com/office/drawing/2014/main" val="1823420568"/>
                    </a:ext>
                  </a:extLst>
                </a:gridCol>
                <a:gridCol w="3640011">
                  <a:extLst>
                    <a:ext uri="{9D8B030D-6E8A-4147-A177-3AD203B41FA5}">
                      <a16:colId xmlns:a16="http://schemas.microsoft.com/office/drawing/2014/main" val="1186973409"/>
                    </a:ext>
                  </a:extLst>
                </a:gridCol>
                <a:gridCol w="1337146">
                  <a:extLst>
                    <a:ext uri="{9D8B030D-6E8A-4147-A177-3AD203B41FA5}">
                      <a16:colId xmlns:a16="http://schemas.microsoft.com/office/drawing/2014/main" val="3379758458"/>
                    </a:ext>
                  </a:extLst>
                </a:gridCol>
              </a:tblGrid>
              <a:tr h="437243">
                <a:tc>
                  <a:txBody>
                    <a:bodyPr/>
                    <a:lstStyle/>
                    <a:p>
                      <a:pPr algn="ctr" fontAlgn="ctr"/>
                      <a:r>
                        <a:rPr lang="en-US" altLang="zh-CN" sz="1600" u="none" strike="noStrike" dirty="0">
                          <a:solidFill>
                            <a:schemeClr val="bg1"/>
                          </a:solidFill>
                          <a:effectLst/>
                          <a:latin typeface="微软雅黑" panose="020B0503020204020204" pitchFamily="34" charset="-122"/>
                          <a:ea typeface="微软雅黑" panose="020B0503020204020204" pitchFamily="34" charset="-122"/>
                        </a:rPr>
                        <a:t>50</a:t>
                      </a:r>
                      <a:endParaRPr lang="en-US" altLang="zh-CN"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4">
                        <a:lumMod val="75000"/>
                      </a:schemeClr>
                    </a:solidFill>
                  </a:tcPr>
                </a:tc>
                <a:tc>
                  <a:txBody>
                    <a:bodyPr/>
                    <a:lstStyle/>
                    <a:p>
                      <a:pPr algn="ctr" fontAlgn="ctr"/>
                      <a:r>
                        <a:rPr lang="zh-CN" altLang="en-US" sz="1600" u="none" strike="noStrike" dirty="0">
                          <a:solidFill>
                            <a:schemeClr val="bg1"/>
                          </a:solidFill>
                          <a:effectLst/>
                          <a:latin typeface="微软雅黑" panose="020B0503020204020204" pitchFamily="34" charset="-122"/>
                          <a:ea typeface="微软雅黑" panose="020B0503020204020204" pitchFamily="34" charset="-122"/>
                        </a:rPr>
                        <a:t>容许浓度</a:t>
                      </a:r>
                      <a:endParaRPr lang="zh-CN" altLang="en-US"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4">
                        <a:lumMod val="75000"/>
                      </a:schemeClr>
                    </a:solidFill>
                  </a:tcPr>
                </a:tc>
                <a:tc>
                  <a:txBody>
                    <a:bodyPr/>
                    <a:lstStyle/>
                    <a:p>
                      <a:pPr algn="ctr" fontAlgn="ctr"/>
                      <a:r>
                        <a:rPr lang="en-US" altLang="zh-CN" sz="1600" u="none" strike="noStrike" dirty="0">
                          <a:solidFill>
                            <a:schemeClr val="bg1"/>
                          </a:solidFill>
                          <a:effectLst/>
                          <a:latin typeface="微软雅黑" panose="020B0503020204020204" pitchFamily="34" charset="-122"/>
                          <a:ea typeface="微软雅黑" panose="020B0503020204020204" pitchFamily="34" charset="-122"/>
                        </a:rPr>
                        <a:t>8 </a:t>
                      </a:r>
                      <a:r>
                        <a:rPr lang="zh-CN" altLang="en-US" sz="1600" u="none" strike="noStrike" dirty="0">
                          <a:solidFill>
                            <a:schemeClr val="bg1"/>
                          </a:solidFill>
                          <a:effectLst/>
                          <a:latin typeface="微软雅黑" panose="020B0503020204020204" pitchFamily="34" charset="-122"/>
                          <a:ea typeface="微软雅黑" panose="020B0503020204020204" pitchFamily="34" charset="-122"/>
                        </a:rPr>
                        <a:t>小时</a:t>
                      </a:r>
                      <a:endParaRPr lang="zh-CN" altLang="en-US"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4">
                        <a:lumMod val="75000"/>
                      </a:schemeClr>
                    </a:solidFill>
                  </a:tcPr>
                </a:tc>
                <a:extLst>
                  <a:ext uri="{0D108BD9-81ED-4DB2-BD59-A6C34878D82A}">
                    <a16:rowId xmlns:a16="http://schemas.microsoft.com/office/drawing/2014/main" val="1553202933"/>
                  </a:ext>
                </a:extLst>
              </a:tr>
              <a:tr h="437243">
                <a:tc>
                  <a:txBody>
                    <a:bodyPr/>
                    <a:lstStyle/>
                    <a:p>
                      <a:pPr algn="ctr" fontAlgn="ctr"/>
                      <a:r>
                        <a:rPr lang="en-US" altLang="zh-CN" sz="1600" u="none" strike="noStrike" dirty="0">
                          <a:solidFill>
                            <a:schemeClr val="bg1"/>
                          </a:solidFill>
                          <a:effectLst/>
                          <a:latin typeface="微软雅黑" panose="020B0503020204020204" pitchFamily="34" charset="-122"/>
                          <a:ea typeface="微软雅黑" panose="020B0503020204020204" pitchFamily="34" charset="-122"/>
                        </a:rPr>
                        <a:t>200</a:t>
                      </a:r>
                      <a:endParaRPr lang="en-US" altLang="zh-CN"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2">
                        <a:lumMod val="75000"/>
                      </a:schemeClr>
                    </a:solidFill>
                  </a:tcPr>
                </a:tc>
                <a:tc>
                  <a:txBody>
                    <a:bodyPr/>
                    <a:lstStyle/>
                    <a:p>
                      <a:pPr algn="ctr" fontAlgn="ctr"/>
                      <a:r>
                        <a:rPr lang="zh-CN" altLang="en-US" sz="1600" u="none" strike="noStrike" dirty="0">
                          <a:solidFill>
                            <a:schemeClr val="bg1"/>
                          </a:solidFill>
                          <a:effectLst/>
                          <a:latin typeface="微软雅黑" panose="020B0503020204020204" pitchFamily="34" charset="-122"/>
                          <a:ea typeface="微软雅黑" panose="020B0503020204020204" pitchFamily="34" charset="-122"/>
                        </a:rPr>
                        <a:t>轻度头痛，不适</a:t>
                      </a:r>
                      <a:endParaRPr lang="zh-CN" altLang="en-US"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2">
                        <a:lumMod val="75000"/>
                      </a:schemeClr>
                    </a:solidFill>
                  </a:tcPr>
                </a:tc>
                <a:tc>
                  <a:txBody>
                    <a:bodyPr/>
                    <a:lstStyle/>
                    <a:p>
                      <a:pPr algn="ctr" fontAlgn="ctr"/>
                      <a:r>
                        <a:rPr lang="en-US" altLang="zh-CN" sz="1600" u="none" strike="noStrike">
                          <a:solidFill>
                            <a:schemeClr val="bg1"/>
                          </a:solidFill>
                          <a:effectLst/>
                          <a:latin typeface="微软雅黑" panose="020B0503020204020204" pitchFamily="34" charset="-122"/>
                          <a:ea typeface="微软雅黑" panose="020B0503020204020204" pitchFamily="34" charset="-122"/>
                        </a:rPr>
                        <a:t>3 </a:t>
                      </a:r>
                      <a:r>
                        <a:rPr lang="zh-CN" altLang="en-US" sz="1600" u="none" strike="noStrike">
                          <a:solidFill>
                            <a:schemeClr val="bg1"/>
                          </a:solidFill>
                          <a:effectLst/>
                          <a:latin typeface="微软雅黑" panose="020B0503020204020204" pitchFamily="34" charset="-122"/>
                          <a:ea typeface="微软雅黑" panose="020B0503020204020204" pitchFamily="34" charset="-122"/>
                        </a:rPr>
                        <a:t>小时</a:t>
                      </a:r>
                      <a:endParaRPr lang="zh-CN" altLang="en-US" sz="1600" b="0" i="0" u="none" strike="noStrike">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2">
                        <a:lumMod val="75000"/>
                      </a:schemeClr>
                    </a:solidFill>
                  </a:tcPr>
                </a:tc>
                <a:extLst>
                  <a:ext uri="{0D108BD9-81ED-4DB2-BD59-A6C34878D82A}">
                    <a16:rowId xmlns:a16="http://schemas.microsoft.com/office/drawing/2014/main" val="2593707036"/>
                  </a:ext>
                </a:extLst>
              </a:tr>
              <a:tr h="437243">
                <a:tc>
                  <a:txBody>
                    <a:bodyPr/>
                    <a:lstStyle/>
                    <a:p>
                      <a:pPr algn="ctr" fontAlgn="ctr"/>
                      <a:r>
                        <a:rPr lang="en-US" altLang="zh-CN" sz="1600" u="none" strike="noStrike">
                          <a:solidFill>
                            <a:schemeClr val="bg1"/>
                          </a:solidFill>
                          <a:effectLst/>
                          <a:latin typeface="微软雅黑" panose="020B0503020204020204" pitchFamily="34" charset="-122"/>
                          <a:ea typeface="微软雅黑" panose="020B0503020204020204" pitchFamily="34" charset="-122"/>
                        </a:rPr>
                        <a:t>600</a:t>
                      </a:r>
                      <a:endParaRPr lang="en-US" altLang="zh-CN" sz="1600" b="0" i="0" u="none" strike="noStrike">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2">
                        <a:lumMod val="75000"/>
                      </a:schemeClr>
                    </a:solidFill>
                  </a:tcPr>
                </a:tc>
                <a:tc>
                  <a:txBody>
                    <a:bodyPr/>
                    <a:lstStyle/>
                    <a:p>
                      <a:pPr algn="ctr" fontAlgn="ctr"/>
                      <a:r>
                        <a:rPr lang="zh-CN" altLang="en-US" sz="1600" u="none" strike="noStrike" dirty="0">
                          <a:solidFill>
                            <a:schemeClr val="bg1"/>
                          </a:solidFill>
                          <a:effectLst/>
                          <a:latin typeface="微软雅黑" panose="020B0503020204020204" pitchFamily="34" charset="-122"/>
                          <a:ea typeface="微软雅黑" panose="020B0503020204020204" pitchFamily="34" charset="-122"/>
                        </a:rPr>
                        <a:t>头痛，不适</a:t>
                      </a:r>
                      <a:endParaRPr lang="zh-CN" altLang="en-US"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2">
                        <a:lumMod val="75000"/>
                      </a:schemeClr>
                    </a:solidFill>
                  </a:tcPr>
                </a:tc>
                <a:tc>
                  <a:txBody>
                    <a:bodyPr/>
                    <a:lstStyle/>
                    <a:p>
                      <a:pPr algn="ctr" fontAlgn="ctr"/>
                      <a:r>
                        <a:rPr lang="en-US" altLang="zh-CN" sz="1600" u="none" strike="noStrike" dirty="0">
                          <a:solidFill>
                            <a:schemeClr val="bg1"/>
                          </a:solidFill>
                          <a:effectLst/>
                          <a:latin typeface="微软雅黑" panose="020B0503020204020204" pitchFamily="34" charset="-122"/>
                          <a:ea typeface="微软雅黑" panose="020B0503020204020204" pitchFamily="34" charset="-122"/>
                        </a:rPr>
                        <a:t>1 </a:t>
                      </a:r>
                      <a:r>
                        <a:rPr lang="zh-CN" altLang="en-US" sz="1600" u="none" strike="noStrike" dirty="0">
                          <a:solidFill>
                            <a:schemeClr val="bg1"/>
                          </a:solidFill>
                          <a:effectLst/>
                          <a:latin typeface="微软雅黑" panose="020B0503020204020204" pitchFamily="34" charset="-122"/>
                          <a:ea typeface="微软雅黑" panose="020B0503020204020204" pitchFamily="34" charset="-122"/>
                        </a:rPr>
                        <a:t>小时</a:t>
                      </a:r>
                      <a:endParaRPr lang="zh-CN" altLang="en-US"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2">
                        <a:lumMod val="75000"/>
                      </a:schemeClr>
                    </a:solidFill>
                  </a:tcPr>
                </a:tc>
                <a:extLst>
                  <a:ext uri="{0D108BD9-81ED-4DB2-BD59-A6C34878D82A}">
                    <a16:rowId xmlns:a16="http://schemas.microsoft.com/office/drawing/2014/main" val="1587764846"/>
                  </a:ext>
                </a:extLst>
              </a:tr>
              <a:tr h="437243">
                <a:tc>
                  <a:txBody>
                    <a:bodyPr/>
                    <a:lstStyle/>
                    <a:p>
                      <a:pPr algn="ctr" fontAlgn="ctr"/>
                      <a:r>
                        <a:rPr lang="en-US" altLang="zh-CN" sz="1600" u="none" strike="noStrike" dirty="0">
                          <a:solidFill>
                            <a:schemeClr val="bg1"/>
                          </a:solidFill>
                          <a:effectLst/>
                          <a:latin typeface="微软雅黑" panose="020B0503020204020204" pitchFamily="34" charset="-122"/>
                          <a:ea typeface="微软雅黑" panose="020B0503020204020204" pitchFamily="34" charset="-122"/>
                        </a:rPr>
                        <a:t>1000-2000</a:t>
                      </a:r>
                      <a:endParaRPr lang="en-US" altLang="zh-CN"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2">
                        <a:lumMod val="50000"/>
                      </a:schemeClr>
                    </a:solidFill>
                  </a:tcPr>
                </a:tc>
                <a:tc>
                  <a:txBody>
                    <a:bodyPr/>
                    <a:lstStyle/>
                    <a:p>
                      <a:pPr algn="ctr" fontAlgn="ctr"/>
                      <a:r>
                        <a:rPr lang="zh-CN" altLang="en-US" sz="1600" u="none" strike="noStrike" dirty="0">
                          <a:solidFill>
                            <a:schemeClr val="bg1"/>
                          </a:solidFill>
                          <a:effectLst/>
                          <a:latin typeface="微软雅黑" panose="020B0503020204020204" pitchFamily="34" charset="-122"/>
                          <a:ea typeface="微软雅黑" panose="020B0503020204020204" pitchFamily="34" charset="-122"/>
                        </a:rPr>
                        <a:t>混乱，恶心，头痛</a:t>
                      </a:r>
                      <a:endParaRPr lang="zh-CN" altLang="en-US"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2">
                        <a:lumMod val="50000"/>
                      </a:schemeClr>
                    </a:solidFill>
                  </a:tcPr>
                </a:tc>
                <a:tc>
                  <a:txBody>
                    <a:bodyPr/>
                    <a:lstStyle/>
                    <a:p>
                      <a:pPr algn="ctr" fontAlgn="ctr"/>
                      <a:r>
                        <a:rPr lang="en-US" altLang="zh-CN" sz="1600" u="none" strike="noStrike">
                          <a:solidFill>
                            <a:schemeClr val="bg1"/>
                          </a:solidFill>
                          <a:effectLst/>
                          <a:latin typeface="微软雅黑" panose="020B0503020204020204" pitchFamily="34" charset="-122"/>
                          <a:ea typeface="微软雅黑" panose="020B0503020204020204" pitchFamily="34" charset="-122"/>
                        </a:rPr>
                        <a:t>2 </a:t>
                      </a:r>
                      <a:r>
                        <a:rPr lang="zh-CN" altLang="en-US" sz="1600" u="none" strike="noStrike">
                          <a:solidFill>
                            <a:schemeClr val="bg1"/>
                          </a:solidFill>
                          <a:effectLst/>
                          <a:latin typeface="微软雅黑" panose="020B0503020204020204" pitchFamily="34" charset="-122"/>
                          <a:ea typeface="微软雅黑" panose="020B0503020204020204" pitchFamily="34" charset="-122"/>
                        </a:rPr>
                        <a:t>小时</a:t>
                      </a:r>
                      <a:endParaRPr lang="zh-CN" altLang="en-US" sz="1600" b="0" i="0" u="none" strike="noStrike">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2">
                        <a:lumMod val="50000"/>
                      </a:schemeClr>
                    </a:solidFill>
                  </a:tcPr>
                </a:tc>
                <a:extLst>
                  <a:ext uri="{0D108BD9-81ED-4DB2-BD59-A6C34878D82A}">
                    <a16:rowId xmlns:a16="http://schemas.microsoft.com/office/drawing/2014/main" val="4054611001"/>
                  </a:ext>
                </a:extLst>
              </a:tr>
              <a:tr h="437243">
                <a:tc>
                  <a:txBody>
                    <a:bodyPr/>
                    <a:lstStyle/>
                    <a:p>
                      <a:pPr algn="ctr" fontAlgn="ctr"/>
                      <a:r>
                        <a:rPr lang="en-US" altLang="zh-CN" sz="1600" u="none" strike="noStrike">
                          <a:solidFill>
                            <a:schemeClr val="bg1"/>
                          </a:solidFill>
                          <a:effectLst/>
                          <a:latin typeface="微软雅黑" panose="020B0503020204020204" pitchFamily="34" charset="-122"/>
                          <a:ea typeface="微软雅黑" panose="020B0503020204020204" pitchFamily="34" charset="-122"/>
                        </a:rPr>
                        <a:t>1000-2000</a:t>
                      </a:r>
                      <a:endParaRPr lang="en-US" altLang="zh-CN" sz="1600" b="0" i="0" u="none" strike="noStrike">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2">
                        <a:lumMod val="50000"/>
                      </a:schemeClr>
                    </a:solidFill>
                  </a:tcPr>
                </a:tc>
                <a:tc>
                  <a:txBody>
                    <a:bodyPr/>
                    <a:lstStyle/>
                    <a:p>
                      <a:pPr algn="ctr" fontAlgn="ctr"/>
                      <a:r>
                        <a:rPr lang="zh-CN" altLang="en-US" sz="1600" u="none" strike="noStrike" dirty="0">
                          <a:solidFill>
                            <a:schemeClr val="bg1"/>
                          </a:solidFill>
                          <a:effectLst/>
                          <a:latin typeface="微软雅黑" panose="020B0503020204020204" pitchFamily="34" charset="-122"/>
                          <a:ea typeface="微软雅黑" panose="020B0503020204020204" pitchFamily="34" charset="-122"/>
                        </a:rPr>
                        <a:t>站立不稳，蹒跚</a:t>
                      </a:r>
                      <a:endParaRPr lang="zh-CN" altLang="en-US"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2">
                        <a:lumMod val="50000"/>
                      </a:schemeClr>
                    </a:solidFill>
                  </a:tcPr>
                </a:tc>
                <a:tc>
                  <a:txBody>
                    <a:bodyPr/>
                    <a:lstStyle/>
                    <a:p>
                      <a:pPr algn="ctr" fontAlgn="ctr"/>
                      <a:r>
                        <a:rPr lang="en-US" altLang="zh-CN" sz="1600" u="none" strike="noStrike" dirty="0">
                          <a:solidFill>
                            <a:schemeClr val="bg1"/>
                          </a:solidFill>
                          <a:effectLst/>
                          <a:latin typeface="微软雅黑" panose="020B0503020204020204" pitchFamily="34" charset="-122"/>
                          <a:ea typeface="微软雅黑" panose="020B0503020204020204" pitchFamily="34" charset="-122"/>
                        </a:rPr>
                        <a:t>1.5</a:t>
                      </a:r>
                      <a:r>
                        <a:rPr lang="zh-CN" altLang="en-US" sz="1600" u="none" strike="noStrike" dirty="0">
                          <a:solidFill>
                            <a:schemeClr val="bg1"/>
                          </a:solidFill>
                          <a:effectLst/>
                          <a:latin typeface="微软雅黑" panose="020B0503020204020204" pitchFamily="34" charset="-122"/>
                          <a:ea typeface="微软雅黑" panose="020B0503020204020204" pitchFamily="34" charset="-122"/>
                        </a:rPr>
                        <a:t>小时</a:t>
                      </a:r>
                      <a:endParaRPr lang="zh-CN" altLang="en-US"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chemeClr val="accent2">
                        <a:lumMod val="50000"/>
                      </a:schemeClr>
                    </a:solidFill>
                  </a:tcPr>
                </a:tc>
                <a:extLst>
                  <a:ext uri="{0D108BD9-81ED-4DB2-BD59-A6C34878D82A}">
                    <a16:rowId xmlns:a16="http://schemas.microsoft.com/office/drawing/2014/main" val="3506613083"/>
                  </a:ext>
                </a:extLst>
              </a:tr>
              <a:tr h="437243">
                <a:tc>
                  <a:txBody>
                    <a:bodyPr/>
                    <a:lstStyle/>
                    <a:p>
                      <a:pPr algn="ctr" fontAlgn="ctr"/>
                      <a:r>
                        <a:rPr lang="en-US" altLang="zh-CN" sz="1600" u="none" strike="noStrike" dirty="0">
                          <a:solidFill>
                            <a:schemeClr val="bg1"/>
                          </a:solidFill>
                          <a:effectLst/>
                          <a:latin typeface="微软雅黑" panose="020B0503020204020204" pitchFamily="34" charset="-122"/>
                          <a:ea typeface="微软雅黑" panose="020B0503020204020204" pitchFamily="34" charset="-122"/>
                        </a:rPr>
                        <a:t>1000-2000</a:t>
                      </a:r>
                      <a:endParaRPr lang="en-US" altLang="zh-CN"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rgbClr val="C00000"/>
                    </a:solidFill>
                  </a:tcPr>
                </a:tc>
                <a:tc>
                  <a:txBody>
                    <a:bodyPr/>
                    <a:lstStyle/>
                    <a:p>
                      <a:pPr algn="ctr" fontAlgn="ctr"/>
                      <a:r>
                        <a:rPr lang="zh-CN" altLang="en-US" sz="1600" u="none" strike="noStrike">
                          <a:solidFill>
                            <a:schemeClr val="bg1"/>
                          </a:solidFill>
                          <a:effectLst/>
                          <a:latin typeface="微软雅黑" panose="020B0503020204020204" pitchFamily="34" charset="-122"/>
                          <a:ea typeface="微软雅黑" panose="020B0503020204020204" pitchFamily="34" charset="-122"/>
                        </a:rPr>
                        <a:t>轻度心悸</a:t>
                      </a:r>
                      <a:endParaRPr lang="zh-CN" altLang="en-US" sz="1600" b="0" i="0" u="none" strike="noStrike">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rgbClr val="C00000"/>
                    </a:solidFill>
                  </a:tcPr>
                </a:tc>
                <a:tc>
                  <a:txBody>
                    <a:bodyPr/>
                    <a:lstStyle/>
                    <a:p>
                      <a:pPr algn="ctr" fontAlgn="ctr"/>
                      <a:r>
                        <a:rPr lang="en-US" altLang="zh-CN" sz="1600" u="none" strike="noStrike" dirty="0">
                          <a:solidFill>
                            <a:schemeClr val="bg1"/>
                          </a:solidFill>
                          <a:effectLst/>
                          <a:latin typeface="微软雅黑" panose="020B0503020204020204" pitchFamily="34" charset="-122"/>
                          <a:ea typeface="微软雅黑" panose="020B0503020204020204" pitchFamily="34" charset="-122"/>
                        </a:rPr>
                        <a:t>30 </a:t>
                      </a:r>
                      <a:r>
                        <a:rPr lang="zh-CN" altLang="en-US" sz="1600" u="none" strike="noStrike" dirty="0">
                          <a:solidFill>
                            <a:schemeClr val="bg1"/>
                          </a:solidFill>
                          <a:effectLst/>
                          <a:latin typeface="微软雅黑" panose="020B0503020204020204" pitchFamily="34" charset="-122"/>
                          <a:ea typeface="微软雅黑" panose="020B0503020204020204" pitchFamily="34" charset="-122"/>
                        </a:rPr>
                        <a:t>分钟</a:t>
                      </a:r>
                      <a:endParaRPr lang="zh-CN" altLang="en-US"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rgbClr val="C00000"/>
                    </a:solidFill>
                  </a:tcPr>
                </a:tc>
                <a:extLst>
                  <a:ext uri="{0D108BD9-81ED-4DB2-BD59-A6C34878D82A}">
                    <a16:rowId xmlns:a16="http://schemas.microsoft.com/office/drawing/2014/main" val="1816423179"/>
                  </a:ext>
                </a:extLst>
              </a:tr>
              <a:tr h="437243">
                <a:tc>
                  <a:txBody>
                    <a:bodyPr/>
                    <a:lstStyle/>
                    <a:p>
                      <a:pPr algn="ctr" fontAlgn="ctr"/>
                      <a:r>
                        <a:rPr lang="en-US" altLang="zh-CN" sz="1600" u="none" strike="noStrike">
                          <a:solidFill>
                            <a:schemeClr val="bg1"/>
                          </a:solidFill>
                          <a:effectLst/>
                          <a:latin typeface="微软雅黑" panose="020B0503020204020204" pitchFamily="34" charset="-122"/>
                          <a:ea typeface="微软雅黑" panose="020B0503020204020204" pitchFamily="34" charset="-122"/>
                        </a:rPr>
                        <a:t>2000-2500</a:t>
                      </a:r>
                      <a:endParaRPr lang="en-US" altLang="zh-CN" sz="1600" b="0" i="0" u="none" strike="noStrike">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rgbClr val="C00000"/>
                    </a:solidFill>
                  </a:tcPr>
                </a:tc>
                <a:tc>
                  <a:txBody>
                    <a:bodyPr/>
                    <a:lstStyle/>
                    <a:p>
                      <a:pPr algn="ctr" fontAlgn="ctr"/>
                      <a:r>
                        <a:rPr lang="zh-CN" altLang="en-US" sz="1600" u="none" strike="noStrike">
                          <a:solidFill>
                            <a:schemeClr val="bg1"/>
                          </a:solidFill>
                          <a:effectLst/>
                          <a:latin typeface="微软雅黑" panose="020B0503020204020204" pitchFamily="34" charset="-122"/>
                          <a:ea typeface="微软雅黑" panose="020B0503020204020204" pitchFamily="34" charset="-122"/>
                        </a:rPr>
                        <a:t>昏迷，失去知觉</a:t>
                      </a:r>
                      <a:endParaRPr lang="zh-CN" altLang="en-US" sz="1600" b="0" i="0" u="none" strike="noStrike">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rgbClr val="C00000"/>
                    </a:solidFill>
                  </a:tcPr>
                </a:tc>
                <a:tc>
                  <a:txBody>
                    <a:bodyPr/>
                    <a:lstStyle/>
                    <a:p>
                      <a:pPr algn="ctr" fontAlgn="ctr"/>
                      <a:r>
                        <a:rPr lang="en-US" altLang="zh-CN" sz="1600" u="none" strike="noStrike" dirty="0">
                          <a:solidFill>
                            <a:schemeClr val="bg1"/>
                          </a:solidFill>
                          <a:effectLst/>
                          <a:latin typeface="微软雅黑" panose="020B0503020204020204" pitchFamily="34" charset="-122"/>
                          <a:ea typeface="微软雅黑" panose="020B0503020204020204" pitchFamily="34" charset="-122"/>
                        </a:rPr>
                        <a:t>30 </a:t>
                      </a:r>
                      <a:r>
                        <a:rPr lang="zh-CN" altLang="en-US" sz="1600" u="none" strike="noStrike" dirty="0">
                          <a:solidFill>
                            <a:schemeClr val="bg1"/>
                          </a:solidFill>
                          <a:effectLst/>
                          <a:latin typeface="微软雅黑" panose="020B0503020204020204" pitchFamily="34" charset="-122"/>
                          <a:ea typeface="微软雅黑" panose="020B0503020204020204" pitchFamily="34" charset="-122"/>
                        </a:rPr>
                        <a:t>分钟</a:t>
                      </a:r>
                      <a:endParaRPr lang="zh-CN" altLang="en-US" sz="1600" b="0" i="0" u="none" strike="noStrike" dirty="0">
                        <a:solidFill>
                          <a:schemeClr val="bg1"/>
                        </a:solidFill>
                        <a:effectLst/>
                        <a:latin typeface="微软雅黑" panose="020B0503020204020204" pitchFamily="34" charset="-122"/>
                        <a:ea typeface="微软雅黑" panose="020B0503020204020204" pitchFamily="34" charset="-122"/>
                      </a:endParaRPr>
                    </a:p>
                  </a:txBody>
                  <a:tcPr marL="154321" marR="154321" marT="77160" marB="77160" anchor="ctr">
                    <a:solidFill>
                      <a:srgbClr val="C00000"/>
                    </a:solidFill>
                  </a:tcPr>
                </a:tc>
                <a:extLst>
                  <a:ext uri="{0D108BD9-81ED-4DB2-BD59-A6C34878D82A}">
                    <a16:rowId xmlns:a16="http://schemas.microsoft.com/office/drawing/2014/main" val="2902659374"/>
                  </a:ext>
                </a:extLst>
              </a:tr>
            </a:tbl>
          </a:graphicData>
        </a:graphic>
      </p:graphicFrame>
      <p:sp>
        <p:nvSpPr>
          <p:cNvPr id="16" name="矩形 15">
            <a:extLst>
              <a:ext uri="{FF2B5EF4-FFF2-40B4-BE49-F238E27FC236}">
                <a16:creationId xmlns:a16="http://schemas.microsoft.com/office/drawing/2014/main" id="{50919847-FAFA-4A2C-9C82-094E2B00B841}"/>
              </a:ext>
            </a:extLst>
          </p:cNvPr>
          <p:cNvSpPr/>
          <p:nvPr/>
        </p:nvSpPr>
        <p:spPr>
          <a:xfrm>
            <a:off x="1097760" y="1666905"/>
            <a:ext cx="5760241"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、中毒窒息（</a:t>
            </a: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H2S</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CO</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等气体的作用）</a:t>
            </a:r>
          </a:p>
        </p:txBody>
      </p:sp>
    </p:spTree>
    <p:extLst>
      <p:ext uri="{BB962C8B-B14F-4D97-AF65-F5344CB8AC3E}">
        <p14:creationId xmlns:p14="http://schemas.microsoft.com/office/powerpoint/2010/main" val="312365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1005403"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前言</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402080" y="594359"/>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5" name="组合 34"/>
          <p:cNvGrpSpPr/>
          <p:nvPr/>
        </p:nvGrpSpPr>
        <p:grpSpPr>
          <a:xfrm flipH="1">
            <a:off x="1208586" y="1953537"/>
            <a:ext cx="344805" cy="318085"/>
            <a:chOff x="3017520" y="601990"/>
            <a:chExt cx="344805" cy="414010"/>
          </a:xfrm>
        </p:grpSpPr>
        <p:sp>
          <p:nvSpPr>
            <p:cNvPr id="36" name="燕尾形 35"/>
            <p:cNvSpPr/>
            <p:nvPr/>
          </p:nvSpPr>
          <p:spPr>
            <a:xfrm>
              <a:off x="3017520" y="601990"/>
              <a:ext cx="198120" cy="414010"/>
            </a:xfrm>
            <a:prstGeom prst="chevron">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燕尾形 36"/>
            <p:cNvSpPr/>
            <p:nvPr/>
          </p:nvSpPr>
          <p:spPr>
            <a:xfrm>
              <a:off x="3164205" y="601990"/>
              <a:ext cx="198120" cy="414010"/>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 Box 11"/>
          <p:cNvSpPr txBox="1">
            <a:spLocks noChangeArrowheads="1"/>
          </p:cNvSpPr>
          <p:nvPr/>
        </p:nvSpPr>
        <p:spPr bwMode="auto">
          <a:xfrm>
            <a:off x="1746885" y="2473118"/>
            <a:ext cx="8975089"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indent="-285750" eaLnBrk="1" hangingPunct="1">
              <a:lnSpc>
                <a:spcPts val="22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受限空间作业涉及的领域广、行业多，作业环境复杂，危险有害因素多，容易发生安全事故，造成严重后果；</a:t>
            </a:r>
            <a:endParaRPr lang="en-US" altLang="zh-CN" sz="1600" dirty="0">
              <a:latin typeface="微软雅黑" panose="020B0503020204020204" pitchFamily="34" charset="-122"/>
              <a:ea typeface="微软雅黑" panose="020B0503020204020204" pitchFamily="34" charset="-122"/>
            </a:endParaRPr>
          </a:p>
          <a:p>
            <a:pPr marL="285750" indent="-285750" eaLnBrk="1" hangingPunct="1">
              <a:lnSpc>
                <a:spcPts val="22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作业人员遇险时施救难度大，盲目施救或救援方法不当，又容易造成伤亡扩大。</a:t>
            </a:r>
            <a:endParaRPr lang="en-US" altLang="zh-CN" sz="1600" dirty="0">
              <a:latin typeface="微软雅黑" panose="020B0503020204020204" pitchFamily="34" charset="-122"/>
              <a:ea typeface="微软雅黑" panose="020B0503020204020204" pitchFamily="34" charset="-122"/>
            </a:endParaRPr>
          </a:p>
          <a:p>
            <a:pPr marL="285750" indent="-285750" eaLnBrk="1" hangingPunct="1">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A64CBD46-3B58-4951-9FDD-1332E4B4DFC4}"/>
              </a:ext>
            </a:extLst>
          </p:cNvPr>
          <p:cNvSpPr/>
          <p:nvPr/>
        </p:nvSpPr>
        <p:spPr>
          <a:xfrm>
            <a:off x="1746885" y="4419553"/>
            <a:ext cx="8879659" cy="692497"/>
          </a:xfrm>
          <a:prstGeom prst="rect">
            <a:avLst/>
          </a:prstGeom>
        </p:spPr>
        <p:txBody>
          <a:bodyPr wrap="square">
            <a:spAutoFit/>
          </a:bodyPr>
          <a:lstStyle/>
          <a:p>
            <a:pPr marL="285750" indent="-285750">
              <a:lnSpc>
                <a:spcPts val="24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根据国家安全监管总局统计，</a:t>
            </a:r>
            <a:r>
              <a:rPr lang="en-US" altLang="zh-CN" sz="1600" dirty="0">
                <a:latin typeface="微软雅黑" panose="020B0503020204020204" pitchFamily="34" charset="-122"/>
                <a:ea typeface="微软雅黑" panose="020B0503020204020204" pitchFamily="34" charset="-122"/>
              </a:rPr>
              <a:t>2001</a:t>
            </a:r>
            <a:r>
              <a:rPr lang="zh-CN" altLang="en-US" sz="1600" dirty="0">
                <a:latin typeface="微软雅黑" panose="020B0503020204020204" pitchFamily="34" charset="-122"/>
                <a:ea typeface="微软雅黑" panose="020B0503020204020204" pitchFamily="34" charset="-122"/>
              </a:rPr>
              <a:t>年到</a:t>
            </a:r>
            <a:r>
              <a:rPr lang="en-US" altLang="zh-CN" sz="1600" dirty="0">
                <a:latin typeface="微软雅黑" panose="020B0503020204020204" pitchFamily="34" charset="-122"/>
                <a:ea typeface="微软雅黑" panose="020B0503020204020204" pitchFamily="34" charset="-122"/>
              </a:rPr>
              <a:t>2019</a:t>
            </a:r>
            <a:r>
              <a:rPr lang="zh-CN" altLang="en-US" sz="1600" dirty="0">
                <a:latin typeface="微软雅黑" panose="020B0503020204020204" pitchFamily="34" charset="-122"/>
                <a:ea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rPr>
              <a:t>8</a:t>
            </a:r>
            <a:r>
              <a:rPr lang="zh-CN" altLang="en-US" sz="1600" dirty="0">
                <a:latin typeface="微软雅黑" panose="020B0503020204020204" pitchFamily="34" charset="-122"/>
                <a:ea typeface="微软雅黑" panose="020B0503020204020204" pitchFamily="34" charset="-122"/>
              </a:rPr>
              <a:t>月，我国在受限空间中作业因中毒、窒息导致的一次死亡</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人及以上的事故总数为</a:t>
            </a:r>
            <a:r>
              <a:rPr lang="en-US" altLang="zh-CN" sz="1600" dirty="0">
                <a:latin typeface="微软雅黑" panose="020B0503020204020204" pitchFamily="34" charset="-122"/>
                <a:ea typeface="微软雅黑" panose="020B0503020204020204" pitchFamily="34" charset="-122"/>
              </a:rPr>
              <a:t>1668</a:t>
            </a:r>
            <a:r>
              <a:rPr lang="zh-CN" altLang="en-US" sz="1600" dirty="0">
                <a:latin typeface="微软雅黑" panose="020B0503020204020204" pitchFamily="34" charset="-122"/>
                <a:ea typeface="微软雅黑" panose="020B0503020204020204" pitchFamily="34" charset="-122"/>
              </a:rPr>
              <a:t>起，死亡人数共</a:t>
            </a:r>
            <a:r>
              <a:rPr lang="en-US" altLang="zh-CN" sz="1600" dirty="0">
                <a:latin typeface="微软雅黑" panose="020B0503020204020204" pitchFamily="34" charset="-122"/>
                <a:ea typeface="微软雅黑" panose="020B0503020204020204" pitchFamily="34" charset="-122"/>
              </a:rPr>
              <a:t>6000</a:t>
            </a:r>
            <a:r>
              <a:rPr lang="zh-CN" altLang="en-US" sz="1600" dirty="0">
                <a:latin typeface="微软雅黑" panose="020B0503020204020204" pitchFamily="34" charset="-122"/>
                <a:ea typeface="微软雅黑" panose="020B0503020204020204" pitchFamily="34" charset="-122"/>
              </a:rPr>
              <a:t>多人，每年平均</a:t>
            </a:r>
            <a:r>
              <a:rPr lang="en-US" altLang="zh-CN" sz="1600" dirty="0">
                <a:latin typeface="微软雅黑" panose="020B0503020204020204" pitchFamily="34" charset="-122"/>
                <a:ea typeface="微软雅黑" panose="020B0503020204020204" pitchFamily="34" charset="-122"/>
              </a:rPr>
              <a:t>300</a:t>
            </a:r>
            <a:r>
              <a:rPr lang="zh-CN" altLang="en-US" sz="1600" dirty="0">
                <a:latin typeface="微软雅黑" panose="020B0503020204020204" pitchFamily="34" charset="-122"/>
                <a:ea typeface="微软雅黑" panose="020B0503020204020204" pitchFamily="34" charset="-122"/>
              </a:rPr>
              <a:t>多人。</a:t>
            </a:r>
            <a:endParaRPr lang="zh-CN" altLang="zh-CN" sz="2400" dirty="0">
              <a:latin typeface="Adobe Arabic" panose="02040503050201020203" pitchFamily="18" charset="-78"/>
            </a:endParaRPr>
          </a:p>
        </p:txBody>
      </p:sp>
      <p:sp>
        <p:nvSpPr>
          <p:cNvPr id="3" name="文本框 2">
            <a:extLst>
              <a:ext uri="{FF2B5EF4-FFF2-40B4-BE49-F238E27FC236}">
                <a16:creationId xmlns:a16="http://schemas.microsoft.com/office/drawing/2014/main" id="{2897750C-1827-492E-8248-87F1CF83ACD2}"/>
              </a:ext>
            </a:extLst>
          </p:cNvPr>
          <p:cNvSpPr txBox="1"/>
          <p:nvPr/>
        </p:nvSpPr>
        <p:spPr>
          <a:xfrm>
            <a:off x="1889940" y="1953537"/>
            <a:ext cx="4339650" cy="369332"/>
          </a:xfrm>
          <a:prstGeom prst="rect">
            <a:avLst/>
          </a:prstGeom>
          <a:solidFill>
            <a:srgbClr val="2E75B6"/>
          </a:solid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受限空间作业一旦发生事故，后果很严重</a:t>
            </a:r>
          </a:p>
        </p:txBody>
      </p:sp>
      <p:sp>
        <p:nvSpPr>
          <p:cNvPr id="42" name="文本框 41">
            <a:extLst>
              <a:ext uri="{FF2B5EF4-FFF2-40B4-BE49-F238E27FC236}">
                <a16:creationId xmlns:a16="http://schemas.microsoft.com/office/drawing/2014/main" id="{7514891F-BE24-4961-8C18-AA1401D56256}"/>
              </a:ext>
            </a:extLst>
          </p:cNvPr>
          <p:cNvSpPr txBox="1"/>
          <p:nvPr/>
        </p:nvSpPr>
        <p:spPr>
          <a:xfrm>
            <a:off x="1889940" y="3982473"/>
            <a:ext cx="5227713" cy="369332"/>
          </a:xfrm>
          <a:prstGeom prst="rect">
            <a:avLst/>
          </a:prstGeom>
          <a:solidFill>
            <a:srgbClr val="2E75B6"/>
          </a:solid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2001-2019</a:t>
            </a:r>
            <a:r>
              <a:rPr lang="zh-CN" altLang="en-US" dirty="0">
                <a:solidFill>
                  <a:schemeClr val="bg1"/>
                </a:solidFill>
                <a:latin typeface="微软雅黑" panose="020B0503020204020204" pitchFamily="34" charset="-122"/>
                <a:ea typeface="微软雅黑" panose="020B0503020204020204" pitchFamily="34" charset="-122"/>
              </a:rPr>
              <a:t>因受限空间事故平均每年死亡</a:t>
            </a:r>
            <a:r>
              <a:rPr lang="en-US" altLang="zh-CN" dirty="0">
                <a:solidFill>
                  <a:schemeClr val="bg1"/>
                </a:solidFill>
                <a:latin typeface="微软雅黑" panose="020B0503020204020204" pitchFamily="34" charset="-122"/>
                <a:ea typeface="微软雅黑" panose="020B0503020204020204" pitchFamily="34" charset="-122"/>
              </a:rPr>
              <a:t>300</a:t>
            </a:r>
            <a:r>
              <a:rPr lang="zh-CN" altLang="en-US" dirty="0">
                <a:solidFill>
                  <a:schemeClr val="bg1"/>
                </a:solidFill>
                <a:latin typeface="微软雅黑" panose="020B0503020204020204" pitchFamily="34" charset="-122"/>
                <a:ea typeface="微软雅黑" panose="020B0503020204020204" pitchFamily="34" charset="-122"/>
              </a:rPr>
              <a:t>多人</a:t>
            </a:r>
          </a:p>
        </p:txBody>
      </p:sp>
      <p:grpSp>
        <p:nvGrpSpPr>
          <p:cNvPr id="43" name="组合 42">
            <a:extLst>
              <a:ext uri="{FF2B5EF4-FFF2-40B4-BE49-F238E27FC236}">
                <a16:creationId xmlns:a16="http://schemas.microsoft.com/office/drawing/2014/main" id="{35664397-C3CF-4C9D-8BAA-5B7118FC8F65}"/>
              </a:ext>
            </a:extLst>
          </p:cNvPr>
          <p:cNvGrpSpPr/>
          <p:nvPr/>
        </p:nvGrpSpPr>
        <p:grpSpPr>
          <a:xfrm flipH="1">
            <a:off x="1260566" y="4033720"/>
            <a:ext cx="344805" cy="318085"/>
            <a:chOff x="3017520" y="601990"/>
            <a:chExt cx="344805" cy="414010"/>
          </a:xfrm>
        </p:grpSpPr>
        <p:sp>
          <p:nvSpPr>
            <p:cNvPr id="47" name="燕尾形 35">
              <a:extLst>
                <a:ext uri="{FF2B5EF4-FFF2-40B4-BE49-F238E27FC236}">
                  <a16:creationId xmlns:a16="http://schemas.microsoft.com/office/drawing/2014/main" id="{5A96586E-2246-4B72-A155-43BA7F3E38E3}"/>
                </a:ext>
              </a:extLst>
            </p:cNvPr>
            <p:cNvSpPr/>
            <p:nvPr/>
          </p:nvSpPr>
          <p:spPr>
            <a:xfrm>
              <a:off x="3017520" y="601990"/>
              <a:ext cx="198120" cy="414010"/>
            </a:xfrm>
            <a:prstGeom prst="chevron">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燕尾形 36">
              <a:extLst>
                <a:ext uri="{FF2B5EF4-FFF2-40B4-BE49-F238E27FC236}">
                  <a16:creationId xmlns:a16="http://schemas.microsoft.com/office/drawing/2014/main" id="{C1878B90-172E-43A1-BAAD-6F6E52604E88}"/>
                </a:ext>
              </a:extLst>
            </p:cNvPr>
            <p:cNvSpPr/>
            <p:nvPr/>
          </p:nvSpPr>
          <p:spPr>
            <a:xfrm>
              <a:off x="3164205" y="601990"/>
              <a:ext cx="198120" cy="414010"/>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extLst>
      <p:ext uri="{BB962C8B-B14F-4D97-AF65-F5344CB8AC3E}">
        <p14:creationId xmlns:p14="http://schemas.microsoft.com/office/powerpoint/2010/main" val="77783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受限空间作业的危险分析</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84D46DF3-6202-4344-AFD0-314B1BD16D84}"/>
              </a:ext>
            </a:extLst>
          </p:cNvPr>
          <p:cNvSpPr/>
          <p:nvPr/>
        </p:nvSpPr>
        <p:spPr>
          <a:xfrm>
            <a:off x="1382431" y="1745816"/>
            <a:ext cx="4423283"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、物理危害</a:t>
            </a:r>
          </a:p>
        </p:txBody>
      </p:sp>
      <p:sp>
        <p:nvSpPr>
          <p:cNvPr id="7" name="矩形 6">
            <a:extLst>
              <a:ext uri="{FF2B5EF4-FFF2-40B4-BE49-F238E27FC236}">
                <a16:creationId xmlns:a16="http://schemas.microsoft.com/office/drawing/2014/main" id="{5BE2D869-AB19-4DC5-BD21-9F30924D62C4}"/>
              </a:ext>
            </a:extLst>
          </p:cNvPr>
          <p:cNvSpPr/>
          <p:nvPr/>
        </p:nvSpPr>
        <p:spPr>
          <a:xfrm>
            <a:off x="2435823" y="3097666"/>
            <a:ext cx="3062988" cy="523220"/>
          </a:xfrm>
          <a:prstGeom prst="rect">
            <a:avLst/>
          </a:prstGeom>
          <a:solidFill>
            <a:srgbClr val="0070C0"/>
          </a:solidFill>
        </p:spPr>
        <p:txBody>
          <a:bodyPr wrap="square">
            <a:spAutoFit/>
          </a:bodyPr>
          <a:lstStyle/>
          <a:p>
            <a:pPr marL="0" lvl="1" algn="ctr" defTabSz="795655">
              <a:lnSpc>
                <a:spcPct val="140000"/>
              </a:lnSpc>
              <a:spcAft>
                <a:spcPct val="20000"/>
              </a:spcAft>
              <a:buClr>
                <a:srgbClr val="FF3399"/>
              </a:buClr>
            </a:pPr>
            <a:r>
              <a:rPr lang="zh-CN" altLang="zh-CN" sz="2000" dirty="0">
                <a:solidFill>
                  <a:schemeClr val="bg1"/>
                </a:solidFill>
                <a:latin typeface="微软雅黑" panose="020B0503020204020204" pitchFamily="34" charset="-122"/>
                <a:ea typeface="微软雅黑" panose="020B0503020204020204" pitchFamily="34" charset="-122"/>
              </a:rPr>
              <a:t>极端的温度</a:t>
            </a:r>
          </a:p>
        </p:txBody>
      </p:sp>
      <p:sp>
        <p:nvSpPr>
          <p:cNvPr id="18" name="矩形 17">
            <a:extLst>
              <a:ext uri="{FF2B5EF4-FFF2-40B4-BE49-F238E27FC236}">
                <a16:creationId xmlns:a16="http://schemas.microsoft.com/office/drawing/2014/main" id="{5B8B2B04-629F-4231-9812-7B3A38B3F59A}"/>
              </a:ext>
            </a:extLst>
          </p:cNvPr>
          <p:cNvSpPr/>
          <p:nvPr/>
        </p:nvSpPr>
        <p:spPr>
          <a:xfrm>
            <a:off x="6909411" y="3142833"/>
            <a:ext cx="3043183" cy="523220"/>
          </a:xfrm>
          <a:prstGeom prst="rect">
            <a:avLst/>
          </a:prstGeom>
          <a:solidFill>
            <a:srgbClr val="F93D32"/>
          </a:solidFill>
        </p:spPr>
        <p:txBody>
          <a:bodyPr wrap="square">
            <a:spAutoFit/>
          </a:bodyPr>
          <a:lstStyle/>
          <a:p>
            <a:pPr marL="0" lvl="1" algn="ctr" defTabSz="795655">
              <a:lnSpc>
                <a:spcPct val="140000"/>
              </a:lnSpc>
              <a:spcAft>
                <a:spcPct val="20000"/>
              </a:spcAft>
              <a:buClr>
                <a:srgbClr val="FF3399"/>
              </a:buClr>
            </a:pPr>
            <a:r>
              <a:rPr lang="zh-CN" altLang="en-US" sz="2000" dirty="0">
                <a:solidFill>
                  <a:schemeClr val="bg1"/>
                </a:solidFill>
                <a:latin typeface="微软雅黑" panose="020B0503020204020204" pitchFamily="34" charset="-122"/>
                <a:ea typeface="微软雅黑" panose="020B0503020204020204" pitchFamily="34" charset="-122"/>
              </a:rPr>
              <a:t>噪音</a:t>
            </a:r>
          </a:p>
        </p:txBody>
      </p:sp>
      <p:sp>
        <p:nvSpPr>
          <p:cNvPr id="19" name="矩形 18">
            <a:extLst>
              <a:ext uri="{FF2B5EF4-FFF2-40B4-BE49-F238E27FC236}">
                <a16:creationId xmlns:a16="http://schemas.microsoft.com/office/drawing/2014/main" id="{6688223B-67EA-44C1-968F-E1D48FBCE5D9}"/>
              </a:ext>
            </a:extLst>
          </p:cNvPr>
          <p:cNvSpPr/>
          <p:nvPr/>
        </p:nvSpPr>
        <p:spPr>
          <a:xfrm>
            <a:off x="2435822" y="4353426"/>
            <a:ext cx="3062989" cy="523220"/>
          </a:xfrm>
          <a:prstGeom prst="rect">
            <a:avLst/>
          </a:prstGeom>
          <a:solidFill>
            <a:srgbClr val="F93D32"/>
          </a:solidFill>
        </p:spPr>
        <p:txBody>
          <a:bodyPr wrap="square">
            <a:spAutoFit/>
          </a:bodyPr>
          <a:lstStyle/>
          <a:p>
            <a:pPr marL="0" lvl="1" algn="ctr" defTabSz="795655">
              <a:lnSpc>
                <a:spcPct val="140000"/>
              </a:lnSpc>
              <a:spcAft>
                <a:spcPct val="20000"/>
              </a:spcAft>
              <a:buClr>
                <a:srgbClr val="FF3399"/>
              </a:buClr>
            </a:pPr>
            <a:r>
              <a:rPr lang="zh-CN" altLang="en-US" sz="2000" dirty="0">
                <a:solidFill>
                  <a:schemeClr val="bg1"/>
                </a:solidFill>
                <a:latin typeface="微软雅黑" panose="020B0503020204020204" pitchFamily="34" charset="-122"/>
                <a:ea typeface="微软雅黑" panose="020B0503020204020204" pitchFamily="34" charset="-122"/>
              </a:rPr>
              <a:t>湿滑的作业面</a:t>
            </a:r>
          </a:p>
        </p:txBody>
      </p:sp>
      <p:sp>
        <p:nvSpPr>
          <p:cNvPr id="20" name="矩形 19">
            <a:extLst>
              <a:ext uri="{FF2B5EF4-FFF2-40B4-BE49-F238E27FC236}">
                <a16:creationId xmlns:a16="http://schemas.microsoft.com/office/drawing/2014/main" id="{8951DFD0-8700-4950-B098-B8BD77E6376F}"/>
              </a:ext>
            </a:extLst>
          </p:cNvPr>
          <p:cNvSpPr/>
          <p:nvPr/>
        </p:nvSpPr>
        <p:spPr>
          <a:xfrm>
            <a:off x="6909411" y="4385619"/>
            <a:ext cx="3055084" cy="523220"/>
          </a:xfrm>
          <a:prstGeom prst="rect">
            <a:avLst/>
          </a:prstGeom>
          <a:solidFill>
            <a:srgbClr val="0070C0"/>
          </a:solidFill>
        </p:spPr>
        <p:txBody>
          <a:bodyPr wrap="square">
            <a:spAutoFit/>
          </a:bodyPr>
          <a:lstStyle/>
          <a:p>
            <a:pPr marL="0" lvl="1" algn="ctr" defTabSz="795655">
              <a:lnSpc>
                <a:spcPct val="140000"/>
              </a:lnSpc>
              <a:spcAft>
                <a:spcPct val="20000"/>
              </a:spcAft>
              <a:buClr>
                <a:srgbClr val="FF3399"/>
              </a:buClr>
            </a:pPr>
            <a:r>
              <a:rPr lang="zh-CN" altLang="en-US" sz="2000" dirty="0">
                <a:solidFill>
                  <a:schemeClr val="bg1"/>
                </a:solidFill>
                <a:latin typeface="微软雅黑" panose="020B0503020204020204" pitchFamily="34" charset="-122"/>
                <a:ea typeface="微软雅黑" panose="020B0503020204020204" pitchFamily="34" charset="-122"/>
              </a:rPr>
              <a:t>坠落、尖锐锋利的物体</a:t>
            </a:r>
            <a:endParaRPr lang="zh-CN" altLang="zh-CN" sz="20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6746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受限空间作业的危险分析</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84D46DF3-6202-4344-AFD0-314B1BD16D84}"/>
              </a:ext>
            </a:extLst>
          </p:cNvPr>
          <p:cNvSpPr/>
          <p:nvPr/>
        </p:nvSpPr>
        <p:spPr>
          <a:xfrm>
            <a:off x="1382431" y="1745816"/>
            <a:ext cx="4423283"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、吞没危险</a:t>
            </a:r>
          </a:p>
        </p:txBody>
      </p:sp>
      <p:pic>
        <p:nvPicPr>
          <p:cNvPr id="21" name="Picture 7">
            <a:extLst>
              <a:ext uri="{FF2B5EF4-FFF2-40B4-BE49-F238E27FC236}">
                <a16:creationId xmlns:a16="http://schemas.microsoft.com/office/drawing/2014/main" id="{BBBCB9D5-CA29-4016-958A-9442B35836E7}"/>
              </a:ext>
            </a:extLst>
          </p:cNvPr>
          <p:cNvPicPr>
            <a:picLocks noChangeAspect="1"/>
          </p:cNvPicPr>
          <p:nvPr/>
        </p:nvPicPr>
        <p:blipFill>
          <a:blip r:embed="rId2"/>
          <a:stretch>
            <a:fillRect/>
          </a:stretch>
        </p:blipFill>
        <p:spPr>
          <a:xfrm>
            <a:off x="1860709" y="2798898"/>
            <a:ext cx="3401293" cy="2699587"/>
          </a:xfrm>
          <a:prstGeom prst="rect">
            <a:avLst/>
          </a:prstGeom>
          <a:noFill/>
          <a:ln w="9525" cap="flat" cmpd="sng">
            <a:noFill/>
            <a:prstDash val="solid"/>
            <a:miter/>
            <a:headEnd type="none" w="med" len="med"/>
            <a:tailEnd type="none" w="med" len="med"/>
          </a:ln>
        </p:spPr>
      </p:pic>
      <p:sp>
        <p:nvSpPr>
          <p:cNvPr id="3" name="矩形 2">
            <a:extLst>
              <a:ext uri="{FF2B5EF4-FFF2-40B4-BE49-F238E27FC236}">
                <a16:creationId xmlns:a16="http://schemas.microsoft.com/office/drawing/2014/main" id="{59393F8C-81C8-4B4D-A3E6-3FB530D6D4D3}"/>
              </a:ext>
            </a:extLst>
          </p:cNvPr>
          <p:cNvSpPr/>
          <p:nvPr/>
        </p:nvSpPr>
        <p:spPr>
          <a:xfrm>
            <a:off x="5313437" y="3179732"/>
            <a:ext cx="5315272" cy="1754326"/>
          </a:xfrm>
          <a:prstGeom prst="rect">
            <a:avLst/>
          </a:prstGeom>
        </p:spPr>
        <p:txBody>
          <a:bodyPr wrap="square">
            <a:spAutoFit/>
          </a:bodyPr>
          <a:lstStyle/>
          <a:p>
            <a:pPr marL="678180" lvl="1" indent="-285750" defTabSz="795655">
              <a:lnSpc>
                <a:spcPct val="140000"/>
              </a:lnSpc>
              <a:spcAft>
                <a:spcPct val="20000"/>
              </a:spcAft>
              <a:buClr>
                <a:srgbClr val="0070C0"/>
              </a:buClr>
              <a:buFont typeface="Arial" panose="020B0604020202020204" pitchFamily="34" charset="0"/>
              <a:buChar char="•"/>
            </a:pPr>
            <a:r>
              <a:rPr lang="zh-CN" altLang="zh-CN" dirty="0">
                <a:latin typeface="微软雅黑" panose="020B0503020204020204" pitchFamily="34" charset="-122"/>
                <a:ea typeface="微软雅黑" panose="020B0503020204020204" pitchFamily="34" charset="-122"/>
              </a:rPr>
              <a:t>储存在筒仓或容器中的松散物</a:t>
            </a:r>
            <a:r>
              <a:rPr lang="zh-CN" altLang="en-US" dirty="0">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如</a:t>
            </a:r>
            <a:r>
              <a:rPr lang="zh-CN" altLang="zh-CN" b="1" dirty="0">
                <a:solidFill>
                  <a:srgbClr val="0070C0"/>
                </a:solidFill>
                <a:latin typeface="微软雅黑" panose="020B0503020204020204" pitchFamily="34" charset="-122"/>
                <a:ea typeface="微软雅黑" panose="020B0503020204020204" pitchFamily="34" charset="-122"/>
              </a:rPr>
              <a:t>谷物、 沙子、煤渣等</a:t>
            </a:r>
          </a:p>
          <a:p>
            <a:pPr marL="678180" lvl="1" indent="-285750" defTabSz="795655">
              <a:lnSpc>
                <a:spcPct val="140000"/>
              </a:lnSpc>
              <a:spcAft>
                <a:spcPct val="20000"/>
              </a:spcAft>
              <a:buClr>
                <a:srgbClr val="0070C0"/>
              </a:buClr>
              <a:buFont typeface="Arial" panose="020B0604020202020204" pitchFamily="34" charset="0"/>
              <a:buChar char="•"/>
            </a:pPr>
            <a:r>
              <a:rPr lang="zh-CN" altLang="zh-CN" dirty="0">
                <a:latin typeface="微软雅黑" panose="020B0503020204020204" pitchFamily="34" charset="-122"/>
                <a:ea typeface="微软雅黑" panose="020B0503020204020204" pitchFamily="34" charset="-122"/>
              </a:rPr>
              <a:t>管道或阀门中可能</a:t>
            </a:r>
            <a:r>
              <a:rPr lang="zh-CN" altLang="zh-CN" dirty="0">
                <a:solidFill>
                  <a:srgbClr val="0070C0"/>
                </a:solidFill>
                <a:latin typeface="微软雅黑" panose="020B0503020204020204" pitchFamily="34" charset="-122"/>
                <a:ea typeface="微软雅黑" panose="020B0503020204020204" pitchFamily="34" charset="-122"/>
              </a:rPr>
              <a:t>释放有害物质</a:t>
            </a:r>
          </a:p>
          <a:p>
            <a:pPr marL="678180" lvl="1" indent="-285750" defTabSz="795655">
              <a:lnSpc>
                <a:spcPct val="140000"/>
              </a:lnSpc>
              <a:spcAft>
                <a:spcPct val="20000"/>
              </a:spcAft>
              <a:buClr>
                <a:srgbClr val="0070C0"/>
              </a:buClr>
              <a:buFont typeface="Arial" panose="020B0604020202020204" pitchFamily="34" charset="0"/>
              <a:buChar char="•"/>
            </a:pPr>
            <a:r>
              <a:rPr lang="zh-CN" altLang="zh-CN" dirty="0">
                <a:latin typeface="微软雅黑" panose="020B0503020204020204" pitchFamily="34" charset="-122"/>
                <a:ea typeface="微软雅黑" panose="020B0503020204020204" pitchFamily="34" charset="-122"/>
              </a:rPr>
              <a:t>下水道</a:t>
            </a:r>
            <a:r>
              <a:rPr lang="zh-CN" altLang="zh-CN" b="1" dirty="0">
                <a:solidFill>
                  <a:srgbClr val="0070C0"/>
                </a:solidFill>
                <a:latin typeface="微软雅黑" panose="020B0503020204020204" pitchFamily="34" charset="-122"/>
                <a:ea typeface="微软雅黑" panose="020B0503020204020204" pitchFamily="34" charset="-122"/>
              </a:rPr>
              <a:t>水流</a:t>
            </a:r>
            <a:endParaRPr lang="zh-CN" altLang="en-US" b="1" dirty="0">
              <a:solidFill>
                <a:srgbClr val="0070C0"/>
              </a:solidFill>
              <a:latin typeface="微软雅黑" panose="020B0503020204020204" pitchFamily="34" charset="-122"/>
              <a:ea typeface="微软雅黑" panose="020B0503020204020204" pitchFamily="34" charset="-122"/>
            </a:endParaRPr>
          </a:p>
        </p:txBody>
      </p:sp>
      <p:cxnSp>
        <p:nvCxnSpPr>
          <p:cNvPr id="5" name="直接连接符 4">
            <a:extLst>
              <a:ext uri="{FF2B5EF4-FFF2-40B4-BE49-F238E27FC236}">
                <a16:creationId xmlns:a16="http://schemas.microsoft.com/office/drawing/2014/main" id="{B5DA769D-0999-4BCD-A77C-B2344E1AD82C}"/>
              </a:ext>
            </a:extLst>
          </p:cNvPr>
          <p:cNvCxnSpPr/>
          <p:nvPr/>
        </p:nvCxnSpPr>
        <p:spPr>
          <a:xfrm>
            <a:off x="1795854" y="5762172"/>
            <a:ext cx="927187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9709D5CF-CEF2-4AB0-800C-F6BE83BAD50A}"/>
              </a:ext>
            </a:extLst>
          </p:cNvPr>
          <p:cNvCxnSpPr/>
          <p:nvPr/>
        </p:nvCxnSpPr>
        <p:spPr>
          <a:xfrm>
            <a:off x="1795854" y="2503715"/>
            <a:ext cx="927187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83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受限空间作业的危险分析</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84D46DF3-6202-4344-AFD0-314B1BD16D84}"/>
              </a:ext>
            </a:extLst>
          </p:cNvPr>
          <p:cNvSpPr/>
          <p:nvPr/>
        </p:nvSpPr>
        <p:spPr>
          <a:xfrm>
            <a:off x="850045" y="1425276"/>
            <a:ext cx="4423283"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、接触化学品</a:t>
            </a:r>
          </a:p>
        </p:txBody>
      </p:sp>
      <p:grpSp>
        <p:nvGrpSpPr>
          <p:cNvPr id="18" name="组合 17">
            <a:extLst>
              <a:ext uri="{FF2B5EF4-FFF2-40B4-BE49-F238E27FC236}">
                <a16:creationId xmlns:a16="http://schemas.microsoft.com/office/drawing/2014/main" id="{4826986D-55AC-4848-92F3-D3C264E95848}"/>
              </a:ext>
            </a:extLst>
          </p:cNvPr>
          <p:cNvGrpSpPr/>
          <p:nvPr/>
        </p:nvGrpSpPr>
        <p:grpSpPr>
          <a:xfrm>
            <a:off x="769643" y="2479288"/>
            <a:ext cx="2294097" cy="3489056"/>
            <a:chOff x="2304614" y="2464773"/>
            <a:chExt cx="1773237" cy="3489056"/>
          </a:xfrm>
          <a:solidFill>
            <a:srgbClr val="0070C0"/>
          </a:solidFill>
        </p:grpSpPr>
        <p:grpSp>
          <p:nvGrpSpPr>
            <p:cNvPr id="19" name="组合 18">
              <a:extLst>
                <a:ext uri="{FF2B5EF4-FFF2-40B4-BE49-F238E27FC236}">
                  <a16:creationId xmlns:a16="http://schemas.microsoft.com/office/drawing/2014/main" id="{CF20ACA5-B6A7-439D-A7C6-53DF26668DC4}"/>
                </a:ext>
              </a:extLst>
            </p:cNvPr>
            <p:cNvGrpSpPr/>
            <p:nvPr/>
          </p:nvGrpSpPr>
          <p:grpSpPr>
            <a:xfrm>
              <a:off x="2306201" y="2464773"/>
              <a:ext cx="1771650" cy="3489056"/>
              <a:chOff x="1055772" y="2084429"/>
              <a:chExt cx="1771650" cy="3489056"/>
            </a:xfrm>
            <a:grpFill/>
            <a:scene3d>
              <a:camera prst="obliqueTopLeft"/>
              <a:lightRig rig="threePt" dir="t"/>
            </a:scene3d>
          </p:grpSpPr>
          <p:sp>
            <p:nvSpPr>
              <p:cNvPr id="25" name="任意多边形 22">
                <a:extLst>
                  <a:ext uri="{FF2B5EF4-FFF2-40B4-BE49-F238E27FC236}">
                    <a16:creationId xmlns:a16="http://schemas.microsoft.com/office/drawing/2014/main" id="{5814B77C-F427-4F39-9979-60D6252A5AB6}"/>
                  </a:ext>
                </a:extLst>
              </p:cNvPr>
              <p:cNvSpPr/>
              <p:nvPr/>
            </p:nvSpPr>
            <p:spPr>
              <a:xfrm>
                <a:off x="1055772" y="2801257"/>
                <a:ext cx="1770063" cy="2772228"/>
              </a:xfrm>
              <a:custGeom>
                <a:avLst/>
                <a:gdLst>
                  <a:gd name="connsiteX0" fmla="*/ 0 w 1770063"/>
                  <a:gd name="connsiteY0" fmla="*/ 0 h 2772228"/>
                  <a:gd name="connsiteX1" fmla="*/ 417923 w 1770063"/>
                  <a:gd name="connsiteY1" fmla="*/ 0 h 2772228"/>
                  <a:gd name="connsiteX2" fmla="*/ 430133 w 1770063"/>
                  <a:gd name="connsiteY2" fmla="*/ 7256 h 2772228"/>
                  <a:gd name="connsiteX3" fmla="*/ 428829 w 1770063"/>
                  <a:gd name="connsiteY3" fmla="*/ 7256 h 2772228"/>
                  <a:gd name="connsiteX4" fmla="*/ 885032 w 1770063"/>
                  <a:gd name="connsiteY4" fmla="*/ 290284 h 2772228"/>
                  <a:gd name="connsiteX5" fmla="*/ 1341234 w 1770063"/>
                  <a:gd name="connsiteY5" fmla="*/ 7256 h 2772228"/>
                  <a:gd name="connsiteX6" fmla="*/ 1339929 w 1770063"/>
                  <a:gd name="connsiteY6" fmla="*/ 7256 h 2772228"/>
                  <a:gd name="connsiteX7" fmla="*/ 1352139 w 1770063"/>
                  <a:gd name="connsiteY7" fmla="*/ 0 h 2772228"/>
                  <a:gd name="connsiteX8" fmla="*/ 1770063 w 1770063"/>
                  <a:gd name="connsiteY8" fmla="*/ 0 h 2772228"/>
                  <a:gd name="connsiteX9" fmla="*/ 1770063 w 1770063"/>
                  <a:gd name="connsiteY9" fmla="*/ 2772228 h 2772228"/>
                  <a:gd name="connsiteX10" fmla="*/ 0 w 1770063"/>
                  <a:gd name="connsiteY10" fmla="*/ 2772228 h 277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0063" h="2772228">
                    <a:moveTo>
                      <a:pt x="0" y="0"/>
                    </a:moveTo>
                    <a:lnTo>
                      <a:pt x="417923" y="0"/>
                    </a:lnTo>
                    <a:lnTo>
                      <a:pt x="430133" y="7256"/>
                    </a:lnTo>
                    <a:lnTo>
                      <a:pt x="428829" y="7256"/>
                    </a:lnTo>
                    <a:lnTo>
                      <a:pt x="885032" y="290284"/>
                    </a:lnTo>
                    <a:lnTo>
                      <a:pt x="1341234" y="7256"/>
                    </a:lnTo>
                    <a:lnTo>
                      <a:pt x="1339929" y="7256"/>
                    </a:lnTo>
                    <a:lnTo>
                      <a:pt x="1352139" y="0"/>
                    </a:lnTo>
                    <a:lnTo>
                      <a:pt x="1770063" y="0"/>
                    </a:lnTo>
                    <a:lnTo>
                      <a:pt x="1770063" y="2772228"/>
                    </a:lnTo>
                    <a:lnTo>
                      <a:pt x="0" y="2772228"/>
                    </a:lnTo>
                    <a:close/>
                  </a:path>
                </a:pathLst>
              </a:custGeom>
              <a:grpFill/>
              <a:ln w="3175">
                <a:solidFill>
                  <a:schemeClr val="bg1"/>
                </a:solidFill>
              </a:ln>
              <a:sp3d extrusionH="381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任意多边形 19">
                <a:extLst>
                  <a:ext uri="{FF2B5EF4-FFF2-40B4-BE49-F238E27FC236}">
                    <a16:creationId xmlns:a16="http://schemas.microsoft.com/office/drawing/2014/main" id="{2A6238DF-D775-4BAA-AA85-B3322393E2A6}"/>
                  </a:ext>
                </a:extLst>
              </p:cNvPr>
              <p:cNvSpPr/>
              <p:nvPr/>
            </p:nvSpPr>
            <p:spPr>
              <a:xfrm>
                <a:off x="1057359" y="2084429"/>
                <a:ext cx="1770063" cy="1000761"/>
              </a:xfrm>
              <a:custGeom>
                <a:avLst/>
                <a:gdLst>
                  <a:gd name="connsiteX0" fmla="*/ 0 w 1770063"/>
                  <a:gd name="connsiteY0" fmla="*/ 0 h 1000761"/>
                  <a:gd name="connsiteX1" fmla="*/ 1770063 w 1770063"/>
                  <a:gd name="connsiteY1" fmla="*/ 0 h 1000761"/>
                  <a:gd name="connsiteX2" fmla="*/ 1770063 w 1770063"/>
                  <a:gd name="connsiteY2" fmla="*/ 579847 h 1000761"/>
                  <a:gd name="connsiteX3" fmla="*/ 1113133 w 1770063"/>
                  <a:gd name="connsiteY3" fmla="*/ 579847 h 1000761"/>
                  <a:gd name="connsiteX4" fmla="*/ 1113133 w 1770063"/>
                  <a:gd name="connsiteY4" fmla="*/ 717733 h 1000761"/>
                  <a:gd name="connsiteX5" fmla="*/ 1341234 w 1770063"/>
                  <a:gd name="connsiteY5" fmla="*/ 717733 h 1000761"/>
                  <a:gd name="connsiteX6" fmla="*/ 885032 w 1770063"/>
                  <a:gd name="connsiteY6" fmla="*/ 1000761 h 1000761"/>
                  <a:gd name="connsiteX7" fmla="*/ 428829 w 1770063"/>
                  <a:gd name="connsiteY7" fmla="*/ 717733 h 1000761"/>
                  <a:gd name="connsiteX8" fmla="*/ 656930 w 1770063"/>
                  <a:gd name="connsiteY8" fmla="*/ 717733 h 1000761"/>
                  <a:gd name="connsiteX9" fmla="*/ 656930 w 1770063"/>
                  <a:gd name="connsiteY9" fmla="*/ 579847 h 1000761"/>
                  <a:gd name="connsiteX10" fmla="*/ 0 w 1770063"/>
                  <a:gd name="connsiteY10" fmla="*/ 579847 h 100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0063" h="1000761">
                    <a:moveTo>
                      <a:pt x="0" y="0"/>
                    </a:moveTo>
                    <a:lnTo>
                      <a:pt x="1770063" y="0"/>
                    </a:lnTo>
                    <a:lnTo>
                      <a:pt x="1770063" y="579847"/>
                    </a:lnTo>
                    <a:lnTo>
                      <a:pt x="1113133" y="579847"/>
                    </a:lnTo>
                    <a:lnTo>
                      <a:pt x="1113133" y="717733"/>
                    </a:lnTo>
                    <a:lnTo>
                      <a:pt x="1341234" y="717733"/>
                    </a:lnTo>
                    <a:lnTo>
                      <a:pt x="885032" y="1000761"/>
                    </a:lnTo>
                    <a:lnTo>
                      <a:pt x="428829" y="717733"/>
                    </a:lnTo>
                    <a:lnTo>
                      <a:pt x="656930" y="717733"/>
                    </a:lnTo>
                    <a:lnTo>
                      <a:pt x="656930" y="579847"/>
                    </a:lnTo>
                    <a:lnTo>
                      <a:pt x="0" y="579847"/>
                    </a:lnTo>
                    <a:close/>
                  </a:path>
                </a:pathLst>
              </a:custGeom>
              <a:solidFill>
                <a:srgbClr val="F93D32"/>
              </a:solidFill>
              <a:ln w="3175">
                <a:noFill/>
              </a:ln>
              <a:sp3d extrusionH="381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文本框 21">
              <a:extLst>
                <a:ext uri="{FF2B5EF4-FFF2-40B4-BE49-F238E27FC236}">
                  <a16:creationId xmlns:a16="http://schemas.microsoft.com/office/drawing/2014/main" id="{5E0AC28E-81FE-43C1-A4B8-FE70A44C843B}"/>
                </a:ext>
              </a:extLst>
            </p:cNvPr>
            <p:cNvSpPr txBox="1"/>
            <p:nvPr/>
          </p:nvSpPr>
          <p:spPr>
            <a:xfrm>
              <a:off x="2658616" y="2565043"/>
              <a:ext cx="1065231" cy="400110"/>
            </a:xfrm>
            <a:prstGeom prst="rect">
              <a:avLst/>
            </a:prstGeom>
            <a:noFill/>
            <a:ln>
              <a:noFill/>
            </a:ln>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化学品危害</a:t>
              </a:r>
            </a:p>
          </p:txBody>
        </p:sp>
        <p:sp>
          <p:nvSpPr>
            <p:cNvPr id="24" name="文本框 23">
              <a:extLst>
                <a:ext uri="{FF2B5EF4-FFF2-40B4-BE49-F238E27FC236}">
                  <a16:creationId xmlns:a16="http://schemas.microsoft.com/office/drawing/2014/main" id="{C4944CCD-207B-4433-82AD-9F6586922515}"/>
                </a:ext>
              </a:extLst>
            </p:cNvPr>
            <p:cNvSpPr txBox="1"/>
            <p:nvPr/>
          </p:nvSpPr>
          <p:spPr>
            <a:xfrm>
              <a:off x="2304614" y="3565804"/>
              <a:ext cx="1771650" cy="2157001"/>
            </a:xfrm>
            <a:prstGeom prst="rect">
              <a:avLst/>
            </a:prstGeom>
            <a:noFill/>
            <a:ln>
              <a:noFill/>
            </a:ln>
          </p:spPr>
          <p:txBody>
            <a:bodyPr wrap="square" rtlCol="0">
              <a:spAutoFit/>
            </a:bodyPr>
            <a:lstStyle/>
            <a:p>
              <a:pPr>
                <a:lnSpc>
                  <a:spcPts val="2300"/>
                </a:lnSpc>
              </a:pPr>
              <a:r>
                <a:rPr lang="zh-CN" altLang="en-US" sz="1600" dirty="0">
                  <a:solidFill>
                    <a:schemeClr val="bg1"/>
                  </a:solidFill>
                  <a:latin typeface="微软雅黑" panose="020B0503020204020204" pitchFamily="34" charset="-122"/>
                  <a:ea typeface="微软雅黑" panose="020B0503020204020204" pitchFamily="34" charset="-122"/>
                </a:rPr>
                <a:t>有如下渠道会使你接触并受到化学品的危害：</a:t>
              </a:r>
            </a:p>
            <a:p>
              <a:pPr marL="285750" indent="-285750">
                <a:lnSpc>
                  <a:spcPts val="23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眼 </a:t>
              </a: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皮肤接触        </a:t>
              </a:r>
            </a:p>
            <a:p>
              <a:pPr marL="285750" indent="-285750">
                <a:lnSpc>
                  <a:spcPts val="23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吸收</a:t>
              </a:r>
            </a:p>
            <a:p>
              <a:pPr marL="285750" indent="-285750">
                <a:lnSpc>
                  <a:spcPts val="23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吞食                </a:t>
              </a:r>
            </a:p>
            <a:p>
              <a:pPr marL="285750" indent="-285750">
                <a:lnSpc>
                  <a:spcPts val="23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吸入</a:t>
              </a:r>
            </a:p>
            <a:p>
              <a:pPr marL="285750" indent="-285750">
                <a:lnSpc>
                  <a:spcPts val="23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注射</a:t>
              </a:r>
            </a:p>
          </p:txBody>
        </p:sp>
      </p:grpSp>
      <p:grpSp>
        <p:nvGrpSpPr>
          <p:cNvPr id="53" name="组合 52">
            <a:extLst>
              <a:ext uri="{FF2B5EF4-FFF2-40B4-BE49-F238E27FC236}">
                <a16:creationId xmlns:a16="http://schemas.microsoft.com/office/drawing/2014/main" id="{75B205D4-7DBD-448D-85B0-9ED511071909}"/>
              </a:ext>
            </a:extLst>
          </p:cNvPr>
          <p:cNvGrpSpPr/>
          <p:nvPr/>
        </p:nvGrpSpPr>
        <p:grpSpPr>
          <a:xfrm>
            <a:off x="3479571" y="2479288"/>
            <a:ext cx="2294097" cy="3489056"/>
            <a:chOff x="2304614" y="2464773"/>
            <a:chExt cx="1773237" cy="3489056"/>
          </a:xfrm>
          <a:solidFill>
            <a:srgbClr val="0070C0"/>
          </a:solidFill>
        </p:grpSpPr>
        <p:grpSp>
          <p:nvGrpSpPr>
            <p:cNvPr id="54" name="组合 53">
              <a:extLst>
                <a:ext uri="{FF2B5EF4-FFF2-40B4-BE49-F238E27FC236}">
                  <a16:creationId xmlns:a16="http://schemas.microsoft.com/office/drawing/2014/main" id="{31F6B48A-30B4-4A60-B453-0B5B67AB440E}"/>
                </a:ext>
              </a:extLst>
            </p:cNvPr>
            <p:cNvGrpSpPr/>
            <p:nvPr/>
          </p:nvGrpSpPr>
          <p:grpSpPr>
            <a:xfrm>
              <a:off x="2306201" y="2464773"/>
              <a:ext cx="1771650" cy="3489056"/>
              <a:chOff x="1055772" y="2084429"/>
              <a:chExt cx="1771650" cy="3489056"/>
            </a:xfrm>
            <a:grpFill/>
            <a:scene3d>
              <a:camera prst="obliqueTopLeft"/>
              <a:lightRig rig="threePt" dir="t"/>
            </a:scene3d>
          </p:grpSpPr>
          <p:sp>
            <p:nvSpPr>
              <p:cNvPr id="57" name="任意多边形 22">
                <a:extLst>
                  <a:ext uri="{FF2B5EF4-FFF2-40B4-BE49-F238E27FC236}">
                    <a16:creationId xmlns:a16="http://schemas.microsoft.com/office/drawing/2014/main" id="{8032CE82-7485-4CEA-886F-AE9D2B9C245F}"/>
                  </a:ext>
                </a:extLst>
              </p:cNvPr>
              <p:cNvSpPr/>
              <p:nvPr/>
            </p:nvSpPr>
            <p:spPr>
              <a:xfrm>
                <a:off x="1055772" y="2801257"/>
                <a:ext cx="1770063" cy="2772228"/>
              </a:xfrm>
              <a:custGeom>
                <a:avLst/>
                <a:gdLst>
                  <a:gd name="connsiteX0" fmla="*/ 0 w 1770063"/>
                  <a:gd name="connsiteY0" fmla="*/ 0 h 2772228"/>
                  <a:gd name="connsiteX1" fmla="*/ 417923 w 1770063"/>
                  <a:gd name="connsiteY1" fmla="*/ 0 h 2772228"/>
                  <a:gd name="connsiteX2" fmla="*/ 430133 w 1770063"/>
                  <a:gd name="connsiteY2" fmla="*/ 7256 h 2772228"/>
                  <a:gd name="connsiteX3" fmla="*/ 428829 w 1770063"/>
                  <a:gd name="connsiteY3" fmla="*/ 7256 h 2772228"/>
                  <a:gd name="connsiteX4" fmla="*/ 885032 w 1770063"/>
                  <a:gd name="connsiteY4" fmla="*/ 290284 h 2772228"/>
                  <a:gd name="connsiteX5" fmla="*/ 1341234 w 1770063"/>
                  <a:gd name="connsiteY5" fmla="*/ 7256 h 2772228"/>
                  <a:gd name="connsiteX6" fmla="*/ 1339929 w 1770063"/>
                  <a:gd name="connsiteY6" fmla="*/ 7256 h 2772228"/>
                  <a:gd name="connsiteX7" fmla="*/ 1352139 w 1770063"/>
                  <a:gd name="connsiteY7" fmla="*/ 0 h 2772228"/>
                  <a:gd name="connsiteX8" fmla="*/ 1770063 w 1770063"/>
                  <a:gd name="connsiteY8" fmla="*/ 0 h 2772228"/>
                  <a:gd name="connsiteX9" fmla="*/ 1770063 w 1770063"/>
                  <a:gd name="connsiteY9" fmla="*/ 2772228 h 2772228"/>
                  <a:gd name="connsiteX10" fmla="*/ 0 w 1770063"/>
                  <a:gd name="connsiteY10" fmla="*/ 2772228 h 277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0063" h="2772228">
                    <a:moveTo>
                      <a:pt x="0" y="0"/>
                    </a:moveTo>
                    <a:lnTo>
                      <a:pt x="417923" y="0"/>
                    </a:lnTo>
                    <a:lnTo>
                      <a:pt x="430133" y="7256"/>
                    </a:lnTo>
                    <a:lnTo>
                      <a:pt x="428829" y="7256"/>
                    </a:lnTo>
                    <a:lnTo>
                      <a:pt x="885032" y="290284"/>
                    </a:lnTo>
                    <a:lnTo>
                      <a:pt x="1341234" y="7256"/>
                    </a:lnTo>
                    <a:lnTo>
                      <a:pt x="1339929" y="7256"/>
                    </a:lnTo>
                    <a:lnTo>
                      <a:pt x="1352139" y="0"/>
                    </a:lnTo>
                    <a:lnTo>
                      <a:pt x="1770063" y="0"/>
                    </a:lnTo>
                    <a:lnTo>
                      <a:pt x="1770063" y="2772228"/>
                    </a:lnTo>
                    <a:lnTo>
                      <a:pt x="0" y="2772228"/>
                    </a:lnTo>
                    <a:close/>
                  </a:path>
                </a:pathLst>
              </a:custGeom>
              <a:grpFill/>
              <a:ln w="3175">
                <a:solidFill>
                  <a:schemeClr val="bg1"/>
                </a:solidFill>
              </a:ln>
              <a:sp3d extrusionH="381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任意多边形 19">
                <a:extLst>
                  <a:ext uri="{FF2B5EF4-FFF2-40B4-BE49-F238E27FC236}">
                    <a16:creationId xmlns:a16="http://schemas.microsoft.com/office/drawing/2014/main" id="{311C5A97-3D07-43EE-9BB0-939B6EFE68DB}"/>
                  </a:ext>
                </a:extLst>
              </p:cNvPr>
              <p:cNvSpPr/>
              <p:nvPr/>
            </p:nvSpPr>
            <p:spPr>
              <a:xfrm>
                <a:off x="1057359" y="2084429"/>
                <a:ext cx="1770063" cy="1000761"/>
              </a:xfrm>
              <a:custGeom>
                <a:avLst/>
                <a:gdLst>
                  <a:gd name="connsiteX0" fmla="*/ 0 w 1770063"/>
                  <a:gd name="connsiteY0" fmla="*/ 0 h 1000761"/>
                  <a:gd name="connsiteX1" fmla="*/ 1770063 w 1770063"/>
                  <a:gd name="connsiteY1" fmla="*/ 0 h 1000761"/>
                  <a:gd name="connsiteX2" fmla="*/ 1770063 w 1770063"/>
                  <a:gd name="connsiteY2" fmla="*/ 579847 h 1000761"/>
                  <a:gd name="connsiteX3" fmla="*/ 1113133 w 1770063"/>
                  <a:gd name="connsiteY3" fmla="*/ 579847 h 1000761"/>
                  <a:gd name="connsiteX4" fmla="*/ 1113133 w 1770063"/>
                  <a:gd name="connsiteY4" fmla="*/ 717733 h 1000761"/>
                  <a:gd name="connsiteX5" fmla="*/ 1341234 w 1770063"/>
                  <a:gd name="connsiteY5" fmla="*/ 717733 h 1000761"/>
                  <a:gd name="connsiteX6" fmla="*/ 885032 w 1770063"/>
                  <a:gd name="connsiteY6" fmla="*/ 1000761 h 1000761"/>
                  <a:gd name="connsiteX7" fmla="*/ 428829 w 1770063"/>
                  <a:gd name="connsiteY7" fmla="*/ 717733 h 1000761"/>
                  <a:gd name="connsiteX8" fmla="*/ 656930 w 1770063"/>
                  <a:gd name="connsiteY8" fmla="*/ 717733 h 1000761"/>
                  <a:gd name="connsiteX9" fmla="*/ 656930 w 1770063"/>
                  <a:gd name="connsiteY9" fmla="*/ 579847 h 1000761"/>
                  <a:gd name="connsiteX10" fmla="*/ 0 w 1770063"/>
                  <a:gd name="connsiteY10" fmla="*/ 579847 h 100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0063" h="1000761">
                    <a:moveTo>
                      <a:pt x="0" y="0"/>
                    </a:moveTo>
                    <a:lnTo>
                      <a:pt x="1770063" y="0"/>
                    </a:lnTo>
                    <a:lnTo>
                      <a:pt x="1770063" y="579847"/>
                    </a:lnTo>
                    <a:lnTo>
                      <a:pt x="1113133" y="579847"/>
                    </a:lnTo>
                    <a:lnTo>
                      <a:pt x="1113133" y="717733"/>
                    </a:lnTo>
                    <a:lnTo>
                      <a:pt x="1341234" y="717733"/>
                    </a:lnTo>
                    <a:lnTo>
                      <a:pt x="885032" y="1000761"/>
                    </a:lnTo>
                    <a:lnTo>
                      <a:pt x="428829" y="717733"/>
                    </a:lnTo>
                    <a:lnTo>
                      <a:pt x="656930" y="717733"/>
                    </a:lnTo>
                    <a:lnTo>
                      <a:pt x="656930" y="579847"/>
                    </a:lnTo>
                    <a:lnTo>
                      <a:pt x="0" y="579847"/>
                    </a:lnTo>
                    <a:close/>
                  </a:path>
                </a:pathLst>
              </a:custGeom>
              <a:solidFill>
                <a:srgbClr val="F93D32"/>
              </a:solidFill>
              <a:ln w="3175">
                <a:noFill/>
              </a:ln>
              <a:sp3d extrusionH="381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5" name="文本框 54">
              <a:extLst>
                <a:ext uri="{FF2B5EF4-FFF2-40B4-BE49-F238E27FC236}">
                  <a16:creationId xmlns:a16="http://schemas.microsoft.com/office/drawing/2014/main" id="{7C896B77-CCD8-4E1D-B418-27F03F425E6D}"/>
                </a:ext>
              </a:extLst>
            </p:cNvPr>
            <p:cNvSpPr txBox="1"/>
            <p:nvPr/>
          </p:nvSpPr>
          <p:spPr>
            <a:xfrm>
              <a:off x="2723366" y="2565043"/>
              <a:ext cx="935732" cy="400110"/>
            </a:xfrm>
            <a:prstGeom prst="rect">
              <a:avLst/>
            </a:prstGeom>
            <a:noFill/>
            <a:ln>
              <a:noFill/>
            </a:ln>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危害发生</a:t>
              </a:r>
            </a:p>
          </p:txBody>
        </p:sp>
        <p:sp>
          <p:nvSpPr>
            <p:cNvPr id="56" name="文本框 55">
              <a:extLst>
                <a:ext uri="{FF2B5EF4-FFF2-40B4-BE49-F238E27FC236}">
                  <a16:creationId xmlns:a16="http://schemas.microsoft.com/office/drawing/2014/main" id="{068C1043-C40F-4F7E-A31D-440802A39950}"/>
                </a:ext>
              </a:extLst>
            </p:cNvPr>
            <p:cNvSpPr txBox="1"/>
            <p:nvPr/>
          </p:nvSpPr>
          <p:spPr>
            <a:xfrm>
              <a:off x="2304614" y="3565804"/>
              <a:ext cx="1771650" cy="1542217"/>
            </a:xfrm>
            <a:prstGeom prst="rect">
              <a:avLst/>
            </a:prstGeom>
            <a:noFill/>
            <a:ln>
              <a:noFill/>
            </a:ln>
          </p:spPr>
          <p:txBody>
            <a:bodyPr wrap="square" rtlCol="0">
              <a:spAutoFit/>
            </a:bodyPr>
            <a:lstStyle/>
            <a:p>
              <a:pPr marL="285750" indent="-285750">
                <a:lnSpc>
                  <a:spcPts val="23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危害可能会在接触或暴露化学品后几个小时后才显现出来</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ts val="23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也有可能会立即表现的</a:t>
              </a:r>
            </a:p>
          </p:txBody>
        </p:sp>
      </p:grpSp>
      <p:grpSp>
        <p:nvGrpSpPr>
          <p:cNvPr id="59" name="组合 58">
            <a:extLst>
              <a:ext uri="{FF2B5EF4-FFF2-40B4-BE49-F238E27FC236}">
                <a16:creationId xmlns:a16="http://schemas.microsoft.com/office/drawing/2014/main" id="{AFD0C94C-164A-43A5-A137-7F1CA875C505}"/>
              </a:ext>
            </a:extLst>
          </p:cNvPr>
          <p:cNvGrpSpPr/>
          <p:nvPr/>
        </p:nvGrpSpPr>
        <p:grpSpPr>
          <a:xfrm>
            <a:off x="6191685" y="2479288"/>
            <a:ext cx="2391428" cy="3489056"/>
            <a:chOff x="2306201" y="2464773"/>
            <a:chExt cx="1848470" cy="3489056"/>
          </a:xfrm>
          <a:solidFill>
            <a:srgbClr val="0070C0"/>
          </a:solidFill>
        </p:grpSpPr>
        <p:grpSp>
          <p:nvGrpSpPr>
            <p:cNvPr id="60" name="组合 59">
              <a:extLst>
                <a:ext uri="{FF2B5EF4-FFF2-40B4-BE49-F238E27FC236}">
                  <a16:creationId xmlns:a16="http://schemas.microsoft.com/office/drawing/2014/main" id="{5EAFCC18-3659-419D-B0A5-99A4826A3B05}"/>
                </a:ext>
              </a:extLst>
            </p:cNvPr>
            <p:cNvGrpSpPr/>
            <p:nvPr/>
          </p:nvGrpSpPr>
          <p:grpSpPr>
            <a:xfrm>
              <a:off x="2306201" y="2464773"/>
              <a:ext cx="1771650" cy="3489056"/>
              <a:chOff x="1055772" y="2084429"/>
              <a:chExt cx="1771650" cy="3489056"/>
            </a:xfrm>
            <a:grpFill/>
            <a:scene3d>
              <a:camera prst="obliqueTopLeft"/>
              <a:lightRig rig="threePt" dir="t"/>
            </a:scene3d>
          </p:grpSpPr>
          <p:sp>
            <p:nvSpPr>
              <p:cNvPr id="63" name="任意多边形 22">
                <a:extLst>
                  <a:ext uri="{FF2B5EF4-FFF2-40B4-BE49-F238E27FC236}">
                    <a16:creationId xmlns:a16="http://schemas.microsoft.com/office/drawing/2014/main" id="{756F5C71-5D18-4D4A-8580-E47EF002C718}"/>
                  </a:ext>
                </a:extLst>
              </p:cNvPr>
              <p:cNvSpPr/>
              <p:nvPr/>
            </p:nvSpPr>
            <p:spPr>
              <a:xfrm>
                <a:off x="1055772" y="2801257"/>
                <a:ext cx="1770063" cy="2772228"/>
              </a:xfrm>
              <a:custGeom>
                <a:avLst/>
                <a:gdLst>
                  <a:gd name="connsiteX0" fmla="*/ 0 w 1770063"/>
                  <a:gd name="connsiteY0" fmla="*/ 0 h 2772228"/>
                  <a:gd name="connsiteX1" fmla="*/ 417923 w 1770063"/>
                  <a:gd name="connsiteY1" fmla="*/ 0 h 2772228"/>
                  <a:gd name="connsiteX2" fmla="*/ 430133 w 1770063"/>
                  <a:gd name="connsiteY2" fmla="*/ 7256 h 2772228"/>
                  <a:gd name="connsiteX3" fmla="*/ 428829 w 1770063"/>
                  <a:gd name="connsiteY3" fmla="*/ 7256 h 2772228"/>
                  <a:gd name="connsiteX4" fmla="*/ 885032 w 1770063"/>
                  <a:gd name="connsiteY4" fmla="*/ 290284 h 2772228"/>
                  <a:gd name="connsiteX5" fmla="*/ 1341234 w 1770063"/>
                  <a:gd name="connsiteY5" fmla="*/ 7256 h 2772228"/>
                  <a:gd name="connsiteX6" fmla="*/ 1339929 w 1770063"/>
                  <a:gd name="connsiteY6" fmla="*/ 7256 h 2772228"/>
                  <a:gd name="connsiteX7" fmla="*/ 1352139 w 1770063"/>
                  <a:gd name="connsiteY7" fmla="*/ 0 h 2772228"/>
                  <a:gd name="connsiteX8" fmla="*/ 1770063 w 1770063"/>
                  <a:gd name="connsiteY8" fmla="*/ 0 h 2772228"/>
                  <a:gd name="connsiteX9" fmla="*/ 1770063 w 1770063"/>
                  <a:gd name="connsiteY9" fmla="*/ 2772228 h 2772228"/>
                  <a:gd name="connsiteX10" fmla="*/ 0 w 1770063"/>
                  <a:gd name="connsiteY10" fmla="*/ 2772228 h 277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0063" h="2772228">
                    <a:moveTo>
                      <a:pt x="0" y="0"/>
                    </a:moveTo>
                    <a:lnTo>
                      <a:pt x="417923" y="0"/>
                    </a:lnTo>
                    <a:lnTo>
                      <a:pt x="430133" y="7256"/>
                    </a:lnTo>
                    <a:lnTo>
                      <a:pt x="428829" y="7256"/>
                    </a:lnTo>
                    <a:lnTo>
                      <a:pt x="885032" y="290284"/>
                    </a:lnTo>
                    <a:lnTo>
                      <a:pt x="1341234" y="7256"/>
                    </a:lnTo>
                    <a:lnTo>
                      <a:pt x="1339929" y="7256"/>
                    </a:lnTo>
                    <a:lnTo>
                      <a:pt x="1352139" y="0"/>
                    </a:lnTo>
                    <a:lnTo>
                      <a:pt x="1770063" y="0"/>
                    </a:lnTo>
                    <a:lnTo>
                      <a:pt x="1770063" y="2772228"/>
                    </a:lnTo>
                    <a:lnTo>
                      <a:pt x="0" y="2772228"/>
                    </a:lnTo>
                    <a:close/>
                  </a:path>
                </a:pathLst>
              </a:custGeom>
              <a:grpFill/>
              <a:ln w="3175">
                <a:solidFill>
                  <a:schemeClr val="bg1"/>
                </a:solidFill>
              </a:ln>
              <a:sp3d extrusionH="381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 name="任意多边形 19">
                <a:extLst>
                  <a:ext uri="{FF2B5EF4-FFF2-40B4-BE49-F238E27FC236}">
                    <a16:creationId xmlns:a16="http://schemas.microsoft.com/office/drawing/2014/main" id="{8D9B3F60-C10B-434B-809C-03431E4620C8}"/>
                  </a:ext>
                </a:extLst>
              </p:cNvPr>
              <p:cNvSpPr/>
              <p:nvPr/>
            </p:nvSpPr>
            <p:spPr>
              <a:xfrm>
                <a:off x="1057359" y="2084429"/>
                <a:ext cx="1770063" cy="1000761"/>
              </a:xfrm>
              <a:custGeom>
                <a:avLst/>
                <a:gdLst>
                  <a:gd name="connsiteX0" fmla="*/ 0 w 1770063"/>
                  <a:gd name="connsiteY0" fmla="*/ 0 h 1000761"/>
                  <a:gd name="connsiteX1" fmla="*/ 1770063 w 1770063"/>
                  <a:gd name="connsiteY1" fmla="*/ 0 h 1000761"/>
                  <a:gd name="connsiteX2" fmla="*/ 1770063 w 1770063"/>
                  <a:gd name="connsiteY2" fmla="*/ 579847 h 1000761"/>
                  <a:gd name="connsiteX3" fmla="*/ 1113133 w 1770063"/>
                  <a:gd name="connsiteY3" fmla="*/ 579847 h 1000761"/>
                  <a:gd name="connsiteX4" fmla="*/ 1113133 w 1770063"/>
                  <a:gd name="connsiteY4" fmla="*/ 717733 h 1000761"/>
                  <a:gd name="connsiteX5" fmla="*/ 1341234 w 1770063"/>
                  <a:gd name="connsiteY5" fmla="*/ 717733 h 1000761"/>
                  <a:gd name="connsiteX6" fmla="*/ 885032 w 1770063"/>
                  <a:gd name="connsiteY6" fmla="*/ 1000761 h 1000761"/>
                  <a:gd name="connsiteX7" fmla="*/ 428829 w 1770063"/>
                  <a:gd name="connsiteY7" fmla="*/ 717733 h 1000761"/>
                  <a:gd name="connsiteX8" fmla="*/ 656930 w 1770063"/>
                  <a:gd name="connsiteY8" fmla="*/ 717733 h 1000761"/>
                  <a:gd name="connsiteX9" fmla="*/ 656930 w 1770063"/>
                  <a:gd name="connsiteY9" fmla="*/ 579847 h 1000761"/>
                  <a:gd name="connsiteX10" fmla="*/ 0 w 1770063"/>
                  <a:gd name="connsiteY10" fmla="*/ 579847 h 100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0063" h="1000761">
                    <a:moveTo>
                      <a:pt x="0" y="0"/>
                    </a:moveTo>
                    <a:lnTo>
                      <a:pt x="1770063" y="0"/>
                    </a:lnTo>
                    <a:lnTo>
                      <a:pt x="1770063" y="579847"/>
                    </a:lnTo>
                    <a:lnTo>
                      <a:pt x="1113133" y="579847"/>
                    </a:lnTo>
                    <a:lnTo>
                      <a:pt x="1113133" y="717733"/>
                    </a:lnTo>
                    <a:lnTo>
                      <a:pt x="1341234" y="717733"/>
                    </a:lnTo>
                    <a:lnTo>
                      <a:pt x="885032" y="1000761"/>
                    </a:lnTo>
                    <a:lnTo>
                      <a:pt x="428829" y="717733"/>
                    </a:lnTo>
                    <a:lnTo>
                      <a:pt x="656930" y="717733"/>
                    </a:lnTo>
                    <a:lnTo>
                      <a:pt x="656930" y="579847"/>
                    </a:lnTo>
                    <a:lnTo>
                      <a:pt x="0" y="579847"/>
                    </a:lnTo>
                    <a:close/>
                  </a:path>
                </a:pathLst>
              </a:custGeom>
              <a:solidFill>
                <a:srgbClr val="F93D32"/>
              </a:solidFill>
              <a:ln w="3175">
                <a:noFill/>
              </a:ln>
              <a:sp3d extrusionH="381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1" name="文本框 60">
              <a:extLst>
                <a:ext uri="{FF2B5EF4-FFF2-40B4-BE49-F238E27FC236}">
                  <a16:creationId xmlns:a16="http://schemas.microsoft.com/office/drawing/2014/main" id="{6422DCAA-FD08-4439-8FCC-BF34460044AE}"/>
                </a:ext>
              </a:extLst>
            </p:cNvPr>
            <p:cNvSpPr txBox="1"/>
            <p:nvPr/>
          </p:nvSpPr>
          <p:spPr>
            <a:xfrm>
              <a:off x="2565502" y="2565043"/>
              <a:ext cx="1251460" cy="400110"/>
            </a:xfrm>
            <a:prstGeom prst="rect">
              <a:avLst/>
            </a:prstGeom>
            <a:noFill/>
            <a:ln>
              <a:noFill/>
            </a:ln>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尽快医疗救助</a:t>
              </a:r>
            </a:p>
          </p:txBody>
        </p:sp>
        <p:sp>
          <p:nvSpPr>
            <p:cNvPr id="62" name="文本框 61">
              <a:extLst>
                <a:ext uri="{FF2B5EF4-FFF2-40B4-BE49-F238E27FC236}">
                  <a16:creationId xmlns:a16="http://schemas.microsoft.com/office/drawing/2014/main" id="{FE69FADB-0189-4659-B84E-FD8BAF32CD05}"/>
                </a:ext>
              </a:extLst>
            </p:cNvPr>
            <p:cNvSpPr txBox="1"/>
            <p:nvPr/>
          </p:nvSpPr>
          <p:spPr>
            <a:xfrm>
              <a:off x="2383021" y="4061000"/>
              <a:ext cx="1771650" cy="362407"/>
            </a:xfrm>
            <a:prstGeom prst="rect">
              <a:avLst/>
            </a:prstGeom>
            <a:noFill/>
            <a:ln>
              <a:noFill/>
            </a:ln>
          </p:spPr>
          <p:txBody>
            <a:bodyPr wrap="square" rtlCol="0">
              <a:spAutoFit/>
            </a:bodyPr>
            <a:lstStyle/>
            <a:p>
              <a:pPr marL="285750" indent="-285750">
                <a:lnSpc>
                  <a:spcPts val="23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应尽快得到医疗救助</a:t>
              </a:r>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grpSp>
        <p:nvGrpSpPr>
          <p:cNvPr id="65" name="组合 64">
            <a:extLst>
              <a:ext uri="{FF2B5EF4-FFF2-40B4-BE49-F238E27FC236}">
                <a16:creationId xmlns:a16="http://schemas.microsoft.com/office/drawing/2014/main" id="{1DD9505A-4BA9-42FC-8275-B0E568B1E39E}"/>
              </a:ext>
            </a:extLst>
          </p:cNvPr>
          <p:cNvGrpSpPr/>
          <p:nvPr/>
        </p:nvGrpSpPr>
        <p:grpSpPr>
          <a:xfrm>
            <a:off x="8900584" y="2479288"/>
            <a:ext cx="2293072" cy="3489056"/>
            <a:chOff x="2305406" y="2464773"/>
            <a:chExt cx="1772445" cy="3489056"/>
          </a:xfrm>
          <a:solidFill>
            <a:srgbClr val="0070C0"/>
          </a:solidFill>
        </p:grpSpPr>
        <p:grpSp>
          <p:nvGrpSpPr>
            <p:cNvPr id="66" name="组合 65">
              <a:extLst>
                <a:ext uri="{FF2B5EF4-FFF2-40B4-BE49-F238E27FC236}">
                  <a16:creationId xmlns:a16="http://schemas.microsoft.com/office/drawing/2014/main" id="{0EEBCAE7-7C5C-46CD-BCB4-667FF74419FA}"/>
                </a:ext>
              </a:extLst>
            </p:cNvPr>
            <p:cNvGrpSpPr/>
            <p:nvPr/>
          </p:nvGrpSpPr>
          <p:grpSpPr>
            <a:xfrm>
              <a:off x="2306201" y="2464773"/>
              <a:ext cx="1771650" cy="3489056"/>
              <a:chOff x="1055772" y="2084429"/>
              <a:chExt cx="1771650" cy="3489056"/>
            </a:xfrm>
            <a:grpFill/>
            <a:scene3d>
              <a:camera prst="obliqueTopLeft"/>
              <a:lightRig rig="threePt" dir="t"/>
            </a:scene3d>
          </p:grpSpPr>
          <p:sp>
            <p:nvSpPr>
              <p:cNvPr id="69" name="任意多边形 22">
                <a:extLst>
                  <a:ext uri="{FF2B5EF4-FFF2-40B4-BE49-F238E27FC236}">
                    <a16:creationId xmlns:a16="http://schemas.microsoft.com/office/drawing/2014/main" id="{43C7B85F-B57D-476E-B410-E8E33B924475}"/>
                  </a:ext>
                </a:extLst>
              </p:cNvPr>
              <p:cNvSpPr/>
              <p:nvPr/>
            </p:nvSpPr>
            <p:spPr>
              <a:xfrm>
                <a:off x="1055772" y="2801257"/>
                <a:ext cx="1770063" cy="2772228"/>
              </a:xfrm>
              <a:custGeom>
                <a:avLst/>
                <a:gdLst>
                  <a:gd name="connsiteX0" fmla="*/ 0 w 1770063"/>
                  <a:gd name="connsiteY0" fmla="*/ 0 h 2772228"/>
                  <a:gd name="connsiteX1" fmla="*/ 417923 w 1770063"/>
                  <a:gd name="connsiteY1" fmla="*/ 0 h 2772228"/>
                  <a:gd name="connsiteX2" fmla="*/ 430133 w 1770063"/>
                  <a:gd name="connsiteY2" fmla="*/ 7256 h 2772228"/>
                  <a:gd name="connsiteX3" fmla="*/ 428829 w 1770063"/>
                  <a:gd name="connsiteY3" fmla="*/ 7256 h 2772228"/>
                  <a:gd name="connsiteX4" fmla="*/ 885032 w 1770063"/>
                  <a:gd name="connsiteY4" fmla="*/ 290284 h 2772228"/>
                  <a:gd name="connsiteX5" fmla="*/ 1341234 w 1770063"/>
                  <a:gd name="connsiteY5" fmla="*/ 7256 h 2772228"/>
                  <a:gd name="connsiteX6" fmla="*/ 1339929 w 1770063"/>
                  <a:gd name="connsiteY6" fmla="*/ 7256 h 2772228"/>
                  <a:gd name="connsiteX7" fmla="*/ 1352139 w 1770063"/>
                  <a:gd name="connsiteY7" fmla="*/ 0 h 2772228"/>
                  <a:gd name="connsiteX8" fmla="*/ 1770063 w 1770063"/>
                  <a:gd name="connsiteY8" fmla="*/ 0 h 2772228"/>
                  <a:gd name="connsiteX9" fmla="*/ 1770063 w 1770063"/>
                  <a:gd name="connsiteY9" fmla="*/ 2772228 h 2772228"/>
                  <a:gd name="connsiteX10" fmla="*/ 0 w 1770063"/>
                  <a:gd name="connsiteY10" fmla="*/ 2772228 h 277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0063" h="2772228">
                    <a:moveTo>
                      <a:pt x="0" y="0"/>
                    </a:moveTo>
                    <a:lnTo>
                      <a:pt x="417923" y="0"/>
                    </a:lnTo>
                    <a:lnTo>
                      <a:pt x="430133" y="7256"/>
                    </a:lnTo>
                    <a:lnTo>
                      <a:pt x="428829" y="7256"/>
                    </a:lnTo>
                    <a:lnTo>
                      <a:pt x="885032" y="290284"/>
                    </a:lnTo>
                    <a:lnTo>
                      <a:pt x="1341234" y="7256"/>
                    </a:lnTo>
                    <a:lnTo>
                      <a:pt x="1339929" y="7256"/>
                    </a:lnTo>
                    <a:lnTo>
                      <a:pt x="1352139" y="0"/>
                    </a:lnTo>
                    <a:lnTo>
                      <a:pt x="1770063" y="0"/>
                    </a:lnTo>
                    <a:lnTo>
                      <a:pt x="1770063" y="2772228"/>
                    </a:lnTo>
                    <a:lnTo>
                      <a:pt x="0" y="2772228"/>
                    </a:lnTo>
                    <a:close/>
                  </a:path>
                </a:pathLst>
              </a:custGeom>
              <a:grpFill/>
              <a:ln w="3175">
                <a:solidFill>
                  <a:schemeClr val="bg1"/>
                </a:solidFill>
              </a:ln>
              <a:sp3d extrusionH="381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任意多边形 19">
                <a:extLst>
                  <a:ext uri="{FF2B5EF4-FFF2-40B4-BE49-F238E27FC236}">
                    <a16:creationId xmlns:a16="http://schemas.microsoft.com/office/drawing/2014/main" id="{A5B242A5-024C-4DF6-8CDD-19FAE5B3833C}"/>
                  </a:ext>
                </a:extLst>
              </p:cNvPr>
              <p:cNvSpPr/>
              <p:nvPr/>
            </p:nvSpPr>
            <p:spPr>
              <a:xfrm>
                <a:off x="1057359" y="2084429"/>
                <a:ext cx="1770063" cy="1000761"/>
              </a:xfrm>
              <a:custGeom>
                <a:avLst/>
                <a:gdLst>
                  <a:gd name="connsiteX0" fmla="*/ 0 w 1770063"/>
                  <a:gd name="connsiteY0" fmla="*/ 0 h 1000761"/>
                  <a:gd name="connsiteX1" fmla="*/ 1770063 w 1770063"/>
                  <a:gd name="connsiteY1" fmla="*/ 0 h 1000761"/>
                  <a:gd name="connsiteX2" fmla="*/ 1770063 w 1770063"/>
                  <a:gd name="connsiteY2" fmla="*/ 579847 h 1000761"/>
                  <a:gd name="connsiteX3" fmla="*/ 1113133 w 1770063"/>
                  <a:gd name="connsiteY3" fmla="*/ 579847 h 1000761"/>
                  <a:gd name="connsiteX4" fmla="*/ 1113133 w 1770063"/>
                  <a:gd name="connsiteY4" fmla="*/ 717733 h 1000761"/>
                  <a:gd name="connsiteX5" fmla="*/ 1341234 w 1770063"/>
                  <a:gd name="connsiteY5" fmla="*/ 717733 h 1000761"/>
                  <a:gd name="connsiteX6" fmla="*/ 885032 w 1770063"/>
                  <a:gd name="connsiteY6" fmla="*/ 1000761 h 1000761"/>
                  <a:gd name="connsiteX7" fmla="*/ 428829 w 1770063"/>
                  <a:gd name="connsiteY7" fmla="*/ 717733 h 1000761"/>
                  <a:gd name="connsiteX8" fmla="*/ 656930 w 1770063"/>
                  <a:gd name="connsiteY8" fmla="*/ 717733 h 1000761"/>
                  <a:gd name="connsiteX9" fmla="*/ 656930 w 1770063"/>
                  <a:gd name="connsiteY9" fmla="*/ 579847 h 1000761"/>
                  <a:gd name="connsiteX10" fmla="*/ 0 w 1770063"/>
                  <a:gd name="connsiteY10" fmla="*/ 579847 h 100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0063" h="1000761">
                    <a:moveTo>
                      <a:pt x="0" y="0"/>
                    </a:moveTo>
                    <a:lnTo>
                      <a:pt x="1770063" y="0"/>
                    </a:lnTo>
                    <a:lnTo>
                      <a:pt x="1770063" y="579847"/>
                    </a:lnTo>
                    <a:lnTo>
                      <a:pt x="1113133" y="579847"/>
                    </a:lnTo>
                    <a:lnTo>
                      <a:pt x="1113133" y="717733"/>
                    </a:lnTo>
                    <a:lnTo>
                      <a:pt x="1341234" y="717733"/>
                    </a:lnTo>
                    <a:lnTo>
                      <a:pt x="885032" y="1000761"/>
                    </a:lnTo>
                    <a:lnTo>
                      <a:pt x="428829" y="717733"/>
                    </a:lnTo>
                    <a:lnTo>
                      <a:pt x="656930" y="717733"/>
                    </a:lnTo>
                    <a:lnTo>
                      <a:pt x="656930" y="579847"/>
                    </a:lnTo>
                    <a:lnTo>
                      <a:pt x="0" y="579847"/>
                    </a:lnTo>
                    <a:close/>
                  </a:path>
                </a:pathLst>
              </a:custGeom>
              <a:solidFill>
                <a:srgbClr val="F93D32"/>
              </a:solidFill>
              <a:ln w="3175">
                <a:noFill/>
              </a:ln>
              <a:sp3d extrusionH="381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7" name="文本框 66">
              <a:extLst>
                <a:ext uri="{FF2B5EF4-FFF2-40B4-BE49-F238E27FC236}">
                  <a16:creationId xmlns:a16="http://schemas.microsoft.com/office/drawing/2014/main" id="{F5ECDE6A-3979-404C-92A3-D082E9ACE001}"/>
                </a:ext>
              </a:extLst>
            </p:cNvPr>
            <p:cNvSpPr txBox="1"/>
            <p:nvPr/>
          </p:nvSpPr>
          <p:spPr>
            <a:xfrm>
              <a:off x="2437146" y="2565043"/>
              <a:ext cx="1508174" cy="400110"/>
            </a:xfrm>
            <a:prstGeom prst="rect">
              <a:avLst/>
            </a:prstGeom>
            <a:noFill/>
            <a:ln>
              <a:noFill/>
            </a:ln>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事先审核</a:t>
              </a:r>
              <a:r>
                <a:rPr lang="en-US" altLang="zh-CN" sz="2000" dirty="0">
                  <a:solidFill>
                    <a:schemeClr val="bg1"/>
                  </a:solidFill>
                  <a:latin typeface="微软雅黑" panose="020B0503020204020204" pitchFamily="34" charset="-122"/>
                  <a:ea typeface="微软雅黑" panose="020B0503020204020204" pitchFamily="34" charset="-122"/>
                </a:rPr>
                <a:t>MSDS</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68" name="文本框 67">
              <a:extLst>
                <a:ext uri="{FF2B5EF4-FFF2-40B4-BE49-F238E27FC236}">
                  <a16:creationId xmlns:a16="http://schemas.microsoft.com/office/drawing/2014/main" id="{93A04CFB-468D-4527-97AC-1E42AF07DB1A}"/>
                </a:ext>
              </a:extLst>
            </p:cNvPr>
            <p:cNvSpPr txBox="1"/>
            <p:nvPr/>
          </p:nvSpPr>
          <p:spPr>
            <a:xfrm>
              <a:off x="2305406" y="4061000"/>
              <a:ext cx="1771650" cy="682238"/>
            </a:xfrm>
            <a:prstGeom prst="rect">
              <a:avLst/>
            </a:prstGeom>
            <a:noFill/>
            <a:ln>
              <a:noFill/>
            </a:ln>
          </p:spPr>
          <p:txBody>
            <a:bodyPr wrap="square" rtlCol="0">
              <a:spAutoFit/>
            </a:bodyPr>
            <a:lstStyle/>
            <a:p>
              <a:pPr marL="285750" indent="-285750">
                <a:lnSpc>
                  <a:spcPts val="23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应事先审核</a:t>
              </a:r>
              <a:r>
                <a:rPr lang="en-US" altLang="zh-CN" sz="1600" dirty="0">
                  <a:solidFill>
                    <a:schemeClr val="bg1"/>
                  </a:solidFill>
                  <a:latin typeface="微软雅黑" panose="020B0503020204020204" pitchFamily="34" charset="-122"/>
                  <a:ea typeface="微软雅黑" panose="020B0503020204020204" pitchFamily="34" charset="-122"/>
                </a:rPr>
                <a:t>MSDS</a:t>
              </a:r>
              <a:r>
                <a:rPr lang="zh-CN" altLang="en-US" sz="1600" dirty="0">
                  <a:solidFill>
                    <a:schemeClr val="bg1"/>
                  </a:solidFill>
                  <a:latin typeface="微软雅黑" panose="020B0503020204020204" pitchFamily="34" charset="-122"/>
                  <a:ea typeface="微软雅黑" panose="020B0503020204020204" pitchFamily="34" charset="-122"/>
                </a:rPr>
                <a:t>来避免接触毒物</a:t>
              </a:r>
            </a:p>
          </p:txBody>
        </p:sp>
      </p:grpSp>
    </p:spTree>
    <p:extLst>
      <p:ext uri="{BB962C8B-B14F-4D97-AF65-F5344CB8AC3E}">
        <p14:creationId xmlns:p14="http://schemas.microsoft.com/office/powerpoint/2010/main" val="209839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par>
                                <p:cTn id="9" presetID="12" presetClass="entr" presetSubtype="8"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p:tgtEl>
                                          <p:spTgt spid="53"/>
                                        </p:tgtEl>
                                        <p:attrNameLst>
                                          <p:attrName>ppt_x</p:attrName>
                                        </p:attrNameLst>
                                      </p:cBhvr>
                                      <p:tavLst>
                                        <p:tav tm="0">
                                          <p:val>
                                            <p:strVal val="#ppt_x-#ppt_w*1.125000"/>
                                          </p:val>
                                        </p:tav>
                                        <p:tav tm="100000">
                                          <p:val>
                                            <p:strVal val="#ppt_x"/>
                                          </p:val>
                                        </p:tav>
                                      </p:tavLst>
                                    </p:anim>
                                    <p:animEffect transition="in" filter="wipe(right)">
                                      <p:cBhvr>
                                        <p:cTn id="12" dur="500"/>
                                        <p:tgtEl>
                                          <p:spTgt spid="53"/>
                                        </p:tgtEl>
                                      </p:cBhvr>
                                    </p:animEffect>
                                  </p:childTnLst>
                                </p:cTn>
                              </p:par>
                              <p:par>
                                <p:cTn id="13" presetID="12" presetClass="entr" presetSubtype="8"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p:tgtEl>
                                          <p:spTgt spid="59"/>
                                        </p:tgtEl>
                                        <p:attrNameLst>
                                          <p:attrName>ppt_x</p:attrName>
                                        </p:attrNameLst>
                                      </p:cBhvr>
                                      <p:tavLst>
                                        <p:tav tm="0">
                                          <p:val>
                                            <p:strVal val="#ppt_x-#ppt_w*1.125000"/>
                                          </p:val>
                                        </p:tav>
                                        <p:tav tm="100000">
                                          <p:val>
                                            <p:strVal val="#ppt_x"/>
                                          </p:val>
                                        </p:tav>
                                      </p:tavLst>
                                    </p:anim>
                                    <p:animEffect transition="in" filter="wipe(right)">
                                      <p:cBhvr>
                                        <p:cTn id="16" dur="500"/>
                                        <p:tgtEl>
                                          <p:spTgt spid="59"/>
                                        </p:tgtEl>
                                      </p:cBhvr>
                                    </p:animEffect>
                                  </p:childTnLst>
                                </p:cTn>
                              </p:par>
                              <p:par>
                                <p:cTn id="17" presetID="12" presetClass="entr" presetSubtype="8"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500"/>
                                        <p:tgtEl>
                                          <p:spTgt spid="65"/>
                                        </p:tgtEl>
                                        <p:attrNameLst>
                                          <p:attrName>ppt_x</p:attrName>
                                        </p:attrNameLst>
                                      </p:cBhvr>
                                      <p:tavLst>
                                        <p:tav tm="0">
                                          <p:val>
                                            <p:strVal val="#ppt_x-#ppt_w*1.125000"/>
                                          </p:val>
                                        </p:tav>
                                        <p:tav tm="100000">
                                          <p:val>
                                            <p:strVal val="#ppt_x"/>
                                          </p:val>
                                        </p:tav>
                                      </p:tavLst>
                                    </p:anim>
                                    <p:animEffect transition="in" filter="wipe(right)">
                                      <p:cBhvr>
                                        <p:cTn id="2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受限空间作业的危险分析</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1841696" y="1745816"/>
            <a:ext cx="1563969" cy="424732"/>
          </a:xfrm>
          <a:prstGeom prst="rect">
            <a:avLst/>
          </a:prstGeom>
        </p:spPr>
        <p:txBody>
          <a:bodyPr wrap="square">
            <a:spAutoFit/>
          </a:bodyPr>
          <a:lstStyle/>
          <a:p>
            <a:pPr lvl="0" defTabSz="935355">
              <a:lnSpc>
                <a:spcPct val="90000"/>
              </a:lnSpc>
              <a:buClr>
                <a:srgbClr val="CC0000"/>
              </a:buClr>
            </a:pPr>
            <a:r>
              <a:rPr lang="zh-CN" altLang="en-US"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事故案例</a:t>
            </a:r>
          </a:p>
        </p:txBody>
      </p:sp>
      <p:sp>
        <p:nvSpPr>
          <p:cNvPr id="43" name="ux_103499">
            <a:extLst>
              <a:ext uri="{FF2B5EF4-FFF2-40B4-BE49-F238E27FC236}">
                <a16:creationId xmlns:a16="http://schemas.microsoft.com/office/drawing/2014/main" id="{7DDF9591-6DC1-4050-8A21-ED48C90945B7}"/>
              </a:ext>
            </a:extLst>
          </p:cNvPr>
          <p:cNvSpPr>
            <a:spLocks noChangeAspect="1"/>
          </p:cNvSpPr>
          <p:nvPr/>
        </p:nvSpPr>
        <p:spPr bwMode="auto">
          <a:xfrm>
            <a:off x="1001443" y="1639600"/>
            <a:ext cx="609685" cy="530948"/>
          </a:xfrm>
          <a:custGeom>
            <a:avLst/>
            <a:gdLst>
              <a:gd name="connsiteX0" fmla="*/ 181307 w 608697"/>
              <a:gd name="connsiteY0" fmla="*/ 458676 h 530088"/>
              <a:gd name="connsiteX1" fmla="*/ 517007 w 608697"/>
              <a:gd name="connsiteY1" fmla="*/ 458676 h 530088"/>
              <a:gd name="connsiteX2" fmla="*/ 524794 w 608697"/>
              <a:gd name="connsiteY2" fmla="*/ 466474 h 530088"/>
              <a:gd name="connsiteX3" fmla="*/ 517007 w 608697"/>
              <a:gd name="connsiteY3" fmla="*/ 474271 h 530088"/>
              <a:gd name="connsiteX4" fmla="*/ 181307 w 608697"/>
              <a:gd name="connsiteY4" fmla="*/ 474271 h 530088"/>
              <a:gd name="connsiteX5" fmla="*/ 173520 w 608697"/>
              <a:gd name="connsiteY5" fmla="*/ 466474 h 530088"/>
              <a:gd name="connsiteX6" fmla="*/ 181307 w 608697"/>
              <a:gd name="connsiteY6" fmla="*/ 458676 h 530088"/>
              <a:gd name="connsiteX7" fmla="*/ 181307 w 608697"/>
              <a:gd name="connsiteY7" fmla="*/ 420994 h 530088"/>
              <a:gd name="connsiteX8" fmla="*/ 477102 w 608697"/>
              <a:gd name="connsiteY8" fmla="*/ 420994 h 530088"/>
              <a:gd name="connsiteX9" fmla="*/ 484996 w 608697"/>
              <a:gd name="connsiteY9" fmla="*/ 428880 h 530088"/>
              <a:gd name="connsiteX10" fmla="*/ 477102 w 608697"/>
              <a:gd name="connsiteY10" fmla="*/ 436660 h 530088"/>
              <a:gd name="connsiteX11" fmla="*/ 181307 w 608697"/>
              <a:gd name="connsiteY11" fmla="*/ 436660 h 530088"/>
              <a:gd name="connsiteX12" fmla="*/ 173520 w 608697"/>
              <a:gd name="connsiteY12" fmla="*/ 428880 h 530088"/>
              <a:gd name="connsiteX13" fmla="*/ 181307 w 608697"/>
              <a:gd name="connsiteY13" fmla="*/ 420994 h 530088"/>
              <a:gd name="connsiteX14" fmla="*/ 181306 w 608697"/>
              <a:gd name="connsiteY14" fmla="*/ 383382 h 530088"/>
              <a:gd name="connsiteX15" fmla="*/ 553878 w 608697"/>
              <a:gd name="connsiteY15" fmla="*/ 383382 h 530088"/>
              <a:gd name="connsiteX16" fmla="*/ 561771 w 608697"/>
              <a:gd name="connsiteY16" fmla="*/ 391162 h 530088"/>
              <a:gd name="connsiteX17" fmla="*/ 553878 w 608697"/>
              <a:gd name="connsiteY17" fmla="*/ 399048 h 530088"/>
              <a:gd name="connsiteX18" fmla="*/ 181306 w 608697"/>
              <a:gd name="connsiteY18" fmla="*/ 399048 h 530088"/>
              <a:gd name="connsiteX19" fmla="*/ 173520 w 608697"/>
              <a:gd name="connsiteY19" fmla="*/ 391162 h 530088"/>
              <a:gd name="connsiteX20" fmla="*/ 181306 w 608697"/>
              <a:gd name="connsiteY20" fmla="*/ 383382 h 530088"/>
              <a:gd name="connsiteX21" fmla="*/ 181307 w 608697"/>
              <a:gd name="connsiteY21" fmla="*/ 345771 h 530088"/>
              <a:gd name="connsiteX22" fmla="*/ 377570 w 608697"/>
              <a:gd name="connsiteY22" fmla="*/ 345771 h 530088"/>
              <a:gd name="connsiteX23" fmla="*/ 385357 w 608697"/>
              <a:gd name="connsiteY23" fmla="*/ 353568 h 530088"/>
              <a:gd name="connsiteX24" fmla="*/ 377570 w 608697"/>
              <a:gd name="connsiteY24" fmla="*/ 361366 h 530088"/>
              <a:gd name="connsiteX25" fmla="*/ 181307 w 608697"/>
              <a:gd name="connsiteY25" fmla="*/ 361366 h 530088"/>
              <a:gd name="connsiteX26" fmla="*/ 173520 w 608697"/>
              <a:gd name="connsiteY26" fmla="*/ 353568 h 530088"/>
              <a:gd name="connsiteX27" fmla="*/ 181307 w 608697"/>
              <a:gd name="connsiteY27" fmla="*/ 345771 h 530088"/>
              <a:gd name="connsiteX28" fmla="*/ 181307 w 608697"/>
              <a:gd name="connsiteY28" fmla="*/ 308089 h 530088"/>
              <a:gd name="connsiteX29" fmla="*/ 517007 w 608697"/>
              <a:gd name="connsiteY29" fmla="*/ 308089 h 530088"/>
              <a:gd name="connsiteX30" fmla="*/ 524794 w 608697"/>
              <a:gd name="connsiteY30" fmla="*/ 315975 h 530088"/>
              <a:gd name="connsiteX31" fmla="*/ 517007 w 608697"/>
              <a:gd name="connsiteY31" fmla="*/ 323755 h 530088"/>
              <a:gd name="connsiteX32" fmla="*/ 181307 w 608697"/>
              <a:gd name="connsiteY32" fmla="*/ 323755 h 530088"/>
              <a:gd name="connsiteX33" fmla="*/ 173520 w 608697"/>
              <a:gd name="connsiteY33" fmla="*/ 315975 h 530088"/>
              <a:gd name="connsiteX34" fmla="*/ 181307 w 608697"/>
              <a:gd name="connsiteY34" fmla="*/ 308089 h 530088"/>
              <a:gd name="connsiteX35" fmla="*/ 181307 w 608697"/>
              <a:gd name="connsiteY35" fmla="*/ 270478 h 530088"/>
              <a:gd name="connsiteX36" fmla="*/ 450111 w 608697"/>
              <a:gd name="connsiteY36" fmla="*/ 270478 h 530088"/>
              <a:gd name="connsiteX37" fmla="*/ 457898 w 608697"/>
              <a:gd name="connsiteY37" fmla="*/ 278258 h 530088"/>
              <a:gd name="connsiteX38" fmla="*/ 450111 w 608697"/>
              <a:gd name="connsiteY38" fmla="*/ 286144 h 530088"/>
              <a:gd name="connsiteX39" fmla="*/ 181307 w 608697"/>
              <a:gd name="connsiteY39" fmla="*/ 286144 h 530088"/>
              <a:gd name="connsiteX40" fmla="*/ 173520 w 608697"/>
              <a:gd name="connsiteY40" fmla="*/ 278258 h 530088"/>
              <a:gd name="connsiteX41" fmla="*/ 181307 w 608697"/>
              <a:gd name="connsiteY41" fmla="*/ 270478 h 530088"/>
              <a:gd name="connsiteX42" fmla="*/ 41939 w 608697"/>
              <a:gd name="connsiteY42" fmla="*/ 254247 h 530088"/>
              <a:gd name="connsiteX43" fmla="*/ 73295 w 608697"/>
              <a:gd name="connsiteY43" fmla="*/ 254247 h 530088"/>
              <a:gd name="connsiteX44" fmla="*/ 81080 w 608697"/>
              <a:gd name="connsiteY44" fmla="*/ 262009 h 530088"/>
              <a:gd name="connsiteX45" fmla="*/ 73295 w 608697"/>
              <a:gd name="connsiteY45" fmla="*/ 269771 h 530088"/>
              <a:gd name="connsiteX46" fmla="*/ 41939 w 608697"/>
              <a:gd name="connsiteY46" fmla="*/ 269771 h 530088"/>
              <a:gd name="connsiteX47" fmla="*/ 34154 w 608697"/>
              <a:gd name="connsiteY47" fmla="*/ 262009 h 530088"/>
              <a:gd name="connsiteX48" fmla="*/ 41939 w 608697"/>
              <a:gd name="connsiteY48" fmla="*/ 254247 h 530088"/>
              <a:gd name="connsiteX49" fmla="*/ 181306 w 608697"/>
              <a:gd name="connsiteY49" fmla="*/ 232937 h 530088"/>
              <a:gd name="connsiteX50" fmla="*/ 384698 w 608697"/>
              <a:gd name="connsiteY50" fmla="*/ 232937 h 530088"/>
              <a:gd name="connsiteX51" fmla="*/ 392484 w 608697"/>
              <a:gd name="connsiteY51" fmla="*/ 240699 h 530088"/>
              <a:gd name="connsiteX52" fmla="*/ 384698 w 608697"/>
              <a:gd name="connsiteY52" fmla="*/ 248461 h 530088"/>
              <a:gd name="connsiteX53" fmla="*/ 181306 w 608697"/>
              <a:gd name="connsiteY53" fmla="*/ 248461 h 530088"/>
              <a:gd name="connsiteX54" fmla="*/ 173520 w 608697"/>
              <a:gd name="connsiteY54" fmla="*/ 240699 h 530088"/>
              <a:gd name="connsiteX55" fmla="*/ 181306 w 608697"/>
              <a:gd name="connsiteY55" fmla="*/ 232937 h 530088"/>
              <a:gd name="connsiteX56" fmla="*/ 154974 w 608697"/>
              <a:gd name="connsiteY56" fmla="*/ 200234 h 530088"/>
              <a:gd name="connsiteX57" fmla="*/ 154974 w 608697"/>
              <a:gd name="connsiteY57" fmla="*/ 514431 h 530088"/>
              <a:gd name="connsiteX58" fmla="*/ 593018 w 608697"/>
              <a:gd name="connsiteY58" fmla="*/ 514431 h 530088"/>
              <a:gd name="connsiteX59" fmla="*/ 593018 w 608697"/>
              <a:gd name="connsiteY59" fmla="*/ 200234 h 530088"/>
              <a:gd name="connsiteX60" fmla="*/ 41939 w 608697"/>
              <a:gd name="connsiteY60" fmla="*/ 178884 h 530088"/>
              <a:gd name="connsiteX61" fmla="*/ 120221 w 608697"/>
              <a:gd name="connsiteY61" fmla="*/ 178884 h 530088"/>
              <a:gd name="connsiteX62" fmla="*/ 128006 w 608697"/>
              <a:gd name="connsiteY62" fmla="*/ 186664 h 530088"/>
              <a:gd name="connsiteX63" fmla="*/ 120221 w 608697"/>
              <a:gd name="connsiteY63" fmla="*/ 194550 h 530088"/>
              <a:gd name="connsiteX64" fmla="*/ 41939 w 608697"/>
              <a:gd name="connsiteY64" fmla="*/ 194550 h 530088"/>
              <a:gd name="connsiteX65" fmla="*/ 34154 w 608697"/>
              <a:gd name="connsiteY65" fmla="*/ 186664 h 530088"/>
              <a:gd name="connsiteX66" fmla="*/ 41939 w 608697"/>
              <a:gd name="connsiteY66" fmla="*/ 178884 h 530088"/>
              <a:gd name="connsiteX67" fmla="*/ 245321 w 608697"/>
              <a:gd name="connsiteY67" fmla="*/ 155385 h 530088"/>
              <a:gd name="connsiteX68" fmla="*/ 254601 w 608697"/>
              <a:gd name="connsiteY68" fmla="*/ 164700 h 530088"/>
              <a:gd name="connsiteX69" fmla="*/ 245321 w 608697"/>
              <a:gd name="connsiteY69" fmla="*/ 174015 h 530088"/>
              <a:gd name="connsiteX70" fmla="*/ 236041 w 608697"/>
              <a:gd name="connsiteY70" fmla="*/ 164700 h 530088"/>
              <a:gd name="connsiteX71" fmla="*/ 245321 w 608697"/>
              <a:gd name="connsiteY71" fmla="*/ 155385 h 530088"/>
              <a:gd name="connsiteX72" fmla="*/ 215684 w 608697"/>
              <a:gd name="connsiteY72" fmla="*/ 155385 h 530088"/>
              <a:gd name="connsiteX73" fmla="*/ 224964 w 608697"/>
              <a:gd name="connsiteY73" fmla="*/ 164700 h 530088"/>
              <a:gd name="connsiteX74" fmla="*/ 215684 w 608697"/>
              <a:gd name="connsiteY74" fmla="*/ 174015 h 530088"/>
              <a:gd name="connsiteX75" fmla="*/ 206404 w 608697"/>
              <a:gd name="connsiteY75" fmla="*/ 164700 h 530088"/>
              <a:gd name="connsiteX76" fmla="*/ 215684 w 608697"/>
              <a:gd name="connsiteY76" fmla="*/ 155385 h 530088"/>
              <a:gd name="connsiteX77" fmla="*/ 186046 w 608697"/>
              <a:gd name="connsiteY77" fmla="*/ 155385 h 530088"/>
              <a:gd name="connsiteX78" fmla="*/ 195326 w 608697"/>
              <a:gd name="connsiteY78" fmla="*/ 164700 h 530088"/>
              <a:gd name="connsiteX79" fmla="*/ 186046 w 608697"/>
              <a:gd name="connsiteY79" fmla="*/ 174015 h 530088"/>
              <a:gd name="connsiteX80" fmla="*/ 176766 w 608697"/>
              <a:gd name="connsiteY80" fmla="*/ 164700 h 530088"/>
              <a:gd name="connsiteX81" fmla="*/ 186046 w 608697"/>
              <a:gd name="connsiteY81" fmla="*/ 155385 h 530088"/>
              <a:gd name="connsiteX82" fmla="*/ 154974 w 608697"/>
              <a:gd name="connsiteY82" fmla="*/ 144850 h 530088"/>
              <a:gd name="connsiteX83" fmla="*/ 154974 w 608697"/>
              <a:gd name="connsiteY83" fmla="*/ 184578 h 530088"/>
              <a:gd name="connsiteX84" fmla="*/ 593018 w 608697"/>
              <a:gd name="connsiteY84" fmla="*/ 184578 h 530088"/>
              <a:gd name="connsiteX85" fmla="*/ 593018 w 608697"/>
              <a:gd name="connsiteY85" fmla="*/ 144850 h 530088"/>
              <a:gd name="connsiteX86" fmla="*/ 41940 w 608697"/>
              <a:gd name="connsiteY86" fmla="*/ 103590 h 530088"/>
              <a:gd name="connsiteX87" fmla="*/ 377572 w 608697"/>
              <a:gd name="connsiteY87" fmla="*/ 103590 h 530088"/>
              <a:gd name="connsiteX88" fmla="*/ 385358 w 608697"/>
              <a:gd name="connsiteY88" fmla="*/ 111476 h 530088"/>
              <a:gd name="connsiteX89" fmla="*/ 377572 w 608697"/>
              <a:gd name="connsiteY89" fmla="*/ 119256 h 530088"/>
              <a:gd name="connsiteX90" fmla="*/ 41940 w 608697"/>
              <a:gd name="connsiteY90" fmla="*/ 119256 h 530088"/>
              <a:gd name="connsiteX91" fmla="*/ 34154 w 608697"/>
              <a:gd name="connsiteY91" fmla="*/ 111476 h 530088"/>
              <a:gd name="connsiteX92" fmla="*/ 41940 w 608697"/>
              <a:gd name="connsiteY92" fmla="*/ 103590 h 530088"/>
              <a:gd name="connsiteX93" fmla="*/ 15679 w 608697"/>
              <a:gd name="connsiteY93" fmla="*/ 71041 h 530088"/>
              <a:gd name="connsiteX94" fmla="*/ 15679 w 608697"/>
              <a:gd name="connsiteY94" fmla="*/ 385238 h 530088"/>
              <a:gd name="connsiteX95" fmla="*/ 139402 w 608697"/>
              <a:gd name="connsiteY95" fmla="*/ 385238 h 530088"/>
              <a:gd name="connsiteX96" fmla="*/ 139402 w 608697"/>
              <a:gd name="connsiteY96" fmla="*/ 345084 h 530088"/>
              <a:gd name="connsiteX97" fmla="*/ 41917 w 608697"/>
              <a:gd name="connsiteY97" fmla="*/ 345084 h 530088"/>
              <a:gd name="connsiteX98" fmla="*/ 34131 w 608697"/>
              <a:gd name="connsiteY98" fmla="*/ 337309 h 530088"/>
              <a:gd name="connsiteX99" fmla="*/ 41917 w 608697"/>
              <a:gd name="connsiteY99" fmla="*/ 329428 h 530088"/>
              <a:gd name="connsiteX100" fmla="*/ 139402 w 608697"/>
              <a:gd name="connsiteY100" fmla="*/ 329428 h 530088"/>
              <a:gd name="connsiteX101" fmla="*/ 139402 w 608697"/>
              <a:gd name="connsiteY101" fmla="*/ 307487 h 530088"/>
              <a:gd name="connsiteX102" fmla="*/ 41917 w 608697"/>
              <a:gd name="connsiteY102" fmla="*/ 307487 h 530088"/>
              <a:gd name="connsiteX103" fmla="*/ 34131 w 608697"/>
              <a:gd name="connsiteY103" fmla="*/ 299606 h 530088"/>
              <a:gd name="connsiteX104" fmla="*/ 41917 w 608697"/>
              <a:gd name="connsiteY104" fmla="*/ 291831 h 530088"/>
              <a:gd name="connsiteX105" fmla="*/ 139402 w 608697"/>
              <a:gd name="connsiteY105" fmla="*/ 291831 h 530088"/>
              <a:gd name="connsiteX106" fmla="*/ 139402 w 608697"/>
              <a:gd name="connsiteY106" fmla="*/ 232186 h 530088"/>
              <a:gd name="connsiteX107" fmla="*/ 41917 w 608697"/>
              <a:gd name="connsiteY107" fmla="*/ 232186 h 530088"/>
              <a:gd name="connsiteX108" fmla="*/ 34131 w 608697"/>
              <a:gd name="connsiteY108" fmla="*/ 224411 h 530088"/>
              <a:gd name="connsiteX109" fmla="*/ 41917 w 608697"/>
              <a:gd name="connsiteY109" fmla="*/ 216530 h 530088"/>
              <a:gd name="connsiteX110" fmla="*/ 139402 w 608697"/>
              <a:gd name="connsiteY110" fmla="*/ 216530 h 530088"/>
              <a:gd name="connsiteX111" fmla="*/ 139402 w 608697"/>
              <a:gd name="connsiteY111" fmla="*/ 156886 h 530088"/>
              <a:gd name="connsiteX112" fmla="*/ 41917 w 608697"/>
              <a:gd name="connsiteY112" fmla="*/ 156886 h 530088"/>
              <a:gd name="connsiteX113" fmla="*/ 34131 w 608697"/>
              <a:gd name="connsiteY113" fmla="*/ 149111 h 530088"/>
              <a:gd name="connsiteX114" fmla="*/ 41917 w 608697"/>
              <a:gd name="connsiteY114" fmla="*/ 141336 h 530088"/>
              <a:gd name="connsiteX115" fmla="*/ 139402 w 608697"/>
              <a:gd name="connsiteY115" fmla="*/ 141336 h 530088"/>
              <a:gd name="connsiteX116" fmla="*/ 139402 w 608697"/>
              <a:gd name="connsiteY116" fmla="*/ 137075 h 530088"/>
              <a:gd name="connsiteX117" fmla="*/ 147188 w 608697"/>
              <a:gd name="connsiteY117" fmla="*/ 129194 h 530088"/>
              <a:gd name="connsiteX118" fmla="*/ 453616 w 608697"/>
              <a:gd name="connsiteY118" fmla="*/ 129194 h 530088"/>
              <a:gd name="connsiteX119" fmla="*/ 453616 w 608697"/>
              <a:gd name="connsiteY119" fmla="*/ 71041 h 530088"/>
              <a:gd name="connsiteX120" fmla="*/ 102673 w 608697"/>
              <a:gd name="connsiteY120" fmla="*/ 26180 h 530088"/>
              <a:gd name="connsiteX121" fmla="*/ 111988 w 608697"/>
              <a:gd name="connsiteY121" fmla="*/ 35460 h 530088"/>
              <a:gd name="connsiteX122" fmla="*/ 102673 w 608697"/>
              <a:gd name="connsiteY122" fmla="*/ 44740 h 530088"/>
              <a:gd name="connsiteX123" fmla="*/ 93358 w 608697"/>
              <a:gd name="connsiteY123" fmla="*/ 35460 h 530088"/>
              <a:gd name="connsiteX124" fmla="*/ 102673 w 608697"/>
              <a:gd name="connsiteY124" fmla="*/ 26180 h 530088"/>
              <a:gd name="connsiteX125" fmla="*/ 73071 w 608697"/>
              <a:gd name="connsiteY125" fmla="*/ 26180 h 530088"/>
              <a:gd name="connsiteX126" fmla="*/ 82351 w 608697"/>
              <a:gd name="connsiteY126" fmla="*/ 35460 h 530088"/>
              <a:gd name="connsiteX127" fmla="*/ 73071 w 608697"/>
              <a:gd name="connsiteY127" fmla="*/ 44740 h 530088"/>
              <a:gd name="connsiteX128" fmla="*/ 63791 w 608697"/>
              <a:gd name="connsiteY128" fmla="*/ 35460 h 530088"/>
              <a:gd name="connsiteX129" fmla="*/ 73071 w 608697"/>
              <a:gd name="connsiteY129" fmla="*/ 26180 h 530088"/>
              <a:gd name="connsiteX130" fmla="*/ 43434 w 608697"/>
              <a:gd name="connsiteY130" fmla="*/ 26180 h 530088"/>
              <a:gd name="connsiteX131" fmla="*/ 52714 w 608697"/>
              <a:gd name="connsiteY131" fmla="*/ 35460 h 530088"/>
              <a:gd name="connsiteX132" fmla="*/ 43434 w 608697"/>
              <a:gd name="connsiteY132" fmla="*/ 44740 h 530088"/>
              <a:gd name="connsiteX133" fmla="*/ 34154 w 608697"/>
              <a:gd name="connsiteY133" fmla="*/ 35460 h 530088"/>
              <a:gd name="connsiteX134" fmla="*/ 43434 w 608697"/>
              <a:gd name="connsiteY134" fmla="*/ 26180 h 530088"/>
              <a:gd name="connsiteX135" fmla="*/ 15679 w 608697"/>
              <a:gd name="connsiteY135" fmla="*/ 15657 h 530088"/>
              <a:gd name="connsiteX136" fmla="*/ 15679 w 608697"/>
              <a:gd name="connsiteY136" fmla="*/ 55384 h 530088"/>
              <a:gd name="connsiteX137" fmla="*/ 453616 w 608697"/>
              <a:gd name="connsiteY137" fmla="*/ 55384 h 530088"/>
              <a:gd name="connsiteX138" fmla="*/ 453616 w 608697"/>
              <a:gd name="connsiteY138" fmla="*/ 15657 h 530088"/>
              <a:gd name="connsiteX139" fmla="*/ 7786 w 608697"/>
              <a:gd name="connsiteY139" fmla="*/ 0 h 530088"/>
              <a:gd name="connsiteX140" fmla="*/ 461509 w 608697"/>
              <a:gd name="connsiteY140" fmla="*/ 0 h 530088"/>
              <a:gd name="connsiteX141" fmla="*/ 469295 w 608697"/>
              <a:gd name="connsiteY141" fmla="*/ 7775 h 530088"/>
              <a:gd name="connsiteX142" fmla="*/ 469295 w 608697"/>
              <a:gd name="connsiteY142" fmla="*/ 129194 h 530088"/>
              <a:gd name="connsiteX143" fmla="*/ 600804 w 608697"/>
              <a:gd name="connsiteY143" fmla="*/ 129194 h 530088"/>
              <a:gd name="connsiteX144" fmla="*/ 608697 w 608697"/>
              <a:gd name="connsiteY144" fmla="*/ 137075 h 530088"/>
              <a:gd name="connsiteX145" fmla="*/ 608697 w 608697"/>
              <a:gd name="connsiteY145" fmla="*/ 522206 h 530088"/>
              <a:gd name="connsiteX146" fmla="*/ 600804 w 608697"/>
              <a:gd name="connsiteY146" fmla="*/ 530088 h 530088"/>
              <a:gd name="connsiteX147" fmla="*/ 147188 w 608697"/>
              <a:gd name="connsiteY147" fmla="*/ 530088 h 530088"/>
              <a:gd name="connsiteX148" fmla="*/ 139402 w 608697"/>
              <a:gd name="connsiteY148" fmla="*/ 522206 h 530088"/>
              <a:gd name="connsiteX149" fmla="*/ 139402 w 608697"/>
              <a:gd name="connsiteY149" fmla="*/ 400788 h 530088"/>
              <a:gd name="connsiteX150" fmla="*/ 7786 w 608697"/>
              <a:gd name="connsiteY150" fmla="*/ 400788 h 530088"/>
              <a:gd name="connsiteX151" fmla="*/ 0 w 608697"/>
              <a:gd name="connsiteY151" fmla="*/ 393013 h 530088"/>
              <a:gd name="connsiteX152" fmla="*/ 0 w 608697"/>
              <a:gd name="connsiteY152" fmla="*/ 7775 h 530088"/>
              <a:gd name="connsiteX153" fmla="*/ 7786 w 608697"/>
              <a:gd name="connsiteY153" fmla="*/ 0 h 53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608697" h="530088">
                <a:moveTo>
                  <a:pt x="181307" y="458676"/>
                </a:moveTo>
                <a:lnTo>
                  <a:pt x="517007" y="458676"/>
                </a:lnTo>
                <a:cubicBezTo>
                  <a:pt x="521274" y="458676"/>
                  <a:pt x="524794" y="462094"/>
                  <a:pt x="524794" y="466474"/>
                </a:cubicBezTo>
                <a:cubicBezTo>
                  <a:pt x="524794" y="470746"/>
                  <a:pt x="521274" y="474271"/>
                  <a:pt x="517007" y="474271"/>
                </a:cubicBezTo>
                <a:lnTo>
                  <a:pt x="181307" y="474271"/>
                </a:lnTo>
                <a:cubicBezTo>
                  <a:pt x="177040" y="474271"/>
                  <a:pt x="173520" y="470746"/>
                  <a:pt x="173520" y="466474"/>
                </a:cubicBezTo>
                <a:cubicBezTo>
                  <a:pt x="173520" y="462094"/>
                  <a:pt x="177040" y="458676"/>
                  <a:pt x="181307" y="458676"/>
                </a:cubicBezTo>
                <a:close/>
                <a:moveTo>
                  <a:pt x="181307" y="420994"/>
                </a:moveTo>
                <a:lnTo>
                  <a:pt x="477102" y="420994"/>
                </a:lnTo>
                <a:cubicBezTo>
                  <a:pt x="481476" y="420994"/>
                  <a:pt x="484996" y="424511"/>
                  <a:pt x="484996" y="428880"/>
                </a:cubicBezTo>
                <a:cubicBezTo>
                  <a:pt x="484996" y="433143"/>
                  <a:pt x="481476" y="436660"/>
                  <a:pt x="477102" y="436660"/>
                </a:cubicBezTo>
                <a:lnTo>
                  <a:pt x="181307" y="436660"/>
                </a:lnTo>
                <a:cubicBezTo>
                  <a:pt x="177040" y="436660"/>
                  <a:pt x="173520" y="433143"/>
                  <a:pt x="173520" y="428880"/>
                </a:cubicBezTo>
                <a:cubicBezTo>
                  <a:pt x="173520" y="424511"/>
                  <a:pt x="177040" y="420994"/>
                  <a:pt x="181307" y="420994"/>
                </a:cubicBezTo>
                <a:close/>
                <a:moveTo>
                  <a:pt x="181306" y="383382"/>
                </a:moveTo>
                <a:lnTo>
                  <a:pt x="553878" y="383382"/>
                </a:lnTo>
                <a:cubicBezTo>
                  <a:pt x="558251" y="383382"/>
                  <a:pt x="561771" y="386899"/>
                  <a:pt x="561771" y="391162"/>
                </a:cubicBezTo>
                <a:cubicBezTo>
                  <a:pt x="561771" y="395531"/>
                  <a:pt x="558251" y="399048"/>
                  <a:pt x="553878" y="399048"/>
                </a:cubicBezTo>
                <a:lnTo>
                  <a:pt x="181306" y="399048"/>
                </a:lnTo>
                <a:cubicBezTo>
                  <a:pt x="177040" y="399048"/>
                  <a:pt x="173520" y="395531"/>
                  <a:pt x="173520" y="391162"/>
                </a:cubicBezTo>
                <a:cubicBezTo>
                  <a:pt x="173520" y="386899"/>
                  <a:pt x="177040" y="383382"/>
                  <a:pt x="181306" y="383382"/>
                </a:cubicBezTo>
                <a:close/>
                <a:moveTo>
                  <a:pt x="181307" y="345771"/>
                </a:moveTo>
                <a:lnTo>
                  <a:pt x="377570" y="345771"/>
                </a:lnTo>
                <a:cubicBezTo>
                  <a:pt x="381837" y="345771"/>
                  <a:pt x="385357" y="349189"/>
                  <a:pt x="385357" y="353568"/>
                </a:cubicBezTo>
                <a:cubicBezTo>
                  <a:pt x="385357" y="357841"/>
                  <a:pt x="381837" y="361366"/>
                  <a:pt x="377570" y="361366"/>
                </a:cubicBezTo>
                <a:lnTo>
                  <a:pt x="181307" y="361366"/>
                </a:lnTo>
                <a:cubicBezTo>
                  <a:pt x="177040" y="361366"/>
                  <a:pt x="173520" y="357841"/>
                  <a:pt x="173520" y="353568"/>
                </a:cubicBezTo>
                <a:cubicBezTo>
                  <a:pt x="173520" y="349189"/>
                  <a:pt x="177040" y="345771"/>
                  <a:pt x="181307" y="345771"/>
                </a:cubicBezTo>
                <a:close/>
                <a:moveTo>
                  <a:pt x="181307" y="308089"/>
                </a:moveTo>
                <a:lnTo>
                  <a:pt x="517007" y="308089"/>
                </a:lnTo>
                <a:cubicBezTo>
                  <a:pt x="521274" y="308089"/>
                  <a:pt x="524794" y="311606"/>
                  <a:pt x="524794" y="315975"/>
                </a:cubicBezTo>
                <a:cubicBezTo>
                  <a:pt x="524794" y="320238"/>
                  <a:pt x="521274" y="323755"/>
                  <a:pt x="517007" y="323755"/>
                </a:cubicBezTo>
                <a:lnTo>
                  <a:pt x="181307" y="323755"/>
                </a:lnTo>
                <a:cubicBezTo>
                  <a:pt x="177040" y="323755"/>
                  <a:pt x="173520" y="320238"/>
                  <a:pt x="173520" y="315975"/>
                </a:cubicBezTo>
                <a:cubicBezTo>
                  <a:pt x="173520" y="311606"/>
                  <a:pt x="177040" y="308089"/>
                  <a:pt x="181307" y="308089"/>
                </a:cubicBezTo>
                <a:close/>
                <a:moveTo>
                  <a:pt x="181307" y="270478"/>
                </a:moveTo>
                <a:lnTo>
                  <a:pt x="450111" y="270478"/>
                </a:lnTo>
                <a:cubicBezTo>
                  <a:pt x="454378" y="270478"/>
                  <a:pt x="457898" y="273995"/>
                  <a:pt x="457898" y="278258"/>
                </a:cubicBezTo>
                <a:cubicBezTo>
                  <a:pt x="457898" y="282627"/>
                  <a:pt x="454378" y="286144"/>
                  <a:pt x="450111" y="286144"/>
                </a:cubicBezTo>
                <a:lnTo>
                  <a:pt x="181307" y="286144"/>
                </a:lnTo>
                <a:cubicBezTo>
                  <a:pt x="177040" y="286144"/>
                  <a:pt x="173520" y="282627"/>
                  <a:pt x="173520" y="278258"/>
                </a:cubicBezTo>
                <a:cubicBezTo>
                  <a:pt x="173520" y="273995"/>
                  <a:pt x="177040" y="270478"/>
                  <a:pt x="181307" y="270478"/>
                </a:cubicBezTo>
                <a:close/>
                <a:moveTo>
                  <a:pt x="41939" y="254247"/>
                </a:moveTo>
                <a:lnTo>
                  <a:pt x="73295" y="254247"/>
                </a:lnTo>
                <a:cubicBezTo>
                  <a:pt x="77561" y="254247"/>
                  <a:pt x="81080" y="257650"/>
                  <a:pt x="81080" y="262009"/>
                </a:cubicBezTo>
                <a:cubicBezTo>
                  <a:pt x="81080" y="266262"/>
                  <a:pt x="77561" y="269771"/>
                  <a:pt x="73295" y="269771"/>
                </a:cubicBezTo>
                <a:lnTo>
                  <a:pt x="41939" y="269771"/>
                </a:lnTo>
                <a:cubicBezTo>
                  <a:pt x="37673" y="269771"/>
                  <a:pt x="34154" y="266262"/>
                  <a:pt x="34154" y="262009"/>
                </a:cubicBezTo>
                <a:cubicBezTo>
                  <a:pt x="34154" y="257650"/>
                  <a:pt x="37673" y="254247"/>
                  <a:pt x="41939" y="254247"/>
                </a:cubicBezTo>
                <a:close/>
                <a:moveTo>
                  <a:pt x="181306" y="232937"/>
                </a:moveTo>
                <a:lnTo>
                  <a:pt x="384698" y="232937"/>
                </a:lnTo>
                <a:cubicBezTo>
                  <a:pt x="388964" y="232937"/>
                  <a:pt x="392484" y="236340"/>
                  <a:pt x="392484" y="240699"/>
                </a:cubicBezTo>
                <a:cubicBezTo>
                  <a:pt x="392484" y="244952"/>
                  <a:pt x="388964" y="248461"/>
                  <a:pt x="384698" y="248461"/>
                </a:cubicBezTo>
                <a:lnTo>
                  <a:pt x="181306" y="248461"/>
                </a:lnTo>
                <a:cubicBezTo>
                  <a:pt x="177040" y="248461"/>
                  <a:pt x="173520" y="244952"/>
                  <a:pt x="173520" y="240699"/>
                </a:cubicBezTo>
                <a:cubicBezTo>
                  <a:pt x="173520" y="236340"/>
                  <a:pt x="177040" y="232937"/>
                  <a:pt x="181306" y="232937"/>
                </a:cubicBezTo>
                <a:close/>
                <a:moveTo>
                  <a:pt x="154974" y="200234"/>
                </a:moveTo>
                <a:lnTo>
                  <a:pt x="154974" y="514431"/>
                </a:lnTo>
                <a:lnTo>
                  <a:pt x="593018" y="514431"/>
                </a:lnTo>
                <a:lnTo>
                  <a:pt x="593018" y="200234"/>
                </a:lnTo>
                <a:close/>
                <a:moveTo>
                  <a:pt x="41939" y="178884"/>
                </a:moveTo>
                <a:lnTo>
                  <a:pt x="120221" y="178884"/>
                </a:lnTo>
                <a:cubicBezTo>
                  <a:pt x="124487" y="178884"/>
                  <a:pt x="128006" y="182401"/>
                  <a:pt x="128006" y="186664"/>
                </a:cubicBezTo>
                <a:cubicBezTo>
                  <a:pt x="128006" y="191033"/>
                  <a:pt x="124487" y="194550"/>
                  <a:pt x="120221" y="194550"/>
                </a:cubicBezTo>
                <a:lnTo>
                  <a:pt x="41939" y="194550"/>
                </a:lnTo>
                <a:cubicBezTo>
                  <a:pt x="37673" y="194550"/>
                  <a:pt x="34154" y="191033"/>
                  <a:pt x="34154" y="186664"/>
                </a:cubicBezTo>
                <a:cubicBezTo>
                  <a:pt x="34154" y="182401"/>
                  <a:pt x="37673" y="178884"/>
                  <a:pt x="41939" y="178884"/>
                </a:cubicBezTo>
                <a:close/>
                <a:moveTo>
                  <a:pt x="245321" y="155385"/>
                </a:moveTo>
                <a:cubicBezTo>
                  <a:pt x="250446" y="155385"/>
                  <a:pt x="254601" y="159555"/>
                  <a:pt x="254601" y="164700"/>
                </a:cubicBezTo>
                <a:cubicBezTo>
                  <a:pt x="254601" y="169845"/>
                  <a:pt x="250446" y="174015"/>
                  <a:pt x="245321" y="174015"/>
                </a:cubicBezTo>
                <a:cubicBezTo>
                  <a:pt x="240196" y="174015"/>
                  <a:pt x="236041" y="169845"/>
                  <a:pt x="236041" y="164700"/>
                </a:cubicBezTo>
                <a:cubicBezTo>
                  <a:pt x="236041" y="159555"/>
                  <a:pt x="240196" y="155385"/>
                  <a:pt x="245321" y="155385"/>
                </a:cubicBezTo>
                <a:close/>
                <a:moveTo>
                  <a:pt x="215684" y="155385"/>
                </a:moveTo>
                <a:cubicBezTo>
                  <a:pt x="220809" y="155385"/>
                  <a:pt x="224964" y="159555"/>
                  <a:pt x="224964" y="164700"/>
                </a:cubicBezTo>
                <a:cubicBezTo>
                  <a:pt x="224964" y="169845"/>
                  <a:pt x="220809" y="174015"/>
                  <a:pt x="215684" y="174015"/>
                </a:cubicBezTo>
                <a:cubicBezTo>
                  <a:pt x="210559" y="174015"/>
                  <a:pt x="206404" y="169845"/>
                  <a:pt x="206404" y="164700"/>
                </a:cubicBezTo>
                <a:cubicBezTo>
                  <a:pt x="206404" y="159555"/>
                  <a:pt x="210559" y="155385"/>
                  <a:pt x="215684" y="155385"/>
                </a:cubicBezTo>
                <a:close/>
                <a:moveTo>
                  <a:pt x="186046" y="155385"/>
                </a:moveTo>
                <a:cubicBezTo>
                  <a:pt x="191171" y="155385"/>
                  <a:pt x="195326" y="159555"/>
                  <a:pt x="195326" y="164700"/>
                </a:cubicBezTo>
                <a:cubicBezTo>
                  <a:pt x="195326" y="169845"/>
                  <a:pt x="191171" y="174015"/>
                  <a:pt x="186046" y="174015"/>
                </a:cubicBezTo>
                <a:cubicBezTo>
                  <a:pt x="180921" y="174015"/>
                  <a:pt x="176766" y="169845"/>
                  <a:pt x="176766" y="164700"/>
                </a:cubicBezTo>
                <a:cubicBezTo>
                  <a:pt x="176766" y="159555"/>
                  <a:pt x="180921" y="155385"/>
                  <a:pt x="186046" y="155385"/>
                </a:cubicBezTo>
                <a:close/>
                <a:moveTo>
                  <a:pt x="154974" y="144850"/>
                </a:moveTo>
                <a:lnTo>
                  <a:pt x="154974" y="184578"/>
                </a:lnTo>
                <a:lnTo>
                  <a:pt x="593018" y="184578"/>
                </a:lnTo>
                <a:lnTo>
                  <a:pt x="593018" y="144850"/>
                </a:lnTo>
                <a:close/>
                <a:moveTo>
                  <a:pt x="41940" y="103590"/>
                </a:moveTo>
                <a:lnTo>
                  <a:pt x="377572" y="103590"/>
                </a:lnTo>
                <a:cubicBezTo>
                  <a:pt x="381839" y="103590"/>
                  <a:pt x="385358" y="107107"/>
                  <a:pt x="385358" y="111476"/>
                </a:cubicBezTo>
                <a:cubicBezTo>
                  <a:pt x="385358" y="115739"/>
                  <a:pt x="381839" y="119256"/>
                  <a:pt x="377572" y="119256"/>
                </a:cubicBezTo>
                <a:lnTo>
                  <a:pt x="41940" y="119256"/>
                </a:lnTo>
                <a:cubicBezTo>
                  <a:pt x="37674" y="119256"/>
                  <a:pt x="34154" y="115739"/>
                  <a:pt x="34154" y="111476"/>
                </a:cubicBezTo>
                <a:cubicBezTo>
                  <a:pt x="34154" y="107107"/>
                  <a:pt x="37674" y="103590"/>
                  <a:pt x="41940" y="103590"/>
                </a:cubicBezTo>
                <a:close/>
                <a:moveTo>
                  <a:pt x="15679" y="71041"/>
                </a:moveTo>
                <a:lnTo>
                  <a:pt x="15679" y="385238"/>
                </a:lnTo>
                <a:lnTo>
                  <a:pt x="139402" y="385238"/>
                </a:lnTo>
                <a:lnTo>
                  <a:pt x="139402" y="345084"/>
                </a:lnTo>
                <a:lnTo>
                  <a:pt x="41917" y="345084"/>
                </a:lnTo>
                <a:cubicBezTo>
                  <a:pt x="37650" y="345084"/>
                  <a:pt x="34131" y="341570"/>
                  <a:pt x="34131" y="337309"/>
                </a:cubicBezTo>
                <a:cubicBezTo>
                  <a:pt x="34131" y="332943"/>
                  <a:pt x="37650" y="329428"/>
                  <a:pt x="41917" y="329428"/>
                </a:cubicBezTo>
                <a:lnTo>
                  <a:pt x="139402" y="329428"/>
                </a:lnTo>
                <a:lnTo>
                  <a:pt x="139402" y="307487"/>
                </a:lnTo>
                <a:lnTo>
                  <a:pt x="41917" y="307487"/>
                </a:lnTo>
                <a:cubicBezTo>
                  <a:pt x="37650" y="307487"/>
                  <a:pt x="34131" y="303972"/>
                  <a:pt x="34131" y="299606"/>
                </a:cubicBezTo>
                <a:cubicBezTo>
                  <a:pt x="34131" y="295345"/>
                  <a:pt x="37650" y="291831"/>
                  <a:pt x="41917" y="291831"/>
                </a:cubicBezTo>
                <a:lnTo>
                  <a:pt x="139402" y="291831"/>
                </a:lnTo>
                <a:lnTo>
                  <a:pt x="139402" y="232186"/>
                </a:lnTo>
                <a:lnTo>
                  <a:pt x="41917" y="232186"/>
                </a:lnTo>
                <a:cubicBezTo>
                  <a:pt x="37650" y="232186"/>
                  <a:pt x="34131" y="228672"/>
                  <a:pt x="34131" y="224411"/>
                </a:cubicBezTo>
                <a:cubicBezTo>
                  <a:pt x="34131" y="220045"/>
                  <a:pt x="37650" y="216530"/>
                  <a:pt x="41917" y="216530"/>
                </a:cubicBezTo>
                <a:lnTo>
                  <a:pt x="139402" y="216530"/>
                </a:lnTo>
                <a:lnTo>
                  <a:pt x="139402" y="156886"/>
                </a:lnTo>
                <a:lnTo>
                  <a:pt x="41917" y="156886"/>
                </a:lnTo>
                <a:cubicBezTo>
                  <a:pt x="37650" y="156886"/>
                  <a:pt x="34131" y="153371"/>
                  <a:pt x="34131" y="149111"/>
                </a:cubicBezTo>
                <a:cubicBezTo>
                  <a:pt x="34131" y="144744"/>
                  <a:pt x="37650" y="141336"/>
                  <a:pt x="41917" y="141336"/>
                </a:cubicBezTo>
                <a:lnTo>
                  <a:pt x="139402" y="141336"/>
                </a:lnTo>
                <a:lnTo>
                  <a:pt x="139402" y="137075"/>
                </a:lnTo>
                <a:cubicBezTo>
                  <a:pt x="139402" y="132708"/>
                  <a:pt x="142922" y="129194"/>
                  <a:pt x="147188" y="129194"/>
                </a:cubicBezTo>
                <a:lnTo>
                  <a:pt x="453616" y="129194"/>
                </a:lnTo>
                <a:lnTo>
                  <a:pt x="453616" y="71041"/>
                </a:lnTo>
                <a:close/>
                <a:moveTo>
                  <a:pt x="102673" y="26180"/>
                </a:moveTo>
                <a:cubicBezTo>
                  <a:pt x="107818" y="26180"/>
                  <a:pt x="111988" y="30335"/>
                  <a:pt x="111988" y="35460"/>
                </a:cubicBezTo>
                <a:cubicBezTo>
                  <a:pt x="111988" y="40585"/>
                  <a:pt x="107818" y="44740"/>
                  <a:pt x="102673" y="44740"/>
                </a:cubicBezTo>
                <a:cubicBezTo>
                  <a:pt x="97528" y="44740"/>
                  <a:pt x="93358" y="40585"/>
                  <a:pt x="93358" y="35460"/>
                </a:cubicBezTo>
                <a:cubicBezTo>
                  <a:pt x="93358" y="30335"/>
                  <a:pt x="97528" y="26180"/>
                  <a:pt x="102673" y="26180"/>
                </a:cubicBezTo>
                <a:close/>
                <a:moveTo>
                  <a:pt x="73071" y="26180"/>
                </a:moveTo>
                <a:cubicBezTo>
                  <a:pt x="78196" y="26180"/>
                  <a:pt x="82351" y="30335"/>
                  <a:pt x="82351" y="35460"/>
                </a:cubicBezTo>
                <a:cubicBezTo>
                  <a:pt x="82351" y="40585"/>
                  <a:pt x="78196" y="44740"/>
                  <a:pt x="73071" y="44740"/>
                </a:cubicBezTo>
                <a:cubicBezTo>
                  <a:pt x="67946" y="44740"/>
                  <a:pt x="63791" y="40585"/>
                  <a:pt x="63791" y="35460"/>
                </a:cubicBezTo>
                <a:cubicBezTo>
                  <a:pt x="63791" y="30335"/>
                  <a:pt x="67946" y="26180"/>
                  <a:pt x="73071" y="26180"/>
                </a:cubicBezTo>
                <a:close/>
                <a:moveTo>
                  <a:pt x="43434" y="26180"/>
                </a:moveTo>
                <a:cubicBezTo>
                  <a:pt x="48559" y="26180"/>
                  <a:pt x="52714" y="30335"/>
                  <a:pt x="52714" y="35460"/>
                </a:cubicBezTo>
                <a:cubicBezTo>
                  <a:pt x="52714" y="40585"/>
                  <a:pt x="48559" y="44740"/>
                  <a:pt x="43434" y="44740"/>
                </a:cubicBezTo>
                <a:cubicBezTo>
                  <a:pt x="38309" y="44740"/>
                  <a:pt x="34154" y="40585"/>
                  <a:pt x="34154" y="35460"/>
                </a:cubicBezTo>
                <a:cubicBezTo>
                  <a:pt x="34154" y="30335"/>
                  <a:pt x="38309" y="26180"/>
                  <a:pt x="43434" y="26180"/>
                </a:cubicBezTo>
                <a:close/>
                <a:moveTo>
                  <a:pt x="15679" y="15657"/>
                </a:moveTo>
                <a:lnTo>
                  <a:pt x="15679" y="55384"/>
                </a:lnTo>
                <a:lnTo>
                  <a:pt x="453616" y="55384"/>
                </a:lnTo>
                <a:lnTo>
                  <a:pt x="453616" y="15657"/>
                </a:lnTo>
                <a:close/>
                <a:moveTo>
                  <a:pt x="7786" y="0"/>
                </a:moveTo>
                <a:lnTo>
                  <a:pt x="461509" y="0"/>
                </a:lnTo>
                <a:cubicBezTo>
                  <a:pt x="465775" y="0"/>
                  <a:pt x="469295" y="3515"/>
                  <a:pt x="469295" y="7775"/>
                </a:cubicBezTo>
                <a:lnTo>
                  <a:pt x="469295" y="129194"/>
                </a:lnTo>
                <a:lnTo>
                  <a:pt x="600804" y="129194"/>
                </a:lnTo>
                <a:cubicBezTo>
                  <a:pt x="605177" y="129194"/>
                  <a:pt x="608697" y="132708"/>
                  <a:pt x="608697" y="137075"/>
                </a:cubicBezTo>
                <a:lnTo>
                  <a:pt x="608697" y="522206"/>
                </a:lnTo>
                <a:cubicBezTo>
                  <a:pt x="608697" y="526573"/>
                  <a:pt x="605177" y="530088"/>
                  <a:pt x="600804" y="530088"/>
                </a:cubicBezTo>
                <a:lnTo>
                  <a:pt x="147188" y="530088"/>
                </a:lnTo>
                <a:cubicBezTo>
                  <a:pt x="142922" y="530088"/>
                  <a:pt x="139402" y="526573"/>
                  <a:pt x="139402" y="522206"/>
                </a:cubicBezTo>
                <a:lnTo>
                  <a:pt x="139402" y="400788"/>
                </a:lnTo>
                <a:lnTo>
                  <a:pt x="7786" y="400788"/>
                </a:lnTo>
                <a:cubicBezTo>
                  <a:pt x="3520" y="400788"/>
                  <a:pt x="0" y="397380"/>
                  <a:pt x="0" y="393013"/>
                </a:cubicBezTo>
                <a:lnTo>
                  <a:pt x="0" y="7775"/>
                </a:lnTo>
                <a:cubicBezTo>
                  <a:pt x="0" y="3515"/>
                  <a:pt x="3520" y="0"/>
                  <a:pt x="7786" y="0"/>
                </a:cubicBezTo>
                <a:close/>
              </a:path>
            </a:pathLst>
          </a:custGeom>
          <a:solidFill>
            <a:srgbClr val="0070C0"/>
          </a:solidFill>
          <a:ln>
            <a:noFill/>
          </a:ln>
        </p:spPr>
      </p:sp>
      <p:sp>
        <p:nvSpPr>
          <p:cNvPr id="44" name="time_162582">
            <a:extLst>
              <a:ext uri="{FF2B5EF4-FFF2-40B4-BE49-F238E27FC236}">
                <a16:creationId xmlns:a16="http://schemas.microsoft.com/office/drawing/2014/main" id="{6037D620-5EA3-4EED-98F6-26C952B2CD54}"/>
              </a:ext>
            </a:extLst>
          </p:cNvPr>
          <p:cNvSpPr>
            <a:spLocks noChangeAspect="1"/>
          </p:cNvSpPr>
          <p:nvPr/>
        </p:nvSpPr>
        <p:spPr bwMode="auto">
          <a:xfrm>
            <a:off x="2673076" y="3020113"/>
            <a:ext cx="486103" cy="485310"/>
          </a:xfrm>
          <a:custGeom>
            <a:avLst/>
            <a:gdLst>
              <a:gd name="connsiteX0" fmla="*/ 303297 w 606580"/>
              <a:gd name="connsiteY0" fmla="*/ 119749 h 605592"/>
              <a:gd name="connsiteX1" fmla="*/ 329109 w 606580"/>
              <a:gd name="connsiteY1" fmla="*/ 145615 h 605592"/>
              <a:gd name="connsiteX2" fmla="*/ 329109 w 606580"/>
              <a:gd name="connsiteY2" fmla="*/ 276983 h 605592"/>
              <a:gd name="connsiteX3" fmla="*/ 372932 w 606580"/>
              <a:gd name="connsiteY3" fmla="*/ 276983 h 605592"/>
              <a:gd name="connsiteX4" fmla="*/ 398836 w 606580"/>
              <a:gd name="connsiteY4" fmla="*/ 302849 h 605592"/>
              <a:gd name="connsiteX5" fmla="*/ 371725 w 606580"/>
              <a:gd name="connsiteY5" fmla="*/ 328622 h 605592"/>
              <a:gd name="connsiteX6" fmla="*/ 303297 w 606580"/>
              <a:gd name="connsiteY6" fmla="*/ 328622 h 605592"/>
              <a:gd name="connsiteX7" fmla="*/ 277393 w 606580"/>
              <a:gd name="connsiteY7" fmla="*/ 302849 h 605592"/>
              <a:gd name="connsiteX8" fmla="*/ 277393 w 606580"/>
              <a:gd name="connsiteY8" fmla="*/ 145615 h 605592"/>
              <a:gd name="connsiteX9" fmla="*/ 303297 w 606580"/>
              <a:gd name="connsiteY9" fmla="*/ 119749 h 605592"/>
              <a:gd name="connsiteX10" fmla="*/ 303337 w 606580"/>
              <a:gd name="connsiteY10" fmla="*/ 50335 h 605592"/>
              <a:gd name="connsiteX11" fmla="*/ 50417 w 606580"/>
              <a:gd name="connsiteY11" fmla="*/ 302842 h 605592"/>
              <a:gd name="connsiteX12" fmla="*/ 303337 w 606580"/>
              <a:gd name="connsiteY12" fmla="*/ 555350 h 605592"/>
              <a:gd name="connsiteX13" fmla="*/ 556256 w 606580"/>
              <a:gd name="connsiteY13" fmla="*/ 302842 h 605592"/>
              <a:gd name="connsiteX14" fmla="*/ 303337 w 606580"/>
              <a:gd name="connsiteY14" fmla="*/ 50335 h 605592"/>
              <a:gd name="connsiteX15" fmla="*/ 303337 w 606580"/>
              <a:gd name="connsiteY15" fmla="*/ 0 h 605592"/>
              <a:gd name="connsiteX16" fmla="*/ 606580 w 606580"/>
              <a:gd name="connsiteY16" fmla="*/ 302842 h 605592"/>
              <a:gd name="connsiteX17" fmla="*/ 303337 w 606580"/>
              <a:gd name="connsiteY17" fmla="*/ 605592 h 605592"/>
              <a:gd name="connsiteX18" fmla="*/ 0 w 606580"/>
              <a:gd name="connsiteY18" fmla="*/ 302842 h 605592"/>
              <a:gd name="connsiteX19" fmla="*/ 303337 w 606580"/>
              <a:gd name="connsiteY19"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580" h="605592">
                <a:moveTo>
                  <a:pt x="303297" y="119749"/>
                </a:moveTo>
                <a:cubicBezTo>
                  <a:pt x="317503" y="119749"/>
                  <a:pt x="329109" y="131338"/>
                  <a:pt x="329109" y="145615"/>
                </a:cubicBezTo>
                <a:lnTo>
                  <a:pt x="329109" y="276983"/>
                </a:lnTo>
                <a:lnTo>
                  <a:pt x="372932" y="276983"/>
                </a:lnTo>
                <a:cubicBezTo>
                  <a:pt x="387230" y="276983"/>
                  <a:pt x="398836" y="288572"/>
                  <a:pt x="398836" y="302849"/>
                </a:cubicBezTo>
                <a:cubicBezTo>
                  <a:pt x="397444" y="317033"/>
                  <a:pt x="385838" y="328622"/>
                  <a:pt x="371725" y="328622"/>
                </a:cubicBezTo>
                <a:lnTo>
                  <a:pt x="303297" y="328622"/>
                </a:lnTo>
                <a:cubicBezTo>
                  <a:pt x="288999" y="328622"/>
                  <a:pt x="277393" y="317033"/>
                  <a:pt x="277393" y="302849"/>
                </a:cubicBezTo>
                <a:lnTo>
                  <a:pt x="277393" y="145615"/>
                </a:lnTo>
                <a:cubicBezTo>
                  <a:pt x="277393" y="131338"/>
                  <a:pt x="288999" y="119749"/>
                  <a:pt x="303297" y="119749"/>
                </a:cubicBezTo>
                <a:close/>
                <a:moveTo>
                  <a:pt x="303337" y="50335"/>
                </a:moveTo>
                <a:cubicBezTo>
                  <a:pt x="163878" y="50335"/>
                  <a:pt x="50417" y="163611"/>
                  <a:pt x="50417" y="302842"/>
                </a:cubicBezTo>
                <a:cubicBezTo>
                  <a:pt x="50417" y="441981"/>
                  <a:pt x="163878" y="555350"/>
                  <a:pt x="303337" y="555350"/>
                </a:cubicBezTo>
                <a:cubicBezTo>
                  <a:pt x="442702" y="555350"/>
                  <a:pt x="556256" y="441981"/>
                  <a:pt x="556256" y="302842"/>
                </a:cubicBezTo>
                <a:cubicBezTo>
                  <a:pt x="556256" y="163611"/>
                  <a:pt x="442702" y="50335"/>
                  <a:pt x="303337" y="50335"/>
                </a:cubicBezTo>
                <a:close/>
                <a:moveTo>
                  <a:pt x="303337" y="0"/>
                </a:moveTo>
                <a:cubicBezTo>
                  <a:pt x="471021" y="0"/>
                  <a:pt x="606580" y="135338"/>
                  <a:pt x="606580" y="302842"/>
                </a:cubicBezTo>
                <a:cubicBezTo>
                  <a:pt x="606580" y="470254"/>
                  <a:pt x="471021" y="605592"/>
                  <a:pt x="303337" y="605592"/>
                </a:cubicBezTo>
                <a:cubicBezTo>
                  <a:pt x="135559" y="605592"/>
                  <a:pt x="0" y="470254"/>
                  <a:pt x="0" y="302842"/>
                </a:cubicBezTo>
                <a:cubicBezTo>
                  <a:pt x="0" y="135338"/>
                  <a:pt x="135559" y="0"/>
                  <a:pt x="303337" y="0"/>
                </a:cubicBezTo>
                <a:close/>
              </a:path>
            </a:pathLst>
          </a:custGeom>
          <a:solidFill>
            <a:schemeClr val="accent1"/>
          </a:solidFill>
          <a:ln>
            <a:noFill/>
          </a:ln>
        </p:spPr>
      </p:sp>
      <p:sp>
        <p:nvSpPr>
          <p:cNvPr id="45" name="矩形 44">
            <a:extLst>
              <a:ext uri="{FF2B5EF4-FFF2-40B4-BE49-F238E27FC236}">
                <a16:creationId xmlns:a16="http://schemas.microsoft.com/office/drawing/2014/main" id="{DF227265-DD31-4080-A7FB-8702C1EC6648}"/>
              </a:ext>
            </a:extLst>
          </p:cNvPr>
          <p:cNvSpPr/>
          <p:nvPr/>
        </p:nvSpPr>
        <p:spPr>
          <a:xfrm>
            <a:off x="3270300" y="3093491"/>
            <a:ext cx="1819729" cy="369332"/>
          </a:xfrm>
          <a:prstGeom prst="rect">
            <a:avLst/>
          </a:prstGeom>
        </p:spPr>
        <p:txBody>
          <a:bodyPr wrap="none">
            <a:spAutoFit/>
          </a:bodyP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9pPr>
          </a:lstStyle>
          <a:p>
            <a:r>
              <a:rPr lang="en-US" altLang="zh-CN" dirty="0">
                <a:latin typeface="微软雅黑" panose="020B0503020204020204" pitchFamily="34" charset="-122"/>
                <a:ea typeface="微软雅黑" panose="020B0503020204020204" pitchFamily="34" charset="-122"/>
              </a:rPr>
              <a:t>2007</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22</a:t>
            </a:r>
            <a:r>
              <a:rPr lang="zh-CN" altLang="en-US" dirty="0">
                <a:latin typeface="微软雅黑" panose="020B0503020204020204" pitchFamily="34" charset="-122"/>
                <a:ea typeface="微软雅黑" panose="020B0503020204020204" pitchFamily="34" charset="-122"/>
              </a:rPr>
              <a:t>日</a:t>
            </a:r>
          </a:p>
        </p:txBody>
      </p:sp>
      <p:sp>
        <p:nvSpPr>
          <p:cNvPr id="46" name="矩形 45">
            <a:extLst>
              <a:ext uri="{FF2B5EF4-FFF2-40B4-BE49-F238E27FC236}">
                <a16:creationId xmlns:a16="http://schemas.microsoft.com/office/drawing/2014/main" id="{F9DC9F66-83BC-4B15-8431-F6C8D0F9A794}"/>
              </a:ext>
            </a:extLst>
          </p:cNvPr>
          <p:cNvSpPr/>
          <p:nvPr/>
        </p:nvSpPr>
        <p:spPr>
          <a:xfrm>
            <a:off x="7047343" y="3127072"/>
            <a:ext cx="2723823" cy="369332"/>
          </a:xfrm>
          <a:prstGeom prst="rect">
            <a:avLst/>
          </a:prstGeom>
        </p:spPr>
        <p:txBody>
          <a:bodyPr wrap="none">
            <a:spAutoFit/>
          </a:bodyP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9pPr>
          </a:lstStyle>
          <a:p>
            <a:r>
              <a:rPr lang="zh-CN" altLang="en-US" dirty="0">
                <a:latin typeface="微软雅黑" panose="020B0503020204020204" pitchFamily="34" charset="-122"/>
                <a:ea typeface="微软雅黑" panose="020B0503020204020204" pitchFamily="34" charset="-122"/>
              </a:rPr>
              <a:t>上海某制氧站空分分离塔</a:t>
            </a:r>
          </a:p>
        </p:txBody>
      </p:sp>
      <p:sp>
        <p:nvSpPr>
          <p:cNvPr id="47" name="medical-records_165877">
            <a:extLst>
              <a:ext uri="{FF2B5EF4-FFF2-40B4-BE49-F238E27FC236}">
                <a16:creationId xmlns:a16="http://schemas.microsoft.com/office/drawing/2014/main" id="{328DF761-6DBB-4BA5-BF26-F70B9B8E690E}"/>
              </a:ext>
            </a:extLst>
          </p:cNvPr>
          <p:cNvSpPr>
            <a:spLocks noChangeAspect="1"/>
          </p:cNvSpPr>
          <p:nvPr/>
        </p:nvSpPr>
        <p:spPr bwMode="auto">
          <a:xfrm>
            <a:off x="2726850" y="3838201"/>
            <a:ext cx="540317" cy="529402"/>
          </a:xfrm>
          <a:custGeom>
            <a:avLst/>
            <a:gdLst>
              <a:gd name="T0" fmla="*/ 6327 w 6660"/>
              <a:gd name="T1" fmla="*/ 4406 h 6536"/>
              <a:gd name="T2" fmla="*/ 4936 w 6660"/>
              <a:gd name="T3" fmla="*/ 3016 h 6536"/>
              <a:gd name="T4" fmla="*/ 4936 w 6660"/>
              <a:gd name="T5" fmla="*/ 778 h 6536"/>
              <a:gd name="T6" fmla="*/ 4657 w 6660"/>
              <a:gd name="T7" fmla="*/ 500 h 6536"/>
              <a:gd name="T8" fmla="*/ 3684 w 6660"/>
              <a:gd name="T9" fmla="*/ 500 h 6536"/>
              <a:gd name="T10" fmla="*/ 3684 w 6660"/>
              <a:gd name="T11" fmla="*/ 278 h 6536"/>
              <a:gd name="T12" fmla="*/ 3405 w 6660"/>
              <a:gd name="T13" fmla="*/ 0 h 6536"/>
              <a:gd name="T14" fmla="*/ 1531 w 6660"/>
              <a:gd name="T15" fmla="*/ 0 h 6536"/>
              <a:gd name="T16" fmla="*/ 1252 w 6660"/>
              <a:gd name="T17" fmla="*/ 278 h 6536"/>
              <a:gd name="T18" fmla="*/ 1252 w 6660"/>
              <a:gd name="T19" fmla="*/ 501 h 6536"/>
              <a:gd name="T20" fmla="*/ 279 w 6660"/>
              <a:gd name="T21" fmla="*/ 501 h 6536"/>
              <a:gd name="T22" fmla="*/ 0 w 6660"/>
              <a:gd name="T23" fmla="*/ 780 h 6536"/>
              <a:gd name="T24" fmla="*/ 0 w 6660"/>
              <a:gd name="T25" fmla="*/ 6257 h 6536"/>
              <a:gd name="T26" fmla="*/ 279 w 6660"/>
              <a:gd name="T27" fmla="*/ 6536 h 6536"/>
              <a:gd name="T28" fmla="*/ 4657 w 6660"/>
              <a:gd name="T29" fmla="*/ 6536 h 6536"/>
              <a:gd name="T30" fmla="*/ 4936 w 6660"/>
              <a:gd name="T31" fmla="*/ 6257 h 6536"/>
              <a:gd name="T32" fmla="*/ 4936 w 6660"/>
              <a:gd name="T33" fmla="*/ 5853 h 6536"/>
              <a:gd name="T34" fmla="*/ 6215 w 6660"/>
              <a:gd name="T35" fmla="*/ 5716 h 6536"/>
              <a:gd name="T36" fmla="*/ 6327 w 6660"/>
              <a:gd name="T37" fmla="*/ 4406 h 6536"/>
              <a:gd name="T38" fmla="*/ 1808 w 6660"/>
              <a:gd name="T39" fmla="*/ 542 h 6536"/>
              <a:gd name="T40" fmla="*/ 3128 w 6660"/>
              <a:gd name="T41" fmla="*/ 542 h 6536"/>
              <a:gd name="T42" fmla="*/ 3128 w 6660"/>
              <a:gd name="T43" fmla="*/ 1014 h 6536"/>
              <a:gd name="T44" fmla="*/ 1808 w 6660"/>
              <a:gd name="T45" fmla="*/ 1014 h 6536"/>
              <a:gd name="T46" fmla="*/ 1808 w 6660"/>
              <a:gd name="T47" fmla="*/ 542 h 6536"/>
              <a:gd name="T48" fmla="*/ 544 w 6660"/>
              <a:gd name="T49" fmla="*/ 5990 h 6536"/>
              <a:gd name="T50" fmla="*/ 544 w 6660"/>
              <a:gd name="T51" fmla="*/ 1056 h 6536"/>
              <a:gd name="T52" fmla="*/ 1253 w 6660"/>
              <a:gd name="T53" fmla="*/ 1056 h 6536"/>
              <a:gd name="T54" fmla="*/ 1253 w 6660"/>
              <a:gd name="T55" fmla="*/ 1278 h 6536"/>
              <a:gd name="T56" fmla="*/ 1532 w 6660"/>
              <a:gd name="T57" fmla="*/ 1557 h 6536"/>
              <a:gd name="T58" fmla="*/ 3407 w 6660"/>
              <a:gd name="T59" fmla="*/ 1557 h 6536"/>
              <a:gd name="T60" fmla="*/ 3685 w 6660"/>
              <a:gd name="T61" fmla="*/ 1293 h 6536"/>
              <a:gd name="T62" fmla="*/ 3685 w 6660"/>
              <a:gd name="T63" fmla="*/ 1056 h 6536"/>
              <a:gd name="T64" fmla="*/ 4380 w 6660"/>
              <a:gd name="T65" fmla="*/ 1056 h 6536"/>
              <a:gd name="T66" fmla="*/ 4380 w 6660"/>
              <a:gd name="T67" fmla="*/ 2597 h 6536"/>
              <a:gd name="T68" fmla="*/ 3184 w 6660"/>
              <a:gd name="T69" fmla="*/ 2376 h 6536"/>
              <a:gd name="T70" fmla="*/ 2879 w 6660"/>
              <a:gd name="T71" fmla="*/ 2681 h 6536"/>
              <a:gd name="T72" fmla="*/ 3115 w 6660"/>
              <a:gd name="T73" fmla="*/ 3960 h 6536"/>
              <a:gd name="T74" fmla="*/ 3184 w 6660"/>
              <a:gd name="T75" fmla="*/ 4098 h 6536"/>
              <a:gd name="T76" fmla="*/ 4380 w 6660"/>
              <a:gd name="T77" fmla="*/ 5294 h 6536"/>
              <a:gd name="T78" fmla="*/ 4380 w 6660"/>
              <a:gd name="T79" fmla="*/ 5989 h 6536"/>
              <a:gd name="T80" fmla="*/ 544 w 6660"/>
              <a:gd name="T81" fmla="*/ 5989 h 6536"/>
              <a:gd name="T82" fmla="*/ 544 w 6660"/>
              <a:gd name="T83" fmla="*/ 5990 h 6536"/>
              <a:gd name="T84" fmla="*/ 5825 w 6660"/>
              <a:gd name="T85" fmla="*/ 5324 h 6536"/>
              <a:gd name="T86" fmla="*/ 5283 w 6660"/>
              <a:gd name="T87" fmla="*/ 5434 h 6536"/>
              <a:gd name="T88" fmla="*/ 3629 w 6660"/>
              <a:gd name="T89" fmla="*/ 3781 h 6536"/>
              <a:gd name="T90" fmla="*/ 3476 w 6660"/>
              <a:gd name="T91" fmla="*/ 2974 h 6536"/>
              <a:gd name="T92" fmla="*/ 4268 w 6660"/>
              <a:gd name="T93" fmla="*/ 3128 h 6536"/>
              <a:gd name="T94" fmla="*/ 5936 w 6660"/>
              <a:gd name="T95" fmla="*/ 4796 h 6536"/>
              <a:gd name="T96" fmla="*/ 5825 w 6660"/>
              <a:gd name="T97" fmla="*/ 5324 h 6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0" h="6536">
                <a:moveTo>
                  <a:pt x="6327" y="4406"/>
                </a:moveTo>
                <a:lnTo>
                  <a:pt x="4936" y="3016"/>
                </a:lnTo>
                <a:lnTo>
                  <a:pt x="4936" y="778"/>
                </a:lnTo>
                <a:cubicBezTo>
                  <a:pt x="4936" y="625"/>
                  <a:pt x="4811" y="500"/>
                  <a:pt x="4657" y="500"/>
                </a:cubicBezTo>
                <a:lnTo>
                  <a:pt x="3684" y="500"/>
                </a:lnTo>
                <a:lnTo>
                  <a:pt x="3684" y="278"/>
                </a:lnTo>
                <a:cubicBezTo>
                  <a:pt x="3684" y="125"/>
                  <a:pt x="3559" y="0"/>
                  <a:pt x="3405" y="0"/>
                </a:cubicBezTo>
                <a:lnTo>
                  <a:pt x="1531" y="0"/>
                </a:lnTo>
                <a:cubicBezTo>
                  <a:pt x="1377" y="0"/>
                  <a:pt x="1252" y="125"/>
                  <a:pt x="1252" y="278"/>
                </a:cubicBezTo>
                <a:lnTo>
                  <a:pt x="1252" y="501"/>
                </a:lnTo>
                <a:lnTo>
                  <a:pt x="279" y="501"/>
                </a:lnTo>
                <a:cubicBezTo>
                  <a:pt x="125" y="501"/>
                  <a:pt x="0" y="626"/>
                  <a:pt x="0" y="780"/>
                </a:cubicBezTo>
                <a:lnTo>
                  <a:pt x="0" y="6257"/>
                </a:lnTo>
                <a:cubicBezTo>
                  <a:pt x="0" y="6410"/>
                  <a:pt x="125" y="6536"/>
                  <a:pt x="279" y="6536"/>
                </a:cubicBezTo>
                <a:lnTo>
                  <a:pt x="4657" y="6536"/>
                </a:lnTo>
                <a:cubicBezTo>
                  <a:pt x="4811" y="6536"/>
                  <a:pt x="4936" y="6410"/>
                  <a:pt x="4936" y="6257"/>
                </a:cubicBezTo>
                <a:lnTo>
                  <a:pt x="4936" y="5853"/>
                </a:lnTo>
                <a:cubicBezTo>
                  <a:pt x="5224" y="6141"/>
                  <a:pt x="5804" y="6126"/>
                  <a:pt x="6215" y="5716"/>
                </a:cubicBezTo>
                <a:cubicBezTo>
                  <a:pt x="6604" y="5324"/>
                  <a:pt x="6660" y="4740"/>
                  <a:pt x="6327" y="4406"/>
                </a:cubicBezTo>
                <a:close/>
                <a:moveTo>
                  <a:pt x="1808" y="542"/>
                </a:moveTo>
                <a:lnTo>
                  <a:pt x="3128" y="542"/>
                </a:lnTo>
                <a:lnTo>
                  <a:pt x="3128" y="1014"/>
                </a:lnTo>
                <a:lnTo>
                  <a:pt x="1808" y="1014"/>
                </a:lnTo>
                <a:lnTo>
                  <a:pt x="1808" y="542"/>
                </a:lnTo>
                <a:close/>
                <a:moveTo>
                  <a:pt x="544" y="5990"/>
                </a:moveTo>
                <a:lnTo>
                  <a:pt x="544" y="1056"/>
                </a:lnTo>
                <a:lnTo>
                  <a:pt x="1253" y="1056"/>
                </a:lnTo>
                <a:lnTo>
                  <a:pt x="1253" y="1278"/>
                </a:lnTo>
                <a:cubicBezTo>
                  <a:pt x="1253" y="1432"/>
                  <a:pt x="1379" y="1557"/>
                  <a:pt x="1532" y="1557"/>
                </a:cubicBezTo>
                <a:lnTo>
                  <a:pt x="3407" y="1557"/>
                </a:lnTo>
                <a:cubicBezTo>
                  <a:pt x="3545" y="1557"/>
                  <a:pt x="3671" y="1432"/>
                  <a:pt x="3685" y="1293"/>
                </a:cubicBezTo>
                <a:lnTo>
                  <a:pt x="3685" y="1056"/>
                </a:lnTo>
                <a:lnTo>
                  <a:pt x="4380" y="1056"/>
                </a:lnTo>
                <a:lnTo>
                  <a:pt x="4380" y="2597"/>
                </a:lnTo>
                <a:lnTo>
                  <a:pt x="3184" y="2376"/>
                </a:lnTo>
                <a:cubicBezTo>
                  <a:pt x="3091" y="2336"/>
                  <a:pt x="2851" y="2417"/>
                  <a:pt x="2879" y="2681"/>
                </a:cubicBezTo>
                <a:lnTo>
                  <a:pt x="3115" y="3960"/>
                </a:lnTo>
                <a:cubicBezTo>
                  <a:pt x="3115" y="4016"/>
                  <a:pt x="3143" y="4057"/>
                  <a:pt x="3184" y="4098"/>
                </a:cubicBezTo>
                <a:lnTo>
                  <a:pt x="4380" y="5294"/>
                </a:lnTo>
                <a:lnTo>
                  <a:pt x="4380" y="5989"/>
                </a:lnTo>
                <a:lnTo>
                  <a:pt x="544" y="5989"/>
                </a:lnTo>
                <a:lnTo>
                  <a:pt x="544" y="5990"/>
                </a:lnTo>
                <a:close/>
                <a:moveTo>
                  <a:pt x="5825" y="5324"/>
                </a:moveTo>
                <a:cubicBezTo>
                  <a:pt x="5715" y="5421"/>
                  <a:pt x="5464" y="5570"/>
                  <a:pt x="5283" y="5434"/>
                </a:cubicBezTo>
                <a:lnTo>
                  <a:pt x="3629" y="3781"/>
                </a:lnTo>
                <a:lnTo>
                  <a:pt x="3476" y="2974"/>
                </a:lnTo>
                <a:lnTo>
                  <a:pt x="4268" y="3128"/>
                </a:lnTo>
                <a:lnTo>
                  <a:pt x="5936" y="4796"/>
                </a:lnTo>
                <a:cubicBezTo>
                  <a:pt x="6035" y="4893"/>
                  <a:pt x="6020" y="5129"/>
                  <a:pt x="5825" y="5324"/>
                </a:cubicBezTo>
                <a:close/>
              </a:path>
            </a:pathLst>
          </a:custGeom>
          <a:solidFill>
            <a:schemeClr val="accent1"/>
          </a:solidFill>
          <a:ln>
            <a:noFill/>
          </a:ln>
        </p:spPr>
      </p:sp>
      <p:sp>
        <p:nvSpPr>
          <p:cNvPr id="48" name="矩形 47">
            <a:extLst>
              <a:ext uri="{FF2B5EF4-FFF2-40B4-BE49-F238E27FC236}">
                <a16:creationId xmlns:a16="http://schemas.microsoft.com/office/drawing/2014/main" id="{F2C3FE01-37C0-4BF9-B42B-AFFB48596A1F}"/>
              </a:ext>
            </a:extLst>
          </p:cNvPr>
          <p:cNvSpPr/>
          <p:nvPr/>
        </p:nvSpPr>
        <p:spPr>
          <a:xfrm>
            <a:off x="3270300" y="3922193"/>
            <a:ext cx="6559937" cy="1374735"/>
          </a:xfrm>
          <a:prstGeom prst="rect">
            <a:avLst/>
          </a:prstGeom>
        </p:spPr>
        <p:txBody>
          <a:bodyPr wrap="square">
            <a:spAutoFit/>
          </a:bodyP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2" charset="0"/>
                <a:ea typeface="宋体" panose="02010600030101010101" pitchFamily="2" charset="-122"/>
                <a:cs typeface="+mn-cs"/>
              </a:defRPr>
            </a:lvl9pPr>
          </a:lstStyle>
          <a:p>
            <a:pPr>
              <a:lnSpc>
                <a:spcPts val="2500"/>
              </a:lnSpc>
            </a:pPr>
            <a:r>
              <a:rPr lang="en-US" altLang="zh-CN" dirty="0">
                <a:latin typeface="微软雅黑" panose="020B0503020204020204" pitchFamily="34" charset="-122"/>
                <a:ea typeface="微软雅黑" panose="020B0503020204020204" pitchFamily="34" charset="-122"/>
              </a:rPr>
              <a:t>2007</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22</a:t>
            </a:r>
            <a:r>
              <a:rPr lang="zh-CN" altLang="en-US" dirty="0">
                <a:latin typeface="微软雅黑" panose="020B0503020204020204" pitchFamily="34" charset="-122"/>
                <a:ea typeface="微软雅黑" panose="020B0503020204020204" pitchFamily="34" charset="-122"/>
              </a:rPr>
              <a:t>日，上海某制氧站</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名员工未做好安全防护措施便进入空分分离塔内进行氩气保护焊接工作。由于空间狭小，氧气供应不足，导致</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人先后窒息昏迷在分离塔管道内</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后经抢救无效死亡。</a:t>
            </a:r>
            <a:endParaRPr lang="zh-CN" altLang="en-US" b="1" dirty="0">
              <a:solidFill>
                <a:srgbClr val="3281C8"/>
              </a:solidFill>
              <a:latin typeface="微软雅黑" panose="020B0503020204020204" pitchFamily="34" charset="-122"/>
              <a:ea typeface="微软雅黑" panose="020B0503020204020204" pitchFamily="34" charset="-122"/>
            </a:endParaRPr>
          </a:p>
        </p:txBody>
      </p:sp>
      <p:pic>
        <p:nvPicPr>
          <p:cNvPr id="49" name="图片 48">
            <a:extLst>
              <a:ext uri="{FF2B5EF4-FFF2-40B4-BE49-F238E27FC236}">
                <a16:creationId xmlns:a16="http://schemas.microsoft.com/office/drawing/2014/main" id="{6C29071F-F3A3-4FBF-BFDE-B46D9BB998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7247" y="2881998"/>
            <a:ext cx="828702" cy="828702"/>
          </a:xfrm>
          <a:prstGeom prst="rect">
            <a:avLst/>
          </a:prstGeom>
        </p:spPr>
      </p:pic>
      <p:cxnSp>
        <p:nvCxnSpPr>
          <p:cNvPr id="4" name="直接连接符 3">
            <a:extLst>
              <a:ext uri="{FF2B5EF4-FFF2-40B4-BE49-F238E27FC236}">
                <a16:creationId xmlns:a16="http://schemas.microsoft.com/office/drawing/2014/main" id="{C2F5D7BC-E3C3-4B2F-8157-08DF5E64EFA7}"/>
              </a:ext>
            </a:extLst>
          </p:cNvPr>
          <p:cNvCxnSpPr>
            <a:cxnSpLocks/>
          </p:cNvCxnSpPr>
          <p:nvPr/>
        </p:nvCxnSpPr>
        <p:spPr>
          <a:xfrm>
            <a:off x="2599032" y="5505598"/>
            <a:ext cx="738493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48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受限空间作业的危险分析</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1841696" y="1745816"/>
            <a:ext cx="1563969" cy="424732"/>
          </a:xfrm>
          <a:prstGeom prst="rect">
            <a:avLst/>
          </a:prstGeom>
        </p:spPr>
        <p:txBody>
          <a:bodyPr wrap="square">
            <a:spAutoFit/>
          </a:bodyPr>
          <a:lstStyle/>
          <a:p>
            <a:pPr lvl="0" defTabSz="935355">
              <a:lnSpc>
                <a:spcPct val="90000"/>
              </a:lnSpc>
              <a:buClr>
                <a:srgbClr val="CC0000"/>
              </a:buClr>
            </a:pPr>
            <a:r>
              <a:rPr lang="zh-CN" altLang="en-US"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危险分析</a:t>
            </a:r>
          </a:p>
        </p:txBody>
      </p:sp>
      <p:sp>
        <p:nvSpPr>
          <p:cNvPr id="22" name="ux_103499">
            <a:extLst>
              <a:ext uri="{FF2B5EF4-FFF2-40B4-BE49-F238E27FC236}">
                <a16:creationId xmlns:a16="http://schemas.microsoft.com/office/drawing/2014/main" id="{7DDF9591-6DC1-4050-8A21-ED48C90945B7}"/>
              </a:ext>
            </a:extLst>
          </p:cNvPr>
          <p:cNvSpPr>
            <a:spLocks noChangeAspect="1"/>
          </p:cNvSpPr>
          <p:nvPr/>
        </p:nvSpPr>
        <p:spPr bwMode="auto">
          <a:xfrm>
            <a:off x="1003599" y="1600231"/>
            <a:ext cx="605373" cy="609685"/>
          </a:xfrm>
          <a:custGeom>
            <a:avLst/>
            <a:gdLst>
              <a:gd name="T0" fmla="*/ 4914 w 6617"/>
              <a:gd name="T1" fmla="*/ 3278 h 6674"/>
              <a:gd name="T2" fmla="*/ 6199 w 6617"/>
              <a:gd name="T3" fmla="*/ 478 h 6674"/>
              <a:gd name="T4" fmla="*/ 3400 w 6617"/>
              <a:gd name="T5" fmla="*/ 1763 h 6674"/>
              <a:gd name="T6" fmla="*/ 1594 w 6617"/>
              <a:gd name="T7" fmla="*/ 155 h 6674"/>
              <a:gd name="T8" fmla="*/ 122 w 6617"/>
              <a:gd name="T9" fmla="*/ 1823 h 6674"/>
              <a:gd name="T10" fmla="*/ 599 w 6617"/>
              <a:gd name="T11" fmla="*/ 4563 h 6674"/>
              <a:gd name="T12" fmla="*/ 564 w 6617"/>
              <a:gd name="T13" fmla="*/ 4624 h 6674"/>
              <a:gd name="T14" fmla="*/ 208 w 6617"/>
              <a:gd name="T15" fmla="*/ 6640 h 6674"/>
              <a:gd name="T16" fmla="*/ 2054 w 6617"/>
              <a:gd name="T17" fmla="*/ 6113 h 6674"/>
              <a:gd name="T18" fmla="*/ 3245 w 6617"/>
              <a:gd name="T19" fmla="*/ 4946 h 6674"/>
              <a:gd name="T20" fmla="*/ 5051 w 6617"/>
              <a:gd name="T21" fmla="*/ 6555 h 6674"/>
              <a:gd name="T22" fmla="*/ 6523 w 6617"/>
              <a:gd name="T23" fmla="*/ 4886 h 6674"/>
              <a:gd name="T24" fmla="*/ 6003 w 6617"/>
              <a:gd name="T25" fmla="*/ 674 h 6674"/>
              <a:gd name="T26" fmla="*/ 4718 w 6617"/>
              <a:gd name="T27" fmla="*/ 3081 h 6674"/>
              <a:gd name="T28" fmla="*/ 4881 w 6617"/>
              <a:gd name="T29" fmla="*/ 674 h 6674"/>
              <a:gd name="T30" fmla="*/ 766 w 6617"/>
              <a:gd name="T31" fmla="*/ 4927 h 6674"/>
              <a:gd name="T32" fmla="*/ 373 w 6617"/>
              <a:gd name="T33" fmla="*/ 6304 h 6674"/>
              <a:gd name="T34" fmla="*/ 2015 w 6617"/>
              <a:gd name="T35" fmla="*/ 5783 h 6674"/>
              <a:gd name="T36" fmla="*/ 1927 w 6617"/>
              <a:gd name="T37" fmla="*/ 3628 h 6674"/>
              <a:gd name="T38" fmla="*/ 4952 w 6617"/>
              <a:gd name="T39" fmla="*/ 6260 h 6674"/>
              <a:gd name="T40" fmla="*/ 5100 w 6617"/>
              <a:gd name="T41" fmla="*/ 5154 h 6674"/>
              <a:gd name="T42" fmla="*/ 4276 w 6617"/>
              <a:gd name="T43" fmla="*/ 5584 h 6674"/>
              <a:gd name="T44" fmla="*/ 4014 w 6617"/>
              <a:gd name="T45" fmla="*/ 4887 h 6674"/>
              <a:gd name="T46" fmla="*/ 3600 w 6617"/>
              <a:gd name="T47" fmla="*/ 4908 h 6674"/>
              <a:gd name="T48" fmla="*/ 3748 w 6617"/>
              <a:gd name="T49" fmla="*/ 3802 h 6674"/>
              <a:gd name="T50" fmla="*/ 2924 w 6617"/>
              <a:gd name="T51" fmla="*/ 4232 h 6674"/>
              <a:gd name="T52" fmla="*/ 2662 w 6617"/>
              <a:gd name="T53" fmla="*/ 3535 h 6674"/>
              <a:gd name="T54" fmla="*/ 2248 w 6617"/>
              <a:gd name="T55" fmla="*/ 3556 h 6674"/>
              <a:gd name="T56" fmla="*/ 2396 w 6617"/>
              <a:gd name="T57" fmla="*/ 2450 h 6674"/>
              <a:gd name="T58" fmla="*/ 1572 w 6617"/>
              <a:gd name="T59" fmla="*/ 2880 h 6674"/>
              <a:gd name="T60" fmla="*/ 1310 w 6617"/>
              <a:gd name="T61" fmla="*/ 2184 h 6674"/>
              <a:gd name="T62" fmla="*/ 896 w 6617"/>
              <a:gd name="T63" fmla="*/ 2204 h 6674"/>
              <a:gd name="T64" fmla="*/ 1693 w 6617"/>
              <a:gd name="T65" fmla="*/ 449 h 6674"/>
              <a:gd name="T66" fmla="*/ 4952 w 6617"/>
              <a:gd name="T67" fmla="*/ 626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17" h="6674">
                <a:moveTo>
                  <a:pt x="6523" y="4886"/>
                </a:moveTo>
                <a:lnTo>
                  <a:pt x="4914" y="3278"/>
                </a:lnTo>
                <a:lnTo>
                  <a:pt x="6199" y="1992"/>
                </a:lnTo>
                <a:cubicBezTo>
                  <a:pt x="6617" y="1575"/>
                  <a:pt x="6617" y="895"/>
                  <a:pt x="6199" y="478"/>
                </a:cubicBezTo>
                <a:cubicBezTo>
                  <a:pt x="5837" y="116"/>
                  <a:pt x="5163" y="0"/>
                  <a:pt x="4685" y="478"/>
                </a:cubicBezTo>
                <a:lnTo>
                  <a:pt x="3400" y="1763"/>
                </a:lnTo>
                <a:lnTo>
                  <a:pt x="1791" y="155"/>
                </a:lnTo>
                <a:cubicBezTo>
                  <a:pt x="1737" y="100"/>
                  <a:pt x="1649" y="100"/>
                  <a:pt x="1594" y="155"/>
                </a:cubicBezTo>
                <a:lnTo>
                  <a:pt x="122" y="1627"/>
                </a:lnTo>
                <a:cubicBezTo>
                  <a:pt x="43" y="1706"/>
                  <a:pt x="96" y="1797"/>
                  <a:pt x="122" y="1823"/>
                </a:cubicBezTo>
                <a:lnTo>
                  <a:pt x="1731" y="3432"/>
                </a:lnTo>
                <a:lnTo>
                  <a:pt x="599" y="4563"/>
                </a:lnTo>
                <a:cubicBezTo>
                  <a:pt x="595" y="4567"/>
                  <a:pt x="574" y="4590"/>
                  <a:pt x="564" y="4623"/>
                </a:cubicBezTo>
                <a:cubicBezTo>
                  <a:pt x="564" y="4623"/>
                  <a:pt x="564" y="4623"/>
                  <a:pt x="564" y="4624"/>
                </a:cubicBezTo>
                <a:lnTo>
                  <a:pt x="37" y="6469"/>
                </a:lnTo>
                <a:cubicBezTo>
                  <a:pt x="0" y="6581"/>
                  <a:pt x="121" y="6674"/>
                  <a:pt x="208" y="6640"/>
                </a:cubicBezTo>
                <a:lnTo>
                  <a:pt x="2054" y="6113"/>
                </a:lnTo>
                <a:cubicBezTo>
                  <a:pt x="2054" y="6113"/>
                  <a:pt x="2054" y="6113"/>
                  <a:pt x="2054" y="6113"/>
                </a:cubicBezTo>
                <a:cubicBezTo>
                  <a:pt x="2059" y="6111"/>
                  <a:pt x="2099" y="6097"/>
                  <a:pt x="2114" y="6078"/>
                </a:cubicBezTo>
                <a:lnTo>
                  <a:pt x="3245" y="4946"/>
                </a:lnTo>
                <a:lnTo>
                  <a:pt x="4854" y="6555"/>
                </a:lnTo>
                <a:cubicBezTo>
                  <a:pt x="4899" y="6599"/>
                  <a:pt x="4988" y="6618"/>
                  <a:pt x="5051" y="6555"/>
                </a:cubicBezTo>
                <a:lnTo>
                  <a:pt x="6523" y="5083"/>
                </a:lnTo>
                <a:cubicBezTo>
                  <a:pt x="6577" y="5028"/>
                  <a:pt x="6577" y="4940"/>
                  <a:pt x="6523" y="4886"/>
                </a:cubicBezTo>
                <a:close/>
                <a:moveTo>
                  <a:pt x="4881" y="674"/>
                </a:moveTo>
                <a:cubicBezTo>
                  <a:pt x="5170" y="386"/>
                  <a:pt x="5675" y="346"/>
                  <a:pt x="6003" y="674"/>
                </a:cubicBezTo>
                <a:cubicBezTo>
                  <a:pt x="6312" y="983"/>
                  <a:pt x="6312" y="1487"/>
                  <a:pt x="6003" y="1796"/>
                </a:cubicBezTo>
                <a:lnTo>
                  <a:pt x="4718" y="3081"/>
                </a:lnTo>
                <a:lnTo>
                  <a:pt x="3596" y="1960"/>
                </a:lnTo>
                <a:lnTo>
                  <a:pt x="4881" y="674"/>
                </a:lnTo>
                <a:close/>
                <a:moveTo>
                  <a:pt x="373" y="6304"/>
                </a:moveTo>
                <a:lnTo>
                  <a:pt x="766" y="4927"/>
                </a:lnTo>
                <a:lnTo>
                  <a:pt x="1750" y="5911"/>
                </a:lnTo>
                <a:lnTo>
                  <a:pt x="373" y="6304"/>
                </a:lnTo>
                <a:close/>
                <a:moveTo>
                  <a:pt x="3049" y="4750"/>
                </a:moveTo>
                <a:lnTo>
                  <a:pt x="2015" y="5783"/>
                </a:lnTo>
                <a:lnTo>
                  <a:pt x="894" y="4662"/>
                </a:lnTo>
                <a:lnTo>
                  <a:pt x="1927" y="3628"/>
                </a:lnTo>
                <a:lnTo>
                  <a:pt x="3049" y="4750"/>
                </a:lnTo>
                <a:close/>
                <a:moveTo>
                  <a:pt x="4952" y="6260"/>
                </a:moveTo>
                <a:lnTo>
                  <a:pt x="4473" y="5780"/>
                </a:lnTo>
                <a:lnTo>
                  <a:pt x="5100" y="5154"/>
                </a:lnTo>
                <a:lnTo>
                  <a:pt x="4903" y="4957"/>
                </a:lnTo>
                <a:lnTo>
                  <a:pt x="4276" y="5584"/>
                </a:lnTo>
                <a:lnTo>
                  <a:pt x="3797" y="5105"/>
                </a:lnTo>
                <a:lnTo>
                  <a:pt x="4014" y="4887"/>
                </a:lnTo>
                <a:lnTo>
                  <a:pt x="3818" y="4691"/>
                </a:lnTo>
                <a:lnTo>
                  <a:pt x="3600" y="4908"/>
                </a:lnTo>
                <a:lnTo>
                  <a:pt x="3121" y="4429"/>
                </a:lnTo>
                <a:lnTo>
                  <a:pt x="3748" y="3802"/>
                </a:lnTo>
                <a:lnTo>
                  <a:pt x="3551" y="3605"/>
                </a:lnTo>
                <a:lnTo>
                  <a:pt x="2924" y="4232"/>
                </a:lnTo>
                <a:lnTo>
                  <a:pt x="2445" y="3753"/>
                </a:lnTo>
                <a:lnTo>
                  <a:pt x="2662" y="3535"/>
                </a:lnTo>
                <a:lnTo>
                  <a:pt x="2466" y="3339"/>
                </a:lnTo>
                <a:lnTo>
                  <a:pt x="2248" y="3556"/>
                </a:lnTo>
                <a:lnTo>
                  <a:pt x="1769" y="3077"/>
                </a:lnTo>
                <a:lnTo>
                  <a:pt x="2396" y="2450"/>
                </a:lnTo>
                <a:lnTo>
                  <a:pt x="2199" y="2254"/>
                </a:lnTo>
                <a:lnTo>
                  <a:pt x="1572" y="2880"/>
                </a:lnTo>
                <a:lnTo>
                  <a:pt x="1093" y="2401"/>
                </a:lnTo>
                <a:lnTo>
                  <a:pt x="1310" y="2184"/>
                </a:lnTo>
                <a:lnTo>
                  <a:pt x="1114" y="1987"/>
                </a:lnTo>
                <a:lnTo>
                  <a:pt x="896" y="2204"/>
                </a:lnTo>
                <a:lnTo>
                  <a:pt x="417" y="1725"/>
                </a:lnTo>
                <a:lnTo>
                  <a:pt x="1693" y="449"/>
                </a:lnTo>
                <a:lnTo>
                  <a:pt x="6228" y="4984"/>
                </a:lnTo>
                <a:lnTo>
                  <a:pt x="4952" y="6260"/>
                </a:lnTo>
                <a:close/>
              </a:path>
            </a:pathLst>
          </a:custGeom>
          <a:solidFill>
            <a:srgbClr val="0070C0"/>
          </a:solidFill>
          <a:ln>
            <a:noFill/>
          </a:ln>
        </p:spPr>
        <p:txBody>
          <a:bodyPr/>
          <a:lstStyle/>
          <a:p>
            <a:endParaRPr lang="zh-CN" altLang="en-US"/>
          </a:p>
        </p:txBody>
      </p:sp>
      <p:grpSp>
        <p:nvGrpSpPr>
          <p:cNvPr id="2" name="组合 1">
            <a:extLst>
              <a:ext uri="{FF2B5EF4-FFF2-40B4-BE49-F238E27FC236}">
                <a16:creationId xmlns:a16="http://schemas.microsoft.com/office/drawing/2014/main" id="{D8E25624-2A98-4E81-93CC-A206C16A4E30}"/>
              </a:ext>
            </a:extLst>
          </p:cNvPr>
          <p:cNvGrpSpPr/>
          <p:nvPr/>
        </p:nvGrpSpPr>
        <p:grpSpPr>
          <a:xfrm>
            <a:off x="2804091" y="5324475"/>
            <a:ext cx="7080750" cy="848644"/>
            <a:chOff x="3619831" y="5124121"/>
            <a:chExt cx="5216525" cy="952500"/>
          </a:xfrm>
        </p:grpSpPr>
        <p:sp>
          <p:nvSpPr>
            <p:cNvPr id="24" name="Rectangle 4">
              <a:extLst>
                <a:ext uri="{FF2B5EF4-FFF2-40B4-BE49-F238E27FC236}">
                  <a16:creationId xmlns:a16="http://schemas.microsoft.com/office/drawing/2014/main" id="{74D85C30-953D-48A2-9327-5758EF01BBDB}"/>
                </a:ext>
              </a:extLst>
            </p:cNvPr>
            <p:cNvSpPr>
              <a:spLocks noChangeArrowheads="1"/>
            </p:cNvSpPr>
            <p:nvPr/>
          </p:nvSpPr>
          <p:spPr bwMode="gray">
            <a:xfrm>
              <a:off x="3619831" y="5124121"/>
              <a:ext cx="5216525" cy="952500"/>
            </a:xfrm>
            <a:prstGeom prst="rect">
              <a:avLst/>
            </a:prstGeom>
            <a:solidFill>
              <a:srgbClr val="0070C0"/>
            </a:solidFill>
            <a:ln w="9525">
              <a:noFill/>
              <a:miter lim="800000"/>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25" name="Text Box 5">
              <a:extLst>
                <a:ext uri="{FF2B5EF4-FFF2-40B4-BE49-F238E27FC236}">
                  <a16:creationId xmlns:a16="http://schemas.microsoft.com/office/drawing/2014/main" id="{39B496FA-5BD7-4DCB-A784-B01C7D5EAA20}"/>
                </a:ext>
              </a:extLst>
            </p:cNvPr>
            <p:cNvSpPr txBox="1"/>
            <p:nvPr/>
          </p:nvSpPr>
          <p:spPr>
            <a:xfrm>
              <a:off x="5151234" y="5283015"/>
              <a:ext cx="3481365" cy="656339"/>
            </a:xfrm>
            <a:prstGeom prst="rect">
              <a:avLst/>
            </a:prstGeom>
            <a:noFill/>
            <a:ln w="9525">
              <a:noFill/>
            </a:ln>
            <a:effectLst/>
          </p:spPr>
          <p:txBody>
            <a:bodyPr wrap="square">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spcBef>
                  <a:spcPct val="0"/>
                </a:spcBef>
                <a:buNone/>
              </a:pPr>
              <a:r>
                <a:rPr lang="zh-CN" altLang="en-US">
                  <a:solidFill>
                    <a:schemeClr val="bg1"/>
                  </a:solidFill>
                  <a:latin typeface="微软雅黑" panose="020B0503020204020204" pitchFamily="34" charset="-122"/>
                  <a:ea typeface="微软雅黑" panose="020B0503020204020204" pitchFamily="34" charset="-122"/>
                </a:rPr>
                <a:t>造成事故原因</a:t>
              </a:r>
              <a:endParaRPr lang="en-US" altLang="zh-CN" dirty="0">
                <a:solidFill>
                  <a:schemeClr val="bg1"/>
                </a:solidFill>
                <a:latin typeface="微软雅黑" panose="020B0503020204020204" pitchFamily="34" charset="-122"/>
                <a:ea typeface="微软雅黑" panose="020B0503020204020204" pitchFamily="34" charset="-122"/>
              </a:endParaRPr>
            </a:p>
          </p:txBody>
        </p:sp>
      </p:grpSp>
      <p:grpSp>
        <p:nvGrpSpPr>
          <p:cNvPr id="91" name="Group 40">
            <a:extLst>
              <a:ext uri="{FF2B5EF4-FFF2-40B4-BE49-F238E27FC236}">
                <a16:creationId xmlns:a16="http://schemas.microsoft.com/office/drawing/2014/main" id="{BF6A84FD-4ADB-43FA-B7B5-D97A11496307}"/>
              </a:ext>
            </a:extLst>
          </p:cNvPr>
          <p:cNvGrpSpPr/>
          <p:nvPr/>
        </p:nvGrpSpPr>
        <p:grpSpPr>
          <a:xfrm>
            <a:off x="4647794" y="2481344"/>
            <a:ext cx="1538287" cy="1516062"/>
            <a:chOff x="941" y="1053"/>
            <a:chExt cx="1036" cy="1021"/>
          </a:xfrm>
        </p:grpSpPr>
        <p:sp>
          <p:nvSpPr>
            <p:cNvPr id="92" name="Oval 41">
              <a:extLst>
                <a:ext uri="{FF2B5EF4-FFF2-40B4-BE49-F238E27FC236}">
                  <a16:creationId xmlns:a16="http://schemas.microsoft.com/office/drawing/2014/main" id="{9B56369B-5128-484C-A701-2F03EBE25D6F}"/>
                </a:ext>
              </a:extLst>
            </p:cNvPr>
            <p:cNvSpPr>
              <a:spLocks noChangeArrowheads="1"/>
            </p:cNvSpPr>
            <p:nvPr/>
          </p:nvSpPr>
          <p:spPr bwMode="gray">
            <a:xfrm>
              <a:off x="941" y="1053"/>
              <a:ext cx="1032" cy="1021"/>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ln>
            <a:effectLst/>
          </p:spPr>
          <p:txBody>
            <a:bodyPr wrap="non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93" name="Oval 42">
              <a:extLst>
                <a:ext uri="{FF2B5EF4-FFF2-40B4-BE49-F238E27FC236}">
                  <a16:creationId xmlns:a16="http://schemas.microsoft.com/office/drawing/2014/main" id="{5122C299-A245-4B4E-81D0-01CAE4633DCE}"/>
                </a:ext>
              </a:extLst>
            </p:cNvPr>
            <p:cNvSpPr>
              <a:spLocks noChangeArrowheads="1"/>
            </p:cNvSpPr>
            <p:nvPr/>
          </p:nvSpPr>
          <p:spPr bwMode="gray">
            <a:xfrm>
              <a:off x="945" y="1053"/>
              <a:ext cx="1032" cy="1021"/>
            </a:xfrm>
            <a:prstGeom prst="ellipse">
              <a:avLst/>
            </a:prstGeom>
            <a:solidFill>
              <a:srgbClr val="0070C0"/>
            </a:solidFill>
            <a:ln w="38100" algn="ctr">
              <a:noFill/>
              <a:round/>
            </a:ln>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94" name="Oval 43">
              <a:extLst>
                <a:ext uri="{FF2B5EF4-FFF2-40B4-BE49-F238E27FC236}">
                  <a16:creationId xmlns:a16="http://schemas.microsoft.com/office/drawing/2014/main" id="{4AAD38F9-4096-423A-A5E6-54A29E1ACB7B}"/>
                </a:ext>
              </a:extLst>
            </p:cNvPr>
            <p:cNvSpPr>
              <a:spLocks noChangeArrowheads="1"/>
            </p:cNvSpPr>
            <p:nvPr/>
          </p:nvSpPr>
          <p:spPr bwMode="gray">
            <a:xfrm>
              <a:off x="1008" y="1119"/>
              <a:ext cx="898" cy="885"/>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ln>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95" name="Oval 44">
              <a:extLst>
                <a:ext uri="{FF2B5EF4-FFF2-40B4-BE49-F238E27FC236}">
                  <a16:creationId xmlns:a16="http://schemas.microsoft.com/office/drawing/2014/main" id="{7449C802-D905-45EC-9CE4-BB81FEDBEA1B}"/>
                </a:ext>
              </a:extLst>
            </p:cNvPr>
            <p:cNvSpPr>
              <a:spLocks noChangeArrowheads="1"/>
            </p:cNvSpPr>
            <p:nvPr/>
          </p:nvSpPr>
          <p:spPr bwMode="gray">
            <a:xfrm>
              <a:off x="1008" y="1119"/>
              <a:ext cx="897" cy="885"/>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ln>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96" name="Oval 46">
              <a:extLst>
                <a:ext uri="{FF2B5EF4-FFF2-40B4-BE49-F238E27FC236}">
                  <a16:creationId xmlns:a16="http://schemas.microsoft.com/office/drawing/2014/main" id="{BFB799AB-4D26-4D76-868E-3B0E988FC339}"/>
                </a:ext>
              </a:extLst>
            </p:cNvPr>
            <p:cNvSpPr/>
            <p:nvPr/>
          </p:nvSpPr>
          <p:spPr>
            <a:xfrm>
              <a:off x="1070" y="1177"/>
              <a:ext cx="782" cy="774"/>
            </a:xfrm>
            <a:prstGeom prst="ellipse">
              <a:avLst/>
            </a:prstGeom>
            <a:gradFill rotWithShape="1">
              <a:gsLst>
                <a:gs pos="0">
                  <a:srgbClr val="595959"/>
                </a:gs>
                <a:gs pos="100000">
                  <a:srgbClr val="C0C0C0"/>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97" name="Oval 47">
              <a:extLst>
                <a:ext uri="{FF2B5EF4-FFF2-40B4-BE49-F238E27FC236}">
                  <a16:creationId xmlns:a16="http://schemas.microsoft.com/office/drawing/2014/main" id="{C1F87C05-85B9-4EDA-AF2E-85F39A78F6FA}"/>
                </a:ext>
              </a:extLst>
            </p:cNvPr>
            <p:cNvSpPr/>
            <p:nvPr/>
          </p:nvSpPr>
          <p:spPr>
            <a:xfrm>
              <a:off x="1080" y="1182"/>
              <a:ext cx="763" cy="753"/>
            </a:xfrm>
            <a:prstGeom prst="ellipse">
              <a:avLst/>
            </a:prstGeom>
            <a:gradFill rotWithShape="1">
              <a:gsLst>
                <a:gs pos="0">
                  <a:srgbClr val="C0C0C0">
                    <a:alpha val="0"/>
                  </a:srgbClr>
                </a:gs>
                <a:gs pos="100000">
                  <a:srgbClr val="E9E9E9"/>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98" name="Oval 48">
              <a:extLst>
                <a:ext uri="{FF2B5EF4-FFF2-40B4-BE49-F238E27FC236}">
                  <a16:creationId xmlns:a16="http://schemas.microsoft.com/office/drawing/2014/main" id="{097CF228-18F9-4F03-A309-E5D18CE505BA}"/>
                </a:ext>
              </a:extLst>
            </p:cNvPr>
            <p:cNvSpPr/>
            <p:nvPr/>
          </p:nvSpPr>
          <p:spPr>
            <a:xfrm>
              <a:off x="1088" y="1189"/>
              <a:ext cx="726" cy="705"/>
            </a:xfrm>
            <a:prstGeom prst="ellipse">
              <a:avLst/>
            </a:prstGeom>
            <a:gradFill rotWithShape="1">
              <a:gsLst>
                <a:gs pos="0">
                  <a:srgbClr val="989898"/>
                </a:gs>
                <a:gs pos="100000">
                  <a:srgbClr val="C0C0C0">
                    <a:alpha val="48000"/>
                  </a:srgbClr>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99" name="Oval 49">
              <a:extLst>
                <a:ext uri="{FF2B5EF4-FFF2-40B4-BE49-F238E27FC236}">
                  <a16:creationId xmlns:a16="http://schemas.microsoft.com/office/drawing/2014/main" id="{7BEE3133-19B1-43CE-9245-B9C6EB7022B1}"/>
                </a:ext>
              </a:extLst>
            </p:cNvPr>
            <p:cNvSpPr/>
            <p:nvPr/>
          </p:nvSpPr>
          <p:spPr>
            <a:xfrm>
              <a:off x="1130" y="1209"/>
              <a:ext cx="645" cy="572"/>
            </a:xfrm>
            <a:prstGeom prst="ellipse">
              <a:avLst/>
            </a:prstGeom>
            <a:gradFill rotWithShape="1">
              <a:gsLst>
                <a:gs pos="0">
                  <a:srgbClr val="FFFFFF"/>
                </a:gs>
                <a:gs pos="100000">
                  <a:srgbClr val="C0C0C0">
                    <a:alpha val="37999"/>
                  </a:srgbClr>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grpSp>
      <p:sp>
        <p:nvSpPr>
          <p:cNvPr id="100" name="Line 50">
            <a:extLst>
              <a:ext uri="{FF2B5EF4-FFF2-40B4-BE49-F238E27FC236}">
                <a16:creationId xmlns:a16="http://schemas.microsoft.com/office/drawing/2014/main" id="{F96EC25C-6436-4FAB-90FC-FD958D516E37}"/>
              </a:ext>
            </a:extLst>
          </p:cNvPr>
          <p:cNvSpPr>
            <a:spLocks noChangeShapeType="1"/>
          </p:cNvSpPr>
          <p:nvPr/>
        </p:nvSpPr>
        <p:spPr bwMode="ltGray">
          <a:xfrm>
            <a:off x="5379630" y="4018045"/>
            <a:ext cx="1" cy="1130736"/>
          </a:xfrm>
          <a:prstGeom prst="line">
            <a:avLst/>
          </a:prstGeom>
          <a:noFill/>
          <a:ln w="57150" cap="rnd">
            <a:solidFill>
              <a:srgbClr val="0070C0"/>
            </a:solidFill>
            <a:prstDash val="sysDot"/>
            <a:round/>
            <a:tailEnd type="triangle" w="med" len="med"/>
          </a:ln>
          <a:effectLst>
            <a:outerShdw dist="56796" dir="3806097" algn="ctr" rotWithShape="0">
              <a:srgbClr val="B2B2B2">
                <a:alpha val="50000"/>
              </a:srgbClr>
            </a:outerShdw>
          </a:effectLst>
        </p:spPr>
        <p:txBody>
          <a:bodyPr vert="eaVert" wrap="none" lIns="92075" tIns="46038" rIns="92075" bIns="4603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2" name="Group 40">
            <a:extLst>
              <a:ext uri="{FF2B5EF4-FFF2-40B4-BE49-F238E27FC236}">
                <a16:creationId xmlns:a16="http://schemas.microsoft.com/office/drawing/2014/main" id="{3A7EFC85-19D1-452F-B0C4-9B52E9B94009}"/>
              </a:ext>
            </a:extLst>
          </p:cNvPr>
          <p:cNvGrpSpPr/>
          <p:nvPr/>
        </p:nvGrpSpPr>
        <p:grpSpPr>
          <a:xfrm>
            <a:off x="6588562" y="2490120"/>
            <a:ext cx="1538287" cy="1516062"/>
            <a:chOff x="941" y="1053"/>
            <a:chExt cx="1036" cy="1021"/>
          </a:xfrm>
        </p:grpSpPr>
        <p:sp>
          <p:nvSpPr>
            <p:cNvPr id="103" name="Oval 41">
              <a:extLst>
                <a:ext uri="{FF2B5EF4-FFF2-40B4-BE49-F238E27FC236}">
                  <a16:creationId xmlns:a16="http://schemas.microsoft.com/office/drawing/2014/main" id="{725C34F2-C30D-4922-B3E3-4F984D88E46C}"/>
                </a:ext>
              </a:extLst>
            </p:cNvPr>
            <p:cNvSpPr>
              <a:spLocks noChangeArrowheads="1"/>
            </p:cNvSpPr>
            <p:nvPr/>
          </p:nvSpPr>
          <p:spPr bwMode="gray">
            <a:xfrm>
              <a:off x="941" y="1053"/>
              <a:ext cx="1032" cy="1021"/>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ln>
            <a:effectLst/>
          </p:spPr>
          <p:txBody>
            <a:bodyPr wrap="non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04" name="Oval 42">
              <a:extLst>
                <a:ext uri="{FF2B5EF4-FFF2-40B4-BE49-F238E27FC236}">
                  <a16:creationId xmlns:a16="http://schemas.microsoft.com/office/drawing/2014/main" id="{D3135749-3100-45BD-B7E2-AB748824638F}"/>
                </a:ext>
              </a:extLst>
            </p:cNvPr>
            <p:cNvSpPr>
              <a:spLocks noChangeArrowheads="1"/>
            </p:cNvSpPr>
            <p:nvPr/>
          </p:nvSpPr>
          <p:spPr bwMode="gray">
            <a:xfrm>
              <a:off x="945" y="1053"/>
              <a:ext cx="1032" cy="1021"/>
            </a:xfrm>
            <a:prstGeom prst="ellipse">
              <a:avLst/>
            </a:prstGeom>
            <a:solidFill>
              <a:srgbClr val="0070C0"/>
            </a:solidFill>
            <a:ln w="38100" algn="ctr">
              <a:noFill/>
              <a:round/>
            </a:ln>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05" name="Oval 43">
              <a:extLst>
                <a:ext uri="{FF2B5EF4-FFF2-40B4-BE49-F238E27FC236}">
                  <a16:creationId xmlns:a16="http://schemas.microsoft.com/office/drawing/2014/main" id="{99F7CFA2-B486-4AE2-AC06-044C3EC3B01C}"/>
                </a:ext>
              </a:extLst>
            </p:cNvPr>
            <p:cNvSpPr>
              <a:spLocks noChangeArrowheads="1"/>
            </p:cNvSpPr>
            <p:nvPr/>
          </p:nvSpPr>
          <p:spPr bwMode="gray">
            <a:xfrm>
              <a:off x="1008" y="1119"/>
              <a:ext cx="898" cy="885"/>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ln>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06" name="Oval 44">
              <a:extLst>
                <a:ext uri="{FF2B5EF4-FFF2-40B4-BE49-F238E27FC236}">
                  <a16:creationId xmlns:a16="http://schemas.microsoft.com/office/drawing/2014/main" id="{29EDE061-9910-40A1-A552-B7DBCC55F1EA}"/>
                </a:ext>
              </a:extLst>
            </p:cNvPr>
            <p:cNvSpPr>
              <a:spLocks noChangeArrowheads="1"/>
            </p:cNvSpPr>
            <p:nvPr/>
          </p:nvSpPr>
          <p:spPr bwMode="gray">
            <a:xfrm>
              <a:off x="1008" y="1119"/>
              <a:ext cx="897" cy="885"/>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ln>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07" name="Oval 46">
              <a:extLst>
                <a:ext uri="{FF2B5EF4-FFF2-40B4-BE49-F238E27FC236}">
                  <a16:creationId xmlns:a16="http://schemas.microsoft.com/office/drawing/2014/main" id="{05A956D3-0C48-499B-872F-A2F7C9AB5362}"/>
                </a:ext>
              </a:extLst>
            </p:cNvPr>
            <p:cNvSpPr/>
            <p:nvPr/>
          </p:nvSpPr>
          <p:spPr>
            <a:xfrm>
              <a:off x="1070" y="1177"/>
              <a:ext cx="782" cy="774"/>
            </a:xfrm>
            <a:prstGeom prst="ellipse">
              <a:avLst/>
            </a:prstGeom>
            <a:gradFill rotWithShape="1">
              <a:gsLst>
                <a:gs pos="0">
                  <a:srgbClr val="595959"/>
                </a:gs>
                <a:gs pos="100000">
                  <a:srgbClr val="C0C0C0"/>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108" name="Oval 47">
              <a:extLst>
                <a:ext uri="{FF2B5EF4-FFF2-40B4-BE49-F238E27FC236}">
                  <a16:creationId xmlns:a16="http://schemas.microsoft.com/office/drawing/2014/main" id="{FAD35AA9-B735-47EF-A32D-152E8697E7CB}"/>
                </a:ext>
              </a:extLst>
            </p:cNvPr>
            <p:cNvSpPr/>
            <p:nvPr/>
          </p:nvSpPr>
          <p:spPr>
            <a:xfrm>
              <a:off x="1080" y="1182"/>
              <a:ext cx="763" cy="753"/>
            </a:xfrm>
            <a:prstGeom prst="ellipse">
              <a:avLst/>
            </a:prstGeom>
            <a:gradFill rotWithShape="1">
              <a:gsLst>
                <a:gs pos="0">
                  <a:srgbClr val="C0C0C0">
                    <a:alpha val="0"/>
                  </a:srgbClr>
                </a:gs>
                <a:gs pos="100000">
                  <a:srgbClr val="E9E9E9"/>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109" name="Oval 48">
              <a:extLst>
                <a:ext uri="{FF2B5EF4-FFF2-40B4-BE49-F238E27FC236}">
                  <a16:creationId xmlns:a16="http://schemas.microsoft.com/office/drawing/2014/main" id="{3CD07C15-BC44-4003-896C-9DA5E310FD2F}"/>
                </a:ext>
              </a:extLst>
            </p:cNvPr>
            <p:cNvSpPr/>
            <p:nvPr/>
          </p:nvSpPr>
          <p:spPr>
            <a:xfrm>
              <a:off x="1088" y="1189"/>
              <a:ext cx="726" cy="705"/>
            </a:xfrm>
            <a:prstGeom prst="ellipse">
              <a:avLst/>
            </a:prstGeom>
            <a:gradFill rotWithShape="1">
              <a:gsLst>
                <a:gs pos="0">
                  <a:srgbClr val="989898"/>
                </a:gs>
                <a:gs pos="100000">
                  <a:srgbClr val="C0C0C0">
                    <a:alpha val="48000"/>
                  </a:srgbClr>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110" name="Oval 49">
              <a:extLst>
                <a:ext uri="{FF2B5EF4-FFF2-40B4-BE49-F238E27FC236}">
                  <a16:creationId xmlns:a16="http://schemas.microsoft.com/office/drawing/2014/main" id="{CB589648-06B7-4953-BE2A-A32A4AF26F1C}"/>
                </a:ext>
              </a:extLst>
            </p:cNvPr>
            <p:cNvSpPr/>
            <p:nvPr/>
          </p:nvSpPr>
          <p:spPr>
            <a:xfrm>
              <a:off x="1130" y="1209"/>
              <a:ext cx="645" cy="572"/>
            </a:xfrm>
            <a:prstGeom prst="ellipse">
              <a:avLst/>
            </a:prstGeom>
            <a:gradFill rotWithShape="1">
              <a:gsLst>
                <a:gs pos="0">
                  <a:srgbClr val="FFFFFF"/>
                </a:gs>
                <a:gs pos="100000">
                  <a:srgbClr val="C0C0C0">
                    <a:alpha val="37999"/>
                  </a:srgbClr>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grpSp>
      <p:sp>
        <p:nvSpPr>
          <p:cNvPr id="111" name="Line 50">
            <a:extLst>
              <a:ext uri="{FF2B5EF4-FFF2-40B4-BE49-F238E27FC236}">
                <a16:creationId xmlns:a16="http://schemas.microsoft.com/office/drawing/2014/main" id="{ADC55D3B-E55B-4398-BB21-C2E198C9BC00}"/>
              </a:ext>
            </a:extLst>
          </p:cNvPr>
          <p:cNvSpPr>
            <a:spLocks noChangeShapeType="1"/>
          </p:cNvSpPr>
          <p:nvPr/>
        </p:nvSpPr>
        <p:spPr bwMode="ltGray">
          <a:xfrm>
            <a:off x="7320398" y="4026821"/>
            <a:ext cx="1" cy="1130736"/>
          </a:xfrm>
          <a:prstGeom prst="line">
            <a:avLst/>
          </a:prstGeom>
          <a:noFill/>
          <a:ln w="57150" cap="rnd">
            <a:solidFill>
              <a:srgbClr val="0070C0"/>
            </a:solidFill>
            <a:prstDash val="sysDot"/>
            <a:round/>
            <a:tailEnd type="triangle" w="med" len="med"/>
          </a:ln>
          <a:effectLst>
            <a:outerShdw dist="56796" dir="3806097" algn="ctr" rotWithShape="0">
              <a:srgbClr val="B2B2B2">
                <a:alpha val="50000"/>
              </a:srgbClr>
            </a:outerShdw>
          </a:effectLst>
        </p:spPr>
        <p:txBody>
          <a:bodyPr vert="eaVert" wrap="none" lIns="92075" tIns="46038" rIns="92075" bIns="4603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13" name="Group 40">
            <a:extLst>
              <a:ext uri="{FF2B5EF4-FFF2-40B4-BE49-F238E27FC236}">
                <a16:creationId xmlns:a16="http://schemas.microsoft.com/office/drawing/2014/main" id="{5B6F14C1-5616-4439-8210-376600665809}"/>
              </a:ext>
            </a:extLst>
          </p:cNvPr>
          <p:cNvGrpSpPr/>
          <p:nvPr/>
        </p:nvGrpSpPr>
        <p:grpSpPr>
          <a:xfrm>
            <a:off x="8489429" y="2523149"/>
            <a:ext cx="1538287" cy="1516062"/>
            <a:chOff x="941" y="1053"/>
            <a:chExt cx="1036" cy="1021"/>
          </a:xfrm>
        </p:grpSpPr>
        <p:sp>
          <p:nvSpPr>
            <p:cNvPr id="114" name="Oval 41">
              <a:extLst>
                <a:ext uri="{FF2B5EF4-FFF2-40B4-BE49-F238E27FC236}">
                  <a16:creationId xmlns:a16="http://schemas.microsoft.com/office/drawing/2014/main" id="{F3BBB8FF-D3F4-4A42-A387-BBA3C429EE3F}"/>
                </a:ext>
              </a:extLst>
            </p:cNvPr>
            <p:cNvSpPr>
              <a:spLocks noChangeArrowheads="1"/>
            </p:cNvSpPr>
            <p:nvPr/>
          </p:nvSpPr>
          <p:spPr bwMode="gray">
            <a:xfrm>
              <a:off x="941" y="1053"/>
              <a:ext cx="1032" cy="1021"/>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ln>
            <a:effectLst/>
          </p:spPr>
          <p:txBody>
            <a:bodyPr wrap="non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15" name="Oval 42">
              <a:extLst>
                <a:ext uri="{FF2B5EF4-FFF2-40B4-BE49-F238E27FC236}">
                  <a16:creationId xmlns:a16="http://schemas.microsoft.com/office/drawing/2014/main" id="{2F717B0A-4BCA-4F5F-B2F1-46DD07308DA3}"/>
                </a:ext>
              </a:extLst>
            </p:cNvPr>
            <p:cNvSpPr>
              <a:spLocks noChangeArrowheads="1"/>
            </p:cNvSpPr>
            <p:nvPr/>
          </p:nvSpPr>
          <p:spPr bwMode="gray">
            <a:xfrm>
              <a:off x="945" y="1053"/>
              <a:ext cx="1032" cy="1021"/>
            </a:xfrm>
            <a:prstGeom prst="ellipse">
              <a:avLst/>
            </a:prstGeom>
            <a:solidFill>
              <a:srgbClr val="0070C0"/>
            </a:solidFill>
            <a:ln w="38100" algn="ctr">
              <a:noFill/>
              <a:round/>
            </a:ln>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16" name="Oval 43">
              <a:extLst>
                <a:ext uri="{FF2B5EF4-FFF2-40B4-BE49-F238E27FC236}">
                  <a16:creationId xmlns:a16="http://schemas.microsoft.com/office/drawing/2014/main" id="{76D481F5-5102-479D-8387-C90D983E7377}"/>
                </a:ext>
              </a:extLst>
            </p:cNvPr>
            <p:cNvSpPr>
              <a:spLocks noChangeArrowheads="1"/>
            </p:cNvSpPr>
            <p:nvPr/>
          </p:nvSpPr>
          <p:spPr bwMode="gray">
            <a:xfrm>
              <a:off x="1008" y="1119"/>
              <a:ext cx="898" cy="885"/>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ln>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17" name="Oval 44">
              <a:extLst>
                <a:ext uri="{FF2B5EF4-FFF2-40B4-BE49-F238E27FC236}">
                  <a16:creationId xmlns:a16="http://schemas.microsoft.com/office/drawing/2014/main" id="{63B49D6F-F89E-4EF4-ADF4-0470A38644D0}"/>
                </a:ext>
              </a:extLst>
            </p:cNvPr>
            <p:cNvSpPr>
              <a:spLocks noChangeArrowheads="1"/>
            </p:cNvSpPr>
            <p:nvPr/>
          </p:nvSpPr>
          <p:spPr bwMode="gray">
            <a:xfrm>
              <a:off x="1008" y="1119"/>
              <a:ext cx="897" cy="885"/>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ln>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18" name="Oval 46">
              <a:extLst>
                <a:ext uri="{FF2B5EF4-FFF2-40B4-BE49-F238E27FC236}">
                  <a16:creationId xmlns:a16="http://schemas.microsoft.com/office/drawing/2014/main" id="{5B1C1548-7C3A-4489-98D3-99C161C9D054}"/>
                </a:ext>
              </a:extLst>
            </p:cNvPr>
            <p:cNvSpPr/>
            <p:nvPr/>
          </p:nvSpPr>
          <p:spPr>
            <a:xfrm>
              <a:off x="1070" y="1177"/>
              <a:ext cx="782" cy="774"/>
            </a:xfrm>
            <a:prstGeom prst="ellipse">
              <a:avLst/>
            </a:prstGeom>
            <a:gradFill rotWithShape="1">
              <a:gsLst>
                <a:gs pos="0">
                  <a:srgbClr val="595959"/>
                </a:gs>
                <a:gs pos="100000">
                  <a:srgbClr val="C0C0C0"/>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119" name="Oval 47">
              <a:extLst>
                <a:ext uri="{FF2B5EF4-FFF2-40B4-BE49-F238E27FC236}">
                  <a16:creationId xmlns:a16="http://schemas.microsoft.com/office/drawing/2014/main" id="{1B483466-B98C-4723-9EEF-1CEDF4FA8917}"/>
                </a:ext>
              </a:extLst>
            </p:cNvPr>
            <p:cNvSpPr/>
            <p:nvPr/>
          </p:nvSpPr>
          <p:spPr>
            <a:xfrm>
              <a:off x="1080" y="1182"/>
              <a:ext cx="763" cy="753"/>
            </a:xfrm>
            <a:prstGeom prst="ellipse">
              <a:avLst/>
            </a:prstGeom>
            <a:gradFill rotWithShape="1">
              <a:gsLst>
                <a:gs pos="0">
                  <a:srgbClr val="C0C0C0">
                    <a:alpha val="0"/>
                  </a:srgbClr>
                </a:gs>
                <a:gs pos="100000">
                  <a:srgbClr val="E9E9E9"/>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120" name="Oval 48">
              <a:extLst>
                <a:ext uri="{FF2B5EF4-FFF2-40B4-BE49-F238E27FC236}">
                  <a16:creationId xmlns:a16="http://schemas.microsoft.com/office/drawing/2014/main" id="{E016C388-F003-4BDD-B202-4A16F2E0C8D0}"/>
                </a:ext>
              </a:extLst>
            </p:cNvPr>
            <p:cNvSpPr/>
            <p:nvPr/>
          </p:nvSpPr>
          <p:spPr>
            <a:xfrm>
              <a:off x="1088" y="1189"/>
              <a:ext cx="726" cy="705"/>
            </a:xfrm>
            <a:prstGeom prst="ellipse">
              <a:avLst/>
            </a:prstGeom>
            <a:gradFill rotWithShape="1">
              <a:gsLst>
                <a:gs pos="0">
                  <a:srgbClr val="989898"/>
                </a:gs>
                <a:gs pos="100000">
                  <a:srgbClr val="C0C0C0">
                    <a:alpha val="48000"/>
                  </a:srgbClr>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121" name="Oval 49">
              <a:extLst>
                <a:ext uri="{FF2B5EF4-FFF2-40B4-BE49-F238E27FC236}">
                  <a16:creationId xmlns:a16="http://schemas.microsoft.com/office/drawing/2014/main" id="{3F5B95EC-CFF8-49AC-92A9-67C8AFE3AF4F}"/>
                </a:ext>
              </a:extLst>
            </p:cNvPr>
            <p:cNvSpPr/>
            <p:nvPr/>
          </p:nvSpPr>
          <p:spPr>
            <a:xfrm>
              <a:off x="1130" y="1209"/>
              <a:ext cx="645" cy="572"/>
            </a:xfrm>
            <a:prstGeom prst="ellipse">
              <a:avLst/>
            </a:prstGeom>
            <a:gradFill rotWithShape="1">
              <a:gsLst>
                <a:gs pos="0">
                  <a:srgbClr val="FFFFFF"/>
                </a:gs>
                <a:gs pos="100000">
                  <a:srgbClr val="C0C0C0">
                    <a:alpha val="37999"/>
                  </a:srgbClr>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grpSp>
      <p:sp>
        <p:nvSpPr>
          <p:cNvPr id="122" name="Line 50">
            <a:extLst>
              <a:ext uri="{FF2B5EF4-FFF2-40B4-BE49-F238E27FC236}">
                <a16:creationId xmlns:a16="http://schemas.microsoft.com/office/drawing/2014/main" id="{2CB84088-AFF8-4AA5-A477-C7E77E3087F7}"/>
              </a:ext>
            </a:extLst>
          </p:cNvPr>
          <p:cNvSpPr>
            <a:spLocks noChangeShapeType="1"/>
          </p:cNvSpPr>
          <p:nvPr/>
        </p:nvSpPr>
        <p:spPr bwMode="ltGray">
          <a:xfrm>
            <a:off x="9221265" y="4059850"/>
            <a:ext cx="1" cy="1130736"/>
          </a:xfrm>
          <a:prstGeom prst="line">
            <a:avLst/>
          </a:prstGeom>
          <a:noFill/>
          <a:ln w="57150" cap="rnd">
            <a:solidFill>
              <a:srgbClr val="0070C0"/>
            </a:solidFill>
            <a:prstDash val="sysDot"/>
            <a:round/>
            <a:tailEnd type="triangle" w="med" len="med"/>
          </a:ln>
          <a:effectLst>
            <a:outerShdw dist="56796" dir="3806097" algn="ctr" rotWithShape="0">
              <a:srgbClr val="B2B2B2">
                <a:alpha val="50000"/>
              </a:srgbClr>
            </a:outerShdw>
          </a:effectLst>
        </p:spPr>
        <p:txBody>
          <a:bodyPr vert="eaVert" wrap="none" lIns="92075" tIns="46038" rIns="92075" bIns="4603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4" name="Text Box 54">
            <a:extLst>
              <a:ext uri="{FF2B5EF4-FFF2-40B4-BE49-F238E27FC236}">
                <a16:creationId xmlns:a16="http://schemas.microsoft.com/office/drawing/2014/main" id="{A6FE1C52-50B4-4C33-90F2-CDC705288322}"/>
              </a:ext>
            </a:extLst>
          </p:cNvPr>
          <p:cNvSpPr txBox="1"/>
          <p:nvPr/>
        </p:nvSpPr>
        <p:spPr>
          <a:xfrm>
            <a:off x="4786460" y="2961828"/>
            <a:ext cx="1270000" cy="646331"/>
          </a:xfrm>
          <a:prstGeom prst="rect">
            <a:avLst/>
          </a:prstGeom>
          <a:noFill/>
          <a:ln w="9525">
            <a:noFill/>
          </a:ln>
          <a:effectLst/>
        </p:spPr>
        <p:txBody>
          <a:bodyPr wrap="square">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50000"/>
              </a:spcBef>
              <a:buNone/>
            </a:pPr>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监护人责任心不强</a:t>
            </a:r>
          </a:p>
        </p:txBody>
      </p:sp>
      <p:sp>
        <p:nvSpPr>
          <p:cNvPr id="125" name="Text Box 54">
            <a:extLst>
              <a:ext uri="{FF2B5EF4-FFF2-40B4-BE49-F238E27FC236}">
                <a16:creationId xmlns:a16="http://schemas.microsoft.com/office/drawing/2014/main" id="{C25EF30A-3C10-4E4E-8C42-1BFECE908316}"/>
              </a:ext>
            </a:extLst>
          </p:cNvPr>
          <p:cNvSpPr txBox="1"/>
          <p:nvPr/>
        </p:nvSpPr>
        <p:spPr>
          <a:xfrm>
            <a:off x="6725674" y="2969478"/>
            <a:ext cx="1270000" cy="646331"/>
          </a:xfrm>
          <a:prstGeom prst="rect">
            <a:avLst/>
          </a:prstGeom>
          <a:noFill/>
          <a:ln w="9525">
            <a:noFill/>
          </a:ln>
          <a:effectLst/>
        </p:spPr>
        <p:txBody>
          <a:bodyPr wrap="square">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50000"/>
              </a:spcBef>
              <a:buNone/>
            </a:pPr>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没有气体检测</a:t>
            </a:r>
          </a:p>
        </p:txBody>
      </p:sp>
      <p:sp>
        <p:nvSpPr>
          <p:cNvPr id="126" name="Text Box 54">
            <a:extLst>
              <a:ext uri="{FF2B5EF4-FFF2-40B4-BE49-F238E27FC236}">
                <a16:creationId xmlns:a16="http://schemas.microsoft.com/office/drawing/2014/main" id="{BC1BA96A-C210-485A-9BCD-731AB550959E}"/>
              </a:ext>
            </a:extLst>
          </p:cNvPr>
          <p:cNvSpPr txBox="1"/>
          <p:nvPr/>
        </p:nvSpPr>
        <p:spPr>
          <a:xfrm>
            <a:off x="8650808" y="2958014"/>
            <a:ext cx="1270000" cy="646331"/>
          </a:xfrm>
          <a:prstGeom prst="rect">
            <a:avLst/>
          </a:prstGeom>
          <a:noFill/>
          <a:ln w="9525">
            <a:noFill/>
          </a:ln>
          <a:effectLst/>
        </p:spPr>
        <p:txBody>
          <a:bodyPr wrap="square">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50000"/>
              </a:spcBef>
              <a:buNone/>
            </a:pPr>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没有防护措施</a:t>
            </a:r>
          </a:p>
        </p:txBody>
      </p:sp>
      <p:grpSp>
        <p:nvGrpSpPr>
          <p:cNvPr id="127" name="Group 40">
            <a:extLst>
              <a:ext uri="{FF2B5EF4-FFF2-40B4-BE49-F238E27FC236}">
                <a16:creationId xmlns:a16="http://schemas.microsoft.com/office/drawing/2014/main" id="{B949BA78-6186-453D-B27F-6D852B673C42}"/>
              </a:ext>
            </a:extLst>
          </p:cNvPr>
          <p:cNvGrpSpPr/>
          <p:nvPr/>
        </p:nvGrpSpPr>
        <p:grpSpPr>
          <a:xfrm>
            <a:off x="2630135" y="2491725"/>
            <a:ext cx="1538287" cy="1516062"/>
            <a:chOff x="941" y="1053"/>
            <a:chExt cx="1036" cy="1021"/>
          </a:xfrm>
        </p:grpSpPr>
        <p:sp>
          <p:nvSpPr>
            <p:cNvPr id="128" name="Oval 41">
              <a:extLst>
                <a:ext uri="{FF2B5EF4-FFF2-40B4-BE49-F238E27FC236}">
                  <a16:creationId xmlns:a16="http://schemas.microsoft.com/office/drawing/2014/main" id="{FBD38BD0-E36F-4BEC-8BF9-0D648B039FC5}"/>
                </a:ext>
              </a:extLst>
            </p:cNvPr>
            <p:cNvSpPr>
              <a:spLocks noChangeArrowheads="1"/>
            </p:cNvSpPr>
            <p:nvPr/>
          </p:nvSpPr>
          <p:spPr bwMode="gray">
            <a:xfrm>
              <a:off x="941" y="1053"/>
              <a:ext cx="1032" cy="1021"/>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ln>
            <a:effectLst/>
          </p:spPr>
          <p:txBody>
            <a:bodyPr wrap="non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29" name="Oval 42">
              <a:extLst>
                <a:ext uri="{FF2B5EF4-FFF2-40B4-BE49-F238E27FC236}">
                  <a16:creationId xmlns:a16="http://schemas.microsoft.com/office/drawing/2014/main" id="{D4F673B1-7E25-48B8-8B1F-D897CF8935DC}"/>
                </a:ext>
              </a:extLst>
            </p:cNvPr>
            <p:cNvSpPr>
              <a:spLocks noChangeArrowheads="1"/>
            </p:cNvSpPr>
            <p:nvPr/>
          </p:nvSpPr>
          <p:spPr bwMode="gray">
            <a:xfrm>
              <a:off x="945" y="1053"/>
              <a:ext cx="1032" cy="1021"/>
            </a:xfrm>
            <a:prstGeom prst="ellipse">
              <a:avLst/>
            </a:prstGeom>
            <a:solidFill>
              <a:srgbClr val="0070C0"/>
            </a:solidFill>
            <a:ln w="38100" algn="ctr">
              <a:noFill/>
              <a:round/>
            </a:ln>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30" name="Oval 43">
              <a:extLst>
                <a:ext uri="{FF2B5EF4-FFF2-40B4-BE49-F238E27FC236}">
                  <a16:creationId xmlns:a16="http://schemas.microsoft.com/office/drawing/2014/main" id="{77B2BE9E-EDAA-474D-A6C8-286E84E36D87}"/>
                </a:ext>
              </a:extLst>
            </p:cNvPr>
            <p:cNvSpPr>
              <a:spLocks noChangeArrowheads="1"/>
            </p:cNvSpPr>
            <p:nvPr/>
          </p:nvSpPr>
          <p:spPr bwMode="gray">
            <a:xfrm>
              <a:off x="1008" y="1119"/>
              <a:ext cx="898" cy="885"/>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ln>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31" name="Oval 44">
              <a:extLst>
                <a:ext uri="{FF2B5EF4-FFF2-40B4-BE49-F238E27FC236}">
                  <a16:creationId xmlns:a16="http://schemas.microsoft.com/office/drawing/2014/main" id="{268558E1-1C26-4EDD-ADB2-4BECD9C48B97}"/>
                </a:ext>
              </a:extLst>
            </p:cNvPr>
            <p:cNvSpPr>
              <a:spLocks noChangeArrowheads="1"/>
            </p:cNvSpPr>
            <p:nvPr/>
          </p:nvSpPr>
          <p:spPr bwMode="gray">
            <a:xfrm>
              <a:off x="1008" y="1119"/>
              <a:ext cx="897" cy="885"/>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ln>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132" name="Oval 46">
              <a:extLst>
                <a:ext uri="{FF2B5EF4-FFF2-40B4-BE49-F238E27FC236}">
                  <a16:creationId xmlns:a16="http://schemas.microsoft.com/office/drawing/2014/main" id="{AE37D903-107A-4E2C-AD6A-2705F7E5793D}"/>
                </a:ext>
              </a:extLst>
            </p:cNvPr>
            <p:cNvSpPr/>
            <p:nvPr/>
          </p:nvSpPr>
          <p:spPr>
            <a:xfrm>
              <a:off x="1070" y="1177"/>
              <a:ext cx="782" cy="774"/>
            </a:xfrm>
            <a:prstGeom prst="ellipse">
              <a:avLst/>
            </a:prstGeom>
            <a:gradFill rotWithShape="1">
              <a:gsLst>
                <a:gs pos="0">
                  <a:srgbClr val="595959"/>
                </a:gs>
                <a:gs pos="100000">
                  <a:srgbClr val="C0C0C0"/>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133" name="Oval 47">
              <a:extLst>
                <a:ext uri="{FF2B5EF4-FFF2-40B4-BE49-F238E27FC236}">
                  <a16:creationId xmlns:a16="http://schemas.microsoft.com/office/drawing/2014/main" id="{CFBCC83E-18D7-4601-A418-B2F2957F0458}"/>
                </a:ext>
              </a:extLst>
            </p:cNvPr>
            <p:cNvSpPr/>
            <p:nvPr/>
          </p:nvSpPr>
          <p:spPr>
            <a:xfrm>
              <a:off x="1080" y="1182"/>
              <a:ext cx="763" cy="753"/>
            </a:xfrm>
            <a:prstGeom prst="ellipse">
              <a:avLst/>
            </a:prstGeom>
            <a:gradFill rotWithShape="1">
              <a:gsLst>
                <a:gs pos="0">
                  <a:srgbClr val="C0C0C0">
                    <a:alpha val="0"/>
                  </a:srgbClr>
                </a:gs>
                <a:gs pos="100000">
                  <a:srgbClr val="E9E9E9"/>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134" name="Oval 48">
              <a:extLst>
                <a:ext uri="{FF2B5EF4-FFF2-40B4-BE49-F238E27FC236}">
                  <a16:creationId xmlns:a16="http://schemas.microsoft.com/office/drawing/2014/main" id="{311AF6A1-9628-4A56-B736-85134384B4D1}"/>
                </a:ext>
              </a:extLst>
            </p:cNvPr>
            <p:cNvSpPr/>
            <p:nvPr/>
          </p:nvSpPr>
          <p:spPr>
            <a:xfrm>
              <a:off x="1088" y="1189"/>
              <a:ext cx="726" cy="705"/>
            </a:xfrm>
            <a:prstGeom prst="ellipse">
              <a:avLst/>
            </a:prstGeom>
            <a:gradFill rotWithShape="1">
              <a:gsLst>
                <a:gs pos="0">
                  <a:srgbClr val="989898"/>
                </a:gs>
                <a:gs pos="100000">
                  <a:srgbClr val="C0C0C0">
                    <a:alpha val="48000"/>
                  </a:srgbClr>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sp>
          <p:nvSpPr>
            <p:cNvPr id="135" name="Oval 49">
              <a:extLst>
                <a:ext uri="{FF2B5EF4-FFF2-40B4-BE49-F238E27FC236}">
                  <a16:creationId xmlns:a16="http://schemas.microsoft.com/office/drawing/2014/main" id="{41A738E0-F9F7-404E-BA97-4EECAB43059F}"/>
                </a:ext>
              </a:extLst>
            </p:cNvPr>
            <p:cNvSpPr/>
            <p:nvPr/>
          </p:nvSpPr>
          <p:spPr>
            <a:xfrm>
              <a:off x="1130" y="1209"/>
              <a:ext cx="645" cy="572"/>
            </a:xfrm>
            <a:prstGeom prst="ellipse">
              <a:avLst/>
            </a:prstGeom>
            <a:gradFill rotWithShape="1">
              <a:gsLst>
                <a:gs pos="0">
                  <a:srgbClr val="FFFFFF"/>
                </a:gs>
                <a:gs pos="100000">
                  <a:srgbClr val="C0C0C0">
                    <a:alpha val="37999"/>
                  </a:srgbClr>
                </a:gs>
              </a:gsLst>
              <a:lin ang="5400000" scaled="1"/>
              <a:tileRect/>
            </a:gradFill>
            <a:ln w="9525">
              <a:noFill/>
            </a:ln>
          </p:spPr>
          <p:txBody>
            <a:bodyPr vert="eaVert"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endParaRPr lang="zh-CN" altLang="en-US" sz="1800" dirty="0">
                <a:solidFill>
                  <a:schemeClr val="tx1"/>
                </a:solidFill>
                <a:latin typeface="微软雅黑" panose="020B0503020204020204" pitchFamily="34" charset="-122"/>
                <a:ea typeface="宋体" panose="02010600030101010101" pitchFamily="2" charset="-122"/>
                <a:cs typeface="微软雅黑" panose="020B0503020204020204" pitchFamily="34" charset="-122"/>
              </a:endParaRPr>
            </a:p>
          </p:txBody>
        </p:sp>
      </p:grpSp>
      <p:sp>
        <p:nvSpPr>
          <p:cNvPr id="136" name="Line 50">
            <a:extLst>
              <a:ext uri="{FF2B5EF4-FFF2-40B4-BE49-F238E27FC236}">
                <a16:creationId xmlns:a16="http://schemas.microsoft.com/office/drawing/2014/main" id="{237AFC05-309D-4C5A-A335-0C5118F94DCA}"/>
              </a:ext>
            </a:extLst>
          </p:cNvPr>
          <p:cNvSpPr>
            <a:spLocks noChangeShapeType="1"/>
          </p:cNvSpPr>
          <p:nvPr/>
        </p:nvSpPr>
        <p:spPr bwMode="ltGray">
          <a:xfrm>
            <a:off x="3361971" y="4028426"/>
            <a:ext cx="1" cy="1130736"/>
          </a:xfrm>
          <a:prstGeom prst="line">
            <a:avLst/>
          </a:prstGeom>
          <a:noFill/>
          <a:ln w="57150" cap="rnd">
            <a:solidFill>
              <a:srgbClr val="0070C0"/>
            </a:solidFill>
            <a:prstDash val="sysDot"/>
            <a:round/>
            <a:tailEnd type="triangle" w="med" len="med"/>
          </a:ln>
          <a:effectLst>
            <a:outerShdw dist="56796" dir="3806097" algn="ctr" rotWithShape="0">
              <a:srgbClr val="B2B2B2">
                <a:alpha val="50000"/>
              </a:srgbClr>
            </a:outerShdw>
          </a:effectLst>
        </p:spPr>
        <p:txBody>
          <a:bodyPr vert="eaVert" wrap="none" lIns="92075" tIns="46038" rIns="92075" bIns="4603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7" name="Text Box 54">
            <a:extLst>
              <a:ext uri="{FF2B5EF4-FFF2-40B4-BE49-F238E27FC236}">
                <a16:creationId xmlns:a16="http://schemas.microsoft.com/office/drawing/2014/main" id="{0764F668-39CC-434D-A11F-7A0A53F7C212}"/>
              </a:ext>
            </a:extLst>
          </p:cNvPr>
          <p:cNvSpPr txBox="1"/>
          <p:nvPr/>
        </p:nvSpPr>
        <p:spPr>
          <a:xfrm>
            <a:off x="2770665" y="2861560"/>
            <a:ext cx="1270000" cy="923330"/>
          </a:xfrm>
          <a:prstGeom prst="rect">
            <a:avLst/>
          </a:prstGeom>
          <a:noFill/>
          <a:ln w="9525">
            <a:noFill/>
          </a:ln>
          <a:effectLst/>
        </p:spPr>
        <p:txBody>
          <a:bodyPr wrap="square">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50000"/>
              </a:spcBef>
              <a:buNone/>
            </a:pPr>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作业前安全培训不到位</a:t>
            </a:r>
          </a:p>
        </p:txBody>
      </p:sp>
    </p:spTree>
    <p:extLst>
      <p:ext uri="{BB962C8B-B14F-4D97-AF65-F5344CB8AC3E}">
        <p14:creationId xmlns:p14="http://schemas.microsoft.com/office/powerpoint/2010/main" val="243009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2646878"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受限空间培训</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887504" y="594359"/>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F50B742A-343F-4597-AE75-7E9E4ECFAECB}"/>
              </a:ext>
            </a:extLst>
          </p:cNvPr>
          <p:cNvGrpSpPr/>
          <p:nvPr/>
        </p:nvGrpSpPr>
        <p:grpSpPr>
          <a:xfrm>
            <a:off x="2534693" y="3102417"/>
            <a:ext cx="8089817" cy="1077697"/>
            <a:chOff x="3328988" y="2082800"/>
            <a:chExt cx="5434012" cy="723900"/>
          </a:xfrm>
        </p:grpSpPr>
        <p:sp>
          <p:nvSpPr>
            <p:cNvPr id="23" name="矩形 22">
              <a:extLst>
                <a:ext uri="{FF2B5EF4-FFF2-40B4-BE49-F238E27FC236}">
                  <a16:creationId xmlns:a16="http://schemas.microsoft.com/office/drawing/2014/main" id="{4F73E9CB-A8FC-487C-BB2A-247F09DDAA99}"/>
                </a:ext>
              </a:extLst>
            </p:cNvPr>
            <p:cNvSpPr/>
            <p:nvPr/>
          </p:nvSpPr>
          <p:spPr>
            <a:xfrm>
              <a:off x="3328988" y="2082800"/>
              <a:ext cx="722312" cy="7239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687FEACF-0F7B-4CC7-BFB2-7586BB9F11EA}"/>
                </a:ext>
              </a:extLst>
            </p:cNvPr>
            <p:cNvSpPr/>
            <p:nvPr/>
          </p:nvSpPr>
          <p:spPr>
            <a:xfrm>
              <a:off x="4192588" y="2082800"/>
              <a:ext cx="4570412" cy="723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5" name="矩形 24">
              <a:extLst>
                <a:ext uri="{FF2B5EF4-FFF2-40B4-BE49-F238E27FC236}">
                  <a16:creationId xmlns:a16="http://schemas.microsoft.com/office/drawing/2014/main" id="{5D802537-3D74-4190-9205-95E747CE51DF}"/>
                </a:ext>
              </a:extLst>
            </p:cNvPr>
            <p:cNvSpPr/>
            <p:nvPr/>
          </p:nvSpPr>
          <p:spPr>
            <a:xfrm>
              <a:off x="3328988" y="2667000"/>
              <a:ext cx="7223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25">
              <a:extLst>
                <a:ext uri="{FF2B5EF4-FFF2-40B4-BE49-F238E27FC236}">
                  <a16:creationId xmlns:a16="http://schemas.microsoft.com/office/drawing/2014/main" id="{B3E1C877-273D-441A-84F7-AD75E0E223A1}"/>
                </a:ext>
              </a:extLst>
            </p:cNvPr>
            <p:cNvSpPr/>
            <p:nvPr/>
          </p:nvSpPr>
          <p:spPr>
            <a:xfrm>
              <a:off x="4192588" y="2667000"/>
              <a:ext cx="45704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a:extLst>
                <a:ext uri="{FF2B5EF4-FFF2-40B4-BE49-F238E27FC236}">
                  <a16:creationId xmlns:a16="http://schemas.microsoft.com/office/drawing/2014/main" id="{C0E08C3E-2B16-45C1-A6CE-6043EB8A3E75}"/>
                </a:ext>
              </a:extLst>
            </p:cNvPr>
            <p:cNvSpPr txBox="1"/>
            <p:nvPr/>
          </p:nvSpPr>
          <p:spPr>
            <a:xfrm>
              <a:off x="3447524" y="2150158"/>
              <a:ext cx="503059" cy="516841"/>
            </a:xfrm>
            <a:prstGeom prst="rect">
              <a:avLst/>
            </a:prstGeom>
            <a:noFill/>
          </p:spPr>
          <p:txBody>
            <a:bodyPr wrap="non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四</a:t>
              </a:r>
            </a:p>
          </p:txBody>
        </p:sp>
        <p:sp>
          <p:nvSpPr>
            <p:cNvPr id="28" name="文本框 27">
              <a:extLst>
                <a:ext uri="{FF2B5EF4-FFF2-40B4-BE49-F238E27FC236}">
                  <a16:creationId xmlns:a16="http://schemas.microsoft.com/office/drawing/2014/main" id="{61BAF30C-2AB6-4108-A9E0-6CB33B46BFC8}"/>
                </a:ext>
              </a:extLst>
            </p:cNvPr>
            <p:cNvSpPr txBox="1"/>
            <p:nvPr/>
          </p:nvSpPr>
          <p:spPr>
            <a:xfrm>
              <a:off x="4899704" y="2178501"/>
              <a:ext cx="3156179" cy="392799"/>
            </a:xfrm>
            <a:prstGeom prst="rect">
              <a:avLst/>
            </a:prstGeom>
            <a:noFill/>
          </p:spPr>
          <p:txBody>
            <a:bodyPr wrap="non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受限空间作业的管理要求</a:t>
              </a:r>
            </a:p>
          </p:txBody>
        </p:sp>
      </p:grpSp>
    </p:spTree>
    <p:extLst>
      <p:ext uri="{BB962C8B-B14F-4D97-AF65-F5344CB8AC3E}">
        <p14:creationId xmlns:p14="http://schemas.microsoft.com/office/powerpoint/2010/main" val="307094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30000">
                                          <p:cBhvr additive="base">
                                            <p:cTn id="7" dur="500" fill="hold"/>
                                            <p:tgtEl>
                                              <p:spTgt spid="22"/>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232078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、进入前准备</a:t>
            </a:r>
          </a:p>
        </p:txBody>
      </p:sp>
      <p:sp>
        <p:nvSpPr>
          <p:cNvPr id="3" name="矩形 2">
            <a:extLst>
              <a:ext uri="{FF2B5EF4-FFF2-40B4-BE49-F238E27FC236}">
                <a16:creationId xmlns:a16="http://schemas.microsoft.com/office/drawing/2014/main" id="{0CB2CD47-99F7-4148-A3D0-65C367300E05}"/>
              </a:ext>
            </a:extLst>
          </p:cNvPr>
          <p:cNvSpPr/>
          <p:nvPr/>
        </p:nvSpPr>
        <p:spPr>
          <a:xfrm>
            <a:off x="2133121" y="2011396"/>
            <a:ext cx="7893169"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5544577" y="2121652"/>
            <a:ext cx="1630392"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资料、文件</a:t>
            </a:r>
          </a:p>
        </p:txBody>
      </p:sp>
      <p:sp>
        <p:nvSpPr>
          <p:cNvPr id="5" name="矩形 4">
            <a:extLst>
              <a:ext uri="{FF2B5EF4-FFF2-40B4-BE49-F238E27FC236}">
                <a16:creationId xmlns:a16="http://schemas.microsoft.com/office/drawing/2014/main" id="{61CA4197-C792-441B-910C-F8A50D27F399}"/>
              </a:ext>
            </a:extLst>
          </p:cNvPr>
          <p:cNvSpPr/>
          <p:nvPr/>
        </p:nvSpPr>
        <p:spPr>
          <a:xfrm>
            <a:off x="5322414" y="2677748"/>
            <a:ext cx="4838023" cy="3416320"/>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defRPr/>
            </a:pPr>
            <a:r>
              <a:rPr lang="zh-CN" altLang="zh-CN" sz="1600" dirty="0">
                <a:latin typeface="微软雅黑" panose="020B0503020204020204" pitchFamily="34" charset="-122"/>
                <a:ea typeface="微软雅黑" panose="020B0503020204020204" pitchFamily="34" charset="-122"/>
              </a:rPr>
              <a:t>进入受限空间必须至少提前</a:t>
            </a:r>
            <a:r>
              <a:rPr lang="en-US" altLang="zh-CN" sz="1600" dirty="0">
                <a:latin typeface="微软雅黑" panose="020B0503020204020204" pitchFamily="34" charset="-122"/>
                <a:ea typeface="微软雅黑" panose="020B0503020204020204" pitchFamily="34" charset="-122"/>
              </a:rPr>
              <a:t>24</a:t>
            </a:r>
            <a:r>
              <a:rPr lang="zh-CN" altLang="zh-CN" sz="1600" dirty="0">
                <a:latin typeface="微软雅黑" panose="020B0503020204020204" pitchFamily="34" charset="-122"/>
                <a:ea typeface="微软雅黑" panose="020B0503020204020204" pitchFamily="34" charset="-122"/>
              </a:rPr>
              <a:t>小时申办本项目</a:t>
            </a:r>
            <a:r>
              <a:rPr lang="zh-CN" altLang="zh-CN" sz="1600" b="1" dirty="0">
                <a:solidFill>
                  <a:srgbClr val="0070C0"/>
                </a:solidFill>
                <a:latin typeface="微软雅黑" panose="020B0503020204020204" pitchFamily="34" charset="-122"/>
                <a:ea typeface="微软雅黑" panose="020B0503020204020204" pitchFamily="34" charset="-122"/>
              </a:rPr>
              <a:t>《受限空间作业许可证》</a:t>
            </a:r>
            <a:r>
              <a:rPr lang="zh-CN" altLang="zh-CN" sz="1600" dirty="0">
                <a:latin typeface="微软雅黑" panose="020B0503020204020204" pitchFamily="34" charset="-122"/>
                <a:ea typeface="微软雅黑" panose="020B0503020204020204" pitchFamily="34" charset="-122"/>
              </a:rPr>
              <a:t>（附件</a:t>
            </a:r>
            <a:r>
              <a:rPr lang="en-US" altLang="zh-CN" sz="1600" dirty="0">
                <a:latin typeface="微软雅黑" panose="020B0503020204020204" pitchFamily="34" charset="-122"/>
                <a:ea typeface="微软雅黑" panose="020B0503020204020204" pitchFamily="34" charset="-122"/>
              </a:rPr>
              <a:t>1</a:t>
            </a:r>
            <a:r>
              <a:rPr lang="zh-CN" altLang="zh-CN"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lvl="0" indent="-285750" fontAlgn="base">
              <a:lnSpc>
                <a:spcPct val="150000"/>
              </a:lnSpc>
              <a:spcBef>
                <a:spcPct val="0"/>
              </a:spcBef>
              <a:spcAft>
                <a:spcPct val="0"/>
              </a:spcAft>
              <a:buFont typeface="Arial" panose="020B0604020202020204" pitchFamily="34" charset="0"/>
              <a:buChar char="•"/>
              <a:defRPr/>
            </a:pPr>
            <a:r>
              <a:rPr lang="zh-CN" altLang="zh-CN" sz="1600" dirty="0">
                <a:latin typeface="微软雅黑" panose="020B0503020204020204" pitchFamily="34" charset="-122"/>
                <a:ea typeface="微软雅黑" panose="020B0503020204020204" pitchFamily="34" charset="-122"/>
              </a:rPr>
              <a:t>一般受限空间作业许可证的</a:t>
            </a:r>
            <a:r>
              <a:rPr lang="zh-CN" altLang="zh-CN" sz="1600" b="1" dirty="0">
                <a:solidFill>
                  <a:srgbClr val="0070C0"/>
                </a:solidFill>
                <a:latin typeface="微软雅黑" panose="020B0503020204020204" pitchFamily="34" charset="-122"/>
                <a:ea typeface="微软雅黑" panose="020B0503020204020204" pitchFamily="34" charset="-122"/>
              </a:rPr>
              <a:t>最长期限为</a:t>
            </a:r>
            <a:r>
              <a:rPr lang="en-US" altLang="zh-CN" sz="1600" b="1" dirty="0">
                <a:solidFill>
                  <a:srgbClr val="0070C0"/>
                </a:solidFill>
                <a:latin typeface="微软雅黑" panose="020B0503020204020204" pitchFamily="34" charset="-122"/>
                <a:ea typeface="微软雅黑" panose="020B0503020204020204" pitchFamily="34" charset="-122"/>
              </a:rPr>
              <a:t>24</a:t>
            </a:r>
            <a:r>
              <a:rPr lang="zh-CN" altLang="zh-CN" sz="1600" b="1" dirty="0">
                <a:solidFill>
                  <a:srgbClr val="0070C0"/>
                </a:solidFill>
                <a:latin typeface="微软雅黑" panose="020B0503020204020204" pitchFamily="34" charset="-122"/>
                <a:ea typeface="微软雅黑" panose="020B0503020204020204" pitchFamily="34" charset="-122"/>
              </a:rPr>
              <a:t>小时</a:t>
            </a:r>
            <a:r>
              <a:rPr lang="zh-CN" altLang="zh-CN" sz="1600" dirty="0">
                <a:latin typeface="微软雅黑" panose="020B0503020204020204" pitchFamily="34" charset="-122"/>
                <a:ea typeface="微软雅黑" panose="020B0503020204020204" pitchFamily="34" charset="-122"/>
              </a:rPr>
              <a:t>，特殊受限空间作业许可证的</a:t>
            </a:r>
            <a:r>
              <a:rPr lang="zh-CN" altLang="zh-CN" sz="1600" b="1" dirty="0">
                <a:solidFill>
                  <a:srgbClr val="0070C0"/>
                </a:solidFill>
                <a:latin typeface="微软雅黑" panose="020B0503020204020204" pitchFamily="34" charset="-122"/>
                <a:ea typeface="微软雅黑" panose="020B0503020204020204" pitchFamily="34" charset="-122"/>
              </a:rPr>
              <a:t>最长期限为</a:t>
            </a:r>
            <a:r>
              <a:rPr lang="en-US" altLang="zh-CN" sz="1600" b="1" dirty="0">
                <a:solidFill>
                  <a:srgbClr val="0070C0"/>
                </a:solidFill>
                <a:latin typeface="微软雅黑" panose="020B0503020204020204" pitchFamily="34" charset="-122"/>
                <a:ea typeface="微软雅黑" panose="020B0503020204020204" pitchFamily="34" charset="-122"/>
              </a:rPr>
              <a:t>8</a:t>
            </a:r>
            <a:r>
              <a:rPr lang="zh-CN" altLang="zh-CN" sz="1600" b="1" dirty="0">
                <a:solidFill>
                  <a:srgbClr val="0070C0"/>
                </a:solidFill>
                <a:latin typeface="微软雅黑" panose="020B0503020204020204" pitchFamily="34" charset="-122"/>
                <a:ea typeface="微软雅黑" panose="020B0503020204020204" pitchFamily="34" charset="-122"/>
              </a:rPr>
              <a:t>小时</a:t>
            </a:r>
            <a:r>
              <a:rPr lang="zh-CN" altLang="zh-CN" sz="1600" dirty="0">
                <a:latin typeface="微软雅黑" panose="020B0503020204020204" pitchFamily="34" charset="-122"/>
                <a:ea typeface="微软雅黑" panose="020B0503020204020204" pitchFamily="34" charset="-122"/>
              </a:rPr>
              <a:t>，每个班次工作结束后，应暂时关闭许可证，并将出入口封闭或悬挂</a:t>
            </a:r>
            <a:r>
              <a:rPr lang="zh-CN" altLang="zh-CN" sz="1600" b="1" dirty="0">
                <a:solidFill>
                  <a:srgbClr val="0070C0"/>
                </a:solidFill>
                <a:latin typeface="微软雅黑" panose="020B0503020204020204" pitchFamily="34" charset="-122"/>
                <a:ea typeface="微软雅黑" panose="020B0503020204020204" pitchFamily="34" charset="-122"/>
              </a:rPr>
              <a:t>“危险！禁止入内”</a:t>
            </a:r>
            <a:r>
              <a:rPr lang="zh-CN" altLang="zh-CN" sz="1600" dirty="0">
                <a:latin typeface="微软雅黑" panose="020B0503020204020204" pitchFamily="34" charset="-122"/>
                <a:ea typeface="微软雅黑" panose="020B0503020204020204" pitchFamily="34" charset="-122"/>
              </a:rPr>
              <a:t>的警示牌</a:t>
            </a:r>
            <a:endParaRPr lang="en-US" altLang="zh-CN" sz="1600" dirty="0">
              <a:latin typeface="微软雅黑" panose="020B0503020204020204" pitchFamily="34" charset="-122"/>
              <a:ea typeface="微软雅黑" panose="020B0503020204020204" pitchFamily="34" charset="-122"/>
            </a:endParaRPr>
          </a:p>
          <a:p>
            <a:pPr marL="285750" lvl="0" indent="-285750" fontAlgn="base">
              <a:lnSpc>
                <a:spcPct val="150000"/>
              </a:lnSpc>
              <a:spcBef>
                <a:spcPct val="0"/>
              </a:spcBef>
              <a:spcAft>
                <a:spcPct val="0"/>
              </a:spcAft>
              <a:buFont typeface="Arial" panose="020B0604020202020204" pitchFamily="34" charset="0"/>
              <a:buChar char="•"/>
              <a:defRPr/>
            </a:pPr>
            <a:r>
              <a:rPr lang="zh-CN" altLang="zh-CN" sz="1600" dirty="0">
                <a:latin typeface="微软雅黑" panose="020B0503020204020204" pitchFamily="34" charset="-122"/>
                <a:ea typeface="微软雅黑" panose="020B0503020204020204" pitchFamily="34" charset="-122"/>
              </a:rPr>
              <a:t>如期限过后作业尚未完成，需要申办新的许可证。</a:t>
            </a:r>
            <a:endParaRPr lang="en-US" altLang="zh-CN" sz="1600" dirty="0">
              <a:latin typeface="微软雅黑" panose="020B0503020204020204" pitchFamily="34" charset="-122"/>
              <a:ea typeface="微软雅黑" panose="020B0503020204020204" pitchFamily="34" charset="-122"/>
            </a:endParaRPr>
          </a:p>
          <a:p>
            <a:pPr marL="285750" lvl="0" indent="-285750" fontAlgn="base">
              <a:lnSpc>
                <a:spcPct val="150000"/>
              </a:lnSpc>
              <a:spcBef>
                <a:spcPct val="0"/>
              </a:spcBef>
              <a:spcAft>
                <a:spcPct val="0"/>
              </a:spcAft>
              <a:buFont typeface="Arial" panose="020B0604020202020204" pitchFamily="34" charset="0"/>
              <a:buChar char="•"/>
              <a:defRPr/>
            </a:pPr>
            <a:r>
              <a:rPr lang="zh-CN" altLang="zh-CN" sz="1600" dirty="0">
                <a:latin typeface="微软雅黑" panose="020B0503020204020204" pitchFamily="34" charset="-122"/>
                <a:ea typeface="微软雅黑" panose="020B0503020204020204" pitchFamily="34" charset="-122"/>
              </a:rPr>
              <a:t>受限空间作业许可证</a:t>
            </a:r>
            <a:r>
              <a:rPr lang="zh-CN" altLang="zh-CN" sz="1600" b="1" dirty="0">
                <a:solidFill>
                  <a:srgbClr val="0070C0"/>
                </a:solidFill>
                <a:latin typeface="微软雅黑" panose="020B0503020204020204" pitchFamily="34" charset="-122"/>
                <a:ea typeface="微软雅黑" panose="020B0503020204020204" pitchFamily="34" charset="-122"/>
              </a:rPr>
              <a:t>一式三联</a:t>
            </a:r>
            <a:r>
              <a:rPr lang="zh-CN" altLang="zh-CN" sz="1600" dirty="0">
                <a:latin typeface="微软雅黑" panose="020B0503020204020204" pitchFamily="34" charset="-122"/>
                <a:ea typeface="微软雅黑" panose="020B0503020204020204" pitchFamily="34" charset="-122"/>
              </a:rPr>
              <a:t>，监护人、监理单位、承包商各保留一联。</a:t>
            </a:r>
          </a:p>
        </p:txBody>
      </p:sp>
      <p:pic>
        <p:nvPicPr>
          <p:cNvPr id="1026" name="Picture 2" descr="https://timgsa.baidu.com/timg?image&amp;quality=80&amp;size=b9999_10000&amp;sec=1506486331394&amp;di=ddcf6436f8e9a0205bd29387d8a1fab7&amp;imgtype=0&amp;src=http%3A%2F%2Fimg.11665.com%2Fimg04_p%2Fi4%2F10734025716134296%2FT1sTJ0FaXbXXXXXXXX_%2521%25210-item_pic.jpg">
            <a:extLst>
              <a:ext uri="{FF2B5EF4-FFF2-40B4-BE49-F238E27FC236}">
                <a16:creationId xmlns:a16="http://schemas.microsoft.com/office/drawing/2014/main" id="{BEB34F2B-9358-4F3C-B376-A4E35288EEB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361" b="98631" l="5878" r="97182">
                        <a14:foregroundMark x1="83011" y1="39775" x2="83011" y2="39775"/>
                        <a14:foregroundMark x1="82448" y1="35507" x2="82448" y2="35507"/>
                      </a14:backgroundRemoval>
                    </a14:imgEffect>
                  </a14:imgLayer>
                </a14:imgProps>
              </a:ext>
              <a:ext uri="{28A0092B-C50C-407E-A947-70E740481C1C}">
                <a14:useLocalDpi xmlns:a14="http://schemas.microsoft.com/office/drawing/2010/main" val="0"/>
              </a:ext>
            </a:extLst>
          </a:blip>
          <a:srcRect/>
          <a:stretch>
            <a:fillRect/>
          </a:stretch>
        </p:blipFill>
        <p:spPr bwMode="auto">
          <a:xfrm>
            <a:off x="1968350" y="2610624"/>
            <a:ext cx="3329797" cy="332979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a:extLst>
              <a:ext uri="{FF2B5EF4-FFF2-40B4-BE49-F238E27FC236}">
                <a16:creationId xmlns:a16="http://schemas.microsoft.com/office/drawing/2014/main" id="{DD6FDFA8-6F00-4189-8800-0ABA2BCC5C1D}"/>
              </a:ext>
            </a:extLst>
          </p:cNvPr>
          <p:cNvCxnSpPr/>
          <p:nvPr/>
        </p:nvCxnSpPr>
        <p:spPr>
          <a:xfrm>
            <a:off x="2210758" y="6094068"/>
            <a:ext cx="7815532"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8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91F2B4FD-F061-486D-9AB7-6310F8B882AB}"/>
              </a:ext>
            </a:extLst>
          </p:cNvPr>
          <p:cNvSpPr/>
          <p:nvPr/>
        </p:nvSpPr>
        <p:spPr>
          <a:xfrm>
            <a:off x="820302" y="1919462"/>
            <a:ext cx="4852663" cy="831963"/>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pic>
        <p:nvPicPr>
          <p:cNvPr id="19" name="图片 18">
            <a:extLst>
              <a:ext uri="{FF2B5EF4-FFF2-40B4-BE49-F238E27FC236}">
                <a16:creationId xmlns:a16="http://schemas.microsoft.com/office/drawing/2014/main" id="{D69B7ECA-164F-45F4-805C-07EA5BA26514}"/>
              </a:ext>
            </a:extLst>
          </p:cNvPr>
          <p:cNvPicPr>
            <a:picLocks noChangeAspect="1"/>
          </p:cNvPicPr>
          <p:nvPr/>
        </p:nvPicPr>
        <p:blipFill rotWithShape="1">
          <a:blip r:embed="rId2"/>
          <a:srcRect t="4202" b="52296"/>
          <a:stretch/>
        </p:blipFill>
        <p:spPr>
          <a:xfrm>
            <a:off x="753159" y="2870610"/>
            <a:ext cx="4986950" cy="2625453"/>
          </a:xfrm>
          <a:prstGeom prst="rect">
            <a:avLst/>
          </a:prstGeom>
          <a:noFill/>
          <a:ln w="9525">
            <a:noFill/>
          </a:ln>
        </p:spPr>
      </p:pic>
      <p:pic>
        <p:nvPicPr>
          <p:cNvPr id="20" name="图片 19">
            <a:extLst>
              <a:ext uri="{FF2B5EF4-FFF2-40B4-BE49-F238E27FC236}">
                <a16:creationId xmlns:a16="http://schemas.microsoft.com/office/drawing/2014/main" id="{07D4255A-847E-4769-B89B-0F303E4F6FC5}"/>
              </a:ext>
            </a:extLst>
          </p:cNvPr>
          <p:cNvPicPr>
            <a:picLocks noChangeAspect="1"/>
          </p:cNvPicPr>
          <p:nvPr/>
        </p:nvPicPr>
        <p:blipFill rotWithShape="1">
          <a:blip r:embed="rId2"/>
          <a:srcRect t="47428"/>
          <a:stretch/>
        </p:blipFill>
        <p:spPr>
          <a:xfrm>
            <a:off x="5811681" y="1890219"/>
            <a:ext cx="5667375" cy="3605844"/>
          </a:xfrm>
          <a:prstGeom prst="rect">
            <a:avLst/>
          </a:prstGeom>
          <a:noFill/>
          <a:ln w="9525">
            <a:noFill/>
          </a:ln>
        </p:spPr>
      </p:pic>
      <p:sp>
        <p:nvSpPr>
          <p:cNvPr id="2" name="文本框 1">
            <a:extLst>
              <a:ext uri="{FF2B5EF4-FFF2-40B4-BE49-F238E27FC236}">
                <a16:creationId xmlns:a16="http://schemas.microsoft.com/office/drawing/2014/main" id="{3BBDA09F-BE38-4B10-BB7F-77276DF26AB4}"/>
              </a:ext>
            </a:extLst>
          </p:cNvPr>
          <p:cNvSpPr txBox="1"/>
          <p:nvPr/>
        </p:nvSpPr>
        <p:spPr>
          <a:xfrm>
            <a:off x="1884723" y="2121534"/>
            <a:ext cx="2723823"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现场受限空间作业许可证</a:t>
            </a:r>
          </a:p>
        </p:txBody>
      </p:sp>
      <p:grpSp>
        <p:nvGrpSpPr>
          <p:cNvPr id="23" name="组合 22">
            <a:extLst>
              <a:ext uri="{FF2B5EF4-FFF2-40B4-BE49-F238E27FC236}">
                <a16:creationId xmlns:a16="http://schemas.microsoft.com/office/drawing/2014/main" id="{BAA1CAD8-F79B-49BE-9371-274B66181B5C}"/>
              </a:ext>
            </a:extLst>
          </p:cNvPr>
          <p:cNvGrpSpPr/>
          <p:nvPr/>
        </p:nvGrpSpPr>
        <p:grpSpPr>
          <a:xfrm>
            <a:off x="5247617" y="5249817"/>
            <a:ext cx="492492" cy="492492"/>
            <a:chOff x="5408687" y="1338606"/>
            <a:chExt cx="492492" cy="492492"/>
          </a:xfrm>
        </p:grpSpPr>
        <p:sp>
          <p:nvSpPr>
            <p:cNvPr id="21" name="椭圆 20">
              <a:extLst>
                <a:ext uri="{FF2B5EF4-FFF2-40B4-BE49-F238E27FC236}">
                  <a16:creationId xmlns:a16="http://schemas.microsoft.com/office/drawing/2014/main" id="{C3DD25FD-9509-4415-99E8-EEFED9E547BF}"/>
                </a:ext>
              </a:extLst>
            </p:cNvPr>
            <p:cNvSpPr/>
            <p:nvPr/>
          </p:nvSpPr>
          <p:spPr>
            <a:xfrm>
              <a:off x="5408687" y="1338606"/>
              <a:ext cx="492492" cy="492492"/>
            </a:xfrm>
            <a:prstGeom prst="ellipse">
              <a:avLst/>
            </a:prstGeom>
            <a:solidFill>
              <a:srgbClr val="0070C0"/>
            </a:solidFill>
          </p:spPr>
          <p:txBody>
            <a:bodyPr wrap="non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1803AE0B-29D7-4011-8309-11A292DC8C1F}"/>
                </a:ext>
              </a:extLst>
            </p:cNvPr>
            <p:cNvSpPr txBox="1"/>
            <p:nvPr/>
          </p:nvSpPr>
          <p:spPr>
            <a:xfrm>
              <a:off x="5447209" y="1397975"/>
              <a:ext cx="453970"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01</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31" name="组合 30">
            <a:extLst>
              <a:ext uri="{FF2B5EF4-FFF2-40B4-BE49-F238E27FC236}">
                <a16:creationId xmlns:a16="http://schemas.microsoft.com/office/drawing/2014/main" id="{6EE7781D-5230-432F-9709-ECC6EE26E099}"/>
              </a:ext>
            </a:extLst>
          </p:cNvPr>
          <p:cNvGrpSpPr/>
          <p:nvPr/>
        </p:nvGrpSpPr>
        <p:grpSpPr>
          <a:xfrm>
            <a:off x="10986564" y="5249817"/>
            <a:ext cx="492492" cy="492492"/>
            <a:chOff x="5408687" y="1338606"/>
            <a:chExt cx="492492" cy="492492"/>
          </a:xfrm>
        </p:grpSpPr>
        <p:sp>
          <p:nvSpPr>
            <p:cNvPr id="33" name="椭圆 32">
              <a:extLst>
                <a:ext uri="{FF2B5EF4-FFF2-40B4-BE49-F238E27FC236}">
                  <a16:creationId xmlns:a16="http://schemas.microsoft.com/office/drawing/2014/main" id="{DA704F41-E856-42E8-827C-FDAC9218C299}"/>
                </a:ext>
              </a:extLst>
            </p:cNvPr>
            <p:cNvSpPr/>
            <p:nvPr/>
          </p:nvSpPr>
          <p:spPr>
            <a:xfrm>
              <a:off x="5408687" y="1338606"/>
              <a:ext cx="492492" cy="492492"/>
            </a:xfrm>
            <a:prstGeom prst="ellipse">
              <a:avLst/>
            </a:prstGeom>
            <a:solidFill>
              <a:srgbClr val="0070C0"/>
            </a:solidFill>
          </p:spPr>
          <p:txBody>
            <a:bodyPr wrap="non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22C99A93-7864-4925-8ED5-EF9FCC9B943E}"/>
                </a:ext>
              </a:extLst>
            </p:cNvPr>
            <p:cNvSpPr txBox="1"/>
            <p:nvPr/>
          </p:nvSpPr>
          <p:spPr>
            <a:xfrm>
              <a:off x="5447209" y="1397975"/>
              <a:ext cx="453970"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02</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98395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232078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、进入前准备</a:t>
            </a:r>
          </a:p>
        </p:txBody>
      </p:sp>
      <p:sp>
        <p:nvSpPr>
          <p:cNvPr id="3" name="矩形 2">
            <a:extLst>
              <a:ext uri="{FF2B5EF4-FFF2-40B4-BE49-F238E27FC236}">
                <a16:creationId xmlns:a16="http://schemas.microsoft.com/office/drawing/2014/main" id="{0CB2CD47-99F7-4148-A3D0-65C367300E05}"/>
              </a:ext>
            </a:extLst>
          </p:cNvPr>
          <p:cNvSpPr/>
          <p:nvPr/>
        </p:nvSpPr>
        <p:spPr>
          <a:xfrm>
            <a:off x="2246266" y="2130722"/>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5724150" y="2234696"/>
            <a:ext cx="1223691"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监护人</a:t>
            </a:r>
          </a:p>
        </p:txBody>
      </p:sp>
      <p:sp>
        <p:nvSpPr>
          <p:cNvPr id="5" name="矩形 4">
            <a:extLst>
              <a:ext uri="{FF2B5EF4-FFF2-40B4-BE49-F238E27FC236}">
                <a16:creationId xmlns:a16="http://schemas.microsoft.com/office/drawing/2014/main" id="{61CA4197-C792-441B-910C-F8A50D27F399}"/>
              </a:ext>
            </a:extLst>
          </p:cNvPr>
          <p:cNvSpPr/>
          <p:nvPr/>
        </p:nvSpPr>
        <p:spPr>
          <a:xfrm>
            <a:off x="5724150" y="2771407"/>
            <a:ext cx="4838023" cy="3000821"/>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受限空间作业须</a:t>
            </a:r>
            <a:r>
              <a:rPr lang="zh-CN" altLang="en-US" sz="1400" b="1" dirty="0">
                <a:solidFill>
                  <a:srgbClr val="0070C0"/>
                </a:solidFill>
                <a:latin typeface="微软雅黑" panose="020B0503020204020204" pitchFamily="34" charset="-122"/>
                <a:ea typeface="微软雅黑" panose="020B0503020204020204" pitchFamily="34" charset="-122"/>
              </a:rPr>
              <a:t>指派至少一名接受过专业培训的监护人</a:t>
            </a:r>
            <a:r>
              <a:rPr lang="zh-CN" altLang="en-US" sz="1400" dirty="0">
                <a:latin typeface="微软雅黑" panose="020B0503020204020204" pitchFamily="34" charset="-122"/>
                <a:ea typeface="微软雅黑" panose="020B0503020204020204" pitchFamily="34" charset="-122"/>
              </a:rPr>
              <a:t>，明确其监护和救援职责。</a:t>
            </a:r>
          </a:p>
          <a:p>
            <a:pPr marL="285750" lvl="0" indent="-285750" fontAlgn="base">
              <a:lnSpc>
                <a:spcPct val="150000"/>
              </a:lnSpc>
              <a:spcBef>
                <a:spcPct val="0"/>
              </a:spcBef>
              <a:spcAft>
                <a:spcPct val="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监护人应有明显标识并经过</a:t>
            </a:r>
            <a:r>
              <a:rPr lang="zh-CN" altLang="en-US" sz="1400" b="1" dirty="0">
                <a:solidFill>
                  <a:srgbClr val="0070C0"/>
                </a:solidFill>
                <a:latin typeface="微软雅黑" panose="020B0503020204020204" pitchFamily="34" charset="-122"/>
                <a:ea typeface="微软雅黑" panose="020B0503020204020204" pitchFamily="34" charset="-122"/>
              </a:rPr>
              <a:t>急救知识培训</a:t>
            </a:r>
            <a:r>
              <a:rPr lang="zh-CN" altLang="en-US" sz="1400" dirty="0">
                <a:latin typeface="微软雅黑" panose="020B0503020204020204" pitchFamily="34" charset="-122"/>
                <a:ea typeface="微软雅黑" panose="020B0503020204020204" pitchFamily="34" charset="-122"/>
              </a:rPr>
              <a:t>。</a:t>
            </a:r>
          </a:p>
          <a:p>
            <a:pPr marL="285750" lvl="0" indent="-285750" fontAlgn="base">
              <a:lnSpc>
                <a:spcPct val="150000"/>
              </a:lnSpc>
              <a:spcBef>
                <a:spcPct val="0"/>
              </a:spcBef>
              <a:spcAft>
                <a:spcPct val="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进入受限空间前，每个作业人员必须将其出入证交给监护人员，并存放于显著位置。</a:t>
            </a:r>
            <a:endParaRPr lang="en-US" altLang="zh-CN" sz="1400" dirty="0">
              <a:latin typeface="微软雅黑" panose="020B0503020204020204" pitchFamily="34" charset="-122"/>
              <a:ea typeface="微软雅黑" panose="020B0503020204020204" pitchFamily="34" charset="-122"/>
            </a:endParaRPr>
          </a:p>
          <a:p>
            <a:pPr marL="285750" lvl="0" indent="-285750" fontAlgn="base">
              <a:lnSpc>
                <a:spcPct val="150000"/>
              </a:lnSpc>
              <a:spcBef>
                <a:spcPct val="0"/>
              </a:spcBef>
              <a:spcAft>
                <a:spcPct val="0"/>
              </a:spcAft>
              <a:buFont typeface="Arial" panose="020B0604020202020204" pitchFamily="34" charset="0"/>
              <a:buChar char="•"/>
              <a:defRPr/>
            </a:pPr>
            <a:r>
              <a:rPr lang="zh-CN" altLang="en-US" sz="1400" dirty="0">
                <a:latin typeface="微软雅黑" panose="020B0503020204020204" pitchFamily="34" charset="-122"/>
                <a:ea typeface="微软雅黑" panose="020B0503020204020204" pitchFamily="34" charset="-122"/>
              </a:rPr>
              <a:t>作业期间，承包商应在受限空间出入口处挂</a:t>
            </a:r>
            <a:r>
              <a:rPr lang="zh-CN" altLang="en-US" sz="1400" b="1" dirty="0">
                <a:solidFill>
                  <a:srgbClr val="0070C0"/>
                </a:solidFill>
                <a:latin typeface="微软雅黑" panose="020B0503020204020204" pitchFamily="34" charset="-122"/>
                <a:ea typeface="微软雅黑" panose="020B0503020204020204" pitchFamily="34" charset="-122"/>
              </a:rPr>
              <a:t>进出人员记录牌，或张贴进出人员记录单</a:t>
            </a:r>
            <a:r>
              <a:rPr lang="zh-CN" altLang="en-US" sz="1400" dirty="0">
                <a:latin typeface="微软雅黑" panose="020B0503020204020204" pitchFamily="34" charset="-122"/>
                <a:ea typeface="微软雅黑" panose="020B0503020204020204" pitchFamily="34" charset="-122"/>
              </a:rPr>
              <a:t>，内容必须包括进出人员姓名及签字、进出时间、监护人签字等内容。作业人员在完成作业并离开受限空间时，可取回出入证。</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2246265" y="5944925"/>
            <a:ext cx="8149675"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3074" name="Picture 2" descr="https://timgsa.baidu.com/timg?image&amp;quality=80&amp;size=b9999_10000&amp;sec=1506486872238&amp;di=d96a929d3bae950a583a91c1022bdadf&amp;imgtype=0&amp;src=http%3A%2F%2Fwww.wei-he.com.cn%2Fjs%2FKindEditor%2Fattached%2Fimage%2F20160315%2F20160315155231_8000.jpg">
            <a:extLst>
              <a:ext uri="{FF2B5EF4-FFF2-40B4-BE49-F238E27FC236}">
                <a16:creationId xmlns:a16="http://schemas.microsoft.com/office/drawing/2014/main" id="{D6C9421D-3AE4-40C2-8D78-C58AA7187C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18" r="21010"/>
          <a:stretch/>
        </p:blipFill>
        <p:spPr bwMode="auto">
          <a:xfrm>
            <a:off x="2265069" y="2845200"/>
            <a:ext cx="3459081" cy="299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9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232078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、进入前准备</a:t>
            </a:r>
          </a:p>
        </p:txBody>
      </p:sp>
      <p:sp>
        <p:nvSpPr>
          <p:cNvPr id="3" name="矩形 2">
            <a:extLst>
              <a:ext uri="{FF2B5EF4-FFF2-40B4-BE49-F238E27FC236}">
                <a16:creationId xmlns:a16="http://schemas.microsoft.com/office/drawing/2014/main" id="{0CB2CD47-99F7-4148-A3D0-65C367300E05}"/>
              </a:ext>
            </a:extLst>
          </p:cNvPr>
          <p:cNvSpPr/>
          <p:nvPr/>
        </p:nvSpPr>
        <p:spPr>
          <a:xfrm>
            <a:off x="1925277" y="2130722"/>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4881217" y="2209338"/>
            <a:ext cx="2958223" cy="707886"/>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气体检测：检测要求</a:t>
            </a:r>
          </a:p>
          <a:p>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61CA4197-C792-441B-910C-F8A50D27F399}"/>
              </a:ext>
            </a:extLst>
          </p:cNvPr>
          <p:cNvSpPr/>
          <p:nvPr/>
        </p:nvSpPr>
        <p:spPr>
          <a:xfrm>
            <a:off x="5336734" y="2907582"/>
            <a:ext cx="4838023" cy="2677656"/>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凡是有可能存在缺氧、富氧、有毒有害气体、易燃易爆气体、粉尘等，</a:t>
            </a:r>
            <a:r>
              <a:rPr lang="zh-CN" altLang="en-US" sz="1600" b="1" dirty="0">
                <a:solidFill>
                  <a:srgbClr val="0070C0"/>
                </a:solidFill>
                <a:latin typeface="微软雅黑" panose="020B0503020204020204" pitchFamily="34" charset="-122"/>
                <a:ea typeface="微软雅黑" panose="020B0503020204020204" pitchFamily="34" charset="-122"/>
              </a:rPr>
              <a:t>事前应进行气体检测，注明检测时间和结果</a:t>
            </a:r>
            <a:r>
              <a:rPr lang="zh-CN" altLang="en-US" sz="1600" dirty="0">
                <a:latin typeface="微软雅黑" panose="020B0503020204020204" pitchFamily="34" charset="-122"/>
                <a:ea typeface="微软雅黑" panose="020B0503020204020204" pitchFamily="34" charset="-122"/>
              </a:rPr>
              <a:t>；</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如作业中断，再</a:t>
            </a:r>
            <a:r>
              <a:rPr lang="zh-CN" altLang="en-US" sz="1600" b="1" dirty="0">
                <a:solidFill>
                  <a:srgbClr val="0070C0"/>
                </a:solidFill>
                <a:latin typeface="微软雅黑" panose="020B0503020204020204" pitchFamily="34" charset="-122"/>
                <a:ea typeface="微软雅黑" panose="020B0503020204020204" pitchFamily="34" charset="-122"/>
              </a:rPr>
              <a:t>进入之前应重新进行气体检测</a:t>
            </a:r>
            <a:r>
              <a:rPr lang="zh-CN" altLang="en-US" sz="1600" dirty="0">
                <a:latin typeface="微软雅黑" panose="020B0503020204020204" pitchFamily="34" charset="-122"/>
                <a:ea typeface="微软雅黑" panose="020B0503020204020204" pitchFamily="34" charset="-122"/>
              </a:rPr>
              <a:t>。</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进入受限空间期间，气体环境可能发生变化时，应进行气体监测，如</a:t>
            </a:r>
            <a:r>
              <a:rPr lang="zh-CN" altLang="en-US" sz="1600" b="1" dirty="0">
                <a:solidFill>
                  <a:srgbClr val="0070C0"/>
                </a:solidFill>
                <a:latin typeface="微软雅黑" panose="020B0503020204020204" pitchFamily="34" charset="-122"/>
                <a:ea typeface="微软雅黑" panose="020B0503020204020204" pitchFamily="34" charset="-122"/>
              </a:rPr>
              <a:t>焊接作业、钻孔作业、清淤作业等</a:t>
            </a:r>
            <a:r>
              <a:rPr lang="zh-CN" altLang="en-US" sz="1600" dirty="0">
                <a:latin typeface="微软雅黑" panose="020B0503020204020204" pitchFamily="34" charset="-122"/>
                <a:ea typeface="微软雅黑" panose="020B0503020204020204" pitchFamily="34" charset="-122"/>
              </a:rPr>
              <a:t>；</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1925276" y="5944925"/>
            <a:ext cx="8149675"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B67F7CDB-774F-4AB5-BBB9-61975E72566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964" b="97375" l="9992" r="89924"/>
                    </a14:imgEffect>
                  </a14:imgLayer>
                </a14:imgProps>
              </a:ext>
              <a:ext uri="{28A0092B-C50C-407E-A947-70E740481C1C}">
                <a14:useLocalDpi xmlns:a14="http://schemas.microsoft.com/office/drawing/2010/main" val="0"/>
              </a:ext>
            </a:extLst>
          </a:blip>
          <a:stretch>
            <a:fillRect/>
          </a:stretch>
        </p:blipFill>
        <p:spPr>
          <a:xfrm rot="20823487">
            <a:off x="1252625" y="2844025"/>
            <a:ext cx="2986826" cy="2986826"/>
          </a:xfrm>
          <a:prstGeom prst="rect">
            <a:avLst/>
          </a:prstGeom>
        </p:spPr>
      </p:pic>
      <p:pic>
        <p:nvPicPr>
          <p:cNvPr id="4100" name="Picture 4" descr="https://timgsa.baidu.com/timg?image&amp;quality=80&amp;size=b10000_10000&amp;sec=1506477105&amp;di=c439e6910ca503e4f38f3469d7946cfd&amp;src=http://img.files.swws.258.com/1/2017/0906/16/59afaea60e066.jpg">
            <a:extLst>
              <a:ext uri="{FF2B5EF4-FFF2-40B4-BE49-F238E27FC236}">
                <a16:creationId xmlns:a16="http://schemas.microsoft.com/office/drawing/2014/main" id="{0FE18D8A-D198-4302-BFC8-833122E4E9D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67" b="97333" l="10000" r="90000"/>
                    </a14:imgEffect>
                  </a14:imgLayer>
                </a14:imgProps>
              </a:ext>
              <a:ext uri="{28A0092B-C50C-407E-A947-70E740481C1C}">
                <a14:useLocalDpi xmlns:a14="http://schemas.microsoft.com/office/drawing/2010/main" val="0"/>
              </a:ext>
            </a:extLst>
          </a:blip>
          <a:srcRect l="31526" r="24384"/>
          <a:stretch/>
        </p:blipFill>
        <p:spPr bwMode="auto">
          <a:xfrm>
            <a:off x="3557858" y="2879040"/>
            <a:ext cx="1679816"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94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1005403"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目录</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402080" y="594359"/>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F50B742A-343F-4597-AE75-7E9E4ECFAECB}"/>
              </a:ext>
            </a:extLst>
          </p:cNvPr>
          <p:cNvGrpSpPr/>
          <p:nvPr/>
        </p:nvGrpSpPr>
        <p:grpSpPr>
          <a:xfrm>
            <a:off x="3378994" y="1585535"/>
            <a:ext cx="5434012" cy="723900"/>
            <a:chOff x="3328988" y="2082800"/>
            <a:chExt cx="5434012" cy="723900"/>
          </a:xfrm>
        </p:grpSpPr>
        <p:sp>
          <p:nvSpPr>
            <p:cNvPr id="23" name="矩形 22">
              <a:extLst>
                <a:ext uri="{FF2B5EF4-FFF2-40B4-BE49-F238E27FC236}">
                  <a16:creationId xmlns:a16="http://schemas.microsoft.com/office/drawing/2014/main" id="{4F73E9CB-A8FC-487C-BB2A-247F09DDAA99}"/>
                </a:ext>
              </a:extLst>
            </p:cNvPr>
            <p:cNvSpPr/>
            <p:nvPr/>
          </p:nvSpPr>
          <p:spPr>
            <a:xfrm>
              <a:off x="3328988" y="2082800"/>
              <a:ext cx="722312" cy="7239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687FEACF-0F7B-4CC7-BFB2-7586BB9F11EA}"/>
                </a:ext>
              </a:extLst>
            </p:cNvPr>
            <p:cNvSpPr/>
            <p:nvPr/>
          </p:nvSpPr>
          <p:spPr>
            <a:xfrm>
              <a:off x="4192588" y="2082800"/>
              <a:ext cx="4570412" cy="723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5D802537-3D74-4190-9205-95E747CE51DF}"/>
                </a:ext>
              </a:extLst>
            </p:cNvPr>
            <p:cNvSpPr/>
            <p:nvPr/>
          </p:nvSpPr>
          <p:spPr>
            <a:xfrm>
              <a:off x="3328988" y="2667000"/>
              <a:ext cx="7223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25">
              <a:extLst>
                <a:ext uri="{FF2B5EF4-FFF2-40B4-BE49-F238E27FC236}">
                  <a16:creationId xmlns:a16="http://schemas.microsoft.com/office/drawing/2014/main" id="{B3E1C877-273D-441A-84F7-AD75E0E223A1}"/>
                </a:ext>
              </a:extLst>
            </p:cNvPr>
            <p:cNvSpPr/>
            <p:nvPr/>
          </p:nvSpPr>
          <p:spPr>
            <a:xfrm>
              <a:off x="4192588" y="2667000"/>
              <a:ext cx="45704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a:extLst>
                <a:ext uri="{FF2B5EF4-FFF2-40B4-BE49-F238E27FC236}">
                  <a16:creationId xmlns:a16="http://schemas.microsoft.com/office/drawing/2014/main" id="{C0E08C3E-2B16-45C1-A6CE-6043EB8A3E75}"/>
                </a:ext>
              </a:extLst>
            </p:cNvPr>
            <p:cNvSpPr txBox="1"/>
            <p:nvPr/>
          </p:nvSpPr>
          <p:spPr>
            <a:xfrm>
              <a:off x="3460225" y="2174845"/>
              <a:ext cx="441146" cy="400110"/>
            </a:xfrm>
            <a:prstGeom prst="rect">
              <a:avLst/>
            </a:prstGeom>
            <a:noFill/>
          </p:spPr>
          <p:txBody>
            <a:bodyPr wrap="none" rtlCol="0">
              <a:spAutoFit/>
            </a:bodyPr>
            <a:lstStyle/>
            <a:p>
              <a:r>
                <a:rPr lang="zh-CN" altLang="en-US" sz="2000" b="1">
                  <a:solidFill>
                    <a:schemeClr val="bg1"/>
                  </a:solidFill>
                  <a:latin typeface="微软雅黑" panose="020B0503020204020204" pitchFamily="34" charset="-122"/>
                  <a:ea typeface="微软雅黑" panose="020B0503020204020204" pitchFamily="34" charset="-122"/>
                </a:rPr>
                <a:t>一</a:t>
              </a:r>
            </a:p>
          </p:txBody>
        </p:sp>
        <p:sp>
          <p:nvSpPr>
            <p:cNvPr id="28" name="文本框 27">
              <a:extLst>
                <a:ext uri="{FF2B5EF4-FFF2-40B4-BE49-F238E27FC236}">
                  <a16:creationId xmlns:a16="http://schemas.microsoft.com/office/drawing/2014/main" id="{61BAF30C-2AB6-4108-A9E0-6CB33B46BFC8}"/>
                </a:ext>
              </a:extLst>
            </p:cNvPr>
            <p:cNvSpPr txBox="1"/>
            <p:nvPr/>
          </p:nvSpPr>
          <p:spPr>
            <a:xfrm>
              <a:off x="4856411" y="2174845"/>
              <a:ext cx="2749471"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受限空间的术语和定义</a:t>
              </a:r>
            </a:p>
          </p:txBody>
        </p:sp>
      </p:grpSp>
      <p:grpSp>
        <p:nvGrpSpPr>
          <p:cNvPr id="62" name="组合 61">
            <a:extLst>
              <a:ext uri="{FF2B5EF4-FFF2-40B4-BE49-F238E27FC236}">
                <a16:creationId xmlns:a16="http://schemas.microsoft.com/office/drawing/2014/main" id="{B7B811ED-D003-40DA-BC8F-BD0144AA733A}"/>
              </a:ext>
            </a:extLst>
          </p:cNvPr>
          <p:cNvGrpSpPr/>
          <p:nvPr/>
        </p:nvGrpSpPr>
        <p:grpSpPr>
          <a:xfrm>
            <a:off x="3401339" y="2500679"/>
            <a:ext cx="5434012" cy="723900"/>
            <a:chOff x="3328988" y="2082800"/>
            <a:chExt cx="5434012" cy="723900"/>
          </a:xfrm>
        </p:grpSpPr>
        <p:sp>
          <p:nvSpPr>
            <p:cNvPr id="63" name="矩形 62">
              <a:extLst>
                <a:ext uri="{FF2B5EF4-FFF2-40B4-BE49-F238E27FC236}">
                  <a16:creationId xmlns:a16="http://schemas.microsoft.com/office/drawing/2014/main" id="{1F4B9C57-9F9C-4AD6-BA0C-D5D53BEF9E0D}"/>
                </a:ext>
              </a:extLst>
            </p:cNvPr>
            <p:cNvSpPr/>
            <p:nvPr/>
          </p:nvSpPr>
          <p:spPr>
            <a:xfrm>
              <a:off x="3328988" y="2082800"/>
              <a:ext cx="722312" cy="7239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078F5DB5-7C99-4735-A1D1-9442F6ECEA51}"/>
                </a:ext>
              </a:extLst>
            </p:cNvPr>
            <p:cNvSpPr/>
            <p:nvPr/>
          </p:nvSpPr>
          <p:spPr>
            <a:xfrm>
              <a:off x="4192588" y="2082800"/>
              <a:ext cx="4570412" cy="723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1279FC75-9D5E-4F33-87F7-1C010AF6CC95}"/>
                </a:ext>
              </a:extLst>
            </p:cNvPr>
            <p:cNvSpPr/>
            <p:nvPr/>
          </p:nvSpPr>
          <p:spPr>
            <a:xfrm>
              <a:off x="3328988" y="2667000"/>
              <a:ext cx="7223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矩形 65">
              <a:extLst>
                <a:ext uri="{FF2B5EF4-FFF2-40B4-BE49-F238E27FC236}">
                  <a16:creationId xmlns:a16="http://schemas.microsoft.com/office/drawing/2014/main" id="{F2FD0A0E-9B58-4ECC-93F4-32EE58C57478}"/>
                </a:ext>
              </a:extLst>
            </p:cNvPr>
            <p:cNvSpPr/>
            <p:nvPr/>
          </p:nvSpPr>
          <p:spPr>
            <a:xfrm>
              <a:off x="4192588" y="2667000"/>
              <a:ext cx="45704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 name="文本框 66">
              <a:extLst>
                <a:ext uri="{FF2B5EF4-FFF2-40B4-BE49-F238E27FC236}">
                  <a16:creationId xmlns:a16="http://schemas.microsoft.com/office/drawing/2014/main" id="{993B670D-F15E-4FA0-9124-109A92B3BE77}"/>
                </a:ext>
              </a:extLst>
            </p:cNvPr>
            <p:cNvSpPr txBox="1"/>
            <p:nvPr/>
          </p:nvSpPr>
          <p:spPr>
            <a:xfrm>
              <a:off x="3460225" y="2174845"/>
              <a:ext cx="441146"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二</a:t>
              </a:r>
            </a:p>
          </p:txBody>
        </p:sp>
        <p:sp>
          <p:nvSpPr>
            <p:cNvPr id="68" name="文本框 67">
              <a:extLst>
                <a:ext uri="{FF2B5EF4-FFF2-40B4-BE49-F238E27FC236}">
                  <a16:creationId xmlns:a16="http://schemas.microsoft.com/office/drawing/2014/main" id="{B6C7C089-F28B-4D67-B667-A04553D94757}"/>
                </a:ext>
              </a:extLst>
            </p:cNvPr>
            <p:cNvSpPr txBox="1"/>
            <p:nvPr/>
          </p:nvSpPr>
          <p:spPr>
            <a:xfrm>
              <a:off x="4824233" y="2194161"/>
              <a:ext cx="3262432"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受限空间培训的目的和应用</a:t>
              </a:r>
            </a:p>
          </p:txBody>
        </p:sp>
      </p:grpSp>
      <p:grpSp>
        <p:nvGrpSpPr>
          <p:cNvPr id="69" name="组合 68">
            <a:extLst>
              <a:ext uri="{FF2B5EF4-FFF2-40B4-BE49-F238E27FC236}">
                <a16:creationId xmlns:a16="http://schemas.microsoft.com/office/drawing/2014/main" id="{E7E62D40-76B2-4025-8572-E8C3DEB9F5B1}"/>
              </a:ext>
            </a:extLst>
          </p:cNvPr>
          <p:cNvGrpSpPr/>
          <p:nvPr/>
        </p:nvGrpSpPr>
        <p:grpSpPr>
          <a:xfrm>
            <a:off x="3378994" y="3451380"/>
            <a:ext cx="5434012" cy="723900"/>
            <a:chOff x="3328988" y="2082800"/>
            <a:chExt cx="5434012" cy="723900"/>
          </a:xfrm>
        </p:grpSpPr>
        <p:sp>
          <p:nvSpPr>
            <p:cNvPr id="70" name="矩形 69">
              <a:extLst>
                <a:ext uri="{FF2B5EF4-FFF2-40B4-BE49-F238E27FC236}">
                  <a16:creationId xmlns:a16="http://schemas.microsoft.com/office/drawing/2014/main" id="{14A665AE-DE37-43B9-8A03-220872E5591E}"/>
                </a:ext>
              </a:extLst>
            </p:cNvPr>
            <p:cNvSpPr/>
            <p:nvPr/>
          </p:nvSpPr>
          <p:spPr>
            <a:xfrm>
              <a:off x="3328988" y="2082800"/>
              <a:ext cx="722312" cy="7239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6BDB688D-7B73-4C28-81F3-2351495B6106}"/>
                </a:ext>
              </a:extLst>
            </p:cNvPr>
            <p:cNvSpPr/>
            <p:nvPr/>
          </p:nvSpPr>
          <p:spPr>
            <a:xfrm>
              <a:off x="4192588" y="2082800"/>
              <a:ext cx="4570412" cy="723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1887B6C9-B9EB-404F-953B-FC2540FF30F6}"/>
                </a:ext>
              </a:extLst>
            </p:cNvPr>
            <p:cNvSpPr/>
            <p:nvPr/>
          </p:nvSpPr>
          <p:spPr>
            <a:xfrm>
              <a:off x="3328988" y="2667000"/>
              <a:ext cx="7223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矩形 72">
              <a:extLst>
                <a:ext uri="{FF2B5EF4-FFF2-40B4-BE49-F238E27FC236}">
                  <a16:creationId xmlns:a16="http://schemas.microsoft.com/office/drawing/2014/main" id="{65F3E9BC-2DAA-461D-B2D7-C15698217185}"/>
                </a:ext>
              </a:extLst>
            </p:cNvPr>
            <p:cNvSpPr/>
            <p:nvPr/>
          </p:nvSpPr>
          <p:spPr>
            <a:xfrm>
              <a:off x="4192588" y="2667000"/>
              <a:ext cx="45704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文本框 73">
              <a:extLst>
                <a:ext uri="{FF2B5EF4-FFF2-40B4-BE49-F238E27FC236}">
                  <a16:creationId xmlns:a16="http://schemas.microsoft.com/office/drawing/2014/main" id="{1194B1D0-FAB9-4BEA-8B11-F35233296687}"/>
                </a:ext>
              </a:extLst>
            </p:cNvPr>
            <p:cNvSpPr txBox="1"/>
            <p:nvPr/>
          </p:nvSpPr>
          <p:spPr>
            <a:xfrm>
              <a:off x="3460225" y="2174845"/>
              <a:ext cx="441146"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三</a:t>
              </a:r>
            </a:p>
          </p:txBody>
        </p:sp>
        <p:sp>
          <p:nvSpPr>
            <p:cNvPr id="75" name="文本框 74">
              <a:extLst>
                <a:ext uri="{FF2B5EF4-FFF2-40B4-BE49-F238E27FC236}">
                  <a16:creationId xmlns:a16="http://schemas.microsoft.com/office/drawing/2014/main" id="{9CA148D1-CE6D-4376-A746-32E1DC2D14A7}"/>
                </a:ext>
              </a:extLst>
            </p:cNvPr>
            <p:cNvSpPr txBox="1"/>
            <p:nvPr/>
          </p:nvSpPr>
          <p:spPr>
            <a:xfrm>
              <a:off x="4846578" y="2166382"/>
              <a:ext cx="3262432"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受限空间作业的危险分析</a:t>
              </a:r>
            </a:p>
          </p:txBody>
        </p:sp>
      </p:grpSp>
      <p:grpSp>
        <p:nvGrpSpPr>
          <p:cNvPr id="76" name="组合 75">
            <a:extLst>
              <a:ext uri="{FF2B5EF4-FFF2-40B4-BE49-F238E27FC236}">
                <a16:creationId xmlns:a16="http://schemas.microsoft.com/office/drawing/2014/main" id="{99FEEBD2-C869-42B5-AC60-28549E49755F}"/>
              </a:ext>
            </a:extLst>
          </p:cNvPr>
          <p:cNvGrpSpPr/>
          <p:nvPr/>
        </p:nvGrpSpPr>
        <p:grpSpPr>
          <a:xfrm>
            <a:off x="3378994" y="4427227"/>
            <a:ext cx="5434012" cy="723900"/>
            <a:chOff x="3328988" y="2082800"/>
            <a:chExt cx="5434012" cy="723900"/>
          </a:xfrm>
        </p:grpSpPr>
        <p:sp>
          <p:nvSpPr>
            <p:cNvPr id="77" name="矩形 76">
              <a:extLst>
                <a:ext uri="{FF2B5EF4-FFF2-40B4-BE49-F238E27FC236}">
                  <a16:creationId xmlns:a16="http://schemas.microsoft.com/office/drawing/2014/main" id="{8270B585-C90A-4834-92AE-E6C759BDF43B}"/>
                </a:ext>
              </a:extLst>
            </p:cNvPr>
            <p:cNvSpPr/>
            <p:nvPr/>
          </p:nvSpPr>
          <p:spPr>
            <a:xfrm>
              <a:off x="3328988" y="2082800"/>
              <a:ext cx="722312" cy="7239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49021B39-617B-4B54-8DDC-D267EB47517D}"/>
                </a:ext>
              </a:extLst>
            </p:cNvPr>
            <p:cNvSpPr/>
            <p:nvPr/>
          </p:nvSpPr>
          <p:spPr>
            <a:xfrm>
              <a:off x="4192588" y="2082800"/>
              <a:ext cx="4570412" cy="723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a:extLst>
                <a:ext uri="{FF2B5EF4-FFF2-40B4-BE49-F238E27FC236}">
                  <a16:creationId xmlns:a16="http://schemas.microsoft.com/office/drawing/2014/main" id="{ED27E474-BE97-43C6-B5F2-210D31AF9AA8}"/>
                </a:ext>
              </a:extLst>
            </p:cNvPr>
            <p:cNvSpPr/>
            <p:nvPr/>
          </p:nvSpPr>
          <p:spPr>
            <a:xfrm>
              <a:off x="3328988" y="2667000"/>
              <a:ext cx="7223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0" name="矩形 79">
              <a:extLst>
                <a:ext uri="{FF2B5EF4-FFF2-40B4-BE49-F238E27FC236}">
                  <a16:creationId xmlns:a16="http://schemas.microsoft.com/office/drawing/2014/main" id="{0C4BAB29-4158-41DC-99AA-01F620F0B430}"/>
                </a:ext>
              </a:extLst>
            </p:cNvPr>
            <p:cNvSpPr/>
            <p:nvPr/>
          </p:nvSpPr>
          <p:spPr>
            <a:xfrm>
              <a:off x="4192588" y="2667000"/>
              <a:ext cx="45704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文本框 80">
              <a:extLst>
                <a:ext uri="{FF2B5EF4-FFF2-40B4-BE49-F238E27FC236}">
                  <a16:creationId xmlns:a16="http://schemas.microsoft.com/office/drawing/2014/main" id="{6D7303E3-60E8-47AE-961A-2AA90B05B5D4}"/>
                </a:ext>
              </a:extLst>
            </p:cNvPr>
            <p:cNvSpPr txBox="1"/>
            <p:nvPr/>
          </p:nvSpPr>
          <p:spPr>
            <a:xfrm>
              <a:off x="3460225" y="2174845"/>
              <a:ext cx="441146"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四</a:t>
              </a:r>
            </a:p>
          </p:txBody>
        </p:sp>
        <p:sp>
          <p:nvSpPr>
            <p:cNvPr id="82" name="文本框 81">
              <a:extLst>
                <a:ext uri="{FF2B5EF4-FFF2-40B4-BE49-F238E27FC236}">
                  <a16:creationId xmlns:a16="http://schemas.microsoft.com/office/drawing/2014/main" id="{73DB8221-31A5-4A5F-B11E-C66543FFB6CF}"/>
                </a:ext>
              </a:extLst>
            </p:cNvPr>
            <p:cNvSpPr txBox="1"/>
            <p:nvPr/>
          </p:nvSpPr>
          <p:spPr>
            <a:xfrm>
              <a:off x="4856411" y="2156528"/>
              <a:ext cx="3005951"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受限空间作业的管理要求</a:t>
              </a:r>
            </a:p>
          </p:txBody>
        </p:sp>
      </p:grpSp>
      <p:grpSp>
        <p:nvGrpSpPr>
          <p:cNvPr id="83" name="组合 82">
            <a:extLst>
              <a:ext uri="{FF2B5EF4-FFF2-40B4-BE49-F238E27FC236}">
                <a16:creationId xmlns:a16="http://schemas.microsoft.com/office/drawing/2014/main" id="{1110A621-A32F-4F67-8B25-78B48BF8BC51}"/>
              </a:ext>
            </a:extLst>
          </p:cNvPr>
          <p:cNvGrpSpPr/>
          <p:nvPr/>
        </p:nvGrpSpPr>
        <p:grpSpPr>
          <a:xfrm>
            <a:off x="3378994" y="5373377"/>
            <a:ext cx="5434012" cy="723900"/>
            <a:chOff x="3328988" y="2082800"/>
            <a:chExt cx="5434012" cy="723900"/>
          </a:xfrm>
        </p:grpSpPr>
        <p:sp>
          <p:nvSpPr>
            <p:cNvPr id="84" name="矩形 83">
              <a:extLst>
                <a:ext uri="{FF2B5EF4-FFF2-40B4-BE49-F238E27FC236}">
                  <a16:creationId xmlns:a16="http://schemas.microsoft.com/office/drawing/2014/main" id="{C325AF72-BDDA-43FD-94C5-99922BDE8B34}"/>
                </a:ext>
              </a:extLst>
            </p:cNvPr>
            <p:cNvSpPr/>
            <p:nvPr/>
          </p:nvSpPr>
          <p:spPr>
            <a:xfrm>
              <a:off x="3328988" y="2082800"/>
              <a:ext cx="722312" cy="7239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ECEAE9BC-D835-4CA1-AD25-A04FB55F33D0}"/>
                </a:ext>
              </a:extLst>
            </p:cNvPr>
            <p:cNvSpPr/>
            <p:nvPr/>
          </p:nvSpPr>
          <p:spPr>
            <a:xfrm>
              <a:off x="4192588" y="2082800"/>
              <a:ext cx="4570412" cy="723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a:extLst>
                <a:ext uri="{FF2B5EF4-FFF2-40B4-BE49-F238E27FC236}">
                  <a16:creationId xmlns:a16="http://schemas.microsoft.com/office/drawing/2014/main" id="{B1AC9C56-2724-40AE-A1F3-7BA79C3921F6}"/>
                </a:ext>
              </a:extLst>
            </p:cNvPr>
            <p:cNvSpPr/>
            <p:nvPr/>
          </p:nvSpPr>
          <p:spPr>
            <a:xfrm>
              <a:off x="3328988" y="2667000"/>
              <a:ext cx="7223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7" name="矩形 86">
              <a:extLst>
                <a:ext uri="{FF2B5EF4-FFF2-40B4-BE49-F238E27FC236}">
                  <a16:creationId xmlns:a16="http://schemas.microsoft.com/office/drawing/2014/main" id="{5F7E06A8-861A-4998-A40C-E810B10D5E7A}"/>
                </a:ext>
              </a:extLst>
            </p:cNvPr>
            <p:cNvSpPr/>
            <p:nvPr/>
          </p:nvSpPr>
          <p:spPr>
            <a:xfrm>
              <a:off x="4192588" y="2667000"/>
              <a:ext cx="45704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 name="文本框 87">
              <a:extLst>
                <a:ext uri="{FF2B5EF4-FFF2-40B4-BE49-F238E27FC236}">
                  <a16:creationId xmlns:a16="http://schemas.microsoft.com/office/drawing/2014/main" id="{67135C56-9B89-4DBA-8488-1EA7EB1410A0}"/>
                </a:ext>
              </a:extLst>
            </p:cNvPr>
            <p:cNvSpPr txBox="1"/>
            <p:nvPr/>
          </p:nvSpPr>
          <p:spPr>
            <a:xfrm>
              <a:off x="3460225" y="2174845"/>
              <a:ext cx="441146"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五</a:t>
              </a:r>
            </a:p>
          </p:txBody>
        </p:sp>
        <p:sp>
          <p:nvSpPr>
            <p:cNvPr id="89" name="文本框 88">
              <a:extLst>
                <a:ext uri="{FF2B5EF4-FFF2-40B4-BE49-F238E27FC236}">
                  <a16:creationId xmlns:a16="http://schemas.microsoft.com/office/drawing/2014/main" id="{D5BA3EEC-9C84-47D9-9D46-38818225F039}"/>
                </a:ext>
              </a:extLst>
            </p:cNvPr>
            <p:cNvSpPr txBox="1"/>
            <p:nvPr/>
          </p:nvSpPr>
          <p:spPr>
            <a:xfrm>
              <a:off x="4856411" y="2155765"/>
              <a:ext cx="3262432"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受限空间作业许可办理流程</a:t>
              </a:r>
            </a:p>
          </p:txBody>
        </p:sp>
      </p:grpSp>
    </p:spTree>
    <p:extLst>
      <p:ext uri="{BB962C8B-B14F-4D97-AF65-F5344CB8AC3E}">
        <p14:creationId xmlns:p14="http://schemas.microsoft.com/office/powerpoint/2010/main" val="116540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30000">
                                          <p:cBhvr additive="base">
                                            <p:cTn id="7" dur="500" fill="hold"/>
                                            <p:tgtEl>
                                              <p:spTgt spid="22"/>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30000">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14:bounceEnd="30000">
                                          <p:cBhvr additive="base">
                                            <p:cTn id="11" dur="500" fill="hold"/>
                                            <p:tgtEl>
                                              <p:spTgt spid="62"/>
                                            </p:tgtEl>
                                            <p:attrNameLst>
                                              <p:attrName>ppt_x</p:attrName>
                                            </p:attrNameLst>
                                          </p:cBhvr>
                                          <p:tavLst>
                                            <p:tav tm="0">
                                              <p:val>
                                                <p:strVal val="0-#ppt_w/2"/>
                                              </p:val>
                                            </p:tav>
                                            <p:tav tm="100000">
                                              <p:val>
                                                <p:strVal val="#ppt_x"/>
                                              </p:val>
                                            </p:tav>
                                          </p:tavLst>
                                        </p:anim>
                                        <p:anim calcmode="lin" valueType="num" p14:bounceEnd="30000">
                                          <p:cBhvr additive="base">
                                            <p:cTn id="12" dur="5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3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30000">
                                          <p:cBhvr additive="base">
                                            <p:cTn id="15" dur="500" fill="hold"/>
                                            <p:tgtEl>
                                              <p:spTgt spid="69"/>
                                            </p:tgtEl>
                                            <p:attrNameLst>
                                              <p:attrName>ppt_x</p:attrName>
                                            </p:attrNameLst>
                                          </p:cBhvr>
                                          <p:tavLst>
                                            <p:tav tm="0">
                                              <p:val>
                                                <p:strVal val="0-#ppt_w/2"/>
                                              </p:val>
                                            </p:tav>
                                            <p:tav tm="100000">
                                              <p:val>
                                                <p:strVal val="#ppt_x"/>
                                              </p:val>
                                            </p:tav>
                                          </p:tavLst>
                                        </p:anim>
                                        <p:anim calcmode="lin" valueType="num" p14:bounceEnd="30000">
                                          <p:cBhvr additive="base">
                                            <p:cTn id="16" dur="5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30000">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14:bounceEnd="30000">
                                          <p:cBhvr additive="base">
                                            <p:cTn id="19" dur="500" fill="hold"/>
                                            <p:tgtEl>
                                              <p:spTgt spid="76"/>
                                            </p:tgtEl>
                                            <p:attrNameLst>
                                              <p:attrName>ppt_x</p:attrName>
                                            </p:attrNameLst>
                                          </p:cBhvr>
                                          <p:tavLst>
                                            <p:tav tm="0">
                                              <p:val>
                                                <p:strVal val="0-#ppt_w/2"/>
                                              </p:val>
                                            </p:tav>
                                            <p:tav tm="100000">
                                              <p:val>
                                                <p:strVal val="#ppt_x"/>
                                              </p:val>
                                            </p:tav>
                                          </p:tavLst>
                                        </p:anim>
                                        <p:anim calcmode="lin" valueType="num" p14:bounceEnd="30000">
                                          <p:cBhvr additive="base">
                                            <p:cTn id="20" dur="500" fill="hold"/>
                                            <p:tgtEl>
                                              <p:spTgt spid="7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0000">
                                      <p:stCondLst>
                                        <p:cond delay="0"/>
                                      </p:stCondLst>
                                      <p:childTnLst>
                                        <p:set>
                                          <p:cBhvr>
                                            <p:cTn id="22" dur="1" fill="hold">
                                              <p:stCondLst>
                                                <p:cond delay="0"/>
                                              </p:stCondLst>
                                            </p:cTn>
                                            <p:tgtEl>
                                              <p:spTgt spid="83"/>
                                            </p:tgtEl>
                                            <p:attrNameLst>
                                              <p:attrName>style.visibility</p:attrName>
                                            </p:attrNameLst>
                                          </p:cBhvr>
                                          <p:to>
                                            <p:strVal val="visible"/>
                                          </p:to>
                                        </p:set>
                                        <p:anim calcmode="lin" valueType="num" p14:bounceEnd="30000">
                                          <p:cBhvr additive="base">
                                            <p:cTn id="23"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24" dur="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0-#ppt_w/2"/>
                                              </p:val>
                                            </p:tav>
                                            <p:tav tm="100000">
                                              <p:val>
                                                <p:strVal val="#ppt_x"/>
                                              </p:val>
                                            </p:tav>
                                          </p:tavLst>
                                        </p:anim>
                                        <p:anim calcmode="lin" valueType="num">
                                          <p:cBhvr additive="base">
                                            <p:cTn id="16" dur="5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0-#ppt_w/2"/>
                                              </p:val>
                                            </p:tav>
                                            <p:tav tm="100000">
                                              <p:val>
                                                <p:strVal val="#ppt_x"/>
                                              </p:val>
                                            </p:tav>
                                          </p:tavLst>
                                        </p:anim>
                                        <p:anim calcmode="lin" valueType="num">
                                          <p:cBhvr additive="base">
                                            <p:cTn id="20" dur="500" fill="hold"/>
                                            <p:tgtEl>
                                              <p:spTgt spid="7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500" fill="hold"/>
                                            <p:tgtEl>
                                              <p:spTgt spid="83"/>
                                            </p:tgtEl>
                                            <p:attrNameLst>
                                              <p:attrName>ppt_x</p:attrName>
                                            </p:attrNameLst>
                                          </p:cBhvr>
                                          <p:tavLst>
                                            <p:tav tm="0">
                                              <p:val>
                                                <p:strVal val="0-#ppt_w/2"/>
                                              </p:val>
                                            </p:tav>
                                            <p:tav tm="100000">
                                              <p:val>
                                                <p:strVal val="#ppt_x"/>
                                              </p:val>
                                            </p:tav>
                                          </p:tavLst>
                                        </p:anim>
                                        <p:anim calcmode="lin" valueType="num">
                                          <p:cBhvr additive="base">
                                            <p:cTn id="24" dur="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232078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、进入前准备</a:t>
            </a:r>
          </a:p>
        </p:txBody>
      </p:sp>
      <p:sp>
        <p:nvSpPr>
          <p:cNvPr id="3" name="矩形 2">
            <a:extLst>
              <a:ext uri="{FF2B5EF4-FFF2-40B4-BE49-F238E27FC236}">
                <a16:creationId xmlns:a16="http://schemas.microsoft.com/office/drawing/2014/main" id="{0CB2CD47-99F7-4148-A3D0-65C367300E05}"/>
              </a:ext>
            </a:extLst>
          </p:cNvPr>
          <p:cNvSpPr/>
          <p:nvPr/>
        </p:nvSpPr>
        <p:spPr>
          <a:xfrm>
            <a:off x="2133120" y="2130722"/>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4743827" y="2218601"/>
            <a:ext cx="2537316"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气体检测：检测要求</a:t>
            </a:r>
          </a:p>
        </p:txBody>
      </p:sp>
      <p:sp>
        <p:nvSpPr>
          <p:cNvPr id="5" name="矩形 4">
            <a:extLst>
              <a:ext uri="{FF2B5EF4-FFF2-40B4-BE49-F238E27FC236}">
                <a16:creationId xmlns:a16="http://schemas.microsoft.com/office/drawing/2014/main" id="{61CA4197-C792-441B-910C-F8A50D27F399}"/>
              </a:ext>
            </a:extLst>
          </p:cNvPr>
          <p:cNvSpPr/>
          <p:nvPr/>
        </p:nvSpPr>
        <p:spPr>
          <a:xfrm>
            <a:off x="2133119" y="2951125"/>
            <a:ext cx="4738216" cy="2264851"/>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气体监测宜优先选择</a:t>
            </a:r>
            <a:r>
              <a:rPr lang="zh-CN" altLang="en-US" sz="1600" b="1" dirty="0">
                <a:solidFill>
                  <a:srgbClr val="0070C0"/>
                </a:solidFill>
                <a:latin typeface="微软雅黑" panose="020B0503020204020204" pitchFamily="34" charset="-122"/>
                <a:ea typeface="微软雅黑" panose="020B0503020204020204" pitchFamily="34" charset="-122"/>
              </a:rPr>
              <a:t>连续监测方式</a:t>
            </a:r>
            <a:r>
              <a:rPr lang="zh-CN" altLang="en-US" sz="1600" dirty="0">
                <a:latin typeface="微软雅黑" panose="020B0503020204020204" pitchFamily="34" charset="-122"/>
                <a:ea typeface="微软雅黑" panose="020B0503020204020204" pitchFamily="34" charset="-122"/>
              </a:rPr>
              <a:t>，</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若采用间断性监测，间隔</a:t>
            </a:r>
            <a:r>
              <a:rPr lang="zh-CN" altLang="en-US" sz="1600" b="1" dirty="0">
                <a:solidFill>
                  <a:srgbClr val="0070C0"/>
                </a:solidFill>
                <a:latin typeface="微软雅黑" panose="020B0503020204020204" pitchFamily="34" charset="-122"/>
                <a:ea typeface="微软雅黑" panose="020B0503020204020204" pitchFamily="34" charset="-122"/>
              </a:rPr>
              <a:t>不应超过</a:t>
            </a:r>
            <a:r>
              <a:rPr lang="en-US" altLang="zh-CN" sz="1600" b="1" dirty="0">
                <a:solidFill>
                  <a:srgbClr val="0070C0"/>
                </a:solidFill>
                <a:latin typeface="微软雅黑" panose="020B0503020204020204" pitchFamily="34" charset="-122"/>
                <a:ea typeface="微软雅黑" panose="020B0503020204020204" pitchFamily="34" charset="-122"/>
              </a:rPr>
              <a:t>2</a:t>
            </a:r>
            <a:r>
              <a:rPr lang="zh-CN" altLang="en-US" sz="1600" b="1" dirty="0">
                <a:solidFill>
                  <a:srgbClr val="0070C0"/>
                </a:solidFill>
                <a:latin typeface="微软雅黑" panose="020B0503020204020204" pitchFamily="34" charset="-122"/>
                <a:ea typeface="微软雅黑" panose="020B0503020204020204" pitchFamily="34" charset="-122"/>
              </a:rPr>
              <a:t>小时</a:t>
            </a:r>
            <a:r>
              <a:rPr lang="zh-CN" altLang="en-US" sz="1600" dirty="0">
                <a:latin typeface="微软雅黑" panose="020B0503020204020204" pitchFamily="34" charset="-122"/>
                <a:ea typeface="微软雅黑" panose="020B0503020204020204" pitchFamily="34" charset="-122"/>
              </a:rPr>
              <a:t>；</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连续监测仪器应安装在工作位置附近，且便于监护人、作业人员看见或听见；</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检测应由经过培训合格的人员进行。检测仪器应在校验有效期内；</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2133119" y="5944925"/>
            <a:ext cx="802731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24" name="Picture 7" descr="Confined Space 13">
            <a:extLst>
              <a:ext uri="{FF2B5EF4-FFF2-40B4-BE49-F238E27FC236}">
                <a16:creationId xmlns:a16="http://schemas.microsoft.com/office/drawing/2014/main" id="{A6EFBA2A-B8A9-4250-B1BD-E4F0856E45DB}"/>
              </a:ext>
            </a:extLst>
          </p:cNvPr>
          <p:cNvPicPr>
            <a:picLocks noChangeAspect="1"/>
          </p:cNvPicPr>
          <p:nvPr/>
        </p:nvPicPr>
        <p:blipFill rotWithShape="1">
          <a:blip r:embed="rId2"/>
          <a:srcRect l="4533" t="369" r="9598" b="-369"/>
          <a:stretch/>
        </p:blipFill>
        <p:spPr>
          <a:xfrm>
            <a:off x="6759280" y="2817829"/>
            <a:ext cx="3325288" cy="3027015"/>
          </a:xfrm>
          <a:prstGeom prst="rect">
            <a:avLst/>
          </a:prstGeom>
          <a:noFill/>
          <a:ln w="9525" cap="flat" cmpd="sng">
            <a:noFill/>
            <a:prstDash val="solid"/>
            <a:miter/>
            <a:headEnd type="none" w="med" len="med"/>
            <a:tailEnd type="none" w="med" len="med"/>
          </a:ln>
        </p:spPr>
      </p:pic>
    </p:spTree>
    <p:extLst>
      <p:ext uri="{BB962C8B-B14F-4D97-AF65-F5344CB8AC3E}">
        <p14:creationId xmlns:p14="http://schemas.microsoft.com/office/powerpoint/2010/main" val="49192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232078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、进入前准备</a:t>
            </a:r>
          </a:p>
        </p:txBody>
      </p:sp>
      <p:sp>
        <p:nvSpPr>
          <p:cNvPr id="3" name="矩形 2">
            <a:extLst>
              <a:ext uri="{FF2B5EF4-FFF2-40B4-BE49-F238E27FC236}">
                <a16:creationId xmlns:a16="http://schemas.microsoft.com/office/drawing/2014/main" id="{0CB2CD47-99F7-4148-A3D0-65C367300E05}"/>
              </a:ext>
            </a:extLst>
          </p:cNvPr>
          <p:cNvSpPr/>
          <p:nvPr/>
        </p:nvSpPr>
        <p:spPr>
          <a:xfrm>
            <a:off x="2137276" y="2130722"/>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4747983" y="2218601"/>
            <a:ext cx="2537316"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气体检测：检测要求</a:t>
            </a:r>
          </a:p>
        </p:txBody>
      </p:sp>
      <p:sp>
        <p:nvSpPr>
          <p:cNvPr id="5" name="矩形 4">
            <a:extLst>
              <a:ext uri="{FF2B5EF4-FFF2-40B4-BE49-F238E27FC236}">
                <a16:creationId xmlns:a16="http://schemas.microsoft.com/office/drawing/2014/main" id="{61CA4197-C792-441B-910C-F8A50D27F399}"/>
              </a:ext>
            </a:extLst>
          </p:cNvPr>
          <p:cNvSpPr/>
          <p:nvPr/>
        </p:nvSpPr>
        <p:spPr>
          <a:xfrm>
            <a:off x="5351390" y="3018847"/>
            <a:ext cx="4738216" cy="2677656"/>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取样应有代表性，应特别注重人员可能工作的区域；</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取样点应包括受限空间的顶端、中部和底部；</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取样时应停止任何气体吹扫；</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测试次序为氧含量、易燃易爆气体、有毒有害气体。</a:t>
            </a:r>
            <a:endParaRPr lang="en-US" altLang="zh-CN" sz="1600" dirty="0">
              <a:latin typeface="微软雅黑" panose="020B0503020204020204" pitchFamily="34" charset="-122"/>
              <a:ea typeface="微软雅黑" panose="020B0503020204020204" pitchFamily="34" charset="-122"/>
            </a:endParaRPr>
          </a:p>
          <a:p>
            <a:pPr lvl="0" fontAlgn="base">
              <a:lnSpc>
                <a:spcPct val="150000"/>
              </a:lnSpc>
              <a:spcBef>
                <a:spcPct val="0"/>
              </a:spcBef>
              <a:spcAft>
                <a:spcPct val="0"/>
              </a:spcAft>
              <a:defRPr/>
            </a:pPr>
            <a:r>
              <a:rPr lang="zh-CN" altLang="en-US" sz="1600" b="1" dirty="0">
                <a:solidFill>
                  <a:srgbClr val="0070C0"/>
                </a:solidFill>
                <a:latin typeface="微软雅黑" panose="020B0503020204020204" pitchFamily="34" charset="-122"/>
                <a:ea typeface="微软雅黑" panose="020B0503020204020204" pitchFamily="34" charset="-122"/>
              </a:rPr>
              <a:t>注：千万不要凭感觉判断封闭场所内部是否安全。</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2137275" y="5944925"/>
            <a:ext cx="8149675"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id="{48304F35-B3D5-473A-80A5-5AE8E2B7C7A5}"/>
              </a:ext>
            </a:extLst>
          </p:cNvPr>
          <p:cNvGrpSpPr/>
          <p:nvPr/>
        </p:nvGrpSpPr>
        <p:grpSpPr>
          <a:xfrm>
            <a:off x="2429812" y="2729950"/>
            <a:ext cx="2318171" cy="2921988"/>
            <a:chOff x="7140954" y="2692275"/>
            <a:chExt cx="2318171" cy="2921988"/>
          </a:xfrm>
        </p:grpSpPr>
        <p:pic>
          <p:nvPicPr>
            <p:cNvPr id="6146" name="Picture 2" descr="https://timgsa.baidu.com/timg?image&amp;quality=80&amp;size=b9999_10000&amp;sec=1506489372529&amp;di=481f250dd6bc85b6a90de96dff2587ba&amp;imgtype=0&amp;src=http%3A%2F%2Fwww.esafety.cn%2Fblog%2FUploadFiles%2F2011-2%2F281930424944.jpg">
              <a:extLst>
                <a:ext uri="{FF2B5EF4-FFF2-40B4-BE49-F238E27FC236}">
                  <a16:creationId xmlns:a16="http://schemas.microsoft.com/office/drawing/2014/main" id="{B17CF15A-4EAE-4F2C-8E3B-835F0F14DC7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6548" b="71131" l="3164" r="96424"/>
                      </a14:imgEffect>
                    </a14:imgLayer>
                  </a14:imgProps>
                </a:ext>
                <a:ext uri="{28A0092B-C50C-407E-A947-70E740481C1C}">
                  <a14:useLocalDpi xmlns:a14="http://schemas.microsoft.com/office/drawing/2010/main" val="0"/>
                </a:ext>
              </a:extLst>
            </a:blip>
            <a:srcRect l="661" t="4852" r="-661" b="31328"/>
            <a:stretch/>
          </p:blipFill>
          <p:spPr bwMode="auto">
            <a:xfrm>
              <a:off x="7140954" y="2692275"/>
              <a:ext cx="2299211" cy="20359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timgsa.baidu.com/timg?image&amp;quality=80&amp;size=b9999_10000&amp;sec=1506489372529&amp;di=481f250dd6bc85b6a90de96dff2587ba&amp;imgtype=0&amp;src=http%3A%2F%2Fwww.esafety.cn%2Fblog%2FUploadFiles%2F2011-2%2F281930424944.jpg">
              <a:extLst>
                <a:ext uri="{FF2B5EF4-FFF2-40B4-BE49-F238E27FC236}">
                  <a16:creationId xmlns:a16="http://schemas.microsoft.com/office/drawing/2014/main" id="{704A6985-4A65-4557-A347-1C7A6A8C93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28" t="74506" r="5622" b="3573"/>
            <a:stretch/>
          </p:blipFill>
          <p:spPr bwMode="auto">
            <a:xfrm>
              <a:off x="7140954" y="4822412"/>
              <a:ext cx="2318171" cy="7918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819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232078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、进入前准备</a:t>
            </a:r>
          </a:p>
        </p:txBody>
      </p:sp>
      <p:sp>
        <p:nvSpPr>
          <p:cNvPr id="3" name="矩形 2">
            <a:extLst>
              <a:ext uri="{FF2B5EF4-FFF2-40B4-BE49-F238E27FC236}">
                <a16:creationId xmlns:a16="http://schemas.microsoft.com/office/drawing/2014/main" id="{0CB2CD47-99F7-4148-A3D0-65C367300E05}"/>
              </a:ext>
            </a:extLst>
          </p:cNvPr>
          <p:cNvSpPr/>
          <p:nvPr/>
        </p:nvSpPr>
        <p:spPr>
          <a:xfrm>
            <a:off x="2133120" y="2130722"/>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4743827" y="2218601"/>
            <a:ext cx="2537316"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气体检测：检测标准</a:t>
            </a:r>
          </a:p>
        </p:txBody>
      </p:sp>
      <p:sp>
        <p:nvSpPr>
          <p:cNvPr id="5" name="矩形 4">
            <a:extLst>
              <a:ext uri="{FF2B5EF4-FFF2-40B4-BE49-F238E27FC236}">
                <a16:creationId xmlns:a16="http://schemas.microsoft.com/office/drawing/2014/main" id="{61CA4197-C792-441B-910C-F8A50D27F399}"/>
              </a:ext>
            </a:extLst>
          </p:cNvPr>
          <p:cNvSpPr/>
          <p:nvPr/>
        </p:nvSpPr>
        <p:spPr>
          <a:xfrm>
            <a:off x="2133119" y="2951125"/>
            <a:ext cx="4738216" cy="2634183"/>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受限空间内外的氧浓度应一致。若不一致，在授权进入受限空间之前，应确定偏差的原因。</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氧浓度应保持在</a:t>
            </a:r>
            <a:r>
              <a:rPr lang="en-US" altLang="zh-CN" sz="1600" b="1" dirty="0">
                <a:solidFill>
                  <a:srgbClr val="0070C0"/>
                </a:solidFill>
                <a:latin typeface="微软雅黑" panose="020B0503020204020204" pitchFamily="34" charset="-122"/>
                <a:ea typeface="微软雅黑" panose="020B0503020204020204" pitchFamily="34" charset="-122"/>
              </a:rPr>
              <a:t>19.5%</a:t>
            </a:r>
            <a:r>
              <a:rPr lang="zh-CN" altLang="en-US" sz="1600" b="1" dirty="0">
                <a:solidFill>
                  <a:srgbClr val="0070C0"/>
                </a:solidFill>
                <a:latin typeface="微软雅黑" panose="020B0503020204020204" pitchFamily="34" charset="-122"/>
                <a:ea typeface="微软雅黑" panose="020B0503020204020204" pitchFamily="34" charset="-122"/>
              </a:rPr>
              <a:t>～</a:t>
            </a:r>
            <a:r>
              <a:rPr lang="en-US" altLang="zh-CN" sz="1600" b="1" dirty="0">
                <a:solidFill>
                  <a:srgbClr val="0070C0"/>
                </a:solidFill>
                <a:latin typeface="微软雅黑" panose="020B0503020204020204" pitchFamily="34" charset="-122"/>
                <a:ea typeface="微软雅黑" panose="020B0503020204020204" pitchFamily="34" charset="-122"/>
              </a:rPr>
              <a:t>23.5%</a:t>
            </a:r>
            <a:r>
              <a:rPr lang="zh-CN" altLang="en-US" sz="1600" dirty="0">
                <a:latin typeface="微软雅黑" panose="020B0503020204020204" pitchFamily="34" charset="-122"/>
                <a:ea typeface="微软雅黑" panose="020B0503020204020204" pitchFamily="34" charset="-122"/>
              </a:rPr>
              <a:t>；</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受限空间内有毒、有害物质浓度不得超过国家（或所在地）规定的“车间空气中有毒物质的最高允许浓度”的指标。如有一项不合格，应不得进入或立即停止作业。</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2133119" y="5944925"/>
            <a:ext cx="802731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7172" name="Picture 4" descr="https://timgsa.baidu.com/timg?image&amp;quality=80&amp;size=b9999_10000&amp;sec=1506489818927&amp;di=0dafda9531c002fdf66866e2687ea009&amp;imgtype=0&amp;src=http%3A%2F%2Fimg009.hc360.cn%2Fm8%2FM01%2F86%2F01%2FwKhQpVXNa0qEcomdAAAAAOMXHPg561.jpg">
            <a:extLst>
              <a:ext uri="{FF2B5EF4-FFF2-40B4-BE49-F238E27FC236}">
                <a16:creationId xmlns:a16="http://schemas.microsoft.com/office/drawing/2014/main" id="{26C737B1-B5C5-46E2-8951-FB412476D6C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6700" b="92900" l="10000" r="90000"/>
                    </a14:imgEffect>
                  </a14:imgLayer>
                </a14:imgProps>
              </a:ext>
              <a:ext uri="{28A0092B-C50C-407E-A947-70E740481C1C}">
                <a14:useLocalDpi xmlns:a14="http://schemas.microsoft.com/office/drawing/2010/main" val="0"/>
              </a:ext>
            </a:extLst>
          </a:blip>
          <a:srcRect l="12014" t="4909" r="7675" b="851"/>
          <a:stretch/>
        </p:blipFill>
        <p:spPr bwMode="auto">
          <a:xfrm>
            <a:off x="7281143" y="2817829"/>
            <a:ext cx="2645013" cy="310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10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232078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、人员防护</a:t>
            </a:r>
          </a:p>
        </p:txBody>
      </p:sp>
      <p:grpSp>
        <p:nvGrpSpPr>
          <p:cNvPr id="2" name="组合 1">
            <a:extLst>
              <a:ext uri="{FF2B5EF4-FFF2-40B4-BE49-F238E27FC236}">
                <a16:creationId xmlns:a16="http://schemas.microsoft.com/office/drawing/2014/main" id="{AFDD0C61-C266-4A54-AC69-6AE762EFB262}"/>
              </a:ext>
            </a:extLst>
          </p:cNvPr>
          <p:cNvGrpSpPr/>
          <p:nvPr/>
        </p:nvGrpSpPr>
        <p:grpSpPr>
          <a:xfrm>
            <a:off x="2766194" y="2963867"/>
            <a:ext cx="7064043" cy="3172983"/>
            <a:chOff x="1477996" y="2228576"/>
            <a:chExt cx="8059540" cy="3620134"/>
          </a:xfrm>
        </p:grpSpPr>
        <p:pic>
          <p:nvPicPr>
            <p:cNvPr id="20" name="Picture 8" descr="照片 063">
              <a:extLst>
                <a:ext uri="{FF2B5EF4-FFF2-40B4-BE49-F238E27FC236}">
                  <a16:creationId xmlns:a16="http://schemas.microsoft.com/office/drawing/2014/main" id="{E48404E2-9FB2-4001-A2B4-20BC0A3BCE81}"/>
                </a:ext>
              </a:extLst>
            </p:cNvPr>
            <p:cNvPicPr>
              <a:picLocks noChangeAspect="1"/>
            </p:cNvPicPr>
            <p:nvPr/>
          </p:nvPicPr>
          <p:blipFill>
            <a:blip r:embed="rId2"/>
            <a:stretch>
              <a:fillRect/>
            </a:stretch>
          </p:blipFill>
          <p:spPr>
            <a:xfrm>
              <a:off x="1483670" y="2228577"/>
              <a:ext cx="2682596" cy="1823905"/>
            </a:xfrm>
            <a:prstGeom prst="rect">
              <a:avLst/>
            </a:prstGeom>
            <a:noFill/>
            <a:ln w="9525">
              <a:noFill/>
            </a:ln>
          </p:spPr>
        </p:pic>
        <p:pic>
          <p:nvPicPr>
            <p:cNvPr id="21" name="Picture 9" descr="照片 064">
              <a:extLst>
                <a:ext uri="{FF2B5EF4-FFF2-40B4-BE49-F238E27FC236}">
                  <a16:creationId xmlns:a16="http://schemas.microsoft.com/office/drawing/2014/main" id="{9229D631-6291-4D86-BD7C-B92DB782E544}"/>
                </a:ext>
              </a:extLst>
            </p:cNvPr>
            <p:cNvPicPr>
              <a:picLocks noChangeAspect="1"/>
            </p:cNvPicPr>
            <p:nvPr/>
          </p:nvPicPr>
          <p:blipFill>
            <a:blip r:embed="rId3"/>
            <a:stretch>
              <a:fillRect/>
            </a:stretch>
          </p:blipFill>
          <p:spPr>
            <a:xfrm>
              <a:off x="4166267" y="2228577"/>
              <a:ext cx="2727684" cy="1823904"/>
            </a:xfrm>
            <a:prstGeom prst="rect">
              <a:avLst/>
            </a:prstGeom>
            <a:noFill/>
            <a:ln w="9525">
              <a:noFill/>
            </a:ln>
          </p:spPr>
        </p:pic>
        <p:pic>
          <p:nvPicPr>
            <p:cNvPr id="22" name="Picture 10" descr="照片 066">
              <a:extLst>
                <a:ext uri="{FF2B5EF4-FFF2-40B4-BE49-F238E27FC236}">
                  <a16:creationId xmlns:a16="http://schemas.microsoft.com/office/drawing/2014/main" id="{37AB7142-EE18-4C25-9AF6-43FB38B84441}"/>
                </a:ext>
              </a:extLst>
            </p:cNvPr>
            <p:cNvPicPr>
              <a:picLocks noChangeAspect="1"/>
            </p:cNvPicPr>
            <p:nvPr/>
          </p:nvPicPr>
          <p:blipFill>
            <a:blip r:embed="rId4"/>
            <a:stretch>
              <a:fillRect/>
            </a:stretch>
          </p:blipFill>
          <p:spPr>
            <a:xfrm>
              <a:off x="6870409" y="2228576"/>
              <a:ext cx="2667127" cy="1823905"/>
            </a:xfrm>
            <a:prstGeom prst="rect">
              <a:avLst/>
            </a:prstGeom>
            <a:noFill/>
            <a:ln w="9525">
              <a:noFill/>
            </a:ln>
          </p:spPr>
        </p:pic>
        <p:pic>
          <p:nvPicPr>
            <p:cNvPr id="23" name="Picture 11" descr="照片 067">
              <a:extLst>
                <a:ext uri="{FF2B5EF4-FFF2-40B4-BE49-F238E27FC236}">
                  <a16:creationId xmlns:a16="http://schemas.microsoft.com/office/drawing/2014/main" id="{5ED252C9-2298-470B-89CC-3B3E38296EB8}"/>
                </a:ext>
              </a:extLst>
            </p:cNvPr>
            <p:cNvPicPr>
              <a:picLocks noChangeAspect="1"/>
            </p:cNvPicPr>
            <p:nvPr/>
          </p:nvPicPr>
          <p:blipFill>
            <a:blip r:embed="rId5"/>
            <a:stretch>
              <a:fillRect/>
            </a:stretch>
          </p:blipFill>
          <p:spPr>
            <a:xfrm>
              <a:off x="1477996" y="4052481"/>
              <a:ext cx="2688270" cy="1796229"/>
            </a:xfrm>
            <a:prstGeom prst="rect">
              <a:avLst/>
            </a:prstGeom>
            <a:noFill/>
            <a:ln w="9525">
              <a:noFill/>
            </a:ln>
          </p:spPr>
        </p:pic>
        <p:pic>
          <p:nvPicPr>
            <p:cNvPr id="25" name="Picture 12" descr="照片 068">
              <a:extLst>
                <a:ext uri="{FF2B5EF4-FFF2-40B4-BE49-F238E27FC236}">
                  <a16:creationId xmlns:a16="http://schemas.microsoft.com/office/drawing/2014/main" id="{891C8C36-54A2-4221-BE4F-66C8A710317E}"/>
                </a:ext>
              </a:extLst>
            </p:cNvPr>
            <p:cNvPicPr>
              <a:picLocks noChangeAspect="1"/>
            </p:cNvPicPr>
            <p:nvPr/>
          </p:nvPicPr>
          <p:blipFill>
            <a:blip r:embed="rId6"/>
            <a:stretch>
              <a:fillRect/>
            </a:stretch>
          </p:blipFill>
          <p:spPr>
            <a:xfrm>
              <a:off x="4166265" y="4052480"/>
              <a:ext cx="2704141" cy="1796230"/>
            </a:xfrm>
            <a:prstGeom prst="rect">
              <a:avLst/>
            </a:prstGeom>
            <a:noFill/>
            <a:ln w="9525">
              <a:noFill/>
            </a:ln>
          </p:spPr>
        </p:pic>
        <p:pic>
          <p:nvPicPr>
            <p:cNvPr id="26" name="Picture 13" descr="照片 071">
              <a:extLst>
                <a:ext uri="{FF2B5EF4-FFF2-40B4-BE49-F238E27FC236}">
                  <a16:creationId xmlns:a16="http://schemas.microsoft.com/office/drawing/2014/main" id="{1FF0042D-D49E-45DA-B00D-7D6F964CCDD6}"/>
                </a:ext>
              </a:extLst>
            </p:cNvPr>
            <p:cNvPicPr>
              <a:picLocks noChangeAspect="1"/>
            </p:cNvPicPr>
            <p:nvPr/>
          </p:nvPicPr>
          <p:blipFill>
            <a:blip r:embed="rId7"/>
            <a:stretch>
              <a:fillRect/>
            </a:stretch>
          </p:blipFill>
          <p:spPr>
            <a:xfrm>
              <a:off x="6870408" y="4052479"/>
              <a:ext cx="2667128" cy="1796231"/>
            </a:xfrm>
            <a:prstGeom prst="rect">
              <a:avLst/>
            </a:prstGeom>
            <a:noFill/>
            <a:ln w="9525">
              <a:noFill/>
            </a:ln>
          </p:spPr>
        </p:pic>
      </p:grpSp>
      <p:grpSp>
        <p:nvGrpSpPr>
          <p:cNvPr id="15" name="组合 14">
            <a:extLst>
              <a:ext uri="{FF2B5EF4-FFF2-40B4-BE49-F238E27FC236}">
                <a16:creationId xmlns:a16="http://schemas.microsoft.com/office/drawing/2014/main" id="{B8C330B3-A4EB-45E1-A1A3-35BB9731624A}"/>
              </a:ext>
            </a:extLst>
          </p:cNvPr>
          <p:cNvGrpSpPr/>
          <p:nvPr/>
        </p:nvGrpSpPr>
        <p:grpSpPr>
          <a:xfrm>
            <a:off x="2358185" y="2052248"/>
            <a:ext cx="7802252" cy="890733"/>
            <a:chOff x="2358185" y="1934022"/>
            <a:chExt cx="7802252" cy="890733"/>
          </a:xfrm>
        </p:grpSpPr>
        <p:sp>
          <p:nvSpPr>
            <p:cNvPr id="14" name="矩形 13">
              <a:extLst>
                <a:ext uri="{FF2B5EF4-FFF2-40B4-BE49-F238E27FC236}">
                  <a16:creationId xmlns:a16="http://schemas.microsoft.com/office/drawing/2014/main" id="{C5952795-66DE-40D5-95E3-1B8372698B63}"/>
                </a:ext>
              </a:extLst>
            </p:cNvPr>
            <p:cNvSpPr/>
            <p:nvPr/>
          </p:nvSpPr>
          <p:spPr>
            <a:xfrm>
              <a:off x="2766194" y="1934022"/>
              <a:ext cx="7064043" cy="890733"/>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C10A8C51-A5E2-4DAE-85A5-871BD2F69D9D}"/>
                </a:ext>
              </a:extLst>
            </p:cNvPr>
            <p:cNvSpPr/>
            <p:nvPr/>
          </p:nvSpPr>
          <p:spPr>
            <a:xfrm>
              <a:off x="2358185" y="2035137"/>
              <a:ext cx="7802252" cy="707886"/>
            </a:xfrm>
            <a:prstGeom prst="rect">
              <a:avLst/>
            </a:prstGeom>
          </p:spPr>
          <p:txBody>
            <a:bodyPr wrap="square">
              <a:spAutoFit/>
            </a:bodyPr>
            <a:lstStyle/>
            <a:p>
              <a:pPr algn="ctr">
                <a:lnSpc>
                  <a:spcPts val="2400"/>
                </a:lnSpc>
                <a:buClr>
                  <a:srgbClr val="9900FF"/>
                </a:buClr>
                <a:defRPr/>
              </a:pPr>
              <a:r>
                <a:rPr lang="zh-CN" altLang="en-US" sz="1750" dirty="0">
                  <a:solidFill>
                    <a:schemeClr val="bg1"/>
                  </a:solidFill>
                  <a:latin typeface="微软雅黑" panose="020B0503020204020204" pitchFamily="34" charset="-122"/>
                  <a:ea typeface="微软雅黑" panose="020B0503020204020204" pitchFamily="34" charset="-122"/>
                </a:rPr>
                <a:t>在对受限空间进行初次气体检测或不确定空间内</a:t>
              </a:r>
              <a:endParaRPr lang="en-US" altLang="zh-CN" sz="1750" dirty="0">
                <a:solidFill>
                  <a:schemeClr val="bg1"/>
                </a:solidFill>
                <a:latin typeface="微软雅黑" panose="020B0503020204020204" pitchFamily="34" charset="-122"/>
                <a:ea typeface="微软雅黑" panose="020B0503020204020204" pitchFamily="34" charset="-122"/>
              </a:endParaRPr>
            </a:p>
            <a:p>
              <a:pPr algn="ctr">
                <a:lnSpc>
                  <a:spcPts val="2400"/>
                </a:lnSpc>
                <a:buClr>
                  <a:srgbClr val="9900FF"/>
                </a:buClr>
                <a:defRPr/>
              </a:pPr>
              <a:r>
                <a:rPr lang="zh-CN" altLang="en-US" sz="1750" dirty="0">
                  <a:solidFill>
                    <a:schemeClr val="bg1"/>
                  </a:solidFill>
                  <a:latin typeface="微软雅黑" panose="020B0503020204020204" pitchFamily="34" charset="-122"/>
                  <a:ea typeface="微软雅黑" panose="020B0503020204020204" pitchFamily="34" charset="-122"/>
                </a:rPr>
                <a:t>有毒有害气体浓度的情况下，进入者必须穿戴正压呼吸器或长管式呼吸</a:t>
              </a:r>
            </a:p>
          </p:txBody>
        </p:sp>
      </p:grpSp>
    </p:spTree>
    <p:extLst>
      <p:ext uri="{BB962C8B-B14F-4D97-AF65-F5344CB8AC3E}">
        <p14:creationId xmlns:p14="http://schemas.microsoft.com/office/powerpoint/2010/main" val="341387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232078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、人员防护</a:t>
            </a:r>
          </a:p>
        </p:txBody>
      </p:sp>
      <p:grpSp>
        <p:nvGrpSpPr>
          <p:cNvPr id="15" name="组合 14">
            <a:extLst>
              <a:ext uri="{FF2B5EF4-FFF2-40B4-BE49-F238E27FC236}">
                <a16:creationId xmlns:a16="http://schemas.microsoft.com/office/drawing/2014/main" id="{B8C330B3-A4EB-45E1-A1A3-35BB9731624A}"/>
              </a:ext>
            </a:extLst>
          </p:cNvPr>
          <p:cNvGrpSpPr/>
          <p:nvPr/>
        </p:nvGrpSpPr>
        <p:grpSpPr>
          <a:xfrm>
            <a:off x="4625952" y="2200758"/>
            <a:ext cx="3050928" cy="537150"/>
            <a:chOff x="4829099" y="2082532"/>
            <a:chExt cx="2931835" cy="537150"/>
          </a:xfrm>
        </p:grpSpPr>
        <p:sp>
          <p:nvSpPr>
            <p:cNvPr id="14" name="矩形 13">
              <a:extLst>
                <a:ext uri="{FF2B5EF4-FFF2-40B4-BE49-F238E27FC236}">
                  <a16:creationId xmlns:a16="http://schemas.microsoft.com/office/drawing/2014/main" id="{C5952795-66DE-40D5-95E3-1B8372698B63}"/>
                </a:ext>
              </a:extLst>
            </p:cNvPr>
            <p:cNvSpPr/>
            <p:nvPr/>
          </p:nvSpPr>
          <p:spPr>
            <a:xfrm>
              <a:off x="4829099" y="2082532"/>
              <a:ext cx="2931835" cy="537150"/>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C10A8C51-A5E2-4DAE-85A5-871BD2F69D9D}"/>
                </a:ext>
              </a:extLst>
            </p:cNvPr>
            <p:cNvSpPr/>
            <p:nvPr/>
          </p:nvSpPr>
          <p:spPr>
            <a:xfrm>
              <a:off x="5115316" y="2179333"/>
              <a:ext cx="2341285" cy="400110"/>
            </a:xfrm>
            <a:prstGeom prst="rect">
              <a:avLst/>
            </a:prstGeom>
          </p:spPr>
          <p:txBody>
            <a:bodyPr wrap="square">
              <a:spAutoFit/>
            </a:bodyPr>
            <a:lstStyle/>
            <a:p>
              <a:pPr algn="ctr">
                <a:lnSpc>
                  <a:spcPts val="2400"/>
                </a:lnSpc>
                <a:buClr>
                  <a:srgbClr val="9900FF"/>
                </a:buClr>
                <a:defRPr/>
              </a:pPr>
              <a:r>
                <a:rPr lang="zh-CN" altLang="en-US" sz="2800" dirty="0">
                  <a:solidFill>
                    <a:schemeClr val="bg1"/>
                  </a:solidFill>
                  <a:latin typeface="微软雅黑" panose="020B0503020204020204" pitchFamily="34" charset="-122"/>
                  <a:ea typeface="微软雅黑" panose="020B0503020204020204" pitchFamily="34" charset="-122"/>
                </a:rPr>
                <a:t>呼吸防护器</a:t>
              </a:r>
            </a:p>
          </p:txBody>
        </p:sp>
      </p:grpSp>
      <p:pic>
        <p:nvPicPr>
          <p:cNvPr id="11266" name="Picture 2" descr="https://timgsa.baidu.com/timg?image&amp;quality=80&amp;size=b9999_10000&amp;sec=1507084902&amp;di=77d032c043860f08c6d681e4ac656007&amp;imgtype=jpg&amp;er=1&amp;src=http%3A%2F%2Fimg008.hc360.cn%2Fg7%2FM02%2FDE%2F2F%2FwKhQs1QbTwKEOWzUAAAAAIwWMn0141.jpg">
            <a:extLst>
              <a:ext uri="{FF2B5EF4-FFF2-40B4-BE49-F238E27FC236}">
                <a16:creationId xmlns:a16="http://schemas.microsoft.com/office/drawing/2014/main" id="{398BD27F-536D-499A-866F-94EA5A06056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5000">
                        <a14:foregroundMark x1="54750" y1="36125" x2="54750" y2="36125"/>
                        <a14:foregroundMark x1="62625" y1="38750" x2="62625" y2="38750"/>
                      </a14:backgroundRemoval>
                    </a14:imgEffect>
                  </a14:imgLayer>
                </a14:imgProps>
              </a:ext>
              <a:ext uri="{28A0092B-C50C-407E-A947-70E740481C1C}">
                <a14:useLocalDpi xmlns:a14="http://schemas.microsoft.com/office/drawing/2010/main" val="0"/>
              </a:ext>
            </a:extLst>
          </a:blip>
          <a:srcRect/>
          <a:stretch>
            <a:fillRect/>
          </a:stretch>
        </p:blipFill>
        <p:spPr bwMode="auto">
          <a:xfrm>
            <a:off x="1295912" y="3200319"/>
            <a:ext cx="2715130" cy="271513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ss3.bdstatic.com/70cFv8Sh_Q1YnxGkpoWK1HF6hhy/it/u=1190486587,4124280750&amp;fm=27&amp;gp=0.jpg">
            <a:extLst>
              <a:ext uri="{FF2B5EF4-FFF2-40B4-BE49-F238E27FC236}">
                <a16:creationId xmlns:a16="http://schemas.microsoft.com/office/drawing/2014/main" id="{089029BD-70E3-4D4C-BD40-8EB9AE2ACD1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072" b="81687" l="19911" r="80761"/>
                    </a14:imgEffect>
                  </a14:imgLayer>
                </a14:imgProps>
              </a:ext>
              <a:ext uri="{28A0092B-C50C-407E-A947-70E740481C1C}">
                <a14:useLocalDpi xmlns:a14="http://schemas.microsoft.com/office/drawing/2010/main" val="0"/>
              </a:ext>
            </a:extLst>
          </a:blip>
          <a:srcRect l="20359" t="18596" r="20813" b="18009"/>
          <a:stretch/>
        </p:blipFill>
        <p:spPr bwMode="auto">
          <a:xfrm>
            <a:off x="8681039" y="3405477"/>
            <a:ext cx="2332057" cy="233321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timgsa.baidu.com/timg?image&amp;quality=80&amp;size=b9999_10000&amp;sec=1506490281903&amp;di=38f35a187c42546d9d06468c1a6badb8&amp;imgtype=0&amp;src=http%3A%2F%2Finfo.moonbasa.com%2Ffiles%2F2013%2F12%2F8%2F20-028594735236.jpg">
            <a:extLst>
              <a:ext uri="{FF2B5EF4-FFF2-40B4-BE49-F238E27FC236}">
                <a16:creationId xmlns:a16="http://schemas.microsoft.com/office/drawing/2014/main" id="{B4B87D4A-A421-44A1-A073-75BAEDF824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386" b="96029" l="6006" r="89790"/>
                    </a14:imgEffect>
                  </a14:imgLayer>
                </a14:imgProps>
              </a:ext>
              <a:ext uri="{28A0092B-C50C-407E-A947-70E740481C1C}">
                <a14:useLocalDpi xmlns:a14="http://schemas.microsoft.com/office/drawing/2010/main" val="0"/>
              </a:ext>
            </a:extLst>
          </a:blip>
          <a:srcRect/>
          <a:stretch>
            <a:fillRect/>
          </a:stretch>
        </p:blipFill>
        <p:spPr bwMode="auto">
          <a:xfrm>
            <a:off x="4753386" y="3405477"/>
            <a:ext cx="2685228" cy="223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42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232078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、人员防护</a:t>
            </a:r>
          </a:p>
        </p:txBody>
      </p:sp>
      <p:grpSp>
        <p:nvGrpSpPr>
          <p:cNvPr id="15" name="组合 14">
            <a:extLst>
              <a:ext uri="{FF2B5EF4-FFF2-40B4-BE49-F238E27FC236}">
                <a16:creationId xmlns:a16="http://schemas.microsoft.com/office/drawing/2014/main" id="{B8C330B3-A4EB-45E1-A1A3-35BB9731624A}"/>
              </a:ext>
            </a:extLst>
          </p:cNvPr>
          <p:cNvGrpSpPr/>
          <p:nvPr/>
        </p:nvGrpSpPr>
        <p:grpSpPr>
          <a:xfrm>
            <a:off x="4199908" y="1956816"/>
            <a:ext cx="3792184" cy="537150"/>
            <a:chOff x="4740344" y="2111968"/>
            <a:chExt cx="3644155" cy="537150"/>
          </a:xfrm>
        </p:grpSpPr>
        <p:sp>
          <p:nvSpPr>
            <p:cNvPr id="14" name="矩形 13">
              <a:extLst>
                <a:ext uri="{FF2B5EF4-FFF2-40B4-BE49-F238E27FC236}">
                  <a16:creationId xmlns:a16="http://schemas.microsoft.com/office/drawing/2014/main" id="{C5952795-66DE-40D5-95E3-1B8372698B63}"/>
                </a:ext>
              </a:extLst>
            </p:cNvPr>
            <p:cNvSpPr/>
            <p:nvPr/>
          </p:nvSpPr>
          <p:spPr>
            <a:xfrm>
              <a:off x="4740344" y="2111968"/>
              <a:ext cx="3644155" cy="537150"/>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C10A8C51-A5E2-4DAE-85A5-871BD2F69D9D}"/>
                </a:ext>
              </a:extLst>
            </p:cNvPr>
            <p:cNvSpPr/>
            <p:nvPr/>
          </p:nvSpPr>
          <p:spPr>
            <a:xfrm>
              <a:off x="4829099" y="2199342"/>
              <a:ext cx="3466646" cy="400110"/>
            </a:xfrm>
            <a:prstGeom prst="rect">
              <a:avLst/>
            </a:prstGeom>
          </p:spPr>
          <p:txBody>
            <a:bodyPr wrap="square">
              <a:spAutoFit/>
            </a:bodyPr>
            <a:lstStyle/>
            <a:p>
              <a:pPr algn="ctr">
                <a:lnSpc>
                  <a:spcPts val="2400"/>
                </a:lnSpc>
                <a:buClr>
                  <a:srgbClr val="9900FF"/>
                </a:buClr>
                <a:defRPr/>
              </a:pPr>
              <a:r>
                <a:rPr lang="zh-CN" altLang="en-US" sz="2800" dirty="0">
                  <a:solidFill>
                    <a:schemeClr val="bg1"/>
                  </a:solidFill>
                  <a:latin typeface="微软雅黑" panose="020B0503020204020204" pitchFamily="34" charset="-122"/>
                  <a:ea typeface="微软雅黑" panose="020B0503020204020204" pitchFamily="34" charset="-122"/>
                </a:rPr>
                <a:t>呼吸防护器佩戴示例</a:t>
              </a:r>
            </a:p>
          </p:txBody>
        </p:sp>
      </p:grpSp>
      <p:pic>
        <p:nvPicPr>
          <p:cNvPr id="12290" name="Picture 2" descr="https://timgsa.baidu.com/timg?image&amp;quality=80&amp;size=b9999_10000&amp;sec=1506490355858&amp;di=8be79eb7044ebb81cb4a8cc288575082&amp;imgtype=0&amp;src=http%3A%2F%2Fimg.jdzj.com%2FUserDocument%2F2015c%2Fqianqian1%2FPicture%2F2016730171453.jpg">
            <a:extLst>
              <a:ext uri="{FF2B5EF4-FFF2-40B4-BE49-F238E27FC236}">
                <a16:creationId xmlns:a16="http://schemas.microsoft.com/office/drawing/2014/main" id="{6EE67D6F-E08C-464A-82B0-15D6A4CE105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 b="99000" l="0" r="100000">
                        <a14:foregroundMark x1="34778" y1="81333" x2="34778" y2="81333"/>
                        <a14:foregroundMark x1="62556" y1="82111" x2="62556" y2="82111"/>
                        <a14:foregroundMark x1="50333" y1="92889" x2="50333" y2="92889"/>
                        <a14:foregroundMark x1="8222" y1="85889" x2="8222" y2="85889"/>
                        <a14:foregroundMark x1="92444" y1="86111" x2="92444" y2="86111"/>
                        <a14:foregroundMark x1="4667" y1="82444" x2="99111" y2="88000"/>
                        <a14:foregroundMark x1="61333" y1="94333" x2="99889" y2="94222"/>
                        <a14:foregroundMark x1="5444" y1="85111" x2="8889" y2="95667"/>
                        <a14:backgroundMark x1="90556" y1="40333" x2="90556" y2="40333"/>
                        <a14:backgroundMark x1="82444" y1="57667" x2="82444" y2="57667"/>
                        <a14:backgroundMark x1="81667" y1="58778" x2="81667" y2="58778"/>
                        <a14:backgroundMark x1="85667" y1="66889" x2="85667" y2="66889"/>
                      </a14:backgroundRemoval>
                    </a14:imgEffect>
                  </a14:imgLayer>
                </a14:imgProps>
              </a:ext>
              <a:ext uri="{28A0092B-C50C-407E-A947-70E740481C1C}">
                <a14:useLocalDpi xmlns:a14="http://schemas.microsoft.com/office/drawing/2010/main" val="0"/>
              </a:ext>
            </a:extLst>
          </a:blip>
          <a:srcRect/>
          <a:stretch>
            <a:fillRect/>
          </a:stretch>
        </p:blipFill>
        <p:spPr bwMode="auto">
          <a:xfrm>
            <a:off x="4863445" y="3253035"/>
            <a:ext cx="2832706" cy="283270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timgsa.baidu.com/timg?image&amp;quality=80&amp;size=b9999_10000&amp;sec=1506490423724&amp;di=9345e47c70a99c61b7ed2d17b24b1094&amp;imgtype=0&amp;src=http%3A%2F%2Fwww.sjzjdxf.com%2Fupfile%2FisClass%2Fpic%2F20150506172359-1322346012.jpg">
            <a:extLst>
              <a:ext uri="{FF2B5EF4-FFF2-40B4-BE49-F238E27FC236}">
                <a16:creationId xmlns:a16="http://schemas.microsoft.com/office/drawing/2014/main" id="{31BA0662-6FB0-4556-9EC6-D721EC79082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0000" r="90000">
                        <a14:foregroundMark x1="44000" y1="31000" x2="53000" y2="35667"/>
                        <a14:foregroundMark x1="58250" y1="48667" x2="63250" y2="55333"/>
                        <a14:foregroundMark x1="59750" y1="57000" x2="60750" y2="61667"/>
                        <a14:foregroundMark x1="45750" y1="10000" x2="57750" y2="14333"/>
                        <a14:foregroundMark x1="41000" y1="6667" x2="49750" y2="5000"/>
                        <a14:foregroundMark x1="56750" y1="4000" x2="61000" y2="7333"/>
                        <a14:foregroundMark x1="56500" y1="4000" x2="60500" y2="7333"/>
                        <a14:foregroundMark x1="63000" y1="7667" x2="66500" y2="16333"/>
                        <a14:foregroundMark x1="27250" y1="89667" x2="27500" y2="87333"/>
                        <a14:foregroundMark x1="61500" y1="77667" x2="81000" y2="74667"/>
                      </a14:backgroundRemoval>
                    </a14:imgEffect>
                  </a14:imgLayer>
                </a14:imgProps>
              </a:ext>
              <a:ext uri="{28A0092B-C50C-407E-A947-70E740481C1C}">
                <a14:useLocalDpi xmlns:a14="http://schemas.microsoft.com/office/drawing/2010/main" val="0"/>
              </a:ext>
            </a:extLst>
          </a:blip>
          <a:srcRect/>
          <a:stretch>
            <a:fillRect/>
          </a:stretch>
        </p:blipFill>
        <p:spPr bwMode="auto">
          <a:xfrm>
            <a:off x="7804568" y="3150136"/>
            <a:ext cx="4051338" cy="303850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timgsa.baidu.com/timg?image&amp;quality=80&amp;size=b9999_10000&amp;sec=1506490525421&amp;di=1b681483795f3c20bd088175e57d09a0&amp;imgtype=jpg&amp;src=http%3A%2F%2Fimg1.imgtn.bdimg.com%2Fit%2Fu%3D392998939%2C785159682%26fm%3D214%26gp%3D0.jpg">
            <a:extLst>
              <a:ext uri="{FF2B5EF4-FFF2-40B4-BE49-F238E27FC236}">
                <a16:creationId xmlns:a16="http://schemas.microsoft.com/office/drawing/2014/main" id="{CBF8EC96-DC52-4C9B-A93C-5051F35B9FF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567" y="2717360"/>
            <a:ext cx="3750341" cy="375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6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232078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、人员防护</a:t>
            </a:r>
          </a:p>
        </p:txBody>
      </p:sp>
      <p:sp>
        <p:nvSpPr>
          <p:cNvPr id="3" name="矩形 2">
            <a:extLst>
              <a:ext uri="{FF2B5EF4-FFF2-40B4-BE49-F238E27FC236}">
                <a16:creationId xmlns:a16="http://schemas.microsoft.com/office/drawing/2014/main" id="{0CB2CD47-99F7-4148-A3D0-65C367300E05}"/>
              </a:ext>
            </a:extLst>
          </p:cNvPr>
          <p:cNvSpPr/>
          <p:nvPr/>
        </p:nvSpPr>
        <p:spPr>
          <a:xfrm>
            <a:off x="2243956" y="2130722"/>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5199896" y="2209338"/>
            <a:ext cx="2958223"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监护人员要求</a:t>
            </a:r>
          </a:p>
        </p:txBody>
      </p:sp>
      <p:sp>
        <p:nvSpPr>
          <p:cNvPr id="5" name="矩形 4">
            <a:extLst>
              <a:ext uri="{FF2B5EF4-FFF2-40B4-BE49-F238E27FC236}">
                <a16:creationId xmlns:a16="http://schemas.microsoft.com/office/drawing/2014/main" id="{61CA4197-C792-441B-910C-F8A50D27F399}"/>
              </a:ext>
            </a:extLst>
          </p:cNvPr>
          <p:cNvSpPr/>
          <p:nvPr/>
        </p:nvSpPr>
        <p:spPr>
          <a:xfrm>
            <a:off x="5692924" y="3065762"/>
            <a:ext cx="4592204" cy="1938992"/>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进入受限空间作业应</a:t>
            </a:r>
            <a:r>
              <a:rPr lang="zh-CN" altLang="en-US" sz="1600" b="1" dirty="0">
                <a:solidFill>
                  <a:srgbClr val="0070C0"/>
                </a:solidFill>
                <a:latin typeface="微软雅黑" panose="020B0503020204020204" pitchFamily="34" charset="-122"/>
                <a:ea typeface="微软雅黑" panose="020B0503020204020204" pitchFamily="34" charset="-122"/>
              </a:rPr>
              <a:t>指定专人监护</a:t>
            </a:r>
            <a:r>
              <a:rPr lang="zh-CN" altLang="en-US" sz="1600" dirty="0">
                <a:latin typeface="微软雅黑" panose="020B0503020204020204" pitchFamily="34" charset="-122"/>
                <a:ea typeface="微软雅黑" panose="020B0503020204020204" pitchFamily="34" charset="-122"/>
              </a:rPr>
              <a:t>，不得在无监护人的情况下作业。</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监护人员</a:t>
            </a:r>
            <a:r>
              <a:rPr lang="zh-CN" altLang="en-US" sz="1600" b="1" dirty="0">
                <a:solidFill>
                  <a:srgbClr val="0070C0"/>
                </a:solidFill>
                <a:latin typeface="微软雅黑" panose="020B0503020204020204" pitchFamily="34" charset="-122"/>
                <a:ea typeface="微软雅黑" panose="020B0503020204020204" pitchFamily="34" charset="-122"/>
              </a:rPr>
              <a:t>必须每</a:t>
            </a:r>
            <a:r>
              <a:rPr lang="en-US" altLang="zh-CN" sz="1600" b="1" dirty="0">
                <a:solidFill>
                  <a:srgbClr val="0070C0"/>
                </a:solidFill>
                <a:latin typeface="微软雅黑" panose="020B0503020204020204" pitchFamily="34" charset="-122"/>
                <a:ea typeface="微软雅黑" panose="020B0503020204020204" pitchFamily="34" charset="-122"/>
              </a:rPr>
              <a:t>2</a:t>
            </a:r>
            <a:r>
              <a:rPr lang="zh-CN" altLang="en-US" sz="1600" b="1" dirty="0">
                <a:solidFill>
                  <a:srgbClr val="0070C0"/>
                </a:solidFill>
                <a:latin typeface="微软雅黑" panose="020B0503020204020204" pitchFamily="34" charset="-122"/>
                <a:ea typeface="微软雅黑" panose="020B0503020204020204" pitchFamily="34" charset="-122"/>
              </a:rPr>
              <a:t>分钟拖动救生绳一次</a:t>
            </a:r>
            <a:r>
              <a:rPr lang="zh-CN" altLang="en-US" sz="1600" dirty="0">
                <a:latin typeface="微软雅黑" panose="020B0503020204020204" pitchFamily="34" charset="-122"/>
                <a:ea typeface="微软雅黑" panose="020B0503020204020204" pitchFamily="34" charset="-122"/>
              </a:rPr>
              <a:t>，询问进入者身体情况。出现异常应立即将进入人员拖出。严禁无防护进入抢救。</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2243955" y="5944925"/>
            <a:ext cx="8149675"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https://ss1.bdstatic.com/70cFvXSh_Q1YnxGkpoWK1HF6hhy/it/u=1478230659,610077646&amp;fm=27&amp;gp=0.jpg">
            <a:extLst>
              <a:ext uri="{FF2B5EF4-FFF2-40B4-BE49-F238E27FC236}">
                <a16:creationId xmlns:a16="http://schemas.microsoft.com/office/drawing/2014/main" id="{592CA936-5B4A-47E8-870A-252A33589A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564"/>
          <a:stretch/>
        </p:blipFill>
        <p:spPr bwMode="auto">
          <a:xfrm>
            <a:off x="2219236" y="2891265"/>
            <a:ext cx="3473688" cy="288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60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7" descr="image4">
            <a:extLst>
              <a:ext uri="{FF2B5EF4-FFF2-40B4-BE49-F238E27FC236}">
                <a16:creationId xmlns:a16="http://schemas.microsoft.com/office/drawing/2014/main" id="{D53C3388-1E62-49C1-92A5-BC549F4EC30D}"/>
              </a:ext>
            </a:extLst>
          </p:cNvPr>
          <p:cNvPicPr>
            <a:picLocks noChangeAspect="1"/>
          </p:cNvPicPr>
          <p:nvPr/>
        </p:nvPicPr>
        <p:blipFill>
          <a:blip r:embed="rId2"/>
          <a:stretch>
            <a:fillRect/>
          </a:stretch>
        </p:blipFill>
        <p:spPr>
          <a:xfrm>
            <a:off x="2017543" y="2589776"/>
            <a:ext cx="3442579" cy="2882337"/>
          </a:xfrm>
          <a:prstGeom prst="rect">
            <a:avLst/>
          </a:prstGeom>
          <a:noFill/>
          <a:ln w="9525" cap="flat" cmpd="sng">
            <a:noFill/>
            <a:prstDash val="solid"/>
            <a:miter/>
            <a:headEnd type="none" w="med" len="med"/>
            <a:tailEnd type="none" w="med" len="med"/>
          </a:ln>
        </p:spPr>
      </p:pic>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pic>
        <p:nvPicPr>
          <p:cNvPr id="19" name="Picture 14" descr="Confined Space 17">
            <a:extLst>
              <a:ext uri="{FF2B5EF4-FFF2-40B4-BE49-F238E27FC236}">
                <a16:creationId xmlns:a16="http://schemas.microsoft.com/office/drawing/2014/main" id="{9F53FCE5-DBF9-488C-919D-378F901261F9}"/>
              </a:ext>
            </a:extLst>
          </p:cNvPr>
          <p:cNvPicPr>
            <a:picLocks noChangeAspect="1"/>
          </p:cNvPicPr>
          <p:nvPr/>
        </p:nvPicPr>
        <p:blipFill rotWithShape="1">
          <a:blip r:embed="rId3"/>
          <a:srcRect t="13576" b="7622"/>
          <a:stretch/>
        </p:blipFill>
        <p:spPr>
          <a:xfrm>
            <a:off x="6102114" y="2589776"/>
            <a:ext cx="3432011" cy="2882338"/>
          </a:xfrm>
          <a:prstGeom prst="rect">
            <a:avLst/>
          </a:prstGeom>
          <a:noFill/>
          <a:ln w="9525" cap="flat" cmpd="sng">
            <a:noFill/>
            <a:prstDash val="solid"/>
            <a:miter/>
            <a:headEnd type="none" w="med" len="med"/>
            <a:tailEnd type="none" w="med" len="med"/>
          </a:ln>
        </p:spPr>
      </p:pic>
      <p:sp>
        <p:nvSpPr>
          <p:cNvPr id="21" name="矩形 20">
            <a:extLst>
              <a:ext uri="{FF2B5EF4-FFF2-40B4-BE49-F238E27FC236}">
                <a16:creationId xmlns:a16="http://schemas.microsoft.com/office/drawing/2014/main" id="{C24A214A-C64E-4E41-A047-4DCA0BC629AD}"/>
              </a:ext>
            </a:extLst>
          </p:cNvPr>
          <p:cNvSpPr/>
          <p:nvPr/>
        </p:nvSpPr>
        <p:spPr>
          <a:xfrm>
            <a:off x="4531238" y="1820988"/>
            <a:ext cx="2872348" cy="424732"/>
          </a:xfrm>
          <a:prstGeom prst="rect">
            <a:avLst/>
          </a:prstGeom>
        </p:spPr>
        <p:txBody>
          <a:bodyPr wrap="square">
            <a:spAutoFit/>
          </a:bodyPr>
          <a:lstStyle/>
          <a:p>
            <a:pPr lvl="0" defTabSz="935355">
              <a:lnSpc>
                <a:spcPct val="90000"/>
              </a:lnSpc>
              <a:buClr>
                <a:srgbClr val="CC0000"/>
              </a:buClr>
            </a:pP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询问并拖动救生绳</a:t>
            </a:r>
          </a:p>
        </p:txBody>
      </p:sp>
    </p:spTree>
    <p:extLst>
      <p:ext uri="{BB962C8B-B14F-4D97-AF65-F5344CB8AC3E}">
        <p14:creationId xmlns:p14="http://schemas.microsoft.com/office/powerpoint/2010/main" val="229107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232078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、人员防护</a:t>
            </a:r>
          </a:p>
        </p:txBody>
      </p:sp>
      <p:sp>
        <p:nvSpPr>
          <p:cNvPr id="3" name="矩形 2">
            <a:extLst>
              <a:ext uri="{FF2B5EF4-FFF2-40B4-BE49-F238E27FC236}">
                <a16:creationId xmlns:a16="http://schemas.microsoft.com/office/drawing/2014/main" id="{0CB2CD47-99F7-4148-A3D0-65C367300E05}"/>
              </a:ext>
            </a:extLst>
          </p:cNvPr>
          <p:cNvSpPr/>
          <p:nvPr/>
        </p:nvSpPr>
        <p:spPr>
          <a:xfrm>
            <a:off x="2133120" y="2130722"/>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5606807" y="2190308"/>
            <a:ext cx="2958223"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通风要求</a:t>
            </a:r>
          </a:p>
        </p:txBody>
      </p:sp>
      <p:sp>
        <p:nvSpPr>
          <p:cNvPr id="5" name="矩形 4">
            <a:extLst>
              <a:ext uri="{FF2B5EF4-FFF2-40B4-BE49-F238E27FC236}">
                <a16:creationId xmlns:a16="http://schemas.microsoft.com/office/drawing/2014/main" id="{61CA4197-C792-441B-910C-F8A50D27F399}"/>
              </a:ext>
            </a:extLst>
          </p:cNvPr>
          <p:cNvSpPr/>
          <p:nvPr/>
        </p:nvSpPr>
        <p:spPr>
          <a:xfrm>
            <a:off x="2063706" y="3248758"/>
            <a:ext cx="4592204" cy="2264851"/>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可</a:t>
            </a:r>
            <a:r>
              <a:rPr lang="zh-CN" altLang="en-US" sz="1600" b="1" dirty="0">
                <a:solidFill>
                  <a:srgbClr val="0070C0"/>
                </a:solidFill>
                <a:latin typeface="微软雅黑" panose="020B0503020204020204" pitchFamily="34" charset="-122"/>
                <a:ea typeface="微软雅黑" panose="020B0503020204020204" pitchFamily="34" charset="-122"/>
              </a:rPr>
              <a:t>自然通风</a:t>
            </a:r>
            <a:r>
              <a:rPr lang="zh-CN" altLang="en-US" sz="1600" dirty="0">
                <a:latin typeface="微软雅黑" panose="020B0503020204020204" pitchFamily="34" charset="-122"/>
                <a:ea typeface="微软雅黑" panose="020B0503020204020204" pitchFamily="34" charset="-122"/>
              </a:rPr>
              <a:t>，必要时应采取</a:t>
            </a:r>
            <a:r>
              <a:rPr lang="zh-CN" altLang="en-US" sz="1600" b="1" dirty="0">
                <a:solidFill>
                  <a:srgbClr val="0070C0"/>
                </a:solidFill>
                <a:latin typeface="微软雅黑" panose="020B0503020204020204" pitchFamily="34" charset="-122"/>
                <a:ea typeface="微软雅黑" panose="020B0503020204020204" pitchFamily="34" charset="-122"/>
              </a:rPr>
              <a:t>强制通风</a:t>
            </a:r>
            <a:r>
              <a:rPr lang="zh-CN" altLang="en-US" sz="1600" dirty="0">
                <a:latin typeface="微软雅黑" panose="020B0503020204020204" pitchFamily="34" charset="-122"/>
                <a:ea typeface="微软雅黑" panose="020B0503020204020204" pitchFamily="34" charset="-122"/>
              </a:rPr>
              <a:t>，严禁向受限空间</a:t>
            </a:r>
            <a:r>
              <a:rPr lang="zh-CN" altLang="en-US" sz="1600" b="1" dirty="0">
                <a:solidFill>
                  <a:srgbClr val="0070C0"/>
                </a:solidFill>
                <a:latin typeface="微软雅黑" panose="020B0503020204020204" pitchFamily="34" charset="-122"/>
                <a:ea typeface="微软雅黑" panose="020B0503020204020204" pitchFamily="34" charset="-122"/>
              </a:rPr>
              <a:t>通纯氧</a:t>
            </a:r>
            <a:r>
              <a:rPr lang="zh-CN" altLang="en-US" sz="1600" dirty="0">
                <a:latin typeface="微软雅黑" panose="020B0503020204020204" pitchFamily="34" charset="-122"/>
                <a:ea typeface="微软雅黑" panose="020B0503020204020204" pitchFamily="34" charset="-122"/>
              </a:rPr>
              <a:t>；</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 进入期间的通风</a:t>
            </a:r>
            <a:r>
              <a:rPr lang="zh-CN" altLang="en-US" sz="1600" b="1" dirty="0">
                <a:solidFill>
                  <a:srgbClr val="0070C0"/>
                </a:solidFill>
                <a:latin typeface="微软雅黑" panose="020B0503020204020204" pitchFamily="34" charset="-122"/>
                <a:ea typeface="微软雅黑" panose="020B0503020204020204" pitchFamily="34" charset="-122"/>
              </a:rPr>
              <a:t>不能代替</a:t>
            </a:r>
            <a:r>
              <a:rPr lang="zh-CN" altLang="en-US" sz="1600" dirty="0">
                <a:latin typeface="微软雅黑" panose="020B0503020204020204" pitchFamily="34" charset="-122"/>
                <a:ea typeface="微软雅黑" panose="020B0503020204020204" pitchFamily="34" charset="-122"/>
              </a:rPr>
              <a:t>进入之前的吹扫工作；</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 强制通风设备应</a:t>
            </a:r>
            <a:r>
              <a:rPr lang="zh-CN" altLang="en-US" sz="1600" b="1" dirty="0">
                <a:solidFill>
                  <a:srgbClr val="0070C0"/>
                </a:solidFill>
                <a:latin typeface="微软雅黑" panose="020B0503020204020204" pitchFamily="34" charset="-122"/>
                <a:ea typeface="微软雅黑" panose="020B0503020204020204" pitchFamily="34" charset="-122"/>
              </a:rPr>
              <a:t>持续、有效工作</a:t>
            </a:r>
            <a:r>
              <a:rPr lang="zh-CN" altLang="en-US" sz="1600" dirty="0">
                <a:latin typeface="微软雅黑" panose="020B0503020204020204" pitchFamily="34" charset="-122"/>
                <a:ea typeface="微软雅黑" panose="020B0503020204020204" pitchFamily="34" charset="-122"/>
              </a:rPr>
              <a:t>，一旦设备出现异常，应立即停止作业。</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1990239" y="5944925"/>
            <a:ext cx="8149675"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2050" name="Picture 2" descr="https://timgsa.baidu.com/timg?image&amp;quality=80&amp;size=b9999_10000&amp;sec=1506543095408&amp;di=a5530b334e8883554110ee6161481390&amp;imgtype=0&amp;src=http%3A%2F%2Fwww.esafety.cn%2FUploadFiles%2Fxdzyaq_UploadFiles_8516%2F201006%2F2010062215052637.jpg">
            <a:extLst>
              <a:ext uri="{FF2B5EF4-FFF2-40B4-BE49-F238E27FC236}">
                <a16:creationId xmlns:a16="http://schemas.microsoft.com/office/drawing/2014/main" id="{7103F718-7946-4CC2-8EBB-E4220EB96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0" t="7504" r="310" b="2615"/>
          <a:stretch/>
        </p:blipFill>
        <p:spPr bwMode="auto">
          <a:xfrm>
            <a:off x="6769854" y="2838017"/>
            <a:ext cx="3325729" cy="299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60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pic>
        <p:nvPicPr>
          <p:cNvPr id="19" name="Picture 11" descr="Confined Space 16">
            <a:extLst>
              <a:ext uri="{FF2B5EF4-FFF2-40B4-BE49-F238E27FC236}">
                <a16:creationId xmlns:a16="http://schemas.microsoft.com/office/drawing/2014/main" id="{207888F2-77A9-4E9A-BC77-9992DF681661}"/>
              </a:ext>
            </a:extLst>
          </p:cNvPr>
          <p:cNvPicPr>
            <a:picLocks noChangeAspect="1"/>
          </p:cNvPicPr>
          <p:nvPr/>
        </p:nvPicPr>
        <p:blipFill>
          <a:blip r:embed="rId2"/>
          <a:stretch>
            <a:fillRect/>
          </a:stretch>
        </p:blipFill>
        <p:spPr>
          <a:xfrm>
            <a:off x="1720374" y="2492376"/>
            <a:ext cx="3739748" cy="3144135"/>
          </a:xfrm>
          <a:prstGeom prst="rect">
            <a:avLst/>
          </a:prstGeom>
          <a:noFill/>
          <a:ln w="9525" cap="flat" cmpd="sng">
            <a:noFill/>
            <a:prstDash val="solid"/>
            <a:miter/>
            <a:headEnd type="none" w="med" len="med"/>
            <a:tailEnd type="none" w="med" len="med"/>
          </a:ln>
        </p:spPr>
      </p:pic>
      <p:pic>
        <p:nvPicPr>
          <p:cNvPr id="20" name="Picture 10" descr="ventilationfan">
            <a:extLst>
              <a:ext uri="{FF2B5EF4-FFF2-40B4-BE49-F238E27FC236}">
                <a16:creationId xmlns:a16="http://schemas.microsoft.com/office/drawing/2014/main" id="{2600746E-EEB4-4A47-A849-173E89801DD5}"/>
              </a:ext>
            </a:extLst>
          </p:cNvPr>
          <p:cNvPicPr>
            <a:picLocks noChangeAspect="1"/>
          </p:cNvPicPr>
          <p:nvPr/>
        </p:nvPicPr>
        <p:blipFill rotWithShape="1">
          <a:blip r:embed="rId3"/>
          <a:srcRect r="3751"/>
          <a:stretch/>
        </p:blipFill>
        <p:spPr>
          <a:xfrm>
            <a:off x="6408658" y="2492376"/>
            <a:ext cx="3763804" cy="3144135"/>
          </a:xfrm>
          <a:prstGeom prst="rect">
            <a:avLst/>
          </a:prstGeom>
          <a:noFill/>
          <a:ln w="9525" cap="flat" cmpd="sng">
            <a:noFill/>
            <a:prstDash val="solid"/>
            <a:miter/>
            <a:headEnd type="none" w="med" len="med"/>
            <a:tailEnd type="none" w="med" len="med"/>
          </a:ln>
          <a:effectLst/>
        </p:spPr>
      </p:pic>
      <p:sp>
        <p:nvSpPr>
          <p:cNvPr id="21" name="矩形 20">
            <a:extLst>
              <a:ext uri="{FF2B5EF4-FFF2-40B4-BE49-F238E27FC236}">
                <a16:creationId xmlns:a16="http://schemas.microsoft.com/office/drawing/2014/main" id="{3835487B-054C-44D0-BF58-63395AC728BF}"/>
              </a:ext>
            </a:extLst>
          </p:cNvPr>
          <p:cNvSpPr/>
          <p:nvPr/>
        </p:nvSpPr>
        <p:spPr>
          <a:xfrm>
            <a:off x="4649028" y="1775775"/>
            <a:ext cx="2665344" cy="424732"/>
          </a:xfrm>
          <a:prstGeom prst="rect">
            <a:avLst/>
          </a:prstGeom>
        </p:spPr>
        <p:txBody>
          <a:bodyPr wrap="square">
            <a:spAutoFit/>
          </a:bodyPr>
          <a:lstStyle/>
          <a:p>
            <a:pPr lvl="0" defTabSz="935355">
              <a:lnSpc>
                <a:spcPct val="90000"/>
              </a:lnSpc>
              <a:buClr>
                <a:srgbClr val="CC0000"/>
              </a:buClr>
            </a:pP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受限空间通风设备</a:t>
            </a:r>
          </a:p>
        </p:txBody>
      </p:sp>
    </p:spTree>
    <p:extLst>
      <p:ext uri="{BB962C8B-B14F-4D97-AF65-F5344CB8AC3E}">
        <p14:creationId xmlns:p14="http://schemas.microsoft.com/office/powerpoint/2010/main" val="2889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2646878"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受限空间培训</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887504" y="594359"/>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F50B742A-343F-4597-AE75-7E9E4ECFAECB}"/>
              </a:ext>
            </a:extLst>
          </p:cNvPr>
          <p:cNvGrpSpPr/>
          <p:nvPr/>
        </p:nvGrpSpPr>
        <p:grpSpPr>
          <a:xfrm>
            <a:off x="2534693" y="3102417"/>
            <a:ext cx="8089817" cy="1077697"/>
            <a:chOff x="3328988" y="2082800"/>
            <a:chExt cx="5434012" cy="723900"/>
          </a:xfrm>
        </p:grpSpPr>
        <p:sp>
          <p:nvSpPr>
            <p:cNvPr id="23" name="矩形 22">
              <a:extLst>
                <a:ext uri="{FF2B5EF4-FFF2-40B4-BE49-F238E27FC236}">
                  <a16:creationId xmlns:a16="http://schemas.microsoft.com/office/drawing/2014/main" id="{4F73E9CB-A8FC-487C-BB2A-247F09DDAA99}"/>
                </a:ext>
              </a:extLst>
            </p:cNvPr>
            <p:cNvSpPr/>
            <p:nvPr/>
          </p:nvSpPr>
          <p:spPr>
            <a:xfrm>
              <a:off x="3328988" y="2082800"/>
              <a:ext cx="722312" cy="7239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687FEACF-0F7B-4CC7-BFB2-7586BB9F11EA}"/>
                </a:ext>
              </a:extLst>
            </p:cNvPr>
            <p:cNvSpPr/>
            <p:nvPr/>
          </p:nvSpPr>
          <p:spPr>
            <a:xfrm>
              <a:off x="4192588" y="2082800"/>
              <a:ext cx="4570412" cy="723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5" name="矩形 24">
              <a:extLst>
                <a:ext uri="{FF2B5EF4-FFF2-40B4-BE49-F238E27FC236}">
                  <a16:creationId xmlns:a16="http://schemas.microsoft.com/office/drawing/2014/main" id="{5D802537-3D74-4190-9205-95E747CE51DF}"/>
                </a:ext>
              </a:extLst>
            </p:cNvPr>
            <p:cNvSpPr/>
            <p:nvPr/>
          </p:nvSpPr>
          <p:spPr>
            <a:xfrm>
              <a:off x="3328988" y="2667000"/>
              <a:ext cx="7223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25">
              <a:extLst>
                <a:ext uri="{FF2B5EF4-FFF2-40B4-BE49-F238E27FC236}">
                  <a16:creationId xmlns:a16="http://schemas.microsoft.com/office/drawing/2014/main" id="{B3E1C877-273D-441A-84F7-AD75E0E223A1}"/>
                </a:ext>
              </a:extLst>
            </p:cNvPr>
            <p:cNvSpPr/>
            <p:nvPr/>
          </p:nvSpPr>
          <p:spPr>
            <a:xfrm>
              <a:off x="4192588" y="2667000"/>
              <a:ext cx="45704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a:extLst>
                <a:ext uri="{FF2B5EF4-FFF2-40B4-BE49-F238E27FC236}">
                  <a16:creationId xmlns:a16="http://schemas.microsoft.com/office/drawing/2014/main" id="{C0E08C3E-2B16-45C1-A6CE-6043EB8A3E75}"/>
                </a:ext>
              </a:extLst>
            </p:cNvPr>
            <p:cNvSpPr txBox="1"/>
            <p:nvPr/>
          </p:nvSpPr>
          <p:spPr>
            <a:xfrm>
              <a:off x="3447524" y="2150158"/>
              <a:ext cx="503059" cy="516841"/>
            </a:xfrm>
            <a:prstGeom prst="rect">
              <a:avLst/>
            </a:prstGeom>
            <a:noFill/>
          </p:spPr>
          <p:txBody>
            <a:bodyPr wrap="non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一</a:t>
              </a:r>
            </a:p>
          </p:txBody>
        </p:sp>
        <p:sp>
          <p:nvSpPr>
            <p:cNvPr id="28" name="文本框 27">
              <a:extLst>
                <a:ext uri="{FF2B5EF4-FFF2-40B4-BE49-F238E27FC236}">
                  <a16:creationId xmlns:a16="http://schemas.microsoft.com/office/drawing/2014/main" id="{61BAF30C-2AB6-4108-A9E0-6CB33B46BFC8}"/>
                </a:ext>
              </a:extLst>
            </p:cNvPr>
            <p:cNvSpPr txBox="1"/>
            <p:nvPr/>
          </p:nvSpPr>
          <p:spPr>
            <a:xfrm>
              <a:off x="5031606" y="2178501"/>
              <a:ext cx="2880530" cy="392799"/>
            </a:xfrm>
            <a:prstGeom prst="rect">
              <a:avLst/>
            </a:prstGeom>
            <a:noFill/>
          </p:spPr>
          <p:txBody>
            <a:bodyPr wrap="non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受限空间的术语和定义</a:t>
              </a:r>
            </a:p>
          </p:txBody>
        </p:sp>
      </p:grpSp>
    </p:spTree>
    <p:extLst>
      <p:ext uri="{BB962C8B-B14F-4D97-AF65-F5344CB8AC3E}">
        <p14:creationId xmlns:p14="http://schemas.microsoft.com/office/powerpoint/2010/main" val="17294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30000">
                                          <p:cBhvr additive="base">
                                            <p:cTn id="7" dur="500" fill="hold"/>
                                            <p:tgtEl>
                                              <p:spTgt spid="22"/>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3175044"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、进入受限空间作业</a:t>
            </a:r>
          </a:p>
        </p:txBody>
      </p:sp>
      <p:sp>
        <p:nvSpPr>
          <p:cNvPr id="7" name="矩形 6">
            <a:extLst>
              <a:ext uri="{FF2B5EF4-FFF2-40B4-BE49-F238E27FC236}">
                <a16:creationId xmlns:a16="http://schemas.microsoft.com/office/drawing/2014/main" id="{059B0F99-7E10-42AA-92F6-7D7623231600}"/>
              </a:ext>
            </a:extLst>
          </p:cNvPr>
          <p:cNvSpPr/>
          <p:nvPr/>
        </p:nvSpPr>
        <p:spPr>
          <a:xfrm>
            <a:off x="3907394" y="2282927"/>
            <a:ext cx="7112436" cy="369332"/>
          </a:xfrm>
          <a:prstGeom prst="rect">
            <a:avLst/>
          </a:prstGeom>
        </p:spPr>
        <p:txBody>
          <a:bodyPr wrap="square">
            <a:spAutoFit/>
          </a:bodyPr>
          <a:lstStyle/>
          <a:p>
            <a:pPr>
              <a:spcBef>
                <a:spcPct val="50000"/>
              </a:spcBef>
              <a:buClr>
                <a:srgbClr val="9900FF"/>
              </a:buClr>
              <a:defRPr/>
            </a:pPr>
            <a:r>
              <a:rPr lang="zh-CN" altLang="zh-CN" dirty="0">
                <a:latin typeface="微软雅黑" panose="020B0503020204020204" pitchFamily="34" charset="-122"/>
                <a:ea typeface="微软雅黑" panose="020B0503020204020204" pitchFamily="34" charset="-122"/>
              </a:rPr>
              <a:t>在有易燃易爆物质存在的受限空间，应使用</a:t>
            </a:r>
            <a:r>
              <a:rPr lang="zh-CN" altLang="zh-CN" b="1" dirty="0">
                <a:solidFill>
                  <a:srgbClr val="0070C0"/>
                </a:solidFill>
                <a:latin typeface="微软雅黑" panose="020B0503020204020204" pitchFamily="34" charset="-122"/>
                <a:ea typeface="微软雅黑" panose="020B0503020204020204" pitchFamily="34" charset="-122"/>
              </a:rPr>
              <a:t>防爆型的设备和工具</a:t>
            </a:r>
            <a:r>
              <a:rPr lang="zh-CN" altLang="en-US" dirty="0">
                <a:latin typeface="微软雅黑" panose="020B0503020204020204" pitchFamily="34" charset="-122"/>
                <a:ea typeface="微软雅黑" panose="020B0503020204020204" pitchFamily="34" charset="-122"/>
              </a:rPr>
              <a:t>；</a:t>
            </a:r>
          </a:p>
        </p:txBody>
      </p:sp>
      <p:sp>
        <p:nvSpPr>
          <p:cNvPr id="14" name="矩形 13">
            <a:extLst>
              <a:ext uri="{FF2B5EF4-FFF2-40B4-BE49-F238E27FC236}">
                <a16:creationId xmlns:a16="http://schemas.microsoft.com/office/drawing/2014/main" id="{AC9C4DA6-A23A-48C3-8AE1-BDD172E8CB45}"/>
              </a:ext>
            </a:extLst>
          </p:cNvPr>
          <p:cNvSpPr/>
          <p:nvPr/>
        </p:nvSpPr>
        <p:spPr>
          <a:xfrm>
            <a:off x="3907394" y="2913056"/>
            <a:ext cx="7112437" cy="685893"/>
          </a:xfrm>
          <a:prstGeom prst="rect">
            <a:avLst/>
          </a:prstGeom>
        </p:spPr>
        <p:txBody>
          <a:bodyPr wrap="square">
            <a:spAutoFit/>
          </a:bodyPr>
          <a:lstStyle/>
          <a:p>
            <a:pPr>
              <a:lnSpc>
                <a:spcPts val="2400"/>
              </a:lnSpc>
              <a:spcBef>
                <a:spcPct val="50000"/>
              </a:spcBef>
              <a:buClr>
                <a:srgbClr val="9900FF"/>
              </a:buClr>
              <a:defRPr/>
            </a:pPr>
            <a:r>
              <a:rPr lang="zh-CN" altLang="zh-CN" dirty="0">
                <a:latin typeface="微软雅黑" panose="020B0503020204020204" pitchFamily="34" charset="-122"/>
                <a:ea typeface="微软雅黑" panose="020B0503020204020204" pitchFamily="34" charset="-122"/>
              </a:rPr>
              <a:t>进入金属容器的用电设备应安装漏电保护器，其开关箱严禁带入容器内，</a:t>
            </a:r>
            <a:r>
              <a:rPr lang="zh-CN" altLang="zh-CN" b="1" dirty="0">
                <a:solidFill>
                  <a:srgbClr val="0070C0"/>
                </a:solidFill>
                <a:latin typeface="微软雅黑" panose="020B0503020204020204" pitchFamily="34" charset="-122"/>
                <a:ea typeface="微软雅黑" panose="020B0503020204020204" pitchFamily="34" charset="-122"/>
              </a:rPr>
              <a:t>电源线不得有接头</a:t>
            </a:r>
            <a:endParaRPr lang="en-US" altLang="zh-CN" b="1" dirty="0">
              <a:solidFill>
                <a:srgbClr val="0070C0"/>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F2B5DF28-A3BC-4AB6-BE95-87520CE46AE6}"/>
              </a:ext>
            </a:extLst>
          </p:cNvPr>
          <p:cNvSpPr/>
          <p:nvPr/>
        </p:nvSpPr>
        <p:spPr>
          <a:xfrm>
            <a:off x="3925883" y="4489008"/>
            <a:ext cx="6904594" cy="707886"/>
          </a:xfrm>
          <a:prstGeom prst="rect">
            <a:avLst/>
          </a:prstGeom>
        </p:spPr>
        <p:txBody>
          <a:bodyPr wrap="square">
            <a:spAutoFit/>
          </a:bodyPr>
          <a:lstStyle/>
          <a:p>
            <a:pPr>
              <a:lnSpc>
                <a:spcPts val="2400"/>
              </a:lnSpc>
              <a:spcBef>
                <a:spcPct val="50000"/>
              </a:spcBef>
              <a:buClr>
                <a:srgbClr val="9900FF"/>
              </a:buClr>
              <a:defRPr/>
            </a:pPr>
            <a:r>
              <a:rPr lang="zh-CN" altLang="zh-CN" dirty="0">
                <a:latin typeface="微软雅黑" panose="020B0503020204020204" pitchFamily="34" charset="-122"/>
                <a:ea typeface="微软雅黑" panose="020B0503020204020204" pitchFamily="34" charset="-122"/>
              </a:rPr>
              <a:t>受限空间内必须有充足的照明，金属容器或潮湿环境须采用电压</a:t>
            </a:r>
            <a:r>
              <a:rPr lang="zh-CN" altLang="zh-CN" b="1" dirty="0">
                <a:solidFill>
                  <a:srgbClr val="0070C0"/>
                </a:solidFill>
                <a:latin typeface="微软雅黑" panose="020B0503020204020204" pitchFamily="34" charset="-122"/>
                <a:ea typeface="微软雅黑" panose="020B0503020204020204" pitchFamily="34" charset="-122"/>
              </a:rPr>
              <a:t>不超过</a:t>
            </a:r>
            <a:r>
              <a:rPr lang="en-US" altLang="zh-CN" b="1" dirty="0">
                <a:solidFill>
                  <a:srgbClr val="0070C0"/>
                </a:solidFill>
                <a:latin typeface="微软雅黑" panose="020B0503020204020204" pitchFamily="34" charset="-122"/>
                <a:ea typeface="微软雅黑" panose="020B0503020204020204" pitchFamily="34" charset="-122"/>
              </a:rPr>
              <a:t>24V</a:t>
            </a:r>
            <a:r>
              <a:rPr lang="zh-CN" altLang="zh-CN" b="1" dirty="0">
                <a:solidFill>
                  <a:srgbClr val="0070C0"/>
                </a:solidFill>
                <a:latin typeface="微软雅黑" panose="020B0503020204020204" pitchFamily="34" charset="-122"/>
                <a:ea typeface="微软雅黑" panose="020B0503020204020204" pitchFamily="34" charset="-122"/>
              </a:rPr>
              <a:t>的安全行灯</a:t>
            </a:r>
            <a:r>
              <a:rPr lang="zh-CN" altLang="zh-CN" dirty="0">
                <a:latin typeface="微软雅黑" panose="020B0503020204020204" pitchFamily="34" charset="-122"/>
                <a:ea typeface="微软雅黑" panose="020B0503020204020204" pitchFamily="34" charset="-122"/>
              </a:rPr>
              <a:t>，变压器不得放入容器和接触到容器。</a:t>
            </a:r>
            <a:endParaRPr lang="en-US" altLang="zh-CN"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745DEC50-A376-4FB4-B276-632C9831929E}"/>
              </a:ext>
            </a:extLst>
          </p:cNvPr>
          <p:cNvSpPr/>
          <p:nvPr/>
        </p:nvSpPr>
        <p:spPr>
          <a:xfrm>
            <a:off x="3907394" y="3701092"/>
            <a:ext cx="7112436" cy="707886"/>
          </a:xfrm>
          <a:prstGeom prst="rect">
            <a:avLst/>
          </a:prstGeom>
        </p:spPr>
        <p:txBody>
          <a:bodyPr wrap="square">
            <a:spAutoFit/>
          </a:bodyPr>
          <a:lstStyle/>
          <a:p>
            <a:pPr>
              <a:lnSpc>
                <a:spcPts val="2400"/>
              </a:lnSpc>
              <a:spcBef>
                <a:spcPct val="50000"/>
              </a:spcBef>
              <a:buClr>
                <a:srgbClr val="9900FF"/>
              </a:buClr>
              <a:defRPr/>
            </a:pPr>
            <a:r>
              <a:rPr lang="zh-CN" altLang="en-US" dirty="0">
                <a:latin typeface="微软雅黑" panose="020B0503020204020204" pitchFamily="34" charset="-122"/>
                <a:ea typeface="微软雅黑" panose="020B0503020204020204" pitchFamily="34" charset="-122"/>
              </a:rPr>
              <a:t>受限空间内阻碍人员移动、对作业人员造成危害，影响救援的设备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如搅拌器</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，应采取固定措施，</a:t>
            </a:r>
            <a:r>
              <a:rPr lang="zh-CN" altLang="en-US" b="1" dirty="0">
                <a:solidFill>
                  <a:srgbClr val="0070C0"/>
                </a:solidFill>
                <a:latin typeface="微软雅黑" panose="020B0503020204020204" pitchFamily="34" charset="-122"/>
                <a:ea typeface="微软雅黑" panose="020B0503020204020204" pitchFamily="34" charset="-122"/>
              </a:rPr>
              <a:t>必要时应移出</a:t>
            </a:r>
            <a:r>
              <a:rPr lang="zh-CN" altLang="en-US" dirty="0">
                <a:latin typeface="微软雅黑" panose="020B0503020204020204" pitchFamily="34" charset="-122"/>
                <a:ea typeface="微软雅黑" panose="020B0503020204020204" pitchFamily="34" charset="-122"/>
              </a:rPr>
              <a:t>；</a:t>
            </a:r>
          </a:p>
        </p:txBody>
      </p:sp>
      <p:sp>
        <p:nvSpPr>
          <p:cNvPr id="18" name="矩形 17">
            <a:extLst>
              <a:ext uri="{FF2B5EF4-FFF2-40B4-BE49-F238E27FC236}">
                <a16:creationId xmlns:a16="http://schemas.microsoft.com/office/drawing/2014/main" id="{4A3B4916-F786-45BA-8545-6FA90617D20D}"/>
              </a:ext>
            </a:extLst>
          </p:cNvPr>
          <p:cNvSpPr/>
          <p:nvPr/>
        </p:nvSpPr>
        <p:spPr>
          <a:xfrm>
            <a:off x="3883020" y="5454172"/>
            <a:ext cx="3295650" cy="369332"/>
          </a:xfrm>
          <a:prstGeom prst="rect">
            <a:avLst/>
          </a:prstGeom>
        </p:spPr>
        <p:txBody>
          <a:bodyPr wrap="square">
            <a:spAutoFit/>
          </a:bodyPr>
          <a:lstStyle/>
          <a:p>
            <a:pPr>
              <a:spcBef>
                <a:spcPct val="50000"/>
              </a:spcBef>
              <a:buClr>
                <a:srgbClr val="9900FF"/>
              </a:buClr>
              <a:defRPr/>
            </a:pPr>
            <a:r>
              <a:rPr lang="zh-CN" altLang="en-US" dirty="0">
                <a:latin typeface="微软雅黑" panose="020B0503020204020204" pitchFamily="34" charset="-122"/>
                <a:ea typeface="微软雅黑" panose="020B0503020204020204" pitchFamily="34" charset="-122"/>
              </a:rPr>
              <a:t> 必要且合适的</a:t>
            </a:r>
            <a:r>
              <a:rPr lang="zh-CN" altLang="en-US" b="1" dirty="0">
                <a:solidFill>
                  <a:srgbClr val="0070C0"/>
                </a:solidFill>
                <a:latin typeface="微软雅黑" panose="020B0503020204020204" pitchFamily="34" charset="-122"/>
                <a:ea typeface="微软雅黑" panose="020B0503020204020204" pitchFamily="34" charset="-122"/>
              </a:rPr>
              <a:t>个人防护装备。</a:t>
            </a:r>
          </a:p>
        </p:txBody>
      </p:sp>
      <p:sp>
        <p:nvSpPr>
          <p:cNvPr id="19" name="文本框 18">
            <a:extLst>
              <a:ext uri="{FF2B5EF4-FFF2-40B4-BE49-F238E27FC236}">
                <a16:creationId xmlns:a16="http://schemas.microsoft.com/office/drawing/2014/main" id="{F42B0702-BC37-49C5-B20C-3FC2CAEB8D62}"/>
              </a:ext>
            </a:extLst>
          </p:cNvPr>
          <p:cNvSpPr txBox="1"/>
          <p:nvPr/>
        </p:nvSpPr>
        <p:spPr>
          <a:xfrm>
            <a:off x="1213348" y="2265402"/>
            <a:ext cx="2517835" cy="400110"/>
          </a:xfrm>
          <a:prstGeom prst="rect">
            <a:avLst/>
          </a:prstGeom>
          <a:solidFill>
            <a:srgbClr val="0070C0"/>
          </a:solid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设备和工具防爆</a:t>
            </a:r>
          </a:p>
        </p:txBody>
      </p:sp>
      <p:sp>
        <p:nvSpPr>
          <p:cNvPr id="27" name="文本框 26">
            <a:extLst>
              <a:ext uri="{FF2B5EF4-FFF2-40B4-BE49-F238E27FC236}">
                <a16:creationId xmlns:a16="http://schemas.microsoft.com/office/drawing/2014/main" id="{1DD41E45-AD32-49AE-B387-01A26245B2AD}"/>
              </a:ext>
            </a:extLst>
          </p:cNvPr>
          <p:cNvSpPr txBox="1"/>
          <p:nvPr/>
        </p:nvSpPr>
        <p:spPr>
          <a:xfrm>
            <a:off x="1203999" y="3007728"/>
            <a:ext cx="2527183" cy="400110"/>
          </a:xfrm>
          <a:prstGeom prst="rect">
            <a:avLst/>
          </a:prstGeom>
          <a:solidFill>
            <a:srgbClr val="0070C0"/>
          </a:solid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用电设备注意事项</a:t>
            </a:r>
          </a:p>
        </p:txBody>
      </p:sp>
      <p:sp>
        <p:nvSpPr>
          <p:cNvPr id="28" name="文本框 27">
            <a:extLst>
              <a:ext uri="{FF2B5EF4-FFF2-40B4-BE49-F238E27FC236}">
                <a16:creationId xmlns:a16="http://schemas.microsoft.com/office/drawing/2014/main" id="{6E69A975-CD0B-468F-8D76-7B41151EB825}"/>
              </a:ext>
            </a:extLst>
          </p:cNvPr>
          <p:cNvSpPr txBox="1"/>
          <p:nvPr/>
        </p:nvSpPr>
        <p:spPr>
          <a:xfrm>
            <a:off x="1203999" y="3827579"/>
            <a:ext cx="2527183" cy="400110"/>
          </a:xfrm>
          <a:prstGeom prst="rect">
            <a:avLst/>
          </a:prstGeom>
          <a:solidFill>
            <a:srgbClr val="0070C0"/>
          </a:solid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受限空间内设备使用</a:t>
            </a:r>
          </a:p>
        </p:txBody>
      </p:sp>
      <p:sp>
        <p:nvSpPr>
          <p:cNvPr id="29" name="文本框 28">
            <a:extLst>
              <a:ext uri="{FF2B5EF4-FFF2-40B4-BE49-F238E27FC236}">
                <a16:creationId xmlns:a16="http://schemas.microsoft.com/office/drawing/2014/main" id="{6A6AD101-EDA6-43B9-A8D8-7D697328FF3A}"/>
              </a:ext>
            </a:extLst>
          </p:cNvPr>
          <p:cNvSpPr txBox="1"/>
          <p:nvPr/>
        </p:nvSpPr>
        <p:spPr>
          <a:xfrm>
            <a:off x="1172366" y="4618823"/>
            <a:ext cx="2527183" cy="400110"/>
          </a:xfrm>
          <a:prstGeom prst="rect">
            <a:avLst/>
          </a:prstGeom>
          <a:solidFill>
            <a:srgbClr val="0070C0"/>
          </a:solid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照明充足</a:t>
            </a:r>
          </a:p>
        </p:txBody>
      </p:sp>
      <p:sp>
        <p:nvSpPr>
          <p:cNvPr id="30" name="文本框 29">
            <a:extLst>
              <a:ext uri="{FF2B5EF4-FFF2-40B4-BE49-F238E27FC236}">
                <a16:creationId xmlns:a16="http://schemas.microsoft.com/office/drawing/2014/main" id="{891EC0B3-FDE5-4482-81A8-80A7F76D721F}"/>
              </a:ext>
            </a:extLst>
          </p:cNvPr>
          <p:cNvSpPr txBox="1"/>
          <p:nvPr/>
        </p:nvSpPr>
        <p:spPr>
          <a:xfrm>
            <a:off x="1158079" y="5423394"/>
            <a:ext cx="2558815" cy="400110"/>
          </a:xfrm>
          <a:prstGeom prst="rect">
            <a:avLst/>
          </a:prstGeom>
          <a:solidFill>
            <a:srgbClr val="0070C0"/>
          </a:solid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防护装备合适</a:t>
            </a:r>
          </a:p>
        </p:txBody>
      </p:sp>
      <p:cxnSp>
        <p:nvCxnSpPr>
          <p:cNvPr id="21" name="直接连接符 20">
            <a:extLst>
              <a:ext uri="{FF2B5EF4-FFF2-40B4-BE49-F238E27FC236}">
                <a16:creationId xmlns:a16="http://schemas.microsoft.com/office/drawing/2014/main" id="{F8D94B06-DB56-4EA4-8816-9AE0657A441C}"/>
              </a:ext>
            </a:extLst>
          </p:cNvPr>
          <p:cNvCxnSpPr/>
          <p:nvPr/>
        </p:nvCxnSpPr>
        <p:spPr>
          <a:xfrm>
            <a:off x="1213348" y="2786061"/>
            <a:ext cx="959863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E565A1CD-78E2-4C5A-BCB6-FD03209C235A}"/>
              </a:ext>
            </a:extLst>
          </p:cNvPr>
          <p:cNvCxnSpPr/>
          <p:nvPr/>
        </p:nvCxnSpPr>
        <p:spPr>
          <a:xfrm>
            <a:off x="1189711" y="3613237"/>
            <a:ext cx="959863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F146D091-3D2C-4B99-84E6-DE8905EEF3AB}"/>
              </a:ext>
            </a:extLst>
          </p:cNvPr>
          <p:cNvCxnSpPr/>
          <p:nvPr/>
        </p:nvCxnSpPr>
        <p:spPr>
          <a:xfrm>
            <a:off x="1076164" y="5271724"/>
            <a:ext cx="959863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EDCAFEF8-5C8D-4AA1-A123-4B158E202171}"/>
              </a:ext>
            </a:extLst>
          </p:cNvPr>
          <p:cNvCxnSpPr/>
          <p:nvPr/>
        </p:nvCxnSpPr>
        <p:spPr>
          <a:xfrm>
            <a:off x="1172365" y="4459021"/>
            <a:ext cx="959863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0131894-4BFA-442D-A338-AE13923FD64E}"/>
              </a:ext>
            </a:extLst>
          </p:cNvPr>
          <p:cNvCxnSpPr/>
          <p:nvPr/>
        </p:nvCxnSpPr>
        <p:spPr>
          <a:xfrm>
            <a:off x="1172366" y="5967049"/>
            <a:ext cx="959863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24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493885" y="6166370"/>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356080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、受限空间监护人</a:t>
            </a:r>
          </a:p>
        </p:txBody>
      </p:sp>
      <p:sp>
        <p:nvSpPr>
          <p:cNvPr id="3" name="矩形 2">
            <a:extLst>
              <a:ext uri="{FF2B5EF4-FFF2-40B4-BE49-F238E27FC236}">
                <a16:creationId xmlns:a16="http://schemas.microsoft.com/office/drawing/2014/main" id="{0CB2CD47-99F7-4148-A3D0-65C367300E05}"/>
              </a:ext>
            </a:extLst>
          </p:cNvPr>
          <p:cNvSpPr/>
          <p:nvPr/>
        </p:nvSpPr>
        <p:spPr>
          <a:xfrm>
            <a:off x="2082341" y="2130722"/>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5038281" y="2209338"/>
            <a:ext cx="2958223"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落实受限空间安全措施</a:t>
            </a:r>
          </a:p>
        </p:txBody>
      </p:sp>
      <p:sp>
        <p:nvSpPr>
          <p:cNvPr id="5" name="矩形 4">
            <a:extLst>
              <a:ext uri="{FF2B5EF4-FFF2-40B4-BE49-F238E27FC236}">
                <a16:creationId xmlns:a16="http://schemas.microsoft.com/office/drawing/2014/main" id="{61CA4197-C792-441B-910C-F8A50D27F399}"/>
              </a:ext>
            </a:extLst>
          </p:cNvPr>
          <p:cNvSpPr/>
          <p:nvPr/>
        </p:nvSpPr>
        <p:spPr>
          <a:xfrm>
            <a:off x="2068486" y="2945260"/>
            <a:ext cx="8041172" cy="787523"/>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监护人对“受限空间作业许可证”的安全措施落实情况要进行检查，发现</a:t>
            </a:r>
            <a:r>
              <a:rPr lang="zh-CN" altLang="en-US" sz="1600" b="1" dirty="0">
                <a:solidFill>
                  <a:srgbClr val="0070C0"/>
                </a:solidFill>
                <a:latin typeface="微软雅黑" panose="020B0503020204020204" pitchFamily="34" charset="-122"/>
                <a:ea typeface="微软雅黑" panose="020B0503020204020204" pitchFamily="34" charset="-122"/>
              </a:rPr>
              <a:t>安全措施不落实或安全措施不完善时，有权提出停止作业。</a:t>
            </a:r>
          </a:p>
        </p:txBody>
      </p:sp>
      <p:sp>
        <p:nvSpPr>
          <p:cNvPr id="19" name="矩形 18">
            <a:extLst>
              <a:ext uri="{FF2B5EF4-FFF2-40B4-BE49-F238E27FC236}">
                <a16:creationId xmlns:a16="http://schemas.microsoft.com/office/drawing/2014/main" id="{05D0D975-5472-43E8-A680-61B30B3588B0}"/>
              </a:ext>
            </a:extLst>
          </p:cNvPr>
          <p:cNvSpPr/>
          <p:nvPr/>
        </p:nvSpPr>
        <p:spPr>
          <a:xfrm>
            <a:off x="2082341" y="3948093"/>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882E0425-69A9-4472-B81F-A0136A9C5D56}"/>
              </a:ext>
            </a:extLst>
          </p:cNvPr>
          <p:cNvSpPr txBox="1"/>
          <p:nvPr/>
        </p:nvSpPr>
        <p:spPr>
          <a:xfrm>
            <a:off x="4759308" y="4046051"/>
            <a:ext cx="3469153" cy="400110"/>
          </a:xfrm>
          <a:prstGeom prst="rect">
            <a:avLst/>
          </a:prstGeom>
          <a:noFill/>
        </p:spPr>
        <p:txBody>
          <a:bodyPr wrap="squar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认真记录，严格遵守规定</a:t>
            </a:r>
          </a:p>
        </p:txBody>
      </p:sp>
      <p:sp>
        <p:nvSpPr>
          <p:cNvPr id="21" name="矩形 20">
            <a:extLst>
              <a:ext uri="{FF2B5EF4-FFF2-40B4-BE49-F238E27FC236}">
                <a16:creationId xmlns:a16="http://schemas.microsoft.com/office/drawing/2014/main" id="{26EFE817-ACD8-456B-923E-C62619D9AEA4}"/>
              </a:ext>
            </a:extLst>
          </p:cNvPr>
          <p:cNvSpPr/>
          <p:nvPr/>
        </p:nvSpPr>
        <p:spPr>
          <a:xfrm>
            <a:off x="2024588" y="4762631"/>
            <a:ext cx="8041172" cy="1569660"/>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监护人必须</a:t>
            </a:r>
            <a:r>
              <a:rPr lang="zh-CN" altLang="en-US" sz="1600" b="1" dirty="0">
                <a:solidFill>
                  <a:srgbClr val="0070C0"/>
                </a:solidFill>
                <a:latin typeface="微软雅黑" panose="020B0503020204020204" pitchFamily="34" charset="-122"/>
                <a:ea typeface="微软雅黑" panose="020B0503020204020204" pitchFamily="34" charset="-122"/>
              </a:rPr>
              <a:t>记录进出受限空间的每个人员姓名</a:t>
            </a:r>
            <a:r>
              <a:rPr lang="zh-CN" altLang="en-US" sz="1600" dirty="0">
                <a:latin typeface="微软雅黑" panose="020B0503020204020204" pitchFamily="34" charset="-122"/>
                <a:ea typeface="微软雅黑" panose="020B0503020204020204" pitchFamily="34" charset="-122"/>
              </a:rPr>
              <a:t>、进出时间、以及运进受限空间的所有设备和工具。同作业人员拟订联系信号，并在进出口处与作业人员保持联系。</a:t>
            </a:r>
            <a:endParaRPr lang="en-US" altLang="zh-CN" sz="1600" dirty="0">
              <a:latin typeface="微软雅黑" panose="020B0503020204020204" pitchFamily="34" charset="-122"/>
              <a:ea typeface="微软雅黑" panose="020B0503020204020204" pitchFamily="34" charset="-122"/>
            </a:endParaRP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如发现异常，</a:t>
            </a:r>
            <a:r>
              <a:rPr lang="zh-CN" altLang="en-US" sz="1600" b="1" dirty="0">
                <a:solidFill>
                  <a:srgbClr val="0070C0"/>
                </a:solidFill>
                <a:latin typeface="微软雅黑" panose="020B0503020204020204" pitchFamily="34" charset="-122"/>
                <a:ea typeface="微软雅黑" panose="020B0503020204020204" pitchFamily="34" charset="-122"/>
              </a:rPr>
              <a:t>应及时制止作业</a:t>
            </a:r>
            <a:r>
              <a:rPr lang="en-US" altLang="zh-CN" sz="1600" b="1" dirty="0">
                <a:solidFill>
                  <a:srgbClr val="0070C0"/>
                </a:solidFill>
                <a:latin typeface="微软雅黑" panose="020B0503020204020204" pitchFamily="34" charset="-122"/>
                <a:ea typeface="微软雅黑" panose="020B0503020204020204" pitchFamily="34" charset="-122"/>
              </a:rPr>
              <a:t>,</a:t>
            </a:r>
            <a:r>
              <a:rPr lang="zh-CN" altLang="en-US" sz="1600" b="1" dirty="0">
                <a:solidFill>
                  <a:srgbClr val="0070C0"/>
                </a:solidFill>
                <a:latin typeface="微软雅黑" panose="020B0503020204020204" pitchFamily="34" charset="-122"/>
                <a:ea typeface="微软雅黑" panose="020B0503020204020204" pitchFamily="34" charset="-122"/>
              </a:rPr>
              <a:t>并立即采取救护措施，同时报警</a:t>
            </a:r>
            <a:r>
              <a:rPr lang="zh-CN" altLang="en-US" sz="1600" dirty="0">
                <a:latin typeface="微软雅黑" panose="020B0503020204020204" pitchFamily="34" charset="-122"/>
                <a:ea typeface="微软雅黑" panose="020B0503020204020204" pitchFamily="34" charset="-122"/>
              </a:rPr>
              <a:t>。作业期间不得擅自离开，现场随身携带作业许可证。</a:t>
            </a:r>
          </a:p>
        </p:txBody>
      </p:sp>
    </p:spTree>
    <p:extLst>
      <p:ext uri="{BB962C8B-B14F-4D97-AF65-F5344CB8AC3E}">
        <p14:creationId xmlns:p14="http://schemas.microsoft.com/office/powerpoint/2010/main" val="285975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493885" y="6166370"/>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356080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、受限空间用火作业</a:t>
            </a:r>
          </a:p>
        </p:txBody>
      </p:sp>
      <p:sp>
        <p:nvSpPr>
          <p:cNvPr id="2" name="矩形 1">
            <a:extLst>
              <a:ext uri="{FF2B5EF4-FFF2-40B4-BE49-F238E27FC236}">
                <a16:creationId xmlns:a16="http://schemas.microsoft.com/office/drawing/2014/main" id="{F4E950A8-A277-488C-86B7-BD0D4B1C32E0}"/>
              </a:ext>
            </a:extLst>
          </p:cNvPr>
          <p:cNvSpPr/>
          <p:nvPr/>
        </p:nvSpPr>
        <p:spPr>
          <a:xfrm>
            <a:off x="1738364" y="4789444"/>
            <a:ext cx="8170605" cy="923330"/>
          </a:xfrm>
          <a:prstGeom prst="rect">
            <a:avLst/>
          </a:prstGeom>
        </p:spPr>
        <p:txBody>
          <a:bodyPr wrap="square">
            <a:spAutoFit/>
          </a:bodyPr>
          <a:lstStyle/>
          <a:p>
            <a:pPr marL="285750" indent="-285750">
              <a:lnSpc>
                <a:spcPct val="150000"/>
              </a:lnSpc>
              <a:buFont typeface="Arial" panose="020B0604020202020204" pitchFamily="34" charset="0"/>
              <a:buChar char="•"/>
              <a:defRPr/>
            </a:pPr>
            <a:r>
              <a:rPr lang="zh-CN" altLang="zh-CN" b="1" dirty="0">
                <a:solidFill>
                  <a:srgbClr val="0070C0"/>
                </a:solidFill>
                <a:latin typeface="微软雅黑" panose="020B0503020204020204" pitchFamily="34" charset="-122"/>
                <a:ea typeface="微软雅黑" panose="020B0503020204020204" pitchFamily="34" charset="-122"/>
              </a:rPr>
              <a:t>受限空间内应始终保持整洁有序</a:t>
            </a:r>
            <a:r>
              <a:rPr lang="zh-CN" altLang="zh-CN" dirty="0">
                <a:latin typeface="微软雅黑" panose="020B0503020204020204" pitchFamily="34" charset="-122"/>
                <a:ea typeface="微软雅黑" panose="020B0503020204020204" pitchFamily="34" charset="-122"/>
              </a:rPr>
              <a:t>。所有不必要的材料都必须从受限空间内清除。</a:t>
            </a:r>
          </a:p>
        </p:txBody>
      </p:sp>
      <p:sp>
        <p:nvSpPr>
          <p:cNvPr id="7" name="矩形 6">
            <a:extLst>
              <a:ext uri="{FF2B5EF4-FFF2-40B4-BE49-F238E27FC236}">
                <a16:creationId xmlns:a16="http://schemas.microsoft.com/office/drawing/2014/main" id="{4394CAC3-F5E1-4DC7-8D0D-84632111794B}"/>
              </a:ext>
            </a:extLst>
          </p:cNvPr>
          <p:cNvSpPr/>
          <p:nvPr/>
        </p:nvSpPr>
        <p:spPr>
          <a:xfrm>
            <a:off x="1685927" y="2337603"/>
            <a:ext cx="8334696" cy="923330"/>
          </a:xfrm>
          <a:prstGeom prst="rect">
            <a:avLst/>
          </a:prstGeom>
        </p:spPr>
        <p:txBody>
          <a:bodyPr wrap="square">
            <a:spAutoFit/>
          </a:bodyPr>
          <a:lstStyle/>
          <a:p>
            <a:pPr marL="285750" indent="-285750">
              <a:lnSpc>
                <a:spcPct val="150000"/>
              </a:lnSpc>
              <a:buFont typeface="Arial" panose="020B0604020202020204" pitchFamily="34" charset="0"/>
              <a:buChar char="•"/>
              <a:defRPr/>
            </a:pPr>
            <a:r>
              <a:rPr lang="zh-CN" altLang="zh-CN" b="1" dirty="0">
                <a:solidFill>
                  <a:srgbClr val="0070C0"/>
                </a:solidFill>
                <a:latin typeface="微软雅黑" panose="020B0503020204020204" pitchFamily="34" charset="-122"/>
                <a:ea typeface="微软雅黑" panose="020B0503020204020204" pitchFamily="34" charset="-122"/>
              </a:rPr>
              <a:t>制定通风方案</a:t>
            </a:r>
            <a:r>
              <a:rPr lang="zh-CN" altLang="zh-CN" dirty="0">
                <a:latin typeface="微软雅黑" panose="020B0503020204020204" pitchFamily="34" charset="-122"/>
                <a:ea typeface="微软雅黑" panose="020B0503020204020204" pitchFamily="34" charset="-122"/>
              </a:rPr>
              <a:t>，确定合适的排气口用来排出用火区域的烟气和有害散发物。必须提供持续的和足够清洁的气源。</a:t>
            </a:r>
            <a:endParaRPr lang="en-US" altLang="zh-CN"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4EEB7466-5537-4F0C-B5B3-CCC03EEA290C}"/>
              </a:ext>
            </a:extLst>
          </p:cNvPr>
          <p:cNvSpPr/>
          <p:nvPr/>
        </p:nvSpPr>
        <p:spPr>
          <a:xfrm>
            <a:off x="1735717" y="3611742"/>
            <a:ext cx="8170604" cy="923330"/>
          </a:xfrm>
          <a:prstGeom prst="rect">
            <a:avLst/>
          </a:prstGeom>
        </p:spPr>
        <p:txBody>
          <a:bodyPr wrap="square">
            <a:spAutoFit/>
          </a:bodyPr>
          <a:lstStyle/>
          <a:p>
            <a:pPr marL="285750" indent="-285750">
              <a:lnSpc>
                <a:spcPct val="150000"/>
              </a:lnSpc>
              <a:buFont typeface="Arial" panose="020B0604020202020204" pitchFamily="34" charset="0"/>
              <a:buChar char="•"/>
              <a:defRPr/>
            </a:pPr>
            <a:r>
              <a:rPr lang="zh-CN" altLang="zh-CN" b="1" dirty="0">
                <a:solidFill>
                  <a:srgbClr val="0070C0"/>
                </a:solidFill>
                <a:latin typeface="微软雅黑" panose="020B0503020204020204" pitchFamily="34" charset="-122"/>
                <a:ea typeface="微软雅黑" panose="020B0503020204020204" pitchFamily="34" charset="-122"/>
              </a:rPr>
              <a:t>乙炔和氧气瓶必须放置在受限空间外。</a:t>
            </a:r>
            <a:r>
              <a:rPr lang="zh-CN" altLang="zh-CN" dirty="0">
                <a:latin typeface="微软雅黑" panose="020B0503020204020204" pitchFamily="34" charset="-122"/>
                <a:ea typeface="微软雅黑" panose="020B0503020204020204" pitchFamily="34" charset="-122"/>
              </a:rPr>
              <a:t>当由于任何原因暂停工作时，必须将供气软管与气瓶断开或将工具带出受限空间。</a:t>
            </a:r>
            <a:endParaRPr lang="en-US" altLang="zh-CN" dirty="0">
              <a:latin typeface="微软雅黑" panose="020B0503020204020204" pitchFamily="34" charset="-122"/>
              <a:ea typeface="微软雅黑" panose="020B0503020204020204" pitchFamily="34" charset="-122"/>
            </a:endParaRPr>
          </a:p>
        </p:txBody>
      </p:sp>
      <p:cxnSp>
        <p:nvCxnSpPr>
          <p:cNvPr id="17" name="直接连接符 16">
            <a:extLst>
              <a:ext uri="{FF2B5EF4-FFF2-40B4-BE49-F238E27FC236}">
                <a16:creationId xmlns:a16="http://schemas.microsoft.com/office/drawing/2014/main" id="{424F98CF-4AD9-42D3-A4AF-533B04991B30}"/>
              </a:ext>
            </a:extLst>
          </p:cNvPr>
          <p:cNvCxnSpPr/>
          <p:nvPr/>
        </p:nvCxnSpPr>
        <p:spPr>
          <a:xfrm>
            <a:off x="1628013" y="3427931"/>
            <a:ext cx="839412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03F6ADC-D365-4861-B79F-25061554A717}"/>
              </a:ext>
            </a:extLst>
          </p:cNvPr>
          <p:cNvCxnSpPr/>
          <p:nvPr/>
        </p:nvCxnSpPr>
        <p:spPr>
          <a:xfrm>
            <a:off x="1642301" y="4654257"/>
            <a:ext cx="839412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80A157E4-0B3B-401A-8344-9D241205D1D0}"/>
              </a:ext>
            </a:extLst>
          </p:cNvPr>
          <p:cNvGrpSpPr/>
          <p:nvPr/>
        </p:nvGrpSpPr>
        <p:grpSpPr>
          <a:xfrm>
            <a:off x="1661621" y="2201605"/>
            <a:ext cx="1511" cy="3678978"/>
            <a:chOff x="10675521" y="2310500"/>
            <a:chExt cx="1511" cy="3678978"/>
          </a:xfrm>
        </p:grpSpPr>
        <p:cxnSp>
          <p:nvCxnSpPr>
            <p:cNvPr id="15" name="直接连接符 14">
              <a:extLst>
                <a:ext uri="{FF2B5EF4-FFF2-40B4-BE49-F238E27FC236}">
                  <a16:creationId xmlns:a16="http://schemas.microsoft.com/office/drawing/2014/main" id="{25C3A068-DF9D-4C3D-9395-4439640193E5}"/>
                </a:ext>
              </a:extLst>
            </p:cNvPr>
            <p:cNvCxnSpPr/>
            <p:nvPr/>
          </p:nvCxnSpPr>
          <p:spPr>
            <a:xfrm>
              <a:off x="10677032" y="2310500"/>
              <a:ext cx="0" cy="122632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6493F9EA-BDC3-4C45-A19F-F9DA338DB278}"/>
                </a:ext>
              </a:extLst>
            </p:cNvPr>
            <p:cNvCxnSpPr/>
            <p:nvPr/>
          </p:nvCxnSpPr>
          <p:spPr>
            <a:xfrm>
              <a:off x="10675521" y="3536826"/>
              <a:ext cx="0" cy="122632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0A7A13E1-A3B0-4FB3-8AF6-8D1259BF8832}"/>
                </a:ext>
              </a:extLst>
            </p:cNvPr>
            <p:cNvCxnSpPr/>
            <p:nvPr/>
          </p:nvCxnSpPr>
          <p:spPr>
            <a:xfrm>
              <a:off x="10677032" y="4763152"/>
              <a:ext cx="0" cy="122632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cxnSp>
        <p:nvCxnSpPr>
          <p:cNvPr id="30" name="直接连接符 29">
            <a:extLst>
              <a:ext uri="{FF2B5EF4-FFF2-40B4-BE49-F238E27FC236}">
                <a16:creationId xmlns:a16="http://schemas.microsoft.com/office/drawing/2014/main" id="{FAA36E3B-2DFD-49D5-A693-29A737BCEECA}"/>
              </a:ext>
            </a:extLst>
          </p:cNvPr>
          <p:cNvCxnSpPr/>
          <p:nvPr/>
        </p:nvCxnSpPr>
        <p:spPr>
          <a:xfrm>
            <a:off x="1642301" y="5866950"/>
            <a:ext cx="839412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394C5A4C-82E2-4B36-A5C0-0A37CBA4A432}"/>
              </a:ext>
            </a:extLst>
          </p:cNvPr>
          <p:cNvCxnSpPr/>
          <p:nvPr/>
        </p:nvCxnSpPr>
        <p:spPr>
          <a:xfrm>
            <a:off x="1671639" y="2201605"/>
            <a:ext cx="839412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4098" name="Picture 2" descr="https://timgsa.baidu.com/timg?image&amp;quality=80&amp;size=b9999_10000&amp;sec=1506544534026&amp;di=fb974c801b41631ecaa4be0da2b50678&amp;imgtype=0&amp;src=http%3A%2F%2Fimgsrc.baidu.com%2Fimage%2Fc0%253Dshijue1%252C0%252C0%252C294%252C40%2Fsign%3D8a35878efc03738dca470461db72da24%2Fa8773912b31bb051cb2d4b063c7adab44aede097.jpg">
            <a:extLst>
              <a:ext uri="{FF2B5EF4-FFF2-40B4-BE49-F238E27FC236}">
                <a16:creationId xmlns:a16="http://schemas.microsoft.com/office/drawing/2014/main" id="{497F87AD-EA45-48E7-A132-FA68C5D34BD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9667" l="0" r="89837"/>
                    </a14:imgEffect>
                  </a14:imgLayer>
                </a14:imgProps>
              </a:ext>
              <a:ext uri="{28A0092B-C50C-407E-A947-70E740481C1C}">
                <a14:useLocalDpi xmlns:a14="http://schemas.microsoft.com/office/drawing/2010/main" val="0"/>
              </a:ext>
            </a:extLst>
          </a:blip>
          <a:srcRect b="2290"/>
          <a:stretch/>
        </p:blipFill>
        <p:spPr bwMode="auto">
          <a:xfrm>
            <a:off x="9472892" y="1944915"/>
            <a:ext cx="2672284" cy="392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66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A4E1D3ED-2E0C-4953-B399-BBBC18400E46}"/>
              </a:ext>
            </a:extLst>
          </p:cNvPr>
          <p:cNvSpPr/>
          <p:nvPr/>
        </p:nvSpPr>
        <p:spPr>
          <a:xfrm>
            <a:off x="5909623" y="2130722"/>
            <a:ext cx="4950703" cy="3554174"/>
          </a:xfrm>
          <a:prstGeom prst="rect">
            <a:avLst/>
          </a:prstGeom>
          <a:solidFill>
            <a:srgbClr val="0070C0"/>
          </a:solidFill>
        </p:spPr>
        <p:txBody>
          <a:bodyPr rtlCol="0" anchor="ctr">
            <a:spAutoFit/>
          </a:bodyPr>
          <a:lstStyle/>
          <a:p>
            <a:pPr marL="285750" indent="-285750" algn="l">
              <a:lnSpc>
                <a:spcPct val="150000"/>
              </a:lnSpc>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p:txBody>
      </p:sp>
      <p:sp>
        <p:nvSpPr>
          <p:cNvPr id="6" name="文本框 5"/>
          <p:cNvSpPr txBox="1"/>
          <p:nvPr/>
        </p:nvSpPr>
        <p:spPr>
          <a:xfrm>
            <a:off x="274320" y="449590"/>
            <a:ext cx="4698722"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受限空间作业的管理要求</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115317" y="59709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493885" y="6166370"/>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2" name="矩形 41">
            <a:extLst>
              <a:ext uri="{FF2B5EF4-FFF2-40B4-BE49-F238E27FC236}">
                <a16:creationId xmlns:a16="http://schemas.microsoft.com/office/drawing/2014/main" id="{992994C3-D18D-42F8-A700-0B76BC9A6A70}"/>
              </a:ext>
            </a:extLst>
          </p:cNvPr>
          <p:cNvSpPr/>
          <p:nvPr/>
        </p:nvSpPr>
        <p:spPr>
          <a:xfrm>
            <a:off x="796881" y="1370178"/>
            <a:ext cx="3560807" cy="424732"/>
          </a:xfrm>
          <a:prstGeom prst="rect">
            <a:avLst/>
          </a:prstGeom>
        </p:spPr>
        <p:txBody>
          <a:bodyPr wrap="square">
            <a:spAutoFit/>
          </a:bodyPr>
          <a:lstStyle/>
          <a:p>
            <a:pPr lvl="0" defTabSz="935355">
              <a:lnSpc>
                <a:spcPct val="90000"/>
              </a:lnSpc>
              <a:buClr>
                <a:srgbClr val="CC0000"/>
              </a:buClr>
            </a:pPr>
            <a:r>
              <a:rPr lang="en-US" altLang="zh-CN"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4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、紧急救援</a:t>
            </a:r>
          </a:p>
        </p:txBody>
      </p:sp>
      <p:sp>
        <p:nvSpPr>
          <p:cNvPr id="3" name="矩形 2">
            <a:extLst>
              <a:ext uri="{FF2B5EF4-FFF2-40B4-BE49-F238E27FC236}">
                <a16:creationId xmlns:a16="http://schemas.microsoft.com/office/drawing/2014/main" id="{D840B48D-B0D5-4732-A882-F7DB9744A56A}"/>
              </a:ext>
            </a:extLst>
          </p:cNvPr>
          <p:cNvSpPr/>
          <p:nvPr/>
        </p:nvSpPr>
        <p:spPr>
          <a:xfrm>
            <a:off x="5909623" y="2908751"/>
            <a:ext cx="4987851" cy="2628412"/>
          </a:xfrm>
          <a:prstGeom prst="rect">
            <a:avLst/>
          </a:prstGeom>
        </p:spPr>
        <p:txBody>
          <a:bodyPr wrap="square">
            <a:spAutoFit/>
          </a:bodyPr>
          <a:lstStyle/>
          <a:p>
            <a:pPr marL="285750" indent="-285750">
              <a:lnSpc>
                <a:spcPct val="12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紧急情况下，按以下的优先顺序采取救援：</a:t>
            </a:r>
            <a:endParaRPr lang="en-US" altLang="zh-CN" sz="1600" dirty="0">
              <a:solidFill>
                <a:schemeClr val="bg1"/>
              </a:solidFill>
              <a:latin typeface="微软雅黑" panose="020B0503020204020204" pitchFamily="34" charset="-122"/>
              <a:ea typeface="微软雅黑" panose="020B0503020204020204" pitchFamily="34" charset="-122"/>
            </a:endParaRPr>
          </a:p>
          <a:p>
            <a:pPr>
              <a:spcBef>
                <a:spcPct val="50000"/>
              </a:spcBef>
              <a:buClr>
                <a:schemeClr val="bg1"/>
              </a:buClr>
              <a:defRPr/>
            </a:pP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进入者采取自救；</a:t>
            </a:r>
            <a:endParaRPr lang="en-US" altLang="zh-CN" sz="1600" dirty="0">
              <a:solidFill>
                <a:schemeClr val="bg1"/>
              </a:solidFill>
              <a:latin typeface="微软雅黑" panose="020B0503020204020204" pitchFamily="34" charset="-122"/>
              <a:ea typeface="微软雅黑" panose="020B0503020204020204" pitchFamily="34" charset="-122"/>
            </a:endParaRPr>
          </a:p>
          <a:p>
            <a:pPr>
              <a:spcBef>
                <a:spcPct val="50000"/>
              </a:spcBef>
              <a:buClr>
                <a:schemeClr val="bg1"/>
              </a:buClr>
              <a:defRPr/>
            </a:pP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救援者应在空间外部对进入者进行施救；</a:t>
            </a:r>
            <a:endParaRPr lang="en-US" altLang="zh-CN" sz="1600" dirty="0">
              <a:solidFill>
                <a:schemeClr val="bg1"/>
              </a:solidFill>
              <a:latin typeface="微软雅黑" panose="020B0503020204020204" pitchFamily="34" charset="-122"/>
              <a:ea typeface="微软雅黑" panose="020B0503020204020204" pitchFamily="34" charset="-122"/>
            </a:endParaRPr>
          </a:p>
          <a:p>
            <a:pPr>
              <a:spcBef>
                <a:spcPct val="50000"/>
              </a:spcBef>
              <a:buClr>
                <a:schemeClr val="bg1"/>
              </a:buClr>
              <a:defRPr/>
            </a:pP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救援者进入受限空间对进入者进行救援。</a:t>
            </a:r>
          </a:p>
          <a:p>
            <a:pPr marL="285750" indent="-285750">
              <a:lnSpc>
                <a:spcPct val="12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应制定书面救援预案，每年开展模拟救援演习，所有相关人员都应熟悉救援预案；</a:t>
            </a:r>
          </a:p>
          <a:p>
            <a:pPr marL="285750" indent="-285750">
              <a:lnSpc>
                <a:spcPct val="120000"/>
              </a:lnSpc>
              <a:spcBef>
                <a:spcPct val="50000"/>
              </a:spcBef>
              <a:buClr>
                <a:schemeClr val="bg1"/>
              </a:buClr>
              <a:buFont typeface="Arial" panose="020B0604020202020204" pitchFamily="34" charset="0"/>
              <a:buChar char="•"/>
              <a:defRPr/>
            </a:pPr>
            <a:r>
              <a:rPr lang="zh-CN" altLang="en-US" sz="1600" dirty="0">
                <a:solidFill>
                  <a:schemeClr val="bg1"/>
                </a:solidFill>
                <a:latin typeface="微软雅黑" panose="020B0503020204020204" pitchFamily="34" charset="-122"/>
                <a:ea typeface="微软雅黑" panose="020B0503020204020204" pitchFamily="34" charset="-122"/>
              </a:rPr>
              <a:t>获得授权的作业人员均应佩戴安全带、救生索。</a:t>
            </a:r>
          </a:p>
        </p:txBody>
      </p:sp>
      <p:pic>
        <p:nvPicPr>
          <p:cNvPr id="5" name="图片 4">
            <a:extLst>
              <a:ext uri="{FF2B5EF4-FFF2-40B4-BE49-F238E27FC236}">
                <a16:creationId xmlns:a16="http://schemas.microsoft.com/office/drawing/2014/main" id="{F996D98A-736A-4369-A616-B3DFD7E26BAB}"/>
              </a:ext>
            </a:extLst>
          </p:cNvPr>
          <p:cNvPicPr>
            <a:picLocks noChangeAspect="1"/>
          </p:cNvPicPr>
          <p:nvPr/>
        </p:nvPicPr>
        <p:blipFill rotWithShape="1">
          <a:blip r:embed="rId2">
            <a:extLst>
              <a:ext uri="{28A0092B-C50C-407E-A947-70E740481C1C}">
                <a14:useLocalDpi xmlns:a14="http://schemas.microsoft.com/office/drawing/2010/main" val="0"/>
              </a:ext>
            </a:extLst>
          </a:blip>
          <a:srcRect l="10977" r="11650"/>
          <a:stretch/>
        </p:blipFill>
        <p:spPr>
          <a:xfrm>
            <a:off x="1780535" y="2130722"/>
            <a:ext cx="4129088" cy="3554174"/>
          </a:xfrm>
          <a:prstGeom prst="rect">
            <a:avLst/>
          </a:prstGeom>
        </p:spPr>
      </p:pic>
      <p:sp>
        <p:nvSpPr>
          <p:cNvPr id="16" name="矩形 15">
            <a:extLst>
              <a:ext uri="{FF2B5EF4-FFF2-40B4-BE49-F238E27FC236}">
                <a16:creationId xmlns:a16="http://schemas.microsoft.com/office/drawing/2014/main" id="{EB0680DC-1972-435E-B594-B844EDCBD285}"/>
              </a:ext>
            </a:extLst>
          </p:cNvPr>
          <p:cNvSpPr/>
          <p:nvPr/>
        </p:nvSpPr>
        <p:spPr>
          <a:xfrm>
            <a:off x="6008683" y="2298682"/>
            <a:ext cx="2031325"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紧急救援注意事项</a:t>
            </a:r>
            <a:endParaRPr lang="zh-CN" altLang="en-US" dirty="0">
              <a:solidFill>
                <a:schemeClr val="bg1"/>
              </a:solidFill>
            </a:endParaRPr>
          </a:p>
        </p:txBody>
      </p:sp>
      <p:cxnSp>
        <p:nvCxnSpPr>
          <p:cNvPr id="20" name="直接连接符 19">
            <a:extLst>
              <a:ext uri="{FF2B5EF4-FFF2-40B4-BE49-F238E27FC236}">
                <a16:creationId xmlns:a16="http://schemas.microsoft.com/office/drawing/2014/main" id="{738D819F-52F6-451B-BD4A-77491618E6C8}"/>
              </a:ext>
            </a:extLst>
          </p:cNvPr>
          <p:cNvCxnSpPr/>
          <p:nvPr/>
        </p:nvCxnSpPr>
        <p:spPr>
          <a:xfrm>
            <a:off x="6090031" y="2668014"/>
            <a:ext cx="2074545"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82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2646878"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受限空间培训</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887504" y="594359"/>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F50B742A-343F-4597-AE75-7E9E4ECFAECB}"/>
              </a:ext>
            </a:extLst>
          </p:cNvPr>
          <p:cNvGrpSpPr/>
          <p:nvPr/>
        </p:nvGrpSpPr>
        <p:grpSpPr>
          <a:xfrm>
            <a:off x="2534693" y="3102417"/>
            <a:ext cx="8089817" cy="1077697"/>
            <a:chOff x="3328988" y="2082800"/>
            <a:chExt cx="5434012" cy="723900"/>
          </a:xfrm>
        </p:grpSpPr>
        <p:sp>
          <p:nvSpPr>
            <p:cNvPr id="23" name="矩形 22">
              <a:extLst>
                <a:ext uri="{FF2B5EF4-FFF2-40B4-BE49-F238E27FC236}">
                  <a16:creationId xmlns:a16="http://schemas.microsoft.com/office/drawing/2014/main" id="{4F73E9CB-A8FC-487C-BB2A-247F09DDAA99}"/>
                </a:ext>
              </a:extLst>
            </p:cNvPr>
            <p:cNvSpPr/>
            <p:nvPr/>
          </p:nvSpPr>
          <p:spPr>
            <a:xfrm>
              <a:off x="3328988" y="2082800"/>
              <a:ext cx="722312" cy="7239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687FEACF-0F7B-4CC7-BFB2-7586BB9F11EA}"/>
                </a:ext>
              </a:extLst>
            </p:cNvPr>
            <p:cNvSpPr/>
            <p:nvPr/>
          </p:nvSpPr>
          <p:spPr>
            <a:xfrm>
              <a:off x="4192588" y="2082800"/>
              <a:ext cx="4570412" cy="723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5" name="矩形 24">
              <a:extLst>
                <a:ext uri="{FF2B5EF4-FFF2-40B4-BE49-F238E27FC236}">
                  <a16:creationId xmlns:a16="http://schemas.microsoft.com/office/drawing/2014/main" id="{5D802537-3D74-4190-9205-95E747CE51DF}"/>
                </a:ext>
              </a:extLst>
            </p:cNvPr>
            <p:cNvSpPr/>
            <p:nvPr/>
          </p:nvSpPr>
          <p:spPr>
            <a:xfrm>
              <a:off x="3328988" y="2667000"/>
              <a:ext cx="7223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25">
              <a:extLst>
                <a:ext uri="{FF2B5EF4-FFF2-40B4-BE49-F238E27FC236}">
                  <a16:creationId xmlns:a16="http://schemas.microsoft.com/office/drawing/2014/main" id="{B3E1C877-273D-441A-84F7-AD75E0E223A1}"/>
                </a:ext>
              </a:extLst>
            </p:cNvPr>
            <p:cNvSpPr/>
            <p:nvPr/>
          </p:nvSpPr>
          <p:spPr>
            <a:xfrm>
              <a:off x="4192588" y="2667000"/>
              <a:ext cx="4570412" cy="139700"/>
            </a:xfrm>
            <a:prstGeom prst="rect">
              <a:avLst/>
            </a:prstGeom>
            <a:solidFill>
              <a:srgbClr val="5A9ED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文本框 26">
              <a:extLst>
                <a:ext uri="{FF2B5EF4-FFF2-40B4-BE49-F238E27FC236}">
                  <a16:creationId xmlns:a16="http://schemas.microsoft.com/office/drawing/2014/main" id="{C0E08C3E-2B16-45C1-A6CE-6043EB8A3E75}"/>
                </a:ext>
              </a:extLst>
            </p:cNvPr>
            <p:cNvSpPr txBox="1"/>
            <p:nvPr/>
          </p:nvSpPr>
          <p:spPr>
            <a:xfrm>
              <a:off x="3447524" y="2150158"/>
              <a:ext cx="503059" cy="516841"/>
            </a:xfrm>
            <a:prstGeom prst="rect">
              <a:avLst/>
            </a:prstGeom>
            <a:noFill/>
          </p:spPr>
          <p:txBody>
            <a:bodyPr wrap="non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五</a:t>
              </a:r>
            </a:p>
          </p:txBody>
        </p:sp>
        <p:sp>
          <p:nvSpPr>
            <p:cNvPr id="28" name="文本框 27">
              <a:extLst>
                <a:ext uri="{FF2B5EF4-FFF2-40B4-BE49-F238E27FC236}">
                  <a16:creationId xmlns:a16="http://schemas.microsoft.com/office/drawing/2014/main" id="{61BAF30C-2AB6-4108-A9E0-6CB33B46BFC8}"/>
                </a:ext>
              </a:extLst>
            </p:cNvPr>
            <p:cNvSpPr txBox="1"/>
            <p:nvPr/>
          </p:nvSpPr>
          <p:spPr>
            <a:xfrm>
              <a:off x="4797651" y="2178501"/>
              <a:ext cx="3431828" cy="392799"/>
            </a:xfrm>
            <a:prstGeom prst="rect">
              <a:avLst/>
            </a:prstGeom>
            <a:noFill/>
          </p:spPr>
          <p:txBody>
            <a:bodyPr wrap="none" rtlCol="0">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受限空间作业许可办理流程</a:t>
              </a:r>
            </a:p>
          </p:txBody>
        </p:sp>
      </p:grpSp>
    </p:spTree>
    <p:extLst>
      <p:ext uri="{BB962C8B-B14F-4D97-AF65-F5344CB8AC3E}">
        <p14:creationId xmlns:p14="http://schemas.microsoft.com/office/powerpoint/2010/main" val="11636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30000">
                                          <p:cBhvr additive="base">
                                            <p:cTn id="7" dur="500" fill="hold"/>
                                            <p:tgtEl>
                                              <p:spTgt spid="22"/>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受限空间作业许可办理流程</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361062" y="61271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CB2CD47-99F7-4148-A3D0-65C367300E05}"/>
              </a:ext>
            </a:extLst>
          </p:cNvPr>
          <p:cNvSpPr/>
          <p:nvPr/>
        </p:nvSpPr>
        <p:spPr>
          <a:xfrm>
            <a:off x="2133120" y="1853897"/>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4824731" y="1996858"/>
            <a:ext cx="2958223" cy="400110"/>
          </a:xfrm>
          <a:prstGeom prst="rect">
            <a:avLst/>
          </a:prstGeom>
          <a:noFill/>
        </p:spPr>
        <p:txBody>
          <a:bodyPr wrap="squar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1</a:t>
            </a:r>
            <a:r>
              <a:rPr lang="zh-CN" altLang="en-US" sz="2000" dirty="0">
                <a:solidFill>
                  <a:schemeClr val="bg1"/>
                </a:solidFill>
                <a:latin typeface="微软雅黑" panose="020B0503020204020204" pitchFamily="34" charset="-122"/>
                <a:ea typeface="微软雅黑" panose="020B0503020204020204" pitchFamily="34" charset="-122"/>
              </a:rPr>
              <a:t>、作业许可证的申请</a:t>
            </a:r>
          </a:p>
        </p:txBody>
      </p:sp>
      <p:sp>
        <p:nvSpPr>
          <p:cNvPr id="5" name="矩形 4">
            <a:extLst>
              <a:ext uri="{FF2B5EF4-FFF2-40B4-BE49-F238E27FC236}">
                <a16:creationId xmlns:a16="http://schemas.microsoft.com/office/drawing/2014/main" id="{61CA4197-C792-441B-910C-F8A50D27F399}"/>
              </a:ext>
            </a:extLst>
          </p:cNvPr>
          <p:cNvSpPr/>
          <p:nvPr/>
        </p:nvSpPr>
        <p:spPr>
          <a:xfrm>
            <a:off x="2198082" y="2842262"/>
            <a:ext cx="4279949" cy="2677656"/>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作业负责人负责申请办理进入受限空间作业许可证，</a:t>
            </a:r>
            <a:r>
              <a:rPr lang="zh-CN" altLang="en-US" sz="1600" b="1" dirty="0">
                <a:solidFill>
                  <a:srgbClr val="0070C0"/>
                </a:solidFill>
                <a:latin typeface="微软雅黑" panose="020B0503020204020204" pitchFamily="34" charset="-122"/>
                <a:ea typeface="微软雅黑" panose="020B0503020204020204" pitchFamily="34" charset="-122"/>
              </a:rPr>
              <a:t>办理前应准备如下相关资料</a:t>
            </a:r>
            <a:r>
              <a:rPr lang="zh-CN" altLang="en-US" sz="1600" dirty="0">
                <a:latin typeface="微软雅黑" panose="020B0503020204020204" pitchFamily="34" charset="-122"/>
                <a:ea typeface="微软雅黑" panose="020B0503020204020204" pitchFamily="34" charset="-122"/>
              </a:rPr>
              <a:t>：</a:t>
            </a:r>
          </a:p>
          <a:p>
            <a:pPr lvl="0" fontAlgn="base">
              <a:lnSpc>
                <a:spcPct val="150000"/>
              </a:lnSpc>
              <a:spcBef>
                <a:spcPct val="0"/>
              </a:spcBef>
              <a:spcAft>
                <a:spcPct val="0"/>
              </a:spcAft>
              <a:defRPr/>
            </a:pP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进入受限空间作业内容详细说明；</a:t>
            </a:r>
          </a:p>
          <a:p>
            <a:pPr lvl="0" fontAlgn="base">
              <a:lnSpc>
                <a:spcPct val="150000"/>
              </a:lnSpc>
              <a:spcBef>
                <a:spcPct val="0"/>
              </a:spcBef>
              <a:spcAft>
                <a:spcPct val="0"/>
              </a:spcAft>
              <a:defRPr/>
            </a:pPr>
            <a:r>
              <a:rPr lang="en-US" altLang="zh-CN" sz="1600" dirty="0">
                <a:latin typeface="微软雅黑" panose="020B0503020204020204" pitchFamily="34" charset="-122"/>
                <a:ea typeface="微软雅黑" panose="020B0503020204020204" pitchFamily="34" charset="-122"/>
              </a:rPr>
              <a:t>   — </a:t>
            </a:r>
            <a:r>
              <a:rPr lang="zh-CN" altLang="en-US" sz="1600" dirty="0">
                <a:latin typeface="微软雅黑" panose="020B0503020204020204" pitchFamily="34" charset="-122"/>
                <a:ea typeface="微软雅黑" panose="020B0503020204020204" pitchFamily="34" charset="-122"/>
              </a:rPr>
              <a:t>工作安全分析结果；</a:t>
            </a:r>
          </a:p>
          <a:p>
            <a:pPr lvl="0" fontAlgn="base">
              <a:lnSpc>
                <a:spcPct val="150000"/>
              </a:lnSpc>
              <a:spcBef>
                <a:spcPct val="0"/>
              </a:spcBef>
              <a:spcAft>
                <a:spcPct val="0"/>
              </a:spcAft>
              <a:defRPr/>
            </a:pPr>
            <a:r>
              <a:rPr lang="en-US" altLang="zh-CN" sz="1600" dirty="0">
                <a:latin typeface="微软雅黑" panose="020B0503020204020204" pitchFamily="34" charset="-122"/>
                <a:ea typeface="微软雅黑" panose="020B0503020204020204" pitchFamily="34" charset="-122"/>
              </a:rPr>
              <a:t>   — </a:t>
            </a:r>
            <a:r>
              <a:rPr lang="zh-CN" altLang="en-US" sz="1600" dirty="0">
                <a:latin typeface="微软雅黑" panose="020B0503020204020204" pitchFamily="34" charset="-122"/>
                <a:ea typeface="微软雅黑" panose="020B0503020204020204" pitchFamily="34" charset="-122"/>
              </a:rPr>
              <a:t>应急救援计划；</a:t>
            </a:r>
          </a:p>
          <a:p>
            <a:pPr lvl="0" fontAlgn="base">
              <a:lnSpc>
                <a:spcPct val="150000"/>
              </a:lnSpc>
              <a:spcBef>
                <a:spcPct val="0"/>
              </a:spcBef>
              <a:spcAft>
                <a:spcPct val="0"/>
              </a:spcAft>
              <a:defRPr/>
            </a:pPr>
            <a:r>
              <a:rPr lang="en-US" altLang="zh-CN" sz="1600" dirty="0">
                <a:latin typeface="微软雅黑" panose="020B0503020204020204" pitchFamily="34" charset="-122"/>
                <a:ea typeface="微软雅黑" panose="020B0503020204020204" pitchFamily="34" charset="-122"/>
              </a:rPr>
              <a:t>   — </a:t>
            </a:r>
            <a:r>
              <a:rPr lang="zh-CN" altLang="en-US" sz="1600" dirty="0">
                <a:latin typeface="微软雅黑" panose="020B0503020204020204" pitchFamily="34" charset="-122"/>
                <a:ea typeface="微软雅黑" panose="020B0503020204020204" pitchFamily="34" charset="-122"/>
              </a:rPr>
              <a:t>相关安全培训证明和会议记录；</a:t>
            </a:r>
          </a:p>
          <a:p>
            <a:pPr lvl="0" fontAlgn="base">
              <a:lnSpc>
                <a:spcPct val="150000"/>
              </a:lnSpc>
              <a:spcBef>
                <a:spcPct val="0"/>
              </a:spcBef>
              <a:spcAft>
                <a:spcPct val="0"/>
              </a:spcAft>
              <a:defRPr/>
            </a:pPr>
            <a:r>
              <a:rPr lang="en-US" altLang="zh-CN" sz="1600" dirty="0">
                <a:latin typeface="微软雅黑" panose="020B0503020204020204" pitchFamily="34" charset="-122"/>
                <a:ea typeface="微软雅黑" panose="020B0503020204020204" pitchFamily="34" charset="-122"/>
              </a:rPr>
              <a:t>   — </a:t>
            </a:r>
            <a:r>
              <a:rPr lang="zh-CN" altLang="en-US" sz="1600" dirty="0">
                <a:latin typeface="微软雅黑" panose="020B0503020204020204" pitchFamily="34" charset="-122"/>
                <a:ea typeface="微软雅黑" panose="020B0503020204020204" pitchFamily="34" charset="-122"/>
              </a:rPr>
              <a:t>其他。</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2071940" y="5840671"/>
            <a:ext cx="8149675"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6146" name="Picture 2" descr="https://timgsa.baidu.com/timg?image&amp;quality=80&amp;size=b9999_10000&amp;sec=1506545203964&amp;di=26b8518cdbf44c1a7a774398b11f4e15&amp;imgtype=0&amp;src=http%3A%2F%2Fimgsrc.baidu.com%2Fimage%2Fc0%253Dshijue1%252C0%252C0%252C294%252C40%2Fsign%3Daae70f5d49a98226accc2364e2ebd374%2Fcefc1e178a82b9010bb34e1b798da9773912eff8.jpg">
            <a:extLst>
              <a:ext uri="{FF2B5EF4-FFF2-40B4-BE49-F238E27FC236}">
                <a16:creationId xmlns:a16="http://schemas.microsoft.com/office/drawing/2014/main" id="{0C791B02-5578-4522-BF5D-3274387745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4" t="10962" r="25190" b="8585"/>
          <a:stretch/>
        </p:blipFill>
        <p:spPr bwMode="auto">
          <a:xfrm>
            <a:off x="6433591" y="2842262"/>
            <a:ext cx="3726846" cy="272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0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受限空间作业许可办理流程</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361062" y="61271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690071" y="1563765"/>
            <a:ext cx="2958223" cy="400110"/>
          </a:xfrm>
          <a:prstGeom prst="rect">
            <a:avLst/>
          </a:prstGeom>
          <a:noFill/>
        </p:spPr>
        <p:txBody>
          <a:bodyPr wrap="square" rtlCol="0">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2</a:t>
            </a:r>
            <a:r>
              <a:rPr lang="zh-CN" altLang="en-US" sz="2000" dirty="0">
                <a:solidFill>
                  <a:srgbClr val="0070C0"/>
                </a:solidFill>
                <a:latin typeface="微软雅黑" panose="020B0503020204020204" pitchFamily="34" charset="-122"/>
                <a:ea typeface="微软雅黑" panose="020B0503020204020204" pitchFamily="34" charset="-122"/>
              </a:rPr>
              <a:t>、工作安全分析</a:t>
            </a:r>
          </a:p>
        </p:txBody>
      </p:sp>
      <p:sp>
        <p:nvSpPr>
          <p:cNvPr id="7" name="文本框 6">
            <a:extLst>
              <a:ext uri="{FF2B5EF4-FFF2-40B4-BE49-F238E27FC236}">
                <a16:creationId xmlns:a16="http://schemas.microsoft.com/office/drawing/2014/main" id="{62CFBFE1-6E24-4DBA-86FA-38F108EC323E}"/>
              </a:ext>
            </a:extLst>
          </p:cNvPr>
          <p:cNvSpPr txBox="1"/>
          <p:nvPr/>
        </p:nvSpPr>
        <p:spPr>
          <a:xfrm>
            <a:off x="1023900" y="2090367"/>
            <a:ext cx="8027317"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工作安全分析的内容应包括工作步骤、存在的风险及危害程度、相应的控制措施等；</a:t>
            </a:r>
          </a:p>
        </p:txBody>
      </p:sp>
      <p:sp>
        <p:nvSpPr>
          <p:cNvPr id="14" name="矩形 13">
            <a:extLst>
              <a:ext uri="{FF2B5EF4-FFF2-40B4-BE49-F238E27FC236}">
                <a16:creationId xmlns:a16="http://schemas.microsoft.com/office/drawing/2014/main" id="{4016D179-BDD7-4B2B-BC2A-796AFA4E397C}"/>
              </a:ext>
            </a:extLst>
          </p:cNvPr>
          <p:cNvSpPr/>
          <p:nvPr/>
        </p:nvSpPr>
        <p:spPr>
          <a:xfrm>
            <a:off x="1318733" y="2614382"/>
            <a:ext cx="1453043" cy="542925"/>
          </a:xfrm>
          <a:prstGeom prst="rect">
            <a:avLst/>
          </a:prstGeom>
        </p:spPr>
        <p:txBody>
          <a:bodyPr rtlCol="0" anchor="ctr">
            <a:spAutoFit/>
          </a:bodyPr>
          <a:lstStyle/>
          <a:p>
            <a:pPr marL="285750" indent="-285750" algn="l">
              <a:lnSpc>
                <a:spcPct val="150000"/>
              </a:lnSpc>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B5C3147A-620F-4BC1-9926-15EAFA4524BE}"/>
              </a:ext>
            </a:extLst>
          </p:cNvPr>
          <p:cNvSpPr txBox="1"/>
          <p:nvPr/>
        </p:nvSpPr>
        <p:spPr>
          <a:xfrm>
            <a:off x="1142041" y="2701178"/>
            <a:ext cx="3485249" cy="369332"/>
          </a:xfrm>
          <a:prstGeom prst="rect">
            <a:avLst/>
          </a:prstGeom>
          <a:solidFill>
            <a:srgbClr val="0070C0"/>
          </a:solid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第一步：选择要进行分析的工作 </a:t>
            </a:r>
          </a:p>
        </p:txBody>
      </p:sp>
      <p:sp>
        <p:nvSpPr>
          <p:cNvPr id="16" name="矩形 15">
            <a:extLst>
              <a:ext uri="{FF2B5EF4-FFF2-40B4-BE49-F238E27FC236}">
                <a16:creationId xmlns:a16="http://schemas.microsoft.com/office/drawing/2014/main" id="{D9D98B96-791D-45C1-A04A-130750E7BCF1}"/>
              </a:ext>
            </a:extLst>
          </p:cNvPr>
          <p:cNvSpPr/>
          <p:nvPr/>
        </p:nvSpPr>
        <p:spPr>
          <a:xfrm>
            <a:off x="1072633" y="3245724"/>
            <a:ext cx="5685000" cy="438133"/>
          </a:xfrm>
          <a:prstGeom prst="rect">
            <a:avLst/>
          </a:prstGeom>
        </p:spPr>
        <p:txBody>
          <a:bodyPr wrap="square">
            <a:spAutoFit/>
          </a:bodyPr>
          <a:lstStyle/>
          <a:p>
            <a:pPr marL="74930" indent="-74930" defTabSz="795655">
              <a:lnSpc>
                <a:spcPct val="140000"/>
              </a:lnSpc>
              <a:spcBef>
                <a:spcPct val="0"/>
              </a:spcBef>
            </a:pPr>
            <a:r>
              <a:rPr lang="zh-CN" altLang="en-US" sz="1600" dirty="0">
                <a:latin typeface="微软雅黑" panose="020B0503020204020204" pitchFamily="34" charset="-122"/>
                <a:ea typeface="微软雅黑" panose="020B0503020204020204" pitchFamily="34" charset="-122"/>
              </a:rPr>
              <a:t>选择的依据为风险的：频率、严重程度、可能发生的几率</a:t>
            </a:r>
          </a:p>
        </p:txBody>
      </p:sp>
      <p:sp>
        <p:nvSpPr>
          <p:cNvPr id="23" name="矩形 22">
            <a:extLst>
              <a:ext uri="{FF2B5EF4-FFF2-40B4-BE49-F238E27FC236}">
                <a16:creationId xmlns:a16="http://schemas.microsoft.com/office/drawing/2014/main" id="{882C3892-D35A-48BB-AF73-0272B4803C6A}"/>
              </a:ext>
            </a:extLst>
          </p:cNvPr>
          <p:cNvSpPr/>
          <p:nvPr/>
        </p:nvSpPr>
        <p:spPr>
          <a:xfrm>
            <a:off x="7091598" y="2689731"/>
            <a:ext cx="1453043" cy="542925"/>
          </a:xfrm>
          <a:prstGeom prst="rect">
            <a:avLst/>
          </a:prstGeom>
        </p:spPr>
        <p:txBody>
          <a:bodyPr rtlCol="0" anchor="ctr">
            <a:spAutoFit/>
          </a:bodyPr>
          <a:lstStyle/>
          <a:p>
            <a:pPr marL="285750" indent="-285750" algn="l">
              <a:lnSpc>
                <a:spcPct val="150000"/>
              </a:lnSpc>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452B311D-B2F8-48A4-94ED-6628AAF9028C}"/>
              </a:ext>
            </a:extLst>
          </p:cNvPr>
          <p:cNvSpPr txBox="1"/>
          <p:nvPr/>
        </p:nvSpPr>
        <p:spPr>
          <a:xfrm>
            <a:off x="7066573" y="2728360"/>
            <a:ext cx="4570482" cy="369332"/>
          </a:xfrm>
          <a:prstGeom prst="rect">
            <a:avLst/>
          </a:prstGeom>
          <a:solidFill>
            <a:srgbClr val="0070C0"/>
          </a:solid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第二步：把工作分解成具体工作任务或步骤</a:t>
            </a:r>
          </a:p>
        </p:txBody>
      </p:sp>
      <p:sp>
        <p:nvSpPr>
          <p:cNvPr id="25" name="矩形 24">
            <a:extLst>
              <a:ext uri="{FF2B5EF4-FFF2-40B4-BE49-F238E27FC236}">
                <a16:creationId xmlns:a16="http://schemas.microsoft.com/office/drawing/2014/main" id="{4079C2A1-9BB6-4871-8962-E41BC95D5BB1}"/>
              </a:ext>
            </a:extLst>
          </p:cNvPr>
          <p:cNvSpPr/>
          <p:nvPr/>
        </p:nvSpPr>
        <p:spPr>
          <a:xfrm>
            <a:off x="7046978" y="3209839"/>
            <a:ext cx="3693593" cy="437043"/>
          </a:xfrm>
          <a:prstGeom prst="rect">
            <a:avLst/>
          </a:prstGeom>
        </p:spPr>
        <p:txBody>
          <a:bodyPr wrap="square">
            <a:spAutoFit/>
          </a:bodyPr>
          <a:lstStyle/>
          <a:p>
            <a:pPr marL="74930" indent="-74930" defTabSz="795655">
              <a:lnSpc>
                <a:spcPct val="140000"/>
              </a:lnSpc>
              <a:spcBef>
                <a:spcPct val="0"/>
              </a:spcBef>
            </a:pPr>
            <a:r>
              <a:rPr lang="zh-CN" altLang="en-US" sz="1600" dirty="0">
                <a:latin typeface="微软雅黑" panose="020B0503020204020204" pitchFamily="34" charset="-122"/>
                <a:ea typeface="微软雅黑" panose="020B0503020204020204" pitchFamily="34" charset="-122"/>
              </a:rPr>
              <a:t>针对主要步骤</a:t>
            </a:r>
          </a:p>
        </p:txBody>
      </p:sp>
      <p:sp>
        <p:nvSpPr>
          <p:cNvPr id="26" name="矩形 25">
            <a:extLst>
              <a:ext uri="{FF2B5EF4-FFF2-40B4-BE49-F238E27FC236}">
                <a16:creationId xmlns:a16="http://schemas.microsoft.com/office/drawing/2014/main" id="{47881B6E-A304-4D43-B206-91D4B74082F7}"/>
              </a:ext>
            </a:extLst>
          </p:cNvPr>
          <p:cNvSpPr/>
          <p:nvPr/>
        </p:nvSpPr>
        <p:spPr>
          <a:xfrm>
            <a:off x="1310315" y="3832343"/>
            <a:ext cx="1453043" cy="542925"/>
          </a:xfrm>
          <a:prstGeom prst="rect">
            <a:avLst/>
          </a:prstGeom>
        </p:spPr>
        <p:txBody>
          <a:bodyPr rtlCol="0" anchor="ctr">
            <a:spAutoFit/>
          </a:bodyPr>
          <a:lstStyle/>
          <a:p>
            <a:pPr marL="285750" indent="-285750" algn="l">
              <a:lnSpc>
                <a:spcPct val="150000"/>
              </a:lnSpc>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5BC07ED3-E794-461E-8172-1BB958045219}"/>
              </a:ext>
            </a:extLst>
          </p:cNvPr>
          <p:cNvSpPr txBox="1"/>
          <p:nvPr/>
        </p:nvSpPr>
        <p:spPr>
          <a:xfrm>
            <a:off x="1142041" y="3946321"/>
            <a:ext cx="5388013" cy="369332"/>
          </a:xfrm>
          <a:prstGeom prst="rect">
            <a:avLst/>
          </a:prstGeom>
          <a:solidFill>
            <a:srgbClr val="0070C0"/>
          </a:solid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第三步：观察工作的流程</a:t>
            </a: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识别每一步骤相关的危害</a:t>
            </a:r>
          </a:p>
        </p:txBody>
      </p:sp>
      <p:sp>
        <p:nvSpPr>
          <p:cNvPr id="28" name="矩形 27">
            <a:extLst>
              <a:ext uri="{FF2B5EF4-FFF2-40B4-BE49-F238E27FC236}">
                <a16:creationId xmlns:a16="http://schemas.microsoft.com/office/drawing/2014/main" id="{22D4CEBD-CB39-481C-9CB1-5DA661F970BB}"/>
              </a:ext>
            </a:extLst>
          </p:cNvPr>
          <p:cNvSpPr/>
          <p:nvPr/>
        </p:nvSpPr>
        <p:spPr>
          <a:xfrm>
            <a:off x="1072633" y="4477278"/>
            <a:ext cx="8199956" cy="437043"/>
          </a:xfrm>
          <a:prstGeom prst="rect">
            <a:avLst/>
          </a:prstGeom>
        </p:spPr>
        <p:txBody>
          <a:bodyPr wrap="square">
            <a:spAutoFit/>
          </a:bodyPr>
          <a:lstStyle/>
          <a:p>
            <a:pPr marL="74930" indent="-74930" defTabSz="795655">
              <a:lnSpc>
                <a:spcPct val="140000"/>
              </a:lnSpc>
              <a:spcBef>
                <a:spcPct val="0"/>
              </a:spcBef>
            </a:pPr>
            <a:r>
              <a:rPr lang="zh-CN" altLang="en-US" sz="1600" dirty="0">
                <a:latin typeface="微软雅黑" panose="020B0503020204020204" pitchFamily="34" charset="-122"/>
                <a:ea typeface="微软雅黑" panose="020B0503020204020204" pitchFamily="34" charset="-122"/>
              </a:rPr>
              <a:t>危害＝暴露频率</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严重性</a:t>
            </a:r>
          </a:p>
        </p:txBody>
      </p:sp>
      <p:sp>
        <p:nvSpPr>
          <p:cNvPr id="29" name="矩形 28">
            <a:extLst>
              <a:ext uri="{FF2B5EF4-FFF2-40B4-BE49-F238E27FC236}">
                <a16:creationId xmlns:a16="http://schemas.microsoft.com/office/drawing/2014/main" id="{6F9078BD-D40E-4884-8395-221FAFF6F6BF}"/>
              </a:ext>
            </a:extLst>
          </p:cNvPr>
          <p:cNvSpPr/>
          <p:nvPr/>
        </p:nvSpPr>
        <p:spPr>
          <a:xfrm>
            <a:off x="7083180" y="3907692"/>
            <a:ext cx="1453043" cy="542925"/>
          </a:xfrm>
          <a:prstGeom prst="rect">
            <a:avLst/>
          </a:prstGeom>
        </p:spPr>
        <p:txBody>
          <a:bodyPr rtlCol="0" anchor="ctr">
            <a:spAutoFit/>
          </a:bodyPr>
          <a:lstStyle/>
          <a:p>
            <a:pPr marL="285750" indent="-285750" algn="l">
              <a:lnSpc>
                <a:spcPct val="150000"/>
              </a:lnSpc>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5B6E9CAE-12A3-4144-A9FF-603F4AF97EEB}"/>
              </a:ext>
            </a:extLst>
          </p:cNvPr>
          <p:cNvSpPr txBox="1"/>
          <p:nvPr/>
        </p:nvSpPr>
        <p:spPr>
          <a:xfrm>
            <a:off x="7058155" y="3946321"/>
            <a:ext cx="2723823" cy="369332"/>
          </a:xfrm>
          <a:prstGeom prst="rect">
            <a:avLst/>
          </a:prstGeom>
          <a:solidFill>
            <a:srgbClr val="0070C0"/>
          </a:solid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第四步：认识可能的风险</a:t>
            </a:r>
          </a:p>
        </p:txBody>
      </p:sp>
      <p:sp>
        <p:nvSpPr>
          <p:cNvPr id="31" name="矩形 30">
            <a:extLst>
              <a:ext uri="{FF2B5EF4-FFF2-40B4-BE49-F238E27FC236}">
                <a16:creationId xmlns:a16="http://schemas.microsoft.com/office/drawing/2014/main" id="{1BC05261-C6EB-4263-9980-7739E7AD7CF1}"/>
              </a:ext>
            </a:extLst>
          </p:cNvPr>
          <p:cNvSpPr/>
          <p:nvPr/>
        </p:nvSpPr>
        <p:spPr>
          <a:xfrm>
            <a:off x="7038560" y="4427800"/>
            <a:ext cx="3693593" cy="399725"/>
          </a:xfrm>
          <a:prstGeom prst="rect">
            <a:avLst/>
          </a:prstGeom>
        </p:spPr>
        <p:txBody>
          <a:bodyPr wrap="square">
            <a:spAutoFit/>
          </a:bodyPr>
          <a:lstStyle/>
          <a:p>
            <a:pPr marL="74930" indent="-74930" defTabSz="795655">
              <a:lnSpc>
                <a:spcPct val="140000"/>
              </a:lnSpc>
              <a:spcBef>
                <a:spcPct val="0"/>
              </a:spcBef>
            </a:pPr>
            <a:r>
              <a:rPr lang="zh-CN" altLang="en-US" sz="1600" dirty="0">
                <a:latin typeface="微软雅黑" panose="020B0503020204020204" pitchFamily="34" charset="-122"/>
                <a:ea typeface="微软雅黑" panose="020B0503020204020204" pitchFamily="34" charset="-122"/>
              </a:rPr>
              <a:t>风险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暴露频率</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严重性</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可能性</a:t>
            </a:r>
          </a:p>
        </p:txBody>
      </p:sp>
      <p:sp>
        <p:nvSpPr>
          <p:cNvPr id="33" name="矩形 32">
            <a:extLst>
              <a:ext uri="{FF2B5EF4-FFF2-40B4-BE49-F238E27FC236}">
                <a16:creationId xmlns:a16="http://schemas.microsoft.com/office/drawing/2014/main" id="{3AF0FC89-A723-44F9-8C56-B5921D048F41}"/>
              </a:ext>
            </a:extLst>
          </p:cNvPr>
          <p:cNvSpPr/>
          <p:nvPr/>
        </p:nvSpPr>
        <p:spPr>
          <a:xfrm>
            <a:off x="1310315" y="5030901"/>
            <a:ext cx="1453043" cy="542925"/>
          </a:xfrm>
          <a:prstGeom prst="rect">
            <a:avLst/>
          </a:prstGeom>
        </p:spPr>
        <p:txBody>
          <a:bodyPr rtlCol="0" anchor="ctr">
            <a:spAutoFit/>
          </a:bodyPr>
          <a:lstStyle/>
          <a:p>
            <a:pPr marL="285750" indent="-285750" algn="l">
              <a:lnSpc>
                <a:spcPct val="150000"/>
              </a:lnSpc>
              <a:buFont typeface="Arial" panose="020B0604020202020204" pitchFamily="34" charset="0"/>
              <a:buChar char="•"/>
            </a:pPr>
            <a:endParaRPr lang="zh-CN" altLang="en-US" sz="1600" dirty="0">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120FD17D-0416-47E5-A34A-3170D270FA1F}"/>
              </a:ext>
            </a:extLst>
          </p:cNvPr>
          <p:cNvSpPr txBox="1"/>
          <p:nvPr/>
        </p:nvSpPr>
        <p:spPr>
          <a:xfrm>
            <a:off x="1142041" y="5117697"/>
            <a:ext cx="3647152" cy="369332"/>
          </a:xfrm>
          <a:prstGeom prst="rect">
            <a:avLst/>
          </a:prstGeom>
          <a:solidFill>
            <a:srgbClr val="0070C0"/>
          </a:solid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第五步：确定预防风险的控制措施</a:t>
            </a:r>
          </a:p>
        </p:txBody>
      </p:sp>
      <p:sp>
        <p:nvSpPr>
          <p:cNvPr id="35" name="矩形 34">
            <a:extLst>
              <a:ext uri="{FF2B5EF4-FFF2-40B4-BE49-F238E27FC236}">
                <a16:creationId xmlns:a16="http://schemas.microsoft.com/office/drawing/2014/main" id="{0D971E21-451B-4A45-8B2A-593923368F54}"/>
              </a:ext>
            </a:extLst>
          </p:cNvPr>
          <p:cNvSpPr/>
          <p:nvPr/>
        </p:nvSpPr>
        <p:spPr>
          <a:xfrm>
            <a:off x="1072633" y="5641372"/>
            <a:ext cx="5685000" cy="437043"/>
          </a:xfrm>
          <a:prstGeom prst="rect">
            <a:avLst/>
          </a:prstGeom>
        </p:spPr>
        <p:txBody>
          <a:bodyPr wrap="square">
            <a:spAutoFit/>
          </a:bodyPr>
          <a:lstStyle/>
          <a:p>
            <a:pPr marL="74930" indent="-74930" defTabSz="795655">
              <a:lnSpc>
                <a:spcPct val="140000"/>
              </a:lnSpc>
              <a:spcBef>
                <a:spcPct val="0"/>
              </a:spcBef>
            </a:pPr>
            <a:r>
              <a:rPr lang="zh-CN" altLang="en-US" sz="1600" dirty="0">
                <a:latin typeface="微软雅黑" panose="020B0503020204020204" pitchFamily="34" charset="-122"/>
                <a:ea typeface="微软雅黑" panose="020B0503020204020204" pitchFamily="34" charset="-122"/>
              </a:rPr>
              <a:t>消除、减少</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代替、工程控制 、管理控制、个人防护设备</a:t>
            </a:r>
          </a:p>
        </p:txBody>
      </p:sp>
      <p:cxnSp>
        <p:nvCxnSpPr>
          <p:cNvPr id="18" name="直接箭头连接符 17">
            <a:extLst>
              <a:ext uri="{FF2B5EF4-FFF2-40B4-BE49-F238E27FC236}">
                <a16:creationId xmlns:a16="http://schemas.microsoft.com/office/drawing/2014/main" id="{EE5A020C-2B68-45A4-A4DD-A9A5BE83F98A}"/>
              </a:ext>
            </a:extLst>
          </p:cNvPr>
          <p:cNvCxnSpPr/>
          <p:nvPr/>
        </p:nvCxnSpPr>
        <p:spPr>
          <a:xfrm>
            <a:off x="6757633" y="2614382"/>
            <a:ext cx="0" cy="3572106"/>
          </a:xfrm>
          <a:prstGeom prst="straightConnector1">
            <a:avLst/>
          </a:prstGeom>
          <a:ln>
            <a:prstDash val="sys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377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受限空间作业许可办理流程</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361062" y="61271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CB2CD47-99F7-4148-A3D0-65C367300E05}"/>
              </a:ext>
            </a:extLst>
          </p:cNvPr>
          <p:cNvSpPr/>
          <p:nvPr/>
        </p:nvSpPr>
        <p:spPr>
          <a:xfrm>
            <a:off x="2282647" y="1985069"/>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5644050" y="2074018"/>
            <a:ext cx="1760339" cy="400110"/>
          </a:xfrm>
          <a:prstGeom prst="rect">
            <a:avLst/>
          </a:prstGeom>
          <a:noFill/>
        </p:spPr>
        <p:txBody>
          <a:bodyPr wrap="squar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3</a:t>
            </a:r>
            <a:r>
              <a:rPr lang="zh-CN" altLang="en-US" sz="2000" dirty="0">
                <a:solidFill>
                  <a:schemeClr val="bg1"/>
                </a:solidFill>
                <a:latin typeface="微软雅黑" panose="020B0503020204020204" pitchFamily="34" charset="-122"/>
                <a:ea typeface="微软雅黑" panose="020B0503020204020204" pitchFamily="34" charset="-122"/>
              </a:rPr>
              <a:t>、书面审查</a:t>
            </a:r>
          </a:p>
        </p:txBody>
      </p:sp>
      <p:sp>
        <p:nvSpPr>
          <p:cNvPr id="5" name="矩形 4">
            <a:extLst>
              <a:ext uri="{FF2B5EF4-FFF2-40B4-BE49-F238E27FC236}">
                <a16:creationId xmlns:a16="http://schemas.microsoft.com/office/drawing/2014/main" id="{61CA4197-C792-441B-910C-F8A50D27F399}"/>
              </a:ext>
            </a:extLst>
          </p:cNvPr>
          <p:cNvSpPr/>
          <p:nvPr/>
        </p:nvSpPr>
        <p:spPr>
          <a:xfrm>
            <a:off x="2252058" y="2754797"/>
            <a:ext cx="8088497" cy="2677656"/>
          </a:xfrm>
          <a:prstGeom prst="rect">
            <a:avLst/>
          </a:prstGeom>
        </p:spPr>
        <p:txBody>
          <a:bodyPr wrap="square">
            <a:spAutoFit/>
          </a:bodyPr>
          <a:lstStyle/>
          <a:p>
            <a:pPr lvl="0" fontAlgn="base">
              <a:lnSpc>
                <a:spcPct val="150000"/>
              </a:lnSpc>
              <a:spcBef>
                <a:spcPct val="0"/>
              </a:spcBef>
              <a:spcAft>
                <a:spcPct val="0"/>
              </a:spcAft>
              <a:defRPr/>
            </a:pPr>
            <a:r>
              <a:rPr lang="zh-CN" altLang="en-US" sz="1600" dirty="0">
                <a:latin typeface="微软雅黑" panose="020B0503020204020204" pitchFamily="34" charset="-122"/>
                <a:ea typeface="微软雅黑" panose="020B0503020204020204" pitchFamily="34" charset="-122"/>
              </a:rPr>
              <a:t>收到申请人的作业许可申请后，</a:t>
            </a:r>
            <a:r>
              <a:rPr lang="zh-CN" altLang="en-US" sz="1600" b="1" dirty="0">
                <a:solidFill>
                  <a:srgbClr val="0070C0"/>
                </a:solidFill>
                <a:latin typeface="微软雅黑" panose="020B0503020204020204" pitchFamily="34" charset="-122"/>
                <a:ea typeface="微软雅黑" panose="020B0503020204020204" pitchFamily="34" charset="-122"/>
              </a:rPr>
              <a:t>批准人应组织申请人和作业涉及相关方人员，集中对许可证中提出的安全措施、工作方法进行书面审查</a:t>
            </a:r>
            <a:r>
              <a:rPr lang="zh-CN" altLang="en-US" sz="1600" dirty="0">
                <a:latin typeface="微软雅黑" panose="020B0503020204020204" pitchFamily="34" charset="-122"/>
                <a:ea typeface="微软雅黑" panose="020B0503020204020204" pitchFamily="34" charset="-122"/>
              </a:rPr>
              <a:t>，并记录审查结论。审查内容包括：</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确认作业的详细内容；</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确认所有的相关支持文件，包括风险评估、安全工作方案、作业区域相关示意图、作业人员资质证书等；</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确认作业前、作业后应采取的所有安全措施，</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包括应急措施；</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2304105" y="5602953"/>
            <a:ext cx="8149675"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8" name="fountain-pen_16310">
            <a:extLst>
              <a:ext uri="{FF2B5EF4-FFF2-40B4-BE49-F238E27FC236}">
                <a16:creationId xmlns:a16="http://schemas.microsoft.com/office/drawing/2014/main" id="{3AC6C86C-0DF6-473B-BD82-65928B736E40}"/>
              </a:ext>
            </a:extLst>
          </p:cNvPr>
          <p:cNvSpPr>
            <a:spLocks noChangeAspect="1"/>
          </p:cNvSpPr>
          <p:nvPr/>
        </p:nvSpPr>
        <p:spPr bwMode="auto">
          <a:xfrm rot="20700000">
            <a:off x="10292217" y="4824426"/>
            <a:ext cx="700690" cy="699772"/>
          </a:xfrm>
          <a:custGeom>
            <a:avLst/>
            <a:gdLst>
              <a:gd name="connsiteX0" fmla="*/ 77001 w 605873"/>
              <a:gd name="connsiteY0" fmla="*/ 524489 h 605079"/>
              <a:gd name="connsiteX1" fmla="*/ 63522 w 605873"/>
              <a:gd name="connsiteY1" fmla="*/ 537945 h 605079"/>
              <a:gd name="connsiteX2" fmla="*/ 77001 w 605873"/>
              <a:gd name="connsiteY2" fmla="*/ 551543 h 605079"/>
              <a:gd name="connsiteX3" fmla="*/ 90623 w 605873"/>
              <a:gd name="connsiteY3" fmla="*/ 537945 h 605079"/>
              <a:gd name="connsiteX4" fmla="*/ 77001 w 605873"/>
              <a:gd name="connsiteY4" fmla="*/ 524489 h 605079"/>
              <a:gd name="connsiteX5" fmla="*/ 112561 w 605873"/>
              <a:gd name="connsiteY5" fmla="*/ 454492 h 605079"/>
              <a:gd name="connsiteX6" fmla="*/ 156726 w 605873"/>
              <a:gd name="connsiteY6" fmla="*/ 497865 h 605079"/>
              <a:gd name="connsiteX7" fmla="*/ 98222 w 605873"/>
              <a:gd name="connsiteY7" fmla="*/ 573874 h 605079"/>
              <a:gd name="connsiteX8" fmla="*/ 0 w 605873"/>
              <a:gd name="connsiteY8" fmla="*/ 605079 h 605079"/>
              <a:gd name="connsiteX9" fmla="*/ 43877 w 605873"/>
              <a:gd name="connsiteY9" fmla="*/ 506167 h 605079"/>
              <a:gd name="connsiteX10" fmla="*/ 208089 w 605873"/>
              <a:gd name="connsiteY10" fmla="*/ 296778 h 605079"/>
              <a:gd name="connsiteX11" fmla="*/ 314793 w 605873"/>
              <a:gd name="connsiteY11" fmla="*/ 403259 h 605079"/>
              <a:gd name="connsiteX12" fmla="*/ 174673 w 605873"/>
              <a:gd name="connsiteY12" fmla="*/ 499865 h 605079"/>
              <a:gd name="connsiteX13" fmla="*/ 111282 w 605873"/>
              <a:gd name="connsiteY13" fmla="*/ 436606 h 605079"/>
              <a:gd name="connsiteX14" fmla="*/ 536636 w 605873"/>
              <a:gd name="connsiteY14" fmla="*/ 11976 h 605079"/>
              <a:gd name="connsiteX15" fmla="*/ 599877 w 605873"/>
              <a:gd name="connsiteY15" fmla="*/ 75253 h 605079"/>
              <a:gd name="connsiteX16" fmla="*/ 329420 w 605873"/>
              <a:gd name="connsiteY16" fmla="*/ 390207 h 605079"/>
              <a:gd name="connsiteX17" fmla="*/ 221152 w 605873"/>
              <a:gd name="connsiteY17" fmla="*/ 282121 h 605079"/>
              <a:gd name="connsiteX18" fmla="*/ 547517 w 605873"/>
              <a:gd name="connsiteY18" fmla="*/ 10 h 605079"/>
              <a:gd name="connsiteX19" fmla="*/ 605873 w 605873"/>
              <a:gd name="connsiteY19" fmla="*/ 58267 h 60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5873" h="605079">
                <a:moveTo>
                  <a:pt x="77001" y="524489"/>
                </a:moveTo>
                <a:cubicBezTo>
                  <a:pt x="69544" y="524489"/>
                  <a:pt x="63522" y="530501"/>
                  <a:pt x="63522" y="537945"/>
                </a:cubicBezTo>
                <a:cubicBezTo>
                  <a:pt x="63522" y="545388"/>
                  <a:pt x="69544" y="551543"/>
                  <a:pt x="77001" y="551543"/>
                </a:cubicBezTo>
                <a:cubicBezTo>
                  <a:pt x="84600" y="551543"/>
                  <a:pt x="90623" y="545388"/>
                  <a:pt x="90623" y="537945"/>
                </a:cubicBezTo>
                <a:cubicBezTo>
                  <a:pt x="90623" y="530501"/>
                  <a:pt x="84600" y="524489"/>
                  <a:pt x="77001" y="524489"/>
                </a:cubicBezTo>
                <a:close/>
                <a:moveTo>
                  <a:pt x="112561" y="454492"/>
                </a:moveTo>
                <a:lnTo>
                  <a:pt x="156726" y="497865"/>
                </a:lnTo>
                <a:lnTo>
                  <a:pt x="98222" y="573874"/>
                </a:lnTo>
                <a:cubicBezTo>
                  <a:pt x="48179" y="568291"/>
                  <a:pt x="0" y="605079"/>
                  <a:pt x="0" y="605079"/>
                </a:cubicBezTo>
                <a:cubicBezTo>
                  <a:pt x="40866" y="570009"/>
                  <a:pt x="43877" y="506167"/>
                  <a:pt x="43877" y="506167"/>
                </a:cubicBezTo>
                <a:close/>
                <a:moveTo>
                  <a:pt x="208089" y="296778"/>
                </a:moveTo>
                <a:lnTo>
                  <a:pt x="314793" y="403259"/>
                </a:lnTo>
                <a:lnTo>
                  <a:pt x="174673" y="499865"/>
                </a:lnTo>
                <a:lnTo>
                  <a:pt x="111282" y="436606"/>
                </a:lnTo>
                <a:close/>
                <a:moveTo>
                  <a:pt x="536636" y="11976"/>
                </a:moveTo>
                <a:lnTo>
                  <a:pt x="599877" y="75253"/>
                </a:lnTo>
                <a:lnTo>
                  <a:pt x="329420" y="390207"/>
                </a:lnTo>
                <a:lnTo>
                  <a:pt x="221152" y="282121"/>
                </a:lnTo>
                <a:close/>
                <a:moveTo>
                  <a:pt x="547517" y="10"/>
                </a:moveTo>
                <a:cubicBezTo>
                  <a:pt x="547517" y="10"/>
                  <a:pt x="606016" y="-2137"/>
                  <a:pt x="605873" y="58267"/>
                </a:cubicBezTo>
                <a:close/>
              </a:path>
            </a:pathLst>
          </a:custGeom>
          <a:solidFill>
            <a:srgbClr val="0070C0"/>
          </a:solidFill>
          <a:ln>
            <a:noFill/>
          </a:ln>
        </p:spPr>
      </p:sp>
    </p:spTree>
    <p:extLst>
      <p:ext uri="{BB962C8B-B14F-4D97-AF65-F5344CB8AC3E}">
        <p14:creationId xmlns:p14="http://schemas.microsoft.com/office/powerpoint/2010/main" val="336702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受限空间作业许可办理流程</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361062" y="61271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CB2CD47-99F7-4148-A3D0-65C367300E05}"/>
              </a:ext>
            </a:extLst>
          </p:cNvPr>
          <p:cNvSpPr/>
          <p:nvPr/>
        </p:nvSpPr>
        <p:spPr>
          <a:xfrm>
            <a:off x="2282647" y="1887366"/>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5644050" y="1976315"/>
            <a:ext cx="1760339" cy="400110"/>
          </a:xfrm>
          <a:prstGeom prst="rect">
            <a:avLst/>
          </a:prstGeom>
          <a:noFill/>
        </p:spPr>
        <p:txBody>
          <a:bodyPr wrap="squar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3</a:t>
            </a:r>
            <a:r>
              <a:rPr lang="zh-CN" altLang="en-US" sz="2000" dirty="0">
                <a:solidFill>
                  <a:schemeClr val="bg1"/>
                </a:solidFill>
                <a:latin typeface="微软雅黑" panose="020B0503020204020204" pitchFamily="34" charset="-122"/>
                <a:ea typeface="微软雅黑" panose="020B0503020204020204" pitchFamily="34" charset="-122"/>
              </a:rPr>
              <a:t>、书面审查</a:t>
            </a:r>
          </a:p>
        </p:txBody>
      </p:sp>
      <p:sp>
        <p:nvSpPr>
          <p:cNvPr id="5" name="矩形 4">
            <a:extLst>
              <a:ext uri="{FF2B5EF4-FFF2-40B4-BE49-F238E27FC236}">
                <a16:creationId xmlns:a16="http://schemas.microsoft.com/office/drawing/2014/main" id="{61CA4197-C792-441B-910C-F8A50D27F399}"/>
              </a:ext>
            </a:extLst>
          </p:cNvPr>
          <p:cNvSpPr/>
          <p:nvPr/>
        </p:nvSpPr>
        <p:spPr>
          <a:xfrm>
            <a:off x="2252059" y="2740509"/>
            <a:ext cx="4336504" cy="2677656"/>
          </a:xfrm>
          <a:prstGeom prst="rect">
            <a:avLst/>
          </a:prstGeom>
        </p:spPr>
        <p:txBody>
          <a:bodyPr wrap="square">
            <a:spAutoFit/>
          </a:bodyPr>
          <a:lstStyle/>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确认安全作业所涉及的其他相关规范遵循情况，如</a:t>
            </a:r>
            <a:r>
              <a:rPr lang="en-US" altLang="zh-CN" sz="1600" b="1" dirty="0">
                <a:solidFill>
                  <a:srgbClr val="0070C0"/>
                </a:solidFill>
                <a:latin typeface="微软雅黑" panose="020B0503020204020204" pitchFamily="34" charset="-122"/>
                <a:ea typeface="微软雅黑" panose="020B0503020204020204" pitchFamily="34" charset="-122"/>
              </a:rPr>
              <a:t>《</a:t>
            </a:r>
            <a:r>
              <a:rPr lang="zh-CN" altLang="en-US" sz="1600" b="1" dirty="0">
                <a:solidFill>
                  <a:srgbClr val="0070C0"/>
                </a:solidFill>
                <a:latin typeface="微软雅黑" panose="020B0503020204020204" pitchFamily="34" charset="-122"/>
                <a:ea typeface="微软雅黑" panose="020B0503020204020204" pitchFamily="34" charset="-122"/>
              </a:rPr>
              <a:t>作业许可管理规范</a:t>
            </a:r>
            <a:r>
              <a:rPr lang="en-US" altLang="zh-CN" sz="1600" b="1" dirty="0">
                <a:solidFill>
                  <a:srgbClr val="0070C0"/>
                </a:solidFill>
                <a:latin typeface="微软雅黑" panose="020B0503020204020204" pitchFamily="34" charset="-122"/>
                <a:ea typeface="微软雅黑" panose="020B0503020204020204" pitchFamily="34" charset="-122"/>
              </a:rPr>
              <a:t>》</a:t>
            </a:r>
            <a:r>
              <a:rPr lang="zh-CN" altLang="en-US" sz="1600" b="1" dirty="0">
                <a:solidFill>
                  <a:srgbClr val="0070C0"/>
                </a:solidFill>
                <a:latin typeface="微软雅黑" panose="020B0503020204020204" pitchFamily="34" charset="-122"/>
                <a:ea typeface="微软雅黑" panose="020B0503020204020204" pitchFamily="34" charset="-122"/>
              </a:rPr>
              <a:t>、</a:t>
            </a:r>
            <a:r>
              <a:rPr lang="en-US" altLang="zh-CN" sz="1600" b="1" dirty="0">
                <a:solidFill>
                  <a:srgbClr val="0070C0"/>
                </a:solidFill>
                <a:latin typeface="微软雅黑" panose="020B0503020204020204" pitchFamily="34" charset="-122"/>
                <a:ea typeface="微软雅黑" panose="020B0503020204020204" pitchFamily="34" charset="-122"/>
              </a:rPr>
              <a:t>《</a:t>
            </a:r>
            <a:r>
              <a:rPr lang="zh-CN" altLang="en-US" sz="1600" b="1" dirty="0">
                <a:solidFill>
                  <a:srgbClr val="0070C0"/>
                </a:solidFill>
                <a:latin typeface="微软雅黑" panose="020B0503020204020204" pitchFamily="34" charset="-122"/>
                <a:ea typeface="微软雅黑" panose="020B0503020204020204" pitchFamily="34" charset="-122"/>
              </a:rPr>
              <a:t>个人防护装备管理规范</a:t>
            </a:r>
            <a:r>
              <a:rPr lang="en-US" altLang="zh-CN" sz="1600" b="1" dirty="0">
                <a:solidFill>
                  <a:srgbClr val="0070C0"/>
                </a:solidFill>
                <a:latin typeface="微软雅黑" panose="020B0503020204020204" pitchFamily="34" charset="-122"/>
                <a:ea typeface="微软雅黑" panose="020B0503020204020204" pitchFamily="34" charset="-122"/>
              </a:rPr>
              <a:t>》</a:t>
            </a:r>
            <a:r>
              <a:rPr lang="zh-CN" altLang="en-US" sz="1600" b="1" dirty="0">
                <a:solidFill>
                  <a:srgbClr val="0070C0"/>
                </a:solidFill>
                <a:latin typeface="微软雅黑" panose="020B0503020204020204" pitchFamily="34" charset="-122"/>
                <a:ea typeface="微软雅黑" panose="020B0503020204020204" pitchFamily="34" charset="-122"/>
              </a:rPr>
              <a:t>等</a:t>
            </a:r>
            <a:r>
              <a:rPr lang="zh-CN" altLang="en-US" sz="1600" dirty="0">
                <a:latin typeface="微软雅黑" panose="020B0503020204020204" pitchFamily="34" charset="-122"/>
                <a:ea typeface="微软雅黑" panose="020B0503020204020204" pitchFamily="34" charset="-122"/>
              </a:rPr>
              <a:t>；</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分析、评估周围环境或相邻工作区域间的相互影响，并</a:t>
            </a:r>
            <a:r>
              <a:rPr lang="zh-CN" altLang="en-US" sz="1600" b="1" dirty="0">
                <a:solidFill>
                  <a:srgbClr val="0070C0"/>
                </a:solidFill>
                <a:latin typeface="微软雅黑" panose="020B0503020204020204" pitchFamily="34" charset="-122"/>
                <a:ea typeface="微软雅黑" panose="020B0503020204020204" pitchFamily="34" charset="-122"/>
              </a:rPr>
              <a:t>确认安全措施</a:t>
            </a:r>
            <a:r>
              <a:rPr lang="zh-CN" altLang="en-US" sz="1600" dirty="0">
                <a:latin typeface="微软雅黑" panose="020B0503020204020204" pitchFamily="34" charset="-122"/>
                <a:ea typeface="微软雅黑" panose="020B0503020204020204" pitchFamily="34" charset="-122"/>
              </a:rPr>
              <a:t>；</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确认许可证期限及延期次数；</a:t>
            </a:r>
          </a:p>
          <a:p>
            <a:pPr marL="285750" lvl="0" indent="-285750" fontAlgn="base">
              <a:lnSpc>
                <a:spcPct val="150000"/>
              </a:lnSpc>
              <a:spcBef>
                <a:spcPct val="0"/>
              </a:spcBef>
              <a:spcAft>
                <a:spcPct val="0"/>
              </a:spcAft>
              <a:buFont typeface="Arial" panose="020B0604020202020204" pitchFamily="34" charset="0"/>
              <a:buChar char="•"/>
              <a:defRPr/>
            </a:pPr>
            <a:r>
              <a:rPr lang="zh-CN" altLang="en-US" sz="1600" dirty="0">
                <a:latin typeface="微软雅黑" panose="020B0503020204020204" pitchFamily="34" charset="-122"/>
                <a:ea typeface="微软雅黑" panose="020B0503020204020204" pitchFamily="34" charset="-122"/>
              </a:rPr>
              <a:t>其他。</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2282647" y="5727644"/>
            <a:ext cx="812092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10242" name="Picture 2" descr="https://timgsa.baidu.com/timg?image&amp;quality=80&amp;size=b9999_10000&amp;sec=1506546467880&amp;di=15802af4adc42866846d5eb2da69e7b8&amp;imgtype=0&amp;src=http%3A%2F%2Fi.dimg.cc%2F0f%2F86%2F1b%2F71%2Fe2%2F7b%2F6f%2F36%2F45%2F0a%2Fe5%2Fe0%2Fa3%2F31%2F10%2F51.jpg">
            <a:extLst>
              <a:ext uri="{FF2B5EF4-FFF2-40B4-BE49-F238E27FC236}">
                <a16:creationId xmlns:a16="http://schemas.microsoft.com/office/drawing/2014/main" id="{8FA95AF5-B9F0-4337-B0EC-0126056449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48" r="7976" b="9713"/>
          <a:stretch/>
        </p:blipFill>
        <p:spPr bwMode="auto">
          <a:xfrm>
            <a:off x="6666032" y="2680646"/>
            <a:ext cx="3643932" cy="2759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94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受限空间作业许可办理流程</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361062" y="61271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CB2CD47-99F7-4148-A3D0-65C367300E05}"/>
              </a:ext>
            </a:extLst>
          </p:cNvPr>
          <p:cNvSpPr/>
          <p:nvPr/>
        </p:nvSpPr>
        <p:spPr>
          <a:xfrm>
            <a:off x="2282647" y="1943564"/>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5606807" y="2041486"/>
            <a:ext cx="1760339" cy="400110"/>
          </a:xfrm>
          <a:prstGeom prst="rect">
            <a:avLst/>
          </a:prstGeom>
          <a:noFill/>
        </p:spPr>
        <p:txBody>
          <a:bodyPr wrap="squar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4</a:t>
            </a:r>
            <a:r>
              <a:rPr lang="zh-CN" altLang="en-US" sz="2000" dirty="0">
                <a:solidFill>
                  <a:schemeClr val="bg1"/>
                </a:solidFill>
                <a:latin typeface="微软雅黑" panose="020B0503020204020204" pitchFamily="34" charset="-122"/>
                <a:ea typeface="微软雅黑" panose="020B0503020204020204" pitchFamily="34" charset="-122"/>
              </a:rPr>
              <a:t>、现场核查</a:t>
            </a:r>
          </a:p>
        </p:txBody>
      </p:sp>
      <p:sp>
        <p:nvSpPr>
          <p:cNvPr id="5" name="矩形 4">
            <a:extLst>
              <a:ext uri="{FF2B5EF4-FFF2-40B4-BE49-F238E27FC236}">
                <a16:creationId xmlns:a16="http://schemas.microsoft.com/office/drawing/2014/main" id="{61CA4197-C792-441B-910C-F8A50D27F399}"/>
              </a:ext>
            </a:extLst>
          </p:cNvPr>
          <p:cNvSpPr/>
          <p:nvPr/>
        </p:nvSpPr>
        <p:spPr>
          <a:xfrm>
            <a:off x="2252059" y="2740509"/>
            <a:ext cx="4148741" cy="2505301"/>
          </a:xfrm>
          <a:prstGeom prst="rect">
            <a:avLst/>
          </a:prstGeom>
        </p:spPr>
        <p:txBody>
          <a:bodyPr wrap="square">
            <a:spAutoFit/>
          </a:bodyPr>
          <a:lstStyle/>
          <a:p>
            <a:pPr lvl="0" defTabSz="935355">
              <a:lnSpc>
                <a:spcPct val="140000"/>
              </a:lnSpc>
              <a:spcBef>
                <a:spcPct val="0"/>
              </a:spcBef>
            </a:pPr>
            <a:r>
              <a:rPr lang="zh-CN" altLang="en-US" sz="1600" dirty="0">
                <a:latin typeface="微软雅黑" panose="020B0503020204020204" pitchFamily="34" charset="-122"/>
                <a:ea typeface="微软雅黑" panose="020B0503020204020204" pitchFamily="34" charset="-122"/>
              </a:rPr>
              <a:t>书面审查通过后，所有参加书面审查的人员均应到许可证上所涉及的工作区域</a:t>
            </a:r>
            <a:r>
              <a:rPr lang="zh-CN" altLang="en-US" sz="1600" b="1" dirty="0">
                <a:solidFill>
                  <a:srgbClr val="0070C0"/>
                </a:solidFill>
                <a:latin typeface="微软雅黑" panose="020B0503020204020204" pitchFamily="34" charset="-122"/>
                <a:ea typeface="微软雅黑" panose="020B0503020204020204" pitchFamily="34" charset="-122"/>
              </a:rPr>
              <a:t>实地检查</a:t>
            </a:r>
            <a:r>
              <a:rPr lang="zh-CN" altLang="en-US" sz="1600" dirty="0">
                <a:latin typeface="微软雅黑" panose="020B0503020204020204" pitchFamily="34" charset="-122"/>
                <a:ea typeface="微软雅黑" panose="020B0503020204020204" pitchFamily="34" charset="-122"/>
              </a:rPr>
              <a:t>，确认各项安全措施的落实情况。现场确认内容包括：</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与作业有关的设备、工具、材料等；</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现场作业人员资质及能力情况；</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气体检测和监测设备的情况；</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2282647" y="5783062"/>
            <a:ext cx="812092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16386" name="Picture 2" descr="http://imgsrc.baidu.com/imgad/pic/item/960a304e251f95ca11ad49a7c3177f3e67095243.jpg">
            <a:extLst>
              <a:ext uri="{FF2B5EF4-FFF2-40B4-BE49-F238E27FC236}">
                <a16:creationId xmlns:a16="http://schemas.microsoft.com/office/drawing/2014/main" id="{084D81F6-17FF-4D30-AF7E-59B5E6206B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49" r="5546" b="7117"/>
          <a:stretch/>
        </p:blipFill>
        <p:spPr bwMode="auto">
          <a:xfrm>
            <a:off x="6524219" y="2815582"/>
            <a:ext cx="3766290" cy="2698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7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288353"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受限空间的术语和定义</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562673" y="582934"/>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Group 53">
            <a:extLst>
              <a:ext uri="{FF2B5EF4-FFF2-40B4-BE49-F238E27FC236}">
                <a16:creationId xmlns:a16="http://schemas.microsoft.com/office/drawing/2014/main" id="{A3494534-C623-489B-ADC7-08A7A7B79C65}"/>
              </a:ext>
            </a:extLst>
          </p:cNvPr>
          <p:cNvGrpSpPr/>
          <p:nvPr/>
        </p:nvGrpSpPr>
        <p:grpSpPr>
          <a:xfrm>
            <a:off x="3931495" y="1128510"/>
            <a:ext cx="6784752" cy="5154814"/>
            <a:chOff x="-90" y="102"/>
            <a:chExt cx="4172" cy="2767"/>
          </a:xfrm>
        </p:grpSpPr>
        <p:sp>
          <p:nvSpPr>
            <p:cNvPr id="29" name="Rectangle 54">
              <a:extLst>
                <a:ext uri="{FF2B5EF4-FFF2-40B4-BE49-F238E27FC236}">
                  <a16:creationId xmlns:a16="http://schemas.microsoft.com/office/drawing/2014/main" id="{9C299780-3586-4F3A-86F6-E52DC7187452}"/>
                </a:ext>
              </a:extLst>
            </p:cNvPr>
            <p:cNvSpPr/>
            <p:nvPr/>
          </p:nvSpPr>
          <p:spPr>
            <a:xfrm>
              <a:off x="-90" y="1231"/>
              <a:ext cx="3697" cy="103"/>
            </a:xfrm>
            <a:prstGeom prst="rect">
              <a:avLst/>
            </a:prstGeom>
            <a:noFill/>
            <a:ln w="9525">
              <a:noFill/>
            </a:ln>
          </p:spPr>
          <p:txBody>
            <a:bodyPr lIns="68726" tIns="34363" rIns="68726" bIns="34363">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598805" eaLnBrk="1" hangingPunct="1">
                <a:spcBef>
                  <a:spcPct val="0"/>
                </a:spcBef>
                <a:buNone/>
              </a:pPr>
              <a:endParaRPr lang="en-US" altLang="zh-CN" sz="800" dirty="0">
                <a:solidFill>
                  <a:schemeClr val="tx1"/>
                </a:solidFill>
                <a:latin typeface="微软雅黑" panose="020B0503020204020204" pitchFamily="34" charset="-122"/>
                <a:ea typeface="微软雅黑" panose="020B0503020204020204" pitchFamily="34" charset="-122"/>
              </a:endParaRPr>
            </a:p>
          </p:txBody>
        </p:sp>
        <p:sp>
          <p:nvSpPr>
            <p:cNvPr id="30" name="AutoShape 55">
              <a:extLst>
                <a:ext uri="{FF2B5EF4-FFF2-40B4-BE49-F238E27FC236}">
                  <a16:creationId xmlns:a16="http://schemas.microsoft.com/office/drawing/2014/main" id="{2C76F291-B05F-46C4-9051-3232B425ACD7}"/>
                </a:ext>
              </a:extLst>
            </p:cNvPr>
            <p:cNvSpPr/>
            <p:nvPr/>
          </p:nvSpPr>
          <p:spPr>
            <a:xfrm>
              <a:off x="1502" y="329"/>
              <a:ext cx="1308" cy="212"/>
            </a:xfrm>
            <a:prstGeom prst="roundRect">
              <a:avLst>
                <a:gd name="adj" fmla="val 12486"/>
              </a:avLst>
            </a:prstGeom>
            <a:solidFill>
              <a:srgbClr val="2E75B6"/>
            </a:solidFill>
            <a:ln w="12700" cap="flat" cmpd="sng">
              <a:noFill/>
              <a:prstDash val="solid"/>
              <a:headEnd type="none" w="med" len="med"/>
              <a:tailEnd type="none" w="med" len="med"/>
            </a:ln>
          </p:spPr>
          <p:txBody>
            <a:bodyPr wrap="none" lIns="90477" tIns="44444" rIns="90477" bIns="44444"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795655">
                <a:spcBef>
                  <a:spcPct val="0"/>
                </a:spcBef>
                <a:buNone/>
              </a:pPr>
              <a:r>
                <a:rPr lang="zh-CN" altLang="en-US" sz="1700" dirty="0">
                  <a:solidFill>
                    <a:schemeClr val="bg1"/>
                  </a:solidFill>
                  <a:latin typeface="微软雅黑" panose="020B0503020204020204" pitchFamily="34" charset="-122"/>
                  <a:ea typeface="微软雅黑" panose="020B0503020204020204" pitchFamily="34" charset="-122"/>
                </a:rPr>
                <a:t>足够大、可以进入</a:t>
              </a:r>
              <a:endParaRPr lang="zh-CN" altLang="zh-CN" sz="1700" dirty="0">
                <a:solidFill>
                  <a:schemeClr val="bg1"/>
                </a:solidFill>
                <a:latin typeface="微软雅黑" panose="020B0503020204020204" pitchFamily="34" charset="-122"/>
                <a:ea typeface="微软雅黑" panose="020B0503020204020204" pitchFamily="34" charset="-122"/>
              </a:endParaRPr>
            </a:p>
          </p:txBody>
        </p:sp>
        <p:sp>
          <p:nvSpPr>
            <p:cNvPr id="31" name="AutoShape 56">
              <a:extLst>
                <a:ext uri="{FF2B5EF4-FFF2-40B4-BE49-F238E27FC236}">
                  <a16:creationId xmlns:a16="http://schemas.microsoft.com/office/drawing/2014/main" id="{5E8EB6F4-9691-43F7-AC35-B21271D8D621}"/>
                </a:ext>
              </a:extLst>
            </p:cNvPr>
            <p:cNvSpPr/>
            <p:nvPr/>
          </p:nvSpPr>
          <p:spPr>
            <a:xfrm>
              <a:off x="1502" y="718"/>
              <a:ext cx="1308" cy="212"/>
            </a:xfrm>
            <a:prstGeom prst="roundRect">
              <a:avLst>
                <a:gd name="adj" fmla="val 12486"/>
              </a:avLst>
            </a:prstGeom>
            <a:solidFill>
              <a:srgbClr val="2E75B6"/>
            </a:solidFill>
            <a:ln w="12700" cap="flat" cmpd="sng">
              <a:noFill/>
              <a:prstDash val="solid"/>
              <a:headEnd type="none" w="med" len="med"/>
              <a:tailEnd type="none" w="med" len="med"/>
            </a:ln>
          </p:spPr>
          <p:txBody>
            <a:bodyPr wrap="none" lIns="90477" tIns="44444" rIns="90477" bIns="44444"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795655">
                <a:spcBef>
                  <a:spcPct val="0"/>
                </a:spcBef>
                <a:buNone/>
              </a:pPr>
              <a:r>
                <a:rPr lang="zh-CN" altLang="en-US" sz="1700" dirty="0">
                  <a:solidFill>
                    <a:schemeClr val="bg1"/>
                  </a:solidFill>
                  <a:latin typeface="微软雅黑" panose="020B0503020204020204" pitchFamily="34" charset="-122"/>
                  <a:ea typeface="微软雅黑" panose="020B0503020204020204" pitchFamily="34" charset="-122"/>
                </a:rPr>
                <a:t>为人长期居留所设计</a:t>
              </a:r>
              <a:endParaRPr lang="zh-CN" altLang="zh-CN" sz="1700" dirty="0">
                <a:solidFill>
                  <a:schemeClr val="bg1"/>
                </a:solidFill>
                <a:latin typeface="微软雅黑" panose="020B0503020204020204" pitchFamily="34" charset="-122"/>
                <a:ea typeface="微软雅黑" panose="020B0503020204020204" pitchFamily="34" charset="-122"/>
              </a:endParaRPr>
            </a:p>
          </p:txBody>
        </p:sp>
        <p:sp>
          <p:nvSpPr>
            <p:cNvPr id="32" name="AutoShape 57">
              <a:extLst>
                <a:ext uri="{FF2B5EF4-FFF2-40B4-BE49-F238E27FC236}">
                  <a16:creationId xmlns:a16="http://schemas.microsoft.com/office/drawing/2014/main" id="{7093255F-ED49-460D-95FB-1D40F5668165}"/>
                </a:ext>
              </a:extLst>
            </p:cNvPr>
            <p:cNvSpPr/>
            <p:nvPr/>
          </p:nvSpPr>
          <p:spPr>
            <a:xfrm>
              <a:off x="314" y="1284"/>
              <a:ext cx="849" cy="742"/>
            </a:xfrm>
            <a:prstGeom prst="roundRect">
              <a:avLst>
                <a:gd name="adj" fmla="val 12486"/>
              </a:avLst>
            </a:prstGeom>
            <a:solidFill>
              <a:srgbClr val="2E75B6"/>
            </a:solidFill>
            <a:ln w="12700" cap="flat" cmpd="sng">
              <a:noFill/>
              <a:prstDash val="solid"/>
              <a:headEnd type="none" w="med" len="med"/>
              <a:tailEnd type="none" w="med" len="med"/>
            </a:ln>
          </p:spPr>
          <p:txBody>
            <a:bodyPr wrap="none" lIns="90477" tIns="44444" rIns="90477" bIns="44444"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795655">
                <a:lnSpc>
                  <a:spcPct val="110000"/>
                </a:lnSpc>
                <a:spcBef>
                  <a:spcPct val="0"/>
                </a:spcBef>
                <a:buNone/>
              </a:pPr>
              <a:r>
                <a:rPr lang="zh-CN" altLang="en-US" sz="1200" dirty="0">
                  <a:solidFill>
                    <a:schemeClr val="bg1"/>
                  </a:solidFill>
                  <a:latin typeface="微软雅黑" panose="020B0503020204020204" pitchFamily="34" charset="-122"/>
                  <a:ea typeface="微软雅黑" panose="020B0503020204020204" pitchFamily="34" charset="-122"/>
                </a:rPr>
                <a:t>  有害气体环境</a:t>
              </a:r>
            </a:p>
            <a:p>
              <a:pPr marL="0" lvl="0" indent="0" defTabSz="795655">
                <a:lnSpc>
                  <a:spcPct val="110000"/>
                </a:lnSpc>
                <a:spcBef>
                  <a:spcPct val="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rPr>
                <a:t>毒气</a:t>
              </a:r>
              <a:endParaRPr lang="zh-CN" altLang="zh-CN" sz="12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rPr>
                <a:t>富氧</a:t>
              </a:r>
              <a:endParaRPr lang="zh-CN" altLang="zh-CN" sz="12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rPr>
                <a:t>缺氧</a:t>
              </a:r>
              <a:endParaRPr lang="zh-CN" altLang="zh-CN" sz="12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rPr>
                <a:t>火灾、爆炸</a:t>
              </a:r>
              <a:endParaRPr lang="zh-CN" altLang="zh-CN" sz="12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rPr>
                <a:t>其它</a:t>
              </a:r>
              <a:endParaRPr lang="zh-CN" altLang="zh-CN" sz="1200" dirty="0">
                <a:solidFill>
                  <a:schemeClr val="bg1"/>
                </a:solidFill>
                <a:latin typeface="微软雅黑" panose="020B0503020204020204" pitchFamily="34" charset="-122"/>
                <a:ea typeface="微软雅黑" panose="020B0503020204020204" pitchFamily="34" charset="-122"/>
              </a:endParaRPr>
            </a:p>
          </p:txBody>
        </p:sp>
        <p:sp>
          <p:nvSpPr>
            <p:cNvPr id="33" name="AutoShape 58">
              <a:extLst>
                <a:ext uri="{FF2B5EF4-FFF2-40B4-BE49-F238E27FC236}">
                  <a16:creationId xmlns:a16="http://schemas.microsoft.com/office/drawing/2014/main" id="{AA241591-1014-450D-9345-736CDE34BA9C}"/>
                </a:ext>
              </a:extLst>
            </p:cNvPr>
            <p:cNvSpPr/>
            <p:nvPr/>
          </p:nvSpPr>
          <p:spPr>
            <a:xfrm>
              <a:off x="1247" y="1284"/>
              <a:ext cx="849" cy="742"/>
            </a:xfrm>
            <a:prstGeom prst="roundRect">
              <a:avLst>
                <a:gd name="adj" fmla="val 12486"/>
              </a:avLst>
            </a:prstGeom>
            <a:solidFill>
              <a:srgbClr val="2E75B6"/>
            </a:solidFill>
            <a:ln w="12700" cap="flat" cmpd="sng">
              <a:noFill/>
              <a:prstDash val="solid"/>
              <a:headEnd type="none" w="med" len="med"/>
              <a:tailEnd type="none" w="med" len="med"/>
            </a:ln>
          </p:spPr>
          <p:txBody>
            <a:bodyPr lIns="90477" tIns="44444" rIns="90477" bIns="44444"/>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285750" lvl="0" indent="-285750" defTabSz="795655">
                <a:spcBef>
                  <a:spcPct val="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rPr>
                <a:t>被吞噬的危险</a:t>
              </a:r>
              <a:endParaRPr lang="zh-CN" altLang="zh-CN" sz="1200" dirty="0">
                <a:solidFill>
                  <a:schemeClr val="bg1"/>
                </a:solidFill>
                <a:latin typeface="微软雅黑" panose="020B0503020204020204" pitchFamily="34" charset="-122"/>
                <a:ea typeface="微软雅黑" panose="020B0503020204020204" pitchFamily="34" charset="-122"/>
              </a:endParaRPr>
            </a:p>
            <a:p>
              <a:pPr marL="285750" lvl="0" indent="-285750" defTabSz="795655">
                <a:spcBef>
                  <a:spcPct val="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rPr>
                <a:t>干/湿物料使进入者受困</a:t>
              </a:r>
              <a:endParaRPr lang="zh-CN" altLang="zh-CN" sz="1200" dirty="0">
                <a:solidFill>
                  <a:schemeClr val="bg1"/>
                </a:solidFill>
                <a:latin typeface="微软雅黑" panose="020B0503020204020204" pitchFamily="34" charset="-122"/>
                <a:ea typeface="微软雅黑" panose="020B0503020204020204" pitchFamily="34" charset="-122"/>
              </a:endParaRPr>
            </a:p>
          </p:txBody>
        </p:sp>
        <p:sp>
          <p:nvSpPr>
            <p:cNvPr id="34" name="AutoShape 59">
              <a:extLst>
                <a:ext uri="{FF2B5EF4-FFF2-40B4-BE49-F238E27FC236}">
                  <a16:creationId xmlns:a16="http://schemas.microsoft.com/office/drawing/2014/main" id="{471CA1C7-3E4F-4DA5-A961-1D4AF31C369B}"/>
                </a:ext>
              </a:extLst>
            </p:cNvPr>
            <p:cNvSpPr/>
            <p:nvPr/>
          </p:nvSpPr>
          <p:spPr>
            <a:xfrm>
              <a:off x="2181" y="1284"/>
              <a:ext cx="848" cy="742"/>
            </a:xfrm>
            <a:prstGeom prst="roundRect">
              <a:avLst>
                <a:gd name="adj" fmla="val 12486"/>
              </a:avLst>
            </a:prstGeom>
            <a:solidFill>
              <a:srgbClr val="2E75B6"/>
            </a:solidFill>
            <a:ln w="12700" cap="flat" cmpd="sng">
              <a:noFill/>
              <a:prstDash val="solid"/>
              <a:headEnd type="none" w="med" len="med"/>
              <a:tailEnd type="none" w="med" len="med"/>
            </a:ln>
          </p:spPr>
          <p:txBody>
            <a:bodyPr wrap="none" lIns="90477" tIns="44444" rIns="90477" bIns="44444"/>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795655">
                <a:lnSpc>
                  <a:spcPct val="110000"/>
                </a:lnSpc>
                <a:spcBef>
                  <a:spcPct val="0"/>
                </a:spcBef>
                <a:buNone/>
              </a:pPr>
              <a:r>
                <a:rPr lang="zh-CN" altLang="en-US" sz="1400" dirty="0">
                  <a:solidFill>
                    <a:schemeClr val="bg1"/>
                  </a:solidFill>
                  <a:latin typeface="微软雅黑" panose="020B0503020204020204" pitchFamily="34" charset="-122"/>
                  <a:ea typeface="微软雅黑" panose="020B0503020204020204" pitchFamily="34" charset="-122"/>
                </a:rPr>
                <a:t>  </a:t>
              </a:r>
              <a:r>
                <a:rPr lang="zh-CN" altLang="en-US" sz="1200" dirty="0">
                  <a:solidFill>
                    <a:schemeClr val="bg1"/>
                  </a:solidFill>
                  <a:latin typeface="微软雅黑" panose="020B0503020204020204" pitchFamily="34" charset="-122"/>
                  <a:ea typeface="微软雅黑" panose="020B0503020204020204" pitchFamily="34" charset="-122"/>
                </a:rPr>
                <a:t>内部构造</a:t>
              </a:r>
            </a:p>
            <a:p>
              <a:pPr marL="0" lvl="0" indent="0" defTabSz="795655">
                <a:lnSpc>
                  <a:spcPct val="110000"/>
                </a:lnSpc>
                <a:spcBef>
                  <a:spcPct val="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rPr>
                <a:t>倾斜的走道</a:t>
              </a:r>
              <a:endParaRPr lang="zh-CN" altLang="zh-CN" sz="12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rPr>
                <a:t>脚</a:t>
              </a:r>
              <a:r>
                <a:rPr lang="zh-CN"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手的羁绊</a:t>
              </a:r>
              <a:endParaRPr lang="zh-CN" altLang="zh-CN" sz="12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rPr>
                <a:t>陷阱</a:t>
              </a:r>
              <a:endParaRPr lang="zh-CN" altLang="zh-CN" sz="12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200" dirty="0">
                  <a:solidFill>
                    <a:schemeClr val="bg1"/>
                  </a:solidFill>
                  <a:latin typeface="微软雅黑" panose="020B0503020204020204" pitchFamily="34" charset="-122"/>
                  <a:ea typeface="微软雅黑" panose="020B0503020204020204" pitchFamily="34" charset="-122"/>
                </a:rPr>
                <a:t>其它</a:t>
              </a:r>
              <a:endParaRPr lang="zh-CN" altLang="zh-CN" sz="1200" dirty="0">
                <a:solidFill>
                  <a:schemeClr val="bg1"/>
                </a:solidFill>
                <a:latin typeface="微软雅黑" panose="020B0503020204020204" pitchFamily="34" charset="-122"/>
                <a:ea typeface="微软雅黑" panose="020B0503020204020204" pitchFamily="34" charset="-122"/>
              </a:endParaRPr>
            </a:p>
          </p:txBody>
        </p:sp>
        <p:sp>
          <p:nvSpPr>
            <p:cNvPr id="35" name="Line 60">
              <a:extLst>
                <a:ext uri="{FF2B5EF4-FFF2-40B4-BE49-F238E27FC236}">
                  <a16:creationId xmlns:a16="http://schemas.microsoft.com/office/drawing/2014/main" id="{610F8FC6-FEA8-4831-8D81-D21A72264F83}"/>
                </a:ext>
              </a:extLst>
            </p:cNvPr>
            <p:cNvSpPr>
              <a:spLocks noChangeShapeType="1"/>
            </p:cNvSpPr>
            <p:nvPr/>
          </p:nvSpPr>
          <p:spPr bwMode="auto">
            <a:xfrm>
              <a:off x="2138" y="541"/>
              <a:ext cx="0" cy="177"/>
            </a:xfrm>
            <a:prstGeom prst="line">
              <a:avLst/>
            </a:prstGeom>
            <a:noFill/>
            <a:ln w="19050">
              <a:solidFill>
                <a:srgbClr val="FFC000"/>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36" name="Line 61">
              <a:extLst>
                <a:ext uri="{FF2B5EF4-FFF2-40B4-BE49-F238E27FC236}">
                  <a16:creationId xmlns:a16="http://schemas.microsoft.com/office/drawing/2014/main" id="{00EF9C0E-9AE0-440A-A164-4825883ACD27}"/>
                </a:ext>
              </a:extLst>
            </p:cNvPr>
            <p:cNvSpPr>
              <a:spLocks noChangeShapeType="1"/>
            </p:cNvSpPr>
            <p:nvPr/>
          </p:nvSpPr>
          <p:spPr bwMode="auto">
            <a:xfrm flipV="1">
              <a:off x="2138" y="930"/>
              <a:ext cx="0" cy="212"/>
            </a:xfrm>
            <a:prstGeom prst="line">
              <a:avLst/>
            </a:prstGeom>
            <a:noFill/>
            <a:ln w="19050">
              <a:solidFill>
                <a:srgbClr val="FFC000"/>
              </a:solid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37" name="Line 62">
              <a:extLst>
                <a:ext uri="{FF2B5EF4-FFF2-40B4-BE49-F238E27FC236}">
                  <a16:creationId xmlns:a16="http://schemas.microsoft.com/office/drawing/2014/main" id="{5C416729-56F4-4C15-B712-EF03069A9D1C}"/>
                </a:ext>
              </a:extLst>
            </p:cNvPr>
            <p:cNvSpPr>
              <a:spLocks noChangeShapeType="1"/>
            </p:cNvSpPr>
            <p:nvPr/>
          </p:nvSpPr>
          <p:spPr bwMode="auto">
            <a:xfrm flipH="1">
              <a:off x="739" y="1142"/>
              <a:ext cx="2799" cy="0"/>
            </a:xfrm>
            <a:prstGeom prst="line">
              <a:avLst/>
            </a:prstGeom>
            <a:noFill/>
            <a:ln w="19050">
              <a:solidFill>
                <a:srgbClr val="FFC000"/>
              </a:solid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42" name="Line 63">
              <a:extLst>
                <a:ext uri="{FF2B5EF4-FFF2-40B4-BE49-F238E27FC236}">
                  <a16:creationId xmlns:a16="http://schemas.microsoft.com/office/drawing/2014/main" id="{E3FE1A73-B395-438E-BF43-35C09CBB3C4A}"/>
                </a:ext>
              </a:extLst>
            </p:cNvPr>
            <p:cNvSpPr>
              <a:spLocks noChangeShapeType="1"/>
            </p:cNvSpPr>
            <p:nvPr/>
          </p:nvSpPr>
          <p:spPr bwMode="auto">
            <a:xfrm>
              <a:off x="739" y="1142"/>
              <a:ext cx="0" cy="142"/>
            </a:xfrm>
            <a:prstGeom prst="line">
              <a:avLst/>
            </a:prstGeom>
            <a:noFill/>
            <a:ln w="19050">
              <a:solidFill>
                <a:srgbClr val="FFC000"/>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43" name="AutoShape 64">
              <a:extLst>
                <a:ext uri="{FF2B5EF4-FFF2-40B4-BE49-F238E27FC236}">
                  <a16:creationId xmlns:a16="http://schemas.microsoft.com/office/drawing/2014/main" id="{BFA4BF24-FEB6-430C-813C-E9609168F7FE}"/>
                </a:ext>
              </a:extLst>
            </p:cNvPr>
            <p:cNvSpPr/>
            <p:nvPr/>
          </p:nvSpPr>
          <p:spPr>
            <a:xfrm>
              <a:off x="3114" y="1284"/>
              <a:ext cx="848" cy="742"/>
            </a:xfrm>
            <a:prstGeom prst="roundRect">
              <a:avLst>
                <a:gd name="adj" fmla="val 12486"/>
              </a:avLst>
            </a:prstGeom>
            <a:solidFill>
              <a:srgbClr val="2E75B6"/>
            </a:solidFill>
            <a:ln w="12700" cap="flat" cmpd="sng">
              <a:noFill/>
              <a:prstDash val="solid"/>
              <a:headEnd type="none" w="med" len="med"/>
              <a:tailEnd type="none" w="med" len="med"/>
            </a:ln>
          </p:spPr>
          <p:txBody>
            <a:bodyPr wrap="none" lIns="90477" tIns="44444" rIns="90477" bIns="44444"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795655">
                <a:lnSpc>
                  <a:spcPct val="110000"/>
                </a:lnSpc>
                <a:spcBef>
                  <a:spcPct val="0"/>
                </a:spcBef>
                <a:buNone/>
              </a:pPr>
              <a:r>
                <a:rPr lang="zh-CN" altLang="en-US" sz="1000" dirty="0">
                  <a:solidFill>
                    <a:schemeClr val="bg1"/>
                  </a:solidFill>
                  <a:latin typeface="微软雅黑" panose="020B0503020204020204" pitchFamily="34" charset="-122"/>
                  <a:ea typeface="微软雅黑" panose="020B0503020204020204" pitchFamily="34" charset="-122"/>
                </a:rPr>
                <a:t>其它危险</a:t>
              </a:r>
              <a:endParaRPr lang="zh-CN" altLang="zh-CN" sz="10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000" dirty="0">
                  <a:solidFill>
                    <a:schemeClr val="bg1"/>
                  </a:solidFill>
                  <a:latin typeface="微软雅黑" panose="020B0503020204020204" pitchFamily="34" charset="-122"/>
                  <a:ea typeface="微软雅黑" panose="020B0503020204020204" pitchFamily="34" charset="-122"/>
                </a:rPr>
                <a:t>电气</a:t>
              </a:r>
              <a:endParaRPr lang="zh-CN" altLang="zh-CN" sz="10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000" dirty="0">
                  <a:solidFill>
                    <a:schemeClr val="bg1"/>
                  </a:solidFill>
                  <a:latin typeface="微软雅黑" panose="020B0503020204020204" pitchFamily="34" charset="-122"/>
                  <a:ea typeface="微软雅黑" panose="020B0503020204020204" pitchFamily="34" charset="-122"/>
                </a:rPr>
                <a:t>辐射</a:t>
              </a:r>
              <a:endParaRPr lang="zh-CN" altLang="zh-CN" sz="10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000" dirty="0">
                  <a:solidFill>
                    <a:schemeClr val="bg1"/>
                  </a:solidFill>
                  <a:latin typeface="微软雅黑" panose="020B0503020204020204" pitchFamily="34" charset="-122"/>
                  <a:ea typeface="微软雅黑" panose="020B0503020204020204" pitchFamily="34" charset="-122"/>
                </a:rPr>
                <a:t>噪声</a:t>
              </a:r>
              <a:endParaRPr lang="zh-CN" altLang="zh-CN" sz="10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000" dirty="0">
                  <a:solidFill>
                    <a:schemeClr val="bg1"/>
                  </a:solidFill>
                  <a:latin typeface="微软雅黑" panose="020B0503020204020204" pitchFamily="34" charset="-122"/>
                  <a:ea typeface="微软雅黑" panose="020B0503020204020204" pitchFamily="34" charset="-122"/>
                </a:rPr>
                <a:t>振动</a:t>
              </a:r>
              <a:endParaRPr lang="zh-CN" altLang="zh-CN" sz="10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000" dirty="0">
                  <a:solidFill>
                    <a:schemeClr val="bg1"/>
                  </a:solidFill>
                  <a:latin typeface="微软雅黑" panose="020B0503020204020204" pitchFamily="34" charset="-122"/>
                  <a:ea typeface="微软雅黑" panose="020B0503020204020204" pitchFamily="34" charset="-122"/>
                </a:rPr>
                <a:t>运转的部件</a:t>
              </a:r>
              <a:endParaRPr lang="zh-CN" altLang="zh-CN" sz="10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000" dirty="0">
                  <a:solidFill>
                    <a:schemeClr val="bg1"/>
                  </a:solidFill>
                  <a:latin typeface="微软雅黑" panose="020B0503020204020204" pitchFamily="34" charset="-122"/>
                  <a:ea typeface="微软雅黑" panose="020B0503020204020204" pitchFamily="34" charset="-122"/>
                </a:rPr>
                <a:t>过热</a:t>
              </a:r>
              <a:r>
                <a:rPr lang="zh-CN" altLang="zh-CN"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rPr>
                <a:t>过冷</a:t>
              </a:r>
              <a:endParaRPr lang="zh-CN" altLang="zh-CN" sz="1000" dirty="0">
                <a:solidFill>
                  <a:schemeClr val="bg1"/>
                </a:solidFill>
                <a:latin typeface="微软雅黑" panose="020B0503020204020204" pitchFamily="34" charset="-122"/>
                <a:ea typeface="微软雅黑" panose="020B0503020204020204" pitchFamily="34" charset="-122"/>
              </a:endParaRPr>
            </a:p>
            <a:p>
              <a:pPr marL="0" lvl="0" indent="0" defTabSz="795655">
                <a:lnSpc>
                  <a:spcPct val="110000"/>
                </a:lnSpc>
                <a:spcBef>
                  <a:spcPct val="0"/>
                </a:spcBef>
                <a:buFont typeface="Wingdings" panose="05000000000000000000" pitchFamily="2" charset="2"/>
                <a:buChar char="l"/>
              </a:pPr>
              <a:r>
                <a:rPr lang="zh-CN" altLang="en-US" sz="1000" dirty="0">
                  <a:solidFill>
                    <a:schemeClr val="bg1"/>
                  </a:solidFill>
                  <a:latin typeface="微软雅黑" panose="020B0503020204020204" pitchFamily="34" charset="-122"/>
                  <a:ea typeface="微软雅黑" panose="020B0503020204020204" pitchFamily="34" charset="-122"/>
                </a:rPr>
                <a:t>不良的联络沟通</a:t>
              </a:r>
              <a:endParaRPr lang="zh-CN" altLang="zh-CN" sz="1000" dirty="0">
                <a:solidFill>
                  <a:schemeClr val="bg1"/>
                </a:solidFill>
                <a:latin typeface="微软雅黑" panose="020B0503020204020204" pitchFamily="34" charset="-122"/>
                <a:ea typeface="微软雅黑" panose="020B0503020204020204" pitchFamily="34" charset="-122"/>
              </a:endParaRPr>
            </a:p>
          </p:txBody>
        </p:sp>
        <p:sp>
          <p:nvSpPr>
            <p:cNvPr id="44" name="Line 65">
              <a:extLst>
                <a:ext uri="{FF2B5EF4-FFF2-40B4-BE49-F238E27FC236}">
                  <a16:creationId xmlns:a16="http://schemas.microsoft.com/office/drawing/2014/main" id="{91F6A38B-6109-4A69-B7AE-134711B57DD3}"/>
                </a:ext>
              </a:extLst>
            </p:cNvPr>
            <p:cNvSpPr>
              <a:spLocks noChangeShapeType="1"/>
            </p:cNvSpPr>
            <p:nvPr/>
          </p:nvSpPr>
          <p:spPr bwMode="auto">
            <a:xfrm>
              <a:off x="2817" y="435"/>
              <a:ext cx="466" cy="142"/>
            </a:xfrm>
            <a:prstGeom prst="line">
              <a:avLst/>
            </a:prstGeom>
            <a:noFill/>
            <a:ln w="19050">
              <a:solidFill>
                <a:srgbClr val="FFC000"/>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45" name="Line 66">
              <a:extLst>
                <a:ext uri="{FF2B5EF4-FFF2-40B4-BE49-F238E27FC236}">
                  <a16:creationId xmlns:a16="http://schemas.microsoft.com/office/drawing/2014/main" id="{733B671D-6080-4622-9296-ABADE1ADB0CE}"/>
                </a:ext>
              </a:extLst>
            </p:cNvPr>
            <p:cNvSpPr>
              <a:spLocks noChangeShapeType="1"/>
            </p:cNvSpPr>
            <p:nvPr/>
          </p:nvSpPr>
          <p:spPr bwMode="auto">
            <a:xfrm flipV="1">
              <a:off x="2817" y="647"/>
              <a:ext cx="466" cy="177"/>
            </a:xfrm>
            <a:prstGeom prst="line">
              <a:avLst/>
            </a:prstGeom>
            <a:noFill/>
            <a:ln w="19050">
              <a:solidFill>
                <a:srgbClr val="FFC000"/>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46" name="Oval 67">
              <a:extLst>
                <a:ext uri="{FF2B5EF4-FFF2-40B4-BE49-F238E27FC236}">
                  <a16:creationId xmlns:a16="http://schemas.microsoft.com/office/drawing/2014/main" id="{BA04B870-E57D-4BDA-928B-BFDD8F155EB4}"/>
                </a:ext>
              </a:extLst>
            </p:cNvPr>
            <p:cNvSpPr/>
            <p:nvPr/>
          </p:nvSpPr>
          <p:spPr>
            <a:xfrm>
              <a:off x="3283" y="329"/>
              <a:ext cx="594" cy="560"/>
            </a:xfrm>
            <a:prstGeom prst="ellipse">
              <a:avLst/>
            </a:prstGeom>
            <a:solidFill>
              <a:srgbClr val="2E75B6"/>
            </a:solidFill>
            <a:ln w="12700" cap="flat" cmpd="sng">
              <a:noFill/>
              <a:prstDash val="solid"/>
              <a:headEnd type="none" w="med" len="med"/>
              <a:tailEnd type="none" w="med" len="med"/>
            </a:ln>
          </p:spPr>
          <p:txBody>
            <a:bodyPr wrap="none" lIns="90477" tIns="44444" rIns="90477" bIns="44444"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defTabSz="795655">
                <a:spcBef>
                  <a:spcPct val="0"/>
                </a:spcBef>
                <a:buNone/>
              </a:pPr>
              <a:r>
                <a:rPr lang="zh-CN" altLang="en-US" sz="1700" dirty="0">
                  <a:solidFill>
                    <a:schemeClr val="bg1"/>
                  </a:solidFill>
                  <a:latin typeface="微软雅黑" panose="020B0503020204020204" pitchFamily="34" charset="-122"/>
                  <a:ea typeface="微软雅黑" panose="020B0503020204020204" pitchFamily="34" charset="-122"/>
                </a:rPr>
                <a:t>不是一个</a:t>
              </a:r>
            </a:p>
            <a:p>
              <a:pPr marL="0" lvl="0" indent="0" algn="ctr" defTabSz="795655">
                <a:spcBef>
                  <a:spcPct val="0"/>
                </a:spcBef>
                <a:buNone/>
              </a:pPr>
              <a:r>
                <a:rPr lang="zh-CN" altLang="en-US" sz="1700" dirty="0">
                  <a:solidFill>
                    <a:schemeClr val="bg1"/>
                  </a:solidFill>
                  <a:latin typeface="微软雅黑" panose="020B0503020204020204" pitchFamily="34" charset="-122"/>
                  <a:ea typeface="微软雅黑" panose="020B0503020204020204" pitchFamily="34" charset="-122"/>
                </a:rPr>
                <a:t>受限空间</a:t>
              </a:r>
              <a:endParaRPr lang="zh-CN" altLang="zh-CN" sz="1700" dirty="0">
                <a:solidFill>
                  <a:schemeClr val="bg1"/>
                </a:solidFill>
                <a:latin typeface="微软雅黑" panose="020B0503020204020204" pitchFamily="34" charset="-122"/>
                <a:ea typeface="微软雅黑" panose="020B0503020204020204" pitchFamily="34" charset="-122"/>
              </a:endParaRPr>
            </a:p>
          </p:txBody>
        </p:sp>
        <p:sp>
          <p:nvSpPr>
            <p:cNvPr id="47" name="Rectangle 68">
              <a:extLst>
                <a:ext uri="{FF2B5EF4-FFF2-40B4-BE49-F238E27FC236}">
                  <a16:creationId xmlns:a16="http://schemas.microsoft.com/office/drawing/2014/main" id="{FF84191F-EA25-431C-A45F-05B7B2406B83}"/>
                </a:ext>
              </a:extLst>
            </p:cNvPr>
            <p:cNvSpPr/>
            <p:nvPr/>
          </p:nvSpPr>
          <p:spPr>
            <a:xfrm>
              <a:off x="1845" y="551"/>
              <a:ext cx="224" cy="1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spcBef>
                  <a:spcPct val="50000"/>
                </a:spcBef>
                <a:buNone/>
              </a:pPr>
              <a:r>
                <a:rPr lang="zh-CN" altLang="en-US" sz="1400" dirty="0">
                  <a:solidFill>
                    <a:srgbClr val="2E75B6"/>
                  </a:solidFill>
                  <a:latin typeface="微软雅黑" panose="020B0503020204020204" pitchFamily="34" charset="-122"/>
                  <a:ea typeface="微软雅黑" panose="020B0503020204020204" pitchFamily="34" charset="-122"/>
                </a:rPr>
                <a:t>是</a:t>
              </a:r>
              <a:endParaRPr lang="zh-CN" altLang="zh-CN" sz="1400" dirty="0">
                <a:solidFill>
                  <a:srgbClr val="2E75B6"/>
                </a:solidFill>
                <a:latin typeface="微软雅黑" panose="020B0503020204020204" pitchFamily="34" charset="-122"/>
                <a:ea typeface="微软雅黑" panose="020B0503020204020204" pitchFamily="34" charset="-122"/>
              </a:endParaRPr>
            </a:p>
          </p:txBody>
        </p:sp>
        <p:sp>
          <p:nvSpPr>
            <p:cNvPr id="48" name="Rectangle 69">
              <a:extLst>
                <a:ext uri="{FF2B5EF4-FFF2-40B4-BE49-F238E27FC236}">
                  <a16:creationId xmlns:a16="http://schemas.microsoft.com/office/drawing/2014/main" id="{CD4D1E03-2CF4-4121-826C-AA1751050631}"/>
                </a:ext>
              </a:extLst>
            </p:cNvPr>
            <p:cNvSpPr/>
            <p:nvPr/>
          </p:nvSpPr>
          <p:spPr>
            <a:xfrm>
              <a:off x="1845" y="934"/>
              <a:ext cx="224" cy="1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spcBef>
                  <a:spcPct val="50000"/>
                </a:spcBef>
                <a:buNone/>
              </a:pPr>
              <a:r>
                <a:rPr lang="zh-CN" altLang="en-US" sz="1400" dirty="0">
                  <a:solidFill>
                    <a:srgbClr val="2E75B6"/>
                  </a:solidFill>
                  <a:latin typeface="微软雅黑" panose="020B0503020204020204" pitchFamily="34" charset="-122"/>
                  <a:ea typeface="微软雅黑" panose="020B0503020204020204" pitchFamily="34" charset="-122"/>
                </a:rPr>
                <a:t>否</a:t>
              </a:r>
              <a:endParaRPr lang="zh-CN" altLang="zh-CN" sz="1400" dirty="0">
                <a:solidFill>
                  <a:srgbClr val="2E75B6"/>
                </a:solidFill>
                <a:latin typeface="微软雅黑" panose="020B0503020204020204" pitchFamily="34" charset="-122"/>
                <a:ea typeface="微软雅黑" panose="020B0503020204020204" pitchFamily="34" charset="-122"/>
              </a:endParaRPr>
            </a:p>
          </p:txBody>
        </p:sp>
        <p:sp>
          <p:nvSpPr>
            <p:cNvPr id="49" name="Rectangle 70">
              <a:extLst>
                <a:ext uri="{FF2B5EF4-FFF2-40B4-BE49-F238E27FC236}">
                  <a16:creationId xmlns:a16="http://schemas.microsoft.com/office/drawing/2014/main" id="{587999C2-7451-42E6-B295-783C907F0F9E}"/>
                </a:ext>
              </a:extLst>
            </p:cNvPr>
            <p:cNvSpPr/>
            <p:nvPr/>
          </p:nvSpPr>
          <p:spPr>
            <a:xfrm>
              <a:off x="2950" y="351"/>
              <a:ext cx="199" cy="1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spcBef>
                  <a:spcPct val="50000"/>
                </a:spcBef>
                <a:buNone/>
              </a:pPr>
              <a:r>
                <a:rPr lang="zh-CN" altLang="en-US" sz="1400" dirty="0">
                  <a:solidFill>
                    <a:srgbClr val="2E75B6"/>
                  </a:solidFill>
                  <a:latin typeface="微软雅黑" panose="020B0503020204020204" pitchFamily="34" charset="-122"/>
                  <a:ea typeface="微软雅黑" panose="020B0503020204020204" pitchFamily="34" charset="-122"/>
                </a:rPr>
                <a:t>否</a:t>
              </a:r>
              <a:endParaRPr lang="zh-CN" altLang="zh-CN" sz="1400" dirty="0">
                <a:solidFill>
                  <a:srgbClr val="2E75B6"/>
                </a:solidFill>
                <a:latin typeface="微软雅黑" panose="020B0503020204020204" pitchFamily="34" charset="-122"/>
                <a:ea typeface="微软雅黑" panose="020B0503020204020204" pitchFamily="34" charset="-122"/>
              </a:endParaRPr>
            </a:p>
          </p:txBody>
        </p:sp>
        <p:sp>
          <p:nvSpPr>
            <p:cNvPr id="50" name="Rectangle 71">
              <a:extLst>
                <a:ext uri="{FF2B5EF4-FFF2-40B4-BE49-F238E27FC236}">
                  <a16:creationId xmlns:a16="http://schemas.microsoft.com/office/drawing/2014/main" id="{49E9F5F1-31B2-483C-BA73-607C59DCB94C}"/>
                </a:ext>
              </a:extLst>
            </p:cNvPr>
            <p:cNvSpPr/>
            <p:nvPr/>
          </p:nvSpPr>
          <p:spPr>
            <a:xfrm>
              <a:off x="2967" y="749"/>
              <a:ext cx="224" cy="1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spcBef>
                  <a:spcPct val="50000"/>
                </a:spcBef>
                <a:buNone/>
              </a:pPr>
              <a:r>
                <a:rPr lang="zh-CN" altLang="en-US" sz="1400" dirty="0">
                  <a:solidFill>
                    <a:srgbClr val="2E75B6"/>
                  </a:solidFill>
                  <a:latin typeface="微软雅黑" panose="020B0503020204020204" pitchFamily="34" charset="-122"/>
                  <a:ea typeface="微软雅黑" panose="020B0503020204020204" pitchFamily="34" charset="-122"/>
                </a:rPr>
                <a:t>是</a:t>
              </a:r>
              <a:endParaRPr lang="zh-CN" altLang="zh-CN" sz="1400" dirty="0">
                <a:solidFill>
                  <a:srgbClr val="2E75B6"/>
                </a:solidFill>
                <a:latin typeface="微软雅黑" panose="020B0503020204020204" pitchFamily="34" charset="-122"/>
                <a:ea typeface="微软雅黑" panose="020B0503020204020204" pitchFamily="34" charset="-122"/>
              </a:endParaRPr>
            </a:p>
          </p:txBody>
        </p:sp>
        <p:sp>
          <p:nvSpPr>
            <p:cNvPr id="51" name="AutoShape 72">
              <a:extLst>
                <a:ext uri="{FF2B5EF4-FFF2-40B4-BE49-F238E27FC236}">
                  <a16:creationId xmlns:a16="http://schemas.microsoft.com/office/drawing/2014/main" id="{B618E27F-EC0F-47CE-97A0-08413DA9F7C0}"/>
                </a:ext>
              </a:extLst>
            </p:cNvPr>
            <p:cNvSpPr/>
            <p:nvPr/>
          </p:nvSpPr>
          <p:spPr>
            <a:xfrm>
              <a:off x="272" y="2238"/>
              <a:ext cx="3810" cy="207"/>
            </a:xfrm>
            <a:prstGeom prst="roundRect">
              <a:avLst>
                <a:gd name="adj" fmla="val 12486"/>
              </a:avLst>
            </a:prstGeom>
            <a:solidFill>
              <a:srgbClr val="2E75B6"/>
            </a:solidFill>
            <a:ln w="12700" cap="flat" cmpd="sng">
              <a:noFill/>
              <a:prstDash val="solid"/>
              <a:headEnd type="none" w="med" len="med"/>
              <a:tailEnd type="none" w="med" len="med"/>
            </a:ln>
          </p:spPr>
          <p:txBody>
            <a:bodyPr wrap="none" lIns="90477" tIns="44444" rIns="90477" bIns="44444"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defTabSz="795655">
                <a:spcBef>
                  <a:spcPct val="0"/>
                </a:spcBef>
                <a:buNone/>
              </a:pPr>
              <a:r>
                <a:rPr lang="zh-CN" altLang="en-US" sz="2000" dirty="0">
                  <a:solidFill>
                    <a:schemeClr val="bg1"/>
                  </a:solidFill>
                  <a:latin typeface="微软雅黑" panose="020B0503020204020204" pitchFamily="34" charset="-122"/>
                  <a:ea typeface="微软雅黑" panose="020B0503020204020204" pitchFamily="34" charset="-122"/>
                </a:rPr>
                <a:t>不需要办许可证的受限空间</a:t>
              </a:r>
              <a:endParaRPr lang="zh-CN" altLang="zh-CN" sz="2000" dirty="0">
                <a:solidFill>
                  <a:schemeClr val="bg1"/>
                </a:solidFill>
                <a:latin typeface="微软雅黑" panose="020B0503020204020204" pitchFamily="34" charset="-122"/>
                <a:ea typeface="微软雅黑" panose="020B0503020204020204" pitchFamily="34" charset="-122"/>
              </a:endParaRPr>
            </a:p>
          </p:txBody>
        </p:sp>
        <p:sp>
          <p:nvSpPr>
            <p:cNvPr id="52" name="Oval 73">
              <a:extLst>
                <a:ext uri="{FF2B5EF4-FFF2-40B4-BE49-F238E27FC236}">
                  <a16:creationId xmlns:a16="http://schemas.microsoft.com/office/drawing/2014/main" id="{65EA7454-2BD8-4652-B2E1-5A61C7B45C8F}"/>
                </a:ext>
              </a:extLst>
            </p:cNvPr>
            <p:cNvSpPr/>
            <p:nvPr/>
          </p:nvSpPr>
          <p:spPr>
            <a:xfrm>
              <a:off x="696" y="2592"/>
              <a:ext cx="2927" cy="277"/>
            </a:xfrm>
            <a:prstGeom prst="ellipse">
              <a:avLst/>
            </a:prstGeom>
            <a:solidFill>
              <a:srgbClr val="2E75B6"/>
            </a:solidFill>
            <a:ln w="12700" cap="flat" cmpd="sng">
              <a:noFill/>
              <a:prstDash val="solid"/>
              <a:headEnd type="none" w="med" len="med"/>
              <a:tailEnd type="none" w="med" len="med"/>
            </a:ln>
          </p:spPr>
          <p:txBody>
            <a:bodyPr wrap="none" lIns="90477" tIns="44444" rIns="90477" bIns="44444"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defTabSz="795655">
                <a:spcBef>
                  <a:spcPct val="0"/>
                </a:spcBef>
                <a:buNone/>
              </a:pPr>
              <a:r>
                <a:rPr lang="zh-CN" altLang="en-US" sz="2100" dirty="0">
                  <a:solidFill>
                    <a:srgbClr val="FFFFFF"/>
                  </a:solidFill>
                  <a:latin typeface="微软雅黑" panose="020B0503020204020204" pitchFamily="34" charset="-122"/>
                  <a:ea typeface="微软雅黑" panose="020B0503020204020204" pitchFamily="34" charset="-122"/>
                </a:rPr>
                <a:t>需要办许可证的受限空间</a:t>
              </a:r>
              <a:endParaRPr lang="zh-CN" altLang="zh-CN" sz="2100" dirty="0">
                <a:solidFill>
                  <a:srgbClr val="FFFFFF"/>
                </a:solidFill>
                <a:latin typeface="微软雅黑" panose="020B0503020204020204" pitchFamily="34" charset="-122"/>
                <a:ea typeface="微软雅黑" panose="020B0503020204020204" pitchFamily="34" charset="-122"/>
              </a:endParaRPr>
            </a:p>
          </p:txBody>
        </p:sp>
        <p:sp>
          <p:nvSpPr>
            <p:cNvPr id="53" name="Rectangle 74">
              <a:extLst>
                <a:ext uri="{FF2B5EF4-FFF2-40B4-BE49-F238E27FC236}">
                  <a16:creationId xmlns:a16="http://schemas.microsoft.com/office/drawing/2014/main" id="{F0D58C10-3836-400F-8281-98AF418ED711}"/>
                </a:ext>
              </a:extLst>
            </p:cNvPr>
            <p:cNvSpPr/>
            <p:nvPr/>
          </p:nvSpPr>
          <p:spPr>
            <a:xfrm>
              <a:off x="369" y="2027"/>
              <a:ext cx="223" cy="164"/>
            </a:xfrm>
            <a:prstGeom prst="rect">
              <a:avLst/>
            </a:prstGeom>
            <a:noFill/>
            <a:ln w="12700">
              <a:noFill/>
            </a:ln>
          </p:spPr>
          <p:txBody>
            <a:bodyPr wrap="none" lIns="90477" tIns="44444" rIns="90477" bIns="44444">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795655">
                <a:spcBef>
                  <a:spcPct val="0"/>
                </a:spcBef>
                <a:buNone/>
              </a:pPr>
              <a:r>
                <a:rPr lang="zh-CN" altLang="en-US" sz="1400" dirty="0">
                  <a:solidFill>
                    <a:srgbClr val="2E75B6"/>
                  </a:solidFill>
                  <a:latin typeface="微软雅黑" panose="020B0503020204020204" pitchFamily="34" charset="-122"/>
                  <a:ea typeface="微软雅黑" panose="020B0503020204020204" pitchFamily="34" charset="-122"/>
                </a:rPr>
                <a:t>否</a:t>
              </a:r>
            </a:p>
          </p:txBody>
        </p:sp>
        <p:sp>
          <p:nvSpPr>
            <p:cNvPr id="54" name="Line 75">
              <a:extLst>
                <a:ext uri="{FF2B5EF4-FFF2-40B4-BE49-F238E27FC236}">
                  <a16:creationId xmlns:a16="http://schemas.microsoft.com/office/drawing/2014/main" id="{EC210BEE-5DBC-4F5C-BE03-4E16D6AA32DB}"/>
                </a:ext>
              </a:extLst>
            </p:cNvPr>
            <p:cNvSpPr>
              <a:spLocks noChangeShapeType="1"/>
            </p:cNvSpPr>
            <p:nvPr/>
          </p:nvSpPr>
          <p:spPr bwMode="auto">
            <a:xfrm>
              <a:off x="611" y="2026"/>
              <a:ext cx="0" cy="212"/>
            </a:xfrm>
            <a:prstGeom prst="line">
              <a:avLst/>
            </a:prstGeom>
            <a:noFill/>
            <a:ln w="12700">
              <a:solidFill>
                <a:srgbClr val="2E75B6"/>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55" name="Line 76">
              <a:extLst>
                <a:ext uri="{FF2B5EF4-FFF2-40B4-BE49-F238E27FC236}">
                  <a16:creationId xmlns:a16="http://schemas.microsoft.com/office/drawing/2014/main" id="{6D649D64-6176-4E5F-A3E2-AF9AC04EA677}"/>
                </a:ext>
              </a:extLst>
            </p:cNvPr>
            <p:cNvSpPr>
              <a:spLocks noChangeShapeType="1"/>
            </p:cNvSpPr>
            <p:nvPr/>
          </p:nvSpPr>
          <p:spPr bwMode="auto">
            <a:xfrm>
              <a:off x="3410" y="2451"/>
              <a:ext cx="0" cy="212"/>
            </a:xfrm>
            <a:prstGeom prst="line">
              <a:avLst/>
            </a:prstGeom>
            <a:noFill/>
            <a:ln w="19050">
              <a:solidFill>
                <a:srgbClr val="2E75B6"/>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56" name="Line 77">
              <a:extLst>
                <a:ext uri="{FF2B5EF4-FFF2-40B4-BE49-F238E27FC236}">
                  <a16:creationId xmlns:a16="http://schemas.microsoft.com/office/drawing/2014/main" id="{DA06EE15-324D-42E4-BA5C-6E454274BE6F}"/>
                </a:ext>
              </a:extLst>
            </p:cNvPr>
            <p:cNvSpPr>
              <a:spLocks noChangeShapeType="1"/>
            </p:cNvSpPr>
            <p:nvPr/>
          </p:nvSpPr>
          <p:spPr bwMode="auto">
            <a:xfrm>
              <a:off x="2477" y="2451"/>
              <a:ext cx="0" cy="141"/>
            </a:xfrm>
            <a:prstGeom prst="line">
              <a:avLst/>
            </a:prstGeom>
            <a:noFill/>
            <a:ln w="19050">
              <a:solidFill>
                <a:srgbClr val="2E75B6"/>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57" name="Line 78">
              <a:extLst>
                <a:ext uri="{FF2B5EF4-FFF2-40B4-BE49-F238E27FC236}">
                  <a16:creationId xmlns:a16="http://schemas.microsoft.com/office/drawing/2014/main" id="{21846004-863D-49DA-A658-85C66A210F47}"/>
                </a:ext>
              </a:extLst>
            </p:cNvPr>
            <p:cNvSpPr>
              <a:spLocks noChangeShapeType="1"/>
            </p:cNvSpPr>
            <p:nvPr/>
          </p:nvSpPr>
          <p:spPr bwMode="auto">
            <a:xfrm>
              <a:off x="1799" y="2451"/>
              <a:ext cx="0" cy="141"/>
            </a:xfrm>
            <a:prstGeom prst="line">
              <a:avLst/>
            </a:prstGeom>
            <a:noFill/>
            <a:ln w="19050">
              <a:solidFill>
                <a:srgbClr val="2E75B6"/>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58" name="Line 79">
              <a:extLst>
                <a:ext uri="{FF2B5EF4-FFF2-40B4-BE49-F238E27FC236}">
                  <a16:creationId xmlns:a16="http://schemas.microsoft.com/office/drawing/2014/main" id="{60A66325-486D-40C7-8EB2-BEC2EF27C5B8}"/>
                </a:ext>
              </a:extLst>
            </p:cNvPr>
            <p:cNvSpPr>
              <a:spLocks noChangeShapeType="1"/>
            </p:cNvSpPr>
            <p:nvPr/>
          </p:nvSpPr>
          <p:spPr bwMode="auto">
            <a:xfrm>
              <a:off x="866" y="2451"/>
              <a:ext cx="0" cy="212"/>
            </a:xfrm>
            <a:prstGeom prst="line">
              <a:avLst/>
            </a:prstGeom>
            <a:noFill/>
            <a:ln w="19050">
              <a:solidFill>
                <a:srgbClr val="2E75B6"/>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59" name="Line 80">
              <a:extLst>
                <a:ext uri="{FF2B5EF4-FFF2-40B4-BE49-F238E27FC236}">
                  <a16:creationId xmlns:a16="http://schemas.microsoft.com/office/drawing/2014/main" id="{2B325445-6555-434C-B49A-A104E23E29F4}"/>
                </a:ext>
              </a:extLst>
            </p:cNvPr>
            <p:cNvSpPr>
              <a:spLocks noChangeShapeType="1"/>
            </p:cNvSpPr>
            <p:nvPr/>
          </p:nvSpPr>
          <p:spPr bwMode="auto">
            <a:xfrm>
              <a:off x="1544" y="2026"/>
              <a:ext cx="0" cy="212"/>
            </a:xfrm>
            <a:prstGeom prst="line">
              <a:avLst/>
            </a:prstGeom>
            <a:noFill/>
            <a:ln w="12700">
              <a:solidFill>
                <a:srgbClr val="2E75B6"/>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60" name="Line 81">
              <a:extLst>
                <a:ext uri="{FF2B5EF4-FFF2-40B4-BE49-F238E27FC236}">
                  <a16:creationId xmlns:a16="http://schemas.microsoft.com/office/drawing/2014/main" id="{7E64B52F-C5C5-4254-AA6A-13F56B824D12}"/>
                </a:ext>
              </a:extLst>
            </p:cNvPr>
            <p:cNvSpPr>
              <a:spLocks noChangeShapeType="1"/>
            </p:cNvSpPr>
            <p:nvPr/>
          </p:nvSpPr>
          <p:spPr bwMode="auto">
            <a:xfrm>
              <a:off x="2732" y="2026"/>
              <a:ext cx="0" cy="212"/>
            </a:xfrm>
            <a:prstGeom prst="line">
              <a:avLst/>
            </a:prstGeom>
            <a:noFill/>
            <a:ln w="12700">
              <a:solidFill>
                <a:srgbClr val="2E75B6"/>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61" name="Line 82">
              <a:extLst>
                <a:ext uri="{FF2B5EF4-FFF2-40B4-BE49-F238E27FC236}">
                  <a16:creationId xmlns:a16="http://schemas.microsoft.com/office/drawing/2014/main" id="{06C97D89-52C5-4391-AE08-9DC769CD8D67}"/>
                </a:ext>
              </a:extLst>
            </p:cNvPr>
            <p:cNvSpPr>
              <a:spLocks noChangeShapeType="1"/>
            </p:cNvSpPr>
            <p:nvPr/>
          </p:nvSpPr>
          <p:spPr bwMode="auto">
            <a:xfrm>
              <a:off x="3665" y="2026"/>
              <a:ext cx="0" cy="212"/>
            </a:xfrm>
            <a:prstGeom prst="line">
              <a:avLst/>
            </a:prstGeom>
            <a:noFill/>
            <a:ln w="12700">
              <a:solidFill>
                <a:srgbClr val="2E75B6"/>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62" name="Line 83">
              <a:extLst>
                <a:ext uri="{FF2B5EF4-FFF2-40B4-BE49-F238E27FC236}">
                  <a16:creationId xmlns:a16="http://schemas.microsoft.com/office/drawing/2014/main" id="{FE925CD3-8AC7-4214-A205-9E33B8921036}"/>
                </a:ext>
              </a:extLst>
            </p:cNvPr>
            <p:cNvSpPr>
              <a:spLocks noChangeShapeType="1"/>
            </p:cNvSpPr>
            <p:nvPr/>
          </p:nvSpPr>
          <p:spPr bwMode="auto">
            <a:xfrm>
              <a:off x="866" y="2026"/>
              <a:ext cx="0" cy="212"/>
            </a:xfrm>
            <a:prstGeom prst="line">
              <a:avLst/>
            </a:prstGeom>
            <a:noFill/>
            <a:ln w="19050">
              <a:solidFill>
                <a:srgbClr val="FFC000"/>
              </a:solid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63" name="Line 84">
              <a:extLst>
                <a:ext uri="{FF2B5EF4-FFF2-40B4-BE49-F238E27FC236}">
                  <a16:creationId xmlns:a16="http://schemas.microsoft.com/office/drawing/2014/main" id="{4DDBD5E2-8F16-4028-93CF-937C2AA41AD6}"/>
                </a:ext>
              </a:extLst>
            </p:cNvPr>
            <p:cNvSpPr>
              <a:spLocks noChangeShapeType="1"/>
            </p:cNvSpPr>
            <p:nvPr/>
          </p:nvSpPr>
          <p:spPr bwMode="auto">
            <a:xfrm>
              <a:off x="1799" y="2026"/>
              <a:ext cx="0" cy="212"/>
            </a:xfrm>
            <a:prstGeom prst="line">
              <a:avLst/>
            </a:prstGeom>
            <a:noFill/>
            <a:ln w="19050">
              <a:solidFill>
                <a:srgbClr val="FFC000"/>
              </a:solid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64" name="Line 85">
              <a:extLst>
                <a:ext uri="{FF2B5EF4-FFF2-40B4-BE49-F238E27FC236}">
                  <a16:creationId xmlns:a16="http://schemas.microsoft.com/office/drawing/2014/main" id="{B3909E96-48A2-4DB5-9C86-07B7EFB3E59D}"/>
                </a:ext>
              </a:extLst>
            </p:cNvPr>
            <p:cNvSpPr>
              <a:spLocks noChangeShapeType="1"/>
            </p:cNvSpPr>
            <p:nvPr/>
          </p:nvSpPr>
          <p:spPr bwMode="auto">
            <a:xfrm>
              <a:off x="2477" y="2026"/>
              <a:ext cx="0" cy="212"/>
            </a:xfrm>
            <a:prstGeom prst="line">
              <a:avLst/>
            </a:prstGeom>
            <a:noFill/>
            <a:ln w="19050">
              <a:solidFill>
                <a:srgbClr val="FFC000"/>
              </a:solid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65" name="Line 86">
              <a:extLst>
                <a:ext uri="{FF2B5EF4-FFF2-40B4-BE49-F238E27FC236}">
                  <a16:creationId xmlns:a16="http://schemas.microsoft.com/office/drawing/2014/main" id="{96EB368F-F6E1-44A4-B566-1EAE7BCA8E9F}"/>
                </a:ext>
              </a:extLst>
            </p:cNvPr>
            <p:cNvSpPr>
              <a:spLocks noChangeShapeType="1"/>
            </p:cNvSpPr>
            <p:nvPr/>
          </p:nvSpPr>
          <p:spPr bwMode="auto">
            <a:xfrm>
              <a:off x="3410" y="2026"/>
              <a:ext cx="0" cy="212"/>
            </a:xfrm>
            <a:prstGeom prst="line">
              <a:avLst/>
            </a:prstGeom>
            <a:noFill/>
            <a:ln w="19050">
              <a:solidFill>
                <a:srgbClr val="FFC000"/>
              </a:solid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66" name="Rectangle 87">
              <a:extLst>
                <a:ext uri="{FF2B5EF4-FFF2-40B4-BE49-F238E27FC236}">
                  <a16:creationId xmlns:a16="http://schemas.microsoft.com/office/drawing/2014/main" id="{23E99044-CE48-4903-9425-D52F3B5DE23E}"/>
                </a:ext>
              </a:extLst>
            </p:cNvPr>
            <p:cNvSpPr/>
            <p:nvPr/>
          </p:nvSpPr>
          <p:spPr>
            <a:xfrm>
              <a:off x="1302" y="2027"/>
              <a:ext cx="223" cy="164"/>
            </a:xfrm>
            <a:prstGeom prst="rect">
              <a:avLst/>
            </a:prstGeom>
            <a:noFill/>
            <a:ln w="12700">
              <a:noFill/>
            </a:ln>
          </p:spPr>
          <p:txBody>
            <a:bodyPr wrap="none" lIns="90477" tIns="44444" rIns="90477" bIns="44444">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795655">
                <a:spcBef>
                  <a:spcPct val="0"/>
                </a:spcBef>
                <a:buNone/>
              </a:pPr>
              <a:r>
                <a:rPr lang="zh-CN" altLang="en-US" sz="1400" dirty="0">
                  <a:solidFill>
                    <a:srgbClr val="2E75B6"/>
                  </a:solidFill>
                  <a:latin typeface="微软雅黑" panose="020B0503020204020204" pitchFamily="34" charset="-122"/>
                  <a:ea typeface="微软雅黑" panose="020B0503020204020204" pitchFamily="34" charset="-122"/>
                </a:rPr>
                <a:t>否</a:t>
              </a:r>
            </a:p>
          </p:txBody>
        </p:sp>
        <p:sp>
          <p:nvSpPr>
            <p:cNvPr id="67" name="Rectangle 88">
              <a:extLst>
                <a:ext uri="{FF2B5EF4-FFF2-40B4-BE49-F238E27FC236}">
                  <a16:creationId xmlns:a16="http://schemas.microsoft.com/office/drawing/2014/main" id="{8EF01521-9822-42D0-8D68-65537A6DF366}"/>
                </a:ext>
              </a:extLst>
            </p:cNvPr>
            <p:cNvSpPr/>
            <p:nvPr/>
          </p:nvSpPr>
          <p:spPr>
            <a:xfrm>
              <a:off x="2732" y="2027"/>
              <a:ext cx="223" cy="164"/>
            </a:xfrm>
            <a:prstGeom prst="rect">
              <a:avLst/>
            </a:prstGeom>
            <a:noFill/>
            <a:ln w="12700">
              <a:noFill/>
            </a:ln>
          </p:spPr>
          <p:txBody>
            <a:bodyPr wrap="none" lIns="90477" tIns="44444" rIns="90477" bIns="44444">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795655">
                <a:spcBef>
                  <a:spcPct val="0"/>
                </a:spcBef>
                <a:buNone/>
              </a:pPr>
              <a:r>
                <a:rPr lang="zh-CN" altLang="en-US" sz="1400" dirty="0">
                  <a:solidFill>
                    <a:srgbClr val="2E75B6"/>
                  </a:solidFill>
                  <a:latin typeface="微软雅黑" panose="020B0503020204020204" pitchFamily="34" charset="-122"/>
                  <a:ea typeface="微软雅黑" panose="020B0503020204020204" pitchFamily="34" charset="-122"/>
                </a:rPr>
                <a:t>否</a:t>
              </a:r>
            </a:p>
          </p:txBody>
        </p:sp>
        <p:sp>
          <p:nvSpPr>
            <p:cNvPr id="68" name="Rectangle 89">
              <a:extLst>
                <a:ext uri="{FF2B5EF4-FFF2-40B4-BE49-F238E27FC236}">
                  <a16:creationId xmlns:a16="http://schemas.microsoft.com/office/drawing/2014/main" id="{FDDD8FE5-5516-4E5E-A922-9AF0CC03FE99}"/>
                </a:ext>
              </a:extLst>
            </p:cNvPr>
            <p:cNvSpPr/>
            <p:nvPr/>
          </p:nvSpPr>
          <p:spPr>
            <a:xfrm>
              <a:off x="3665" y="2027"/>
              <a:ext cx="223" cy="164"/>
            </a:xfrm>
            <a:prstGeom prst="rect">
              <a:avLst/>
            </a:prstGeom>
            <a:noFill/>
            <a:ln w="12700">
              <a:noFill/>
            </a:ln>
          </p:spPr>
          <p:txBody>
            <a:bodyPr wrap="none" lIns="90477" tIns="44444" rIns="90477" bIns="44444">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795655">
                <a:spcBef>
                  <a:spcPct val="0"/>
                </a:spcBef>
                <a:buNone/>
              </a:pPr>
              <a:r>
                <a:rPr lang="zh-CN" altLang="en-US" sz="1400" dirty="0">
                  <a:solidFill>
                    <a:srgbClr val="2E75B6"/>
                  </a:solidFill>
                  <a:latin typeface="微软雅黑" panose="020B0503020204020204" pitchFamily="34" charset="-122"/>
                  <a:ea typeface="微软雅黑" panose="020B0503020204020204" pitchFamily="34" charset="-122"/>
                </a:rPr>
                <a:t>否</a:t>
              </a:r>
            </a:p>
          </p:txBody>
        </p:sp>
        <p:sp>
          <p:nvSpPr>
            <p:cNvPr id="69" name="Text Box 90">
              <a:extLst>
                <a:ext uri="{FF2B5EF4-FFF2-40B4-BE49-F238E27FC236}">
                  <a16:creationId xmlns:a16="http://schemas.microsoft.com/office/drawing/2014/main" id="{0611D9E3-F4EB-4C92-B865-08B26E234AC3}"/>
                </a:ext>
              </a:extLst>
            </p:cNvPr>
            <p:cNvSpPr txBox="1"/>
            <p:nvPr/>
          </p:nvSpPr>
          <p:spPr>
            <a:xfrm>
              <a:off x="1502" y="2415"/>
              <a:ext cx="254" cy="165"/>
            </a:xfrm>
            <a:prstGeom prst="rect">
              <a:avLst/>
            </a:prstGeom>
            <a:noFill/>
            <a:ln w="12700">
              <a:noFill/>
            </a:ln>
          </p:spPr>
          <p:txBody>
            <a:bodyPr lIns="91429" tIns="45715" rIns="91429" bIns="45715">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913130">
                <a:spcBef>
                  <a:spcPct val="50000"/>
                </a:spcBef>
                <a:buNone/>
              </a:pPr>
              <a:r>
                <a:rPr lang="zh-CN" altLang="en-US" sz="1400" b="1" dirty="0">
                  <a:solidFill>
                    <a:srgbClr val="2E75B6"/>
                  </a:solidFill>
                  <a:latin typeface="微软雅黑" panose="020B0503020204020204" pitchFamily="34" charset="-122"/>
                  <a:ea typeface="微软雅黑" panose="020B0503020204020204" pitchFamily="34" charset="-122"/>
                </a:rPr>
                <a:t>是</a:t>
              </a:r>
            </a:p>
          </p:txBody>
        </p:sp>
        <p:sp>
          <p:nvSpPr>
            <p:cNvPr id="70" name="Text Box 91">
              <a:extLst>
                <a:ext uri="{FF2B5EF4-FFF2-40B4-BE49-F238E27FC236}">
                  <a16:creationId xmlns:a16="http://schemas.microsoft.com/office/drawing/2014/main" id="{903D6898-5B8D-4484-A3D9-791B20A85F7C}"/>
                </a:ext>
              </a:extLst>
            </p:cNvPr>
            <p:cNvSpPr txBox="1"/>
            <p:nvPr/>
          </p:nvSpPr>
          <p:spPr>
            <a:xfrm>
              <a:off x="908" y="2450"/>
              <a:ext cx="256" cy="165"/>
            </a:xfrm>
            <a:prstGeom prst="rect">
              <a:avLst/>
            </a:prstGeom>
            <a:noFill/>
            <a:ln w="12700">
              <a:noFill/>
            </a:ln>
          </p:spPr>
          <p:txBody>
            <a:bodyPr lIns="91429" tIns="45715" rIns="91429" bIns="45715">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913130">
                <a:spcBef>
                  <a:spcPct val="50000"/>
                </a:spcBef>
                <a:buNone/>
              </a:pPr>
              <a:r>
                <a:rPr lang="zh-CN" altLang="en-US" sz="1400" b="1" dirty="0">
                  <a:solidFill>
                    <a:srgbClr val="2E75B6"/>
                  </a:solidFill>
                  <a:latin typeface="微软雅黑" panose="020B0503020204020204" pitchFamily="34" charset="-122"/>
                  <a:ea typeface="微软雅黑" panose="020B0503020204020204" pitchFamily="34" charset="-122"/>
                </a:rPr>
                <a:t>是</a:t>
              </a:r>
            </a:p>
          </p:txBody>
        </p:sp>
        <p:sp>
          <p:nvSpPr>
            <p:cNvPr id="71" name="Text Box 92">
              <a:extLst>
                <a:ext uri="{FF2B5EF4-FFF2-40B4-BE49-F238E27FC236}">
                  <a16:creationId xmlns:a16="http://schemas.microsoft.com/office/drawing/2014/main" id="{4F603C90-277C-41E0-9551-ECDC9807C220}"/>
                </a:ext>
              </a:extLst>
            </p:cNvPr>
            <p:cNvSpPr txBox="1"/>
            <p:nvPr/>
          </p:nvSpPr>
          <p:spPr>
            <a:xfrm>
              <a:off x="2477" y="2415"/>
              <a:ext cx="255" cy="165"/>
            </a:xfrm>
            <a:prstGeom prst="rect">
              <a:avLst/>
            </a:prstGeom>
            <a:noFill/>
            <a:ln w="12700">
              <a:noFill/>
            </a:ln>
          </p:spPr>
          <p:txBody>
            <a:bodyPr lIns="91429" tIns="45715" rIns="91429" bIns="45715">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913130">
                <a:spcBef>
                  <a:spcPct val="50000"/>
                </a:spcBef>
                <a:buNone/>
              </a:pPr>
              <a:r>
                <a:rPr lang="zh-CN" altLang="en-US" sz="1400" b="1" dirty="0">
                  <a:solidFill>
                    <a:srgbClr val="2E75B6"/>
                  </a:solidFill>
                  <a:latin typeface="微软雅黑" panose="020B0503020204020204" pitchFamily="34" charset="-122"/>
                  <a:ea typeface="微软雅黑" panose="020B0503020204020204" pitchFamily="34" charset="-122"/>
                </a:rPr>
                <a:t>是</a:t>
              </a:r>
            </a:p>
          </p:txBody>
        </p:sp>
        <p:sp>
          <p:nvSpPr>
            <p:cNvPr id="72" name="Text Box 93">
              <a:extLst>
                <a:ext uri="{FF2B5EF4-FFF2-40B4-BE49-F238E27FC236}">
                  <a16:creationId xmlns:a16="http://schemas.microsoft.com/office/drawing/2014/main" id="{54F3AA93-C390-44DD-A01B-3072CC44D784}"/>
                </a:ext>
              </a:extLst>
            </p:cNvPr>
            <p:cNvSpPr txBox="1"/>
            <p:nvPr/>
          </p:nvSpPr>
          <p:spPr>
            <a:xfrm>
              <a:off x="3156" y="2450"/>
              <a:ext cx="212" cy="165"/>
            </a:xfrm>
            <a:prstGeom prst="rect">
              <a:avLst/>
            </a:prstGeom>
            <a:noFill/>
            <a:ln w="12700">
              <a:noFill/>
            </a:ln>
          </p:spPr>
          <p:txBody>
            <a:bodyPr lIns="91429" tIns="45715" rIns="91429" bIns="45715">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913130">
                <a:spcBef>
                  <a:spcPct val="50000"/>
                </a:spcBef>
                <a:buNone/>
              </a:pPr>
              <a:r>
                <a:rPr lang="zh-CN" altLang="en-US" sz="1400" b="1" dirty="0">
                  <a:solidFill>
                    <a:srgbClr val="2E75B6"/>
                  </a:solidFill>
                  <a:latin typeface="微软雅黑" panose="020B0503020204020204" pitchFamily="34" charset="-122"/>
                  <a:ea typeface="微软雅黑" panose="020B0503020204020204" pitchFamily="34" charset="-122"/>
                </a:rPr>
                <a:t>是</a:t>
              </a:r>
            </a:p>
          </p:txBody>
        </p:sp>
        <p:sp>
          <p:nvSpPr>
            <p:cNvPr id="73" name="Line 94">
              <a:extLst>
                <a:ext uri="{FF2B5EF4-FFF2-40B4-BE49-F238E27FC236}">
                  <a16:creationId xmlns:a16="http://schemas.microsoft.com/office/drawing/2014/main" id="{26AE2DB2-97D8-40CD-82EA-A27460655A76}"/>
                </a:ext>
              </a:extLst>
            </p:cNvPr>
            <p:cNvSpPr>
              <a:spLocks noChangeShapeType="1"/>
            </p:cNvSpPr>
            <p:nvPr/>
          </p:nvSpPr>
          <p:spPr bwMode="auto">
            <a:xfrm>
              <a:off x="1672" y="1142"/>
              <a:ext cx="0" cy="142"/>
            </a:xfrm>
            <a:prstGeom prst="line">
              <a:avLst/>
            </a:prstGeom>
            <a:noFill/>
            <a:ln w="19050">
              <a:solidFill>
                <a:srgbClr val="FFC000"/>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74" name="Line 95">
              <a:extLst>
                <a:ext uri="{FF2B5EF4-FFF2-40B4-BE49-F238E27FC236}">
                  <a16:creationId xmlns:a16="http://schemas.microsoft.com/office/drawing/2014/main" id="{5DC3D283-423F-4D16-AC25-46E64943F11E}"/>
                </a:ext>
              </a:extLst>
            </p:cNvPr>
            <p:cNvSpPr>
              <a:spLocks noChangeShapeType="1"/>
            </p:cNvSpPr>
            <p:nvPr/>
          </p:nvSpPr>
          <p:spPr bwMode="auto">
            <a:xfrm>
              <a:off x="2605" y="1142"/>
              <a:ext cx="0" cy="142"/>
            </a:xfrm>
            <a:prstGeom prst="line">
              <a:avLst/>
            </a:prstGeom>
            <a:noFill/>
            <a:ln w="19050">
              <a:solidFill>
                <a:srgbClr val="FFC000"/>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75" name="Line 96">
              <a:extLst>
                <a:ext uri="{FF2B5EF4-FFF2-40B4-BE49-F238E27FC236}">
                  <a16:creationId xmlns:a16="http://schemas.microsoft.com/office/drawing/2014/main" id="{520EE346-2A3D-4358-BFF3-A5D232BA0A61}"/>
                </a:ext>
              </a:extLst>
            </p:cNvPr>
            <p:cNvSpPr>
              <a:spLocks noChangeShapeType="1"/>
            </p:cNvSpPr>
            <p:nvPr/>
          </p:nvSpPr>
          <p:spPr bwMode="auto">
            <a:xfrm>
              <a:off x="3538" y="1142"/>
              <a:ext cx="0" cy="142"/>
            </a:xfrm>
            <a:prstGeom prst="line">
              <a:avLst/>
            </a:prstGeom>
            <a:noFill/>
            <a:ln w="19050">
              <a:solidFill>
                <a:srgbClr val="FFC000"/>
              </a:solidFill>
              <a:round/>
              <a:tailEnd type="triangl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76" name="Rectangle 97">
              <a:extLst>
                <a:ext uri="{FF2B5EF4-FFF2-40B4-BE49-F238E27FC236}">
                  <a16:creationId xmlns:a16="http://schemas.microsoft.com/office/drawing/2014/main" id="{8041ADD5-2092-4D44-907D-4B2ABFCFAEBF}"/>
                </a:ext>
              </a:extLst>
            </p:cNvPr>
            <p:cNvSpPr/>
            <p:nvPr/>
          </p:nvSpPr>
          <p:spPr>
            <a:xfrm>
              <a:off x="227" y="102"/>
              <a:ext cx="3752" cy="311"/>
            </a:xfrm>
            <a:prstGeom prst="rect">
              <a:avLst/>
            </a:prstGeom>
            <a:noFill/>
            <a:ln w="9525">
              <a:noFill/>
            </a:ln>
          </p:spPr>
          <p:txBody>
            <a:bodyPr lIns="68726" tIns="34363" rIns="68726" bIns="34363"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903605" eaLnBrk="1" hangingPunct="1">
                <a:spcBef>
                  <a:spcPct val="0"/>
                </a:spcBef>
                <a:buNone/>
              </a:pPr>
              <a:endParaRPr lang="zh-CN" altLang="en-US" sz="3100" i="1" dirty="0">
                <a:solidFill>
                  <a:srgbClr val="FF0000"/>
                </a:solidFill>
                <a:latin typeface="微软雅黑" panose="020B0503020204020204" pitchFamily="34" charset="-122"/>
                <a:ea typeface="微软雅黑" panose="020B0503020204020204" pitchFamily="34" charset="-122"/>
              </a:endParaRPr>
            </a:p>
          </p:txBody>
        </p:sp>
      </p:grpSp>
      <p:cxnSp>
        <p:nvCxnSpPr>
          <p:cNvPr id="3" name="直接连接符 2">
            <a:extLst>
              <a:ext uri="{FF2B5EF4-FFF2-40B4-BE49-F238E27FC236}">
                <a16:creationId xmlns:a16="http://schemas.microsoft.com/office/drawing/2014/main" id="{FEFF06E3-3AC8-4077-8799-33F8DDB1F6A1}"/>
              </a:ext>
            </a:extLst>
          </p:cNvPr>
          <p:cNvCxnSpPr/>
          <p:nvPr/>
        </p:nvCxnSpPr>
        <p:spPr>
          <a:xfrm>
            <a:off x="3568186" y="2678494"/>
            <a:ext cx="0" cy="243675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78" name="AutoShape 55">
            <a:extLst>
              <a:ext uri="{FF2B5EF4-FFF2-40B4-BE49-F238E27FC236}">
                <a16:creationId xmlns:a16="http://schemas.microsoft.com/office/drawing/2014/main" id="{C90B5A85-037C-4EBD-A0CD-6155B598990A}"/>
              </a:ext>
            </a:extLst>
          </p:cNvPr>
          <p:cNvSpPr/>
          <p:nvPr/>
        </p:nvSpPr>
        <p:spPr>
          <a:xfrm>
            <a:off x="1198427" y="4303285"/>
            <a:ext cx="2084653" cy="564283"/>
          </a:xfrm>
          <a:prstGeom prst="roundRect">
            <a:avLst>
              <a:gd name="adj" fmla="val 12486"/>
            </a:avLst>
          </a:prstGeom>
          <a:noFill/>
          <a:ln w="12700" cap="flat" cmpd="sng">
            <a:noFill/>
            <a:prstDash val="solid"/>
            <a:headEnd type="none" w="med" len="med"/>
            <a:tailEnd type="none" w="med" len="med"/>
          </a:ln>
        </p:spPr>
        <p:txBody>
          <a:bodyPr wrap="none" lIns="90477" tIns="44444" rIns="90477" bIns="44444"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795655">
              <a:spcBef>
                <a:spcPct val="0"/>
              </a:spcBef>
              <a:buNone/>
            </a:pPr>
            <a:r>
              <a:rPr lang="en-US" altLang="zh-CN" sz="2400" b="1" dirty="0">
                <a:solidFill>
                  <a:srgbClr val="2E75B6"/>
                </a:solidFill>
                <a:latin typeface="微软雅黑" panose="020B0503020204020204" pitchFamily="34" charset="-122"/>
                <a:ea typeface="微软雅黑" panose="020B0503020204020204" pitchFamily="34" charset="-122"/>
              </a:rPr>
              <a:t> </a:t>
            </a:r>
            <a:r>
              <a:rPr lang="zh-CN" altLang="en-US" sz="2400" b="1" dirty="0">
                <a:solidFill>
                  <a:srgbClr val="2E75B6"/>
                </a:solidFill>
                <a:latin typeface="微软雅黑" panose="020B0503020204020204" pitchFamily="34" charset="-122"/>
                <a:ea typeface="微软雅黑" panose="020B0503020204020204" pitchFamily="34" charset="-122"/>
              </a:rPr>
              <a:t>受限空间</a:t>
            </a:r>
            <a:endParaRPr lang="zh-CN" altLang="zh-CN" sz="2400" b="1" dirty="0">
              <a:solidFill>
                <a:srgbClr val="2E75B6"/>
              </a:solidFill>
              <a:latin typeface="微软雅黑" panose="020B0503020204020204" pitchFamily="34" charset="-122"/>
              <a:ea typeface="微软雅黑" panose="020B0503020204020204" pitchFamily="34" charset="-122"/>
            </a:endParaRPr>
          </a:p>
        </p:txBody>
      </p:sp>
      <p:pic>
        <p:nvPicPr>
          <p:cNvPr id="79" name="图片 78">
            <a:extLst>
              <a:ext uri="{FF2B5EF4-FFF2-40B4-BE49-F238E27FC236}">
                <a16:creationId xmlns:a16="http://schemas.microsoft.com/office/drawing/2014/main" id="{C839BC3E-9425-46DB-8041-6892D36D1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473" y="2641235"/>
            <a:ext cx="1435100" cy="1435100"/>
          </a:xfrm>
          <a:prstGeom prst="rect">
            <a:avLst/>
          </a:prstGeom>
        </p:spPr>
      </p:pic>
    </p:spTree>
    <p:extLst>
      <p:ext uri="{BB962C8B-B14F-4D97-AF65-F5344CB8AC3E}">
        <p14:creationId xmlns:p14="http://schemas.microsoft.com/office/powerpoint/2010/main" val="329491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受限空间作业许可办理流程</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361062" y="61271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CB2CD47-99F7-4148-A3D0-65C367300E05}"/>
              </a:ext>
            </a:extLst>
          </p:cNvPr>
          <p:cNvSpPr/>
          <p:nvPr/>
        </p:nvSpPr>
        <p:spPr>
          <a:xfrm>
            <a:off x="2282647" y="1985069"/>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5644050" y="2074018"/>
            <a:ext cx="1760339" cy="400110"/>
          </a:xfrm>
          <a:prstGeom prst="rect">
            <a:avLst/>
          </a:prstGeom>
          <a:noFill/>
        </p:spPr>
        <p:txBody>
          <a:bodyPr wrap="squar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4</a:t>
            </a:r>
            <a:r>
              <a:rPr lang="zh-CN" altLang="en-US" sz="2000" dirty="0">
                <a:solidFill>
                  <a:schemeClr val="bg1"/>
                </a:solidFill>
                <a:latin typeface="微软雅黑" panose="020B0503020204020204" pitchFamily="34" charset="-122"/>
                <a:ea typeface="微软雅黑" panose="020B0503020204020204" pitchFamily="34" charset="-122"/>
              </a:rPr>
              <a:t>、现场核查</a:t>
            </a:r>
          </a:p>
        </p:txBody>
      </p:sp>
      <p:sp>
        <p:nvSpPr>
          <p:cNvPr id="5" name="矩形 4">
            <a:extLst>
              <a:ext uri="{FF2B5EF4-FFF2-40B4-BE49-F238E27FC236}">
                <a16:creationId xmlns:a16="http://schemas.microsoft.com/office/drawing/2014/main" id="{61CA4197-C792-441B-910C-F8A50D27F399}"/>
              </a:ext>
            </a:extLst>
          </p:cNvPr>
          <p:cNvSpPr/>
          <p:nvPr/>
        </p:nvSpPr>
        <p:spPr>
          <a:xfrm>
            <a:off x="6206247" y="2946381"/>
            <a:ext cx="4336504" cy="1433854"/>
          </a:xfrm>
          <a:prstGeom prst="rect">
            <a:avLst/>
          </a:prstGeom>
        </p:spPr>
        <p:txBody>
          <a:bodyPr wrap="square">
            <a:spAutoFit/>
          </a:bodyPr>
          <a:lstStyle/>
          <a:p>
            <a:pPr marL="285750" lvl="0" indent="-285750" defTabSz="935355">
              <a:lnSpc>
                <a:spcPct val="140000"/>
              </a:lnSpc>
              <a:spcBef>
                <a:spcPct val="0"/>
              </a:spcBef>
              <a:buFont typeface="Arial" panose="020B0604020202020204" pitchFamily="34" charset="0"/>
              <a:buChar char="•"/>
            </a:pPr>
            <a:r>
              <a:rPr lang="zh-CN" altLang="en-US" sz="1600" dirty="0">
                <a:latin typeface="楷体_GB2312" pitchFamily="49" charset="-122"/>
                <a:ea typeface="楷体_GB2312" pitchFamily="49" charset="-122"/>
              </a:rPr>
              <a:t>个人防护装备的配备情况；</a:t>
            </a:r>
          </a:p>
          <a:p>
            <a:pPr marL="285750" lvl="0" indent="-285750" defTabSz="935355">
              <a:lnSpc>
                <a:spcPct val="140000"/>
              </a:lnSpc>
              <a:spcBef>
                <a:spcPct val="0"/>
              </a:spcBef>
              <a:buFont typeface="Arial" panose="020B0604020202020204" pitchFamily="34" charset="0"/>
              <a:buChar char="•"/>
            </a:pPr>
            <a:r>
              <a:rPr lang="zh-CN" altLang="en-US" sz="1600" dirty="0">
                <a:latin typeface="楷体_GB2312" pitchFamily="49" charset="-122"/>
                <a:ea typeface="楷体_GB2312" pitchFamily="49" charset="-122"/>
              </a:rPr>
              <a:t>安全设施的配备、应急措施的落实情况；</a:t>
            </a:r>
          </a:p>
          <a:p>
            <a:pPr marL="285750" lvl="0" indent="-285750" defTabSz="935355">
              <a:lnSpc>
                <a:spcPct val="140000"/>
              </a:lnSpc>
              <a:spcBef>
                <a:spcPct val="0"/>
              </a:spcBef>
              <a:buFont typeface="Arial" panose="020B0604020202020204" pitchFamily="34" charset="0"/>
              <a:buChar char="•"/>
            </a:pPr>
            <a:r>
              <a:rPr lang="zh-CN" altLang="en-US" sz="1600" dirty="0">
                <a:latin typeface="楷体_GB2312" pitchFamily="49" charset="-122"/>
                <a:ea typeface="楷体_GB2312" pitchFamily="49" charset="-122"/>
              </a:rPr>
              <a:t>作业相关的培训、沟通情况；</a:t>
            </a:r>
          </a:p>
          <a:p>
            <a:pPr marL="285750" lvl="0" indent="-285750" defTabSz="935355">
              <a:lnSpc>
                <a:spcPct val="140000"/>
              </a:lnSpc>
              <a:spcBef>
                <a:spcPct val="0"/>
              </a:spcBef>
              <a:buFont typeface="Arial" panose="020B0604020202020204" pitchFamily="34" charset="0"/>
              <a:buChar char="•"/>
            </a:pPr>
            <a:r>
              <a:rPr lang="zh-CN" altLang="en-US" sz="1600" dirty="0">
                <a:latin typeface="楷体_GB2312" pitchFamily="49" charset="-122"/>
                <a:ea typeface="楷体_GB2312" pitchFamily="49" charset="-122"/>
              </a:rPr>
              <a:t>作业方案中提出的其他安全措施落实情况。</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2282646" y="5741498"/>
            <a:ext cx="812092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E949D9A1-4879-4113-91BA-55427BD28D91}"/>
              </a:ext>
            </a:extLst>
          </p:cNvPr>
          <p:cNvSpPr/>
          <p:nvPr/>
        </p:nvSpPr>
        <p:spPr>
          <a:xfrm>
            <a:off x="6211070" y="4459870"/>
            <a:ext cx="4213964" cy="787523"/>
          </a:xfrm>
          <a:prstGeom prst="rect">
            <a:avLst/>
          </a:prstGeom>
        </p:spPr>
        <p:txBody>
          <a:bodyPr wrap="square">
            <a:spAutoFit/>
          </a:bodyPr>
          <a:lstStyle/>
          <a:p>
            <a:pPr lvl="0">
              <a:lnSpc>
                <a:spcPct val="150000"/>
              </a:lnSpc>
              <a:spcBef>
                <a:spcPct val="25000"/>
              </a:spcBef>
              <a:spcAft>
                <a:spcPct val="20000"/>
              </a:spcAft>
            </a:pPr>
            <a:r>
              <a:rPr lang="zh-CN" altLang="en-US" sz="1600" b="1" dirty="0">
                <a:solidFill>
                  <a:srgbClr val="0070C0"/>
                </a:solidFill>
                <a:latin typeface="微软雅黑" panose="020B0503020204020204" pitchFamily="34" charset="-122"/>
                <a:ea typeface="微软雅黑" panose="020B0503020204020204" pitchFamily="34" charset="-122"/>
              </a:rPr>
              <a:t>现场核查确认合格后，批准人方可签署进入受限空间作业许可证</a:t>
            </a:r>
          </a:p>
        </p:txBody>
      </p:sp>
      <p:pic>
        <p:nvPicPr>
          <p:cNvPr id="15362" name="Picture 2" descr="http://imgsrc.baidu.com/image/c0%3Dshijue1%2C0%2C0%2C294%2C40/sign=f3faa8f024738bd4d02cba72c9e2eda3/b21c8701a18b87d60e317c320d0828381f30fda8.jpg">
            <a:extLst>
              <a:ext uri="{FF2B5EF4-FFF2-40B4-BE49-F238E27FC236}">
                <a16:creationId xmlns:a16="http://schemas.microsoft.com/office/drawing/2014/main" id="{DD253AC5-6D45-47C6-A851-3732392C2D8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951" t="6120" b="7225"/>
          <a:stretch/>
        </p:blipFill>
        <p:spPr bwMode="auto">
          <a:xfrm>
            <a:off x="2282646" y="2781797"/>
            <a:ext cx="3813353" cy="2819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55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受限空间作业许可办理流程</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361062" y="61271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CB2CD47-99F7-4148-A3D0-65C367300E05}"/>
              </a:ext>
            </a:extLst>
          </p:cNvPr>
          <p:cNvSpPr/>
          <p:nvPr/>
        </p:nvSpPr>
        <p:spPr>
          <a:xfrm>
            <a:off x="2239104" y="1972355"/>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5106159" y="2069462"/>
            <a:ext cx="2642700" cy="400110"/>
          </a:xfrm>
          <a:prstGeom prst="rect">
            <a:avLst/>
          </a:prstGeom>
          <a:noFill/>
        </p:spPr>
        <p:txBody>
          <a:bodyPr wrap="squar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5</a:t>
            </a:r>
            <a:r>
              <a:rPr lang="zh-CN" altLang="en-US" sz="2000" dirty="0">
                <a:solidFill>
                  <a:schemeClr val="bg1"/>
                </a:solidFill>
                <a:latin typeface="微软雅黑" panose="020B0503020204020204" pitchFamily="34" charset="-122"/>
                <a:ea typeface="微软雅黑" panose="020B0503020204020204" pitchFamily="34" charset="-122"/>
              </a:rPr>
              <a:t>、作业许可证的审批</a:t>
            </a:r>
          </a:p>
        </p:txBody>
      </p:sp>
      <p:sp>
        <p:nvSpPr>
          <p:cNvPr id="5" name="矩形 4">
            <a:extLst>
              <a:ext uri="{FF2B5EF4-FFF2-40B4-BE49-F238E27FC236}">
                <a16:creationId xmlns:a16="http://schemas.microsoft.com/office/drawing/2014/main" id="{61CA4197-C792-441B-910C-F8A50D27F399}"/>
              </a:ext>
            </a:extLst>
          </p:cNvPr>
          <p:cNvSpPr/>
          <p:nvPr/>
        </p:nvSpPr>
        <p:spPr>
          <a:xfrm>
            <a:off x="2113562" y="2834978"/>
            <a:ext cx="4626153" cy="2850011"/>
          </a:xfrm>
          <a:prstGeom prst="rect">
            <a:avLst/>
          </a:prstGeom>
        </p:spPr>
        <p:txBody>
          <a:bodyPr wrap="square">
            <a:spAutoFit/>
          </a:bodyPr>
          <a:lstStyle/>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确认通过</a:t>
            </a:r>
            <a:r>
              <a:rPr lang="zh-CN" altLang="en-US" sz="1600" b="1" dirty="0">
                <a:solidFill>
                  <a:srgbClr val="0070C0"/>
                </a:solidFill>
                <a:latin typeface="微软雅黑" panose="020B0503020204020204" pitchFamily="34" charset="-122"/>
                <a:ea typeface="微软雅黑" panose="020B0503020204020204" pitchFamily="34" charset="-122"/>
              </a:rPr>
              <a:t>书面审核和现场核查</a:t>
            </a:r>
            <a:r>
              <a:rPr lang="zh-CN" altLang="en-US" sz="1600" dirty="0">
                <a:latin typeface="微软雅黑" panose="020B0503020204020204" pitchFamily="34" charset="-122"/>
                <a:ea typeface="微软雅黑" panose="020B0503020204020204" pitchFamily="34" charset="-122"/>
              </a:rPr>
              <a:t>；</a:t>
            </a:r>
          </a:p>
          <a:p>
            <a:pPr marL="285750" lvl="0" indent="-285750" defTabSz="935355">
              <a:lnSpc>
                <a:spcPct val="140000"/>
              </a:lnSpc>
              <a:spcBef>
                <a:spcPct val="0"/>
              </a:spcBef>
              <a:buFont typeface="Arial" panose="020B0604020202020204" pitchFamily="34" charset="0"/>
              <a:buChar char="•"/>
            </a:pPr>
            <a:r>
              <a:rPr lang="zh-CN" altLang="en-US" sz="1600" b="1" dirty="0">
                <a:solidFill>
                  <a:srgbClr val="0070C0"/>
                </a:solidFill>
                <a:latin typeface="微软雅黑" panose="020B0503020204020204" pitchFamily="34" charset="-122"/>
                <a:ea typeface="微软雅黑" panose="020B0503020204020204" pitchFamily="34" charset="-122"/>
              </a:rPr>
              <a:t>批准人或其授权人、申请方和受影响的相关各方</a:t>
            </a:r>
            <a:r>
              <a:rPr lang="zh-CN" altLang="en-US" sz="1600" dirty="0">
                <a:latin typeface="微软雅黑" panose="020B0503020204020204" pitchFamily="34" charset="-122"/>
                <a:ea typeface="微软雅黑" panose="020B0503020204020204" pitchFamily="34" charset="-122"/>
              </a:rPr>
              <a:t>均应在作业许可证上签字；</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如书面审查或现场核查未通过，对查出的问题应记录在案，</a:t>
            </a:r>
            <a:r>
              <a:rPr lang="zh-CN" altLang="en-US" sz="1600" b="1" dirty="0">
                <a:solidFill>
                  <a:srgbClr val="0070C0"/>
                </a:solidFill>
                <a:latin typeface="微软雅黑" panose="020B0503020204020204" pitchFamily="34" charset="-122"/>
                <a:ea typeface="微软雅黑" panose="020B0503020204020204" pitchFamily="34" charset="-122"/>
              </a:rPr>
              <a:t>申请人应重新提交一份带有对该问题解决方案的申请</a:t>
            </a:r>
            <a:r>
              <a:rPr lang="zh-CN" altLang="en-US" sz="1600" dirty="0">
                <a:latin typeface="微软雅黑" panose="020B0503020204020204" pitchFamily="34" charset="-122"/>
                <a:ea typeface="微软雅黑" panose="020B0503020204020204" pitchFamily="34" charset="-122"/>
              </a:rPr>
              <a:t>；</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作业人员、监护人员等现场</a:t>
            </a:r>
            <a:r>
              <a:rPr lang="zh-CN" altLang="en-US" sz="1600" b="1" dirty="0">
                <a:solidFill>
                  <a:srgbClr val="0070C0"/>
                </a:solidFill>
                <a:latin typeface="微软雅黑" panose="020B0503020204020204" pitchFamily="34" charset="-122"/>
                <a:ea typeface="微软雅黑" panose="020B0503020204020204" pitchFamily="34" charset="-122"/>
              </a:rPr>
              <a:t>关键人员变更时，应经过批准人和申请人的审批。</a:t>
            </a:r>
          </a:p>
        </p:txBody>
      </p:sp>
      <p:cxnSp>
        <p:nvCxnSpPr>
          <p:cNvPr id="14" name="直接连接符 13">
            <a:extLst>
              <a:ext uri="{FF2B5EF4-FFF2-40B4-BE49-F238E27FC236}">
                <a16:creationId xmlns:a16="http://schemas.microsoft.com/office/drawing/2014/main" id="{5CDB83D1-DB86-4C06-ACD4-CF3C4C497536}"/>
              </a:ext>
            </a:extLst>
          </p:cNvPr>
          <p:cNvCxnSpPr>
            <a:cxnSpLocks/>
          </p:cNvCxnSpPr>
          <p:nvPr/>
        </p:nvCxnSpPr>
        <p:spPr>
          <a:xfrm>
            <a:off x="2239104" y="6037376"/>
            <a:ext cx="802731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21506" name="Picture 2" descr="http://xn--cjr118h83mnwb.com/editor/UploadFile/201451583940606.jpg">
            <a:extLst>
              <a:ext uri="{FF2B5EF4-FFF2-40B4-BE49-F238E27FC236}">
                <a16:creationId xmlns:a16="http://schemas.microsoft.com/office/drawing/2014/main" id="{930E8C1F-F738-48AF-9DD7-B33BC6C31C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39" r="25562"/>
          <a:stretch/>
        </p:blipFill>
        <p:spPr bwMode="auto">
          <a:xfrm>
            <a:off x="6793566" y="2668690"/>
            <a:ext cx="3415328" cy="314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52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受限空间作业许可办理流程</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361062" y="61271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CB2CD47-99F7-4148-A3D0-65C367300E05}"/>
              </a:ext>
            </a:extLst>
          </p:cNvPr>
          <p:cNvSpPr/>
          <p:nvPr/>
        </p:nvSpPr>
        <p:spPr>
          <a:xfrm>
            <a:off x="2187820" y="1705567"/>
            <a:ext cx="8169131"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4436895" y="1817743"/>
            <a:ext cx="4573678" cy="400110"/>
          </a:xfrm>
          <a:prstGeom prst="rect">
            <a:avLst/>
          </a:prstGeom>
          <a:noFill/>
        </p:spPr>
        <p:txBody>
          <a:bodyPr wrap="squar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6</a:t>
            </a:r>
            <a:r>
              <a:rPr lang="zh-CN" altLang="en-US" sz="2000" dirty="0">
                <a:solidFill>
                  <a:schemeClr val="bg1"/>
                </a:solidFill>
                <a:latin typeface="微软雅黑" panose="020B0503020204020204" pitchFamily="34" charset="-122"/>
                <a:ea typeface="微软雅黑" panose="020B0503020204020204" pitchFamily="34" charset="-122"/>
              </a:rPr>
              <a:t>、作业许可证的期限、延期和关闭</a:t>
            </a:r>
          </a:p>
        </p:txBody>
      </p:sp>
      <p:sp>
        <p:nvSpPr>
          <p:cNvPr id="5" name="矩形 4">
            <a:extLst>
              <a:ext uri="{FF2B5EF4-FFF2-40B4-BE49-F238E27FC236}">
                <a16:creationId xmlns:a16="http://schemas.microsoft.com/office/drawing/2014/main" id="{61CA4197-C792-441B-910C-F8A50D27F399}"/>
              </a:ext>
            </a:extLst>
          </p:cNvPr>
          <p:cNvSpPr/>
          <p:nvPr/>
        </p:nvSpPr>
        <p:spPr>
          <a:xfrm>
            <a:off x="6020447" y="2416971"/>
            <a:ext cx="4336504" cy="3539430"/>
          </a:xfrm>
          <a:prstGeom prst="rect">
            <a:avLst/>
          </a:prstGeom>
        </p:spPr>
        <p:txBody>
          <a:bodyPr wrap="square">
            <a:spAutoFit/>
          </a:bodyPr>
          <a:lstStyle/>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进入受限空间作业许可证的有效期限一般</a:t>
            </a:r>
            <a:r>
              <a:rPr lang="zh-CN" altLang="en-US" sz="1600" b="1" dirty="0">
                <a:solidFill>
                  <a:srgbClr val="0070C0"/>
                </a:solidFill>
                <a:latin typeface="微软雅黑" panose="020B0503020204020204" pitchFamily="34" charset="-122"/>
                <a:ea typeface="微软雅黑" panose="020B0503020204020204" pitchFamily="34" charset="-122"/>
              </a:rPr>
              <a:t>不得超过一个班次；</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根据具体情况，可延期。延期后总的期限不能超过</a:t>
            </a:r>
            <a:r>
              <a:rPr lang="en-US" altLang="zh-CN" sz="1600" dirty="0">
                <a:latin typeface="微软雅黑" panose="020B0503020204020204" pitchFamily="34" charset="-122"/>
                <a:ea typeface="微软雅黑" panose="020B0503020204020204" pitchFamily="34" charset="-122"/>
              </a:rPr>
              <a:t>24</a:t>
            </a:r>
            <a:r>
              <a:rPr lang="zh-CN" altLang="en-US" sz="1600" dirty="0">
                <a:latin typeface="微软雅黑" panose="020B0503020204020204" pitchFamily="34" charset="-122"/>
                <a:ea typeface="微软雅黑" panose="020B0503020204020204" pitchFamily="34" charset="-122"/>
              </a:rPr>
              <a:t>小时。</a:t>
            </a:r>
            <a:r>
              <a:rPr lang="zh-CN" altLang="en-US" sz="1600" b="1" dirty="0">
                <a:solidFill>
                  <a:srgbClr val="0070C0"/>
                </a:solidFill>
                <a:latin typeface="微软雅黑" panose="020B0503020204020204" pitchFamily="34" charset="-122"/>
                <a:ea typeface="微软雅黑" panose="020B0503020204020204" pitchFamily="34" charset="-122"/>
              </a:rPr>
              <a:t>超过</a:t>
            </a:r>
            <a:r>
              <a:rPr lang="en-US" altLang="zh-CN" sz="1600" b="1" dirty="0">
                <a:solidFill>
                  <a:srgbClr val="0070C0"/>
                </a:solidFill>
                <a:latin typeface="微软雅黑" panose="020B0503020204020204" pitchFamily="34" charset="-122"/>
                <a:ea typeface="微软雅黑" panose="020B0503020204020204" pitchFamily="34" charset="-122"/>
              </a:rPr>
              <a:t>24</a:t>
            </a:r>
            <a:r>
              <a:rPr lang="zh-CN" altLang="en-US" sz="1600" b="1" dirty="0">
                <a:solidFill>
                  <a:srgbClr val="0070C0"/>
                </a:solidFill>
                <a:latin typeface="微软雅黑" panose="020B0503020204020204" pitchFamily="34" charset="-122"/>
                <a:ea typeface="微软雅黑" panose="020B0503020204020204" pitchFamily="34" charset="-122"/>
              </a:rPr>
              <a:t>小时，重新办理作业许可证；</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隔日继续作业的，应召开每日进入前会议，</a:t>
            </a:r>
            <a:r>
              <a:rPr lang="zh-CN" altLang="en-US" sz="1600" b="1" dirty="0">
                <a:solidFill>
                  <a:srgbClr val="0070C0"/>
                </a:solidFill>
                <a:latin typeface="微软雅黑" panose="020B0503020204020204" pitchFamily="34" charset="-122"/>
                <a:ea typeface="微软雅黑" panose="020B0503020204020204" pitchFamily="34" charset="-122"/>
              </a:rPr>
              <a:t>确认安全措施到位</a:t>
            </a:r>
            <a:r>
              <a:rPr lang="zh-CN" altLang="en-US" sz="1600" dirty="0">
                <a:latin typeface="微软雅黑" panose="020B0503020204020204" pitchFamily="34" charset="-122"/>
                <a:ea typeface="微软雅黑" panose="020B0503020204020204" pitchFamily="34" charset="-122"/>
              </a:rPr>
              <a:t>，并做好记录。</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作业完成后，</a:t>
            </a:r>
            <a:r>
              <a:rPr lang="zh-CN" altLang="en-US" sz="1600" b="1" dirty="0">
                <a:solidFill>
                  <a:srgbClr val="0070C0"/>
                </a:solidFill>
                <a:latin typeface="微软雅黑" panose="020B0503020204020204" pitchFamily="34" charset="-122"/>
                <a:ea typeface="微软雅黑" panose="020B0503020204020204" pitchFamily="34" charset="-122"/>
              </a:rPr>
              <a:t>申请人与批准人在现场验收</a:t>
            </a:r>
            <a:r>
              <a:rPr lang="zh-CN" altLang="en-US" sz="1600" dirty="0">
                <a:latin typeface="微软雅黑" panose="020B0503020204020204" pitchFamily="34" charset="-122"/>
                <a:ea typeface="微软雅黑" panose="020B0503020204020204" pitchFamily="34" charset="-122"/>
              </a:rPr>
              <a:t>（清点工具、清理现场，解除隔离设施等）合格后，双方签字后方可关闭作业许可证。</a:t>
            </a:r>
          </a:p>
        </p:txBody>
      </p:sp>
      <p:cxnSp>
        <p:nvCxnSpPr>
          <p:cNvPr id="13" name="直接连接符 12">
            <a:extLst>
              <a:ext uri="{FF2B5EF4-FFF2-40B4-BE49-F238E27FC236}">
                <a16:creationId xmlns:a16="http://schemas.microsoft.com/office/drawing/2014/main" id="{DD6FDFA8-6F00-4189-8800-0ABA2BCC5C1D}"/>
              </a:ext>
            </a:extLst>
          </p:cNvPr>
          <p:cNvCxnSpPr>
            <a:cxnSpLocks/>
          </p:cNvCxnSpPr>
          <p:nvPr/>
        </p:nvCxnSpPr>
        <p:spPr>
          <a:xfrm>
            <a:off x="2187820" y="6061037"/>
            <a:ext cx="812092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20482" name="Picture 2" descr="http://www.yangzhou.gov.cn/frontapp/attached/image/20160615/20160615101404_407.jpg">
            <a:extLst>
              <a:ext uri="{FF2B5EF4-FFF2-40B4-BE49-F238E27FC236}">
                <a16:creationId xmlns:a16="http://schemas.microsoft.com/office/drawing/2014/main" id="{79985797-B825-4797-9B04-4215DC0E47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06" r="4890"/>
          <a:stretch/>
        </p:blipFill>
        <p:spPr bwMode="auto">
          <a:xfrm>
            <a:off x="2168829" y="2482243"/>
            <a:ext cx="3813719" cy="340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23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受限空间作业许可办理流程</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361062" y="61271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CB2CD47-99F7-4148-A3D0-65C367300E05}"/>
              </a:ext>
            </a:extLst>
          </p:cNvPr>
          <p:cNvSpPr/>
          <p:nvPr/>
        </p:nvSpPr>
        <p:spPr>
          <a:xfrm>
            <a:off x="2133120" y="1990720"/>
            <a:ext cx="8027317" cy="599228"/>
          </a:xfrm>
          <a:prstGeom prst="rect">
            <a:avLst/>
          </a:prstGeom>
          <a:solidFill>
            <a:srgbClr val="0070C0"/>
          </a:solidFill>
        </p:spPr>
        <p:txBody>
          <a:bodyPr wrap="square" rtlCol="0" anchor="ctr">
            <a:spAutoFit/>
          </a:bodyPr>
          <a:lstStyle/>
          <a:p>
            <a:pPr algn="l" eaLnBrk="0" fontAlgn="base" hangingPunct="0">
              <a:lnSpc>
                <a:spcPct val="80000"/>
              </a:lnSpc>
              <a:spcBef>
                <a:spcPct val="20000"/>
              </a:spcBef>
              <a:spcAft>
                <a:spcPct val="0"/>
              </a:spcAft>
              <a:buClr>
                <a:srgbClr val="FFFF00"/>
              </a:buClr>
              <a:tabLst>
                <a:tab pos="344170" algn="l"/>
              </a:tabLst>
            </a:pP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5000175" y="2087827"/>
            <a:ext cx="2642700" cy="400110"/>
          </a:xfrm>
          <a:prstGeom prst="rect">
            <a:avLst/>
          </a:prstGeom>
          <a:noFill/>
        </p:spPr>
        <p:txBody>
          <a:bodyPr wrap="square" rtlCol="0">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7</a:t>
            </a:r>
            <a:r>
              <a:rPr lang="zh-CN" altLang="en-US" sz="2000" dirty="0">
                <a:solidFill>
                  <a:schemeClr val="bg1"/>
                </a:solidFill>
                <a:latin typeface="微软雅黑" panose="020B0503020204020204" pitchFamily="34" charset="-122"/>
                <a:ea typeface="微软雅黑" panose="020B0503020204020204" pitchFamily="34" charset="-122"/>
              </a:rPr>
              <a:t>、作业许可证的取消</a:t>
            </a:r>
          </a:p>
        </p:txBody>
      </p:sp>
      <p:sp>
        <p:nvSpPr>
          <p:cNvPr id="5" name="矩形 4">
            <a:extLst>
              <a:ext uri="{FF2B5EF4-FFF2-40B4-BE49-F238E27FC236}">
                <a16:creationId xmlns:a16="http://schemas.microsoft.com/office/drawing/2014/main" id="{61CA4197-C792-441B-910C-F8A50D27F399}"/>
              </a:ext>
            </a:extLst>
          </p:cNvPr>
          <p:cNvSpPr/>
          <p:nvPr/>
        </p:nvSpPr>
        <p:spPr>
          <a:xfrm>
            <a:off x="2133120" y="2783920"/>
            <a:ext cx="8049373" cy="2850011"/>
          </a:xfrm>
          <a:prstGeom prst="rect">
            <a:avLst/>
          </a:prstGeom>
        </p:spPr>
        <p:txBody>
          <a:bodyPr wrap="square">
            <a:spAutoFit/>
          </a:bodyPr>
          <a:lstStyle/>
          <a:p>
            <a:pPr lvl="0" defTabSz="935355">
              <a:lnSpc>
                <a:spcPct val="140000"/>
              </a:lnSpc>
              <a:spcBef>
                <a:spcPct val="0"/>
              </a:spcBef>
            </a:pPr>
            <a:r>
              <a:rPr lang="zh-CN" altLang="en-US" sz="1600" dirty="0">
                <a:latin typeface="微软雅黑" panose="020B0503020204020204" pitchFamily="34" charset="-122"/>
                <a:ea typeface="微软雅黑" panose="020B0503020204020204" pitchFamily="34" charset="-122"/>
              </a:rPr>
              <a:t>当发生下列任何一种情况时，生产单位和作业单位的现场监督人员</a:t>
            </a:r>
            <a:r>
              <a:rPr lang="zh-CN" altLang="en-US" sz="1600" b="1" u="sng" dirty="0">
                <a:solidFill>
                  <a:srgbClr val="0070C0"/>
                </a:solidFill>
                <a:latin typeface="微软雅黑" panose="020B0503020204020204" pitchFamily="34" charset="-122"/>
                <a:ea typeface="微软雅黑" panose="020B0503020204020204" pitchFamily="34" charset="-122"/>
              </a:rPr>
              <a:t>应立即取消作业</a:t>
            </a:r>
            <a:r>
              <a:rPr lang="zh-CN" altLang="en-US" sz="1600" dirty="0">
                <a:latin typeface="微软雅黑" panose="020B0503020204020204" pitchFamily="34" charset="-122"/>
                <a:ea typeface="微软雅黑" panose="020B0503020204020204" pitchFamily="34" charset="-122"/>
              </a:rPr>
              <a:t>，终止相关作业许可证，并通知批准人。若要继续作业，应重新办理许可证。</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作业环境和条件发生变化； </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作业内容发生改变；</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现场作业与作业计划的要求发生重大偏离；</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发现有可能造成人身伤害的不安全行为；</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现场作业人员发现重大安全隐患；</a:t>
            </a:r>
          </a:p>
          <a:p>
            <a:pPr marL="285750" lvl="0" indent="-285750" defTabSz="935355">
              <a:lnSpc>
                <a:spcPct val="140000"/>
              </a:lnSpc>
              <a:spcBef>
                <a:spcPct val="0"/>
              </a:spcBef>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事故状态下。</a:t>
            </a:r>
          </a:p>
        </p:txBody>
      </p:sp>
      <p:cxnSp>
        <p:nvCxnSpPr>
          <p:cNvPr id="14" name="直接连接符 13">
            <a:extLst>
              <a:ext uri="{FF2B5EF4-FFF2-40B4-BE49-F238E27FC236}">
                <a16:creationId xmlns:a16="http://schemas.microsoft.com/office/drawing/2014/main" id="{5CDB83D1-DB86-4C06-ACD4-CF3C4C497536}"/>
              </a:ext>
            </a:extLst>
          </p:cNvPr>
          <p:cNvCxnSpPr/>
          <p:nvPr/>
        </p:nvCxnSpPr>
        <p:spPr>
          <a:xfrm>
            <a:off x="2133120" y="5773372"/>
            <a:ext cx="787779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19458" name="Picture 2" descr="http://imgsrc.baidu.com/imgad/pic/item/96dda144ad3459824ab0bcb606f431adcbef84d8.jpg">
            <a:extLst>
              <a:ext uri="{FF2B5EF4-FFF2-40B4-BE49-F238E27FC236}">
                <a16:creationId xmlns:a16="http://schemas.microsoft.com/office/drawing/2014/main" id="{FA3708EB-709C-4C43-98C0-A6523D37552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61111" y1="34700" x2="61111" y2="34700"/>
                        <a14:foregroundMark x1="58859" y1="34200" x2="58859" y2="34200"/>
                        <a14:foregroundMark x1="56607" y1="32700" x2="56607" y2="32700"/>
                        <a14:foregroundMark x1="61712" y1="31700" x2="61712" y2="31700"/>
                        <a14:foregroundMark x1="56607" y1="37600" x2="56607" y2="37600"/>
                        <a14:foregroundMark x1="54354" y1="37600" x2="54354" y2="37600"/>
                      </a14:backgroundRemoval>
                    </a14:imgEffect>
                  </a14:imgLayer>
                </a14:imgProps>
              </a:ext>
              <a:ext uri="{28A0092B-C50C-407E-A947-70E740481C1C}">
                <a14:useLocalDpi xmlns:a14="http://schemas.microsoft.com/office/drawing/2010/main" val="0"/>
              </a:ext>
            </a:extLst>
          </a:blip>
          <a:srcRect/>
          <a:stretch>
            <a:fillRect/>
          </a:stretch>
        </p:blipFill>
        <p:spPr bwMode="auto">
          <a:xfrm>
            <a:off x="8577943" y="3362671"/>
            <a:ext cx="1604550" cy="241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21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受限空间作业许可办理流程</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361062" y="61271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sp>
        <p:nvSpPr>
          <p:cNvPr id="4" name="文本框 3">
            <a:extLst>
              <a:ext uri="{FF2B5EF4-FFF2-40B4-BE49-F238E27FC236}">
                <a16:creationId xmlns:a16="http://schemas.microsoft.com/office/drawing/2014/main" id="{0C4D480C-338F-466D-9AC4-99402D5A44E9}"/>
              </a:ext>
            </a:extLst>
          </p:cNvPr>
          <p:cNvSpPr txBox="1"/>
          <p:nvPr/>
        </p:nvSpPr>
        <p:spPr>
          <a:xfrm>
            <a:off x="683451" y="1538837"/>
            <a:ext cx="3241307" cy="400110"/>
          </a:xfrm>
          <a:prstGeom prst="rect">
            <a:avLst/>
          </a:prstGeom>
          <a:noFill/>
        </p:spPr>
        <p:txBody>
          <a:bodyPr wrap="square" rtlCol="0">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8</a:t>
            </a:r>
            <a:r>
              <a:rPr lang="zh-CN" altLang="en-US" sz="2000" dirty="0">
                <a:solidFill>
                  <a:srgbClr val="0070C0"/>
                </a:solidFill>
                <a:latin typeface="微软雅黑" panose="020B0503020204020204" pitchFamily="34" charset="-122"/>
                <a:ea typeface="微软雅黑" panose="020B0503020204020204" pitchFamily="34" charset="-122"/>
              </a:rPr>
              <a:t>、作业许可证的管理</a:t>
            </a:r>
          </a:p>
        </p:txBody>
      </p:sp>
      <p:sp>
        <p:nvSpPr>
          <p:cNvPr id="14" name="矩形 13">
            <a:extLst>
              <a:ext uri="{FF2B5EF4-FFF2-40B4-BE49-F238E27FC236}">
                <a16:creationId xmlns:a16="http://schemas.microsoft.com/office/drawing/2014/main" id="{10E71AB8-ACD7-4B45-B208-3470C566E476}"/>
              </a:ext>
            </a:extLst>
          </p:cNvPr>
          <p:cNvSpPr/>
          <p:nvPr/>
        </p:nvSpPr>
        <p:spPr>
          <a:xfrm>
            <a:off x="683451" y="2426420"/>
            <a:ext cx="4453463" cy="375809"/>
          </a:xfrm>
          <a:prstGeom prst="rect">
            <a:avLst/>
          </a:prstGeom>
        </p:spPr>
        <p:txBody>
          <a:bodyPr wrap="none">
            <a:spAutoFit/>
          </a:bodyPr>
          <a:lstStyle/>
          <a:p>
            <a:pPr marL="285750" indent="-285750" algn="just" defTabSz="795655">
              <a:lnSpc>
                <a:spcPct val="11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作业许可证应包含</a:t>
            </a:r>
            <a:r>
              <a:rPr lang="zh-CN" altLang="en-US" b="1" dirty="0">
                <a:solidFill>
                  <a:srgbClr val="0070C0"/>
                </a:solidFill>
                <a:latin typeface="微软雅黑" panose="020B0503020204020204" pitchFamily="34" charset="-122"/>
                <a:ea typeface="微软雅黑" panose="020B0503020204020204" pitchFamily="34" charset="-122"/>
              </a:rPr>
              <a:t>作业活动</a:t>
            </a:r>
            <a:r>
              <a:rPr lang="zh-CN" altLang="en-US" dirty="0">
                <a:latin typeface="微软雅黑" panose="020B0503020204020204" pitchFamily="34" charset="-122"/>
                <a:ea typeface="微软雅黑" panose="020B0503020204020204" pitchFamily="34" charset="-122"/>
              </a:rPr>
              <a:t>的基本信息</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grpSp>
        <p:nvGrpSpPr>
          <p:cNvPr id="16" name="组合 15">
            <a:extLst>
              <a:ext uri="{FF2B5EF4-FFF2-40B4-BE49-F238E27FC236}">
                <a16:creationId xmlns:a16="http://schemas.microsoft.com/office/drawing/2014/main" id="{C97BAD7E-7064-42C8-909D-EDB360ED40CB}"/>
              </a:ext>
            </a:extLst>
          </p:cNvPr>
          <p:cNvGrpSpPr/>
          <p:nvPr/>
        </p:nvGrpSpPr>
        <p:grpSpPr>
          <a:xfrm>
            <a:off x="1094430" y="3064730"/>
            <a:ext cx="10445130" cy="449944"/>
            <a:chOff x="1398527" y="3232284"/>
            <a:chExt cx="9370248" cy="449944"/>
          </a:xfrm>
        </p:grpSpPr>
        <p:sp>
          <p:nvSpPr>
            <p:cNvPr id="21" name="矩形 20">
              <a:extLst>
                <a:ext uri="{FF2B5EF4-FFF2-40B4-BE49-F238E27FC236}">
                  <a16:creationId xmlns:a16="http://schemas.microsoft.com/office/drawing/2014/main" id="{4C32E9E8-C9BE-4AF6-93D7-888F8C8818F5}"/>
                </a:ext>
              </a:extLst>
            </p:cNvPr>
            <p:cNvSpPr/>
            <p:nvPr/>
          </p:nvSpPr>
          <p:spPr>
            <a:xfrm>
              <a:off x="1398527" y="3232285"/>
              <a:ext cx="2381744" cy="44994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4483826D-DF7E-4007-8981-025152656938}"/>
                </a:ext>
              </a:extLst>
            </p:cNvPr>
            <p:cNvSpPr/>
            <p:nvPr/>
          </p:nvSpPr>
          <p:spPr>
            <a:xfrm>
              <a:off x="3749717" y="3232284"/>
              <a:ext cx="2381744" cy="449943"/>
            </a:xfrm>
            <a:prstGeom prst="rect">
              <a:avLst/>
            </a:prstGeom>
            <a:solidFill>
              <a:srgbClr val="F93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BE60A124-25D7-4BFB-AF49-6C02B38B58C5}"/>
                </a:ext>
              </a:extLst>
            </p:cNvPr>
            <p:cNvSpPr/>
            <p:nvPr/>
          </p:nvSpPr>
          <p:spPr>
            <a:xfrm>
              <a:off x="6035841" y="3232285"/>
              <a:ext cx="2381744" cy="44994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3C13538B-CE51-4590-B033-007E3792984B}"/>
                </a:ext>
              </a:extLst>
            </p:cNvPr>
            <p:cNvSpPr/>
            <p:nvPr/>
          </p:nvSpPr>
          <p:spPr>
            <a:xfrm>
              <a:off x="8387031" y="3232284"/>
              <a:ext cx="2381744" cy="449943"/>
            </a:xfrm>
            <a:prstGeom prst="rect">
              <a:avLst/>
            </a:prstGeom>
            <a:solidFill>
              <a:srgbClr val="F93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4" name="矩形 33">
              <a:extLst>
                <a:ext uri="{FF2B5EF4-FFF2-40B4-BE49-F238E27FC236}">
                  <a16:creationId xmlns:a16="http://schemas.microsoft.com/office/drawing/2014/main" id="{8167F50F-66BA-4E20-BC16-E571F2ADE3E5}"/>
                </a:ext>
              </a:extLst>
            </p:cNvPr>
            <p:cNvSpPr/>
            <p:nvPr/>
          </p:nvSpPr>
          <p:spPr>
            <a:xfrm>
              <a:off x="1978928" y="3339267"/>
              <a:ext cx="1107996" cy="313932"/>
            </a:xfrm>
            <a:prstGeom prst="rect">
              <a:avLst/>
            </a:prstGeom>
          </p:spPr>
          <p:txBody>
            <a:bodyPr wrap="square">
              <a:spAutoFit/>
            </a:bodyPr>
            <a:lstStyle/>
            <a:p>
              <a:pPr lvl="0" eaLnBrk="0" fontAlgn="base" hangingPunct="0">
                <a:lnSpc>
                  <a:spcPct val="8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作业单位</a:t>
              </a:r>
            </a:p>
          </p:txBody>
        </p:sp>
        <p:sp>
          <p:nvSpPr>
            <p:cNvPr id="35" name="矩形 34">
              <a:extLst>
                <a:ext uri="{FF2B5EF4-FFF2-40B4-BE49-F238E27FC236}">
                  <a16:creationId xmlns:a16="http://schemas.microsoft.com/office/drawing/2014/main" id="{86410237-ACBA-4556-9AF4-7ADD0718ADE2}"/>
                </a:ext>
              </a:extLst>
            </p:cNvPr>
            <p:cNvSpPr/>
            <p:nvPr/>
          </p:nvSpPr>
          <p:spPr>
            <a:xfrm>
              <a:off x="4469839" y="3311071"/>
              <a:ext cx="1107996" cy="313932"/>
            </a:xfrm>
            <a:prstGeom prst="rect">
              <a:avLst/>
            </a:prstGeom>
          </p:spPr>
          <p:txBody>
            <a:bodyPr wrap="square">
              <a:spAutoFit/>
            </a:bodyPr>
            <a:lstStyle/>
            <a:p>
              <a:pPr lvl="0" eaLnBrk="0" fontAlgn="base" hangingPunct="0">
                <a:lnSpc>
                  <a:spcPct val="8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作业区域</a:t>
              </a:r>
            </a:p>
          </p:txBody>
        </p:sp>
        <p:sp>
          <p:nvSpPr>
            <p:cNvPr id="36" name="矩形 35">
              <a:extLst>
                <a:ext uri="{FF2B5EF4-FFF2-40B4-BE49-F238E27FC236}">
                  <a16:creationId xmlns:a16="http://schemas.microsoft.com/office/drawing/2014/main" id="{3C1BD37A-FE98-44E4-A05E-71A9B627443F}"/>
                </a:ext>
              </a:extLst>
            </p:cNvPr>
            <p:cNvSpPr/>
            <p:nvPr/>
          </p:nvSpPr>
          <p:spPr>
            <a:xfrm>
              <a:off x="6241907" y="3323517"/>
              <a:ext cx="2148024" cy="313932"/>
            </a:xfrm>
            <a:prstGeom prst="rect">
              <a:avLst/>
            </a:prstGeom>
          </p:spPr>
          <p:txBody>
            <a:bodyPr wrap="square">
              <a:spAutoFit/>
            </a:bodyPr>
            <a:lstStyle/>
            <a:p>
              <a:pPr lvl="0" eaLnBrk="0" fontAlgn="base" hangingPunct="0">
                <a:lnSpc>
                  <a:spcPct val="80000"/>
                </a:lnSpc>
                <a:spcBef>
                  <a:spcPct val="20000"/>
                </a:spcBef>
                <a:spcAft>
                  <a:spcPct val="0"/>
                </a:spcAft>
                <a:buClr>
                  <a:srgbClr val="FFFF00"/>
                </a:buClr>
                <a:tabLst>
                  <a:tab pos="344170" algn="l"/>
                </a:tabLst>
                <a:defRPr/>
              </a:pPr>
              <a:r>
                <a:rPr lang="en-US" altLang="zh-CN" kern="0" dirty="0">
                  <a:solidFill>
                    <a:schemeClr val="bg1"/>
                  </a:solidFill>
                  <a:latin typeface="微软雅黑" panose="020B0503020204020204" pitchFamily="34" charset="-122"/>
                  <a:ea typeface="微软雅黑" panose="020B0503020204020204" pitchFamily="34" charset="-122"/>
                </a:rPr>
                <a:t>	</a:t>
              </a:r>
              <a:r>
                <a:rPr lang="zh-CN" altLang="en-US" kern="0" dirty="0">
                  <a:solidFill>
                    <a:schemeClr val="bg1"/>
                  </a:solidFill>
                  <a:latin typeface="微软雅黑" panose="020B0503020204020204" pitchFamily="34" charset="-122"/>
                  <a:ea typeface="微软雅黑" panose="020B0503020204020204" pitchFamily="34" charset="-122"/>
                </a:rPr>
                <a:t>作业范围、内容</a:t>
              </a:r>
            </a:p>
          </p:txBody>
        </p:sp>
        <p:sp>
          <p:nvSpPr>
            <p:cNvPr id="37" name="矩形 36">
              <a:extLst>
                <a:ext uri="{FF2B5EF4-FFF2-40B4-BE49-F238E27FC236}">
                  <a16:creationId xmlns:a16="http://schemas.microsoft.com/office/drawing/2014/main" id="{2682F0A0-7924-4216-AA03-A7790E2BEE77}"/>
                </a:ext>
              </a:extLst>
            </p:cNvPr>
            <p:cNvSpPr/>
            <p:nvPr/>
          </p:nvSpPr>
          <p:spPr>
            <a:xfrm>
              <a:off x="9037579" y="3323517"/>
              <a:ext cx="1111202" cy="313932"/>
            </a:xfrm>
            <a:prstGeom prst="rect">
              <a:avLst/>
            </a:prstGeom>
          </p:spPr>
          <p:txBody>
            <a:bodyPr wrap="square">
              <a:spAutoFit/>
            </a:bodyPr>
            <a:lstStyle/>
            <a:p>
              <a:pPr lvl="0" eaLnBrk="0" fontAlgn="base" hangingPunct="0">
                <a:lnSpc>
                  <a:spcPct val="8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作业时间</a:t>
              </a:r>
            </a:p>
          </p:txBody>
        </p:sp>
      </p:grpSp>
      <p:grpSp>
        <p:nvGrpSpPr>
          <p:cNvPr id="17" name="组合 16">
            <a:extLst>
              <a:ext uri="{FF2B5EF4-FFF2-40B4-BE49-F238E27FC236}">
                <a16:creationId xmlns:a16="http://schemas.microsoft.com/office/drawing/2014/main" id="{C45227EE-1600-4D69-8AB5-2C329F18984C}"/>
              </a:ext>
            </a:extLst>
          </p:cNvPr>
          <p:cNvGrpSpPr/>
          <p:nvPr/>
        </p:nvGrpSpPr>
        <p:grpSpPr>
          <a:xfrm>
            <a:off x="1094430" y="3904476"/>
            <a:ext cx="10445130" cy="449944"/>
            <a:chOff x="1398527" y="4072030"/>
            <a:chExt cx="9370248" cy="449944"/>
          </a:xfrm>
        </p:grpSpPr>
        <p:sp>
          <p:nvSpPr>
            <p:cNvPr id="25" name="矩形 24">
              <a:extLst>
                <a:ext uri="{FF2B5EF4-FFF2-40B4-BE49-F238E27FC236}">
                  <a16:creationId xmlns:a16="http://schemas.microsoft.com/office/drawing/2014/main" id="{14A90AFD-BCAF-45DA-88B7-B8A37EB5D3E7}"/>
                </a:ext>
              </a:extLst>
            </p:cNvPr>
            <p:cNvSpPr/>
            <p:nvPr/>
          </p:nvSpPr>
          <p:spPr>
            <a:xfrm>
              <a:off x="1398527" y="4072031"/>
              <a:ext cx="2381744" cy="44994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AAE55525-765E-4CA5-95D2-D3B705850E18}"/>
                </a:ext>
              </a:extLst>
            </p:cNvPr>
            <p:cNvSpPr/>
            <p:nvPr/>
          </p:nvSpPr>
          <p:spPr>
            <a:xfrm>
              <a:off x="3749717" y="4072030"/>
              <a:ext cx="2381744" cy="449943"/>
            </a:xfrm>
            <a:prstGeom prst="rect">
              <a:avLst/>
            </a:prstGeom>
            <a:solidFill>
              <a:srgbClr val="F93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1062B37F-8A14-47F1-AE0F-3D06A5124708}"/>
                </a:ext>
              </a:extLst>
            </p:cNvPr>
            <p:cNvSpPr/>
            <p:nvPr/>
          </p:nvSpPr>
          <p:spPr>
            <a:xfrm>
              <a:off x="6035841" y="4072031"/>
              <a:ext cx="2381744" cy="44994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38CE4F87-60AD-4A7E-8EC5-4DE0B15409FA}"/>
                </a:ext>
              </a:extLst>
            </p:cNvPr>
            <p:cNvSpPr/>
            <p:nvPr/>
          </p:nvSpPr>
          <p:spPr>
            <a:xfrm>
              <a:off x="8387031" y="4072030"/>
              <a:ext cx="2381744" cy="449943"/>
            </a:xfrm>
            <a:prstGeom prst="rect">
              <a:avLst/>
            </a:prstGeom>
            <a:solidFill>
              <a:srgbClr val="F93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2" name="矩形 41">
              <a:extLst>
                <a:ext uri="{FF2B5EF4-FFF2-40B4-BE49-F238E27FC236}">
                  <a16:creationId xmlns:a16="http://schemas.microsoft.com/office/drawing/2014/main" id="{DCE3045F-D60A-4C21-A2A3-499B918D7FEF}"/>
                </a:ext>
              </a:extLst>
            </p:cNvPr>
            <p:cNvSpPr/>
            <p:nvPr/>
          </p:nvSpPr>
          <p:spPr>
            <a:xfrm>
              <a:off x="1417773" y="4183262"/>
              <a:ext cx="2374494" cy="289310"/>
            </a:xfrm>
            <a:prstGeom prst="rect">
              <a:avLst/>
            </a:prstGeom>
          </p:spPr>
          <p:txBody>
            <a:bodyPr wrap="none">
              <a:spAutoFit/>
            </a:bodyPr>
            <a:lstStyle/>
            <a:p>
              <a:pPr lvl="0" eaLnBrk="0" fontAlgn="base" hangingPunct="0">
                <a:lnSpc>
                  <a:spcPct val="80000"/>
                </a:lnSpc>
                <a:spcBef>
                  <a:spcPct val="20000"/>
                </a:spcBef>
                <a:spcAft>
                  <a:spcPct val="0"/>
                </a:spcAft>
                <a:buClr>
                  <a:srgbClr val="FFFF00"/>
                </a:buClr>
                <a:tabLst>
                  <a:tab pos="344170" algn="l"/>
                </a:tabLst>
                <a:defRPr/>
              </a:pPr>
              <a:r>
                <a:rPr lang="zh-CN" altLang="en-US" sz="1600" kern="0" dirty="0">
                  <a:solidFill>
                    <a:schemeClr val="bg1"/>
                  </a:solidFill>
                  <a:latin typeface="微软雅黑" panose="020B0503020204020204" pitchFamily="34" charset="-122"/>
                  <a:ea typeface="微软雅黑" panose="020B0503020204020204" pitchFamily="34" charset="-122"/>
                </a:rPr>
                <a:t>作业危害及相应的控制措施</a:t>
              </a:r>
            </a:p>
          </p:txBody>
        </p:sp>
        <p:sp>
          <p:nvSpPr>
            <p:cNvPr id="43" name="矩形 42">
              <a:extLst>
                <a:ext uri="{FF2B5EF4-FFF2-40B4-BE49-F238E27FC236}">
                  <a16:creationId xmlns:a16="http://schemas.microsoft.com/office/drawing/2014/main" id="{CEE3BAD6-259C-418E-911B-1CB69193564C}"/>
                </a:ext>
              </a:extLst>
            </p:cNvPr>
            <p:cNvSpPr/>
            <p:nvPr/>
          </p:nvSpPr>
          <p:spPr>
            <a:xfrm>
              <a:off x="4469839" y="4167181"/>
              <a:ext cx="1107996" cy="313932"/>
            </a:xfrm>
            <a:prstGeom prst="rect">
              <a:avLst/>
            </a:prstGeom>
          </p:spPr>
          <p:txBody>
            <a:bodyPr wrap="none">
              <a:spAutoFit/>
            </a:bodyPr>
            <a:lstStyle/>
            <a:p>
              <a:pPr lvl="0" eaLnBrk="0" fontAlgn="base" hangingPunct="0">
                <a:lnSpc>
                  <a:spcPct val="8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作业申请</a:t>
              </a:r>
            </a:p>
          </p:txBody>
        </p:sp>
        <p:sp>
          <p:nvSpPr>
            <p:cNvPr id="44" name="矩形 43">
              <a:extLst>
                <a:ext uri="{FF2B5EF4-FFF2-40B4-BE49-F238E27FC236}">
                  <a16:creationId xmlns:a16="http://schemas.microsoft.com/office/drawing/2014/main" id="{A5AF759A-4507-45B0-BC25-FEE0EACF9930}"/>
                </a:ext>
              </a:extLst>
            </p:cNvPr>
            <p:cNvSpPr/>
            <p:nvPr/>
          </p:nvSpPr>
          <p:spPr>
            <a:xfrm>
              <a:off x="6847202" y="4170513"/>
              <a:ext cx="1107996" cy="313932"/>
            </a:xfrm>
            <a:prstGeom prst="rect">
              <a:avLst/>
            </a:prstGeom>
          </p:spPr>
          <p:txBody>
            <a:bodyPr wrap="none">
              <a:spAutoFit/>
            </a:bodyPr>
            <a:lstStyle/>
            <a:p>
              <a:pPr lvl="0" eaLnBrk="0" fontAlgn="base" hangingPunct="0">
                <a:lnSpc>
                  <a:spcPct val="8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作业批准</a:t>
              </a:r>
              <a:endParaRPr lang="en-US" altLang="zh-CN" kern="0" dirty="0">
                <a:solidFill>
                  <a:schemeClr val="bg1"/>
                </a:solidFill>
                <a:latin typeface="微软雅黑" panose="020B0503020204020204" pitchFamily="34" charset="-122"/>
                <a:ea typeface="微软雅黑" panose="020B0503020204020204" pitchFamily="34" charset="-122"/>
              </a:endParaRPr>
            </a:p>
          </p:txBody>
        </p:sp>
        <p:sp>
          <p:nvSpPr>
            <p:cNvPr id="45" name="矩形 44">
              <a:extLst>
                <a:ext uri="{FF2B5EF4-FFF2-40B4-BE49-F238E27FC236}">
                  <a16:creationId xmlns:a16="http://schemas.microsoft.com/office/drawing/2014/main" id="{FE13C826-7B04-4DE8-977F-C257F7936773}"/>
                </a:ext>
              </a:extLst>
            </p:cNvPr>
            <p:cNvSpPr/>
            <p:nvPr/>
          </p:nvSpPr>
          <p:spPr>
            <a:xfrm>
              <a:off x="9023905" y="4156663"/>
              <a:ext cx="1107996" cy="341632"/>
            </a:xfrm>
            <a:prstGeom prst="rect">
              <a:avLst/>
            </a:prstGeom>
          </p:spPr>
          <p:txBody>
            <a:bodyPr wrap="none">
              <a:spAutoFit/>
            </a:bodyPr>
            <a:lstStyle/>
            <a:p>
              <a:pPr lvl="0" eaLnBrk="0" fontAlgn="base" hangingPunct="0">
                <a:lnSpc>
                  <a:spcPct val="9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作业关闭</a:t>
              </a:r>
            </a:p>
          </p:txBody>
        </p:sp>
      </p:grpSp>
      <p:sp>
        <p:nvSpPr>
          <p:cNvPr id="15" name="矩形 14">
            <a:extLst>
              <a:ext uri="{FF2B5EF4-FFF2-40B4-BE49-F238E27FC236}">
                <a16:creationId xmlns:a16="http://schemas.microsoft.com/office/drawing/2014/main" id="{B0CE6BB6-049E-42D3-9D5C-F9B9E9C82B77}"/>
              </a:ext>
            </a:extLst>
          </p:cNvPr>
          <p:cNvSpPr/>
          <p:nvPr/>
        </p:nvSpPr>
        <p:spPr>
          <a:xfrm>
            <a:off x="683451" y="4787100"/>
            <a:ext cx="3243196" cy="369332"/>
          </a:xfrm>
          <a:prstGeom prst="rect">
            <a:avLst/>
          </a:prstGeom>
        </p:spPr>
        <p:txBody>
          <a:bodyPr wrap="none">
            <a:spAutoFit/>
          </a:bodyPr>
          <a:lstStyle/>
          <a:p>
            <a:pPr marL="285750" indent="-285750">
              <a:buFont typeface="Arial" panose="020B0604020202020204" pitchFamily="34" charset="0"/>
              <a:buChar char="•"/>
            </a:pPr>
            <a:r>
              <a:rPr lang="zh-CN" altLang="en-US" b="1" dirty="0">
                <a:solidFill>
                  <a:srgbClr val="0070C0"/>
                </a:solidFill>
                <a:latin typeface="微软雅黑" panose="020B0503020204020204" pitchFamily="34" charset="-122"/>
                <a:ea typeface="微软雅黑" panose="020B0503020204020204" pitchFamily="34" charset="-122"/>
              </a:rPr>
              <a:t>注：</a:t>
            </a:r>
            <a:r>
              <a:rPr lang="zh-CN" altLang="en-US" dirty="0">
                <a:latin typeface="微软雅黑" panose="020B0503020204020204" pitchFamily="34" charset="-122"/>
                <a:ea typeface="微软雅黑" panose="020B0503020204020204" pitchFamily="34" charset="-122"/>
              </a:rPr>
              <a:t>作业许可证还应</a:t>
            </a:r>
            <a:r>
              <a:rPr lang="zh-CN" altLang="en-US" b="1" dirty="0">
                <a:solidFill>
                  <a:srgbClr val="0070C0"/>
                </a:solidFill>
                <a:latin typeface="微软雅黑" panose="020B0503020204020204" pitchFamily="34" charset="-122"/>
                <a:ea typeface="微软雅黑" panose="020B0503020204020204" pitchFamily="34" charset="-122"/>
              </a:rPr>
              <a:t>编号</a:t>
            </a:r>
            <a:r>
              <a:rPr lang="zh-CN" altLang="en-US" dirty="0">
                <a:latin typeface="微软雅黑" panose="020B0503020204020204" pitchFamily="34" charset="-122"/>
                <a:ea typeface="微软雅黑" panose="020B0503020204020204" pitchFamily="34" charset="-122"/>
              </a:rPr>
              <a:t>。</a:t>
            </a:r>
            <a:endParaRPr lang="zh-CN" altLang="en-US" dirty="0"/>
          </a:p>
        </p:txBody>
      </p:sp>
    </p:spTree>
    <p:extLst>
      <p:ext uri="{BB962C8B-B14F-4D97-AF65-F5344CB8AC3E}">
        <p14:creationId xmlns:p14="http://schemas.microsoft.com/office/powerpoint/2010/main" val="38359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迟到的关怀">
            <a:extLst>
              <a:ext uri="{FF2B5EF4-FFF2-40B4-BE49-F238E27FC236}">
                <a16:creationId xmlns:a16="http://schemas.microsoft.com/office/drawing/2014/main" id="{4D52A65C-2186-4724-81C8-79F71F557C81}"/>
              </a:ext>
            </a:extLst>
          </p:cNvPr>
          <p:cNvPicPr>
            <a:picLocks noChangeAspect="1"/>
          </p:cNvPicPr>
          <p:nvPr/>
        </p:nvPicPr>
        <p:blipFill rotWithShape="1">
          <a:blip r:embed="rId2"/>
          <a:srcRect t="16089"/>
          <a:stretch/>
        </p:blipFill>
        <p:spPr>
          <a:xfrm>
            <a:off x="6403445" y="2643864"/>
            <a:ext cx="3426792" cy="2943245"/>
          </a:xfrm>
          <a:prstGeom prst="rect">
            <a:avLst/>
          </a:prstGeom>
          <a:noFill/>
          <a:ln w="38100" cap="flat" cmpd="sng">
            <a:noFill/>
            <a:prstDash val="solid"/>
            <a:miter/>
            <a:headEnd type="none" w="med" len="med"/>
            <a:tailEnd type="none" w="med" len="med"/>
          </a:ln>
        </p:spPr>
      </p:pic>
      <p:pic>
        <p:nvPicPr>
          <p:cNvPr id="18" name="Picture 4" descr="迟开的会议">
            <a:extLst>
              <a:ext uri="{FF2B5EF4-FFF2-40B4-BE49-F238E27FC236}">
                <a16:creationId xmlns:a16="http://schemas.microsoft.com/office/drawing/2014/main" id="{8F1F236C-ECCC-4F7C-8175-9DCB760CBA56}"/>
              </a:ext>
            </a:extLst>
          </p:cNvPr>
          <p:cNvPicPr>
            <a:picLocks noChangeAspect="1"/>
          </p:cNvPicPr>
          <p:nvPr/>
        </p:nvPicPr>
        <p:blipFill rotWithShape="1">
          <a:blip r:embed="rId3"/>
          <a:srcRect t="9638"/>
          <a:stretch/>
        </p:blipFill>
        <p:spPr>
          <a:xfrm>
            <a:off x="2657252" y="2625498"/>
            <a:ext cx="3479053" cy="2961611"/>
          </a:xfrm>
          <a:prstGeom prst="rect">
            <a:avLst/>
          </a:prstGeom>
          <a:noFill/>
          <a:ln w="31750" cap="flat" cmpd="sng">
            <a:noFill/>
            <a:prstDash val="solid"/>
            <a:miter/>
            <a:headEnd type="none" w="med" len="med"/>
            <a:tailEnd type="none" w="med" len="med"/>
          </a:ln>
        </p:spPr>
      </p:pic>
      <p:sp>
        <p:nvSpPr>
          <p:cNvPr id="6" name="文本框 5"/>
          <p:cNvSpPr txBox="1"/>
          <p:nvPr/>
        </p:nvSpPr>
        <p:spPr>
          <a:xfrm>
            <a:off x="274320" y="449590"/>
            <a:ext cx="5109091"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受限空间作业许可办理流程</a:t>
            </a:r>
          </a:p>
        </p:txBody>
      </p:sp>
      <p:cxnSp>
        <p:nvCxnSpPr>
          <p:cNvPr id="8" name="直接连接符 7"/>
          <p:cNvCxnSpPr/>
          <p:nvPr/>
        </p:nvCxnSpPr>
        <p:spPr>
          <a:xfrm>
            <a:off x="0" y="103436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5361062" y="612716"/>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Rectangle 5">
            <a:extLst>
              <a:ext uri="{FF2B5EF4-FFF2-40B4-BE49-F238E27FC236}">
                <a16:creationId xmlns:a16="http://schemas.microsoft.com/office/drawing/2014/main" id="{BF3124E6-CCC2-49F1-8591-88D2F52EF898}"/>
              </a:ext>
            </a:extLst>
          </p:cNvPr>
          <p:cNvSpPr txBox="1">
            <a:spLocks noGrp="1"/>
          </p:cNvSpPr>
          <p:nvPr/>
        </p:nvSpPr>
        <p:spPr>
          <a:xfrm>
            <a:off x="6588562" y="6590287"/>
            <a:ext cx="3571875" cy="290513"/>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a:p>
            <a:pPr marL="0" indent="0" eaLnBrk="1" hangingPunct="1">
              <a:spcBef>
                <a:spcPct val="0"/>
              </a:spcBef>
              <a:buNone/>
            </a:pPr>
            <a:endParaRPr lang="en-US" altLang="zh-CN" sz="1800" dirty="0">
              <a:latin typeface="黑体" panose="02010609060101010101" pitchFamily="49" charset="-122"/>
              <a:ea typeface="黑体" panose="02010609060101010101" pitchFamily="49" charset="-122"/>
            </a:endParaRPr>
          </a:p>
        </p:txBody>
      </p:sp>
      <p:grpSp>
        <p:nvGrpSpPr>
          <p:cNvPr id="2" name="组合 1">
            <a:extLst>
              <a:ext uri="{FF2B5EF4-FFF2-40B4-BE49-F238E27FC236}">
                <a16:creationId xmlns:a16="http://schemas.microsoft.com/office/drawing/2014/main" id="{A9E68E4D-E22D-4C6E-8915-DE8E269F1C45}"/>
              </a:ext>
            </a:extLst>
          </p:cNvPr>
          <p:cNvGrpSpPr/>
          <p:nvPr/>
        </p:nvGrpSpPr>
        <p:grpSpPr>
          <a:xfrm flipH="1">
            <a:off x="905627" y="1600775"/>
            <a:ext cx="2259013" cy="760413"/>
            <a:chOff x="6626344" y="1836853"/>
            <a:chExt cx="2259013" cy="760413"/>
          </a:xfrm>
        </p:grpSpPr>
        <p:sp>
          <p:nvSpPr>
            <p:cNvPr id="19" name="AutoShape 5">
              <a:extLst>
                <a:ext uri="{FF2B5EF4-FFF2-40B4-BE49-F238E27FC236}">
                  <a16:creationId xmlns:a16="http://schemas.microsoft.com/office/drawing/2014/main" id="{F27C54FF-5CC9-4B2E-B913-D0144768F7D1}"/>
                </a:ext>
              </a:extLst>
            </p:cNvPr>
            <p:cNvSpPr/>
            <p:nvPr/>
          </p:nvSpPr>
          <p:spPr>
            <a:xfrm>
              <a:off x="6626344" y="1836853"/>
              <a:ext cx="2259013" cy="760413"/>
            </a:xfrm>
            <a:prstGeom prst="wedgeRoundRectCallout">
              <a:avLst>
                <a:gd name="adj1" fmla="val -39840"/>
                <a:gd name="adj2" fmla="val 112439"/>
                <a:gd name="adj3" fmla="val 16667"/>
              </a:avLst>
            </a:prstGeom>
            <a:solidFill>
              <a:srgbClr val="0070C0"/>
            </a:solidFill>
            <a:ln w="9525" cap="flat" cmpd="sng">
              <a:noFill/>
              <a:prstDash val="solid"/>
              <a:miter/>
              <a:headEnd type="none" w="med" len="med"/>
              <a:tailEnd type="none" w="med" len="med"/>
            </a:ln>
          </p:spPr>
          <p:txBody>
            <a:bodyPr lIns="79681" tIns="39840" rIns="79681" bIns="39840"/>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eaLnBrk="1" hangingPunct="1">
                <a:spcBef>
                  <a:spcPct val="0"/>
                </a:spcBef>
                <a:buNone/>
              </a:pPr>
              <a:endParaRPr lang="zh-CN" altLang="en-US" sz="1600" dirty="0">
                <a:solidFill>
                  <a:schemeClr val="tx1"/>
                </a:solidFill>
                <a:latin typeface="Tahoma" panose="020B0604030504040204" pitchFamily="34" charset="0"/>
                <a:ea typeface="宋体" panose="02010600030101010101" pitchFamily="2" charset="-122"/>
              </a:endParaRPr>
            </a:p>
          </p:txBody>
        </p:sp>
        <p:sp>
          <p:nvSpPr>
            <p:cNvPr id="20" name="Text Box 6">
              <a:extLst>
                <a:ext uri="{FF2B5EF4-FFF2-40B4-BE49-F238E27FC236}">
                  <a16:creationId xmlns:a16="http://schemas.microsoft.com/office/drawing/2014/main" id="{D069F850-11EF-4FC2-ACA2-C87C1C0ADB22}"/>
                </a:ext>
              </a:extLst>
            </p:cNvPr>
            <p:cNvSpPr txBox="1"/>
            <p:nvPr/>
          </p:nvSpPr>
          <p:spPr>
            <a:xfrm>
              <a:off x="6626344" y="1877649"/>
              <a:ext cx="1949450" cy="541482"/>
            </a:xfrm>
            <a:prstGeom prst="rect">
              <a:avLst/>
            </a:prstGeom>
            <a:noFill/>
            <a:ln w="9525">
              <a:noFill/>
            </a:ln>
          </p:spPr>
          <p:txBody>
            <a:bodyPr lIns="79681" tIns="39840" rIns="79681" bIns="39840">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nSpc>
                  <a:spcPct val="140000"/>
                </a:lnSpc>
                <a:spcBef>
                  <a:spcPct val="0"/>
                </a:spcBef>
                <a:buNone/>
              </a:pPr>
              <a:r>
                <a:rPr lang="zh-CN" altLang="en-GB" sz="2400" dirty="0">
                  <a:solidFill>
                    <a:schemeClr val="bg1"/>
                  </a:solidFill>
                  <a:latin typeface="微软雅黑" panose="020B0503020204020204" pitchFamily="34" charset="-122"/>
                  <a:ea typeface="微软雅黑" panose="020B0503020204020204" pitchFamily="34" charset="-122"/>
                </a:rPr>
                <a:t>迟到的</a:t>
              </a:r>
              <a:r>
                <a:rPr lang="zh-CN" altLang="en-US" sz="2400" dirty="0">
                  <a:solidFill>
                    <a:schemeClr val="bg1"/>
                  </a:solidFill>
                  <a:latin typeface="微软雅黑" panose="020B0503020204020204" pitchFamily="34" charset="-122"/>
                  <a:ea typeface="微软雅黑" panose="020B0503020204020204" pitchFamily="34" charset="-122"/>
                </a:rPr>
                <a:t>会议</a:t>
              </a:r>
              <a:endParaRPr lang="zh-CN" altLang="en-GB" sz="2400"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a:extLst>
              <a:ext uri="{FF2B5EF4-FFF2-40B4-BE49-F238E27FC236}">
                <a16:creationId xmlns:a16="http://schemas.microsoft.com/office/drawing/2014/main" id="{939D3825-4679-4EB1-B1C4-A2202E947FE8}"/>
              </a:ext>
            </a:extLst>
          </p:cNvPr>
          <p:cNvGrpSpPr/>
          <p:nvPr/>
        </p:nvGrpSpPr>
        <p:grpSpPr>
          <a:xfrm>
            <a:off x="9336455" y="1601047"/>
            <a:ext cx="2259013" cy="760413"/>
            <a:chOff x="6626344" y="1836853"/>
            <a:chExt cx="2259013" cy="760413"/>
          </a:xfrm>
        </p:grpSpPr>
        <p:sp>
          <p:nvSpPr>
            <p:cNvPr id="25" name="AutoShape 5">
              <a:extLst>
                <a:ext uri="{FF2B5EF4-FFF2-40B4-BE49-F238E27FC236}">
                  <a16:creationId xmlns:a16="http://schemas.microsoft.com/office/drawing/2014/main" id="{E648AB84-6BDB-47A3-9CB6-54A9D2373A3B}"/>
                </a:ext>
              </a:extLst>
            </p:cNvPr>
            <p:cNvSpPr/>
            <p:nvPr/>
          </p:nvSpPr>
          <p:spPr>
            <a:xfrm>
              <a:off x="6626344" y="1836853"/>
              <a:ext cx="2259013" cy="760413"/>
            </a:xfrm>
            <a:prstGeom prst="wedgeRoundRectCallout">
              <a:avLst>
                <a:gd name="adj1" fmla="val -39840"/>
                <a:gd name="adj2" fmla="val 112439"/>
                <a:gd name="adj3" fmla="val 16667"/>
              </a:avLst>
            </a:prstGeom>
            <a:solidFill>
              <a:srgbClr val="0070C0"/>
            </a:solidFill>
            <a:ln w="9525" cap="flat" cmpd="sng">
              <a:noFill/>
              <a:prstDash val="solid"/>
              <a:miter/>
              <a:headEnd type="none" w="med" len="med"/>
              <a:tailEnd type="none" w="med" len="med"/>
            </a:ln>
          </p:spPr>
          <p:txBody>
            <a:bodyPr lIns="79681" tIns="39840" rIns="79681" bIns="39840"/>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eaLnBrk="1" hangingPunct="1">
                <a:spcBef>
                  <a:spcPct val="0"/>
                </a:spcBef>
                <a:buNone/>
              </a:pPr>
              <a:endParaRPr lang="zh-CN" altLang="en-US" sz="1600" dirty="0">
                <a:solidFill>
                  <a:schemeClr val="tx1"/>
                </a:solidFill>
                <a:latin typeface="Tahoma" panose="020B0604030504040204" pitchFamily="34" charset="0"/>
                <a:ea typeface="宋体" panose="02010600030101010101" pitchFamily="2" charset="-122"/>
              </a:endParaRPr>
            </a:p>
          </p:txBody>
        </p:sp>
        <p:sp>
          <p:nvSpPr>
            <p:cNvPr id="26" name="Text Box 6">
              <a:extLst>
                <a:ext uri="{FF2B5EF4-FFF2-40B4-BE49-F238E27FC236}">
                  <a16:creationId xmlns:a16="http://schemas.microsoft.com/office/drawing/2014/main" id="{5E7F83CB-57BA-42CE-ADAC-5DA01FF0D6AB}"/>
                </a:ext>
              </a:extLst>
            </p:cNvPr>
            <p:cNvSpPr txBox="1"/>
            <p:nvPr/>
          </p:nvSpPr>
          <p:spPr>
            <a:xfrm>
              <a:off x="6935907" y="1877377"/>
              <a:ext cx="1949450" cy="541482"/>
            </a:xfrm>
            <a:prstGeom prst="rect">
              <a:avLst/>
            </a:prstGeom>
            <a:noFill/>
            <a:ln w="9525">
              <a:noFill/>
            </a:ln>
          </p:spPr>
          <p:txBody>
            <a:bodyPr lIns="79681" tIns="39840" rIns="79681" bIns="39840">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nSpc>
                  <a:spcPct val="140000"/>
                </a:lnSpc>
                <a:spcBef>
                  <a:spcPct val="0"/>
                </a:spcBef>
                <a:buNone/>
              </a:pPr>
              <a:r>
                <a:rPr lang="zh-CN" altLang="en-GB" sz="2400" dirty="0">
                  <a:solidFill>
                    <a:schemeClr val="bg1"/>
                  </a:solidFill>
                  <a:latin typeface="微软雅黑" panose="020B0503020204020204" pitchFamily="34" charset="-122"/>
                  <a:ea typeface="微软雅黑" panose="020B0503020204020204" pitchFamily="34" charset="-122"/>
                </a:rPr>
                <a:t>迟到的关怀</a:t>
              </a:r>
            </a:p>
          </p:txBody>
        </p:sp>
      </p:grpSp>
      <p:sp>
        <p:nvSpPr>
          <p:cNvPr id="7" name="矩形 6">
            <a:extLst>
              <a:ext uri="{FF2B5EF4-FFF2-40B4-BE49-F238E27FC236}">
                <a16:creationId xmlns:a16="http://schemas.microsoft.com/office/drawing/2014/main" id="{4162090D-8479-4DC1-BB7E-73B697CBADD0}"/>
              </a:ext>
            </a:extLst>
          </p:cNvPr>
          <p:cNvSpPr/>
          <p:nvPr/>
        </p:nvSpPr>
        <p:spPr>
          <a:xfrm>
            <a:off x="5080005" y="5886189"/>
            <a:ext cx="2646879" cy="461665"/>
          </a:xfrm>
          <a:prstGeom prst="rect">
            <a:avLst/>
          </a:prstGeom>
        </p:spPr>
        <p:txBody>
          <a:bodyPr wrap="none">
            <a:spAutoFit/>
          </a:bodyPr>
          <a:lstStyle/>
          <a:p>
            <a:pPr lvl="0" algn="ctr">
              <a:spcBef>
                <a:spcPct val="0"/>
              </a:spcBef>
            </a:pPr>
            <a:r>
              <a:rPr lang="zh-CN" altLang="en-US" sz="2400" b="1" dirty="0">
                <a:solidFill>
                  <a:srgbClr val="0070C0"/>
                </a:solidFill>
                <a:latin typeface="微软雅黑" panose="020B0503020204020204" pitchFamily="34" charset="-122"/>
                <a:ea typeface="微软雅黑" panose="020B0503020204020204" pitchFamily="34" charset="-122"/>
              </a:rPr>
              <a:t>安全不能“迟到”</a:t>
            </a:r>
          </a:p>
        </p:txBody>
      </p:sp>
    </p:spTree>
    <p:extLst>
      <p:ext uri="{BB962C8B-B14F-4D97-AF65-F5344CB8AC3E}">
        <p14:creationId xmlns:p14="http://schemas.microsoft.com/office/powerpoint/2010/main" val="18987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06352398948&amp;di=8828bff7d6dff6db463877ab757aac30&amp;imgtype=0&amp;src=http%3A%2F%2Fimgsrc.baidu.com%2Fimage%2Fc0%253Dshijue1%252C0%252C0%252C294%252C40%2Fsign%3D55d50b2a8d44ebf8797c6c7cb190bd5f%2F1b4c510fd9f9d72a5eec2234de2a2834349bbb0a.jpg">
            <a:extLst>
              <a:ext uri="{FF2B5EF4-FFF2-40B4-BE49-F238E27FC236}">
                <a16:creationId xmlns:a16="http://schemas.microsoft.com/office/drawing/2014/main" id="{531C15EF-A1D8-46FD-9F4F-FAB0BBC62C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8" b="28167"/>
          <a:stretch/>
        </p:blipFill>
        <p:spPr bwMode="auto">
          <a:xfrm>
            <a:off x="-101600" y="-684086"/>
            <a:ext cx="12293600" cy="467941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FABF454B-66C8-47B2-B88E-B59AA6F4001C}"/>
              </a:ext>
            </a:extLst>
          </p:cNvPr>
          <p:cNvSpPr/>
          <p:nvPr/>
        </p:nvSpPr>
        <p:spPr>
          <a:xfrm>
            <a:off x="0" y="3759200"/>
            <a:ext cx="12192000" cy="30988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2400" dirty="0"/>
          </a:p>
        </p:txBody>
      </p:sp>
      <p:sp>
        <p:nvSpPr>
          <p:cNvPr id="6" name="Rectangle 2">
            <a:extLst>
              <a:ext uri="{FF2B5EF4-FFF2-40B4-BE49-F238E27FC236}">
                <a16:creationId xmlns:a16="http://schemas.microsoft.com/office/drawing/2014/main" id="{7283B464-A005-48C9-BB25-FBB47677BAD8}"/>
              </a:ext>
            </a:extLst>
          </p:cNvPr>
          <p:cNvSpPr>
            <a:spLocks noGrp="1" noChangeArrowheads="1"/>
          </p:cNvSpPr>
          <p:nvPr/>
        </p:nvSpPr>
        <p:spPr>
          <a:xfrm>
            <a:off x="2552420" y="4227457"/>
            <a:ext cx="7866095" cy="1152172"/>
          </a:xfrm>
          <a:prstGeom prst="rect">
            <a:avLst/>
          </a:prstGeom>
          <a:noFill/>
          <a:ln w="9525">
            <a:noFill/>
          </a:ln>
        </p:spPr>
        <p:txBody>
          <a:bodyPr vert="horz" wrap="square" lIns="121920" tIns="60960" rIns="121920" bIns="60960" numCol="1" anchor="ctr" anchorCtr="0" compatLnSpc="1"/>
          <a:lstStyle>
            <a:lvl1pPr algn="ctr" rtl="0" eaLnBrk="0" fontAlgn="base" hangingPunct="0">
              <a:spcBef>
                <a:spcPct val="0"/>
              </a:spcBef>
              <a:spcAft>
                <a:spcPct val="0"/>
              </a:spcAft>
              <a:defRPr sz="4000" b="1">
                <a:solidFill>
                  <a:srgbClr val="000000"/>
                </a:solidFill>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3600" b="1">
                <a:solidFill>
                  <a:srgbClr val="FFFFFF"/>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3600" b="1">
                <a:solidFill>
                  <a:srgbClr val="FFFFFF"/>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3600" b="1">
                <a:solidFill>
                  <a:srgbClr val="FFFFFF"/>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3600" b="1">
                <a:solidFill>
                  <a:srgbClr val="FFFFFF"/>
                </a:solidFill>
                <a:latin typeface="微软雅黑" panose="020B0503020204020204" pitchFamily="34" charset="-122"/>
                <a:ea typeface="微软雅黑" panose="020B0503020204020204" pitchFamily="34" charset="-122"/>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pPr algn="dist" defTabSz="1219170" eaLnBrk="1" hangingPunct="1">
              <a:defRPr/>
            </a:pPr>
            <a:r>
              <a:rPr lang="zh-CN" altLang="en-US" sz="6600" kern="0" dirty="0">
                <a:solidFill>
                  <a:schemeClr val="bg1"/>
                </a:solidFill>
              </a:rPr>
              <a:t>谢谢观看，敬请指导</a:t>
            </a:r>
            <a:endParaRPr lang="en-US" altLang="zh-CN" sz="6600" kern="0" dirty="0">
              <a:solidFill>
                <a:schemeClr val="bg1"/>
              </a:solidFill>
            </a:endParaRPr>
          </a:p>
        </p:txBody>
      </p:sp>
      <p:cxnSp>
        <p:nvCxnSpPr>
          <p:cNvPr id="12" name="直接连接符 11">
            <a:extLst>
              <a:ext uri="{FF2B5EF4-FFF2-40B4-BE49-F238E27FC236}">
                <a16:creationId xmlns:a16="http://schemas.microsoft.com/office/drawing/2014/main" id="{93E9B086-D1F7-470A-AA27-0B1A2B8D8D77}"/>
              </a:ext>
            </a:extLst>
          </p:cNvPr>
          <p:cNvCxnSpPr>
            <a:cxnSpLocks/>
          </p:cNvCxnSpPr>
          <p:nvPr/>
        </p:nvCxnSpPr>
        <p:spPr>
          <a:xfrm>
            <a:off x="2682886" y="5499185"/>
            <a:ext cx="7605162"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图片 17">
            <a:extLst>
              <a:ext uri="{FF2B5EF4-FFF2-40B4-BE49-F238E27FC236}">
                <a16:creationId xmlns:a16="http://schemas.microsoft.com/office/drawing/2014/main" id="{79C73FF0-6271-406D-9F4E-12720619AE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673108" y="5891923"/>
            <a:ext cx="920929" cy="601915"/>
          </a:xfrm>
          <a:prstGeom prst="rect">
            <a:avLst/>
          </a:prstGeom>
        </p:spPr>
      </p:pic>
      <p:pic>
        <p:nvPicPr>
          <p:cNvPr id="19" name="图片 18">
            <a:extLst>
              <a:ext uri="{FF2B5EF4-FFF2-40B4-BE49-F238E27FC236}">
                <a16:creationId xmlns:a16="http://schemas.microsoft.com/office/drawing/2014/main" id="{E5E97EAD-85B4-4E56-9FDD-414AFE7083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86453" y="5891923"/>
            <a:ext cx="601915" cy="601915"/>
          </a:xfrm>
          <a:prstGeom prst="rect">
            <a:avLst/>
          </a:prstGeom>
        </p:spPr>
      </p:pic>
      <p:sp>
        <p:nvSpPr>
          <p:cNvPr id="20" name="文本框 19">
            <a:extLst>
              <a:ext uri="{FF2B5EF4-FFF2-40B4-BE49-F238E27FC236}">
                <a16:creationId xmlns:a16="http://schemas.microsoft.com/office/drawing/2014/main" id="{97B29736-BF32-413F-A93F-5A48B6A4B82F}"/>
              </a:ext>
            </a:extLst>
          </p:cNvPr>
          <p:cNvSpPr txBox="1"/>
          <p:nvPr/>
        </p:nvSpPr>
        <p:spPr>
          <a:xfrm>
            <a:off x="4789970" y="5946659"/>
            <a:ext cx="987053"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姓 名</a:t>
            </a:r>
          </a:p>
        </p:txBody>
      </p:sp>
      <p:sp>
        <p:nvSpPr>
          <p:cNvPr id="21" name="文本框 20">
            <a:extLst>
              <a:ext uri="{FF2B5EF4-FFF2-40B4-BE49-F238E27FC236}">
                <a16:creationId xmlns:a16="http://schemas.microsoft.com/office/drawing/2014/main" id="{4B9583F5-609D-4E3F-9167-EF8BEDB1F042}"/>
              </a:ext>
            </a:extLst>
          </p:cNvPr>
          <p:cNvSpPr txBox="1"/>
          <p:nvPr/>
        </p:nvSpPr>
        <p:spPr>
          <a:xfrm>
            <a:off x="7695636" y="5946659"/>
            <a:ext cx="987053" cy="461665"/>
          </a:xfrm>
          <a:prstGeom prst="rect">
            <a:avLst/>
          </a:prstGeom>
          <a:noFill/>
        </p:spPr>
        <p:txBody>
          <a:bodyPr wrap="squar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日 期</a:t>
            </a:r>
          </a:p>
        </p:txBody>
      </p:sp>
    </p:spTree>
    <p:extLst>
      <p:ext uri="{BB962C8B-B14F-4D97-AF65-F5344CB8AC3E}">
        <p14:creationId xmlns:p14="http://schemas.microsoft.com/office/powerpoint/2010/main" val="203901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288353"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受限空间的术语和定义</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562673" y="582934"/>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AutoShape 55">
            <a:extLst>
              <a:ext uri="{FF2B5EF4-FFF2-40B4-BE49-F238E27FC236}">
                <a16:creationId xmlns:a16="http://schemas.microsoft.com/office/drawing/2014/main" id="{3A8F8D57-E73F-4E25-8394-4A49E98F3EE6}"/>
              </a:ext>
            </a:extLst>
          </p:cNvPr>
          <p:cNvSpPr/>
          <p:nvPr/>
        </p:nvSpPr>
        <p:spPr>
          <a:xfrm>
            <a:off x="1667457" y="4420458"/>
            <a:ext cx="2084653" cy="564283"/>
          </a:xfrm>
          <a:prstGeom prst="roundRect">
            <a:avLst>
              <a:gd name="adj" fmla="val 12486"/>
            </a:avLst>
          </a:prstGeom>
          <a:noFill/>
          <a:ln w="12700" cap="flat" cmpd="sng">
            <a:noFill/>
            <a:prstDash val="solid"/>
            <a:headEnd type="none" w="med" len="med"/>
            <a:tailEnd type="none" w="med" len="med"/>
          </a:ln>
        </p:spPr>
        <p:txBody>
          <a:bodyPr wrap="none" lIns="90477" tIns="44444" rIns="90477" bIns="44444"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795655">
              <a:spcBef>
                <a:spcPct val="0"/>
              </a:spcBef>
              <a:buNone/>
            </a:pPr>
            <a:r>
              <a:rPr lang="en-US" altLang="zh-CN" sz="2400" b="1" dirty="0">
                <a:solidFill>
                  <a:srgbClr val="2E75B6"/>
                </a:solidFill>
                <a:latin typeface="微软雅黑" panose="020B0503020204020204" pitchFamily="34" charset="-122"/>
                <a:ea typeface="微软雅黑" panose="020B0503020204020204" pitchFamily="34" charset="-122"/>
              </a:rPr>
              <a:t> </a:t>
            </a:r>
            <a:r>
              <a:rPr lang="zh-CN" altLang="en-US" sz="2400" b="1" dirty="0">
                <a:solidFill>
                  <a:srgbClr val="2E75B6"/>
                </a:solidFill>
                <a:latin typeface="微软雅黑" panose="020B0503020204020204" pitchFamily="34" charset="-122"/>
                <a:ea typeface="微软雅黑" panose="020B0503020204020204" pitchFamily="34" charset="-122"/>
              </a:rPr>
              <a:t>受限空间</a:t>
            </a:r>
            <a:endParaRPr lang="zh-CN" altLang="zh-CN" sz="2400" b="1" dirty="0">
              <a:solidFill>
                <a:srgbClr val="2E75B6"/>
              </a:solidFill>
              <a:latin typeface="微软雅黑" panose="020B0503020204020204" pitchFamily="34" charset="-122"/>
              <a:ea typeface="微软雅黑" panose="020B0503020204020204" pitchFamily="34" charset="-122"/>
            </a:endParaRPr>
          </a:p>
        </p:txBody>
      </p:sp>
      <p:cxnSp>
        <p:nvCxnSpPr>
          <p:cNvPr id="3" name="直接连接符 2">
            <a:extLst>
              <a:ext uri="{FF2B5EF4-FFF2-40B4-BE49-F238E27FC236}">
                <a16:creationId xmlns:a16="http://schemas.microsoft.com/office/drawing/2014/main" id="{FEFF06E3-3AC8-4077-8799-33F8DDB1F6A1}"/>
              </a:ext>
            </a:extLst>
          </p:cNvPr>
          <p:cNvCxnSpPr>
            <a:cxnSpLocks/>
          </p:cNvCxnSpPr>
          <p:nvPr/>
        </p:nvCxnSpPr>
        <p:spPr>
          <a:xfrm>
            <a:off x="4064000" y="1688211"/>
            <a:ext cx="0" cy="42740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E95A14BD-5410-495E-AF0D-FDBAB8633837}"/>
              </a:ext>
            </a:extLst>
          </p:cNvPr>
          <p:cNvSpPr/>
          <p:nvPr/>
        </p:nvSpPr>
        <p:spPr>
          <a:xfrm>
            <a:off x="4907478" y="1585535"/>
            <a:ext cx="3320140" cy="458908"/>
          </a:xfrm>
          <a:prstGeom prst="rect">
            <a:avLst/>
          </a:prstGeom>
          <a:solidFill>
            <a:srgbClr val="2E75B6"/>
          </a:solidFill>
        </p:spPr>
        <p:txBody>
          <a:bodyPr wrap="none">
            <a:spAutoFit/>
          </a:bodyPr>
          <a:lstStyle/>
          <a:p>
            <a:pPr lvl="0" algn="just" defTabSz="935355">
              <a:lnSpc>
                <a:spcPct val="150000"/>
              </a:lnSpc>
              <a:spcBef>
                <a:spcPct val="0"/>
              </a:spcBef>
            </a:pPr>
            <a:r>
              <a:rPr lang="zh-CN" altLang="en-US" dirty="0">
                <a:solidFill>
                  <a:schemeClr val="bg1"/>
                </a:solidFill>
                <a:latin typeface="微软雅黑" panose="020B0503020204020204" pitchFamily="34" charset="-122"/>
                <a:ea typeface="微软雅黑" panose="020B0503020204020204" pitchFamily="34" charset="-122"/>
              </a:rPr>
              <a:t>物理条件（同时符合以下</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条）</a:t>
            </a:r>
          </a:p>
        </p:txBody>
      </p:sp>
      <p:sp>
        <p:nvSpPr>
          <p:cNvPr id="78" name="矩形 77">
            <a:extLst>
              <a:ext uri="{FF2B5EF4-FFF2-40B4-BE49-F238E27FC236}">
                <a16:creationId xmlns:a16="http://schemas.microsoft.com/office/drawing/2014/main" id="{8CEA1945-458E-480B-99C0-61B77CC60D95}"/>
              </a:ext>
            </a:extLst>
          </p:cNvPr>
          <p:cNvSpPr/>
          <p:nvPr/>
        </p:nvSpPr>
        <p:spPr>
          <a:xfrm>
            <a:off x="4907478" y="3598439"/>
            <a:ext cx="3946914" cy="458908"/>
          </a:xfrm>
          <a:prstGeom prst="rect">
            <a:avLst/>
          </a:prstGeom>
          <a:solidFill>
            <a:srgbClr val="2E75B6"/>
          </a:solidFill>
        </p:spPr>
        <p:txBody>
          <a:bodyPr wrap="none">
            <a:spAutoFit/>
          </a:bodyPr>
          <a:lstStyle/>
          <a:p>
            <a:pPr lvl="0" algn="just" defTabSz="935355">
              <a:lnSpc>
                <a:spcPct val="150000"/>
              </a:lnSpc>
              <a:spcBef>
                <a:spcPct val="0"/>
              </a:spcBef>
            </a:pPr>
            <a:r>
              <a:rPr lang="zh-CN" altLang="en-US" dirty="0">
                <a:solidFill>
                  <a:schemeClr val="bg1"/>
                </a:solidFill>
                <a:latin typeface="微软雅黑" panose="020B0503020204020204" pitchFamily="34" charset="-122"/>
                <a:ea typeface="微软雅黑" panose="020B0503020204020204" pitchFamily="34" charset="-122"/>
              </a:rPr>
              <a:t>危险特征 （至少符合以下特征之一）</a:t>
            </a:r>
          </a:p>
        </p:txBody>
      </p:sp>
      <p:sp>
        <p:nvSpPr>
          <p:cNvPr id="4" name="矩形 3">
            <a:extLst>
              <a:ext uri="{FF2B5EF4-FFF2-40B4-BE49-F238E27FC236}">
                <a16:creationId xmlns:a16="http://schemas.microsoft.com/office/drawing/2014/main" id="{28D76123-02D9-4768-BA52-005EB0A8C114}"/>
              </a:ext>
            </a:extLst>
          </p:cNvPr>
          <p:cNvSpPr/>
          <p:nvPr/>
        </p:nvSpPr>
        <p:spPr>
          <a:xfrm>
            <a:off x="4375891" y="2233837"/>
            <a:ext cx="6096000" cy="1246495"/>
          </a:xfrm>
          <a:prstGeom prst="rect">
            <a:avLst/>
          </a:prstGeom>
        </p:spPr>
        <p:txBody>
          <a:bodyPr>
            <a:spAutoFit/>
          </a:bodyPr>
          <a:lstStyle/>
          <a:p>
            <a:pPr marL="811530" lvl="1" indent="-342900" algn="just" defTabSz="935355">
              <a:lnSpc>
                <a:spcPct val="150000"/>
              </a:lnSpc>
              <a:spcBef>
                <a:spcPct val="0"/>
              </a:spcBef>
              <a:buClr>
                <a:srgbClr val="2E75B6"/>
              </a:buClr>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足够大到员工可以进入从事指定的工作；</a:t>
            </a:r>
          </a:p>
          <a:p>
            <a:pPr marL="811530" lvl="1" indent="-342900" algn="just" defTabSz="935355">
              <a:lnSpc>
                <a:spcPct val="150000"/>
              </a:lnSpc>
              <a:spcBef>
                <a:spcPct val="0"/>
              </a:spcBef>
              <a:buClr>
                <a:srgbClr val="2E75B6"/>
              </a:buClr>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 进入和撤离受到限制</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 不能自如进出；</a:t>
            </a:r>
          </a:p>
          <a:p>
            <a:pPr marL="811530" lvl="1" indent="-342900" algn="just" defTabSz="935355">
              <a:lnSpc>
                <a:spcPct val="150000"/>
              </a:lnSpc>
              <a:spcBef>
                <a:spcPct val="0"/>
              </a:spcBef>
              <a:buClr>
                <a:srgbClr val="2E75B6"/>
              </a:buClr>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 并非设计用来给员工长时间在内工作的。</a:t>
            </a:r>
            <a:endParaRPr lang="zh-CN" altLang="en-US" sz="1200" dirty="0">
              <a:latin typeface="微软雅黑" panose="020B0503020204020204" pitchFamily="34" charset="-122"/>
              <a:ea typeface="微软雅黑" panose="020B0503020204020204" pitchFamily="34" charset="-122"/>
            </a:endParaRPr>
          </a:p>
        </p:txBody>
      </p:sp>
      <p:sp>
        <p:nvSpPr>
          <p:cNvPr id="79" name="矩形 78">
            <a:extLst>
              <a:ext uri="{FF2B5EF4-FFF2-40B4-BE49-F238E27FC236}">
                <a16:creationId xmlns:a16="http://schemas.microsoft.com/office/drawing/2014/main" id="{806F359D-0E1A-41D2-BE62-62F607E44784}"/>
              </a:ext>
            </a:extLst>
          </p:cNvPr>
          <p:cNvSpPr/>
          <p:nvPr/>
        </p:nvSpPr>
        <p:spPr>
          <a:xfrm>
            <a:off x="4352594" y="4193508"/>
            <a:ext cx="6096000" cy="1895519"/>
          </a:xfrm>
          <a:prstGeom prst="rect">
            <a:avLst/>
          </a:prstGeom>
        </p:spPr>
        <p:txBody>
          <a:bodyPr>
            <a:spAutoFit/>
          </a:bodyPr>
          <a:lstStyle/>
          <a:p>
            <a:pPr marL="811530" lvl="1" indent="-342900" algn="just" defTabSz="935355">
              <a:lnSpc>
                <a:spcPct val="150000"/>
              </a:lnSpc>
              <a:spcBef>
                <a:spcPct val="0"/>
              </a:spcBef>
              <a:buClr>
                <a:srgbClr val="2E75B6"/>
              </a:buClr>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内部存在或可能出现有害气体；</a:t>
            </a:r>
          </a:p>
          <a:p>
            <a:pPr marL="811530" lvl="1" indent="-342900" algn="just" defTabSz="935355">
              <a:lnSpc>
                <a:spcPct val="150000"/>
              </a:lnSpc>
              <a:spcBef>
                <a:spcPct val="0"/>
              </a:spcBef>
              <a:buClr>
                <a:srgbClr val="2E75B6"/>
              </a:buClr>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 内部存在或可能出现能掩埋进入者的物料；</a:t>
            </a:r>
          </a:p>
          <a:p>
            <a:pPr marL="811530" lvl="1" indent="-342900" algn="just" defTabSz="935355">
              <a:lnSpc>
                <a:spcPct val="150000"/>
              </a:lnSpc>
              <a:spcBef>
                <a:spcPct val="0"/>
              </a:spcBef>
              <a:buClr>
                <a:srgbClr val="2E75B6"/>
              </a:buClr>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 受限空间的内部结构可能将进入者困在其中（如，内有固定设备或四壁向内倾斜收拢）；</a:t>
            </a:r>
          </a:p>
          <a:p>
            <a:pPr marL="811530" lvl="1" indent="-342900" algn="just" defTabSz="935355">
              <a:lnSpc>
                <a:spcPct val="150000"/>
              </a:lnSpc>
              <a:spcBef>
                <a:spcPct val="0"/>
              </a:spcBef>
              <a:buClr>
                <a:srgbClr val="2E75B6"/>
              </a:buClr>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 存在任何其他已识别的严重安全或健康危害。 </a:t>
            </a:r>
          </a:p>
        </p:txBody>
      </p:sp>
      <p:pic>
        <p:nvPicPr>
          <p:cNvPr id="15" name="图片 14">
            <a:extLst>
              <a:ext uri="{FF2B5EF4-FFF2-40B4-BE49-F238E27FC236}">
                <a16:creationId xmlns:a16="http://schemas.microsoft.com/office/drawing/2014/main" id="{18E483CD-69FC-4ECF-A553-E3009C83E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503" y="2758408"/>
            <a:ext cx="1435100" cy="1435100"/>
          </a:xfrm>
          <a:prstGeom prst="rect">
            <a:avLst/>
          </a:prstGeom>
        </p:spPr>
      </p:pic>
    </p:spTree>
    <p:extLst>
      <p:ext uri="{BB962C8B-B14F-4D97-AF65-F5344CB8AC3E}">
        <p14:creationId xmlns:p14="http://schemas.microsoft.com/office/powerpoint/2010/main" val="304299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288353"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受限空间的术语和定义</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562673" y="582934"/>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AutoShape 55">
            <a:extLst>
              <a:ext uri="{FF2B5EF4-FFF2-40B4-BE49-F238E27FC236}">
                <a16:creationId xmlns:a16="http://schemas.microsoft.com/office/drawing/2014/main" id="{3A8F8D57-E73F-4E25-8394-4A49E98F3EE6}"/>
              </a:ext>
            </a:extLst>
          </p:cNvPr>
          <p:cNvSpPr/>
          <p:nvPr/>
        </p:nvSpPr>
        <p:spPr>
          <a:xfrm>
            <a:off x="1742876" y="1644159"/>
            <a:ext cx="4021858" cy="564283"/>
          </a:xfrm>
          <a:prstGeom prst="roundRect">
            <a:avLst>
              <a:gd name="adj" fmla="val 12486"/>
            </a:avLst>
          </a:prstGeom>
          <a:noFill/>
          <a:ln w="12700" cap="flat" cmpd="sng">
            <a:noFill/>
            <a:prstDash val="solid"/>
            <a:headEnd type="none" w="med" len="med"/>
            <a:tailEnd type="none" w="med" len="med"/>
          </a:ln>
        </p:spPr>
        <p:txBody>
          <a:bodyPr wrap="none" lIns="90477" tIns="44444" rIns="90477" bIns="44444"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defTabSz="795655">
              <a:spcBef>
                <a:spcPct val="0"/>
              </a:spcBef>
              <a:buNone/>
            </a:pPr>
            <a:r>
              <a:rPr lang="zh-CN" altLang="en-US" sz="2400" b="1" dirty="0">
                <a:solidFill>
                  <a:srgbClr val="2E75B6"/>
                </a:solidFill>
                <a:latin typeface="微软雅黑" panose="020B0503020204020204" pitchFamily="34" charset="-122"/>
                <a:ea typeface="微软雅黑" panose="020B0503020204020204" pitchFamily="34" charset="-122"/>
              </a:rPr>
              <a:t>一些被称为有限空间的例子</a:t>
            </a:r>
            <a:endParaRPr lang="zh-CN" altLang="zh-CN" sz="2400" b="1" dirty="0">
              <a:solidFill>
                <a:srgbClr val="2E75B6"/>
              </a:solidFill>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18E483CD-69FC-4ECF-A553-E3009C83E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559" y="1393911"/>
            <a:ext cx="1044489" cy="1044489"/>
          </a:xfrm>
          <a:prstGeom prst="rect">
            <a:avLst/>
          </a:prstGeom>
        </p:spPr>
      </p:pic>
      <p:sp>
        <p:nvSpPr>
          <p:cNvPr id="5" name="矩形 4">
            <a:extLst>
              <a:ext uri="{FF2B5EF4-FFF2-40B4-BE49-F238E27FC236}">
                <a16:creationId xmlns:a16="http://schemas.microsoft.com/office/drawing/2014/main" id="{238130A5-DAA5-4810-A68B-50B274942431}"/>
              </a:ext>
            </a:extLst>
          </p:cNvPr>
          <p:cNvSpPr/>
          <p:nvPr/>
        </p:nvSpPr>
        <p:spPr>
          <a:xfrm>
            <a:off x="1456584" y="2797947"/>
            <a:ext cx="2381744" cy="44994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6C23EB03-FCF0-441D-8D62-335F5E4F80AE}"/>
              </a:ext>
            </a:extLst>
          </p:cNvPr>
          <p:cNvSpPr/>
          <p:nvPr/>
        </p:nvSpPr>
        <p:spPr>
          <a:xfrm>
            <a:off x="3807774" y="2797946"/>
            <a:ext cx="2381744" cy="449943"/>
          </a:xfrm>
          <a:prstGeom prst="rect">
            <a:avLst/>
          </a:prstGeom>
          <a:solidFill>
            <a:srgbClr val="F93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1E2D3F01-A862-4C84-8E29-7B081CF11D49}"/>
              </a:ext>
            </a:extLst>
          </p:cNvPr>
          <p:cNvSpPr/>
          <p:nvPr/>
        </p:nvSpPr>
        <p:spPr>
          <a:xfrm>
            <a:off x="6093898" y="2797947"/>
            <a:ext cx="2381744" cy="44994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A928129E-EF4E-47B2-A130-299F106D8D38}"/>
              </a:ext>
            </a:extLst>
          </p:cNvPr>
          <p:cNvSpPr/>
          <p:nvPr/>
        </p:nvSpPr>
        <p:spPr>
          <a:xfrm>
            <a:off x="8445088" y="2797946"/>
            <a:ext cx="2381744" cy="449943"/>
          </a:xfrm>
          <a:prstGeom prst="rect">
            <a:avLst/>
          </a:prstGeom>
          <a:solidFill>
            <a:srgbClr val="F93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6993FF4B-4BB8-4248-8ACA-2B343CA87FC2}"/>
              </a:ext>
            </a:extLst>
          </p:cNvPr>
          <p:cNvSpPr/>
          <p:nvPr/>
        </p:nvSpPr>
        <p:spPr>
          <a:xfrm>
            <a:off x="1456584" y="3637693"/>
            <a:ext cx="2381744" cy="44994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87535641-566F-4AA7-B1C1-9BDAEACAC246}"/>
              </a:ext>
            </a:extLst>
          </p:cNvPr>
          <p:cNvSpPr/>
          <p:nvPr/>
        </p:nvSpPr>
        <p:spPr>
          <a:xfrm>
            <a:off x="3807774" y="3637692"/>
            <a:ext cx="2381744" cy="449943"/>
          </a:xfrm>
          <a:prstGeom prst="rect">
            <a:avLst/>
          </a:prstGeom>
          <a:solidFill>
            <a:srgbClr val="F93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1CC873AF-BE97-4E5E-8536-C7857EEFA466}"/>
              </a:ext>
            </a:extLst>
          </p:cNvPr>
          <p:cNvSpPr/>
          <p:nvPr/>
        </p:nvSpPr>
        <p:spPr>
          <a:xfrm>
            <a:off x="6093898" y="3637693"/>
            <a:ext cx="2381744" cy="44994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4B070D3D-78A9-499E-A303-868735FF5695}"/>
              </a:ext>
            </a:extLst>
          </p:cNvPr>
          <p:cNvSpPr/>
          <p:nvPr/>
        </p:nvSpPr>
        <p:spPr>
          <a:xfrm>
            <a:off x="8445088" y="3637692"/>
            <a:ext cx="2381744" cy="449943"/>
          </a:xfrm>
          <a:prstGeom prst="rect">
            <a:avLst/>
          </a:prstGeom>
          <a:solidFill>
            <a:srgbClr val="F93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9D248E2A-A1AD-4FC7-81D1-A433E0F0207A}"/>
              </a:ext>
            </a:extLst>
          </p:cNvPr>
          <p:cNvSpPr/>
          <p:nvPr/>
        </p:nvSpPr>
        <p:spPr>
          <a:xfrm>
            <a:off x="1456584" y="4556726"/>
            <a:ext cx="2381744" cy="44994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6B59CD07-6CEB-4485-B498-BA057088DB6F}"/>
              </a:ext>
            </a:extLst>
          </p:cNvPr>
          <p:cNvSpPr/>
          <p:nvPr/>
        </p:nvSpPr>
        <p:spPr>
          <a:xfrm>
            <a:off x="3807774" y="4556725"/>
            <a:ext cx="2381744" cy="449943"/>
          </a:xfrm>
          <a:prstGeom prst="rect">
            <a:avLst/>
          </a:prstGeom>
          <a:solidFill>
            <a:srgbClr val="F93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9E6A55E5-58E2-4A83-8297-93B1D293ABBC}"/>
              </a:ext>
            </a:extLst>
          </p:cNvPr>
          <p:cNvSpPr/>
          <p:nvPr/>
        </p:nvSpPr>
        <p:spPr>
          <a:xfrm>
            <a:off x="6093898" y="4556726"/>
            <a:ext cx="2381744" cy="449943"/>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EAC347D6-F68A-4A34-8DF0-8268FF328DD2}"/>
              </a:ext>
            </a:extLst>
          </p:cNvPr>
          <p:cNvSpPr/>
          <p:nvPr/>
        </p:nvSpPr>
        <p:spPr>
          <a:xfrm>
            <a:off x="8445088" y="4556725"/>
            <a:ext cx="2381744" cy="449943"/>
          </a:xfrm>
          <a:prstGeom prst="rect">
            <a:avLst/>
          </a:prstGeom>
          <a:solidFill>
            <a:srgbClr val="F93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E8946BF4-5336-4D8A-B043-CB85E13291E7}"/>
              </a:ext>
            </a:extLst>
          </p:cNvPr>
          <p:cNvSpPr/>
          <p:nvPr/>
        </p:nvSpPr>
        <p:spPr>
          <a:xfrm>
            <a:off x="2036985" y="2904929"/>
            <a:ext cx="1107996" cy="313932"/>
          </a:xfrm>
          <a:prstGeom prst="rect">
            <a:avLst/>
          </a:prstGeom>
        </p:spPr>
        <p:txBody>
          <a:bodyPr wrap="none">
            <a:spAutoFit/>
          </a:bodyPr>
          <a:lstStyle/>
          <a:p>
            <a:pPr lvl="0" eaLnBrk="0" fontAlgn="base" hangingPunct="0">
              <a:lnSpc>
                <a:spcPct val="8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工艺管道</a:t>
            </a:r>
          </a:p>
        </p:txBody>
      </p:sp>
      <p:sp>
        <p:nvSpPr>
          <p:cNvPr id="13" name="矩形 12">
            <a:extLst>
              <a:ext uri="{FF2B5EF4-FFF2-40B4-BE49-F238E27FC236}">
                <a16:creationId xmlns:a16="http://schemas.microsoft.com/office/drawing/2014/main" id="{763FB7F0-2CC2-4D7A-94EA-02AA9B840D57}"/>
              </a:ext>
            </a:extLst>
          </p:cNvPr>
          <p:cNvSpPr/>
          <p:nvPr/>
        </p:nvSpPr>
        <p:spPr>
          <a:xfrm>
            <a:off x="4642947" y="2904929"/>
            <a:ext cx="646331" cy="313932"/>
          </a:xfrm>
          <a:prstGeom prst="rect">
            <a:avLst/>
          </a:prstGeom>
        </p:spPr>
        <p:txBody>
          <a:bodyPr wrap="none">
            <a:spAutoFit/>
          </a:bodyPr>
          <a:lstStyle/>
          <a:p>
            <a:pPr lvl="0" eaLnBrk="0" fontAlgn="base" hangingPunct="0">
              <a:lnSpc>
                <a:spcPct val="8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锅炉</a:t>
            </a:r>
          </a:p>
        </p:txBody>
      </p:sp>
      <p:sp>
        <p:nvSpPr>
          <p:cNvPr id="14" name="矩形 13">
            <a:extLst>
              <a:ext uri="{FF2B5EF4-FFF2-40B4-BE49-F238E27FC236}">
                <a16:creationId xmlns:a16="http://schemas.microsoft.com/office/drawing/2014/main" id="{0887AD99-869F-4FA9-B8D2-091D0D71A9AD}"/>
              </a:ext>
            </a:extLst>
          </p:cNvPr>
          <p:cNvSpPr/>
          <p:nvPr/>
        </p:nvSpPr>
        <p:spPr>
          <a:xfrm>
            <a:off x="6415774" y="2865951"/>
            <a:ext cx="1224694" cy="313932"/>
          </a:xfrm>
          <a:prstGeom prst="rect">
            <a:avLst/>
          </a:prstGeom>
        </p:spPr>
        <p:txBody>
          <a:bodyPr wrap="none">
            <a:spAutoFit/>
          </a:bodyPr>
          <a:lstStyle/>
          <a:p>
            <a:pPr lvl="0" eaLnBrk="0" fontAlgn="base" hangingPunct="0">
              <a:lnSpc>
                <a:spcPct val="80000"/>
              </a:lnSpc>
              <a:spcBef>
                <a:spcPct val="20000"/>
              </a:spcBef>
              <a:spcAft>
                <a:spcPct val="0"/>
              </a:spcAft>
              <a:buClr>
                <a:srgbClr val="FFFF00"/>
              </a:buClr>
              <a:tabLst>
                <a:tab pos="344170" algn="l"/>
              </a:tabLst>
              <a:defRPr/>
            </a:pPr>
            <a:r>
              <a:rPr lang="en-US" altLang="zh-CN" kern="0" dirty="0">
                <a:solidFill>
                  <a:schemeClr val="bg1"/>
                </a:solidFill>
                <a:latin typeface="微软雅黑" panose="020B0503020204020204" pitchFamily="34" charset="-122"/>
                <a:ea typeface="微软雅黑" panose="020B0503020204020204" pitchFamily="34" charset="-122"/>
              </a:rPr>
              <a:t>	</a:t>
            </a:r>
            <a:r>
              <a:rPr lang="zh-CN" altLang="en-US" kern="0" dirty="0">
                <a:solidFill>
                  <a:schemeClr val="bg1"/>
                </a:solidFill>
                <a:latin typeface="微软雅黑" panose="020B0503020204020204" pitchFamily="34" charset="-122"/>
                <a:ea typeface="微软雅黑" panose="020B0503020204020204" pitchFamily="34" charset="-122"/>
              </a:rPr>
              <a:t>油罐车</a:t>
            </a:r>
          </a:p>
        </p:txBody>
      </p:sp>
      <p:sp>
        <p:nvSpPr>
          <p:cNvPr id="16" name="矩形 15">
            <a:extLst>
              <a:ext uri="{FF2B5EF4-FFF2-40B4-BE49-F238E27FC236}">
                <a16:creationId xmlns:a16="http://schemas.microsoft.com/office/drawing/2014/main" id="{C86F9344-E02D-4035-B910-0472036B3A51}"/>
              </a:ext>
            </a:extLst>
          </p:cNvPr>
          <p:cNvSpPr/>
          <p:nvPr/>
        </p:nvSpPr>
        <p:spPr>
          <a:xfrm>
            <a:off x="9095636" y="2904929"/>
            <a:ext cx="1111202" cy="313932"/>
          </a:xfrm>
          <a:prstGeom prst="rect">
            <a:avLst/>
          </a:prstGeom>
        </p:spPr>
        <p:txBody>
          <a:bodyPr wrap="none">
            <a:spAutoFit/>
          </a:bodyPr>
          <a:lstStyle/>
          <a:p>
            <a:pPr lvl="0" eaLnBrk="0" fontAlgn="base" hangingPunct="0">
              <a:lnSpc>
                <a:spcPct val="8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油罐卡车</a:t>
            </a:r>
          </a:p>
        </p:txBody>
      </p:sp>
      <p:sp>
        <p:nvSpPr>
          <p:cNvPr id="17" name="矩形 16">
            <a:extLst>
              <a:ext uri="{FF2B5EF4-FFF2-40B4-BE49-F238E27FC236}">
                <a16:creationId xmlns:a16="http://schemas.microsoft.com/office/drawing/2014/main" id="{971076B3-B6D9-42AE-AB11-FC2B60A62072}"/>
              </a:ext>
            </a:extLst>
          </p:cNvPr>
          <p:cNvSpPr/>
          <p:nvPr/>
        </p:nvSpPr>
        <p:spPr>
          <a:xfrm>
            <a:off x="1891764" y="3750025"/>
            <a:ext cx="1569660" cy="313932"/>
          </a:xfrm>
          <a:prstGeom prst="rect">
            <a:avLst/>
          </a:prstGeom>
        </p:spPr>
        <p:txBody>
          <a:bodyPr wrap="none">
            <a:spAutoFit/>
          </a:bodyPr>
          <a:lstStyle/>
          <a:p>
            <a:pPr lvl="0" eaLnBrk="0" fontAlgn="base" hangingPunct="0">
              <a:lnSpc>
                <a:spcPct val="8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内部浮顶油罐</a:t>
            </a:r>
          </a:p>
        </p:txBody>
      </p:sp>
      <p:sp>
        <p:nvSpPr>
          <p:cNvPr id="18" name="矩形 17">
            <a:extLst>
              <a:ext uri="{FF2B5EF4-FFF2-40B4-BE49-F238E27FC236}">
                <a16:creationId xmlns:a16="http://schemas.microsoft.com/office/drawing/2014/main" id="{099DE3A4-614D-4D5C-8E9E-3706E7877664}"/>
              </a:ext>
            </a:extLst>
          </p:cNvPr>
          <p:cNvSpPr/>
          <p:nvPr/>
        </p:nvSpPr>
        <p:spPr>
          <a:xfrm>
            <a:off x="4583900" y="3773704"/>
            <a:ext cx="646331" cy="313932"/>
          </a:xfrm>
          <a:prstGeom prst="rect">
            <a:avLst/>
          </a:prstGeom>
        </p:spPr>
        <p:txBody>
          <a:bodyPr wrap="none">
            <a:spAutoFit/>
          </a:bodyPr>
          <a:lstStyle/>
          <a:p>
            <a:pPr lvl="0" eaLnBrk="0" fontAlgn="base" hangingPunct="0">
              <a:lnSpc>
                <a:spcPct val="8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地坑</a:t>
            </a:r>
          </a:p>
        </p:txBody>
      </p:sp>
      <p:sp>
        <p:nvSpPr>
          <p:cNvPr id="19" name="矩形 18">
            <a:extLst>
              <a:ext uri="{FF2B5EF4-FFF2-40B4-BE49-F238E27FC236}">
                <a16:creationId xmlns:a16="http://schemas.microsoft.com/office/drawing/2014/main" id="{E75059A2-EEF4-43BF-B27A-EB5F26D5C959}"/>
              </a:ext>
            </a:extLst>
          </p:cNvPr>
          <p:cNvSpPr/>
          <p:nvPr/>
        </p:nvSpPr>
        <p:spPr>
          <a:xfrm>
            <a:off x="6265099" y="3750025"/>
            <a:ext cx="2039341" cy="313932"/>
          </a:xfrm>
          <a:prstGeom prst="rect">
            <a:avLst/>
          </a:prstGeom>
        </p:spPr>
        <p:txBody>
          <a:bodyPr wrap="none">
            <a:spAutoFit/>
          </a:bodyPr>
          <a:lstStyle/>
          <a:p>
            <a:pPr lvl="0" eaLnBrk="0" fontAlgn="base" hangingPunct="0">
              <a:lnSpc>
                <a:spcPct val="8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地下在用的地下室</a:t>
            </a:r>
            <a:endParaRPr lang="en-US" altLang="zh-CN" kern="0" dirty="0">
              <a:solidFill>
                <a:schemeClr val="bg1"/>
              </a:solidFill>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84565A9E-EA1F-479B-B52E-884253D152AC}"/>
              </a:ext>
            </a:extLst>
          </p:cNvPr>
          <p:cNvSpPr/>
          <p:nvPr/>
        </p:nvSpPr>
        <p:spPr>
          <a:xfrm>
            <a:off x="9081962" y="3722325"/>
            <a:ext cx="1107996" cy="341632"/>
          </a:xfrm>
          <a:prstGeom prst="rect">
            <a:avLst/>
          </a:prstGeom>
        </p:spPr>
        <p:txBody>
          <a:bodyPr wrap="none">
            <a:spAutoFit/>
          </a:bodyPr>
          <a:lstStyle/>
          <a:p>
            <a:pPr lvl="0" eaLnBrk="0" fontAlgn="base" hangingPunct="0">
              <a:lnSpc>
                <a:spcPct val="9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排气管道</a:t>
            </a:r>
          </a:p>
        </p:txBody>
      </p:sp>
      <p:sp>
        <p:nvSpPr>
          <p:cNvPr id="34" name="矩形 33">
            <a:extLst>
              <a:ext uri="{FF2B5EF4-FFF2-40B4-BE49-F238E27FC236}">
                <a16:creationId xmlns:a16="http://schemas.microsoft.com/office/drawing/2014/main" id="{9D3CBE24-2A42-4C70-9D15-D05D434A1056}"/>
              </a:ext>
            </a:extLst>
          </p:cNvPr>
          <p:cNvSpPr/>
          <p:nvPr/>
        </p:nvSpPr>
        <p:spPr>
          <a:xfrm>
            <a:off x="2324290" y="4610880"/>
            <a:ext cx="646331" cy="341632"/>
          </a:xfrm>
          <a:prstGeom prst="rect">
            <a:avLst/>
          </a:prstGeom>
        </p:spPr>
        <p:txBody>
          <a:bodyPr wrap="none">
            <a:spAutoFit/>
          </a:bodyPr>
          <a:lstStyle/>
          <a:p>
            <a:pPr lvl="0" eaLnBrk="0" fontAlgn="base" hangingPunct="0">
              <a:lnSpc>
                <a:spcPct val="9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人孔</a:t>
            </a:r>
          </a:p>
        </p:txBody>
      </p:sp>
      <p:sp>
        <p:nvSpPr>
          <p:cNvPr id="35" name="矩形 34">
            <a:extLst>
              <a:ext uri="{FF2B5EF4-FFF2-40B4-BE49-F238E27FC236}">
                <a16:creationId xmlns:a16="http://schemas.microsoft.com/office/drawing/2014/main" id="{17459089-5A0B-44DD-9216-D729A84BE87B}"/>
              </a:ext>
            </a:extLst>
          </p:cNvPr>
          <p:cNvSpPr/>
          <p:nvPr/>
        </p:nvSpPr>
        <p:spPr>
          <a:xfrm>
            <a:off x="4595138" y="4656607"/>
            <a:ext cx="646331" cy="341632"/>
          </a:xfrm>
          <a:prstGeom prst="rect">
            <a:avLst/>
          </a:prstGeom>
        </p:spPr>
        <p:txBody>
          <a:bodyPr wrap="none">
            <a:spAutoFit/>
          </a:bodyPr>
          <a:lstStyle/>
          <a:p>
            <a:pPr lvl="0" eaLnBrk="0" fontAlgn="base" hangingPunct="0">
              <a:lnSpc>
                <a:spcPct val="90000"/>
              </a:lnSpc>
              <a:spcBef>
                <a:spcPct val="20000"/>
              </a:spcBef>
              <a:spcAft>
                <a:spcPct val="0"/>
              </a:spcAft>
              <a:buClr>
                <a:srgbClr val="FFFF00"/>
              </a:buClr>
              <a:tabLst>
                <a:tab pos="344170" algn="l"/>
              </a:tabLst>
              <a:defRPr/>
            </a:pPr>
            <a:r>
              <a:rPr lang="zh-CN" altLang="en-US" kern="0" dirty="0">
                <a:solidFill>
                  <a:schemeClr val="bg1"/>
                </a:solidFill>
                <a:latin typeface="微软雅黑" panose="020B0503020204020204" pitchFamily="34" charset="-122"/>
                <a:ea typeface="微软雅黑" panose="020B0503020204020204" pitchFamily="34" charset="-122"/>
              </a:rPr>
              <a:t>堑壕</a:t>
            </a:r>
          </a:p>
        </p:txBody>
      </p:sp>
      <p:sp>
        <p:nvSpPr>
          <p:cNvPr id="36" name="矩形 35">
            <a:extLst>
              <a:ext uri="{FF2B5EF4-FFF2-40B4-BE49-F238E27FC236}">
                <a16:creationId xmlns:a16="http://schemas.microsoft.com/office/drawing/2014/main" id="{21498D7B-9EE3-4C13-93CC-5F6EF6780F86}"/>
              </a:ext>
            </a:extLst>
          </p:cNvPr>
          <p:cNvSpPr/>
          <p:nvPr/>
        </p:nvSpPr>
        <p:spPr>
          <a:xfrm>
            <a:off x="6727565" y="4610880"/>
            <a:ext cx="1114408" cy="369332"/>
          </a:xfrm>
          <a:prstGeom prst="rect">
            <a:avLst/>
          </a:prstGeom>
        </p:spPr>
        <p:txBody>
          <a:bodyPr wrap="none">
            <a:spAutoFit/>
          </a:bodyPr>
          <a:lstStyle/>
          <a:p>
            <a:r>
              <a:rPr lang="zh-CN" altLang="en-US" kern="0" dirty="0">
                <a:solidFill>
                  <a:schemeClr val="bg1"/>
                </a:solidFill>
                <a:latin typeface="微软雅黑" panose="020B0503020204020204" pitchFamily="34" charset="-122"/>
                <a:ea typeface="微软雅黑" panose="020B0503020204020204" pitchFamily="34" charset="-122"/>
              </a:rPr>
              <a:t>挖掘作业</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7" name="矩形 36">
            <a:extLst>
              <a:ext uri="{FF2B5EF4-FFF2-40B4-BE49-F238E27FC236}">
                <a16:creationId xmlns:a16="http://schemas.microsoft.com/office/drawing/2014/main" id="{EFE8328F-EA09-4956-AAE6-42CC67D014BE}"/>
              </a:ext>
            </a:extLst>
          </p:cNvPr>
          <p:cNvSpPr/>
          <p:nvPr/>
        </p:nvSpPr>
        <p:spPr>
          <a:xfrm>
            <a:off x="9044034" y="4597030"/>
            <a:ext cx="1107996" cy="369332"/>
          </a:xfrm>
          <a:prstGeom prst="rect">
            <a:avLst/>
          </a:prstGeom>
        </p:spPr>
        <p:txBody>
          <a:bodyPr wrap="none">
            <a:spAutoFit/>
          </a:bodyPr>
          <a:lstStyle/>
          <a:p>
            <a:r>
              <a:rPr lang="zh-CN" altLang="en-US" kern="0" dirty="0">
                <a:solidFill>
                  <a:schemeClr val="bg1"/>
                </a:solidFill>
                <a:latin typeface="微软雅黑" panose="020B0503020204020204" pitchFamily="34" charset="-122"/>
                <a:ea typeface="微软雅黑" panose="020B0503020204020204" pitchFamily="34" charset="-122"/>
              </a:rPr>
              <a:t>塔的裙座</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2" name="矩形 41">
            <a:extLst>
              <a:ext uri="{FF2B5EF4-FFF2-40B4-BE49-F238E27FC236}">
                <a16:creationId xmlns:a16="http://schemas.microsoft.com/office/drawing/2014/main" id="{A5E438C8-7AE5-4DDA-9E43-A2A361D9FE03}"/>
              </a:ext>
            </a:extLst>
          </p:cNvPr>
          <p:cNvSpPr/>
          <p:nvPr/>
        </p:nvSpPr>
        <p:spPr>
          <a:xfrm>
            <a:off x="1949965" y="5475757"/>
            <a:ext cx="8630268" cy="341632"/>
          </a:xfrm>
          <a:prstGeom prst="rect">
            <a:avLst/>
          </a:prstGeom>
        </p:spPr>
        <p:txBody>
          <a:bodyPr wrap="square">
            <a:spAutoFit/>
          </a:bodyPr>
          <a:lstStyle/>
          <a:p>
            <a:pPr lvl="0" eaLnBrk="0" fontAlgn="base" hangingPunct="0">
              <a:lnSpc>
                <a:spcPct val="90000"/>
              </a:lnSpc>
              <a:spcBef>
                <a:spcPct val="20000"/>
              </a:spcBef>
              <a:spcAft>
                <a:spcPct val="0"/>
              </a:spcAft>
              <a:buClr>
                <a:srgbClr val="FFFF00"/>
              </a:buClr>
              <a:tabLst>
                <a:tab pos="344170" algn="l"/>
              </a:tabLst>
              <a:defRPr/>
            </a:pPr>
            <a:r>
              <a:rPr lang="zh-CN" altLang="en-US" b="1" kern="0" dirty="0">
                <a:solidFill>
                  <a:srgbClr val="2E75B6"/>
                </a:solidFill>
                <a:latin typeface="微软雅黑" panose="020B0503020204020204" pitchFamily="34" charset="-122"/>
                <a:ea typeface="微软雅黑" panose="020B0503020204020204" pitchFamily="34" charset="-122"/>
              </a:rPr>
              <a:t>每次进入有限空间时均需进行工作危险性分析、危险能源隔离，并办理许可证！</a:t>
            </a:r>
          </a:p>
        </p:txBody>
      </p:sp>
    </p:spTree>
    <p:extLst>
      <p:ext uri="{BB962C8B-B14F-4D97-AF65-F5344CB8AC3E}">
        <p14:creationId xmlns:p14="http://schemas.microsoft.com/office/powerpoint/2010/main" val="297387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288353"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受限空间的术语和定义</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562673" y="582934"/>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Picture 4" descr="DSCN0982">
            <a:extLst>
              <a:ext uri="{FF2B5EF4-FFF2-40B4-BE49-F238E27FC236}">
                <a16:creationId xmlns:a16="http://schemas.microsoft.com/office/drawing/2014/main" id="{31C10BE1-7774-4A35-BB31-F4EFED5BED83}"/>
              </a:ext>
            </a:extLst>
          </p:cNvPr>
          <p:cNvPicPr>
            <a:picLocks noChangeAspect="1"/>
          </p:cNvPicPr>
          <p:nvPr/>
        </p:nvPicPr>
        <p:blipFill>
          <a:blip r:embed="rId2"/>
          <a:stretch>
            <a:fillRect/>
          </a:stretch>
        </p:blipFill>
        <p:spPr>
          <a:xfrm>
            <a:off x="728299" y="1962944"/>
            <a:ext cx="4976813" cy="3744912"/>
          </a:xfrm>
          <a:prstGeom prst="rect">
            <a:avLst/>
          </a:prstGeom>
          <a:noFill/>
          <a:ln w="9525">
            <a:noFill/>
          </a:ln>
        </p:spPr>
      </p:pic>
      <p:sp>
        <p:nvSpPr>
          <p:cNvPr id="43" name="椭圆形标注 15">
            <a:extLst>
              <a:ext uri="{FF2B5EF4-FFF2-40B4-BE49-F238E27FC236}">
                <a16:creationId xmlns:a16="http://schemas.microsoft.com/office/drawing/2014/main" id="{09E6B3F7-A660-45AB-BC53-407D000705E0}"/>
              </a:ext>
            </a:extLst>
          </p:cNvPr>
          <p:cNvSpPr/>
          <p:nvPr/>
        </p:nvSpPr>
        <p:spPr>
          <a:xfrm>
            <a:off x="4238996" y="1353149"/>
            <a:ext cx="1547812" cy="1368425"/>
          </a:xfrm>
          <a:prstGeom prst="wedgeEllipseCallout">
            <a:avLst>
              <a:gd name="adj1" fmla="val -40727"/>
              <a:gd name="adj2" fmla="val 82278"/>
            </a:avLst>
          </a:prstGeom>
          <a:solidFill>
            <a:srgbClr val="2E75B6"/>
          </a:solidFill>
          <a:ln w="9525">
            <a:noFill/>
          </a:ln>
        </p:spPr>
        <p:txBody>
          <a:bodyPr wrap="none" anchor="ct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algn="ctr" eaLnBrk="1" hangingPunct="1">
              <a:spcBef>
                <a:spcPct val="0"/>
              </a:spcBef>
              <a:buNone/>
            </a:pPr>
            <a:r>
              <a:rPr lang="zh-CN" altLang="en-US" sz="2400" b="1" dirty="0">
                <a:solidFill>
                  <a:schemeClr val="bg1"/>
                </a:solidFill>
                <a:latin typeface="黑体" panose="02010609060101010101" pitchFamily="49" charset="-122"/>
                <a:ea typeface="黑体" panose="02010609060101010101" pitchFamily="49" charset="-122"/>
                <a:cs typeface="微软雅黑" panose="020B0503020204020204" pitchFamily="34" charset="-122"/>
              </a:rPr>
              <a:t>受限空间</a:t>
            </a:r>
            <a:endParaRPr lang="en-US" altLang="zh-CN" sz="2400" b="1" dirty="0">
              <a:solidFill>
                <a:schemeClr val="bg1"/>
              </a:solidFill>
              <a:latin typeface="黑体" panose="02010609060101010101" pitchFamily="49" charset="-122"/>
              <a:ea typeface="黑体" panose="02010609060101010101" pitchFamily="49" charset="-122"/>
              <a:cs typeface="微软雅黑" panose="020B0503020204020204" pitchFamily="34" charset="-122"/>
            </a:endParaRPr>
          </a:p>
          <a:p>
            <a:pPr marL="0" lvl="0" indent="0" algn="ctr" eaLnBrk="1" hangingPunct="1">
              <a:spcBef>
                <a:spcPct val="0"/>
              </a:spcBef>
              <a:buNone/>
            </a:pPr>
            <a:r>
              <a:rPr lang="zh-CN" altLang="en-US" sz="2400" b="1" dirty="0">
                <a:solidFill>
                  <a:schemeClr val="bg1"/>
                </a:solidFill>
                <a:latin typeface="黑体" panose="02010609060101010101" pitchFamily="49" charset="-122"/>
                <a:ea typeface="黑体" panose="02010609060101010101" pitchFamily="49" charset="-122"/>
                <a:cs typeface="微软雅黑" panose="020B0503020204020204" pitchFamily="34" charset="-122"/>
              </a:rPr>
              <a:t>警示牌</a:t>
            </a:r>
          </a:p>
        </p:txBody>
      </p:sp>
      <p:pic>
        <p:nvPicPr>
          <p:cNvPr id="44" name="Picture 4" descr="DSCN0975">
            <a:extLst>
              <a:ext uri="{FF2B5EF4-FFF2-40B4-BE49-F238E27FC236}">
                <a16:creationId xmlns:a16="http://schemas.microsoft.com/office/drawing/2014/main" id="{21D5E985-9A06-489A-A833-DDCAFF6A9BFB}"/>
              </a:ext>
            </a:extLst>
          </p:cNvPr>
          <p:cNvPicPr>
            <a:picLocks noChangeAspect="1"/>
          </p:cNvPicPr>
          <p:nvPr/>
        </p:nvPicPr>
        <p:blipFill rotWithShape="1">
          <a:blip r:embed="rId3"/>
          <a:srcRect r="2009" b="3678"/>
          <a:stretch/>
        </p:blipFill>
        <p:spPr>
          <a:xfrm>
            <a:off x="6531465" y="1997101"/>
            <a:ext cx="5080962" cy="3744912"/>
          </a:xfrm>
          <a:prstGeom prst="rect">
            <a:avLst/>
          </a:prstGeom>
          <a:noFill/>
          <a:ln w="9525">
            <a:noFill/>
          </a:ln>
        </p:spPr>
      </p:pic>
      <p:grpSp>
        <p:nvGrpSpPr>
          <p:cNvPr id="45" name="组合 44">
            <a:extLst>
              <a:ext uri="{FF2B5EF4-FFF2-40B4-BE49-F238E27FC236}">
                <a16:creationId xmlns:a16="http://schemas.microsoft.com/office/drawing/2014/main" id="{E04C8FAD-66C4-4812-A7AC-7BB01AB44900}"/>
              </a:ext>
            </a:extLst>
          </p:cNvPr>
          <p:cNvGrpSpPr/>
          <p:nvPr/>
        </p:nvGrpSpPr>
        <p:grpSpPr>
          <a:xfrm>
            <a:off x="5012902" y="3020086"/>
            <a:ext cx="2335530" cy="2169160"/>
            <a:chOff x="8663" y="362"/>
            <a:chExt cx="3678" cy="3416"/>
          </a:xfrm>
          <a:solidFill>
            <a:srgbClr val="2E75B6"/>
          </a:solidFill>
        </p:grpSpPr>
        <p:sp>
          <p:nvSpPr>
            <p:cNvPr id="48" name="Oval 10">
              <a:extLst>
                <a:ext uri="{FF2B5EF4-FFF2-40B4-BE49-F238E27FC236}">
                  <a16:creationId xmlns:a16="http://schemas.microsoft.com/office/drawing/2014/main" id="{BAD578CE-ADF7-46C0-857C-FDFF80FEA587}"/>
                </a:ext>
              </a:extLst>
            </p:cNvPr>
            <p:cNvSpPr>
              <a:spLocks noChangeArrowheads="1"/>
            </p:cNvSpPr>
            <p:nvPr/>
          </p:nvSpPr>
          <p:spPr bwMode="gray">
            <a:xfrm>
              <a:off x="8663" y="362"/>
              <a:ext cx="3678" cy="3416"/>
            </a:xfrm>
            <a:prstGeom prst="ellipse">
              <a:avLst/>
            </a:prstGeom>
            <a:grpFill/>
            <a:ln w="38100" algn="ctr">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宋体" panose="02010600030101010101" pitchFamily="2" charset="-122"/>
                <a:cs typeface="微软雅黑" panose="020B0503020204020204" pitchFamily="34" charset="-122"/>
              </a:endParaRPr>
            </a:p>
          </p:txBody>
        </p:sp>
        <p:sp>
          <p:nvSpPr>
            <p:cNvPr id="47" name="TextBox 8">
              <a:extLst>
                <a:ext uri="{FF2B5EF4-FFF2-40B4-BE49-F238E27FC236}">
                  <a16:creationId xmlns:a16="http://schemas.microsoft.com/office/drawing/2014/main" id="{2718FC77-EDC6-4866-9F03-76CA58FA5377}"/>
                </a:ext>
              </a:extLst>
            </p:cNvPr>
            <p:cNvSpPr txBox="1"/>
            <p:nvPr/>
          </p:nvSpPr>
          <p:spPr>
            <a:xfrm>
              <a:off x="8728" y="1512"/>
              <a:ext cx="3522" cy="111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微软雅黑" panose="020B0503020204020204" pitchFamily="34" charset="-122"/>
                  <a:ea typeface="微软雅黑" panose="020B0503020204020204" pitchFamily="34" charset="-122"/>
                </a:defRPr>
              </a:lvl2pPr>
              <a:lvl3pPr marL="1143000" indent="-228600" algn="l" rtl="0" eaLnBrk="0" fontAlgn="base" hangingPunct="0">
                <a:spcBef>
                  <a:spcPct val="20000"/>
                </a:spcBef>
                <a:spcAft>
                  <a:spcPct val="0"/>
                </a:spcAft>
                <a:buChar char="•"/>
                <a:defRPr sz="2400">
                  <a:solidFill>
                    <a:srgbClr val="000000"/>
                  </a:solidFill>
                  <a:latin typeface="微软雅黑" panose="020B0503020204020204" pitchFamily="34" charset="-122"/>
                  <a:ea typeface="微软雅黑" panose="020B0503020204020204" pitchFamily="34" charset="-122"/>
                </a:defRPr>
              </a:lvl3pPr>
              <a:lvl4pPr marL="16002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4pPr>
              <a:lvl5pPr marL="2057400" indent="-228600" algn="l" rtl="0" eaLnBrk="0" fontAlgn="base" hangingPunct="0">
                <a:spcBef>
                  <a:spcPct val="20000"/>
                </a:spcBef>
                <a:spcAft>
                  <a:spcPct val="0"/>
                </a:spcAft>
                <a:buChar char="»"/>
                <a:defRPr sz="2000">
                  <a:solidFill>
                    <a:srgbClr val="000000"/>
                  </a:solidFill>
                  <a:latin typeface="微软雅黑" panose="020B0503020204020204" pitchFamily="34" charset="-122"/>
                  <a:ea typeface="微软雅黑" panose="020B0503020204020204" pitchFamily="34" charset="-122"/>
                </a:defRPr>
              </a:lvl5pPr>
            </a:lstStyle>
            <a:p>
              <a:pPr marL="0" lvl="0" indent="0" eaLnBrk="1" hangingPunct="1">
                <a:spcBef>
                  <a:spcPct val="0"/>
                </a:spcBef>
                <a:buNone/>
              </a:pPr>
              <a:r>
                <a:rPr lang="zh-CN" altLang="en-US" sz="4000" dirty="0">
                  <a:solidFill>
                    <a:schemeClr val="bg1"/>
                  </a:solidFill>
                  <a:latin typeface="黑体" panose="02010609060101010101" pitchFamily="49" charset="-122"/>
                  <a:ea typeface="黑体" panose="02010609060101010101" pitchFamily="49" charset="-122"/>
                  <a:cs typeface="微软雅黑" panose="020B0503020204020204" pitchFamily="34" charset="-122"/>
                </a:rPr>
                <a:t>受限空间</a:t>
              </a:r>
            </a:p>
          </p:txBody>
        </p:sp>
      </p:grpSp>
    </p:spTree>
    <p:extLst>
      <p:ext uri="{BB962C8B-B14F-4D97-AF65-F5344CB8AC3E}">
        <p14:creationId xmlns:p14="http://schemas.microsoft.com/office/powerpoint/2010/main" val="316342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4320" y="449590"/>
            <a:ext cx="4288353" cy="584775"/>
          </a:xfrm>
          <a:prstGeom prst="rect">
            <a:avLst/>
          </a:prstGeom>
          <a:noFill/>
        </p:spPr>
        <p:txBody>
          <a:bodyPr wrap="none" rtlCol="0">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受限空间的术语和定义</a:t>
            </a:r>
          </a:p>
        </p:txBody>
      </p:sp>
      <p:cxnSp>
        <p:nvCxnSpPr>
          <p:cNvPr id="8" name="直接连接符 7"/>
          <p:cNvCxnSpPr/>
          <p:nvPr/>
        </p:nvCxnSpPr>
        <p:spPr>
          <a:xfrm>
            <a:off x="0" y="1019125"/>
            <a:ext cx="12192000" cy="0"/>
          </a:xfrm>
          <a:prstGeom prst="line">
            <a:avLst/>
          </a:prstGeom>
          <a:ln>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562673" y="582934"/>
            <a:ext cx="491490" cy="318085"/>
            <a:chOff x="3017520" y="601990"/>
            <a:chExt cx="491490" cy="414010"/>
          </a:xfrm>
        </p:grpSpPr>
        <p:sp>
          <p:nvSpPr>
            <p:cNvPr id="9" name="燕尾形 8"/>
            <p:cNvSpPr/>
            <p:nvPr/>
          </p:nvSpPr>
          <p:spPr>
            <a:xfrm>
              <a:off x="3017520" y="601990"/>
              <a:ext cx="198120" cy="414010"/>
            </a:xfrm>
            <a:prstGeom prst="chevron">
              <a:avLst/>
            </a:prstGeom>
            <a:solidFill>
              <a:srgbClr val="5A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3164205"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3310890" y="601990"/>
              <a:ext cx="198120" cy="41401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矩形 37"/>
          <p:cNvSpPr/>
          <p:nvPr/>
        </p:nvSpPr>
        <p:spPr>
          <a:xfrm>
            <a:off x="7818120"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85357"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9952594"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1019831" y="912444"/>
            <a:ext cx="944880" cy="1035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2" descr="2">
            <a:extLst>
              <a:ext uri="{FF2B5EF4-FFF2-40B4-BE49-F238E27FC236}">
                <a16:creationId xmlns:a16="http://schemas.microsoft.com/office/drawing/2014/main" id="{F09DE6E0-576B-42E2-913C-16737ED44DF1}"/>
              </a:ext>
            </a:extLst>
          </p:cNvPr>
          <p:cNvPicPr>
            <a:picLocks noChangeAspect="1"/>
          </p:cNvPicPr>
          <p:nvPr/>
        </p:nvPicPr>
        <p:blipFill>
          <a:blip r:embed="rId2"/>
          <a:srcRect t="16" b="16"/>
          <a:stretch>
            <a:fillRect/>
          </a:stretch>
        </p:blipFill>
        <p:spPr>
          <a:xfrm>
            <a:off x="516419" y="3191102"/>
            <a:ext cx="2646362" cy="1698625"/>
          </a:xfrm>
          <a:prstGeom prst="rect">
            <a:avLst/>
          </a:prstGeom>
          <a:noFill/>
          <a:ln w="9525">
            <a:noFill/>
          </a:ln>
        </p:spPr>
      </p:pic>
      <p:pic>
        <p:nvPicPr>
          <p:cNvPr id="19" name="Picture 4" descr="DSCN0997">
            <a:extLst>
              <a:ext uri="{FF2B5EF4-FFF2-40B4-BE49-F238E27FC236}">
                <a16:creationId xmlns:a16="http://schemas.microsoft.com/office/drawing/2014/main" id="{10F34C66-46E3-4899-8E79-CDBEE37986DD}"/>
              </a:ext>
            </a:extLst>
          </p:cNvPr>
          <p:cNvPicPr>
            <a:picLocks noChangeAspect="1"/>
          </p:cNvPicPr>
          <p:nvPr/>
        </p:nvPicPr>
        <p:blipFill>
          <a:blip r:embed="rId3"/>
          <a:srcRect t="2785" b="2785"/>
          <a:stretch>
            <a:fillRect/>
          </a:stretch>
        </p:blipFill>
        <p:spPr>
          <a:xfrm>
            <a:off x="3367801" y="3167516"/>
            <a:ext cx="2646362" cy="1698625"/>
          </a:xfrm>
          <a:prstGeom prst="rect">
            <a:avLst/>
          </a:prstGeom>
          <a:noFill/>
          <a:ln w="9525">
            <a:noFill/>
          </a:ln>
        </p:spPr>
      </p:pic>
      <p:pic>
        <p:nvPicPr>
          <p:cNvPr id="20" name="Picture 4" descr="DSCN1006">
            <a:extLst>
              <a:ext uri="{FF2B5EF4-FFF2-40B4-BE49-F238E27FC236}">
                <a16:creationId xmlns:a16="http://schemas.microsoft.com/office/drawing/2014/main" id="{F1EE69FF-D7AB-45E1-86FE-4A26E3B54849}"/>
              </a:ext>
            </a:extLst>
          </p:cNvPr>
          <p:cNvPicPr>
            <a:picLocks noChangeAspect="1"/>
          </p:cNvPicPr>
          <p:nvPr/>
        </p:nvPicPr>
        <p:blipFill>
          <a:blip r:embed="rId4"/>
          <a:srcRect t="6267" b="6267"/>
          <a:stretch>
            <a:fillRect/>
          </a:stretch>
        </p:blipFill>
        <p:spPr>
          <a:xfrm>
            <a:off x="6278443" y="3167515"/>
            <a:ext cx="2646362" cy="1698625"/>
          </a:xfrm>
          <a:prstGeom prst="rect">
            <a:avLst/>
          </a:prstGeom>
          <a:noFill/>
          <a:ln w="9525">
            <a:noFill/>
          </a:ln>
        </p:spPr>
      </p:pic>
      <p:pic>
        <p:nvPicPr>
          <p:cNvPr id="21" name="Picture 7" descr="120">
            <a:extLst>
              <a:ext uri="{FF2B5EF4-FFF2-40B4-BE49-F238E27FC236}">
                <a16:creationId xmlns:a16="http://schemas.microsoft.com/office/drawing/2014/main" id="{FDB3EB12-2BB7-4F96-9D9A-25D35728F82A}"/>
              </a:ext>
            </a:extLst>
          </p:cNvPr>
          <p:cNvPicPr>
            <a:picLocks noChangeAspect="1"/>
          </p:cNvPicPr>
          <p:nvPr/>
        </p:nvPicPr>
        <p:blipFill>
          <a:blip r:embed="rId5"/>
          <a:srcRect t="6816" b="6816"/>
          <a:stretch>
            <a:fillRect/>
          </a:stretch>
        </p:blipFill>
        <p:spPr>
          <a:xfrm>
            <a:off x="9101853" y="3191102"/>
            <a:ext cx="2646362" cy="1698625"/>
          </a:xfrm>
          <a:prstGeom prst="rect">
            <a:avLst/>
          </a:prstGeom>
          <a:noFill/>
          <a:ln w="9525">
            <a:noFill/>
          </a:ln>
        </p:spPr>
      </p:pic>
      <p:sp>
        <p:nvSpPr>
          <p:cNvPr id="7" name="矩形 6">
            <a:extLst>
              <a:ext uri="{FF2B5EF4-FFF2-40B4-BE49-F238E27FC236}">
                <a16:creationId xmlns:a16="http://schemas.microsoft.com/office/drawing/2014/main" id="{AE969E06-C214-4523-9167-7A0DF45A10C3}"/>
              </a:ext>
            </a:extLst>
          </p:cNvPr>
          <p:cNvSpPr/>
          <p:nvPr/>
        </p:nvSpPr>
        <p:spPr>
          <a:xfrm>
            <a:off x="4808418" y="2227235"/>
            <a:ext cx="2339102" cy="523220"/>
          </a:xfrm>
          <a:prstGeom prst="rect">
            <a:avLst/>
          </a:prstGeom>
        </p:spPr>
        <p:txBody>
          <a:bodyPr wrap="none">
            <a:spAutoFit/>
          </a:bodyPr>
          <a:lstStyle/>
          <a:p>
            <a:pPr algn="ctr">
              <a:defRPr/>
            </a:pPr>
            <a:r>
              <a:rPr lang="zh-CN" altLang="en-US" sz="2800" kern="0"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rPr>
              <a:t>一些受限空间</a:t>
            </a:r>
            <a:endParaRPr lang="en-US" altLang="zh-CN" sz="2800" kern="0"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extLst>
      <p:ext uri="{BB962C8B-B14F-4D97-AF65-F5344CB8AC3E}">
        <p14:creationId xmlns:p14="http://schemas.microsoft.com/office/powerpoint/2010/main" val="339898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marL="285750" indent="-285750" algn="l">
          <a:lnSpc>
            <a:spcPct val="150000"/>
          </a:lnSpc>
          <a:buFont typeface="Arial" panose="020B0604020202020204" pitchFamily="34" charset="0"/>
          <a:buChar char="•"/>
          <a:defRPr sz="1600" dirty="0">
            <a:latin typeface="微软雅黑" panose="020B0503020204020204" pitchFamily="34" charset="-122"/>
            <a:ea typeface="微软雅黑" panose="020B0503020204020204" pitchFamily="34" charset="-122"/>
          </a:defRPr>
        </a:defPPr>
      </a:lstStyle>
    </a:spDef>
    <a:lnDef>
      <a:spPr>
        <a:ln>
          <a:prstDash val="sysDash"/>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2448</TotalTime>
  <Words>3418</Words>
  <Application>Microsoft Office PowerPoint</Application>
  <PresentationFormat>宽屏</PresentationFormat>
  <Paragraphs>430</Paragraphs>
  <Slides>56</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56</vt:i4>
      </vt:variant>
    </vt:vector>
  </HeadingPairs>
  <TitlesOfParts>
    <vt:vector size="66" baseType="lpstr">
      <vt:lpstr>Calibri</vt:lpstr>
      <vt:lpstr>楷体_GB2312</vt:lpstr>
      <vt:lpstr>Wingdings</vt:lpstr>
      <vt:lpstr>Arial</vt:lpstr>
      <vt:lpstr>Calibri Light</vt:lpstr>
      <vt:lpstr>Tahoma</vt:lpstr>
      <vt:lpstr>黑体</vt:lpstr>
      <vt:lpstr>微软雅黑</vt:lpstr>
      <vt:lpstr>Adobe Arabic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58237</dc:creator>
  <cp:lastModifiedBy>58237</cp:lastModifiedBy>
  <cp:revision>2</cp:revision>
  <dcterms:created xsi:type="dcterms:W3CDTF">2013-08-14T15:08:40Z</dcterms:created>
  <dcterms:modified xsi:type="dcterms:W3CDTF">2019-12-08T04:56:22Z</dcterms:modified>
</cp:coreProperties>
</file>