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xml" ContentType="application/vnd.openxmlformats-officedocument.presentationml.notesSlide+xml"/>
  <Override PartName="/ppt/notesSlides/notesSlide90.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3"/>
    <p:sldMasterId id="2147483661" r:id="rId4"/>
    <p:sldMasterId id="2147483663" r:id="rId5"/>
    <p:sldMasterId id="2147483665" r:id="rId6"/>
    <p:sldMasterId id="2147483667" r:id="rId7"/>
    <p:sldMasterId id="2147483669" r:id="rId8"/>
    <p:sldMasterId id="2147483671" r:id="rId9"/>
  </p:sldMasterIdLst>
  <p:notesMasterIdLst>
    <p:notesMasterId r:id="rId11"/>
  </p:notesMasterIdLst>
  <p:handoutMasterIdLst>
    <p:handoutMasterId r:id="rId142"/>
  </p:handoutMasterIdLst>
  <p:sldIdLst>
    <p:sldId id="719" r:id="rId10"/>
    <p:sldId id="813" r:id="rId12"/>
    <p:sldId id="1196" r:id="rId13"/>
    <p:sldId id="1240" r:id="rId14"/>
    <p:sldId id="1242" r:id="rId15"/>
    <p:sldId id="1254" r:id="rId16"/>
    <p:sldId id="1257" r:id="rId17"/>
    <p:sldId id="1259" r:id="rId18"/>
    <p:sldId id="878" r:id="rId19"/>
    <p:sldId id="879" r:id="rId20"/>
    <p:sldId id="1238" r:id="rId21"/>
    <p:sldId id="1237" r:id="rId22"/>
    <p:sldId id="1236" r:id="rId23"/>
    <p:sldId id="1077" r:id="rId24"/>
    <p:sldId id="827" r:id="rId25"/>
    <p:sldId id="882" r:id="rId26"/>
    <p:sldId id="1380" r:id="rId27"/>
    <p:sldId id="1078" r:id="rId28"/>
    <p:sldId id="935" r:id="rId29"/>
    <p:sldId id="1497" r:id="rId30"/>
    <p:sldId id="1498" r:id="rId31"/>
    <p:sldId id="1499" r:id="rId32"/>
    <p:sldId id="1500" r:id="rId33"/>
    <p:sldId id="1501" r:id="rId34"/>
    <p:sldId id="1502" r:id="rId35"/>
    <p:sldId id="1503" r:id="rId36"/>
    <p:sldId id="1504" r:id="rId37"/>
    <p:sldId id="1505" r:id="rId38"/>
    <p:sldId id="1079" r:id="rId39"/>
    <p:sldId id="954" r:id="rId40"/>
    <p:sldId id="955" r:id="rId41"/>
    <p:sldId id="835" r:id="rId42"/>
    <p:sldId id="832" r:id="rId43"/>
    <p:sldId id="1080" r:id="rId44"/>
    <p:sldId id="956" r:id="rId45"/>
    <p:sldId id="957" r:id="rId46"/>
    <p:sldId id="958" r:id="rId47"/>
    <p:sldId id="959" r:id="rId48"/>
    <p:sldId id="844" r:id="rId49"/>
    <p:sldId id="1081" r:id="rId50"/>
    <p:sldId id="845" r:id="rId51"/>
    <p:sldId id="850" r:id="rId52"/>
    <p:sldId id="960" r:id="rId53"/>
    <p:sldId id="1492" r:id="rId54"/>
    <p:sldId id="961" r:id="rId55"/>
    <p:sldId id="962" r:id="rId56"/>
    <p:sldId id="963" r:id="rId57"/>
    <p:sldId id="1493" r:id="rId58"/>
    <p:sldId id="851" r:id="rId59"/>
    <p:sldId id="964" r:id="rId60"/>
    <p:sldId id="965" r:id="rId61"/>
    <p:sldId id="966" r:id="rId62"/>
    <p:sldId id="846" r:id="rId63"/>
    <p:sldId id="967" r:id="rId64"/>
    <p:sldId id="968" r:id="rId65"/>
    <p:sldId id="969" r:id="rId66"/>
    <p:sldId id="970" r:id="rId67"/>
    <p:sldId id="971" r:id="rId68"/>
    <p:sldId id="848" r:id="rId69"/>
    <p:sldId id="972" r:id="rId70"/>
    <p:sldId id="973" r:id="rId71"/>
    <p:sldId id="1491" r:id="rId72"/>
    <p:sldId id="859" r:id="rId73"/>
    <p:sldId id="974" r:id="rId74"/>
    <p:sldId id="975" r:id="rId75"/>
    <p:sldId id="976" r:id="rId76"/>
    <p:sldId id="977" r:id="rId77"/>
    <p:sldId id="978" r:id="rId78"/>
    <p:sldId id="979" r:id="rId79"/>
    <p:sldId id="980" r:id="rId80"/>
    <p:sldId id="981" r:id="rId81"/>
    <p:sldId id="982" r:id="rId82"/>
    <p:sldId id="983" r:id="rId83"/>
    <p:sldId id="984" r:id="rId84"/>
    <p:sldId id="1496" r:id="rId85"/>
    <p:sldId id="985" r:id="rId86"/>
    <p:sldId id="986" r:id="rId87"/>
    <p:sldId id="987" r:id="rId88"/>
    <p:sldId id="988" r:id="rId89"/>
    <p:sldId id="989" r:id="rId90"/>
    <p:sldId id="990" r:id="rId91"/>
    <p:sldId id="991" r:id="rId92"/>
    <p:sldId id="992" r:id="rId93"/>
    <p:sldId id="993" r:id="rId94"/>
    <p:sldId id="994" r:id="rId95"/>
    <p:sldId id="995" r:id="rId96"/>
    <p:sldId id="996" r:id="rId97"/>
    <p:sldId id="997" r:id="rId98"/>
    <p:sldId id="998" r:id="rId99"/>
    <p:sldId id="999" r:id="rId100"/>
    <p:sldId id="1000" r:id="rId101"/>
    <p:sldId id="1001" r:id="rId102"/>
    <p:sldId id="1002" r:id="rId103"/>
    <p:sldId id="1003" r:id="rId104"/>
    <p:sldId id="1004" r:id="rId105"/>
    <p:sldId id="1005" r:id="rId106"/>
    <p:sldId id="1006" r:id="rId107"/>
    <p:sldId id="1007" r:id="rId108"/>
    <p:sldId id="1008" r:id="rId109"/>
    <p:sldId id="1009" r:id="rId110"/>
    <p:sldId id="1010" r:id="rId111"/>
    <p:sldId id="1011" r:id="rId112"/>
    <p:sldId id="1012" r:id="rId113"/>
    <p:sldId id="1013" r:id="rId114"/>
    <p:sldId id="1014" r:id="rId115"/>
    <p:sldId id="1015" r:id="rId116"/>
    <p:sldId id="1495" r:id="rId117"/>
    <p:sldId id="1016" r:id="rId118"/>
    <p:sldId id="1017" r:id="rId119"/>
    <p:sldId id="1494" r:id="rId120"/>
    <p:sldId id="1018" r:id="rId121"/>
    <p:sldId id="1019" r:id="rId122"/>
    <p:sldId id="1020" r:id="rId123"/>
    <p:sldId id="1021" r:id="rId124"/>
    <p:sldId id="1022" r:id="rId125"/>
    <p:sldId id="1023" r:id="rId126"/>
    <p:sldId id="1024" r:id="rId127"/>
    <p:sldId id="1025" r:id="rId128"/>
    <p:sldId id="1026" r:id="rId129"/>
    <p:sldId id="1027" r:id="rId130"/>
    <p:sldId id="1028" r:id="rId131"/>
    <p:sldId id="1029" r:id="rId132"/>
    <p:sldId id="1030" r:id="rId133"/>
    <p:sldId id="1031" r:id="rId134"/>
    <p:sldId id="1032" r:id="rId135"/>
    <p:sldId id="1033" r:id="rId136"/>
    <p:sldId id="1035" r:id="rId137"/>
    <p:sldId id="1034" r:id="rId138"/>
    <p:sldId id="1074" r:id="rId139"/>
    <p:sldId id="1073" r:id="rId140"/>
    <p:sldId id="736" r:id="rId141"/>
  </p:sldIdLst>
  <p:sldSz cx="12192000" cy="6858000"/>
  <p:notesSz cx="6797675" cy="992822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wj c" initials="w" lastIdx="3" clrIdx="2"/>
  <p:cmAuthor id="1" name="Jun Li" initials="J" lastIdx="2" clrIdx="0"/>
  <p:cmAuthor id="8" name="姜伟光" initials="姜" lastIdx="1" clrIdx="0"/>
  <p:cmAuthor id="2" name="51533" initials="5" lastIdx="1" clrIdx="6"/>
  <p:cmAuthor id="3" name="焦鑫" initials="焦" lastIdx="4" clrIdx="2"/>
  <p:cmAuthor id="4" name="killusia@qq.com" initials="k" lastIdx="1" clrIdx="0"/>
  <p:cmAuthor id="5" name="Fu Vesper" initials="F" lastIdx="1" clrIdx="7"/>
  <p:cmAuthor id="6" name="作者" initials="作"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EF"/>
    <a:srgbClr val="EAEFF7"/>
    <a:srgbClr val="84D3EF"/>
    <a:srgbClr val="94C7F7"/>
    <a:srgbClr val="4472C4"/>
    <a:srgbClr val="0065CE"/>
    <a:srgbClr val="0000FF"/>
    <a:srgbClr val="EFF3EF"/>
    <a:srgbClr val="CC0000"/>
    <a:srgbClr val="FA3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8" autoAdjust="0"/>
    <p:restoredTop sz="86556" autoAdjust="0"/>
  </p:normalViewPr>
  <p:slideViewPr>
    <p:cSldViewPr snapToGrid="0" showGuides="1">
      <p:cViewPr varScale="1">
        <p:scale>
          <a:sx n="79" d="100"/>
          <a:sy n="79" d="100"/>
        </p:scale>
        <p:origin x="1472" y="200"/>
      </p:cViewPr>
      <p:guideLst>
        <p:guide orient="horz" pos="2683"/>
        <p:guide pos="3881"/>
      </p:guideLst>
    </p:cSldViewPr>
  </p:slideViewPr>
  <p:notesTextViewPr>
    <p:cViewPr>
      <p:scale>
        <a:sx n="100" d="100"/>
        <a:sy n="100" d="100"/>
      </p:scale>
      <p:origin x="0" y="0"/>
    </p:cViewPr>
  </p:notesTextViewPr>
  <p:notesViewPr>
    <p:cSldViewPr snapToGrid="0">
      <p:cViewPr varScale="1">
        <p:scale>
          <a:sx n="47" d="100"/>
          <a:sy n="47" d="100"/>
        </p:scale>
        <p:origin x="2964" y="60"/>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89.xml"/><Relationship Id="rId98" Type="http://schemas.openxmlformats.org/officeDocument/2006/relationships/slide" Target="slides/slide88.xml"/><Relationship Id="rId97" Type="http://schemas.openxmlformats.org/officeDocument/2006/relationships/slide" Target="slides/slide87.xml"/><Relationship Id="rId96" Type="http://schemas.openxmlformats.org/officeDocument/2006/relationships/slide" Target="slides/slide86.xml"/><Relationship Id="rId95" Type="http://schemas.openxmlformats.org/officeDocument/2006/relationships/slide" Target="slides/slide85.xml"/><Relationship Id="rId94" Type="http://schemas.openxmlformats.org/officeDocument/2006/relationships/slide" Target="slides/slide84.xml"/><Relationship Id="rId93" Type="http://schemas.openxmlformats.org/officeDocument/2006/relationships/slide" Target="slides/slide83.xml"/><Relationship Id="rId92" Type="http://schemas.openxmlformats.org/officeDocument/2006/relationships/slide" Target="slides/slide82.xml"/><Relationship Id="rId91" Type="http://schemas.openxmlformats.org/officeDocument/2006/relationships/slide" Target="slides/slide81.xml"/><Relationship Id="rId90" Type="http://schemas.openxmlformats.org/officeDocument/2006/relationships/slide" Target="slides/slide80.xml"/><Relationship Id="rId9" Type="http://schemas.openxmlformats.org/officeDocument/2006/relationships/slideMaster" Target="slideMasters/slideMaster8.xml"/><Relationship Id="rId89" Type="http://schemas.openxmlformats.org/officeDocument/2006/relationships/slide" Target="slides/slide79.xml"/><Relationship Id="rId88" Type="http://schemas.openxmlformats.org/officeDocument/2006/relationships/slide" Target="slides/slide78.xml"/><Relationship Id="rId87" Type="http://schemas.openxmlformats.org/officeDocument/2006/relationships/slide" Target="slides/slide77.xml"/><Relationship Id="rId86" Type="http://schemas.openxmlformats.org/officeDocument/2006/relationships/slide" Target="slides/slide76.xml"/><Relationship Id="rId85" Type="http://schemas.openxmlformats.org/officeDocument/2006/relationships/slide" Target="slides/slide75.xml"/><Relationship Id="rId84" Type="http://schemas.openxmlformats.org/officeDocument/2006/relationships/slide" Target="slides/slide74.xml"/><Relationship Id="rId83" Type="http://schemas.openxmlformats.org/officeDocument/2006/relationships/slide" Target="slides/slide73.xml"/><Relationship Id="rId82" Type="http://schemas.openxmlformats.org/officeDocument/2006/relationships/slide" Target="slides/slide72.xml"/><Relationship Id="rId81" Type="http://schemas.openxmlformats.org/officeDocument/2006/relationships/slide" Target="slides/slide71.xml"/><Relationship Id="rId80" Type="http://schemas.openxmlformats.org/officeDocument/2006/relationships/slide" Target="slides/slide70.xml"/><Relationship Id="rId8" Type="http://schemas.openxmlformats.org/officeDocument/2006/relationships/slideMaster" Target="slideMasters/slideMaster7.xml"/><Relationship Id="rId79" Type="http://schemas.openxmlformats.org/officeDocument/2006/relationships/slide" Target="slides/slide69.xml"/><Relationship Id="rId78" Type="http://schemas.openxmlformats.org/officeDocument/2006/relationships/slide" Target="slides/slide68.xml"/><Relationship Id="rId77" Type="http://schemas.openxmlformats.org/officeDocument/2006/relationships/slide" Target="slides/slide67.xml"/><Relationship Id="rId76" Type="http://schemas.openxmlformats.org/officeDocument/2006/relationships/slide" Target="slides/slide66.xml"/><Relationship Id="rId75" Type="http://schemas.openxmlformats.org/officeDocument/2006/relationships/slide" Target="slides/slide65.xml"/><Relationship Id="rId74" Type="http://schemas.openxmlformats.org/officeDocument/2006/relationships/slide" Target="slides/slide64.xml"/><Relationship Id="rId73" Type="http://schemas.openxmlformats.org/officeDocument/2006/relationships/slide" Target="slides/slide63.xml"/><Relationship Id="rId72" Type="http://schemas.openxmlformats.org/officeDocument/2006/relationships/slide" Target="slides/slide62.xml"/><Relationship Id="rId71" Type="http://schemas.openxmlformats.org/officeDocument/2006/relationships/slide" Target="slides/slide61.xml"/><Relationship Id="rId70" Type="http://schemas.openxmlformats.org/officeDocument/2006/relationships/slide" Target="slides/slide60.xml"/><Relationship Id="rId7" Type="http://schemas.openxmlformats.org/officeDocument/2006/relationships/slideMaster" Target="slideMasters/slideMaster6.xml"/><Relationship Id="rId69" Type="http://schemas.openxmlformats.org/officeDocument/2006/relationships/slide" Target="slides/slide59.xml"/><Relationship Id="rId68" Type="http://schemas.openxmlformats.org/officeDocument/2006/relationships/slide" Target="slides/slide58.xml"/><Relationship Id="rId67" Type="http://schemas.openxmlformats.org/officeDocument/2006/relationships/slide" Target="slides/slide57.xml"/><Relationship Id="rId66" Type="http://schemas.openxmlformats.org/officeDocument/2006/relationships/slide" Target="slides/slide56.xml"/><Relationship Id="rId65" Type="http://schemas.openxmlformats.org/officeDocument/2006/relationships/slide" Target="slides/slide55.xml"/><Relationship Id="rId64" Type="http://schemas.openxmlformats.org/officeDocument/2006/relationships/slide" Target="slides/slide54.xml"/><Relationship Id="rId63" Type="http://schemas.openxmlformats.org/officeDocument/2006/relationships/slide" Target="slides/slide53.xml"/><Relationship Id="rId62" Type="http://schemas.openxmlformats.org/officeDocument/2006/relationships/slide" Target="slides/slide52.xml"/><Relationship Id="rId61" Type="http://schemas.openxmlformats.org/officeDocument/2006/relationships/slide" Target="slides/slide51.xml"/><Relationship Id="rId60" Type="http://schemas.openxmlformats.org/officeDocument/2006/relationships/slide" Target="slides/slide50.xml"/><Relationship Id="rId6" Type="http://schemas.openxmlformats.org/officeDocument/2006/relationships/slideMaster" Target="slideMasters/slideMaster5.xml"/><Relationship Id="rId59" Type="http://schemas.openxmlformats.org/officeDocument/2006/relationships/slide" Target="slides/slide49.xml"/><Relationship Id="rId58" Type="http://schemas.openxmlformats.org/officeDocument/2006/relationships/slide" Target="slides/slide48.xml"/><Relationship Id="rId57" Type="http://schemas.openxmlformats.org/officeDocument/2006/relationships/slide" Target="slides/slide47.xml"/><Relationship Id="rId56" Type="http://schemas.openxmlformats.org/officeDocument/2006/relationships/slide" Target="slides/slide46.xml"/><Relationship Id="rId55" Type="http://schemas.openxmlformats.org/officeDocument/2006/relationships/slide" Target="slides/slide45.xml"/><Relationship Id="rId54" Type="http://schemas.openxmlformats.org/officeDocument/2006/relationships/slide" Target="slides/slide44.xml"/><Relationship Id="rId53" Type="http://schemas.openxmlformats.org/officeDocument/2006/relationships/slide" Target="slides/slide43.xml"/><Relationship Id="rId52" Type="http://schemas.openxmlformats.org/officeDocument/2006/relationships/slide" Target="slides/slide42.xml"/><Relationship Id="rId51" Type="http://schemas.openxmlformats.org/officeDocument/2006/relationships/slide" Target="slides/slide41.xml"/><Relationship Id="rId50" Type="http://schemas.openxmlformats.org/officeDocument/2006/relationships/slide" Target="slides/slide40.xml"/><Relationship Id="rId5" Type="http://schemas.openxmlformats.org/officeDocument/2006/relationships/slideMaster" Target="slideMasters/slideMaster4.xml"/><Relationship Id="rId49" Type="http://schemas.openxmlformats.org/officeDocument/2006/relationships/slide" Target="slides/slide39.xml"/><Relationship Id="rId48" Type="http://schemas.openxmlformats.org/officeDocument/2006/relationships/slide" Target="slides/slide38.xml"/><Relationship Id="rId47" Type="http://schemas.openxmlformats.org/officeDocument/2006/relationships/slide" Target="slides/slide37.xml"/><Relationship Id="rId46" Type="http://schemas.openxmlformats.org/officeDocument/2006/relationships/slide" Target="slides/slide36.xml"/><Relationship Id="rId45" Type="http://schemas.openxmlformats.org/officeDocument/2006/relationships/slide" Target="slides/slide35.xml"/><Relationship Id="rId44" Type="http://schemas.openxmlformats.org/officeDocument/2006/relationships/slide" Target="slides/slide34.xml"/><Relationship Id="rId43" Type="http://schemas.openxmlformats.org/officeDocument/2006/relationships/slide" Target="slides/slide33.xml"/><Relationship Id="rId42" Type="http://schemas.openxmlformats.org/officeDocument/2006/relationships/slide" Target="slides/slide32.xml"/><Relationship Id="rId41" Type="http://schemas.openxmlformats.org/officeDocument/2006/relationships/slide" Target="slides/slide31.xml"/><Relationship Id="rId40" Type="http://schemas.openxmlformats.org/officeDocument/2006/relationships/slide" Target="slides/slide30.xml"/><Relationship Id="rId4" Type="http://schemas.openxmlformats.org/officeDocument/2006/relationships/slideMaster" Target="slideMasters/slideMaster3.xml"/><Relationship Id="rId39" Type="http://schemas.openxmlformats.org/officeDocument/2006/relationships/slide" Target="slides/slide29.xml"/><Relationship Id="rId38" Type="http://schemas.openxmlformats.org/officeDocument/2006/relationships/slide" Target="slides/slide28.xml"/><Relationship Id="rId37" Type="http://schemas.openxmlformats.org/officeDocument/2006/relationships/slide" Target="slides/slide27.xml"/><Relationship Id="rId36" Type="http://schemas.openxmlformats.org/officeDocument/2006/relationships/slide" Target="slides/slide26.xml"/><Relationship Id="rId35" Type="http://schemas.openxmlformats.org/officeDocument/2006/relationships/slide" Target="slides/slide25.xml"/><Relationship Id="rId34" Type="http://schemas.openxmlformats.org/officeDocument/2006/relationships/slide" Target="slides/slide24.xml"/><Relationship Id="rId33" Type="http://schemas.openxmlformats.org/officeDocument/2006/relationships/slide" Target="slides/slide23.xml"/><Relationship Id="rId32" Type="http://schemas.openxmlformats.org/officeDocument/2006/relationships/slide" Target="slides/slide22.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6" Type="http://schemas.openxmlformats.org/officeDocument/2006/relationships/commentAuthors" Target="commentAuthors.xml"/><Relationship Id="rId145" Type="http://schemas.openxmlformats.org/officeDocument/2006/relationships/tableStyles" Target="tableStyles.xml"/><Relationship Id="rId144" Type="http://schemas.openxmlformats.org/officeDocument/2006/relationships/viewProps" Target="viewProps.xml"/><Relationship Id="rId143" Type="http://schemas.openxmlformats.org/officeDocument/2006/relationships/presProps" Target="presProps.xml"/><Relationship Id="rId142" Type="http://schemas.openxmlformats.org/officeDocument/2006/relationships/handoutMaster" Target="handoutMasters/handoutMaster1.xml"/><Relationship Id="rId141" Type="http://schemas.openxmlformats.org/officeDocument/2006/relationships/slide" Target="slides/slide131.xml"/><Relationship Id="rId140" Type="http://schemas.openxmlformats.org/officeDocument/2006/relationships/slide" Target="slides/slide130.xml"/><Relationship Id="rId14" Type="http://schemas.openxmlformats.org/officeDocument/2006/relationships/slide" Target="slides/slide4.xml"/><Relationship Id="rId139" Type="http://schemas.openxmlformats.org/officeDocument/2006/relationships/slide" Target="slides/slide129.xml"/><Relationship Id="rId138" Type="http://schemas.openxmlformats.org/officeDocument/2006/relationships/slide" Target="slides/slide128.xml"/><Relationship Id="rId137" Type="http://schemas.openxmlformats.org/officeDocument/2006/relationships/slide" Target="slides/slide127.xml"/><Relationship Id="rId136" Type="http://schemas.openxmlformats.org/officeDocument/2006/relationships/slide" Target="slides/slide126.xml"/><Relationship Id="rId135" Type="http://schemas.openxmlformats.org/officeDocument/2006/relationships/slide" Target="slides/slide125.xml"/><Relationship Id="rId134" Type="http://schemas.openxmlformats.org/officeDocument/2006/relationships/slide" Target="slides/slide124.xml"/><Relationship Id="rId133" Type="http://schemas.openxmlformats.org/officeDocument/2006/relationships/slide" Target="slides/slide123.xml"/><Relationship Id="rId132" Type="http://schemas.openxmlformats.org/officeDocument/2006/relationships/slide" Target="slides/slide122.xml"/><Relationship Id="rId131" Type="http://schemas.openxmlformats.org/officeDocument/2006/relationships/slide" Target="slides/slide121.xml"/><Relationship Id="rId130" Type="http://schemas.openxmlformats.org/officeDocument/2006/relationships/slide" Target="slides/slide120.xml"/><Relationship Id="rId13" Type="http://schemas.openxmlformats.org/officeDocument/2006/relationships/slide" Target="slides/slide3.xml"/><Relationship Id="rId129" Type="http://schemas.openxmlformats.org/officeDocument/2006/relationships/slide" Target="slides/slide119.xml"/><Relationship Id="rId128" Type="http://schemas.openxmlformats.org/officeDocument/2006/relationships/slide" Target="slides/slide118.xml"/><Relationship Id="rId127" Type="http://schemas.openxmlformats.org/officeDocument/2006/relationships/slide" Target="slides/slide117.xml"/><Relationship Id="rId126" Type="http://schemas.openxmlformats.org/officeDocument/2006/relationships/slide" Target="slides/slide116.xml"/><Relationship Id="rId125" Type="http://schemas.openxmlformats.org/officeDocument/2006/relationships/slide" Target="slides/slide115.xml"/><Relationship Id="rId124" Type="http://schemas.openxmlformats.org/officeDocument/2006/relationships/slide" Target="slides/slide114.xml"/><Relationship Id="rId123" Type="http://schemas.openxmlformats.org/officeDocument/2006/relationships/slide" Target="slides/slide113.xml"/><Relationship Id="rId122" Type="http://schemas.openxmlformats.org/officeDocument/2006/relationships/slide" Target="slides/slide112.xml"/><Relationship Id="rId121" Type="http://schemas.openxmlformats.org/officeDocument/2006/relationships/slide" Target="slides/slide111.xml"/><Relationship Id="rId120" Type="http://schemas.openxmlformats.org/officeDocument/2006/relationships/slide" Target="slides/slide110.xml"/><Relationship Id="rId12" Type="http://schemas.openxmlformats.org/officeDocument/2006/relationships/slide" Target="slides/slide2.xml"/><Relationship Id="rId119" Type="http://schemas.openxmlformats.org/officeDocument/2006/relationships/slide" Target="slides/slide109.xml"/><Relationship Id="rId118" Type="http://schemas.openxmlformats.org/officeDocument/2006/relationships/slide" Target="slides/slide108.xml"/><Relationship Id="rId117" Type="http://schemas.openxmlformats.org/officeDocument/2006/relationships/slide" Target="slides/slide107.xml"/><Relationship Id="rId116" Type="http://schemas.openxmlformats.org/officeDocument/2006/relationships/slide" Target="slides/slide106.xml"/><Relationship Id="rId115" Type="http://schemas.openxmlformats.org/officeDocument/2006/relationships/slide" Target="slides/slide105.xml"/><Relationship Id="rId114" Type="http://schemas.openxmlformats.org/officeDocument/2006/relationships/slide" Target="slides/slide104.xml"/><Relationship Id="rId113" Type="http://schemas.openxmlformats.org/officeDocument/2006/relationships/slide" Target="slides/slide103.xml"/><Relationship Id="rId112" Type="http://schemas.openxmlformats.org/officeDocument/2006/relationships/slide" Target="slides/slide102.xml"/><Relationship Id="rId111" Type="http://schemas.openxmlformats.org/officeDocument/2006/relationships/slide" Target="slides/slide101.xml"/><Relationship Id="rId110" Type="http://schemas.openxmlformats.org/officeDocument/2006/relationships/slide" Target="slides/slide100.xml"/><Relationship Id="rId11" Type="http://schemas.openxmlformats.org/officeDocument/2006/relationships/notesMaster" Target="notesMasters/notesMaster1.xml"/><Relationship Id="rId109" Type="http://schemas.openxmlformats.org/officeDocument/2006/relationships/slide" Target="slides/slide99.xml"/><Relationship Id="rId108" Type="http://schemas.openxmlformats.org/officeDocument/2006/relationships/slide" Target="slides/slide98.xml"/><Relationship Id="rId107" Type="http://schemas.openxmlformats.org/officeDocument/2006/relationships/slide" Target="slides/slide97.xml"/><Relationship Id="rId106" Type="http://schemas.openxmlformats.org/officeDocument/2006/relationships/slide" Target="slides/slide96.xml"/><Relationship Id="rId105" Type="http://schemas.openxmlformats.org/officeDocument/2006/relationships/slide" Target="slides/slide95.xml"/><Relationship Id="rId104" Type="http://schemas.openxmlformats.org/officeDocument/2006/relationships/slide" Target="slides/slide94.xml"/><Relationship Id="rId103" Type="http://schemas.openxmlformats.org/officeDocument/2006/relationships/slide" Target="slides/slide93.xml"/><Relationship Id="rId102" Type="http://schemas.openxmlformats.org/officeDocument/2006/relationships/slide" Target="slides/slide92.xml"/><Relationship Id="rId101" Type="http://schemas.openxmlformats.org/officeDocument/2006/relationships/slide" Target="slides/slide91.xml"/><Relationship Id="rId100" Type="http://schemas.openxmlformats.org/officeDocument/2006/relationships/slide" Target="slides/slide90.xml"/><Relationship Id="rId10" Type="http://schemas.openxmlformats.org/officeDocument/2006/relationships/slide" Target="slides/slide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BB0188A0-0407-4A78-98D1-F02B4C4F146D}" type="datetimeFigureOut">
              <a:rPr lang="zh-CN" altLang="en-US" smtClean="0"/>
            </a:fld>
            <a:endParaRPr lang="zh-CN" altLang="en-US"/>
          </a:p>
        </p:txBody>
      </p:sp>
      <p:sp>
        <p:nvSpPr>
          <p:cNvPr id="4" name="页脚占位符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EA36830E-2425-4AFD-96F6-E80B3FCD4E09}"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5B8507D9-3D56-4232-9F10-D6DF3E6D5DA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21393" y="1241425"/>
            <a:ext cx="5954889"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1A32EDBE-1900-485B-B32B-3247267DACE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ea"/>
        <a:ea typeface="+mn-ea"/>
        <a:cs typeface="+mn-cs"/>
      </a:defRPr>
    </a:lvl1pPr>
    <a:lvl2pPr marL="457200" algn="l" defTabSz="914400" rtl="0" eaLnBrk="1" latinLnBrk="0" hangingPunct="1">
      <a:defRPr sz="1200" kern="1200">
        <a:solidFill>
          <a:schemeClr val="tx1"/>
        </a:solidFill>
        <a:latin typeface="+mn-ea"/>
        <a:ea typeface="+mn-ea"/>
        <a:cs typeface="+mn-cs"/>
      </a:defRPr>
    </a:lvl2pPr>
    <a:lvl3pPr marL="914400" algn="l" defTabSz="914400" rtl="0" eaLnBrk="1" latinLnBrk="0" hangingPunct="1">
      <a:defRPr sz="1200" kern="1200">
        <a:solidFill>
          <a:schemeClr val="tx1"/>
        </a:solidFill>
        <a:latin typeface="+mn-ea"/>
        <a:ea typeface="+mn-ea"/>
        <a:cs typeface="+mn-cs"/>
      </a:defRPr>
    </a:lvl3pPr>
    <a:lvl4pPr marL="1371600" algn="l" defTabSz="914400" rtl="0" eaLnBrk="1" latinLnBrk="0" hangingPunct="1">
      <a:defRPr sz="1200" kern="1200">
        <a:solidFill>
          <a:schemeClr val="tx1"/>
        </a:solidFill>
        <a:latin typeface="+mn-ea"/>
        <a:ea typeface="+mn-ea"/>
        <a:cs typeface="+mn-cs"/>
      </a:defRPr>
    </a:lvl4pPr>
    <a:lvl5pPr marL="1828800" algn="l" defTabSz="914400" rtl="0" eaLnBrk="1" latinLnBrk="0" hangingPunct="1">
      <a:defRPr sz="1200" kern="1200">
        <a:solidFill>
          <a:schemeClr val="tx1"/>
        </a:solidFill>
        <a:latin typeface="+mn-ea"/>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1.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5.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6.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8.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9.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0.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1.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2.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3.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5.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6.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9.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5.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6.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7.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8.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0.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1.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2.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3.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4.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5.xml"/></Relationships>
</file>

<file path=ppt/notesSlides/_rels/notesSlide8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6.xml"/></Relationships>
</file>

<file path=ppt/notesSlides/_rels/notesSlide8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7.xml"/></Relationships>
</file>

<file path=ppt/notesSlides/_rels/notesSlide8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8.xml"/></Relationships>
</file>

<file path=ppt/notesSlides/_rels/notesSlide8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9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u="heavy"/>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幻灯片图像占位符 1"/>
          <p:cNvSpPr>
            <a:spLocks noGrp="1" noRot="1" noChangeAspect="1" noTextEdit="1"/>
          </p:cNvSpPr>
          <p:nvPr>
            <p:ph type="sldImg"/>
          </p:nvPr>
        </p:nvSpPr>
        <p:spPr>
          <a:xfrm>
            <a:off x="420688" y="1241425"/>
            <a:ext cx="5956300" cy="3349625"/>
          </a:xfrm>
          <a:ln>
            <a:solidFill>
              <a:srgbClr val="000000">
                <a:alpha val="100000"/>
              </a:srgbClr>
            </a:solidFill>
            <a:miter lim="800000"/>
          </a:ln>
        </p:spPr>
      </p:sp>
      <p:sp>
        <p:nvSpPr>
          <p:cNvPr id="161795" name="备注占位符 2"/>
          <p:cNvSpPr>
            <a:spLocks noGrp="1"/>
          </p:cNvSpPr>
          <p:nvPr>
            <p:ph type="body"/>
          </p:nvPr>
        </p:nvSpPr>
        <p:spPr/>
        <p:txBody>
          <a:bodyPr wrap="square" lIns="91440" tIns="45720" rIns="91440" bIns="45720" anchor="t"/>
          <a:lstStyle/>
          <a:p>
            <a:pPr lvl="0"/>
            <a:endParaRPr lang="zh-CN" altLang="en-US" dirty="0">
              <a:ea typeface="等线" panose="02010600030101010101" charset="-122"/>
            </a:endParaRPr>
          </a:p>
        </p:txBody>
      </p:sp>
      <p:sp>
        <p:nvSpPr>
          <p:cNvPr id="161796" name="灯片编号占位符 3"/>
          <p:cNvSpPr txBox="1">
            <a:spLocks noGrp="1"/>
          </p:cNvSpPr>
          <p:nvPr>
            <p:ph type="sldNum" sz="quarter"/>
          </p:nvPr>
        </p:nvSpPr>
        <p:spPr>
          <a:xfrm>
            <a:off x="3849688" y="9429750"/>
            <a:ext cx="2946400" cy="498475"/>
          </a:xfrm>
          <a:prstGeom prst="rect">
            <a:avLst/>
          </a:prstGeom>
          <a:noFill/>
          <a:ln w="9525">
            <a:noFill/>
          </a:ln>
        </p:spPr>
        <p:txBody>
          <a:bodyPr anchor="b"/>
          <a:lstStyle/>
          <a:p>
            <a:pPr lvl="0" algn="r" eaLnBrk="1" hangingPunct="1"/>
            <a:fld id="{9A0DB2DC-4C9A-4742-B13C-FB6460FD3503}" type="slidenum">
              <a:rPr lang="zh-CN" altLang="en-US" sz="1200" dirty="0">
                <a:latin typeface="等线" panose="02010600030101010101" charset="-122"/>
                <a:ea typeface="等线" panose="02010600030101010101" charset="-122"/>
                <a:sym typeface="等线" panose="02010600030101010101" charset="-122"/>
              </a:rPr>
            </a:fld>
            <a:endParaRPr lang="zh-CN" altLang="en-US" sz="1200" dirty="0">
              <a:latin typeface="等线" panose="02010600030101010101" charset="-122"/>
              <a:ea typeface="等线" panose="02010600030101010101" charset="-122"/>
              <a:sym typeface="等线" panose="02010600030101010101"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幻灯片图像占位符 1"/>
          <p:cNvSpPr>
            <a:spLocks noGrp="1" noRot="1" noChangeAspect="1" noTextEdit="1"/>
          </p:cNvSpPr>
          <p:nvPr>
            <p:ph type="sldImg"/>
          </p:nvPr>
        </p:nvSpPr>
        <p:spPr>
          <a:xfrm>
            <a:off x="420688" y="1241425"/>
            <a:ext cx="5956300" cy="3349625"/>
          </a:xfrm>
          <a:ln>
            <a:solidFill>
              <a:srgbClr val="000000">
                <a:alpha val="100000"/>
              </a:srgbClr>
            </a:solidFill>
            <a:miter lim="800000"/>
          </a:ln>
        </p:spPr>
      </p:sp>
      <p:sp>
        <p:nvSpPr>
          <p:cNvPr id="165891" name="备注占位符 2"/>
          <p:cNvSpPr>
            <a:spLocks noGrp="1"/>
          </p:cNvSpPr>
          <p:nvPr>
            <p:ph type="body"/>
          </p:nvPr>
        </p:nvSpPr>
        <p:spPr/>
        <p:txBody>
          <a:bodyPr wrap="square" lIns="91440" tIns="45720" rIns="91440" bIns="45720" anchor="t"/>
          <a:lstStyle/>
          <a:p>
            <a:pPr lvl="0"/>
            <a:r>
              <a:rPr lang="en-US" altLang="zh-CN" dirty="0">
                <a:ea typeface="等线" panose="02010600030101010101" charset="-122"/>
                <a:sym typeface="等线" panose="02010600030101010101" charset="-122"/>
              </a:rPr>
              <a:t>2018</a:t>
            </a:r>
            <a:r>
              <a:rPr lang="zh-CN" altLang="en-US" dirty="0">
                <a:ea typeface="等线" panose="02010600030101010101" charset="-122"/>
                <a:sym typeface="等线" panose="02010600030101010101" charset="-122"/>
              </a:rPr>
              <a:t>年，公司引进成熟人才</a:t>
            </a:r>
            <a:r>
              <a:rPr lang="en-US" altLang="zh-CN" dirty="0">
                <a:ea typeface="等线" panose="02010600030101010101" charset="-122"/>
                <a:sym typeface="等线" panose="02010600030101010101" charset="-122"/>
              </a:rPr>
              <a:t>25</a:t>
            </a:r>
            <a:r>
              <a:rPr lang="zh-CN" altLang="en-US" dirty="0">
                <a:ea typeface="等线" panose="02010600030101010101" charset="-122"/>
                <a:sym typeface="等线" panose="02010600030101010101" charset="-122"/>
              </a:rPr>
              <a:t>名，充实了项目安全监管队伍，全公司人均监管面积为</a:t>
            </a:r>
            <a:r>
              <a:rPr lang="en-US" altLang="zh-CN" dirty="0">
                <a:ea typeface="等线" panose="02010600030101010101" charset="-122"/>
                <a:sym typeface="等线" panose="02010600030101010101" charset="-122"/>
              </a:rPr>
              <a:t>5.68</a:t>
            </a:r>
            <a:r>
              <a:rPr lang="zh-CN" altLang="en-US" dirty="0">
                <a:ea typeface="等线" panose="02010600030101010101" charset="-122"/>
                <a:sym typeface="等线" panose="02010600030101010101" charset="-122"/>
              </a:rPr>
              <a:t>万㎡，较</a:t>
            </a:r>
            <a:r>
              <a:rPr lang="en-US" altLang="zh-CN" dirty="0">
                <a:ea typeface="等线" panose="02010600030101010101" charset="-122"/>
                <a:sym typeface="等线" panose="02010600030101010101" charset="-122"/>
              </a:rPr>
              <a:t>18</a:t>
            </a:r>
            <a:r>
              <a:rPr lang="zh-CN" altLang="en-US" dirty="0">
                <a:ea typeface="等线" panose="02010600030101010101" charset="-122"/>
                <a:sym typeface="等线" panose="02010600030101010101" charset="-122"/>
              </a:rPr>
              <a:t>年年初人均监管面积</a:t>
            </a:r>
            <a:r>
              <a:rPr lang="en-US" altLang="zh-CN" dirty="0">
                <a:ea typeface="等线" panose="02010600030101010101" charset="-122"/>
                <a:sym typeface="等线" panose="02010600030101010101" charset="-122"/>
              </a:rPr>
              <a:t>7.31</a:t>
            </a:r>
            <a:r>
              <a:rPr lang="zh-CN" altLang="en-US" dirty="0">
                <a:ea typeface="等线" panose="02010600030101010101" charset="-122"/>
                <a:sym typeface="等线" panose="02010600030101010101" charset="-122"/>
              </a:rPr>
              <a:t>万㎡有所改善，人员紧张局面有所缓解，但是人力资源依然紧张。</a:t>
            </a:r>
            <a:endParaRPr lang="zh-CN" altLang="en-US" dirty="0">
              <a:ea typeface="等线" panose="02010600030101010101" charset="-122"/>
            </a:endParaRPr>
          </a:p>
        </p:txBody>
      </p:sp>
      <p:sp>
        <p:nvSpPr>
          <p:cNvPr id="165892" name="灯片编号占位符 3"/>
          <p:cNvSpPr txBox="1">
            <a:spLocks noGrp="1"/>
          </p:cNvSpPr>
          <p:nvPr>
            <p:ph type="sldNum" sz="quarter"/>
          </p:nvPr>
        </p:nvSpPr>
        <p:spPr>
          <a:xfrm>
            <a:off x="3849688" y="9429750"/>
            <a:ext cx="2946400" cy="498475"/>
          </a:xfrm>
          <a:prstGeom prst="rect">
            <a:avLst/>
          </a:prstGeom>
          <a:noFill/>
          <a:ln w="9525">
            <a:noFill/>
          </a:ln>
        </p:spPr>
        <p:txBody>
          <a:bodyPr anchor="b"/>
          <a:lstStyle/>
          <a:p>
            <a:pPr lvl="0" algn="r" eaLnBrk="1" hangingPunct="1"/>
            <a:fld id="{9A0DB2DC-4C9A-4742-B13C-FB6460FD3503}" type="slidenum">
              <a:rPr lang="zh-CN" altLang="en-US" sz="1200" dirty="0">
                <a:latin typeface="等线" panose="02010600030101010101" charset="-122"/>
                <a:ea typeface="等线" panose="02010600030101010101" charset="-122"/>
                <a:sym typeface="等线" panose="02010600030101010101" charset="-122"/>
              </a:rPr>
            </a:fld>
            <a:endParaRPr lang="zh-CN" altLang="en-US" sz="1200" dirty="0">
              <a:latin typeface="等线" panose="02010600030101010101" charset="-122"/>
              <a:ea typeface="等线" panose="02010600030101010101" charset="-122"/>
              <a:sym typeface="等线" panose="02010600030101010101"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幻灯片图像占位符 1"/>
          <p:cNvSpPr>
            <a:spLocks noGrp="1" noRot="1" noChangeAspect="1" noTextEdit="1"/>
          </p:cNvSpPr>
          <p:nvPr>
            <p:ph type="sldImg"/>
          </p:nvPr>
        </p:nvSpPr>
        <p:spPr>
          <a:ln>
            <a:solidFill>
              <a:srgbClr val="000000">
                <a:alpha val="100000"/>
              </a:srgbClr>
            </a:solidFill>
            <a:miter lim="800000"/>
          </a:ln>
        </p:spPr>
      </p:sp>
      <p:sp>
        <p:nvSpPr>
          <p:cNvPr id="159747" name="备注占位符 2"/>
          <p:cNvSpPr>
            <a:spLocks noGrp="1"/>
          </p:cNvSpPr>
          <p:nvPr>
            <p:ph type="body"/>
          </p:nvPr>
        </p:nvSpPr>
        <p:spPr/>
        <p:txBody>
          <a:bodyPr wrap="square" lIns="91440" tIns="45720" rIns="91440" bIns="45720" anchor="t"/>
          <a:lstStyle/>
          <a:p>
            <a:pPr lvl="0"/>
            <a:r>
              <a:rPr lang="en-US" altLang="zh-CN" dirty="0">
                <a:ea typeface="等线" panose="02010600030101010101" charset="-122"/>
                <a:sym typeface="等线" panose="02010600030101010101" charset="-122"/>
              </a:rPr>
              <a:t>2018</a:t>
            </a:r>
            <a:r>
              <a:rPr lang="zh-CN" altLang="en-US" dirty="0">
                <a:ea typeface="等线" panose="02010600030101010101" charset="-122"/>
                <a:sym typeface="等线" panose="02010600030101010101" charset="-122"/>
              </a:rPr>
              <a:t>年，公司引进成熟人才</a:t>
            </a:r>
            <a:r>
              <a:rPr lang="en-US" altLang="zh-CN" dirty="0">
                <a:ea typeface="等线" panose="02010600030101010101" charset="-122"/>
                <a:sym typeface="等线" panose="02010600030101010101" charset="-122"/>
              </a:rPr>
              <a:t>25</a:t>
            </a:r>
            <a:r>
              <a:rPr lang="zh-CN" altLang="en-US" dirty="0">
                <a:ea typeface="等线" panose="02010600030101010101" charset="-122"/>
                <a:sym typeface="等线" panose="02010600030101010101" charset="-122"/>
              </a:rPr>
              <a:t>名，充实了项目安全监管队伍，全公司人均监管面积为</a:t>
            </a:r>
            <a:r>
              <a:rPr lang="en-US" altLang="zh-CN" dirty="0">
                <a:ea typeface="等线" panose="02010600030101010101" charset="-122"/>
                <a:sym typeface="等线" panose="02010600030101010101" charset="-122"/>
              </a:rPr>
              <a:t>5.68</a:t>
            </a:r>
            <a:r>
              <a:rPr lang="zh-CN" altLang="en-US" dirty="0">
                <a:ea typeface="等线" panose="02010600030101010101" charset="-122"/>
                <a:sym typeface="等线" panose="02010600030101010101" charset="-122"/>
              </a:rPr>
              <a:t>万㎡，较</a:t>
            </a:r>
            <a:r>
              <a:rPr lang="en-US" altLang="zh-CN" dirty="0">
                <a:ea typeface="等线" panose="02010600030101010101" charset="-122"/>
                <a:sym typeface="等线" panose="02010600030101010101" charset="-122"/>
              </a:rPr>
              <a:t>18</a:t>
            </a:r>
            <a:r>
              <a:rPr lang="zh-CN" altLang="en-US" dirty="0">
                <a:ea typeface="等线" panose="02010600030101010101" charset="-122"/>
                <a:sym typeface="等线" panose="02010600030101010101" charset="-122"/>
              </a:rPr>
              <a:t>年年初人均监管面积</a:t>
            </a:r>
            <a:r>
              <a:rPr lang="en-US" altLang="zh-CN" dirty="0">
                <a:ea typeface="等线" panose="02010600030101010101" charset="-122"/>
                <a:sym typeface="等线" panose="02010600030101010101" charset="-122"/>
              </a:rPr>
              <a:t>7.31</a:t>
            </a:r>
            <a:r>
              <a:rPr lang="zh-CN" altLang="en-US" dirty="0">
                <a:ea typeface="等线" panose="02010600030101010101" charset="-122"/>
                <a:sym typeface="等线" panose="02010600030101010101" charset="-122"/>
              </a:rPr>
              <a:t>万㎡有所改善，人员紧张局面有所缓解，但是人力资源依然紧张。</a:t>
            </a:r>
            <a:endParaRPr lang="zh-CN" altLang="en-US" dirty="0">
              <a:ea typeface="等线" panose="02010600030101010101" charset="-122"/>
            </a:endParaRPr>
          </a:p>
        </p:txBody>
      </p:sp>
      <p:sp>
        <p:nvSpPr>
          <p:cNvPr id="159748" name="灯片编号占位符 3"/>
          <p:cNvSpPr txBox="1">
            <a:spLocks noGrp="1"/>
          </p:cNvSpPr>
          <p:nvPr>
            <p:ph type="sldNum" sz="quarter"/>
          </p:nvPr>
        </p:nvSpPr>
        <p:spPr>
          <a:xfrm>
            <a:off x="3849688" y="9429750"/>
            <a:ext cx="2946400" cy="498475"/>
          </a:xfrm>
          <a:prstGeom prst="rect">
            <a:avLst/>
          </a:prstGeom>
          <a:noFill/>
          <a:ln w="9525">
            <a:noFill/>
          </a:ln>
        </p:spPr>
        <p:txBody>
          <a:bodyPr anchor="b"/>
          <a:lstStyle/>
          <a:p>
            <a:pPr lvl="0" algn="r" eaLnBrk="1" hangingPunct="1"/>
            <a:fld id="{9A0DB2DC-4C9A-4742-B13C-FB6460FD3503}" type="slidenum">
              <a:rPr lang="zh-CN" altLang="en-US" sz="1200" dirty="0">
                <a:latin typeface="等线" panose="02010600030101010101" charset="-122"/>
                <a:ea typeface="等线" panose="02010600030101010101" charset="-122"/>
                <a:sym typeface="等线" panose="02010600030101010101" charset="-122"/>
              </a:rPr>
            </a:fld>
            <a:endParaRPr lang="zh-CN" altLang="en-US" sz="1200" dirty="0">
              <a:latin typeface="等线" panose="02010600030101010101" charset="-122"/>
              <a:ea typeface="等线" panose="02010600030101010101" charset="-122"/>
              <a:sym typeface="等线" panose="02010600030101010101"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0688" y="1241425"/>
            <a:ext cx="5956300" cy="334962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A32EDBE-1900-485B-B32B-3247267DACE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8" name="矩形 17"/>
          <p:cNvSpPr/>
          <p:nvPr userDrawn="1"/>
        </p:nvSpPr>
        <p:spPr>
          <a:xfrm>
            <a:off x="0" y="0"/>
            <a:ext cx="1219200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7" name="组合 6"/>
          <p:cNvGrpSpPr/>
          <p:nvPr userDrawn="1"/>
        </p:nvGrpSpPr>
        <p:grpSpPr>
          <a:xfrm>
            <a:off x="3" y="2947417"/>
            <a:ext cx="12192003" cy="3910584"/>
            <a:chOff x="8999371" y="5514974"/>
            <a:chExt cx="3192629" cy="1312757"/>
          </a:xfrm>
        </p:grpSpPr>
        <p:pic>
          <p:nvPicPr>
            <p:cNvPr id="8" name="图片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Effect>
                        <a14:saturation sat="400000"/>
                      </a14:imgEffect>
                    </a14:imgLayer>
                  </a14:imgProps>
                </a:ext>
                <a:ext uri="{28A0092B-C50C-407E-A947-70E740481C1C}">
                  <a14:useLocalDpi xmlns:a14="http://schemas.microsoft.com/office/drawing/2010/main" val="0"/>
                </a:ext>
              </a:extLst>
            </a:blip>
            <a:srcRect l="34551" b="4398"/>
            <a:stretch>
              <a:fillRect/>
            </a:stretch>
          </p:blipFill>
          <p:spPr>
            <a:xfrm>
              <a:off x="8999371" y="5514974"/>
              <a:ext cx="3192629" cy="1312757"/>
            </a:xfrm>
            <a:prstGeom prst="rect">
              <a:avLst/>
            </a:prstGeom>
          </p:spPr>
        </p:pic>
        <p:sp>
          <p:nvSpPr>
            <p:cNvPr id="9" name="矩形 8"/>
            <p:cNvSpPr/>
            <p:nvPr/>
          </p:nvSpPr>
          <p:spPr>
            <a:xfrm>
              <a:off x="8999371" y="5577133"/>
              <a:ext cx="2604292" cy="1250598"/>
            </a:xfrm>
            <a:prstGeom prst="rect">
              <a:avLst/>
            </a:prstGeom>
            <a:gradFill>
              <a:gsLst>
                <a:gs pos="0">
                  <a:schemeClr val="bg1">
                    <a:alpha val="93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3" name="副标题 2"/>
          <p:cNvSpPr>
            <a:spLocks noGrp="1"/>
          </p:cNvSpPr>
          <p:nvPr>
            <p:ph type="subTitle" idx="1" hasCustomPrompt="1"/>
          </p:nvPr>
        </p:nvSpPr>
        <p:spPr>
          <a:xfrm>
            <a:off x="2531533" y="2330470"/>
            <a:ext cx="8179816" cy="179042"/>
          </a:xfrm>
        </p:spPr>
        <p:txBody>
          <a:bodyPr anchor="ctr" anchorCtr="0">
            <a:noAutofit/>
          </a:bodyPr>
          <a:lstStyle>
            <a:lvl1pPr marL="0" indent="0" algn="l">
              <a:buNone/>
              <a:defRPr sz="1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会议名称</a:t>
            </a:r>
            <a:endParaRPr lang="zh-CN" altLang="en-US" dirty="0"/>
          </a:p>
        </p:txBody>
      </p:sp>
      <p:grpSp>
        <p:nvGrpSpPr>
          <p:cNvPr id="12" name="组合 11"/>
          <p:cNvGrpSpPr/>
          <p:nvPr userDrawn="1"/>
        </p:nvGrpSpPr>
        <p:grpSpPr>
          <a:xfrm>
            <a:off x="1554840" y="2309251"/>
            <a:ext cx="1497600" cy="940362"/>
            <a:chOff x="5556250" y="3643775"/>
            <a:chExt cx="388258" cy="324975"/>
          </a:xfrm>
        </p:grpSpPr>
        <p:sp>
          <p:nvSpPr>
            <p:cNvPr id="13" name="矩形 12"/>
            <p:cNvSpPr/>
            <p:nvPr/>
          </p:nvSpPr>
          <p:spPr>
            <a:xfrm>
              <a:off x="5556250" y="3824750"/>
              <a:ext cx="144000" cy="1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矩形 13"/>
            <p:cNvSpPr/>
            <p:nvPr/>
          </p:nvSpPr>
          <p:spPr>
            <a:xfrm>
              <a:off x="5650244" y="3643775"/>
              <a:ext cx="144000" cy="144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矩形 14"/>
            <p:cNvSpPr/>
            <p:nvPr/>
          </p:nvSpPr>
          <p:spPr>
            <a:xfrm>
              <a:off x="5735638" y="3720315"/>
              <a:ext cx="208870" cy="2088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2" name="标题 1"/>
          <p:cNvSpPr>
            <a:spLocks noGrp="1"/>
          </p:cNvSpPr>
          <p:nvPr>
            <p:ph type="ctrTitle"/>
          </p:nvPr>
        </p:nvSpPr>
        <p:spPr>
          <a:xfrm>
            <a:off x="3142672" y="2530731"/>
            <a:ext cx="7568677" cy="601849"/>
          </a:xfrm>
          <a:solidFill>
            <a:schemeClr val="bg1">
              <a:lumMod val="85000"/>
            </a:schemeClr>
          </a:solidFill>
        </p:spPr>
        <p:txBody>
          <a:bodyPr anchor="ctr" anchorCtr="0"/>
          <a:lstStyle>
            <a:lvl1pPr algn="l">
              <a:defRPr sz="2400">
                <a:solidFill>
                  <a:srgbClr val="002060"/>
                </a:solidFill>
                <a:latin typeface="+mn-ea"/>
                <a:ea typeface="+mn-ea"/>
              </a:defRPr>
            </a:lvl1pPr>
          </a:lstStyle>
          <a:p>
            <a:r>
              <a:rPr lang="zh-CN" altLang="en-US"/>
              <a:t>单击此处编辑母版标题样式</a:t>
            </a:r>
            <a:endParaRPr lang="zh-CN" altLang="en-US" dirty="0"/>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A33EEA8-0CBA-4AD8-9450-4A5EFF9B0F11}"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0DF7A44-1DDE-4E46-8C40-39E2B82E9DBC}" type="slidenum">
              <a:rPr lang="zh-CN" altLang="en-US" smtClean="0"/>
            </a:fld>
            <a:endParaRPr lang="zh-CN" altLang="en-US"/>
          </a:p>
        </p:txBody>
      </p:sp>
      <p:grpSp>
        <p:nvGrpSpPr>
          <p:cNvPr id="14" name="组合 13"/>
          <p:cNvGrpSpPr/>
          <p:nvPr userDrawn="1"/>
        </p:nvGrpSpPr>
        <p:grpSpPr>
          <a:xfrm>
            <a:off x="-40005" y="451893"/>
            <a:ext cx="4686161" cy="1446550"/>
            <a:chOff x="-63" y="1087"/>
            <a:chExt cx="7380" cy="2278"/>
          </a:xfrm>
        </p:grpSpPr>
        <p:cxnSp>
          <p:nvCxnSpPr>
            <p:cNvPr id="3" name="直接连接符 2"/>
            <p:cNvCxnSpPr/>
            <p:nvPr userDrawn="1"/>
          </p:nvCxnSpPr>
          <p:spPr>
            <a:xfrm>
              <a:off x="-63" y="2184"/>
              <a:ext cx="4243"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9" name="组合 8"/>
            <p:cNvGrpSpPr/>
            <p:nvPr userDrawn="1"/>
          </p:nvGrpSpPr>
          <p:grpSpPr>
            <a:xfrm>
              <a:off x="3800" y="1087"/>
              <a:ext cx="3517" cy="2278"/>
              <a:chOff x="1305" y="1135"/>
              <a:chExt cx="3517" cy="2278"/>
            </a:xfrm>
          </p:grpSpPr>
          <p:sp>
            <p:nvSpPr>
              <p:cNvPr id="7" name="文本框 6"/>
              <p:cNvSpPr txBox="1"/>
              <p:nvPr userDrawn="1"/>
            </p:nvSpPr>
            <p:spPr>
              <a:xfrm>
                <a:off x="2646" y="1454"/>
                <a:ext cx="2128" cy="1016"/>
              </a:xfrm>
              <a:prstGeom prst="rect">
                <a:avLst/>
              </a:prstGeom>
              <a:noFill/>
            </p:spPr>
            <p:txBody>
              <a:bodyPr wrap="none" rtlCol="0">
                <a:spAutoFit/>
              </a:bodyPr>
              <a:lstStyle/>
              <a:p>
                <a:r>
                  <a:rPr lang="zh-CN" altLang="en-US" sz="3600" b="1" dirty="0">
                    <a:latin typeface="Arial" panose="020B0604020202020204" pitchFamily="34" charset="0"/>
                    <a:ea typeface="微软雅黑" panose="020B0503020204020204" pitchFamily="34" charset="-122"/>
                    <a:sym typeface="Arial" panose="020B0604020202020204" pitchFamily="34" charset="0"/>
                  </a:rPr>
                  <a:t>目  录</a:t>
                </a:r>
                <a:endParaRPr lang="zh-CN" altLang="en-US" sz="3600" b="1" dirty="0">
                  <a:latin typeface="Arial" panose="020B0604020202020204" pitchFamily="34" charset="0"/>
                  <a:ea typeface="微软雅黑" panose="020B0503020204020204" pitchFamily="34" charset="-122"/>
                  <a:sym typeface="Arial" panose="020B0604020202020204" pitchFamily="34" charset="0"/>
                </a:endParaRPr>
              </a:p>
            </p:txBody>
          </p:sp>
          <p:sp>
            <p:nvSpPr>
              <p:cNvPr id="8" name="矩形 7"/>
              <p:cNvSpPr/>
              <p:nvPr userDrawn="1"/>
            </p:nvSpPr>
            <p:spPr>
              <a:xfrm>
                <a:off x="2673" y="2270"/>
                <a:ext cx="2149" cy="824"/>
              </a:xfrm>
              <a:prstGeom prst="rect">
                <a:avLst/>
              </a:prstGeom>
            </p:spPr>
            <p:txBody>
              <a:bodyPr wrap="none">
                <a:spAutoFit/>
              </a:bodyPr>
              <a:lstStyle/>
              <a:p>
                <a:r>
                  <a:rPr lang="zh-CN" altLang="en-US" sz="2800" dirty="0">
                    <a:solidFill>
                      <a:srgbClr val="C00000"/>
                    </a:solidFill>
                    <a:latin typeface="Arial" panose="020B0604020202020204" pitchFamily="34" charset="0"/>
                    <a:ea typeface="微软雅黑" panose="020B0503020204020204" pitchFamily="34" charset="-122"/>
                    <a:sym typeface="Arial" panose="020B0604020202020204" pitchFamily="34" charset="0"/>
                  </a:rPr>
                  <a:t>irectory</a:t>
                </a:r>
                <a:endParaRPr lang="zh-CN" altLang="en-US" sz="2800"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矩形 14"/>
              <p:cNvSpPr/>
              <p:nvPr userDrawn="1"/>
            </p:nvSpPr>
            <p:spPr>
              <a:xfrm>
                <a:off x="1305" y="1135"/>
                <a:ext cx="1573" cy="2278"/>
              </a:xfrm>
              <a:prstGeom prst="rect">
                <a:avLst/>
              </a:prstGeom>
            </p:spPr>
            <p:txBody>
              <a:bodyPr wrap="none">
                <a:spAutoFit/>
              </a:bodyPr>
              <a:lstStyle/>
              <a:p>
                <a:r>
                  <a:rPr lang="zh-CN" altLang="en-US" sz="8800" dirty="0">
                    <a:solidFill>
                      <a:srgbClr val="C00000"/>
                    </a:solidFill>
                    <a:latin typeface="Arial" panose="020B0604020202020204" pitchFamily="34" charset="0"/>
                    <a:ea typeface="微软雅黑" panose="020B0503020204020204" pitchFamily="34" charset="-122"/>
                    <a:sym typeface="Arial" panose="020B0604020202020204" pitchFamily="34" charset="0"/>
                  </a:rPr>
                  <a:t>D</a:t>
                </a:r>
                <a:endParaRPr lang="zh-CN" altLang="en-US" sz="8800" dirty="0">
                  <a:latin typeface="Arial" panose="020B0604020202020204" pitchFamily="34" charset="0"/>
                  <a:ea typeface="微软雅黑" panose="020B0503020204020204" pitchFamily="34" charset="-122"/>
                  <a:sym typeface="Arial" panose="020B0604020202020204" pitchFamily="34" charset="0"/>
                </a:endParaRPr>
              </a:p>
            </p:txBody>
          </p:sp>
        </p:grpSp>
      </p:gr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grpSp>
        <p:nvGrpSpPr>
          <p:cNvPr id="5" name="组合 4"/>
          <p:cNvGrpSpPr/>
          <p:nvPr userDrawn="1"/>
        </p:nvGrpSpPr>
        <p:grpSpPr>
          <a:xfrm>
            <a:off x="-19685" y="420370"/>
            <a:ext cx="4725670" cy="1446530"/>
            <a:chOff x="-1111" y="1147"/>
            <a:chExt cx="7442" cy="2278"/>
          </a:xfrm>
        </p:grpSpPr>
        <p:sp>
          <p:nvSpPr>
            <p:cNvPr id="10" name="矩形 9"/>
            <p:cNvSpPr/>
            <p:nvPr/>
          </p:nvSpPr>
          <p:spPr>
            <a:xfrm>
              <a:off x="1305" y="1147"/>
              <a:ext cx="1674" cy="2278"/>
            </a:xfrm>
            <a:prstGeom prst="rect">
              <a:avLst/>
            </a:prstGeom>
          </p:spPr>
          <p:txBody>
            <a:bodyPr wrap="none">
              <a:spAutoFit/>
            </a:bodyPr>
            <a:lstStyle/>
            <a:p>
              <a:r>
                <a:rPr lang="en-US" altLang="zh-CN" sz="8800" dirty="0">
                  <a:solidFill>
                    <a:srgbClr val="C00000"/>
                  </a:solidFill>
                  <a:latin typeface="Arial" panose="020B0604020202020204" pitchFamily="34" charset="0"/>
                  <a:ea typeface="微软雅黑" panose="020B0503020204020204" pitchFamily="34" charset="-122"/>
                  <a:sym typeface="Arial" panose="020B0604020202020204" pitchFamily="34" charset="0"/>
                </a:rPr>
                <a:t>O</a:t>
              </a:r>
              <a:endParaRPr lang="zh-CN" altLang="en-US" sz="8800" dirty="0">
                <a:latin typeface="Arial" panose="020B0604020202020204" pitchFamily="34" charset="0"/>
                <a:ea typeface="微软雅黑" panose="020B0503020204020204" pitchFamily="34" charset="-122"/>
                <a:sym typeface="Arial" panose="020B0604020202020204" pitchFamily="34" charset="0"/>
              </a:endParaRPr>
            </a:p>
          </p:txBody>
        </p:sp>
        <p:cxnSp>
          <p:nvCxnSpPr>
            <p:cNvPr id="11" name="直接连接符 10"/>
            <p:cNvCxnSpPr/>
            <p:nvPr/>
          </p:nvCxnSpPr>
          <p:spPr>
            <a:xfrm>
              <a:off x="-1111" y="2227"/>
              <a:ext cx="270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2646" y="1573"/>
              <a:ext cx="3685" cy="822"/>
            </a:xfrm>
            <a:prstGeom prst="rect">
              <a:avLst/>
            </a:prstGeom>
            <a:noFill/>
          </p:spPr>
          <p:txBody>
            <a:bodyPr wrap="square" rtlCol="0">
              <a:spAutoFit/>
            </a:bodyPr>
            <a:lstStyle/>
            <a:p>
              <a:pPr algn="just"/>
              <a:r>
                <a:rPr lang="zh-CN" altLang="en-US" sz="2800" b="1" dirty="0">
                  <a:latin typeface="Arial" panose="020B0604020202020204" pitchFamily="34" charset="0"/>
                  <a:ea typeface="微软雅黑" panose="020B0503020204020204" pitchFamily="34" charset="-122"/>
                  <a:sym typeface="Arial" panose="020B0604020202020204" pitchFamily="34" charset="0"/>
                </a:rPr>
                <a:t>安全生产形势</a:t>
              </a:r>
              <a:endParaRPr lang="zh-CN" altLang="en-US" sz="2800" b="1" dirty="0">
                <a:latin typeface="Arial" panose="020B0604020202020204" pitchFamily="34" charset="0"/>
                <a:ea typeface="微软雅黑" panose="020B0503020204020204" pitchFamily="34" charset="-122"/>
                <a:sym typeface="Arial" panose="020B0604020202020204" pitchFamily="34" charset="0"/>
              </a:endParaRPr>
            </a:p>
          </p:txBody>
        </p:sp>
        <p:sp>
          <p:nvSpPr>
            <p:cNvPr id="13" name="矩形 12"/>
            <p:cNvSpPr/>
            <p:nvPr/>
          </p:nvSpPr>
          <p:spPr>
            <a:xfrm>
              <a:off x="2646" y="2311"/>
              <a:ext cx="3509" cy="725"/>
            </a:xfrm>
            <a:prstGeom prst="rect">
              <a:avLst/>
            </a:prstGeom>
          </p:spPr>
          <p:txBody>
            <a:bodyPr wrap="square">
              <a:spAutoFit/>
            </a:bodyPr>
            <a:lstStyle/>
            <a:p>
              <a:pPr algn="ctr"/>
              <a:r>
                <a:rPr lang="en-US" altLang="zh-CN" sz="2400" dirty="0" err="1">
                  <a:solidFill>
                    <a:srgbClr val="C00000"/>
                  </a:solidFill>
                  <a:latin typeface="Arial" panose="020B0604020202020204" pitchFamily="34" charset="0"/>
                  <a:ea typeface="微软雅黑" panose="020B0503020204020204" pitchFamily="34" charset="-122"/>
                  <a:sym typeface="Arial" panose="020B0604020202020204" pitchFamily="34" charset="0"/>
                </a:rPr>
                <a:t>verall</a:t>
              </a:r>
              <a:r>
                <a:rPr lang="en-US" altLang="zh-CN" sz="2400" dirty="0">
                  <a:solidFill>
                    <a:srgbClr val="C00000"/>
                  </a:solidFill>
                  <a:latin typeface="Arial" panose="020B0604020202020204" pitchFamily="34" charset="0"/>
                  <a:ea typeface="微软雅黑" panose="020B0503020204020204" pitchFamily="34" charset="-122"/>
                  <a:sym typeface="Arial" panose="020B0604020202020204" pitchFamily="34" charset="0"/>
                </a:rPr>
                <a:t> situation</a:t>
              </a:r>
              <a:endParaRPr lang="zh-CN" altLang="en-US" sz="2400"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8" name="矩形 17"/>
          <p:cNvSpPr/>
          <p:nvPr userDrawn="1"/>
        </p:nvSpPr>
        <p:spPr>
          <a:xfrm>
            <a:off x="0" y="0"/>
            <a:ext cx="1219200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7" name="组合 6"/>
          <p:cNvGrpSpPr/>
          <p:nvPr userDrawn="1"/>
        </p:nvGrpSpPr>
        <p:grpSpPr>
          <a:xfrm>
            <a:off x="3" y="2947417"/>
            <a:ext cx="12192003" cy="3910584"/>
            <a:chOff x="8999371" y="5514974"/>
            <a:chExt cx="3192629" cy="1312757"/>
          </a:xfrm>
        </p:grpSpPr>
        <p:pic>
          <p:nvPicPr>
            <p:cNvPr id="8" name="图片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Effect>
                        <a14:saturation sat="400000"/>
                      </a14:imgEffect>
                    </a14:imgLayer>
                  </a14:imgProps>
                </a:ext>
                <a:ext uri="{28A0092B-C50C-407E-A947-70E740481C1C}">
                  <a14:useLocalDpi xmlns:a14="http://schemas.microsoft.com/office/drawing/2010/main" val="0"/>
                </a:ext>
              </a:extLst>
            </a:blip>
            <a:srcRect l="34551" b="4398"/>
            <a:stretch>
              <a:fillRect/>
            </a:stretch>
          </p:blipFill>
          <p:spPr>
            <a:xfrm>
              <a:off x="8999371" y="5514974"/>
              <a:ext cx="3192629" cy="1312757"/>
            </a:xfrm>
            <a:prstGeom prst="rect">
              <a:avLst/>
            </a:prstGeom>
          </p:spPr>
        </p:pic>
        <p:sp>
          <p:nvSpPr>
            <p:cNvPr id="9" name="矩形 8"/>
            <p:cNvSpPr/>
            <p:nvPr/>
          </p:nvSpPr>
          <p:spPr>
            <a:xfrm>
              <a:off x="8999371" y="5577133"/>
              <a:ext cx="2604292" cy="1250598"/>
            </a:xfrm>
            <a:prstGeom prst="rect">
              <a:avLst/>
            </a:prstGeom>
            <a:gradFill>
              <a:gsLst>
                <a:gs pos="0">
                  <a:schemeClr val="bg1">
                    <a:alpha val="93000"/>
                  </a:schemeClr>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lvl1pPr>
              <a:defRPr baseline="0">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a:xfrm>
            <a:off x="879742" y="6349833"/>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49833"/>
            <a:ext cx="3960000" cy="316800"/>
          </a:xfrm>
        </p:spPr>
        <p:txBody>
          <a:bodyPr/>
          <a:lstStyle/>
          <a:p>
            <a:endParaRPr lang="zh-CN" altLang="en-US" dirty="0"/>
          </a:p>
        </p:txBody>
      </p:sp>
      <p:sp>
        <p:nvSpPr>
          <p:cNvPr id="5" name="灯片编号占位符 4"/>
          <p:cNvSpPr>
            <a:spLocks noGrp="1"/>
          </p:cNvSpPr>
          <p:nvPr>
            <p:ph type="sldNum" sz="quarter" idx="12"/>
            <p:custDataLst>
              <p:tags r:id="rId5"/>
            </p:custDataLst>
          </p:nvPr>
        </p:nvSpPr>
        <p:spPr>
          <a:xfrm>
            <a:off x="8610600" y="6349833"/>
            <a:ext cx="2700000" cy="316800"/>
          </a:xfrm>
        </p:spPr>
        <p:txBody>
          <a:bodyPr/>
          <a:lstStyle/>
          <a:p>
            <a:fld id="{49AE70B2-8BF9-45C0-BB95-33D1B9D3A854}" type="slidenum">
              <a:rPr lang="zh-CN" altLang="en-US" smtClean="0"/>
            </a:fld>
            <a:endParaRPr lang="zh-CN" altLang="en-US" dirty="0"/>
          </a:p>
        </p:txBody>
      </p:sp>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A33EEA8-0CBA-4AD8-9450-4A5EFF9B0F11}"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0DF7A44-1DDE-4E46-8C40-39E2B82E9DBC}" type="slidenum">
              <a:rPr lang="zh-CN" altLang="en-US" smtClean="0"/>
            </a:fld>
            <a:endParaRPr lang="zh-CN" altLang="en-US"/>
          </a:p>
        </p:txBody>
      </p:sp>
      <p:sp>
        <p:nvSpPr>
          <p:cNvPr id="2" name="文本框 1"/>
          <p:cNvSpPr txBox="1"/>
          <p:nvPr userDrawn="1"/>
        </p:nvSpPr>
        <p:spPr>
          <a:xfrm>
            <a:off x="8890" y="60960"/>
            <a:ext cx="4249420" cy="521970"/>
          </a:xfrm>
          <a:prstGeom prst="rect">
            <a:avLst/>
          </a:prstGeom>
          <a:noFill/>
        </p:spPr>
        <p:txBody>
          <a:bodyPr wrap="square" rtlCol="0">
            <a:spAutoFit/>
          </a:bodyPr>
          <a:lstStyle/>
          <a:p>
            <a:r>
              <a:rPr lang="zh-CN" altLang="en-US" sz="2800">
                <a:solidFill>
                  <a:srgbClr val="0070C0"/>
                </a:solidFill>
                <a:latin typeface="方正粗黑宋简体" panose="02000000000000000000" charset="-122"/>
                <a:ea typeface="方正粗黑宋简体" panose="02000000000000000000" charset="-122"/>
              </a:rPr>
              <a:t>一、主要工作</a:t>
            </a:r>
            <a:endParaRPr lang="zh-CN" altLang="en-US" sz="2800">
              <a:solidFill>
                <a:srgbClr val="0070C0"/>
              </a:solidFill>
              <a:latin typeface="方正粗黑宋简体" panose="02000000000000000000" charset="-122"/>
              <a:ea typeface="方正粗黑宋简体" panose="02000000000000000000" charset="-122"/>
            </a:endParaRPr>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A33EEA8-0CBA-4AD8-9450-4A5EFF9B0F11}"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0DF7A44-1DDE-4E46-8C40-39E2B82E9DBC}" type="slidenum">
              <a:rPr lang="zh-CN" altLang="en-US" smtClean="0"/>
            </a:fld>
            <a:endParaRPr lang="zh-CN" altLang="en-US"/>
          </a:p>
        </p:txBody>
      </p:sp>
      <p:sp>
        <p:nvSpPr>
          <p:cNvPr id="2" name="文本框 1"/>
          <p:cNvSpPr txBox="1"/>
          <p:nvPr userDrawn="1"/>
        </p:nvSpPr>
        <p:spPr>
          <a:xfrm>
            <a:off x="8890" y="60960"/>
            <a:ext cx="4249420" cy="521970"/>
          </a:xfrm>
          <a:prstGeom prst="rect">
            <a:avLst/>
          </a:prstGeom>
          <a:noFill/>
        </p:spPr>
        <p:txBody>
          <a:bodyPr wrap="square" rtlCol="0">
            <a:spAutoFit/>
          </a:bodyPr>
          <a:lstStyle/>
          <a:p>
            <a:r>
              <a:rPr lang="zh-CN" altLang="en-US" sz="2800">
                <a:solidFill>
                  <a:srgbClr val="0070C0"/>
                </a:solidFill>
                <a:latin typeface="方正粗黑宋简体" panose="02000000000000000000" charset="-122"/>
                <a:ea typeface="方正粗黑宋简体" panose="02000000000000000000" charset="-122"/>
              </a:rPr>
              <a:t>二、工作计划</a:t>
            </a:r>
            <a:endParaRPr lang="zh-CN" altLang="en-US" sz="2800">
              <a:solidFill>
                <a:srgbClr val="0070C0"/>
              </a:solidFill>
              <a:latin typeface="方正粗黑宋简体" panose="02000000000000000000" charset="-122"/>
              <a:ea typeface="方正粗黑宋简体" panose="02000000000000000000" charset="-122"/>
            </a:endParaRPr>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A33EEA8-0CBA-4AD8-9450-4A5EFF9B0F11}"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0DF7A44-1DDE-4E46-8C40-39E2B82E9DBC}" type="slidenum">
              <a:rPr lang="zh-CN" altLang="en-US" smtClean="0"/>
            </a:fld>
            <a:endParaRPr lang="zh-CN" altLang="en-US"/>
          </a:p>
        </p:txBody>
      </p:sp>
      <p:sp>
        <p:nvSpPr>
          <p:cNvPr id="2" name="文本框 1"/>
          <p:cNvSpPr txBox="1"/>
          <p:nvPr userDrawn="1"/>
        </p:nvSpPr>
        <p:spPr>
          <a:xfrm>
            <a:off x="8890" y="60960"/>
            <a:ext cx="4249420" cy="521970"/>
          </a:xfrm>
          <a:prstGeom prst="rect">
            <a:avLst/>
          </a:prstGeom>
          <a:noFill/>
        </p:spPr>
        <p:txBody>
          <a:bodyPr wrap="square" rtlCol="0">
            <a:spAutoFit/>
          </a:bodyPr>
          <a:lstStyle/>
          <a:p>
            <a:r>
              <a:rPr lang="zh-CN" altLang="en-US" sz="2800">
                <a:solidFill>
                  <a:srgbClr val="0070C0"/>
                </a:solidFill>
                <a:latin typeface="方正粗黑宋简体" panose="02000000000000000000" charset="-122"/>
                <a:ea typeface="方正粗黑宋简体" panose="02000000000000000000" charset="-122"/>
              </a:rPr>
              <a:t>三、工作要求</a:t>
            </a:r>
            <a:endParaRPr lang="zh-CN" altLang="en-US" sz="2800">
              <a:solidFill>
                <a:srgbClr val="0070C0"/>
              </a:solidFill>
              <a:latin typeface="方正粗黑宋简体" panose="02000000000000000000" charset="-122"/>
              <a:ea typeface="方正粗黑宋简体" panose="02000000000000000000" charset="-122"/>
            </a:endParaRPr>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lvl1pPr>
              <a:defRPr baseline="0">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a:xfrm>
            <a:off x="879742" y="6349833"/>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49833"/>
            <a:ext cx="3960000" cy="316800"/>
          </a:xfrm>
        </p:spPr>
        <p:txBody>
          <a:bodyPr/>
          <a:lstStyle/>
          <a:p>
            <a:endParaRPr lang="zh-CN" altLang="en-US" dirty="0"/>
          </a:p>
        </p:txBody>
      </p:sp>
      <p:sp>
        <p:nvSpPr>
          <p:cNvPr id="5" name="灯片编号占位符 4"/>
          <p:cNvSpPr>
            <a:spLocks noGrp="1"/>
          </p:cNvSpPr>
          <p:nvPr>
            <p:ph type="sldNum" sz="quarter" idx="12"/>
            <p:custDataLst>
              <p:tags r:id="rId5"/>
            </p:custDataLst>
          </p:nvPr>
        </p:nvSpPr>
        <p:spPr>
          <a:xfrm>
            <a:off x="8610600" y="6349833"/>
            <a:ext cx="2700000" cy="316800"/>
          </a:xfrm>
        </p:spPr>
        <p:txBody>
          <a:bodyPr/>
          <a:lstStyle/>
          <a:p>
            <a:fld id="{49AE70B2-8BF9-45C0-BB95-33D1B9D3A854}" type="slidenum">
              <a:rPr lang="zh-CN" altLang="en-US" smtClean="0"/>
            </a:fld>
            <a:endParaRPr lang="zh-CN" altLang="en-US" dirty="0"/>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正文页">
    <p:bg>
      <p:bgPr>
        <a:solidFill>
          <a:schemeClr val="bg1"/>
        </a:solidFill>
        <a:effectLst/>
      </p:bgPr>
    </p:bg>
    <p:spTree>
      <p:nvGrpSpPr>
        <p:cNvPr id="1" name=""/>
        <p:cNvGrpSpPr/>
        <p:nvPr/>
      </p:nvGrpSpPr>
      <p:grpSpPr>
        <a:xfrm>
          <a:off x="0" y="0"/>
          <a:ext cx="0" cy="0"/>
          <a:chOff x="0" y="0"/>
          <a:chExt cx="0" cy="0"/>
        </a:xfrm>
      </p:grpSpPr>
      <p:pic>
        <p:nvPicPr>
          <p:cNvPr id="70662" name="图片 11"/>
          <p:cNvPicPr>
            <a:picLocks noChangeAspect="1"/>
          </p:cNvPicPr>
          <p:nvPr userDrawn="1"/>
        </p:nvPicPr>
        <p:blipFill>
          <a:blip r:embed="rId2"/>
          <a:stretch>
            <a:fillRect/>
          </a:stretch>
        </p:blipFill>
        <p:spPr>
          <a:xfrm>
            <a:off x="8648700" y="46038"/>
            <a:ext cx="3475038" cy="841375"/>
          </a:xfrm>
          <a:prstGeom prst="rect">
            <a:avLst/>
          </a:prstGeom>
          <a:noFill/>
          <a:ln w="9525">
            <a:noFill/>
          </a:ln>
        </p:spPr>
      </p:pic>
      <p:sp>
        <p:nvSpPr>
          <p:cNvPr id="12" name="矩形 11"/>
          <p:cNvSpPr/>
          <p:nvPr/>
        </p:nvSpPr>
        <p:spPr>
          <a:xfrm>
            <a:off x="8369300" y="703263"/>
            <a:ext cx="3822700" cy="39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13" name="直接连接符 12"/>
          <p:cNvCxnSpPr/>
          <p:nvPr/>
        </p:nvCxnSpPr>
        <p:spPr>
          <a:xfrm>
            <a:off x="0" y="703263"/>
            <a:ext cx="121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70665" name="文本框 13"/>
          <p:cNvSpPr txBox="1"/>
          <p:nvPr userDrawn="1"/>
        </p:nvSpPr>
        <p:spPr>
          <a:xfrm>
            <a:off x="0" y="166688"/>
            <a:ext cx="7807325" cy="460375"/>
          </a:xfrm>
          <a:prstGeom prst="rect">
            <a:avLst/>
          </a:prstGeom>
          <a:noFill/>
          <a:ln w="9525">
            <a:noFill/>
          </a:ln>
        </p:spPr>
        <p:txBody>
          <a:bodyPr>
            <a:spAutoFit/>
          </a:bodyPr>
          <a:lstStyle/>
          <a:p>
            <a:pPr lvl="0" eaLnBrk="1" hangingPunct="1">
              <a:spcAft>
                <a:spcPts val="1200"/>
              </a:spcAft>
            </a:pPr>
            <a:r>
              <a:rPr lang="zh-CN" altLang="en-US" sz="2400" b="1" dirty="0">
                <a:solidFill>
                  <a:srgbClr val="0070C0"/>
                </a:solidFill>
                <a:latin typeface="Arial" panose="020B0604020202020204" pitchFamily="34" charset="0"/>
                <a:ea typeface="微软雅黑" panose="020B0503020204020204" pitchFamily="34" charset="-122"/>
                <a:sym typeface="Arial" panose="020B0604020202020204" pitchFamily="34" charset="0"/>
              </a:rPr>
              <a:t>第二部分  项目经理的定位及职责</a:t>
            </a:r>
            <a:endParaRPr lang="zh-CN" altLang="en-US" sz="2400" b="1" dirty="0">
              <a:solidFill>
                <a:srgbClr val="0070C0"/>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日期占位符 1"/>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lstStyle>
            <a:lvl1pPr>
              <a:defRPr/>
            </a:lvl1pPr>
          </a:lstStyle>
          <a:p>
            <a:pPr marL="0" marR="0" lvl="0" indent="0" algn="l" defTabSz="4572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rgbClr val="898989"/>
              </a:solidFill>
              <a:effectLst/>
              <a:uLnTx/>
              <a:uFillTx/>
              <a:latin typeface="Calibri" panose="020F0502020204030204" charset="0"/>
              <a:ea typeface="宋体" panose="02010600030101010101" pitchFamily="2" charset="-122"/>
              <a:cs typeface="+mn-cs"/>
            </a:endParaRPr>
          </a:p>
        </p:txBody>
      </p:sp>
      <p:sp>
        <p:nvSpPr>
          <p:cNvPr id="16" name="页脚占位符 2"/>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lstStyle>
            <a:lvl1pPr>
              <a:defRPr/>
            </a:lvl1pP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rgbClr val="898989"/>
              </a:solidFill>
              <a:effectLst/>
              <a:uLnTx/>
              <a:uFillTx/>
              <a:latin typeface="Calibri" panose="020F0502020204030204" charset="0"/>
              <a:ea typeface="宋体" panose="02010600030101010101" pitchFamily="2" charset="-122"/>
              <a:cs typeface="+mn-cs"/>
            </a:endParaRPr>
          </a:p>
        </p:txBody>
      </p:sp>
      <p:sp>
        <p:nvSpPr>
          <p:cNvPr id="17" name="灯片编号占位符 3"/>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p>
            <a:pPr algn="r" eaLnBrk="1" hangingPunct="1"/>
            <a:fld id="{9A0DB2DC-4C9A-4742-B13C-FB6460FD3503}" type="slidenum">
              <a:rPr lang="zh-CN" altLang="en-US" dirty="0">
                <a:ea typeface="等线" panose="02010600030101010101" charset="-122"/>
              </a:rPr>
            </a:fld>
            <a:endParaRPr lang="zh-CN" altLang="en-US" dirty="0">
              <a:ea typeface="等线" panose="02010600030101010101" charset="-122"/>
            </a:endParaRPr>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A33EEA8-0CBA-4AD8-9450-4A5EFF9B0F11}" type="datetimeFigureOut">
              <a:rPr lang="zh-CN" altLang="en-US" smtClean="0"/>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0DF7A44-1DDE-4E46-8C40-39E2B82E9DBC}" type="slidenum">
              <a:rPr lang="zh-CN" altLang="en-US" smtClean="0"/>
            </a:fld>
            <a:endParaRPr lang="zh-CN" altLang="en-US"/>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A33EEA8-0CBA-4AD8-9450-4A5EFF9B0F11}" type="datetimeFigureOut">
              <a:rPr lang="zh-CN" altLang="en-US" smtClean="0"/>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C0DF7A44-1DDE-4E46-8C40-39E2B82E9DBC}" type="slidenum">
              <a:rPr lang="zh-CN" altLang="en-US" smtClean="0"/>
            </a:fld>
            <a:endParaRPr lang="zh-CN" altLang="en-US"/>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microsoft.com/office/2007/relationships/hdphoto" Target="../media/image5.wdp"/><Relationship Id="rId10" Type="http://schemas.openxmlformats.org/officeDocument/2006/relationships/image" Target="../media/image4.png"/><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microsoft.com/office/2007/relationships/hdphoto" Target="../media/image5.wdp"/><Relationship Id="rId3" Type="http://schemas.openxmlformats.org/officeDocument/2006/relationships/image" Target="../media/image4.png"/><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4" Type="http://schemas.openxmlformats.org/officeDocument/2006/relationships/theme" Target="../theme/theme3.xml"/><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image" Target="../media/image4.png"/><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image" Target="../media/image4.png"/><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image" Target="../media/image4.png"/><Relationship Id="rId1"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image" Target="../media/image4.png"/><Relationship Id="rId1" Type="http://schemas.openxmlformats.org/officeDocument/2006/relationships/slideLayout" Target="../slideLayouts/slideLayout16.xml"/></Relationships>
</file>

<file path=ppt/slideMasters/_rels/slideMaster8.xml.rels><?xml version="1.0" encoding="UTF-8" standalone="yes"?>
<Relationships xmlns="http://schemas.openxmlformats.org/package/2006/relationships"><Relationship Id="rId4" Type="http://schemas.openxmlformats.org/officeDocument/2006/relationships/theme" Target="../theme/theme8.xml"/><Relationship Id="rId3" Type="http://schemas.openxmlformats.org/officeDocument/2006/relationships/image" Target="../media/image4.png"/><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51146" y="1"/>
            <a:ext cx="7751884" cy="569033"/>
          </a:xfrm>
          <a:prstGeom prst="rect">
            <a:avLst/>
          </a:prstGeom>
        </p:spPr>
        <p:txBody>
          <a:bodyPr vert="horz" lIns="91440" tIns="45720" rIns="91440" bIns="45720" rtlCol="0" anchor="ctr">
            <a:noAutofit/>
          </a:bodyPr>
          <a:lstStyle/>
          <a:p>
            <a:r>
              <a:rPr lang="zh-CN" altLang="en-US" dirty="0"/>
              <a:t>单击此处编辑母版标题样式</a:t>
            </a:r>
            <a:endParaRPr lang="zh-CN" altLang="en-US" dirty="0"/>
          </a:p>
        </p:txBody>
      </p:sp>
      <p:cxnSp>
        <p:nvCxnSpPr>
          <p:cNvPr id="7" name="直接连接符 6"/>
          <p:cNvCxnSpPr/>
          <p:nvPr/>
        </p:nvCxnSpPr>
        <p:spPr>
          <a:xfrm>
            <a:off x="1" y="569034"/>
            <a:ext cx="908473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57149" y="6475083"/>
            <a:ext cx="518400" cy="324975"/>
            <a:chOff x="5556250" y="3643775"/>
            <a:chExt cx="388258" cy="324975"/>
          </a:xfrm>
        </p:grpSpPr>
        <p:sp>
          <p:nvSpPr>
            <p:cNvPr id="11" name="矩形 10"/>
            <p:cNvSpPr/>
            <p:nvPr/>
          </p:nvSpPr>
          <p:spPr>
            <a:xfrm>
              <a:off x="5556250" y="3824750"/>
              <a:ext cx="144000" cy="1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5650244" y="3643775"/>
              <a:ext cx="144000" cy="144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矩形 12"/>
            <p:cNvSpPr/>
            <p:nvPr/>
          </p:nvSpPr>
          <p:spPr>
            <a:xfrm>
              <a:off x="5735638" y="3720315"/>
              <a:ext cx="208870" cy="2088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4" name="灯片编号占位符 19"/>
          <p:cNvSpPr txBox="1"/>
          <p:nvPr/>
        </p:nvSpPr>
        <p:spPr>
          <a:xfrm>
            <a:off x="542775" y="6551623"/>
            <a:ext cx="727225" cy="208870"/>
          </a:xfrm>
          <a:prstGeom prst="rect">
            <a:avLst/>
          </a:prstGeom>
        </p:spPr>
        <p:txBody>
          <a:bodyPr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BD6862-6A69-461A-ACBB-841AEFD027E8}" type="slidenum">
              <a:rPr lang="zh-CN" altLang="en-US" sz="1200" b="0" smtClean="0">
                <a:solidFill>
                  <a:schemeClr val="tx1">
                    <a:lumMod val="75000"/>
                    <a:lumOff val="25000"/>
                  </a:schemeClr>
                </a:solidFill>
              </a:rPr>
            </a:fld>
            <a:endParaRPr lang="zh-CN" altLang="en-US" sz="1200" b="0" dirty="0">
              <a:solidFill>
                <a:schemeClr val="tx1">
                  <a:lumMod val="75000"/>
                  <a:lumOff val="25000"/>
                </a:schemeClr>
              </a:solidFill>
            </a:endParaRPr>
          </a:p>
        </p:txBody>
      </p:sp>
      <p:grpSp>
        <p:nvGrpSpPr>
          <p:cNvPr id="15" name="组合 14"/>
          <p:cNvGrpSpPr/>
          <p:nvPr/>
        </p:nvGrpSpPr>
        <p:grpSpPr>
          <a:xfrm>
            <a:off x="4457700" y="5281683"/>
            <a:ext cx="7734303" cy="1576317"/>
            <a:chOff x="7314020" y="5514974"/>
            <a:chExt cx="4877980" cy="1312757"/>
          </a:xfrm>
        </p:grpSpPr>
        <p:pic>
          <p:nvPicPr>
            <p:cNvPr id="16" name="图片 15"/>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40000"/>
                      </a14:imgEffect>
                      <a14:imgEffect>
                        <a14:saturation sat="400000"/>
                      </a14:imgEffect>
                    </a14:imgLayer>
                  </a14:imgProps>
                </a:ext>
                <a:ext uri="{28A0092B-C50C-407E-A947-70E740481C1C}">
                  <a14:useLocalDpi xmlns:a14="http://schemas.microsoft.com/office/drawing/2010/main" val="0"/>
                </a:ext>
              </a:extLst>
            </a:blip>
            <a:srcRect b="4398"/>
            <a:stretch>
              <a:fillRect/>
            </a:stretch>
          </p:blipFill>
          <p:spPr>
            <a:xfrm>
              <a:off x="7314021" y="5514974"/>
              <a:ext cx="4877979" cy="1312757"/>
            </a:xfrm>
            <a:prstGeom prst="rect">
              <a:avLst/>
            </a:prstGeom>
          </p:spPr>
        </p:pic>
        <p:sp>
          <p:nvSpPr>
            <p:cNvPr id="17" name="矩形 16"/>
            <p:cNvSpPr/>
            <p:nvPr/>
          </p:nvSpPr>
          <p:spPr>
            <a:xfrm>
              <a:off x="7314020" y="5577133"/>
              <a:ext cx="4721787" cy="1250597"/>
            </a:xfrm>
            <a:prstGeom prst="rect">
              <a:avLst/>
            </a:prstGeom>
            <a:gradFill>
              <a:gsLst>
                <a:gs pos="16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8" name="矩形 17"/>
          <p:cNvSpPr/>
          <p:nvPr/>
        </p:nvSpPr>
        <p:spPr>
          <a:xfrm flipV="1">
            <a:off x="0" y="6797468"/>
            <a:ext cx="12192000" cy="605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文本占位符 2"/>
          <p:cNvSpPr>
            <a:spLocks noGrp="1"/>
          </p:cNvSpPr>
          <p:nvPr>
            <p:ph type="body" idx="1"/>
          </p:nvPr>
        </p:nvSpPr>
        <p:spPr>
          <a:xfrm>
            <a:off x="445408" y="842533"/>
            <a:ext cx="11232243" cy="5334430"/>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1" name="矩形 20"/>
          <p:cNvSpPr/>
          <p:nvPr/>
        </p:nvSpPr>
        <p:spPr>
          <a:xfrm>
            <a:off x="8985381" y="512323"/>
            <a:ext cx="3206622" cy="642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p:random/>
  </p:transition>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0" name="组合 9"/>
          <p:cNvGrpSpPr/>
          <p:nvPr/>
        </p:nvGrpSpPr>
        <p:grpSpPr>
          <a:xfrm>
            <a:off x="57149" y="6475083"/>
            <a:ext cx="518400" cy="324975"/>
            <a:chOff x="5556250" y="3643775"/>
            <a:chExt cx="388258" cy="324975"/>
          </a:xfrm>
        </p:grpSpPr>
        <p:sp>
          <p:nvSpPr>
            <p:cNvPr id="11" name="矩形 10"/>
            <p:cNvSpPr/>
            <p:nvPr/>
          </p:nvSpPr>
          <p:spPr>
            <a:xfrm>
              <a:off x="5556250" y="3824750"/>
              <a:ext cx="144000" cy="1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5650244" y="3643775"/>
              <a:ext cx="144000" cy="144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矩形 12"/>
            <p:cNvSpPr/>
            <p:nvPr/>
          </p:nvSpPr>
          <p:spPr>
            <a:xfrm>
              <a:off x="5735638" y="3720315"/>
              <a:ext cx="208870" cy="2088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4" name="灯片编号占位符 19"/>
          <p:cNvSpPr txBox="1"/>
          <p:nvPr/>
        </p:nvSpPr>
        <p:spPr>
          <a:xfrm>
            <a:off x="542775" y="6551623"/>
            <a:ext cx="727225" cy="208870"/>
          </a:xfrm>
          <a:prstGeom prst="rect">
            <a:avLst/>
          </a:prstGeom>
        </p:spPr>
        <p:txBody>
          <a:bodyPr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BD6862-6A69-461A-ACBB-841AEFD027E8}" type="slidenum">
              <a:rPr lang="zh-CN" altLang="en-US" sz="1200" b="0" smtClean="0">
                <a:solidFill>
                  <a:schemeClr val="tx1">
                    <a:lumMod val="75000"/>
                    <a:lumOff val="25000"/>
                  </a:schemeClr>
                </a:solidFill>
              </a:rPr>
            </a:fld>
            <a:endParaRPr lang="zh-CN" altLang="en-US" sz="1200" b="0" dirty="0">
              <a:solidFill>
                <a:schemeClr val="tx1">
                  <a:lumMod val="75000"/>
                  <a:lumOff val="25000"/>
                </a:schemeClr>
              </a:solidFill>
            </a:endParaRPr>
          </a:p>
        </p:txBody>
      </p:sp>
      <p:grpSp>
        <p:nvGrpSpPr>
          <p:cNvPr id="15" name="组合 14"/>
          <p:cNvGrpSpPr/>
          <p:nvPr/>
        </p:nvGrpSpPr>
        <p:grpSpPr>
          <a:xfrm>
            <a:off x="4457700" y="5281683"/>
            <a:ext cx="7734303" cy="1576317"/>
            <a:chOff x="7314020" y="5514974"/>
            <a:chExt cx="4877980" cy="1312757"/>
          </a:xfrm>
        </p:grpSpPr>
        <p:pic>
          <p:nvPicPr>
            <p:cNvPr id="16" name="图片 1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Effect>
                        <a14:saturation sat="400000"/>
                      </a14:imgEffect>
                    </a14:imgLayer>
                  </a14:imgProps>
                </a:ext>
                <a:ext uri="{28A0092B-C50C-407E-A947-70E740481C1C}">
                  <a14:useLocalDpi xmlns:a14="http://schemas.microsoft.com/office/drawing/2010/main" val="0"/>
                </a:ext>
              </a:extLst>
            </a:blip>
            <a:srcRect b="4398"/>
            <a:stretch>
              <a:fillRect/>
            </a:stretch>
          </p:blipFill>
          <p:spPr>
            <a:xfrm>
              <a:off x="7314021" y="5514974"/>
              <a:ext cx="4877979" cy="1312757"/>
            </a:xfrm>
            <a:prstGeom prst="rect">
              <a:avLst/>
            </a:prstGeom>
          </p:spPr>
        </p:pic>
        <p:sp>
          <p:nvSpPr>
            <p:cNvPr id="17" name="矩形 16"/>
            <p:cNvSpPr/>
            <p:nvPr/>
          </p:nvSpPr>
          <p:spPr>
            <a:xfrm>
              <a:off x="7314020" y="5577133"/>
              <a:ext cx="4721787" cy="1250597"/>
            </a:xfrm>
            <a:prstGeom prst="rect">
              <a:avLst/>
            </a:prstGeom>
            <a:gradFill>
              <a:gsLst>
                <a:gs pos="16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8" name="矩形 17"/>
          <p:cNvSpPr/>
          <p:nvPr/>
        </p:nvSpPr>
        <p:spPr>
          <a:xfrm flipV="1">
            <a:off x="0" y="6797468"/>
            <a:ext cx="12192000" cy="605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文本占位符 2"/>
          <p:cNvSpPr>
            <a:spLocks noGrp="1"/>
          </p:cNvSpPr>
          <p:nvPr>
            <p:ph type="body" idx="1"/>
          </p:nvPr>
        </p:nvSpPr>
        <p:spPr>
          <a:xfrm>
            <a:off x="445408" y="842533"/>
            <a:ext cx="11232243" cy="5334430"/>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1" name="矩形 20"/>
          <p:cNvSpPr/>
          <p:nvPr/>
        </p:nvSpPr>
        <p:spPr>
          <a:xfrm>
            <a:off x="8985381" y="512323"/>
            <a:ext cx="3206622" cy="642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Lst>
  <p:transition>
    <p:random/>
  </p:transition>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51146" y="1"/>
            <a:ext cx="7751884" cy="569033"/>
          </a:xfrm>
          <a:prstGeom prst="rect">
            <a:avLst/>
          </a:prstGeom>
        </p:spPr>
        <p:txBody>
          <a:bodyPr vert="horz" lIns="91440" tIns="45720" rIns="91440" bIns="45720" rtlCol="0" anchor="ctr">
            <a:noAutofit/>
          </a:bodyPr>
          <a:lstStyle/>
          <a:p>
            <a:r>
              <a:rPr lang="zh-CN" altLang="en-US" dirty="0"/>
              <a:t>单击此处编辑母版标题样式</a:t>
            </a:r>
            <a:endParaRPr lang="zh-CN" altLang="en-US" dirty="0"/>
          </a:p>
        </p:txBody>
      </p:sp>
      <p:cxnSp>
        <p:nvCxnSpPr>
          <p:cNvPr id="7" name="直接连接符 6"/>
          <p:cNvCxnSpPr/>
          <p:nvPr/>
        </p:nvCxnSpPr>
        <p:spPr>
          <a:xfrm>
            <a:off x="1" y="569034"/>
            <a:ext cx="908473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57149" y="6475083"/>
            <a:ext cx="518400" cy="324975"/>
            <a:chOff x="5556250" y="3643775"/>
            <a:chExt cx="388258" cy="324975"/>
          </a:xfrm>
        </p:grpSpPr>
        <p:sp>
          <p:nvSpPr>
            <p:cNvPr id="11" name="矩形 10"/>
            <p:cNvSpPr/>
            <p:nvPr/>
          </p:nvSpPr>
          <p:spPr>
            <a:xfrm>
              <a:off x="5556250" y="3824750"/>
              <a:ext cx="144000" cy="1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5650244" y="3643775"/>
              <a:ext cx="144000" cy="144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矩形 12"/>
            <p:cNvSpPr/>
            <p:nvPr/>
          </p:nvSpPr>
          <p:spPr>
            <a:xfrm>
              <a:off x="5735638" y="3720315"/>
              <a:ext cx="208870" cy="2088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4" name="灯片编号占位符 19"/>
          <p:cNvSpPr txBox="1"/>
          <p:nvPr/>
        </p:nvSpPr>
        <p:spPr>
          <a:xfrm>
            <a:off x="542775" y="6551623"/>
            <a:ext cx="727225" cy="208870"/>
          </a:xfrm>
          <a:prstGeom prst="rect">
            <a:avLst/>
          </a:prstGeom>
        </p:spPr>
        <p:txBody>
          <a:bodyPr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BD6862-6A69-461A-ACBB-841AEFD027E8}" type="slidenum">
              <a:rPr lang="zh-CN" altLang="en-US" sz="1200" b="0" smtClean="0">
                <a:solidFill>
                  <a:schemeClr val="tx1">
                    <a:lumMod val="75000"/>
                    <a:lumOff val="25000"/>
                  </a:schemeClr>
                </a:solidFill>
              </a:rPr>
            </a:fld>
            <a:endParaRPr lang="zh-CN" altLang="en-US" sz="1200" b="0" dirty="0">
              <a:solidFill>
                <a:schemeClr val="tx1">
                  <a:lumMod val="75000"/>
                  <a:lumOff val="25000"/>
                </a:schemeClr>
              </a:solidFill>
            </a:endParaRPr>
          </a:p>
        </p:txBody>
      </p:sp>
      <p:grpSp>
        <p:nvGrpSpPr>
          <p:cNvPr id="15" name="组合 14"/>
          <p:cNvGrpSpPr/>
          <p:nvPr/>
        </p:nvGrpSpPr>
        <p:grpSpPr>
          <a:xfrm>
            <a:off x="4457700" y="5281683"/>
            <a:ext cx="7734303" cy="1576317"/>
            <a:chOff x="7314020" y="5514974"/>
            <a:chExt cx="4877980" cy="1312757"/>
          </a:xfrm>
        </p:grpSpPr>
        <p:pic>
          <p:nvPicPr>
            <p:cNvPr id="16" name="图片 15"/>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Effect>
                        <a14:saturation sat="400000"/>
                      </a14:imgEffect>
                    </a14:imgLayer>
                  </a14:imgProps>
                </a:ext>
                <a:ext uri="{28A0092B-C50C-407E-A947-70E740481C1C}">
                  <a14:useLocalDpi xmlns:a14="http://schemas.microsoft.com/office/drawing/2010/main" val="0"/>
                </a:ext>
              </a:extLst>
            </a:blip>
            <a:srcRect b="4398"/>
            <a:stretch>
              <a:fillRect/>
            </a:stretch>
          </p:blipFill>
          <p:spPr>
            <a:xfrm>
              <a:off x="7314021" y="5514974"/>
              <a:ext cx="4877979" cy="1312757"/>
            </a:xfrm>
            <a:prstGeom prst="rect">
              <a:avLst/>
            </a:prstGeom>
          </p:spPr>
        </p:pic>
        <p:sp>
          <p:nvSpPr>
            <p:cNvPr id="17" name="矩形 16"/>
            <p:cNvSpPr/>
            <p:nvPr/>
          </p:nvSpPr>
          <p:spPr>
            <a:xfrm>
              <a:off x="7314020" y="5577133"/>
              <a:ext cx="4721787" cy="1250597"/>
            </a:xfrm>
            <a:prstGeom prst="rect">
              <a:avLst/>
            </a:prstGeom>
            <a:gradFill>
              <a:gsLst>
                <a:gs pos="16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8" name="矩形 17"/>
          <p:cNvSpPr/>
          <p:nvPr/>
        </p:nvSpPr>
        <p:spPr>
          <a:xfrm flipV="1">
            <a:off x="0" y="6797468"/>
            <a:ext cx="12192000" cy="605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文本占位符 2"/>
          <p:cNvSpPr>
            <a:spLocks noGrp="1"/>
          </p:cNvSpPr>
          <p:nvPr>
            <p:ph type="body" idx="1"/>
          </p:nvPr>
        </p:nvSpPr>
        <p:spPr>
          <a:xfrm>
            <a:off x="445408" y="842533"/>
            <a:ext cx="11232243" cy="5334430"/>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1" name="矩形 20"/>
          <p:cNvSpPr/>
          <p:nvPr/>
        </p:nvSpPr>
        <p:spPr>
          <a:xfrm>
            <a:off x="8985381" y="512323"/>
            <a:ext cx="3206622" cy="642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2" r:id="rId1"/>
  </p:sldLayoutIdLst>
  <p:transition>
    <p:random/>
  </p:transition>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51146" y="1"/>
            <a:ext cx="7751884" cy="569033"/>
          </a:xfrm>
          <a:prstGeom prst="rect">
            <a:avLst/>
          </a:prstGeom>
        </p:spPr>
        <p:txBody>
          <a:bodyPr vert="horz" lIns="91440" tIns="45720" rIns="91440" bIns="45720" rtlCol="0" anchor="ctr">
            <a:noAutofit/>
          </a:bodyPr>
          <a:lstStyle/>
          <a:p>
            <a:r>
              <a:rPr lang="zh-CN" altLang="en-US" dirty="0"/>
              <a:t>单击此处编辑母版标题样式</a:t>
            </a:r>
            <a:endParaRPr lang="zh-CN" altLang="en-US" dirty="0"/>
          </a:p>
        </p:txBody>
      </p:sp>
      <p:cxnSp>
        <p:nvCxnSpPr>
          <p:cNvPr id="7" name="直接连接符 6"/>
          <p:cNvCxnSpPr/>
          <p:nvPr/>
        </p:nvCxnSpPr>
        <p:spPr>
          <a:xfrm>
            <a:off x="1" y="569034"/>
            <a:ext cx="908473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57149" y="6475083"/>
            <a:ext cx="518400" cy="324975"/>
            <a:chOff x="5556250" y="3643775"/>
            <a:chExt cx="388258" cy="324975"/>
          </a:xfrm>
        </p:grpSpPr>
        <p:sp>
          <p:nvSpPr>
            <p:cNvPr id="11" name="矩形 10"/>
            <p:cNvSpPr/>
            <p:nvPr/>
          </p:nvSpPr>
          <p:spPr>
            <a:xfrm>
              <a:off x="5556250" y="3824750"/>
              <a:ext cx="144000" cy="1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5650244" y="3643775"/>
              <a:ext cx="144000" cy="144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矩形 12"/>
            <p:cNvSpPr/>
            <p:nvPr/>
          </p:nvSpPr>
          <p:spPr>
            <a:xfrm>
              <a:off x="5735638" y="3720315"/>
              <a:ext cx="208870" cy="2088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4" name="灯片编号占位符 19"/>
          <p:cNvSpPr txBox="1"/>
          <p:nvPr/>
        </p:nvSpPr>
        <p:spPr>
          <a:xfrm>
            <a:off x="542775" y="6551623"/>
            <a:ext cx="727225" cy="208870"/>
          </a:xfrm>
          <a:prstGeom prst="rect">
            <a:avLst/>
          </a:prstGeom>
        </p:spPr>
        <p:txBody>
          <a:bodyPr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BD6862-6A69-461A-ACBB-841AEFD027E8}" type="slidenum">
              <a:rPr lang="zh-CN" altLang="en-US" sz="1200" b="0" smtClean="0">
                <a:solidFill>
                  <a:schemeClr val="tx1">
                    <a:lumMod val="75000"/>
                    <a:lumOff val="25000"/>
                  </a:schemeClr>
                </a:solidFill>
              </a:rPr>
            </a:fld>
            <a:endParaRPr lang="zh-CN" altLang="en-US" sz="1200" b="0" dirty="0">
              <a:solidFill>
                <a:schemeClr val="tx1">
                  <a:lumMod val="75000"/>
                  <a:lumOff val="25000"/>
                </a:schemeClr>
              </a:solidFill>
            </a:endParaRPr>
          </a:p>
        </p:txBody>
      </p:sp>
      <p:grpSp>
        <p:nvGrpSpPr>
          <p:cNvPr id="15" name="组合 14"/>
          <p:cNvGrpSpPr/>
          <p:nvPr/>
        </p:nvGrpSpPr>
        <p:grpSpPr>
          <a:xfrm>
            <a:off x="4457700" y="5281683"/>
            <a:ext cx="7734303" cy="1576317"/>
            <a:chOff x="7314020" y="5514974"/>
            <a:chExt cx="4877980" cy="1312757"/>
          </a:xfrm>
        </p:grpSpPr>
        <p:pic>
          <p:nvPicPr>
            <p:cNvPr id="16" name="图片 15"/>
            <p:cNvPicPr>
              <a:picLocks noChangeAspect="1"/>
            </p:cNvPicPr>
            <p:nvPr/>
          </p:nvPicPr>
          <p:blipFill rotWithShape="1">
            <a:blip r:embed="rId2"/>
            <a:srcRect b="4398"/>
            <a:stretch>
              <a:fillRect/>
            </a:stretch>
          </p:blipFill>
          <p:spPr>
            <a:xfrm>
              <a:off x="7314021" y="5514974"/>
              <a:ext cx="4877979" cy="1312757"/>
            </a:xfrm>
            <a:prstGeom prst="rect">
              <a:avLst/>
            </a:prstGeom>
          </p:spPr>
        </p:pic>
        <p:sp>
          <p:nvSpPr>
            <p:cNvPr id="17" name="矩形 16"/>
            <p:cNvSpPr/>
            <p:nvPr/>
          </p:nvSpPr>
          <p:spPr>
            <a:xfrm>
              <a:off x="7314020" y="5577133"/>
              <a:ext cx="4721787" cy="1250597"/>
            </a:xfrm>
            <a:prstGeom prst="rect">
              <a:avLst/>
            </a:prstGeom>
            <a:gradFill>
              <a:gsLst>
                <a:gs pos="16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8" name="矩形 17"/>
          <p:cNvSpPr/>
          <p:nvPr/>
        </p:nvSpPr>
        <p:spPr>
          <a:xfrm flipV="1">
            <a:off x="0" y="6797468"/>
            <a:ext cx="12192000" cy="605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文本占位符 2"/>
          <p:cNvSpPr>
            <a:spLocks noGrp="1"/>
          </p:cNvSpPr>
          <p:nvPr>
            <p:ph type="body" idx="1"/>
          </p:nvPr>
        </p:nvSpPr>
        <p:spPr>
          <a:xfrm>
            <a:off x="445408" y="842533"/>
            <a:ext cx="11232243" cy="5334430"/>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1" name="矩形 20"/>
          <p:cNvSpPr/>
          <p:nvPr/>
        </p:nvSpPr>
        <p:spPr>
          <a:xfrm>
            <a:off x="8985381" y="512323"/>
            <a:ext cx="3206622" cy="642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4" r:id="rId1"/>
  </p:sldLayoutIdLst>
  <p:transition>
    <p:random/>
  </p:transition>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51146" y="1"/>
            <a:ext cx="7751884" cy="569033"/>
          </a:xfrm>
          <a:prstGeom prst="rect">
            <a:avLst/>
          </a:prstGeom>
        </p:spPr>
        <p:txBody>
          <a:bodyPr vert="horz" lIns="91440" tIns="45720" rIns="91440" bIns="45720" rtlCol="0" anchor="ctr">
            <a:noAutofit/>
          </a:bodyPr>
          <a:lstStyle/>
          <a:p>
            <a:r>
              <a:rPr lang="zh-CN" altLang="en-US" dirty="0"/>
              <a:t>单击此处编辑母版标题样式</a:t>
            </a:r>
            <a:endParaRPr lang="zh-CN" altLang="en-US" dirty="0"/>
          </a:p>
        </p:txBody>
      </p:sp>
      <p:cxnSp>
        <p:nvCxnSpPr>
          <p:cNvPr id="7" name="直接连接符 6"/>
          <p:cNvCxnSpPr/>
          <p:nvPr/>
        </p:nvCxnSpPr>
        <p:spPr>
          <a:xfrm>
            <a:off x="1" y="569034"/>
            <a:ext cx="908473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57149" y="6475083"/>
            <a:ext cx="518400" cy="324975"/>
            <a:chOff x="5556250" y="3643775"/>
            <a:chExt cx="388258" cy="324975"/>
          </a:xfrm>
        </p:grpSpPr>
        <p:sp>
          <p:nvSpPr>
            <p:cNvPr id="11" name="矩形 10"/>
            <p:cNvSpPr/>
            <p:nvPr/>
          </p:nvSpPr>
          <p:spPr>
            <a:xfrm>
              <a:off x="5556250" y="3824750"/>
              <a:ext cx="144000" cy="1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5650244" y="3643775"/>
              <a:ext cx="144000" cy="144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矩形 12"/>
            <p:cNvSpPr/>
            <p:nvPr/>
          </p:nvSpPr>
          <p:spPr>
            <a:xfrm>
              <a:off x="5735638" y="3720315"/>
              <a:ext cx="208870" cy="2088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4" name="灯片编号占位符 19"/>
          <p:cNvSpPr txBox="1"/>
          <p:nvPr/>
        </p:nvSpPr>
        <p:spPr>
          <a:xfrm>
            <a:off x="542775" y="6551623"/>
            <a:ext cx="727225" cy="208870"/>
          </a:xfrm>
          <a:prstGeom prst="rect">
            <a:avLst/>
          </a:prstGeom>
        </p:spPr>
        <p:txBody>
          <a:bodyPr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BD6862-6A69-461A-ACBB-841AEFD027E8}" type="slidenum">
              <a:rPr lang="zh-CN" altLang="en-US" sz="1200" b="0" smtClean="0">
                <a:solidFill>
                  <a:schemeClr val="tx1">
                    <a:lumMod val="75000"/>
                    <a:lumOff val="25000"/>
                  </a:schemeClr>
                </a:solidFill>
              </a:rPr>
            </a:fld>
            <a:endParaRPr lang="zh-CN" altLang="en-US" sz="1200" b="0" dirty="0">
              <a:solidFill>
                <a:schemeClr val="tx1">
                  <a:lumMod val="75000"/>
                  <a:lumOff val="25000"/>
                </a:schemeClr>
              </a:solidFill>
            </a:endParaRPr>
          </a:p>
        </p:txBody>
      </p:sp>
      <p:grpSp>
        <p:nvGrpSpPr>
          <p:cNvPr id="15" name="组合 14"/>
          <p:cNvGrpSpPr/>
          <p:nvPr/>
        </p:nvGrpSpPr>
        <p:grpSpPr>
          <a:xfrm>
            <a:off x="4457700" y="5281683"/>
            <a:ext cx="7734303" cy="1576317"/>
            <a:chOff x="7314020" y="5514974"/>
            <a:chExt cx="4877980" cy="1312757"/>
          </a:xfrm>
        </p:grpSpPr>
        <p:pic>
          <p:nvPicPr>
            <p:cNvPr id="16" name="图片 15"/>
            <p:cNvPicPr>
              <a:picLocks noChangeAspect="1"/>
            </p:cNvPicPr>
            <p:nvPr/>
          </p:nvPicPr>
          <p:blipFill rotWithShape="1">
            <a:blip r:embed="rId2"/>
            <a:srcRect b="4398"/>
            <a:stretch>
              <a:fillRect/>
            </a:stretch>
          </p:blipFill>
          <p:spPr>
            <a:xfrm>
              <a:off x="7314021" y="5514974"/>
              <a:ext cx="4877979" cy="1312757"/>
            </a:xfrm>
            <a:prstGeom prst="rect">
              <a:avLst/>
            </a:prstGeom>
          </p:spPr>
        </p:pic>
        <p:sp>
          <p:nvSpPr>
            <p:cNvPr id="17" name="矩形 16"/>
            <p:cNvSpPr/>
            <p:nvPr/>
          </p:nvSpPr>
          <p:spPr>
            <a:xfrm>
              <a:off x="7314020" y="5577133"/>
              <a:ext cx="4721787" cy="1250597"/>
            </a:xfrm>
            <a:prstGeom prst="rect">
              <a:avLst/>
            </a:prstGeom>
            <a:gradFill>
              <a:gsLst>
                <a:gs pos="16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8" name="矩形 17"/>
          <p:cNvSpPr/>
          <p:nvPr/>
        </p:nvSpPr>
        <p:spPr>
          <a:xfrm flipV="1">
            <a:off x="0" y="6797468"/>
            <a:ext cx="12192000" cy="605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文本占位符 2"/>
          <p:cNvSpPr>
            <a:spLocks noGrp="1"/>
          </p:cNvSpPr>
          <p:nvPr>
            <p:ph type="body" idx="1"/>
          </p:nvPr>
        </p:nvSpPr>
        <p:spPr>
          <a:xfrm>
            <a:off x="445408" y="842533"/>
            <a:ext cx="11232243" cy="5334430"/>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1" name="矩形 20"/>
          <p:cNvSpPr/>
          <p:nvPr/>
        </p:nvSpPr>
        <p:spPr>
          <a:xfrm>
            <a:off x="8985381" y="512323"/>
            <a:ext cx="3206622" cy="642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6" r:id="rId1"/>
  </p:sldLayoutIdLst>
  <p:transition>
    <p:random/>
  </p:transition>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51146" y="1"/>
            <a:ext cx="7751884" cy="569033"/>
          </a:xfrm>
          <a:prstGeom prst="rect">
            <a:avLst/>
          </a:prstGeom>
        </p:spPr>
        <p:txBody>
          <a:bodyPr vert="horz" lIns="91440" tIns="45720" rIns="91440" bIns="45720" rtlCol="0" anchor="ctr">
            <a:noAutofit/>
          </a:bodyPr>
          <a:lstStyle/>
          <a:p>
            <a:r>
              <a:rPr lang="zh-CN" altLang="en-US" dirty="0"/>
              <a:t>单击此处编辑母版标题样式</a:t>
            </a:r>
            <a:endParaRPr lang="zh-CN" altLang="en-US" dirty="0"/>
          </a:p>
        </p:txBody>
      </p:sp>
      <p:cxnSp>
        <p:nvCxnSpPr>
          <p:cNvPr id="7" name="直接连接符 6"/>
          <p:cNvCxnSpPr/>
          <p:nvPr/>
        </p:nvCxnSpPr>
        <p:spPr>
          <a:xfrm>
            <a:off x="1" y="569034"/>
            <a:ext cx="908473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57149" y="6475083"/>
            <a:ext cx="518400" cy="324975"/>
            <a:chOff x="5556250" y="3643775"/>
            <a:chExt cx="388258" cy="324975"/>
          </a:xfrm>
        </p:grpSpPr>
        <p:sp>
          <p:nvSpPr>
            <p:cNvPr id="11" name="矩形 10"/>
            <p:cNvSpPr/>
            <p:nvPr/>
          </p:nvSpPr>
          <p:spPr>
            <a:xfrm>
              <a:off x="5556250" y="3824750"/>
              <a:ext cx="144000" cy="1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5650244" y="3643775"/>
              <a:ext cx="144000" cy="144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矩形 12"/>
            <p:cNvSpPr/>
            <p:nvPr/>
          </p:nvSpPr>
          <p:spPr>
            <a:xfrm>
              <a:off x="5735638" y="3720315"/>
              <a:ext cx="208870" cy="2088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4" name="灯片编号占位符 19"/>
          <p:cNvSpPr txBox="1"/>
          <p:nvPr/>
        </p:nvSpPr>
        <p:spPr>
          <a:xfrm>
            <a:off x="542775" y="6551623"/>
            <a:ext cx="727225" cy="208870"/>
          </a:xfrm>
          <a:prstGeom prst="rect">
            <a:avLst/>
          </a:prstGeom>
        </p:spPr>
        <p:txBody>
          <a:bodyPr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BD6862-6A69-461A-ACBB-841AEFD027E8}" type="slidenum">
              <a:rPr lang="zh-CN" altLang="en-US" sz="1200" b="0" smtClean="0">
                <a:solidFill>
                  <a:schemeClr val="tx1">
                    <a:lumMod val="75000"/>
                    <a:lumOff val="25000"/>
                  </a:schemeClr>
                </a:solidFill>
              </a:rPr>
            </a:fld>
            <a:endParaRPr lang="zh-CN" altLang="en-US" sz="1200" b="0" dirty="0">
              <a:solidFill>
                <a:schemeClr val="tx1">
                  <a:lumMod val="75000"/>
                  <a:lumOff val="25000"/>
                </a:schemeClr>
              </a:solidFill>
            </a:endParaRPr>
          </a:p>
        </p:txBody>
      </p:sp>
      <p:grpSp>
        <p:nvGrpSpPr>
          <p:cNvPr id="15" name="组合 14"/>
          <p:cNvGrpSpPr/>
          <p:nvPr/>
        </p:nvGrpSpPr>
        <p:grpSpPr>
          <a:xfrm>
            <a:off x="4457700" y="5281683"/>
            <a:ext cx="7734303" cy="1576317"/>
            <a:chOff x="7314020" y="5514974"/>
            <a:chExt cx="4877980" cy="1312757"/>
          </a:xfrm>
        </p:grpSpPr>
        <p:pic>
          <p:nvPicPr>
            <p:cNvPr id="16" name="图片 15"/>
            <p:cNvPicPr>
              <a:picLocks noChangeAspect="1"/>
            </p:cNvPicPr>
            <p:nvPr/>
          </p:nvPicPr>
          <p:blipFill rotWithShape="1">
            <a:blip r:embed="rId2"/>
            <a:srcRect b="4398"/>
            <a:stretch>
              <a:fillRect/>
            </a:stretch>
          </p:blipFill>
          <p:spPr>
            <a:xfrm>
              <a:off x="7314021" y="5514974"/>
              <a:ext cx="4877979" cy="1312757"/>
            </a:xfrm>
            <a:prstGeom prst="rect">
              <a:avLst/>
            </a:prstGeom>
          </p:spPr>
        </p:pic>
        <p:sp>
          <p:nvSpPr>
            <p:cNvPr id="17" name="矩形 16"/>
            <p:cNvSpPr/>
            <p:nvPr/>
          </p:nvSpPr>
          <p:spPr>
            <a:xfrm>
              <a:off x="7314020" y="5577133"/>
              <a:ext cx="4721787" cy="1250597"/>
            </a:xfrm>
            <a:prstGeom prst="rect">
              <a:avLst/>
            </a:prstGeom>
            <a:gradFill>
              <a:gsLst>
                <a:gs pos="16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8" name="矩形 17"/>
          <p:cNvSpPr/>
          <p:nvPr/>
        </p:nvSpPr>
        <p:spPr>
          <a:xfrm flipV="1">
            <a:off x="0" y="6797468"/>
            <a:ext cx="12192000" cy="605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文本占位符 2"/>
          <p:cNvSpPr>
            <a:spLocks noGrp="1"/>
          </p:cNvSpPr>
          <p:nvPr>
            <p:ph type="body" idx="1"/>
          </p:nvPr>
        </p:nvSpPr>
        <p:spPr>
          <a:xfrm>
            <a:off x="445408" y="842533"/>
            <a:ext cx="11232243" cy="5334430"/>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1" name="矩形 20"/>
          <p:cNvSpPr/>
          <p:nvPr/>
        </p:nvSpPr>
        <p:spPr>
          <a:xfrm>
            <a:off x="8985381" y="512323"/>
            <a:ext cx="3206622" cy="642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8" r:id="rId1"/>
  </p:sldLayoutIdLst>
  <p:transition>
    <p:random/>
  </p:transition>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51146" y="1"/>
            <a:ext cx="7751884" cy="569033"/>
          </a:xfrm>
          <a:prstGeom prst="rect">
            <a:avLst/>
          </a:prstGeom>
        </p:spPr>
        <p:txBody>
          <a:bodyPr vert="horz" lIns="91440" tIns="45720" rIns="91440" bIns="45720" rtlCol="0" anchor="ctr">
            <a:noAutofit/>
          </a:bodyPr>
          <a:lstStyle/>
          <a:p>
            <a:r>
              <a:rPr lang="zh-CN" altLang="en-US" dirty="0"/>
              <a:t>单击此处编辑母版标题样式</a:t>
            </a:r>
            <a:endParaRPr lang="zh-CN" altLang="en-US" dirty="0"/>
          </a:p>
        </p:txBody>
      </p:sp>
      <p:cxnSp>
        <p:nvCxnSpPr>
          <p:cNvPr id="7" name="直接连接符 6"/>
          <p:cNvCxnSpPr/>
          <p:nvPr/>
        </p:nvCxnSpPr>
        <p:spPr>
          <a:xfrm>
            <a:off x="1" y="569034"/>
            <a:ext cx="908473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57149" y="6475083"/>
            <a:ext cx="518400" cy="324975"/>
            <a:chOff x="5556250" y="3643775"/>
            <a:chExt cx="388258" cy="324975"/>
          </a:xfrm>
        </p:grpSpPr>
        <p:sp>
          <p:nvSpPr>
            <p:cNvPr id="11" name="矩形 10"/>
            <p:cNvSpPr/>
            <p:nvPr/>
          </p:nvSpPr>
          <p:spPr>
            <a:xfrm>
              <a:off x="5556250" y="3824750"/>
              <a:ext cx="144000" cy="1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5650244" y="3643775"/>
              <a:ext cx="144000" cy="144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矩形 12"/>
            <p:cNvSpPr/>
            <p:nvPr/>
          </p:nvSpPr>
          <p:spPr>
            <a:xfrm>
              <a:off x="5735638" y="3720315"/>
              <a:ext cx="208870" cy="2088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4" name="灯片编号占位符 19"/>
          <p:cNvSpPr txBox="1"/>
          <p:nvPr/>
        </p:nvSpPr>
        <p:spPr>
          <a:xfrm>
            <a:off x="542775" y="6551623"/>
            <a:ext cx="727225" cy="208870"/>
          </a:xfrm>
          <a:prstGeom prst="rect">
            <a:avLst/>
          </a:prstGeom>
        </p:spPr>
        <p:txBody>
          <a:bodyPr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BD6862-6A69-461A-ACBB-841AEFD027E8}" type="slidenum">
              <a:rPr lang="zh-CN" altLang="en-US" sz="1200" b="0" smtClean="0">
                <a:solidFill>
                  <a:schemeClr val="tx1">
                    <a:lumMod val="75000"/>
                    <a:lumOff val="25000"/>
                  </a:schemeClr>
                </a:solidFill>
              </a:rPr>
            </a:fld>
            <a:endParaRPr lang="zh-CN" altLang="en-US" sz="1200" b="0" dirty="0">
              <a:solidFill>
                <a:schemeClr val="tx1">
                  <a:lumMod val="75000"/>
                  <a:lumOff val="25000"/>
                </a:schemeClr>
              </a:solidFill>
            </a:endParaRPr>
          </a:p>
        </p:txBody>
      </p:sp>
      <p:grpSp>
        <p:nvGrpSpPr>
          <p:cNvPr id="15" name="组合 14"/>
          <p:cNvGrpSpPr/>
          <p:nvPr/>
        </p:nvGrpSpPr>
        <p:grpSpPr>
          <a:xfrm>
            <a:off x="4457700" y="5281683"/>
            <a:ext cx="7734303" cy="1576317"/>
            <a:chOff x="7314020" y="5514974"/>
            <a:chExt cx="4877980" cy="1312757"/>
          </a:xfrm>
        </p:grpSpPr>
        <p:pic>
          <p:nvPicPr>
            <p:cNvPr id="16" name="图片 15"/>
            <p:cNvPicPr>
              <a:picLocks noChangeAspect="1"/>
            </p:cNvPicPr>
            <p:nvPr/>
          </p:nvPicPr>
          <p:blipFill rotWithShape="1">
            <a:blip r:embed="rId2"/>
            <a:srcRect b="4398"/>
            <a:stretch>
              <a:fillRect/>
            </a:stretch>
          </p:blipFill>
          <p:spPr>
            <a:xfrm>
              <a:off x="7314021" y="5514974"/>
              <a:ext cx="4877979" cy="1312757"/>
            </a:xfrm>
            <a:prstGeom prst="rect">
              <a:avLst/>
            </a:prstGeom>
          </p:spPr>
        </p:pic>
        <p:sp>
          <p:nvSpPr>
            <p:cNvPr id="17" name="矩形 16"/>
            <p:cNvSpPr/>
            <p:nvPr/>
          </p:nvSpPr>
          <p:spPr>
            <a:xfrm>
              <a:off x="7314020" y="5577133"/>
              <a:ext cx="4721787" cy="1250597"/>
            </a:xfrm>
            <a:prstGeom prst="rect">
              <a:avLst/>
            </a:prstGeom>
            <a:gradFill>
              <a:gsLst>
                <a:gs pos="16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8" name="矩形 17"/>
          <p:cNvSpPr/>
          <p:nvPr/>
        </p:nvSpPr>
        <p:spPr>
          <a:xfrm flipV="1">
            <a:off x="0" y="6797468"/>
            <a:ext cx="12192000" cy="605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文本占位符 2"/>
          <p:cNvSpPr>
            <a:spLocks noGrp="1"/>
          </p:cNvSpPr>
          <p:nvPr>
            <p:ph type="body" idx="1"/>
          </p:nvPr>
        </p:nvSpPr>
        <p:spPr>
          <a:xfrm>
            <a:off x="445408" y="842533"/>
            <a:ext cx="11232243" cy="5334430"/>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1" name="矩形 20"/>
          <p:cNvSpPr/>
          <p:nvPr/>
        </p:nvSpPr>
        <p:spPr>
          <a:xfrm>
            <a:off x="8985381" y="512323"/>
            <a:ext cx="3206622" cy="642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70" r:id="rId1"/>
  </p:sldLayoutIdLst>
  <p:transition>
    <p:random/>
  </p:transition>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51146" y="1"/>
            <a:ext cx="7751884" cy="569033"/>
          </a:xfrm>
          <a:prstGeom prst="rect">
            <a:avLst/>
          </a:prstGeom>
        </p:spPr>
        <p:txBody>
          <a:bodyPr vert="horz" lIns="91440" tIns="45720" rIns="91440" bIns="45720" rtlCol="0" anchor="ctr">
            <a:noAutofit/>
          </a:bodyPr>
          <a:lstStyle/>
          <a:p>
            <a:r>
              <a:rPr lang="zh-CN" altLang="en-US" dirty="0"/>
              <a:t>单击此处编辑母版标题样式</a:t>
            </a:r>
            <a:endParaRPr lang="zh-CN" altLang="en-US" dirty="0"/>
          </a:p>
        </p:txBody>
      </p:sp>
      <p:cxnSp>
        <p:nvCxnSpPr>
          <p:cNvPr id="7" name="直接连接符 6"/>
          <p:cNvCxnSpPr/>
          <p:nvPr/>
        </p:nvCxnSpPr>
        <p:spPr>
          <a:xfrm>
            <a:off x="1" y="569034"/>
            <a:ext cx="908473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57149" y="6475083"/>
            <a:ext cx="518400" cy="324975"/>
            <a:chOff x="5556250" y="3643775"/>
            <a:chExt cx="388258" cy="324975"/>
          </a:xfrm>
        </p:grpSpPr>
        <p:sp>
          <p:nvSpPr>
            <p:cNvPr id="11" name="矩形 10"/>
            <p:cNvSpPr/>
            <p:nvPr/>
          </p:nvSpPr>
          <p:spPr>
            <a:xfrm>
              <a:off x="5556250" y="3824750"/>
              <a:ext cx="144000" cy="144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11"/>
            <p:cNvSpPr/>
            <p:nvPr/>
          </p:nvSpPr>
          <p:spPr>
            <a:xfrm>
              <a:off x="5650244" y="3643775"/>
              <a:ext cx="144000" cy="144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矩形 12"/>
            <p:cNvSpPr/>
            <p:nvPr/>
          </p:nvSpPr>
          <p:spPr>
            <a:xfrm>
              <a:off x="5735638" y="3720315"/>
              <a:ext cx="208870" cy="20887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4" name="灯片编号占位符 19"/>
          <p:cNvSpPr txBox="1"/>
          <p:nvPr/>
        </p:nvSpPr>
        <p:spPr>
          <a:xfrm>
            <a:off x="542775" y="6551623"/>
            <a:ext cx="727225" cy="208870"/>
          </a:xfrm>
          <a:prstGeom prst="rect">
            <a:avLst/>
          </a:prstGeom>
        </p:spPr>
        <p:txBody>
          <a:bodyPr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BD6862-6A69-461A-ACBB-841AEFD027E8}" type="slidenum">
              <a:rPr lang="zh-CN" altLang="en-US" sz="1200" b="0" smtClean="0">
                <a:solidFill>
                  <a:schemeClr val="tx1">
                    <a:lumMod val="75000"/>
                    <a:lumOff val="25000"/>
                  </a:schemeClr>
                </a:solidFill>
              </a:rPr>
            </a:fld>
            <a:endParaRPr lang="zh-CN" altLang="en-US" sz="1200" b="0" dirty="0">
              <a:solidFill>
                <a:schemeClr val="tx1">
                  <a:lumMod val="75000"/>
                  <a:lumOff val="25000"/>
                </a:schemeClr>
              </a:solidFill>
            </a:endParaRPr>
          </a:p>
        </p:txBody>
      </p:sp>
      <p:grpSp>
        <p:nvGrpSpPr>
          <p:cNvPr id="15" name="组合 14"/>
          <p:cNvGrpSpPr/>
          <p:nvPr/>
        </p:nvGrpSpPr>
        <p:grpSpPr>
          <a:xfrm>
            <a:off x="4457700" y="5281683"/>
            <a:ext cx="7734303" cy="1576317"/>
            <a:chOff x="7314020" y="5514974"/>
            <a:chExt cx="4877980" cy="1312757"/>
          </a:xfrm>
        </p:grpSpPr>
        <p:pic>
          <p:nvPicPr>
            <p:cNvPr id="16" name="图片 15"/>
            <p:cNvPicPr>
              <a:picLocks noChangeAspect="1"/>
            </p:cNvPicPr>
            <p:nvPr/>
          </p:nvPicPr>
          <p:blipFill rotWithShape="1">
            <a:blip r:embed="rId3"/>
            <a:srcRect b="4398"/>
            <a:stretch>
              <a:fillRect/>
            </a:stretch>
          </p:blipFill>
          <p:spPr>
            <a:xfrm>
              <a:off x="7314021" y="5514974"/>
              <a:ext cx="4877979" cy="1312757"/>
            </a:xfrm>
            <a:prstGeom prst="rect">
              <a:avLst/>
            </a:prstGeom>
          </p:spPr>
        </p:pic>
        <p:sp>
          <p:nvSpPr>
            <p:cNvPr id="17" name="矩形 16"/>
            <p:cNvSpPr/>
            <p:nvPr/>
          </p:nvSpPr>
          <p:spPr>
            <a:xfrm>
              <a:off x="7314020" y="5577133"/>
              <a:ext cx="4721787" cy="1250597"/>
            </a:xfrm>
            <a:prstGeom prst="rect">
              <a:avLst/>
            </a:prstGeom>
            <a:gradFill>
              <a:gsLst>
                <a:gs pos="1600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sp>
        <p:nvSpPr>
          <p:cNvPr id="18" name="矩形 17"/>
          <p:cNvSpPr/>
          <p:nvPr/>
        </p:nvSpPr>
        <p:spPr>
          <a:xfrm flipV="1">
            <a:off x="0" y="6797468"/>
            <a:ext cx="12192000" cy="6053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 name="文本占位符 2"/>
          <p:cNvSpPr>
            <a:spLocks noGrp="1"/>
          </p:cNvSpPr>
          <p:nvPr>
            <p:ph type="body" idx="1"/>
          </p:nvPr>
        </p:nvSpPr>
        <p:spPr>
          <a:xfrm>
            <a:off x="445408" y="842533"/>
            <a:ext cx="11232243" cy="5334430"/>
          </a:xfrm>
          <a:prstGeom prst="rect">
            <a:avLst/>
          </a:prstGeom>
        </p:spPr>
        <p:txBody>
          <a:bodyPr vert="horz" lIns="91440" tIns="45720" rIns="91440" bIns="45720" rtlCol="0">
            <a:normAutofit/>
          </a:body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21" name="矩形 20"/>
          <p:cNvSpPr/>
          <p:nvPr/>
        </p:nvSpPr>
        <p:spPr>
          <a:xfrm>
            <a:off x="8985381" y="512323"/>
            <a:ext cx="3206622" cy="642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Lst>
  <p:transition>
    <p:random/>
  </p:transition>
  <p:txStyles>
    <p:title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openxmlformats.org/officeDocument/2006/relationships/tags" Target="../tags/tag200.xml"/><Relationship Id="rId8" Type="http://schemas.openxmlformats.org/officeDocument/2006/relationships/tags" Target="../tags/tag199.xml"/><Relationship Id="rId7" Type="http://schemas.openxmlformats.org/officeDocument/2006/relationships/tags" Target="../tags/tag198.xml"/><Relationship Id="rId6" Type="http://schemas.openxmlformats.org/officeDocument/2006/relationships/tags" Target="../tags/tag197.xml"/><Relationship Id="rId5" Type="http://schemas.openxmlformats.org/officeDocument/2006/relationships/tags" Target="../tags/tag196.xml"/><Relationship Id="rId4" Type="http://schemas.openxmlformats.org/officeDocument/2006/relationships/tags" Target="../tags/tag195.xml"/><Relationship Id="rId3" Type="http://schemas.openxmlformats.org/officeDocument/2006/relationships/tags" Target="../tags/tag194.xml"/><Relationship Id="rId2" Type="http://schemas.openxmlformats.org/officeDocument/2006/relationships/tags" Target="../tags/tag193.xml"/><Relationship Id="rId19" Type="http://schemas.openxmlformats.org/officeDocument/2006/relationships/slideLayout" Target="../slideLayouts/slideLayout5.xml"/><Relationship Id="rId18" Type="http://schemas.openxmlformats.org/officeDocument/2006/relationships/tags" Target="../tags/tag209.xml"/><Relationship Id="rId17" Type="http://schemas.openxmlformats.org/officeDocument/2006/relationships/tags" Target="../tags/tag208.xml"/><Relationship Id="rId16" Type="http://schemas.openxmlformats.org/officeDocument/2006/relationships/tags" Target="../tags/tag207.xml"/><Relationship Id="rId15" Type="http://schemas.openxmlformats.org/officeDocument/2006/relationships/tags" Target="../tags/tag206.xml"/><Relationship Id="rId14" Type="http://schemas.openxmlformats.org/officeDocument/2006/relationships/tags" Target="../tags/tag205.xml"/><Relationship Id="rId13" Type="http://schemas.openxmlformats.org/officeDocument/2006/relationships/tags" Target="../tags/tag204.xml"/><Relationship Id="rId12" Type="http://schemas.openxmlformats.org/officeDocument/2006/relationships/tags" Target="../tags/tag203.xml"/><Relationship Id="rId11" Type="http://schemas.openxmlformats.org/officeDocument/2006/relationships/tags" Target="../tags/tag202.xml"/><Relationship Id="rId10" Type="http://schemas.openxmlformats.org/officeDocument/2006/relationships/tags" Target="../tags/tag201.xml"/><Relationship Id="rId1" Type="http://schemas.openxmlformats.org/officeDocument/2006/relationships/tags" Target="../tags/tag192.xml"/></Relationships>
</file>

<file path=ppt/slides/_rels/slide100.xml.rels><?xml version="1.0" encoding="UTF-8" standalone="yes"?>
<Relationships xmlns="http://schemas.openxmlformats.org/package/2006/relationships"><Relationship Id="rId4" Type="http://schemas.openxmlformats.org/officeDocument/2006/relationships/notesSlide" Target="../notesSlides/notesSlide62.xml"/><Relationship Id="rId3" Type="http://schemas.openxmlformats.org/officeDocument/2006/relationships/slideLayout" Target="../slideLayouts/slideLayout5.xml"/><Relationship Id="rId2" Type="http://schemas.openxmlformats.org/officeDocument/2006/relationships/tags" Target="../tags/tag308.xml"/><Relationship Id="rId1" Type="http://schemas.openxmlformats.org/officeDocument/2006/relationships/image" Target="../media/image12.png"/></Relationships>
</file>

<file path=ppt/slides/_rels/slide101.xml.rels><?xml version="1.0" encoding="UTF-8" standalone="yes"?>
<Relationships xmlns="http://schemas.openxmlformats.org/package/2006/relationships"><Relationship Id="rId4" Type="http://schemas.openxmlformats.org/officeDocument/2006/relationships/notesSlide" Target="../notesSlides/notesSlide63.xml"/><Relationship Id="rId3" Type="http://schemas.openxmlformats.org/officeDocument/2006/relationships/slideLayout" Target="../slideLayouts/slideLayout5.xml"/><Relationship Id="rId2" Type="http://schemas.openxmlformats.org/officeDocument/2006/relationships/tags" Target="../tags/tag309.xml"/><Relationship Id="rId1" Type="http://schemas.openxmlformats.org/officeDocument/2006/relationships/image" Target="../media/image12.png"/></Relationships>
</file>

<file path=ppt/slides/_rels/slide102.xml.rels><?xml version="1.0" encoding="UTF-8" standalone="yes"?>
<Relationships xmlns="http://schemas.openxmlformats.org/package/2006/relationships"><Relationship Id="rId9" Type="http://schemas.openxmlformats.org/officeDocument/2006/relationships/tags" Target="../tags/tag317.xml"/><Relationship Id="rId8" Type="http://schemas.openxmlformats.org/officeDocument/2006/relationships/tags" Target="../tags/tag316.xml"/><Relationship Id="rId7" Type="http://schemas.openxmlformats.org/officeDocument/2006/relationships/tags" Target="../tags/tag315.xml"/><Relationship Id="rId6" Type="http://schemas.openxmlformats.org/officeDocument/2006/relationships/tags" Target="../tags/tag314.xml"/><Relationship Id="rId5" Type="http://schemas.openxmlformats.org/officeDocument/2006/relationships/tags" Target="../tags/tag313.xml"/><Relationship Id="rId4" Type="http://schemas.openxmlformats.org/officeDocument/2006/relationships/tags" Target="../tags/tag312.xml"/><Relationship Id="rId3" Type="http://schemas.openxmlformats.org/officeDocument/2006/relationships/tags" Target="../tags/tag311.xml"/><Relationship Id="rId22" Type="http://schemas.openxmlformats.org/officeDocument/2006/relationships/notesSlide" Target="../notesSlides/notesSlide64.xml"/><Relationship Id="rId21" Type="http://schemas.openxmlformats.org/officeDocument/2006/relationships/slideLayout" Target="../slideLayouts/slideLayout5.xml"/><Relationship Id="rId20" Type="http://schemas.openxmlformats.org/officeDocument/2006/relationships/tags" Target="../tags/tag328.xml"/><Relationship Id="rId2" Type="http://schemas.openxmlformats.org/officeDocument/2006/relationships/tags" Target="../tags/tag310.xml"/><Relationship Id="rId19" Type="http://schemas.openxmlformats.org/officeDocument/2006/relationships/tags" Target="../tags/tag327.xml"/><Relationship Id="rId18" Type="http://schemas.openxmlformats.org/officeDocument/2006/relationships/tags" Target="../tags/tag326.xml"/><Relationship Id="rId17" Type="http://schemas.openxmlformats.org/officeDocument/2006/relationships/tags" Target="../tags/tag325.xml"/><Relationship Id="rId16" Type="http://schemas.openxmlformats.org/officeDocument/2006/relationships/tags" Target="../tags/tag324.xml"/><Relationship Id="rId15" Type="http://schemas.openxmlformats.org/officeDocument/2006/relationships/tags" Target="../tags/tag323.xml"/><Relationship Id="rId14" Type="http://schemas.openxmlformats.org/officeDocument/2006/relationships/tags" Target="../tags/tag322.xml"/><Relationship Id="rId13" Type="http://schemas.openxmlformats.org/officeDocument/2006/relationships/tags" Target="../tags/tag321.xml"/><Relationship Id="rId12" Type="http://schemas.openxmlformats.org/officeDocument/2006/relationships/tags" Target="../tags/tag320.xml"/><Relationship Id="rId11" Type="http://schemas.openxmlformats.org/officeDocument/2006/relationships/tags" Target="../tags/tag319.xml"/><Relationship Id="rId10" Type="http://schemas.openxmlformats.org/officeDocument/2006/relationships/tags" Target="../tags/tag318.xml"/><Relationship Id="rId1" Type="http://schemas.openxmlformats.org/officeDocument/2006/relationships/image" Target="../media/image12.png"/></Relationships>
</file>

<file path=ppt/slides/_rels/slide103.xml.rels><?xml version="1.0" encoding="UTF-8" standalone="yes"?>
<Relationships xmlns="http://schemas.openxmlformats.org/package/2006/relationships"><Relationship Id="rId9" Type="http://schemas.openxmlformats.org/officeDocument/2006/relationships/tags" Target="../tags/tag336.xml"/><Relationship Id="rId8" Type="http://schemas.openxmlformats.org/officeDocument/2006/relationships/tags" Target="../tags/tag335.xml"/><Relationship Id="rId7" Type="http://schemas.openxmlformats.org/officeDocument/2006/relationships/tags" Target="../tags/tag334.xml"/><Relationship Id="rId6" Type="http://schemas.openxmlformats.org/officeDocument/2006/relationships/tags" Target="../tags/tag333.xml"/><Relationship Id="rId5" Type="http://schemas.openxmlformats.org/officeDocument/2006/relationships/tags" Target="../tags/tag332.xml"/><Relationship Id="rId44" Type="http://schemas.openxmlformats.org/officeDocument/2006/relationships/notesSlide" Target="../notesSlides/notesSlide65.xml"/><Relationship Id="rId43" Type="http://schemas.openxmlformats.org/officeDocument/2006/relationships/slideLayout" Target="../slideLayouts/slideLayout5.xml"/><Relationship Id="rId42" Type="http://schemas.openxmlformats.org/officeDocument/2006/relationships/tags" Target="../tags/tag369.xml"/><Relationship Id="rId41" Type="http://schemas.openxmlformats.org/officeDocument/2006/relationships/tags" Target="../tags/tag368.xml"/><Relationship Id="rId40" Type="http://schemas.openxmlformats.org/officeDocument/2006/relationships/tags" Target="../tags/tag367.xml"/><Relationship Id="rId4" Type="http://schemas.openxmlformats.org/officeDocument/2006/relationships/tags" Target="../tags/tag331.xml"/><Relationship Id="rId39" Type="http://schemas.openxmlformats.org/officeDocument/2006/relationships/tags" Target="../tags/tag366.xml"/><Relationship Id="rId38" Type="http://schemas.openxmlformats.org/officeDocument/2006/relationships/tags" Target="../tags/tag365.xml"/><Relationship Id="rId37" Type="http://schemas.openxmlformats.org/officeDocument/2006/relationships/tags" Target="../tags/tag364.xml"/><Relationship Id="rId36" Type="http://schemas.openxmlformats.org/officeDocument/2006/relationships/tags" Target="../tags/tag363.xml"/><Relationship Id="rId35" Type="http://schemas.openxmlformats.org/officeDocument/2006/relationships/tags" Target="../tags/tag362.xml"/><Relationship Id="rId34" Type="http://schemas.openxmlformats.org/officeDocument/2006/relationships/tags" Target="../tags/tag361.xml"/><Relationship Id="rId33" Type="http://schemas.openxmlformats.org/officeDocument/2006/relationships/tags" Target="../tags/tag360.xml"/><Relationship Id="rId32" Type="http://schemas.openxmlformats.org/officeDocument/2006/relationships/tags" Target="../tags/tag359.xml"/><Relationship Id="rId31" Type="http://schemas.openxmlformats.org/officeDocument/2006/relationships/tags" Target="../tags/tag358.xml"/><Relationship Id="rId30" Type="http://schemas.openxmlformats.org/officeDocument/2006/relationships/tags" Target="../tags/tag357.xml"/><Relationship Id="rId3" Type="http://schemas.openxmlformats.org/officeDocument/2006/relationships/tags" Target="../tags/tag330.xml"/><Relationship Id="rId29" Type="http://schemas.openxmlformats.org/officeDocument/2006/relationships/tags" Target="../tags/tag356.xml"/><Relationship Id="rId28" Type="http://schemas.openxmlformats.org/officeDocument/2006/relationships/tags" Target="../tags/tag355.xml"/><Relationship Id="rId27" Type="http://schemas.openxmlformats.org/officeDocument/2006/relationships/tags" Target="../tags/tag354.xml"/><Relationship Id="rId26" Type="http://schemas.openxmlformats.org/officeDocument/2006/relationships/tags" Target="../tags/tag353.xml"/><Relationship Id="rId25" Type="http://schemas.openxmlformats.org/officeDocument/2006/relationships/tags" Target="../tags/tag352.xml"/><Relationship Id="rId24" Type="http://schemas.openxmlformats.org/officeDocument/2006/relationships/tags" Target="../tags/tag351.xml"/><Relationship Id="rId23" Type="http://schemas.openxmlformats.org/officeDocument/2006/relationships/tags" Target="../tags/tag350.xml"/><Relationship Id="rId22" Type="http://schemas.openxmlformats.org/officeDocument/2006/relationships/tags" Target="../tags/tag349.xml"/><Relationship Id="rId21" Type="http://schemas.openxmlformats.org/officeDocument/2006/relationships/tags" Target="../tags/tag348.xml"/><Relationship Id="rId20" Type="http://schemas.openxmlformats.org/officeDocument/2006/relationships/tags" Target="../tags/tag347.xml"/><Relationship Id="rId2" Type="http://schemas.openxmlformats.org/officeDocument/2006/relationships/tags" Target="../tags/tag329.xml"/><Relationship Id="rId19" Type="http://schemas.openxmlformats.org/officeDocument/2006/relationships/tags" Target="../tags/tag346.xml"/><Relationship Id="rId18" Type="http://schemas.openxmlformats.org/officeDocument/2006/relationships/tags" Target="../tags/tag345.xml"/><Relationship Id="rId17" Type="http://schemas.openxmlformats.org/officeDocument/2006/relationships/tags" Target="../tags/tag344.xml"/><Relationship Id="rId16" Type="http://schemas.openxmlformats.org/officeDocument/2006/relationships/tags" Target="../tags/tag343.xml"/><Relationship Id="rId15" Type="http://schemas.openxmlformats.org/officeDocument/2006/relationships/tags" Target="../tags/tag342.xml"/><Relationship Id="rId14" Type="http://schemas.openxmlformats.org/officeDocument/2006/relationships/tags" Target="../tags/tag341.xml"/><Relationship Id="rId13" Type="http://schemas.openxmlformats.org/officeDocument/2006/relationships/tags" Target="../tags/tag340.xml"/><Relationship Id="rId12" Type="http://schemas.openxmlformats.org/officeDocument/2006/relationships/tags" Target="../tags/tag339.xml"/><Relationship Id="rId11" Type="http://schemas.openxmlformats.org/officeDocument/2006/relationships/tags" Target="../tags/tag338.xml"/><Relationship Id="rId10" Type="http://schemas.openxmlformats.org/officeDocument/2006/relationships/tags" Target="../tags/tag337.xml"/><Relationship Id="rId1" Type="http://schemas.openxmlformats.org/officeDocument/2006/relationships/image" Target="../media/image12.png"/></Relationships>
</file>

<file path=ppt/slides/_rels/slide104.xml.rels><?xml version="1.0" encoding="UTF-8" standalone="yes"?>
<Relationships xmlns="http://schemas.openxmlformats.org/package/2006/relationships"><Relationship Id="rId9" Type="http://schemas.openxmlformats.org/officeDocument/2006/relationships/tags" Target="../tags/tag377.xml"/><Relationship Id="rId8" Type="http://schemas.openxmlformats.org/officeDocument/2006/relationships/tags" Target="../tags/tag376.xml"/><Relationship Id="rId7" Type="http://schemas.openxmlformats.org/officeDocument/2006/relationships/tags" Target="../tags/tag375.xml"/><Relationship Id="rId6" Type="http://schemas.openxmlformats.org/officeDocument/2006/relationships/tags" Target="../tags/tag374.xml"/><Relationship Id="rId5" Type="http://schemas.openxmlformats.org/officeDocument/2006/relationships/tags" Target="../tags/tag373.xml"/><Relationship Id="rId4" Type="http://schemas.openxmlformats.org/officeDocument/2006/relationships/tags" Target="../tags/tag372.xml"/><Relationship Id="rId33" Type="http://schemas.openxmlformats.org/officeDocument/2006/relationships/notesSlide" Target="../notesSlides/notesSlide66.xml"/><Relationship Id="rId32" Type="http://schemas.openxmlformats.org/officeDocument/2006/relationships/slideLayout" Target="../slideLayouts/slideLayout5.xml"/><Relationship Id="rId31" Type="http://schemas.openxmlformats.org/officeDocument/2006/relationships/tags" Target="../tags/tag399.xml"/><Relationship Id="rId30" Type="http://schemas.openxmlformats.org/officeDocument/2006/relationships/tags" Target="../tags/tag398.xml"/><Relationship Id="rId3" Type="http://schemas.openxmlformats.org/officeDocument/2006/relationships/tags" Target="../tags/tag371.xml"/><Relationship Id="rId29" Type="http://schemas.openxmlformats.org/officeDocument/2006/relationships/tags" Target="../tags/tag397.xml"/><Relationship Id="rId28" Type="http://schemas.openxmlformats.org/officeDocument/2006/relationships/tags" Target="../tags/tag396.xml"/><Relationship Id="rId27" Type="http://schemas.openxmlformats.org/officeDocument/2006/relationships/tags" Target="../tags/tag395.xml"/><Relationship Id="rId26" Type="http://schemas.openxmlformats.org/officeDocument/2006/relationships/tags" Target="../tags/tag394.xml"/><Relationship Id="rId25" Type="http://schemas.openxmlformats.org/officeDocument/2006/relationships/tags" Target="../tags/tag393.xml"/><Relationship Id="rId24" Type="http://schemas.openxmlformats.org/officeDocument/2006/relationships/tags" Target="../tags/tag392.xml"/><Relationship Id="rId23" Type="http://schemas.openxmlformats.org/officeDocument/2006/relationships/tags" Target="../tags/tag391.xml"/><Relationship Id="rId22" Type="http://schemas.openxmlformats.org/officeDocument/2006/relationships/tags" Target="../tags/tag390.xml"/><Relationship Id="rId21" Type="http://schemas.openxmlformats.org/officeDocument/2006/relationships/tags" Target="../tags/tag389.xml"/><Relationship Id="rId20" Type="http://schemas.openxmlformats.org/officeDocument/2006/relationships/tags" Target="../tags/tag388.xml"/><Relationship Id="rId2" Type="http://schemas.openxmlformats.org/officeDocument/2006/relationships/tags" Target="../tags/tag370.xml"/><Relationship Id="rId19" Type="http://schemas.openxmlformats.org/officeDocument/2006/relationships/tags" Target="../tags/tag387.xml"/><Relationship Id="rId18" Type="http://schemas.openxmlformats.org/officeDocument/2006/relationships/tags" Target="../tags/tag386.xml"/><Relationship Id="rId17" Type="http://schemas.openxmlformats.org/officeDocument/2006/relationships/tags" Target="../tags/tag385.xml"/><Relationship Id="rId16" Type="http://schemas.openxmlformats.org/officeDocument/2006/relationships/tags" Target="../tags/tag384.xml"/><Relationship Id="rId15" Type="http://schemas.openxmlformats.org/officeDocument/2006/relationships/tags" Target="../tags/tag383.xml"/><Relationship Id="rId14" Type="http://schemas.openxmlformats.org/officeDocument/2006/relationships/tags" Target="../tags/tag382.xml"/><Relationship Id="rId13" Type="http://schemas.openxmlformats.org/officeDocument/2006/relationships/tags" Target="../tags/tag381.xml"/><Relationship Id="rId12" Type="http://schemas.openxmlformats.org/officeDocument/2006/relationships/tags" Target="../tags/tag380.xml"/><Relationship Id="rId11" Type="http://schemas.openxmlformats.org/officeDocument/2006/relationships/tags" Target="../tags/tag379.xml"/><Relationship Id="rId10" Type="http://schemas.openxmlformats.org/officeDocument/2006/relationships/tags" Target="../tags/tag378.xml"/><Relationship Id="rId1" Type="http://schemas.openxmlformats.org/officeDocument/2006/relationships/image" Target="../media/image12.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106.xml.rels><?xml version="1.0" encoding="UTF-8" standalone="yes"?>
<Relationships xmlns="http://schemas.openxmlformats.org/package/2006/relationships"><Relationship Id="rId4" Type="http://schemas.openxmlformats.org/officeDocument/2006/relationships/notesSlide" Target="../notesSlides/notesSlide68.xml"/><Relationship Id="rId3" Type="http://schemas.openxmlformats.org/officeDocument/2006/relationships/slideLayout" Target="../slideLayouts/slideLayout5.xml"/><Relationship Id="rId2" Type="http://schemas.openxmlformats.org/officeDocument/2006/relationships/tags" Target="../tags/tag400.xml"/><Relationship Id="rId1" Type="http://schemas.openxmlformats.org/officeDocument/2006/relationships/image" Target="../media/image12.pn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2.png"/></Relationships>
</file>

<file path=ppt/slides/_rels/slide108.xml.rels><?xml version="1.0" encoding="UTF-8" standalone="yes"?>
<Relationships xmlns="http://schemas.openxmlformats.org/package/2006/relationships"><Relationship Id="rId9" Type="http://schemas.openxmlformats.org/officeDocument/2006/relationships/tags" Target="../tags/tag407.xml"/><Relationship Id="rId8" Type="http://schemas.openxmlformats.org/officeDocument/2006/relationships/tags" Target="../tags/tag406.xml"/><Relationship Id="rId7" Type="http://schemas.openxmlformats.org/officeDocument/2006/relationships/tags" Target="../tags/tag405.xml"/><Relationship Id="rId6" Type="http://schemas.openxmlformats.org/officeDocument/2006/relationships/tags" Target="../tags/tag404.xml"/><Relationship Id="rId5" Type="http://schemas.openxmlformats.org/officeDocument/2006/relationships/tags" Target="../tags/tag403.xml"/><Relationship Id="rId4" Type="http://schemas.openxmlformats.org/officeDocument/2006/relationships/tags" Target="../tags/tag402.xml"/><Relationship Id="rId3" Type="http://schemas.openxmlformats.org/officeDocument/2006/relationships/tags" Target="../tags/tag401.xml"/><Relationship Id="rId28" Type="http://schemas.openxmlformats.org/officeDocument/2006/relationships/notesSlide" Target="../notesSlides/notesSlide69.xml"/><Relationship Id="rId27" Type="http://schemas.openxmlformats.org/officeDocument/2006/relationships/slideLayout" Target="../slideLayouts/slideLayout5.xml"/><Relationship Id="rId26" Type="http://schemas.openxmlformats.org/officeDocument/2006/relationships/tags" Target="../tags/tag424.xml"/><Relationship Id="rId25" Type="http://schemas.openxmlformats.org/officeDocument/2006/relationships/tags" Target="../tags/tag423.xml"/><Relationship Id="rId24" Type="http://schemas.openxmlformats.org/officeDocument/2006/relationships/tags" Target="../tags/tag422.xml"/><Relationship Id="rId23" Type="http://schemas.openxmlformats.org/officeDocument/2006/relationships/tags" Target="../tags/tag421.xml"/><Relationship Id="rId22" Type="http://schemas.openxmlformats.org/officeDocument/2006/relationships/tags" Target="../tags/tag420.xml"/><Relationship Id="rId21" Type="http://schemas.openxmlformats.org/officeDocument/2006/relationships/tags" Target="../tags/tag419.xml"/><Relationship Id="rId20" Type="http://schemas.openxmlformats.org/officeDocument/2006/relationships/tags" Target="../tags/tag418.xml"/><Relationship Id="rId2" Type="http://schemas.openxmlformats.org/officeDocument/2006/relationships/image" Target="../media/image26.png"/><Relationship Id="rId19" Type="http://schemas.openxmlformats.org/officeDocument/2006/relationships/tags" Target="../tags/tag417.xml"/><Relationship Id="rId18" Type="http://schemas.openxmlformats.org/officeDocument/2006/relationships/tags" Target="../tags/tag416.xml"/><Relationship Id="rId17" Type="http://schemas.openxmlformats.org/officeDocument/2006/relationships/tags" Target="../tags/tag415.xml"/><Relationship Id="rId16" Type="http://schemas.openxmlformats.org/officeDocument/2006/relationships/tags" Target="../tags/tag414.xml"/><Relationship Id="rId15" Type="http://schemas.openxmlformats.org/officeDocument/2006/relationships/tags" Target="../tags/tag413.xml"/><Relationship Id="rId14" Type="http://schemas.openxmlformats.org/officeDocument/2006/relationships/tags" Target="../tags/tag412.xml"/><Relationship Id="rId13" Type="http://schemas.openxmlformats.org/officeDocument/2006/relationships/tags" Target="../tags/tag411.xml"/><Relationship Id="rId12" Type="http://schemas.openxmlformats.org/officeDocument/2006/relationships/tags" Target="../tags/tag410.xml"/><Relationship Id="rId11" Type="http://schemas.openxmlformats.org/officeDocument/2006/relationships/tags" Target="../tags/tag409.xml"/><Relationship Id="rId10" Type="http://schemas.openxmlformats.org/officeDocument/2006/relationships/tags" Target="../tags/tag408.xml"/><Relationship Id="rId1" Type="http://schemas.openxmlformats.org/officeDocument/2006/relationships/image" Target="../media/image12.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9" Type="http://schemas.openxmlformats.org/officeDocument/2006/relationships/tags" Target="../tags/tag218.xml"/><Relationship Id="rId8" Type="http://schemas.openxmlformats.org/officeDocument/2006/relationships/tags" Target="../tags/tag217.xml"/><Relationship Id="rId7" Type="http://schemas.openxmlformats.org/officeDocument/2006/relationships/tags" Target="../tags/tag216.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tags" Target="../tags/tag212.xml"/><Relationship Id="rId2" Type="http://schemas.openxmlformats.org/officeDocument/2006/relationships/tags" Target="../tags/tag211.xml"/><Relationship Id="rId18" Type="http://schemas.openxmlformats.org/officeDocument/2006/relationships/slideLayout" Target="../slideLayouts/slideLayout14.xml"/><Relationship Id="rId17" Type="http://schemas.openxmlformats.org/officeDocument/2006/relationships/tags" Target="../tags/tag226.xml"/><Relationship Id="rId16" Type="http://schemas.openxmlformats.org/officeDocument/2006/relationships/tags" Target="../tags/tag225.xml"/><Relationship Id="rId15" Type="http://schemas.openxmlformats.org/officeDocument/2006/relationships/tags" Target="../tags/tag224.xml"/><Relationship Id="rId14" Type="http://schemas.openxmlformats.org/officeDocument/2006/relationships/tags" Target="../tags/tag223.xml"/><Relationship Id="rId13" Type="http://schemas.openxmlformats.org/officeDocument/2006/relationships/tags" Target="../tags/tag222.xml"/><Relationship Id="rId12" Type="http://schemas.openxmlformats.org/officeDocument/2006/relationships/tags" Target="../tags/tag221.xml"/><Relationship Id="rId11" Type="http://schemas.openxmlformats.org/officeDocument/2006/relationships/tags" Target="../tags/tag220.xml"/><Relationship Id="rId10" Type="http://schemas.openxmlformats.org/officeDocument/2006/relationships/tags" Target="../tags/tag219.xml"/><Relationship Id="rId1" Type="http://schemas.openxmlformats.org/officeDocument/2006/relationships/tags" Target="../tags/tag210.xml"/></Relationships>
</file>

<file path=ppt/slides/_rels/slide110.xml.rels><?xml version="1.0" encoding="UTF-8" standalone="yes"?>
<Relationships xmlns="http://schemas.openxmlformats.org/package/2006/relationships"><Relationship Id="rId9" Type="http://schemas.openxmlformats.org/officeDocument/2006/relationships/image" Target="../media/image34.png"/><Relationship Id="rId8" Type="http://schemas.openxmlformats.org/officeDocument/2006/relationships/image" Target="../media/image33.png"/><Relationship Id="rId7" Type="http://schemas.openxmlformats.org/officeDocument/2006/relationships/image" Target="../media/image32.jpeg"/><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2" Type="http://schemas.openxmlformats.org/officeDocument/2006/relationships/slideLayout" Target="../slideLayouts/slideLayout8.xml"/><Relationship Id="rId11" Type="http://schemas.openxmlformats.org/officeDocument/2006/relationships/image" Target="../media/image36.jpeg"/><Relationship Id="rId10" Type="http://schemas.openxmlformats.org/officeDocument/2006/relationships/image" Target="../media/image35.jpeg"/><Relationship Id="rId1" Type="http://schemas.openxmlformats.org/officeDocument/2006/relationships/image" Target="../media/image12.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12.xml.rels><?xml version="1.0" encoding="UTF-8" standalone="yes"?>
<Relationships xmlns="http://schemas.openxmlformats.org/package/2006/relationships"><Relationship Id="rId9" Type="http://schemas.openxmlformats.org/officeDocument/2006/relationships/tags" Target="../tags/tag235.xml"/><Relationship Id="rId8" Type="http://schemas.openxmlformats.org/officeDocument/2006/relationships/tags" Target="../tags/tag234.xml"/><Relationship Id="rId7" Type="http://schemas.openxmlformats.org/officeDocument/2006/relationships/tags" Target="../tags/tag233.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 Id="rId3" Type="http://schemas.openxmlformats.org/officeDocument/2006/relationships/tags" Target="../tags/tag229.xml"/><Relationship Id="rId2" Type="http://schemas.openxmlformats.org/officeDocument/2006/relationships/tags" Target="../tags/tag228.xml"/><Relationship Id="rId17" Type="http://schemas.openxmlformats.org/officeDocument/2006/relationships/slideLayout" Target="../slideLayouts/slideLayout13.xml"/><Relationship Id="rId16" Type="http://schemas.openxmlformats.org/officeDocument/2006/relationships/tags" Target="../tags/tag242.xml"/><Relationship Id="rId15" Type="http://schemas.openxmlformats.org/officeDocument/2006/relationships/tags" Target="../tags/tag241.xml"/><Relationship Id="rId14" Type="http://schemas.openxmlformats.org/officeDocument/2006/relationships/tags" Target="../tags/tag240.xml"/><Relationship Id="rId13" Type="http://schemas.openxmlformats.org/officeDocument/2006/relationships/tags" Target="../tags/tag239.xml"/><Relationship Id="rId12" Type="http://schemas.openxmlformats.org/officeDocument/2006/relationships/tags" Target="../tags/tag238.xml"/><Relationship Id="rId11" Type="http://schemas.openxmlformats.org/officeDocument/2006/relationships/tags" Target="../tags/tag237.xml"/><Relationship Id="rId10" Type="http://schemas.openxmlformats.org/officeDocument/2006/relationships/tags" Target="../tags/tag236.xml"/><Relationship Id="rId1" Type="http://schemas.openxmlformats.org/officeDocument/2006/relationships/tags" Target="../tags/tag227.xml"/></Relationships>
</file>

<file path=ppt/slides/_rels/slide120.xml.rels><?xml version="1.0" encoding="UTF-8" standalone="yes"?>
<Relationships xmlns="http://schemas.openxmlformats.org/package/2006/relationships"><Relationship Id="rId4" Type="http://schemas.openxmlformats.org/officeDocument/2006/relationships/notesSlide" Target="../notesSlides/notesSlide80.xml"/><Relationship Id="rId3" Type="http://schemas.openxmlformats.org/officeDocument/2006/relationships/slideLayout" Target="../slideLayouts/slideLayout5.xml"/><Relationship Id="rId2" Type="http://schemas.openxmlformats.org/officeDocument/2006/relationships/tags" Target="../tags/tag425.xml"/><Relationship Id="rId1" Type="http://schemas.openxmlformats.org/officeDocument/2006/relationships/image" Target="../media/image12.png"/></Relationships>
</file>

<file path=ppt/slides/_rels/slide121.xml.rels><?xml version="1.0" encoding="UTF-8" standalone="yes"?>
<Relationships xmlns="http://schemas.openxmlformats.org/package/2006/relationships"><Relationship Id="rId4" Type="http://schemas.openxmlformats.org/officeDocument/2006/relationships/notesSlide" Target="../notesSlides/notesSlide81.xml"/><Relationship Id="rId3" Type="http://schemas.openxmlformats.org/officeDocument/2006/relationships/slideLayout" Target="../slideLayouts/slideLayout5.xml"/><Relationship Id="rId2" Type="http://schemas.openxmlformats.org/officeDocument/2006/relationships/tags" Target="../tags/tag426.xml"/><Relationship Id="rId1" Type="http://schemas.openxmlformats.org/officeDocument/2006/relationships/image" Target="../media/image12.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5.xml"/><Relationship Id="rId1" Type="http://schemas.openxmlformats.org/officeDocument/2006/relationships/tags" Target="../tags/tag427.xml"/></Relationships>
</file>

<file path=ppt/slides/_rels/slide123.xml.rels><?xml version="1.0" encoding="UTF-8" standalone="yes"?>
<Relationships xmlns="http://schemas.openxmlformats.org/package/2006/relationships"><Relationship Id="rId9" Type="http://schemas.openxmlformats.org/officeDocument/2006/relationships/tags" Target="../tags/tag435.xml"/><Relationship Id="rId8" Type="http://schemas.openxmlformats.org/officeDocument/2006/relationships/tags" Target="../tags/tag434.xml"/><Relationship Id="rId7" Type="http://schemas.openxmlformats.org/officeDocument/2006/relationships/tags" Target="../tags/tag433.xml"/><Relationship Id="rId6" Type="http://schemas.openxmlformats.org/officeDocument/2006/relationships/tags" Target="../tags/tag432.xml"/><Relationship Id="rId5" Type="http://schemas.openxmlformats.org/officeDocument/2006/relationships/tags" Target="../tags/tag431.xml"/><Relationship Id="rId4" Type="http://schemas.openxmlformats.org/officeDocument/2006/relationships/tags" Target="../tags/tag430.xml"/><Relationship Id="rId3" Type="http://schemas.openxmlformats.org/officeDocument/2006/relationships/tags" Target="../tags/tag429.xml"/><Relationship Id="rId2" Type="http://schemas.openxmlformats.org/officeDocument/2006/relationships/tags" Target="../tags/tag428.xml"/><Relationship Id="rId19" Type="http://schemas.openxmlformats.org/officeDocument/2006/relationships/notesSlide" Target="../notesSlides/notesSlide83.xml"/><Relationship Id="rId18" Type="http://schemas.openxmlformats.org/officeDocument/2006/relationships/slideLayout" Target="../slideLayouts/slideLayout5.xml"/><Relationship Id="rId17" Type="http://schemas.openxmlformats.org/officeDocument/2006/relationships/tags" Target="../tags/tag443.xml"/><Relationship Id="rId16" Type="http://schemas.openxmlformats.org/officeDocument/2006/relationships/tags" Target="../tags/tag442.xml"/><Relationship Id="rId15" Type="http://schemas.openxmlformats.org/officeDocument/2006/relationships/tags" Target="../tags/tag441.xml"/><Relationship Id="rId14" Type="http://schemas.openxmlformats.org/officeDocument/2006/relationships/tags" Target="../tags/tag440.xml"/><Relationship Id="rId13" Type="http://schemas.openxmlformats.org/officeDocument/2006/relationships/tags" Target="../tags/tag439.xml"/><Relationship Id="rId12" Type="http://schemas.openxmlformats.org/officeDocument/2006/relationships/tags" Target="../tags/tag438.xml"/><Relationship Id="rId11" Type="http://schemas.openxmlformats.org/officeDocument/2006/relationships/tags" Target="../tags/tag437.xml"/><Relationship Id="rId10" Type="http://schemas.openxmlformats.org/officeDocument/2006/relationships/tags" Target="../tags/tag436.xml"/><Relationship Id="rId1" Type="http://schemas.openxmlformats.org/officeDocument/2006/relationships/image" Target="../media/image12.png"/></Relationships>
</file>

<file path=ppt/slides/_rels/slide124.xml.rels><?xml version="1.0" encoding="UTF-8" standalone="yes"?>
<Relationships xmlns="http://schemas.openxmlformats.org/package/2006/relationships"><Relationship Id="rId4" Type="http://schemas.openxmlformats.org/officeDocument/2006/relationships/notesSlide" Target="../notesSlides/notesSlide84.xml"/><Relationship Id="rId3" Type="http://schemas.openxmlformats.org/officeDocument/2006/relationships/slideLayout" Target="../slideLayouts/slideLayout5.xml"/><Relationship Id="rId2" Type="http://schemas.openxmlformats.org/officeDocument/2006/relationships/image" Target="../media/image38.png"/><Relationship Id="rId1" Type="http://schemas.openxmlformats.org/officeDocument/2006/relationships/image" Target="../media/image37.png"/></Relationships>
</file>

<file path=ppt/slides/_rels/slide125.xml.rels><?xml version="1.0" encoding="UTF-8" standalone="yes"?>
<Relationships xmlns="http://schemas.openxmlformats.org/package/2006/relationships"><Relationship Id="rId5" Type="http://schemas.openxmlformats.org/officeDocument/2006/relationships/notesSlide" Target="../notesSlides/notesSlide85.xml"/><Relationship Id="rId4" Type="http://schemas.openxmlformats.org/officeDocument/2006/relationships/slideLayout" Target="../slideLayouts/slideLayout5.xml"/><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image" Target="../media/image12.png"/></Relationships>
</file>

<file path=ppt/slides/_rels/slide126.xml.rels><?xml version="1.0" encoding="UTF-8" standalone="yes"?>
<Relationships xmlns="http://schemas.openxmlformats.org/package/2006/relationships"><Relationship Id="rId4" Type="http://schemas.openxmlformats.org/officeDocument/2006/relationships/notesSlide" Target="../notesSlides/notesSlide86.xml"/><Relationship Id="rId3" Type="http://schemas.openxmlformats.org/officeDocument/2006/relationships/slideLayout" Target="../slideLayouts/slideLayout5.xml"/><Relationship Id="rId2" Type="http://schemas.openxmlformats.org/officeDocument/2006/relationships/tags" Target="../tags/tag444.xml"/><Relationship Id="rId1" Type="http://schemas.openxmlformats.org/officeDocument/2006/relationships/image" Target="../media/image12.png"/></Relationships>
</file>

<file path=ppt/slides/_rels/slide127.xml.rels><?xml version="1.0" encoding="UTF-8" standalone="yes"?>
<Relationships xmlns="http://schemas.openxmlformats.org/package/2006/relationships"><Relationship Id="rId4" Type="http://schemas.openxmlformats.org/officeDocument/2006/relationships/notesSlide" Target="../notesSlides/notesSlide87.xml"/><Relationship Id="rId3" Type="http://schemas.openxmlformats.org/officeDocument/2006/relationships/slideLayout" Target="../slideLayouts/slideLayout5.xml"/><Relationship Id="rId2" Type="http://schemas.openxmlformats.org/officeDocument/2006/relationships/tags" Target="../tags/tag445.xml"/><Relationship Id="rId1" Type="http://schemas.openxmlformats.org/officeDocument/2006/relationships/image" Target="../media/image12.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5.xml"/><Relationship Id="rId1" Type="http://schemas.openxmlformats.org/officeDocument/2006/relationships/tags" Target="../tags/tag446.xml"/></Relationships>
</file>

<file path=ppt/slides/_rels/slide129.xml.rels><?xml version="1.0" encoding="UTF-8" standalone="yes"?>
<Relationships xmlns="http://schemas.openxmlformats.org/package/2006/relationships"><Relationship Id="rId4" Type="http://schemas.openxmlformats.org/officeDocument/2006/relationships/notesSlide" Target="../notesSlides/notesSlide89.xml"/><Relationship Id="rId3" Type="http://schemas.openxmlformats.org/officeDocument/2006/relationships/slideLayout" Target="../slideLayouts/slideLayout5.xml"/><Relationship Id="rId2" Type="http://schemas.openxmlformats.org/officeDocument/2006/relationships/image" Target="../media/image38.png"/><Relationship Id="rId1" Type="http://schemas.openxmlformats.org/officeDocument/2006/relationships/image" Target="../media/image40.png"/></Relationships>
</file>

<file path=ppt/slides/_rels/slide13.xml.rels><?xml version="1.0" encoding="UTF-8" standalone="yes"?>
<Relationships xmlns="http://schemas.openxmlformats.org/package/2006/relationships"><Relationship Id="rId9" Type="http://schemas.openxmlformats.org/officeDocument/2006/relationships/tags" Target="../tags/tag251.xml"/><Relationship Id="rId8" Type="http://schemas.openxmlformats.org/officeDocument/2006/relationships/tags" Target="../tags/tag250.xml"/><Relationship Id="rId7" Type="http://schemas.openxmlformats.org/officeDocument/2006/relationships/tags" Target="../tags/tag249.xml"/><Relationship Id="rId6" Type="http://schemas.openxmlformats.org/officeDocument/2006/relationships/tags" Target="../tags/tag248.xml"/><Relationship Id="rId5" Type="http://schemas.openxmlformats.org/officeDocument/2006/relationships/tags" Target="../tags/tag247.xml"/><Relationship Id="rId4" Type="http://schemas.openxmlformats.org/officeDocument/2006/relationships/tags" Target="../tags/tag246.xml"/><Relationship Id="rId3" Type="http://schemas.openxmlformats.org/officeDocument/2006/relationships/tags" Target="../tags/tag245.xml"/><Relationship Id="rId22" Type="http://schemas.openxmlformats.org/officeDocument/2006/relationships/slideLayout" Target="../slideLayouts/slideLayout5.xml"/><Relationship Id="rId21" Type="http://schemas.openxmlformats.org/officeDocument/2006/relationships/tags" Target="../tags/tag263.xml"/><Relationship Id="rId20" Type="http://schemas.openxmlformats.org/officeDocument/2006/relationships/tags" Target="../tags/tag262.xml"/><Relationship Id="rId2" Type="http://schemas.openxmlformats.org/officeDocument/2006/relationships/tags" Target="../tags/tag244.xml"/><Relationship Id="rId19" Type="http://schemas.openxmlformats.org/officeDocument/2006/relationships/tags" Target="../tags/tag261.xml"/><Relationship Id="rId18" Type="http://schemas.openxmlformats.org/officeDocument/2006/relationships/tags" Target="../tags/tag260.xml"/><Relationship Id="rId17" Type="http://schemas.openxmlformats.org/officeDocument/2006/relationships/tags" Target="../tags/tag259.xml"/><Relationship Id="rId16" Type="http://schemas.openxmlformats.org/officeDocument/2006/relationships/tags" Target="../tags/tag258.xml"/><Relationship Id="rId15" Type="http://schemas.openxmlformats.org/officeDocument/2006/relationships/tags" Target="../tags/tag257.xml"/><Relationship Id="rId14" Type="http://schemas.openxmlformats.org/officeDocument/2006/relationships/tags" Target="../tags/tag256.xml"/><Relationship Id="rId13" Type="http://schemas.openxmlformats.org/officeDocument/2006/relationships/tags" Target="../tags/tag255.xml"/><Relationship Id="rId12" Type="http://schemas.openxmlformats.org/officeDocument/2006/relationships/tags" Target="../tags/tag254.xml"/><Relationship Id="rId11" Type="http://schemas.openxmlformats.org/officeDocument/2006/relationships/tags" Target="../tags/tag253.xml"/><Relationship Id="rId10" Type="http://schemas.openxmlformats.org/officeDocument/2006/relationships/tags" Target="../tags/tag252.xml"/><Relationship Id="rId1" Type="http://schemas.openxmlformats.org/officeDocument/2006/relationships/tags" Target="../tags/tag243.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5.xml"/><Relationship Id="rId1" Type="http://schemas.openxmlformats.org/officeDocument/2006/relationships/tags" Target="../tags/tag44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6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6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0.png"/><Relationship Id="rId1"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0.pn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1" Type="http://schemas.openxmlformats.org/officeDocument/2006/relationships/slideLayout" Target="../slideLayouts/slideLayout5.xml"/><Relationship Id="rId10" Type="http://schemas.openxmlformats.org/officeDocument/2006/relationships/tags" Target="../tags/tag30.xml"/><Relationship Id="rId1" Type="http://schemas.openxmlformats.org/officeDocument/2006/relationships/tags" Target="../tags/tag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44.xml.rels><?xml version="1.0" encoding="UTF-8" standalone="yes"?>
<Relationships xmlns="http://schemas.openxmlformats.org/package/2006/relationships"><Relationship Id="rId9" Type="http://schemas.openxmlformats.org/officeDocument/2006/relationships/notesSlide" Target="../notesSlides/notesSlide18.xml"/><Relationship Id="rId8" Type="http://schemas.openxmlformats.org/officeDocument/2006/relationships/slideLayout" Target="../slideLayouts/slideLayout7.xml"/><Relationship Id="rId7" Type="http://schemas.openxmlformats.org/officeDocument/2006/relationships/tags" Target="../tags/tag272.xml"/><Relationship Id="rId6" Type="http://schemas.openxmlformats.org/officeDocument/2006/relationships/tags" Target="../tags/tag271.xml"/><Relationship Id="rId5" Type="http://schemas.openxmlformats.org/officeDocument/2006/relationships/tags" Target="../tags/tag270.xml"/><Relationship Id="rId4" Type="http://schemas.openxmlformats.org/officeDocument/2006/relationships/tags" Target="../tags/tag269.xml"/><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tags" Target="../tags/tag266.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48.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7.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7" Type="http://schemas.openxmlformats.org/officeDocument/2006/relationships/slideLayout" Target="../slideLayouts/slideLayout5.xml"/><Relationship Id="rId16" Type="http://schemas.openxmlformats.org/officeDocument/2006/relationships/tags" Target="../tags/tag46.xml"/><Relationship Id="rId15" Type="http://schemas.openxmlformats.org/officeDocument/2006/relationships/tags" Target="../tags/tag45.xml"/><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tags" Target="../tags/tag3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73.xml"/><Relationship Id="rId1" Type="http://schemas.openxmlformats.org/officeDocument/2006/relationships/image" Target="../media/image12.png"/></Relationships>
</file>

<file path=ppt/slides/_rels/slide51.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5.xml"/><Relationship Id="rId2" Type="http://schemas.openxmlformats.org/officeDocument/2006/relationships/tags" Target="../tags/tag274.xml"/><Relationship Id="rId1" Type="http://schemas.openxmlformats.org/officeDocument/2006/relationships/image" Target="../media/image12.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75.xml"/><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6" Type="http://schemas.openxmlformats.org/officeDocument/2006/relationships/slideLayout" Target="../slideLayouts/slideLayout15.xml"/><Relationship Id="rId55" Type="http://schemas.openxmlformats.org/officeDocument/2006/relationships/tags" Target="../tags/tag101.xml"/><Relationship Id="rId54" Type="http://schemas.openxmlformats.org/officeDocument/2006/relationships/tags" Target="../tags/tag100.xml"/><Relationship Id="rId53" Type="http://schemas.openxmlformats.org/officeDocument/2006/relationships/tags" Target="../tags/tag99.xml"/><Relationship Id="rId52" Type="http://schemas.openxmlformats.org/officeDocument/2006/relationships/tags" Target="../tags/tag98.xml"/><Relationship Id="rId51" Type="http://schemas.openxmlformats.org/officeDocument/2006/relationships/tags" Target="../tags/tag97.xml"/><Relationship Id="rId50" Type="http://schemas.openxmlformats.org/officeDocument/2006/relationships/tags" Target="../tags/tag96.xml"/><Relationship Id="rId5" Type="http://schemas.openxmlformats.org/officeDocument/2006/relationships/tags" Target="../tags/tag51.xml"/><Relationship Id="rId49" Type="http://schemas.openxmlformats.org/officeDocument/2006/relationships/tags" Target="../tags/tag95.xml"/><Relationship Id="rId48" Type="http://schemas.openxmlformats.org/officeDocument/2006/relationships/tags" Target="../tags/tag94.xml"/><Relationship Id="rId47" Type="http://schemas.openxmlformats.org/officeDocument/2006/relationships/tags" Target="../tags/tag93.xml"/><Relationship Id="rId46" Type="http://schemas.openxmlformats.org/officeDocument/2006/relationships/tags" Target="../tags/tag92.xml"/><Relationship Id="rId45" Type="http://schemas.openxmlformats.org/officeDocument/2006/relationships/tags" Target="../tags/tag91.xml"/><Relationship Id="rId44" Type="http://schemas.openxmlformats.org/officeDocument/2006/relationships/tags" Target="../tags/tag90.xml"/><Relationship Id="rId43" Type="http://schemas.openxmlformats.org/officeDocument/2006/relationships/tags" Target="../tags/tag89.xml"/><Relationship Id="rId42" Type="http://schemas.openxmlformats.org/officeDocument/2006/relationships/tags" Target="../tags/tag88.xml"/><Relationship Id="rId41" Type="http://schemas.openxmlformats.org/officeDocument/2006/relationships/tags" Target="../tags/tag87.xml"/><Relationship Id="rId40" Type="http://schemas.openxmlformats.org/officeDocument/2006/relationships/tags" Target="../tags/tag86.xml"/><Relationship Id="rId4" Type="http://schemas.openxmlformats.org/officeDocument/2006/relationships/tags" Target="../tags/tag50.xml"/><Relationship Id="rId39" Type="http://schemas.openxmlformats.org/officeDocument/2006/relationships/tags" Target="../tags/tag85.xml"/><Relationship Id="rId38" Type="http://schemas.openxmlformats.org/officeDocument/2006/relationships/tags" Target="../tags/tag84.xml"/><Relationship Id="rId37" Type="http://schemas.openxmlformats.org/officeDocument/2006/relationships/tags" Target="../tags/tag83.xml"/><Relationship Id="rId36" Type="http://schemas.openxmlformats.org/officeDocument/2006/relationships/tags" Target="../tags/tag82.xml"/><Relationship Id="rId35" Type="http://schemas.openxmlformats.org/officeDocument/2006/relationships/tags" Target="../tags/tag81.xml"/><Relationship Id="rId34" Type="http://schemas.openxmlformats.org/officeDocument/2006/relationships/tags" Target="../tags/tag80.xml"/><Relationship Id="rId33" Type="http://schemas.openxmlformats.org/officeDocument/2006/relationships/tags" Target="../tags/tag79.xml"/><Relationship Id="rId32" Type="http://schemas.openxmlformats.org/officeDocument/2006/relationships/tags" Target="../tags/tag78.xml"/><Relationship Id="rId31" Type="http://schemas.openxmlformats.org/officeDocument/2006/relationships/tags" Target="../tags/tag77.xml"/><Relationship Id="rId30" Type="http://schemas.openxmlformats.org/officeDocument/2006/relationships/tags" Target="../tags/tag76.xml"/><Relationship Id="rId3" Type="http://schemas.openxmlformats.org/officeDocument/2006/relationships/tags" Target="../tags/tag49.xml"/><Relationship Id="rId29" Type="http://schemas.openxmlformats.org/officeDocument/2006/relationships/tags" Target="../tags/tag75.xml"/><Relationship Id="rId28" Type="http://schemas.openxmlformats.org/officeDocument/2006/relationships/tags" Target="../tags/tag74.xml"/><Relationship Id="rId27" Type="http://schemas.openxmlformats.org/officeDocument/2006/relationships/tags" Target="../tags/tag73.xml"/><Relationship Id="rId26" Type="http://schemas.openxmlformats.org/officeDocument/2006/relationships/tags" Target="../tags/tag72.xml"/><Relationship Id="rId25" Type="http://schemas.openxmlformats.org/officeDocument/2006/relationships/tags" Target="../tags/tag71.xml"/><Relationship Id="rId24" Type="http://schemas.openxmlformats.org/officeDocument/2006/relationships/tags" Target="../tags/tag70.xml"/><Relationship Id="rId23" Type="http://schemas.openxmlformats.org/officeDocument/2006/relationships/tags" Target="../tags/tag69.xml"/><Relationship Id="rId22" Type="http://schemas.openxmlformats.org/officeDocument/2006/relationships/tags" Target="../tags/tag68.xml"/><Relationship Id="rId21" Type="http://schemas.openxmlformats.org/officeDocument/2006/relationships/tags" Target="../tags/tag67.xml"/><Relationship Id="rId20" Type="http://schemas.openxmlformats.org/officeDocument/2006/relationships/tags" Target="../tags/tag66.xml"/><Relationship Id="rId2" Type="http://schemas.openxmlformats.org/officeDocument/2006/relationships/tags" Target="../tags/tag48.xml"/><Relationship Id="rId19" Type="http://schemas.openxmlformats.org/officeDocument/2006/relationships/tags" Target="../tags/tag65.xml"/><Relationship Id="rId18" Type="http://schemas.openxmlformats.org/officeDocument/2006/relationships/tags" Target="../tags/tag64.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tags" Target="../tags/tag58.xml"/><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tags" Target="../tags/tag4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7.xml"/><Relationship Id="rId2" Type="http://schemas.openxmlformats.org/officeDocument/2006/relationships/image" Target="../media/image18.jpeg"/><Relationship Id="rId1" Type="http://schemas.openxmlformats.org/officeDocument/2006/relationships/image" Target="../media/image17.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0.png"/><Relationship Id="rId1" Type="http://schemas.openxmlformats.org/officeDocument/2006/relationships/image" Target="../media/image19.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5.xml"/><Relationship Id="rId2" Type="http://schemas.openxmlformats.org/officeDocument/2006/relationships/image" Target="../media/image10.png"/><Relationship Id="rId1" Type="http://schemas.openxmlformats.org/officeDocument/2006/relationships/image" Target="../media/image2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image" Target="../media/image7.jpeg"/><Relationship Id="rId5" Type="http://schemas.openxmlformats.org/officeDocument/2006/relationships/tags" Target="../tags/tag106.xml"/><Relationship Id="rId43" Type="http://schemas.openxmlformats.org/officeDocument/2006/relationships/slideLayout" Target="../slideLayouts/slideLayout16.xml"/><Relationship Id="rId42" Type="http://schemas.openxmlformats.org/officeDocument/2006/relationships/tags" Target="../tags/tag142.xml"/><Relationship Id="rId41" Type="http://schemas.openxmlformats.org/officeDocument/2006/relationships/tags" Target="../tags/tag141.xml"/><Relationship Id="rId40" Type="http://schemas.openxmlformats.org/officeDocument/2006/relationships/tags" Target="../tags/tag140.xml"/><Relationship Id="rId4" Type="http://schemas.openxmlformats.org/officeDocument/2006/relationships/tags" Target="../tags/tag105.xml"/><Relationship Id="rId39" Type="http://schemas.openxmlformats.org/officeDocument/2006/relationships/tags" Target="../tags/tag139.xml"/><Relationship Id="rId38" Type="http://schemas.openxmlformats.org/officeDocument/2006/relationships/tags" Target="../tags/tag138.xml"/><Relationship Id="rId37" Type="http://schemas.openxmlformats.org/officeDocument/2006/relationships/tags" Target="../tags/tag137.xml"/><Relationship Id="rId36" Type="http://schemas.openxmlformats.org/officeDocument/2006/relationships/tags" Target="../tags/tag136.xml"/><Relationship Id="rId35" Type="http://schemas.openxmlformats.org/officeDocument/2006/relationships/tags" Target="../tags/tag135.xml"/><Relationship Id="rId34" Type="http://schemas.openxmlformats.org/officeDocument/2006/relationships/tags" Target="../tags/tag134.xml"/><Relationship Id="rId33" Type="http://schemas.openxmlformats.org/officeDocument/2006/relationships/tags" Target="../tags/tag133.xml"/><Relationship Id="rId32" Type="http://schemas.openxmlformats.org/officeDocument/2006/relationships/tags" Target="../tags/tag132.xml"/><Relationship Id="rId31" Type="http://schemas.openxmlformats.org/officeDocument/2006/relationships/tags" Target="../tags/tag131.xml"/><Relationship Id="rId30" Type="http://schemas.openxmlformats.org/officeDocument/2006/relationships/tags" Target="../tags/tag130.xml"/><Relationship Id="rId3" Type="http://schemas.openxmlformats.org/officeDocument/2006/relationships/tags" Target="../tags/tag104.xml"/><Relationship Id="rId29" Type="http://schemas.openxmlformats.org/officeDocument/2006/relationships/tags" Target="../tags/tag129.xml"/><Relationship Id="rId28" Type="http://schemas.openxmlformats.org/officeDocument/2006/relationships/tags" Target="../tags/tag128.xml"/><Relationship Id="rId27" Type="http://schemas.openxmlformats.org/officeDocument/2006/relationships/tags" Target="../tags/tag127.xml"/><Relationship Id="rId26" Type="http://schemas.openxmlformats.org/officeDocument/2006/relationships/tags" Target="../tags/tag126.xml"/><Relationship Id="rId25" Type="http://schemas.openxmlformats.org/officeDocument/2006/relationships/tags" Target="../tags/tag125.xml"/><Relationship Id="rId24" Type="http://schemas.openxmlformats.org/officeDocument/2006/relationships/tags" Target="../tags/tag124.xml"/><Relationship Id="rId23" Type="http://schemas.openxmlformats.org/officeDocument/2006/relationships/tags" Target="../tags/tag123.xml"/><Relationship Id="rId22" Type="http://schemas.openxmlformats.org/officeDocument/2006/relationships/tags" Target="../tags/tag122.xml"/><Relationship Id="rId21" Type="http://schemas.openxmlformats.org/officeDocument/2006/relationships/tags" Target="../tags/tag121.xml"/><Relationship Id="rId20" Type="http://schemas.openxmlformats.org/officeDocument/2006/relationships/tags" Target="../tags/tag120.xml"/><Relationship Id="rId2" Type="http://schemas.openxmlformats.org/officeDocument/2006/relationships/tags" Target="../tags/tag103.xml"/><Relationship Id="rId19" Type="http://schemas.openxmlformats.org/officeDocument/2006/relationships/tags" Target="../tags/tag119.xml"/><Relationship Id="rId18" Type="http://schemas.openxmlformats.org/officeDocument/2006/relationships/tags" Target="../tags/tag118.xml"/><Relationship Id="rId17" Type="http://schemas.openxmlformats.org/officeDocument/2006/relationships/tags" Target="../tags/tag117.xml"/><Relationship Id="rId16" Type="http://schemas.openxmlformats.org/officeDocument/2006/relationships/tags" Target="../tags/tag116.xml"/><Relationship Id="rId15" Type="http://schemas.openxmlformats.org/officeDocument/2006/relationships/tags" Target="../tags/tag115.xml"/><Relationship Id="rId14" Type="http://schemas.openxmlformats.org/officeDocument/2006/relationships/tags" Target="../tags/tag114.xml"/><Relationship Id="rId13" Type="http://schemas.openxmlformats.org/officeDocument/2006/relationships/tags" Target="../tags/tag113.xml"/><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tags" Target="../tags/tag10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9" Type="http://schemas.openxmlformats.org/officeDocument/2006/relationships/tags" Target="../tags/tag284.xml"/><Relationship Id="rId8" Type="http://schemas.openxmlformats.org/officeDocument/2006/relationships/tags" Target="../tags/tag283.xml"/><Relationship Id="rId7" Type="http://schemas.openxmlformats.org/officeDocument/2006/relationships/tags" Target="../tags/tag282.xml"/><Relationship Id="rId6" Type="http://schemas.openxmlformats.org/officeDocument/2006/relationships/tags" Target="../tags/tag281.xml"/><Relationship Id="rId5" Type="http://schemas.openxmlformats.org/officeDocument/2006/relationships/tags" Target="../tags/tag280.xml"/><Relationship Id="rId4" Type="http://schemas.openxmlformats.org/officeDocument/2006/relationships/tags" Target="../tags/tag279.xml"/><Relationship Id="rId3" Type="http://schemas.openxmlformats.org/officeDocument/2006/relationships/tags" Target="../tags/tag278.xml"/><Relationship Id="rId2" Type="http://schemas.openxmlformats.org/officeDocument/2006/relationships/tags" Target="../tags/tag277.xml"/><Relationship Id="rId11" Type="http://schemas.openxmlformats.org/officeDocument/2006/relationships/notesSlide" Target="../notesSlides/notesSlide37.xml"/><Relationship Id="rId10" Type="http://schemas.openxmlformats.org/officeDocument/2006/relationships/slideLayout" Target="../slideLayouts/slideLayout5.xml"/><Relationship Id="rId1" Type="http://schemas.openxmlformats.org/officeDocument/2006/relationships/tags" Target="../tags/tag276.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1.png"/><Relationship Id="rId1" Type="http://schemas.openxmlformats.org/officeDocument/2006/relationships/tags" Target="../tags/tag28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tags" Target="../tags/tag150.xml"/><Relationship Id="rId7" Type="http://schemas.openxmlformats.org/officeDocument/2006/relationships/tags" Target="../tags/tag149.xml"/><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tags" Target="../tags/tag145.xml"/><Relationship Id="rId29" Type="http://schemas.openxmlformats.org/officeDocument/2006/relationships/slideLayout" Target="../slideLayouts/slideLayout17.xml"/><Relationship Id="rId28" Type="http://schemas.openxmlformats.org/officeDocument/2006/relationships/tags" Target="../tags/tag170.xml"/><Relationship Id="rId27" Type="http://schemas.openxmlformats.org/officeDocument/2006/relationships/tags" Target="../tags/tag169.xml"/><Relationship Id="rId26" Type="http://schemas.openxmlformats.org/officeDocument/2006/relationships/tags" Target="../tags/tag168.xml"/><Relationship Id="rId25" Type="http://schemas.openxmlformats.org/officeDocument/2006/relationships/tags" Target="../tags/tag167.xml"/><Relationship Id="rId24" Type="http://schemas.openxmlformats.org/officeDocument/2006/relationships/tags" Target="../tags/tag166.xml"/><Relationship Id="rId23" Type="http://schemas.openxmlformats.org/officeDocument/2006/relationships/tags" Target="../tags/tag165.xml"/><Relationship Id="rId22" Type="http://schemas.openxmlformats.org/officeDocument/2006/relationships/tags" Target="../tags/tag164.xml"/><Relationship Id="rId21" Type="http://schemas.openxmlformats.org/officeDocument/2006/relationships/tags" Target="../tags/tag163.xml"/><Relationship Id="rId20" Type="http://schemas.openxmlformats.org/officeDocument/2006/relationships/tags" Target="../tags/tag162.xml"/><Relationship Id="rId2" Type="http://schemas.openxmlformats.org/officeDocument/2006/relationships/tags" Target="../tags/tag144.xml"/><Relationship Id="rId19" Type="http://schemas.openxmlformats.org/officeDocument/2006/relationships/tags" Target="../tags/tag161.xml"/><Relationship Id="rId18" Type="http://schemas.openxmlformats.org/officeDocument/2006/relationships/tags" Target="../tags/tag160.xml"/><Relationship Id="rId17" Type="http://schemas.openxmlformats.org/officeDocument/2006/relationships/tags" Target="../tags/tag159.xml"/><Relationship Id="rId16" Type="http://schemas.openxmlformats.org/officeDocument/2006/relationships/tags" Target="../tags/tag158.xml"/><Relationship Id="rId15" Type="http://schemas.openxmlformats.org/officeDocument/2006/relationships/tags" Target="../tags/tag157.xml"/><Relationship Id="rId14" Type="http://schemas.openxmlformats.org/officeDocument/2006/relationships/tags" Target="../tags/tag156.xml"/><Relationship Id="rId13" Type="http://schemas.openxmlformats.org/officeDocument/2006/relationships/tags" Target="../tags/tag155.xml"/><Relationship Id="rId12" Type="http://schemas.openxmlformats.org/officeDocument/2006/relationships/tags" Target="../tags/tag154.xml"/><Relationship Id="rId11" Type="http://schemas.openxmlformats.org/officeDocument/2006/relationships/tags" Target="../tags/tag153.xml"/><Relationship Id="rId10" Type="http://schemas.openxmlformats.org/officeDocument/2006/relationships/tags" Target="../tags/tag152.xml"/><Relationship Id="rId1" Type="http://schemas.openxmlformats.org/officeDocument/2006/relationships/tags" Target="../tags/tag14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5.xml"/><Relationship Id="rId2" Type="http://schemas.openxmlformats.org/officeDocument/2006/relationships/image" Target="../media/image10.png"/><Relationship Id="rId1" Type="http://schemas.openxmlformats.org/officeDocument/2006/relationships/image" Target="../media/image22.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xml"/><Relationship Id="rId1" Type="http://schemas.openxmlformats.org/officeDocument/2006/relationships/tags" Target="../tags/tag286.xml"/></Relationships>
</file>

<file path=ppt/slides/_rels/slide9.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tags" Target="../tags/tag177.xml"/><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2" Type="http://schemas.openxmlformats.org/officeDocument/2006/relationships/slideLayout" Target="../slideLayouts/slideLayout5.xml"/><Relationship Id="rId21" Type="http://schemas.openxmlformats.org/officeDocument/2006/relationships/tags" Target="../tags/tag191.xml"/><Relationship Id="rId20" Type="http://schemas.openxmlformats.org/officeDocument/2006/relationships/tags" Target="../tags/tag190.xml"/><Relationship Id="rId2" Type="http://schemas.openxmlformats.org/officeDocument/2006/relationships/tags" Target="../tags/tag172.xml"/><Relationship Id="rId19" Type="http://schemas.openxmlformats.org/officeDocument/2006/relationships/tags" Target="../tags/tag189.xml"/><Relationship Id="rId18" Type="http://schemas.openxmlformats.org/officeDocument/2006/relationships/tags" Target="../tags/tag188.xml"/><Relationship Id="rId17" Type="http://schemas.openxmlformats.org/officeDocument/2006/relationships/tags" Target="../tags/tag187.xml"/><Relationship Id="rId16" Type="http://schemas.openxmlformats.org/officeDocument/2006/relationships/tags" Target="../tags/tag186.xml"/><Relationship Id="rId15" Type="http://schemas.openxmlformats.org/officeDocument/2006/relationships/tags" Target="../tags/tag185.xml"/><Relationship Id="rId14" Type="http://schemas.openxmlformats.org/officeDocument/2006/relationships/tags" Target="../tags/tag184.xml"/><Relationship Id="rId13" Type="http://schemas.openxmlformats.org/officeDocument/2006/relationships/tags" Target="../tags/tag183.xml"/><Relationship Id="rId12" Type="http://schemas.openxmlformats.org/officeDocument/2006/relationships/tags" Target="../tags/tag182.xml"/><Relationship Id="rId11" Type="http://schemas.openxmlformats.org/officeDocument/2006/relationships/tags" Target="../tags/tag181.xml"/><Relationship Id="rId10" Type="http://schemas.openxmlformats.org/officeDocument/2006/relationships/tags" Target="../tags/tag180.xml"/><Relationship Id="rId1" Type="http://schemas.openxmlformats.org/officeDocument/2006/relationships/tags" Target="../tags/tag17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xml"/><Relationship Id="rId1" Type="http://schemas.openxmlformats.org/officeDocument/2006/relationships/tags" Target="../tags/tag28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xml"/><Relationship Id="rId1" Type="http://schemas.openxmlformats.org/officeDocument/2006/relationships/image" Target="../media/image23.png"/></Relationships>
</file>

<file path=ppt/slides/_rels/slide93.xml.rels><?xml version="1.0" encoding="UTF-8" standalone="yes"?>
<Relationships xmlns="http://schemas.openxmlformats.org/package/2006/relationships"><Relationship Id="rId4" Type="http://schemas.openxmlformats.org/officeDocument/2006/relationships/notesSlide" Target="../notesSlides/notesSlide55.xml"/><Relationship Id="rId3" Type="http://schemas.openxmlformats.org/officeDocument/2006/relationships/slideLayout" Target="../slideLayouts/slideLayout5.xml"/><Relationship Id="rId2" Type="http://schemas.openxmlformats.org/officeDocument/2006/relationships/image" Target="../media/image10.png"/><Relationship Id="rId1" Type="http://schemas.openxmlformats.org/officeDocument/2006/relationships/image" Target="../media/image24.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xml"/><Relationship Id="rId1" Type="http://schemas.openxmlformats.org/officeDocument/2006/relationships/tags" Target="../tags/tag288.xml"/></Relationships>
</file>

<file path=ppt/slides/_rels/slide95.xml.rels><?xml version="1.0" encoding="UTF-8" standalone="yes"?>
<Relationships xmlns="http://schemas.openxmlformats.org/package/2006/relationships"><Relationship Id="rId5" Type="http://schemas.openxmlformats.org/officeDocument/2006/relationships/notesSlide" Target="../notesSlides/notesSlide57.xml"/><Relationship Id="rId4" Type="http://schemas.openxmlformats.org/officeDocument/2006/relationships/slideLayout" Target="../slideLayouts/slideLayout5.xml"/><Relationship Id="rId3" Type="http://schemas.openxmlformats.org/officeDocument/2006/relationships/image" Target="../media/image10.png"/><Relationship Id="rId2" Type="http://schemas.openxmlformats.org/officeDocument/2006/relationships/image" Target="../media/image25.png"/><Relationship Id="rId1" Type="http://schemas.openxmlformats.org/officeDocument/2006/relationships/image" Target="../media/image12.png"/></Relationships>
</file>

<file path=ppt/slides/_rels/slide96.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5.xml"/><Relationship Id="rId2" Type="http://schemas.openxmlformats.org/officeDocument/2006/relationships/tags" Target="../tags/tag289.xml"/><Relationship Id="rId1" Type="http://schemas.openxmlformats.org/officeDocument/2006/relationships/image" Target="../media/image12.png"/></Relationships>
</file>

<file path=ppt/slides/_rels/slide97.xml.rels><?xml version="1.0" encoding="UTF-8" standalone="yes"?>
<Relationships xmlns="http://schemas.openxmlformats.org/package/2006/relationships"><Relationship Id="rId9" Type="http://schemas.openxmlformats.org/officeDocument/2006/relationships/tags" Target="../tags/tag297.xml"/><Relationship Id="rId8" Type="http://schemas.openxmlformats.org/officeDocument/2006/relationships/tags" Target="../tags/tag296.xml"/><Relationship Id="rId7" Type="http://schemas.openxmlformats.org/officeDocument/2006/relationships/tags" Target="../tags/tag295.xml"/><Relationship Id="rId6" Type="http://schemas.openxmlformats.org/officeDocument/2006/relationships/tags" Target="../tags/tag294.xml"/><Relationship Id="rId5" Type="http://schemas.openxmlformats.org/officeDocument/2006/relationships/tags" Target="../tags/tag293.xml"/><Relationship Id="rId4" Type="http://schemas.openxmlformats.org/officeDocument/2006/relationships/tags" Target="../tags/tag292.xml"/><Relationship Id="rId3" Type="http://schemas.openxmlformats.org/officeDocument/2006/relationships/tags" Target="../tags/tag291.xml"/><Relationship Id="rId2" Type="http://schemas.openxmlformats.org/officeDocument/2006/relationships/tags" Target="../tags/tag290.xml"/><Relationship Id="rId19" Type="http://schemas.openxmlformats.org/officeDocument/2006/relationships/notesSlide" Target="../notesSlides/notesSlide59.xml"/><Relationship Id="rId18" Type="http://schemas.openxmlformats.org/officeDocument/2006/relationships/slideLayout" Target="../slideLayouts/slideLayout5.xml"/><Relationship Id="rId17" Type="http://schemas.openxmlformats.org/officeDocument/2006/relationships/tags" Target="../tags/tag305.xml"/><Relationship Id="rId16" Type="http://schemas.openxmlformats.org/officeDocument/2006/relationships/tags" Target="../tags/tag304.xml"/><Relationship Id="rId15" Type="http://schemas.openxmlformats.org/officeDocument/2006/relationships/tags" Target="../tags/tag303.xml"/><Relationship Id="rId14" Type="http://schemas.openxmlformats.org/officeDocument/2006/relationships/tags" Target="../tags/tag302.xml"/><Relationship Id="rId13" Type="http://schemas.openxmlformats.org/officeDocument/2006/relationships/tags" Target="../tags/tag301.xml"/><Relationship Id="rId12" Type="http://schemas.openxmlformats.org/officeDocument/2006/relationships/tags" Target="../tags/tag300.xml"/><Relationship Id="rId11" Type="http://schemas.openxmlformats.org/officeDocument/2006/relationships/tags" Target="../tags/tag299.xml"/><Relationship Id="rId10" Type="http://schemas.openxmlformats.org/officeDocument/2006/relationships/tags" Target="../tags/tag298.xml"/><Relationship Id="rId1" Type="http://schemas.openxmlformats.org/officeDocument/2006/relationships/image" Target="../media/image12.png"/></Relationships>
</file>

<file path=ppt/slides/_rels/slide98.xml.rels><?xml version="1.0" encoding="UTF-8" standalone="yes"?>
<Relationships xmlns="http://schemas.openxmlformats.org/package/2006/relationships"><Relationship Id="rId4" Type="http://schemas.openxmlformats.org/officeDocument/2006/relationships/notesSlide" Target="../notesSlides/notesSlide60.xml"/><Relationship Id="rId3" Type="http://schemas.openxmlformats.org/officeDocument/2006/relationships/slideLayout" Target="../slideLayouts/slideLayout5.xml"/><Relationship Id="rId2" Type="http://schemas.openxmlformats.org/officeDocument/2006/relationships/tags" Target="../tags/tag306.xml"/><Relationship Id="rId1" Type="http://schemas.openxmlformats.org/officeDocument/2006/relationships/image" Target="../media/image12.png"/></Relationships>
</file>

<file path=ppt/slides/_rels/slide99.xml.rels><?xml version="1.0" encoding="UTF-8" standalone="yes"?>
<Relationships xmlns="http://schemas.openxmlformats.org/package/2006/relationships"><Relationship Id="rId4" Type="http://schemas.openxmlformats.org/officeDocument/2006/relationships/notesSlide" Target="../notesSlides/notesSlide61.xml"/><Relationship Id="rId3" Type="http://schemas.openxmlformats.org/officeDocument/2006/relationships/slideLayout" Target="../slideLayouts/slideLayout5.xml"/><Relationship Id="rId2" Type="http://schemas.openxmlformats.org/officeDocument/2006/relationships/tags" Target="../tags/tag307.xml"/><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923540" y="2214880"/>
            <a:ext cx="8351520" cy="1014730"/>
          </a:xfrm>
          <a:prstGeom prst="rect">
            <a:avLst/>
          </a:prstGeom>
          <a:noFill/>
        </p:spPr>
        <p:txBody>
          <a:bodyPr wrap="none" rtlCol="0" anchor="t">
            <a:spAutoFit/>
          </a:bodyPr>
          <a:lstStyle/>
          <a:p>
            <a:pPr algn="ctr">
              <a:lnSpc>
                <a:spcPct val="150000"/>
              </a:lnSpc>
            </a:pPr>
            <a:r>
              <a:rPr lang="zh-CN" altLang="en-US" sz="4000" b="1" dirty="0">
                <a:latin typeface="仿宋" panose="02010609060101010101" charset="-122"/>
                <a:ea typeface="仿宋" panose="02010609060101010101" charset="-122"/>
                <a:sym typeface="+mn-ea"/>
              </a:rPr>
              <a:t>《职业健康安全生产管理手册》解读</a:t>
            </a:r>
            <a:endParaRPr lang="zh-CN" altLang="en-US" sz="4000" b="1">
              <a:latin typeface="仿宋" panose="02010609060101010101" charset="-122"/>
              <a:ea typeface="仿宋" panose="02010609060101010101" charset="-122"/>
              <a:sym typeface="+mn-ea"/>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1.</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solidFill>
                  <a:schemeClr val="tx1"/>
                </a:solidFill>
                <a:latin typeface="仿宋" panose="02010609060101010101" charset="-122"/>
                <a:ea typeface="仿宋" panose="02010609060101010101" charset="-122"/>
                <a:cs typeface="仿宋" panose="02010609060101010101" charset="-122"/>
                <a:sym typeface="+mn-ea"/>
              </a:rPr>
              <a:t>总则</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3" name="文本框 22"/>
          <p:cNvSpPr txBox="1"/>
          <p:nvPr/>
        </p:nvSpPr>
        <p:spPr>
          <a:xfrm>
            <a:off x="346011" y="1238249"/>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1.3</a:t>
            </a:r>
            <a:r>
              <a:rPr lang="en-US" altLang="zh-CN" sz="1600" b="1" dirty="0">
                <a:latin typeface="仿宋" panose="02010609060101010101" charset="-122"/>
                <a:ea typeface="仿宋" panose="02010609060101010101" charset="-122"/>
                <a:cs typeface="仿宋" panose="02010609060101010101" charset="-122"/>
              </a:rPr>
              <a:t> </a:t>
            </a:r>
            <a:r>
              <a:rPr lang="zh-CN" altLang="en-US" sz="1600" b="1" dirty="0">
                <a:latin typeface="仿宋" panose="02010609060101010101" charset="-122"/>
                <a:ea typeface="仿宋" panose="02010609060101010101" charset="-122"/>
                <a:cs typeface="仿宋" panose="02010609060101010101" charset="-122"/>
              </a:rPr>
              <a:t> 安全管理主要应对的风险  </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18" name="任意多边形 217"/>
          <p:cNvSpPr/>
          <p:nvPr>
            <p:custDataLst>
              <p:tags r:id="rId1"/>
            </p:custDataLst>
          </p:nvPr>
        </p:nvSpPr>
        <p:spPr bwMode="auto">
          <a:xfrm>
            <a:off x="996315" y="1675765"/>
            <a:ext cx="9890125" cy="2750185"/>
          </a:xfrm>
          <a:custGeom>
            <a:avLst/>
            <a:gdLst>
              <a:gd name="T0" fmla="+- 0 10799 137"/>
              <a:gd name="T1" fmla="*/ T0 w 21325"/>
              <a:gd name="T2" fmla="*/ 10297 h 20595"/>
              <a:gd name="T3" fmla="+- 0 10799 137"/>
              <a:gd name="T4" fmla="*/ T3 w 21325"/>
              <a:gd name="T5" fmla="*/ 10297 h 20595"/>
              <a:gd name="T6" fmla="+- 0 10799 137"/>
              <a:gd name="T7" fmla="*/ T6 w 21325"/>
              <a:gd name="T8" fmla="*/ 10297 h 20595"/>
              <a:gd name="T9" fmla="+- 0 10799 137"/>
              <a:gd name="T10" fmla="*/ T9 w 21325"/>
              <a:gd name="T11" fmla="*/ 10297 h 20595"/>
            </a:gdLst>
            <a:ahLst/>
            <a:cxnLst>
              <a:cxn ang="0">
                <a:pos x="T1" y="T2"/>
              </a:cxn>
              <a:cxn ang="0">
                <a:pos x="T4" y="T5"/>
              </a:cxn>
              <a:cxn ang="0">
                <a:pos x="T7" y="T8"/>
              </a:cxn>
              <a:cxn ang="0">
                <a:pos x="T10" y="T11"/>
              </a:cxn>
            </a:cxnLst>
            <a:rect l="0" t="0" r="r" b="b"/>
            <a:pathLst>
              <a:path w="21325" h="20595">
                <a:moveTo>
                  <a:pt x="7460" y="0"/>
                </a:moveTo>
                <a:cubicBezTo>
                  <a:pt x="6701" y="0"/>
                  <a:pt x="5943" y="1004"/>
                  <a:pt x="5364" y="3015"/>
                </a:cubicBezTo>
                <a:cubicBezTo>
                  <a:pt x="5216" y="3528"/>
                  <a:pt x="5088" y="4082"/>
                  <a:pt x="4978" y="4666"/>
                </a:cubicBezTo>
                <a:cubicBezTo>
                  <a:pt x="4802" y="5522"/>
                  <a:pt x="4623" y="6511"/>
                  <a:pt x="4433" y="7355"/>
                </a:cubicBezTo>
                <a:cubicBezTo>
                  <a:pt x="4291" y="7986"/>
                  <a:pt x="4091" y="8422"/>
                  <a:pt x="3868" y="8636"/>
                </a:cubicBezTo>
                <a:cubicBezTo>
                  <a:pt x="3543" y="8949"/>
                  <a:pt x="3237" y="8788"/>
                  <a:pt x="2957" y="8196"/>
                </a:cubicBezTo>
                <a:cubicBezTo>
                  <a:pt x="2717" y="7690"/>
                  <a:pt x="2519" y="6882"/>
                  <a:pt x="2273" y="6452"/>
                </a:cubicBezTo>
                <a:cubicBezTo>
                  <a:pt x="1721" y="4949"/>
                  <a:pt x="920" y="5076"/>
                  <a:pt x="412" y="6842"/>
                </a:cubicBezTo>
                <a:cubicBezTo>
                  <a:pt x="-137" y="8749"/>
                  <a:pt x="-137" y="11844"/>
                  <a:pt x="412" y="13751"/>
                </a:cubicBezTo>
                <a:cubicBezTo>
                  <a:pt x="961" y="15659"/>
                  <a:pt x="1852" y="15659"/>
                  <a:pt x="2401" y="13751"/>
                </a:cubicBezTo>
                <a:cubicBezTo>
                  <a:pt x="2424" y="13672"/>
                  <a:pt x="2444" y="13587"/>
                  <a:pt x="2465" y="13503"/>
                </a:cubicBezTo>
                <a:cubicBezTo>
                  <a:pt x="2512" y="13392"/>
                  <a:pt x="2559" y="13278"/>
                  <a:pt x="2605" y="13164"/>
                </a:cubicBezTo>
                <a:cubicBezTo>
                  <a:pt x="2877" y="12500"/>
                  <a:pt x="3169" y="11842"/>
                  <a:pt x="3508" y="11816"/>
                </a:cubicBezTo>
                <a:cubicBezTo>
                  <a:pt x="4045" y="11775"/>
                  <a:pt x="4450" y="13254"/>
                  <a:pt x="4790" y="14750"/>
                </a:cubicBezTo>
                <a:cubicBezTo>
                  <a:pt x="4931" y="15771"/>
                  <a:pt x="5120" y="16732"/>
                  <a:pt x="5364" y="17578"/>
                </a:cubicBezTo>
                <a:cubicBezTo>
                  <a:pt x="6521" y="21599"/>
                  <a:pt x="8399" y="21599"/>
                  <a:pt x="9557" y="17578"/>
                </a:cubicBezTo>
                <a:cubicBezTo>
                  <a:pt x="9601" y="17424"/>
                  <a:pt x="9643" y="17265"/>
                  <a:pt x="9684" y="17104"/>
                </a:cubicBezTo>
                <a:cubicBezTo>
                  <a:pt x="10226" y="15788"/>
                  <a:pt x="10609" y="13433"/>
                  <a:pt x="11267" y="12762"/>
                </a:cubicBezTo>
                <a:cubicBezTo>
                  <a:pt x="11933" y="12084"/>
                  <a:pt x="12577" y="13243"/>
                  <a:pt x="13119" y="14575"/>
                </a:cubicBezTo>
                <a:cubicBezTo>
                  <a:pt x="13319" y="15068"/>
                  <a:pt x="13514" y="15594"/>
                  <a:pt x="13724" y="16048"/>
                </a:cubicBezTo>
                <a:cubicBezTo>
                  <a:pt x="14395" y="17738"/>
                  <a:pt x="15294" y="17839"/>
                  <a:pt x="15993" y="16344"/>
                </a:cubicBezTo>
                <a:lnTo>
                  <a:pt x="15993" y="16388"/>
                </a:lnTo>
                <a:cubicBezTo>
                  <a:pt x="16008" y="16345"/>
                  <a:pt x="16022" y="16299"/>
                  <a:pt x="16036" y="16255"/>
                </a:cubicBezTo>
                <a:cubicBezTo>
                  <a:pt x="16154" y="15989"/>
                  <a:pt x="16265" y="15679"/>
                  <a:pt x="16368" y="15321"/>
                </a:cubicBezTo>
                <a:cubicBezTo>
                  <a:pt x="16431" y="15103"/>
                  <a:pt x="16487" y="14870"/>
                  <a:pt x="16540" y="14632"/>
                </a:cubicBezTo>
                <a:cubicBezTo>
                  <a:pt x="16575" y="14515"/>
                  <a:pt x="16611" y="14401"/>
                  <a:pt x="16645" y="14282"/>
                </a:cubicBezTo>
                <a:cubicBezTo>
                  <a:pt x="16984" y="13107"/>
                  <a:pt x="17343" y="11817"/>
                  <a:pt x="17817" y="11816"/>
                </a:cubicBezTo>
                <a:cubicBezTo>
                  <a:pt x="18157" y="11815"/>
                  <a:pt x="18449" y="12494"/>
                  <a:pt x="18720" y="13164"/>
                </a:cubicBezTo>
                <a:cubicBezTo>
                  <a:pt x="18767" y="13280"/>
                  <a:pt x="18813" y="13395"/>
                  <a:pt x="18861" y="13508"/>
                </a:cubicBezTo>
                <a:cubicBezTo>
                  <a:pt x="18881" y="13590"/>
                  <a:pt x="18902" y="13673"/>
                  <a:pt x="18924" y="13751"/>
                </a:cubicBezTo>
                <a:cubicBezTo>
                  <a:pt x="19473" y="15659"/>
                  <a:pt x="20364" y="15659"/>
                  <a:pt x="20913" y="13751"/>
                </a:cubicBezTo>
                <a:cubicBezTo>
                  <a:pt x="21463" y="11844"/>
                  <a:pt x="21463" y="8749"/>
                  <a:pt x="20913" y="6842"/>
                </a:cubicBezTo>
                <a:cubicBezTo>
                  <a:pt x="20405" y="5076"/>
                  <a:pt x="19604" y="4949"/>
                  <a:pt x="19052" y="6452"/>
                </a:cubicBezTo>
                <a:cubicBezTo>
                  <a:pt x="18805" y="6879"/>
                  <a:pt x="18606" y="7682"/>
                  <a:pt x="18368" y="8196"/>
                </a:cubicBezTo>
                <a:cubicBezTo>
                  <a:pt x="18088" y="8801"/>
                  <a:pt x="17781" y="8993"/>
                  <a:pt x="17457" y="8636"/>
                </a:cubicBezTo>
                <a:cubicBezTo>
                  <a:pt x="17243" y="8400"/>
                  <a:pt x="17054" y="7922"/>
                  <a:pt x="16892" y="7355"/>
                </a:cubicBezTo>
                <a:cubicBezTo>
                  <a:pt x="16806" y="7055"/>
                  <a:pt x="16727" y="6740"/>
                  <a:pt x="16642" y="6456"/>
                </a:cubicBezTo>
                <a:cubicBezTo>
                  <a:pt x="16564" y="6037"/>
                  <a:pt x="16474" y="5639"/>
                  <a:pt x="16368" y="5272"/>
                </a:cubicBezTo>
                <a:cubicBezTo>
                  <a:pt x="15619" y="2669"/>
                  <a:pt x="14432" y="2508"/>
                  <a:pt x="13628" y="4789"/>
                </a:cubicBezTo>
                <a:cubicBezTo>
                  <a:pt x="13546" y="4942"/>
                  <a:pt x="13465" y="5101"/>
                  <a:pt x="13386" y="5272"/>
                </a:cubicBezTo>
                <a:cubicBezTo>
                  <a:pt x="12852" y="6421"/>
                  <a:pt x="12348" y="8048"/>
                  <a:pt x="11685" y="8121"/>
                </a:cubicBezTo>
                <a:cubicBezTo>
                  <a:pt x="11111" y="8184"/>
                  <a:pt x="10652" y="7089"/>
                  <a:pt x="10263" y="5658"/>
                </a:cubicBezTo>
                <a:cubicBezTo>
                  <a:pt x="10080" y="4985"/>
                  <a:pt x="9913" y="4244"/>
                  <a:pt x="9722" y="3643"/>
                </a:cubicBezTo>
                <a:cubicBezTo>
                  <a:pt x="9670" y="3428"/>
                  <a:pt x="9615" y="3217"/>
                  <a:pt x="9557" y="3015"/>
                </a:cubicBezTo>
                <a:cubicBezTo>
                  <a:pt x="8978" y="1004"/>
                  <a:pt x="8219" y="0"/>
                  <a:pt x="7460" y="0"/>
                </a:cubicBezTo>
                <a:close/>
                <a:moveTo>
                  <a:pt x="7460" y="2478"/>
                </a:moveTo>
                <a:cubicBezTo>
                  <a:pt x="8043" y="2478"/>
                  <a:pt x="8625" y="3248"/>
                  <a:pt x="9070" y="4792"/>
                </a:cubicBezTo>
                <a:cubicBezTo>
                  <a:pt x="9959" y="7878"/>
                  <a:pt x="9959" y="12884"/>
                  <a:pt x="9070" y="15971"/>
                </a:cubicBezTo>
                <a:cubicBezTo>
                  <a:pt x="8181" y="19058"/>
                  <a:pt x="6740" y="19058"/>
                  <a:pt x="5851" y="15971"/>
                </a:cubicBezTo>
                <a:cubicBezTo>
                  <a:pt x="4962" y="12884"/>
                  <a:pt x="4962" y="7878"/>
                  <a:pt x="5851" y="4792"/>
                </a:cubicBezTo>
                <a:cubicBezTo>
                  <a:pt x="6295" y="3248"/>
                  <a:pt x="6878" y="2478"/>
                  <a:pt x="7460" y="2478"/>
                </a:cubicBezTo>
                <a:close/>
                <a:moveTo>
                  <a:pt x="14921" y="5071"/>
                </a:moveTo>
                <a:cubicBezTo>
                  <a:pt x="15307" y="5071"/>
                  <a:pt x="15692" y="5581"/>
                  <a:pt x="15985" y="6602"/>
                </a:cubicBezTo>
                <a:cubicBezTo>
                  <a:pt x="16573" y="8642"/>
                  <a:pt x="16573" y="11951"/>
                  <a:pt x="15985" y="13992"/>
                </a:cubicBezTo>
                <a:cubicBezTo>
                  <a:pt x="15398" y="16032"/>
                  <a:pt x="14445" y="16032"/>
                  <a:pt x="13857" y="13992"/>
                </a:cubicBezTo>
                <a:cubicBezTo>
                  <a:pt x="13270" y="11951"/>
                  <a:pt x="13270" y="8642"/>
                  <a:pt x="13857" y="6602"/>
                </a:cubicBezTo>
                <a:cubicBezTo>
                  <a:pt x="14151" y="5581"/>
                  <a:pt x="14536" y="5071"/>
                  <a:pt x="14921" y="5071"/>
                </a:cubicBezTo>
                <a:close/>
                <a:moveTo>
                  <a:pt x="1407" y="6850"/>
                </a:moveTo>
                <a:cubicBezTo>
                  <a:pt x="1667" y="6850"/>
                  <a:pt x="1927" y="7194"/>
                  <a:pt x="2126" y="7884"/>
                </a:cubicBezTo>
                <a:cubicBezTo>
                  <a:pt x="2523" y="9264"/>
                  <a:pt x="2523" y="11502"/>
                  <a:pt x="2126" y="12882"/>
                </a:cubicBezTo>
                <a:cubicBezTo>
                  <a:pt x="1729" y="14262"/>
                  <a:pt x="1084" y="14262"/>
                  <a:pt x="687" y="12882"/>
                </a:cubicBezTo>
                <a:cubicBezTo>
                  <a:pt x="290" y="11502"/>
                  <a:pt x="290" y="9264"/>
                  <a:pt x="687" y="7884"/>
                </a:cubicBezTo>
                <a:cubicBezTo>
                  <a:pt x="886" y="7194"/>
                  <a:pt x="1146" y="6850"/>
                  <a:pt x="1407" y="6850"/>
                </a:cubicBezTo>
                <a:close/>
                <a:moveTo>
                  <a:pt x="19918" y="6850"/>
                </a:moveTo>
                <a:cubicBezTo>
                  <a:pt x="20179" y="6850"/>
                  <a:pt x="20439" y="7194"/>
                  <a:pt x="20638" y="7884"/>
                </a:cubicBezTo>
                <a:cubicBezTo>
                  <a:pt x="21035" y="9264"/>
                  <a:pt x="21035" y="11502"/>
                  <a:pt x="20638" y="12882"/>
                </a:cubicBezTo>
                <a:cubicBezTo>
                  <a:pt x="20241" y="14262"/>
                  <a:pt x="19596" y="14262"/>
                  <a:pt x="19199" y="12882"/>
                </a:cubicBezTo>
                <a:cubicBezTo>
                  <a:pt x="18802" y="11502"/>
                  <a:pt x="18802" y="9264"/>
                  <a:pt x="19199" y="7884"/>
                </a:cubicBezTo>
                <a:cubicBezTo>
                  <a:pt x="19398" y="7194"/>
                  <a:pt x="19658" y="6850"/>
                  <a:pt x="19918" y="6850"/>
                </a:cubicBezTo>
                <a:close/>
              </a:path>
            </a:pathLst>
          </a:custGeom>
          <a:solidFill>
            <a:schemeClr val="tx2">
              <a:lumMod val="40000"/>
              <a:lumOff val="60000"/>
              <a:alpha val="61696"/>
            </a:schemeClr>
          </a:solidFill>
          <a:ln>
            <a:noFill/>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19" name="任意多边形 218"/>
          <p:cNvSpPr/>
          <p:nvPr>
            <p:custDataLst>
              <p:tags r:id="rId2"/>
            </p:custDataLst>
          </p:nvPr>
        </p:nvSpPr>
        <p:spPr bwMode="auto">
          <a:xfrm flipH="1">
            <a:off x="1305560" y="2720340"/>
            <a:ext cx="685165" cy="68516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solidFill>
          <a:ln>
            <a:noFill/>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20" name="任意多边形 219"/>
          <p:cNvSpPr/>
          <p:nvPr>
            <p:custDataLst>
              <p:tags r:id="rId3"/>
            </p:custDataLst>
          </p:nvPr>
        </p:nvSpPr>
        <p:spPr bwMode="auto">
          <a:xfrm>
            <a:off x="3631565" y="2237740"/>
            <a:ext cx="1648460" cy="1648460"/>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solidFill>
          <a:ln>
            <a:noFill/>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21" name="任意多边形 220"/>
          <p:cNvSpPr/>
          <p:nvPr>
            <p:custDataLst>
              <p:tags r:id="rId4"/>
            </p:custDataLst>
          </p:nvPr>
        </p:nvSpPr>
        <p:spPr bwMode="auto">
          <a:xfrm>
            <a:off x="7392670" y="2527300"/>
            <a:ext cx="1048385" cy="104711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3"/>
          </a:solidFill>
          <a:ln>
            <a:noFill/>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22" name="任意多边形 221"/>
          <p:cNvSpPr/>
          <p:nvPr>
            <p:custDataLst>
              <p:tags r:id="rId5"/>
            </p:custDataLst>
          </p:nvPr>
        </p:nvSpPr>
        <p:spPr bwMode="auto">
          <a:xfrm>
            <a:off x="9892030" y="2720340"/>
            <a:ext cx="685165" cy="68516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4"/>
          </a:solidFill>
          <a:ln>
            <a:noFill/>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23" name="任意多边形 222"/>
          <p:cNvSpPr/>
          <p:nvPr>
            <p:custDataLst>
              <p:tags r:id="rId6"/>
            </p:custDataLst>
          </p:nvPr>
        </p:nvSpPr>
        <p:spPr bwMode="auto">
          <a:xfrm>
            <a:off x="314960" y="4493260"/>
            <a:ext cx="2687955" cy="5010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nchor="ctr">
            <a:normAutofit/>
          </a:bodyPr>
          <a:lstStyle/>
          <a:p>
            <a:pPr marL="0" indent="0" algn="ctr">
              <a:lnSpc>
                <a:spcPct val="120000"/>
              </a:lnSpc>
              <a:spcBef>
                <a:spcPts val="0"/>
              </a:spcBef>
              <a:spcAft>
                <a:spcPts val="0"/>
              </a:spcAft>
              <a:buSzPct val="100000"/>
              <a:buFontTx/>
              <a:buNone/>
            </a:pPr>
            <a:r>
              <a:rPr lang="zh-CN" altLang="en-US" b="1" spc="300" dirty="0">
                <a:solidFill>
                  <a:schemeClr val="accent1"/>
                </a:solidFill>
                <a:latin typeface="Arial" panose="020B0604020202020204" pitchFamily="34" charset="0"/>
                <a:ea typeface="微软雅黑" panose="020B0503020204020204" pitchFamily="34" charset="-122"/>
                <a:cs typeface="+mj-cs"/>
              </a:rPr>
              <a:t>人员生命健康风险 </a:t>
            </a:r>
            <a:endParaRPr lang="zh-CN" altLang="en-US" b="1" spc="300" dirty="0">
              <a:solidFill>
                <a:schemeClr val="accent1"/>
              </a:solidFill>
              <a:latin typeface="Arial" panose="020B0604020202020204" pitchFamily="34" charset="0"/>
              <a:ea typeface="微软雅黑" panose="020B0503020204020204" pitchFamily="34" charset="-122"/>
              <a:cs typeface="+mj-cs"/>
            </a:endParaRPr>
          </a:p>
        </p:txBody>
      </p:sp>
      <p:sp>
        <p:nvSpPr>
          <p:cNvPr id="224" name="任意多边形 223"/>
          <p:cNvSpPr/>
          <p:nvPr>
            <p:custDataLst>
              <p:tags r:id="rId7"/>
            </p:custDataLst>
          </p:nvPr>
        </p:nvSpPr>
        <p:spPr bwMode="auto">
          <a:xfrm>
            <a:off x="314960" y="5004435"/>
            <a:ext cx="2687955" cy="163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0" rIns="90000" bIns="46800" anchor="t">
            <a:normAutofit/>
          </a:bodyPr>
          <a:lstStyle/>
          <a:p>
            <a:pPr marL="0" lvl="0" indent="0" algn="ctr">
              <a:lnSpc>
                <a:spcPct val="130000"/>
              </a:lnSpc>
              <a:spcBef>
                <a:spcPts val="0"/>
              </a:spcBef>
              <a:spcAft>
                <a:spcPts val="0"/>
              </a:spcAft>
              <a:buSzPct val="100000"/>
              <a:buFontTx/>
              <a:buNone/>
            </a:pPr>
            <a:r>
              <a:rPr lang="zh-CN" altLang="en-US" sz="1200" spc="150" dirty="0">
                <a:solidFill>
                  <a:schemeClr val="tx1"/>
                </a:solidFill>
                <a:latin typeface="Arial" panose="020B0604020202020204" pitchFamily="34" charset="0"/>
                <a:ea typeface="微软雅黑" panose="020B0503020204020204" pitchFamily="34" charset="-122"/>
              </a:rPr>
              <a:t>包括施工现场及施工影响范围内的作业工人、管理人员和其他人员的 伤亡、职业病等。 </a:t>
            </a:r>
            <a:endParaRPr lang="zh-CN" altLang="en-US" sz="1200" spc="150" dirty="0">
              <a:solidFill>
                <a:schemeClr val="tx1"/>
              </a:solidFill>
              <a:latin typeface="Arial" panose="020B0604020202020204" pitchFamily="34" charset="0"/>
              <a:ea typeface="微软雅黑" panose="020B0503020204020204" pitchFamily="34" charset="-122"/>
            </a:endParaRPr>
          </a:p>
        </p:txBody>
      </p:sp>
      <p:sp>
        <p:nvSpPr>
          <p:cNvPr id="225" name="任意多边形 224"/>
          <p:cNvSpPr/>
          <p:nvPr>
            <p:custDataLst>
              <p:tags r:id="rId8"/>
            </p:custDataLst>
          </p:nvPr>
        </p:nvSpPr>
        <p:spPr bwMode="auto">
          <a:xfrm>
            <a:off x="6231255" y="4493260"/>
            <a:ext cx="2687955" cy="5010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nchor="ctr">
            <a:normAutofit/>
          </a:bodyPr>
          <a:lstStyle/>
          <a:p>
            <a:pPr marL="0" indent="0" algn="ctr">
              <a:lnSpc>
                <a:spcPct val="120000"/>
              </a:lnSpc>
              <a:spcBef>
                <a:spcPts val="0"/>
              </a:spcBef>
              <a:spcAft>
                <a:spcPts val="0"/>
              </a:spcAft>
              <a:buSzPct val="100000"/>
              <a:buFontTx/>
              <a:buNone/>
            </a:pPr>
            <a:r>
              <a:rPr lang="zh-CN" altLang="en-US" b="1" spc="300" dirty="0">
                <a:solidFill>
                  <a:schemeClr val="accent3"/>
                </a:solidFill>
                <a:latin typeface="Arial" panose="020B0604020202020204" pitchFamily="34" charset="0"/>
                <a:ea typeface="微软雅黑" panose="020B0503020204020204" pitchFamily="34" charset="-122"/>
                <a:cs typeface="+mj-cs"/>
              </a:rPr>
              <a:t>企业信誉损失风险</a:t>
            </a:r>
            <a:endParaRPr lang="zh-CN" altLang="en-US" b="1" spc="300" dirty="0">
              <a:solidFill>
                <a:schemeClr val="accent3"/>
              </a:solidFill>
              <a:latin typeface="Arial" panose="020B0604020202020204" pitchFamily="34" charset="0"/>
              <a:ea typeface="微软雅黑" panose="020B0503020204020204" pitchFamily="34" charset="-122"/>
              <a:cs typeface="+mj-cs"/>
            </a:endParaRPr>
          </a:p>
        </p:txBody>
      </p:sp>
      <p:sp>
        <p:nvSpPr>
          <p:cNvPr id="226" name="任意多边形 225"/>
          <p:cNvSpPr/>
          <p:nvPr>
            <p:custDataLst>
              <p:tags r:id="rId9"/>
            </p:custDataLst>
          </p:nvPr>
        </p:nvSpPr>
        <p:spPr bwMode="auto">
          <a:xfrm>
            <a:off x="6231255" y="5004435"/>
            <a:ext cx="2687955" cy="163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0" rIns="90000" bIns="46800" anchor="t">
            <a:normAutofit/>
          </a:bodyPr>
          <a:lstStyle/>
          <a:p>
            <a:pPr lvl="0" indent="0" algn="l" fontAlgn="ctr">
              <a:lnSpc>
                <a:spcPct val="130000"/>
              </a:lnSpc>
              <a:spcBef>
                <a:spcPts val="1000"/>
              </a:spcBef>
              <a:spcAft>
                <a:spcPts val="0"/>
              </a:spcAft>
              <a:buSzPct val="100000"/>
              <a:buFont typeface="Wingdings" panose="05000000000000000000" charset="0"/>
              <a:buNone/>
            </a:pPr>
            <a:r>
              <a:rPr lang="zh-CN" altLang="en-US" sz="1400" b="1" spc="150" dirty="0">
                <a:solidFill>
                  <a:schemeClr val="tx1"/>
                </a:solidFill>
                <a:latin typeface="仿宋" panose="02010609060101010101" charset="-122"/>
                <a:ea typeface="仿宋" panose="02010609060101010101" charset="-122"/>
                <a:cs typeface="仿宋" panose="02010609060101010101" charset="-122"/>
              </a:rPr>
              <a:t>包括因生产安全事故、事件而导致的企业资质资格（如资质证书、安 全生产许可证）降低或失去，以及信用损失、社会信誉损失等</a:t>
            </a:r>
            <a:r>
              <a:rPr lang="zh-CN" altLang="en-US" sz="1200" b="1" spc="150" dirty="0">
                <a:solidFill>
                  <a:schemeClr val="tx1"/>
                </a:solidFill>
                <a:latin typeface="Arial" panose="020B0604020202020204" pitchFamily="34" charset="0"/>
                <a:ea typeface="微软雅黑" panose="020B0503020204020204" pitchFamily="34" charset="-122"/>
              </a:rPr>
              <a:t>。 </a:t>
            </a:r>
            <a:endParaRPr lang="zh-CN" altLang="en-US" sz="1200" b="1" spc="150" dirty="0">
              <a:solidFill>
                <a:schemeClr val="tx1"/>
              </a:solidFill>
              <a:latin typeface="Arial" panose="020B0604020202020204" pitchFamily="34" charset="0"/>
              <a:ea typeface="微软雅黑" panose="020B0503020204020204" pitchFamily="34" charset="-122"/>
            </a:endParaRPr>
          </a:p>
        </p:txBody>
      </p:sp>
      <p:sp>
        <p:nvSpPr>
          <p:cNvPr id="227" name="任意多边形 226"/>
          <p:cNvSpPr/>
          <p:nvPr>
            <p:custDataLst>
              <p:tags r:id="rId10"/>
            </p:custDataLst>
          </p:nvPr>
        </p:nvSpPr>
        <p:spPr bwMode="auto">
          <a:xfrm>
            <a:off x="9188450" y="4493260"/>
            <a:ext cx="2687955" cy="5010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nchor="ctr">
            <a:normAutofit/>
          </a:bodyPr>
          <a:lstStyle/>
          <a:p>
            <a:pPr marL="0" indent="0" algn="ctr">
              <a:lnSpc>
                <a:spcPct val="120000"/>
              </a:lnSpc>
              <a:spcBef>
                <a:spcPts val="0"/>
              </a:spcBef>
              <a:spcAft>
                <a:spcPts val="0"/>
              </a:spcAft>
              <a:buSzPct val="100000"/>
              <a:buFontTx/>
              <a:buNone/>
            </a:pPr>
            <a:r>
              <a:rPr lang="zh-CN" altLang="en-US" b="1" spc="300" dirty="0">
                <a:solidFill>
                  <a:schemeClr val="accent4"/>
                </a:solidFill>
                <a:latin typeface="Arial" panose="020B0604020202020204" pitchFamily="34" charset="0"/>
                <a:ea typeface="微软雅黑" panose="020B0503020204020204" pitchFamily="34" charset="-122"/>
                <a:cs typeface="+mj-cs"/>
              </a:rPr>
              <a:t>企业士气损失风险 </a:t>
            </a:r>
            <a:endParaRPr lang="zh-CN" altLang="en-US" b="1" spc="300" dirty="0">
              <a:solidFill>
                <a:schemeClr val="accent4"/>
              </a:solidFill>
              <a:latin typeface="Arial" panose="020B0604020202020204" pitchFamily="34" charset="0"/>
              <a:ea typeface="微软雅黑" panose="020B0503020204020204" pitchFamily="34" charset="-122"/>
              <a:cs typeface="+mj-cs"/>
            </a:endParaRPr>
          </a:p>
        </p:txBody>
      </p:sp>
      <p:sp>
        <p:nvSpPr>
          <p:cNvPr id="228" name="任意多边形 227"/>
          <p:cNvSpPr/>
          <p:nvPr>
            <p:custDataLst>
              <p:tags r:id="rId11"/>
            </p:custDataLst>
          </p:nvPr>
        </p:nvSpPr>
        <p:spPr bwMode="auto">
          <a:xfrm>
            <a:off x="9188450" y="5004435"/>
            <a:ext cx="2687955" cy="163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0" rIns="90000" bIns="46800" anchor="t">
            <a:normAutofit/>
          </a:bodyPr>
          <a:lstStyle/>
          <a:p>
            <a:pPr lvl="0" indent="0" algn="l" fontAlgn="ctr">
              <a:lnSpc>
                <a:spcPct val="130000"/>
              </a:lnSpc>
              <a:spcBef>
                <a:spcPts val="1000"/>
              </a:spcBef>
              <a:spcAft>
                <a:spcPts val="0"/>
              </a:spcAft>
              <a:buSzPct val="100000"/>
              <a:buFont typeface="Wingdings" panose="05000000000000000000" charset="0"/>
              <a:buNone/>
            </a:pPr>
            <a:r>
              <a:rPr lang="zh-CN" altLang="en-US" sz="1400" b="1" spc="150" dirty="0">
                <a:solidFill>
                  <a:schemeClr val="tx1"/>
                </a:solidFill>
                <a:latin typeface="仿宋" panose="02010609060101010101" charset="-122"/>
                <a:ea typeface="仿宋" panose="02010609060101010101" charset="-122"/>
                <a:cs typeface="仿宋" panose="02010609060101010101" charset="-122"/>
              </a:rPr>
              <a:t>包括因生产安全事故、事件而导致的管理人员和作业工人士气下降、 信心丧失等，进而导致管理效率降低、人才损失等</a:t>
            </a:r>
            <a:r>
              <a:rPr lang="zh-CN" altLang="en-US" sz="1200" b="1" spc="150" dirty="0">
                <a:solidFill>
                  <a:schemeClr val="tx1"/>
                </a:solidFill>
                <a:latin typeface="仿宋" panose="02010609060101010101" charset="-122"/>
                <a:ea typeface="仿宋" panose="02010609060101010101" charset="-122"/>
                <a:cs typeface="仿宋" panose="02010609060101010101" charset="-122"/>
              </a:rPr>
              <a:t>。</a:t>
            </a:r>
            <a:endParaRPr lang="zh-CN" altLang="en-US" sz="1200" b="1" spc="150" dirty="0">
              <a:solidFill>
                <a:schemeClr val="tx1"/>
              </a:solidFill>
              <a:latin typeface="仿宋" panose="02010609060101010101" charset="-122"/>
              <a:ea typeface="仿宋" panose="02010609060101010101" charset="-122"/>
              <a:cs typeface="仿宋" panose="02010609060101010101" charset="-122"/>
            </a:endParaRPr>
          </a:p>
        </p:txBody>
      </p:sp>
      <p:sp>
        <p:nvSpPr>
          <p:cNvPr id="229" name="任意多边形 228"/>
          <p:cNvSpPr/>
          <p:nvPr>
            <p:custDataLst>
              <p:tags r:id="rId12"/>
            </p:custDataLst>
          </p:nvPr>
        </p:nvSpPr>
        <p:spPr bwMode="auto">
          <a:xfrm>
            <a:off x="3272790" y="4493260"/>
            <a:ext cx="2687955" cy="5010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nchor="ctr">
            <a:normAutofit/>
          </a:bodyPr>
          <a:lstStyle/>
          <a:p>
            <a:pPr marL="0" indent="0" algn="ctr">
              <a:lnSpc>
                <a:spcPct val="120000"/>
              </a:lnSpc>
              <a:spcBef>
                <a:spcPts val="0"/>
              </a:spcBef>
              <a:spcAft>
                <a:spcPts val="0"/>
              </a:spcAft>
              <a:buSzPct val="100000"/>
              <a:buFontTx/>
              <a:buNone/>
            </a:pPr>
            <a:r>
              <a:rPr lang="zh-CN" altLang="en-US" b="1" spc="300" dirty="0">
                <a:solidFill>
                  <a:schemeClr val="accent2"/>
                </a:solidFill>
                <a:latin typeface="Arial" panose="020B0604020202020204" pitchFamily="34" charset="0"/>
                <a:ea typeface="微软雅黑" panose="020B0503020204020204" pitchFamily="34" charset="-122"/>
                <a:cs typeface="+mj-cs"/>
              </a:rPr>
              <a:t>企业财产损失风险 </a:t>
            </a:r>
            <a:endParaRPr lang="zh-CN" altLang="en-US" b="1" spc="300" dirty="0">
              <a:solidFill>
                <a:schemeClr val="accent2"/>
              </a:solidFill>
              <a:latin typeface="Arial" panose="020B0604020202020204" pitchFamily="34" charset="0"/>
              <a:ea typeface="微软雅黑" panose="020B0503020204020204" pitchFamily="34" charset="-122"/>
              <a:cs typeface="+mj-cs"/>
            </a:endParaRPr>
          </a:p>
        </p:txBody>
      </p:sp>
      <p:sp>
        <p:nvSpPr>
          <p:cNvPr id="230" name="任意多边形 229"/>
          <p:cNvSpPr/>
          <p:nvPr>
            <p:custDataLst>
              <p:tags r:id="rId13"/>
            </p:custDataLst>
          </p:nvPr>
        </p:nvSpPr>
        <p:spPr bwMode="auto">
          <a:xfrm>
            <a:off x="3272790" y="5004435"/>
            <a:ext cx="2687955" cy="1638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0" rIns="90000" bIns="46800" anchor="t">
            <a:normAutofit/>
          </a:bodyPr>
          <a:lstStyle/>
          <a:p>
            <a:pPr marL="0" lvl="0" indent="0" algn="ctr">
              <a:lnSpc>
                <a:spcPct val="130000"/>
              </a:lnSpc>
              <a:spcBef>
                <a:spcPts val="0"/>
              </a:spcBef>
              <a:spcAft>
                <a:spcPts val="0"/>
              </a:spcAft>
              <a:buSzPct val="100000"/>
              <a:buFontTx/>
              <a:buNone/>
            </a:pPr>
            <a:r>
              <a:rPr lang="zh-CN" altLang="en-US" sz="1200" spc="150" dirty="0">
                <a:solidFill>
                  <a:schemeClr val="tx1"/>
                </a:solidFill>
                <a:latin typeface="Arial" panose="020B0604020202020204" pitchFamily="34" charset="0"/>
                <a:ea typeface="微软雅黑" panose="020B0503020204020204" pitchFamily="34" charset="-122"/>
              </a:rPr>
              <a:t>包括因生产安全事故、事件而导致的直接和间接经济损失。 </a:t>
            </a:r>
            <a:endParaRPr lang="zh-CN" altLang="en-US" sz="1200" spc="150" dirty="0">
              <a:solidFill>
                <a:schemeClr val="tx1"/>
              </a:solidFill>
              <a:latin typeface="Arial" panose="020B0604020202020204" pitchFamily="34" charset="0"/>
              <a:ea typeface="微软雅黑" panose="020B0503020204020204" pitchFamily="34" charset="-122"/>
            </a:endParaRPr>
          </a:p>
        </p:txBody>
      </p:sp>
      <p:sp>
        <p:nvSpPr>
          <p:cNvPr id="231" name="任意多边形 230"/>
          <p:cNvSpPr/>
          <p:nvPr>
            <p:custDataLst>
              <p:tags r:id="rId14"/>
            </p:custDataLst>
          </p:nvPr>
        </p:nvSpPr>
        <p:spPr bwMode="auto">
          <a:xfrm>
            <a:off x="1532255" y="2922905"/>
            <a:ext cx="233045" cy="2559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15882" y="21600"/>
                </a:lnTo>
                <a:lnTo>
                  <a:pt x="15882" y="0"/>
                </a:lnTo>
                <a:lnTo>
                  <a:pt x="21600" y="0"/>
                </a:lnTo>
                <a:cubicBezTo>
                  <a:pt x="21600" y="0"/>
                  <a:pt x="21600" y="21600"/>
                  <a:pt x="21600" y="21600"/>
                </a:cubicBezTo>
                <a:close/>
                <a:moveTo>
                  <a:pt x="13658" y="21600"/>
                </a:moveTo>
                <a:lnTo>
                  <a:pt x="7941" y="21600"/>
                </a:lnTo>
                <a:lnTo>
                  <a:pt x="7941" y="9983"/>
                </a:lnTo>
                <a:lnTo>
                  <a:pt x="13658" y="9983"/>
                </a:lnTo>
                <a:cubicBezTo>
                  <a:pt x="13658" y="9983"/>
                  <a:pt x="13658" y="21600"/>
                  <a:pt x="13658" y="21600"/>
                </a:cubicBezTo>
                <a:close/>
                <a:moveTo>
                  <a:pt x="5717" y="21600"/>
                </a:moveTo>
                <a:lnTo>
                  <a:pt x="0" y="21600"/>
                </a:lnTo>
                <a:lnTo>
                  <a:pt x="0" y="5989"/>
                </a:lnTo>
                <a:lnTo>
                  <a:pt x="5717" y="5989"/>
                </a:lnTo>
                <a:cubicBezTo>
                  <a:pt x="5717" y="5989"/>
                  <a:pt x="5717" y="21600"/>
                  <a:pt x="5717" y="21600"/>
                </a:cubicBezTo>
                <a:close/>
              </a:path>
            </a:pathLst>
          </a:custGeom>
          <a:solidFill>
            <a:schemeClr val="bg1"/>
          </a:solidFill>
          <a:ln>
            <a:noFill/>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32" name="任意多边形 231"/>
          <p:cNvSpPr/>
          <p:nvPr>
            <p:custDataLst>
              <p:tags r:id="rId15"/>
            </p:custDataLst>
          </p:nvPr>
        </p:nvSpPr>
        <p:spPr bwMode="auto">
          <a:xfrm>
            <a:off x="7744460" y="2879090"/>
            <a:ext cx="343535" cy="3435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277" y="9428"/>
                </a:moveTo>
                <a:lnTo>
                  <a:pt x="12277" y="0"/>
                </a:lnTo>
                <a:cubicBezTo>
                  <a:pt x="17448" y="0"/>
                  <a:pt x="21599" y="4151"/>
                  <a:pt x="21599" y="9322"/>
                </a:cubicBezTo>
                <a:cubicBezTo>
                  <a:pt x="21599" y="9357"/>
                  <a:pt x="21599" y="9392"/>
                  <a:pt x="21599" y="9428"/>
                </a:cubicBezTo>
                <a:cubicBezTo>
                  <a:pt x="21599" y="9428"/>
                  <a:pt x="12277" y="9428"/>
                  <a:pt x="12277" y="9428"/>
                </a:cubicBezTo>
                <a:close/>
                <a:moveTo>
                  <a:pt x="18680" y="12383"/>
                </a:moveTo>
                <a:cubicBezTo>
                  <a:pt x="18680" y="12312"/>
                  <a:pt x="18680" y="12277"/>
                  <a:pt x="18680" y="12277"/>
                </a:cubicBezTo>
                <a:cubicBezTo>
                  <a:pt x="18680" y="17448"/>
                  <a:pt x="14493" y="21599"/>
                  <a:pt x="9322" y="21599"/>
                </a:cubicBezTo>
                <a:cubicBezTo>
                  <a:pt x="4151" y="21599"/>
                  <a:pt x="0" y="17448"/>
                  <a:pt x="0" y="12277"/>
                </a:cubicBezTo>
                <a:cubicBezTo>
                  <a:pt x="0" y="7106"/>
                  <a:pt x="4151" y="2919"/>
                  <a:pt x="9322" y="2919"/>
                </a:cubicBezTo>
                <a:lnTo>
                  <a:pt x="9322" y="12383"/>
                </a:lnTo>
                <a:cubicBezTo>
                  <a:pt x="9322" y="12383"/>
                  <a:pt x="18680" y="12383"/>
                  <a:pt x="18680" y="12383"/>
                </a:cubicBezTo>
                <a:close/>
              </a:path>
            </a:pathLst>
          </a:custGeom>
          <a:solidFill>
            <a:schemeClr val="bg1"/>
          </a:solidFill>
          <a:ln>
            <a:noFill/>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33" name="任意多边形 232"/>
          <p:cNvSpPr/>
          <p:nvPr>
            <p:custDataLst>
              <p:tags r:id="rId16"/>
            </p:custDataLst>
          </p:nvPr>
        </p:nvSpPr>
        <p:spPr bwMode="auto">
          <a:xfrm>
            <a:off x="4191000" y="2815590"/>
            <a:ext cx="530225" cy="4927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188" y="12491"/>
                </a:moveTo>
                <a:lnTo>
                  <a:pt x="19188" y="9719"/>
                </a:lnTo>
                <a:lnTo>
                  <a:pt x="16141" y="9719"/>
                </a:lnTo>
                <a:lnTo>
                  <a:pt x="16141" y="12491"/>
                </a:lnTo>
                <a:cubicBezTo>
                  <a:pt x="16141" y="12491"/>
                  <a:pt x="19188" y="12491"/>
                  <a:pt x="19188" y="12491"/>
                </a:cubicBezTo>
                <a:close/>
                <a:moveTo>
                  <a:pt x="19188" y="6551"/>
                </a:moveTo>
                <a:lnTo>
                  <a:pt x="16141" y="6299"/>
                </a:lnTo>
                <a:lnTo>
                  <a:pt x="16141" y="8891"/>
                </a:lnTo>
                <a:lnTo>
                  <a:pt x="19188" y="8891"/>
                </a:lnTo>
                <a:cubicBezTo>
                  <a:pt x="19188" y="8891"/>
                  <a:pt x="19188" y="6551"/>
                  <a:pt x="19188" y="6551"/>
                </a:cubicBezTo>
                <a:close/>
                <a:moveTo>
                  <a:pt x="18217" y="16775"/>
                </a:moveTo>
                <a:cubicBezTo>
                  <a:pt x="17011" y="16775"/>
                  <a:pt x="16007" y="17855"/>
                  <a:pt x="16007" y="19188"/>
                </a:cubicBezTo>
                <a:cubicBezTo>
                  <a:pt x="16007" y="20519"/>
                  <a:pt x="17011" y="21599"/>
                  <a:pt x="18217" y="21599"/>
                </a:cubicBezTo>
                <a:cubicBezTo>
                  <a:pt x="19456" y="21599"/>
                  <a:pt x="20460" y="20519"/>
                  <a:pt x="20460" y="19188"/>
                </a:cubicBezTo>
                <a:cubicBezTo>
                  <a:pt x="20427" y="17855"/>
                  <a:pt x="19456" y="16775"/>
                  <a:pt x="18217" y="16775"/>
                </a:cubicBezTo>
                <a:close/>
                <a:moveTo>
                  <a:pt x="11720" y="9719"/>
                </a:moveTo>
                <a:lnTo>
                  <a:pt x="11720" y="12491"/>
                </a:lnTo>
                <a:lnTo>
                  <a:pt x="15069" y="12491"/>
                </a:lnTo>
                <a:lnTo>
                  <a:pt x="15069" y="9719"/>
                </a:lnTo>
                <a:cubicBezTo>
                  <a:pt x="15069" y="9719"/>
                  <a:pt x="11720" y="9719"/>
                  <a:pt x="11720" y="9719"/>
                </a:cubicBezTo>
                <a:close/>
                <a:moveTo>
                  <a:pt x="15069" y="8891"/>
                </a:moveTo>
                <a:lnTo>
                  <a:pt x="15069" y="6228"/>
                </a:lnTo>
                <a:lnTo>
                  <a:pt x="11720" y="5975"/>
                </a:lnTo>
                <a:lnTo>
                  <a:pt x="11720" y="8891"/>
                </a:lnTo>
                <a:cubicBezTo>
                  <a:pt x="11720" y="8891"/>
                  <a:pt x="15069" y="8891"/>
                  <a:pt x="15069" y="8891"/>
                </a:cubicBezTo>
                <a:close/>
                <a:moveTo>
                  <a:pt x="8438" y="12491"/>
                </a:moveTo>
                <a:lnTo>
                  <a:pt x="10649" y="12491"/>
                </a:lnTo>
                <a:lnTo>
                  <a:pt x="10649" y="9719"/>
                </a:lnTo>
                <a:lnTo>
                  <a:pt x="7635" y="9719"/>
                </a:lnTo>
                <a:cubicBezTo>
                  <a:pt x="7635" y="9719"/>
                  <a:pt x="8438" y="12491"/>
                  <a:pt x="8438" y="12491"/>
                </a:cubicBezTo>
                <a:close/>
                <a:moveTo>
                  <a:pt x="6362" y="5616"/>
                </a:moveTo>
                <a:lnTo>
                  <a:pt x="7367" y="8891"/>
                </a:lnTo>
                <a:lnTo>
                  <a:pt x="10649" y="8891"/>
                </a:lnTo>
                <a:lnTo>
                  <a:pt x="10649" y="5904"/>
                </a:lnTo>
                <a:cubicBezTo>
                  <a:pt x="10649" y="5904"/>
                  <a:pt x="6362" y="5616"/>
                  <a:pt x="6362" y="5616"/>
                </a:cubicBezTo>
                <a:close/>
                <a:moveTo>
                  <a:pt x="7367" y="16775"/>
                </a:moveTo>
                <a:cubicBezTo>
                  <a:pt x="6127" y="16775"/>
                  <a:pt x="5124" y="17855"/>
                  <a:pt x="5124" y="19188"/>
                </a:cubicBezTo>
                <a:cubicBezTo>
                  <a:pt x="5124" y="20519"/>
                  <a:pt x="6127" y="21599"/>
                  <a:pt x="7367" y="21599"/>
                </a:cubicBezTo>
                <a:cubicBezTo>
                  <a:pt x="8606" y="21599"/>
                  <a:pt x="9610" y="20519"/>
                  <a:pt x="9610" y="19188"/>
                </a:cubicBezTo>
                <a:cubicBezTo>
                  <a:pt x="9610" y="17855"/>
                  <a:pt x="8606" y="16775"/>
                  <a:pt x="7367" y="16775"/>
                </a:cubicBezTo>
                <a:close/>
                <a:moveTo>
                  <a:pt x="21599" y="5508"/>
                </a:moveTo>
                <a:lnTo>
                  <a:pt x="21599" y="13607"/>
                </a:lnTo>
                <a:cubicBezTo>
                  <a:pt x="21599" y="14436"/>
                  <a:pt x="20996" y="15083"/>
                  <a:pt x="20226" y="15083"/>
                </a:cubicBezTo>
                <a:lnTo>
                  <a:pt x="7434" y="15083"/>
                </a:lnTo>
                <a:cubicBezTo>
                  <a:pt x="6797" y="15083"/>
                  <a:pt x="6228" y="14543"/>
                  <a:pt x="6127" y="13860"/>
                </a:cubicBezTo>
                <a:lnTo>
                  <a:pt x="3750" y="4715"/>
                </a:lnTo>
                <a:cubicBezTo>
                  <a:pt x="3750" y="4715"/>
                  <a:pt x="3348" y="3060"/>
                  <a:pt x="2645" y="2843"/>
                </a:cubicBezTo>
                <a:cubicBezTo>
                  <a:pt x="1540" y="2519"/>
                  <a:pt x="0" y="3168"/>
                  <a:pt x="0" y="1259"/>
                </a:cubicBezTo>
                <a:cubicBezTo>
                  <a:pt x="0" y="36"/>
                  <a:pt x="1037" y="36"/>
                  <a:pt x="1037" y="36"/>
                </a:cubicBezTo>
                <a:cubicBezTo>
                  <a:pt x="1071" y="36"/>
                  <a:pt x="1272" y="0"/>
                  <a:pt x="1540" y="0"/>
                </a:cubicBezTo>
                <a:cubicBezTo>
                  <a:pt x="3147" y="0"/>
                  <a:pt x="5056" y="647"/>
                  <a:pt x="5793" y="2951"/>
                </a:cubicBezTo>
                <a:lnTo>
                  <a:pt x="20293" y="4068"/>
                </a:lnTo>
                <a:cubicBezTo>
                  <a:pt x="21030" y="4103"/>
                  <a:pt x="21599" y="4715"/>
                  <a:pt x="21599" y="5508"/>
                </a:cubicBezTo>
                <a:close/>
              </a:path>
            </a:pathLst>
          </a:custGeom>
          <a:solidFill>
            <a:schemeClr val="bg1"/>
          </a:solidFill>
          <a:ln>
            <a:noFill/>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34" name="任意多边形 233"/>
          <p:cNvSpPr/>
          <p:nvPr>
            <p:custDataLst>
              <p:tags r:id="rId17"/>
            </p:custDataLst>
          </p:nvPr>
        </p:nvSpPr>
        <p:spPr bwMode="auto">
          <a:xfrm>
            <a:off x="10104120" y="2970530"/>
            <a:ext cx="260985" cy="1828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303"/>
                </a:moveTo>
                <a:lnTo>
                  <a:pt x="21599" y="19991"/>
                </a:lnTo>
                <a:lnTo>
                  <a:pt x="15324" y="10736"/>
                </a:lnTo>
                <a:cubicBezTo>
                  <a:pt x="15324" y="10736"/>
                  <a:pt x="21599" y="2303"/>
                  <a:pt x="21599" y="2303"/>
                </a:cubicBezTo>
                <a:close/>
                <a:moveTo>
                  <a:pt x="20046" y="0"/>
                </a:moveTo>
                <a:lnTo>
                  <a:pt x="10784" y="12560"/>
                </a:lnTo>
                <a:lnTo>
                  <a:pt x="1523" y="0"/>
                </a:lnTo>
                <a:cubicBezTo>
                  <a:pt x="1523" y="0"/>
                  <a:pt x="20046" y="0"/>
                  <a:pt x="20046" y="0"/>
                </a:cubicBezTo>
                <a:close/>
                <a:moveTo>
                  <a:pt x="20412" y="21600"/>
                </a:moveTo>
                <a:lnTo>
                  <a:pt x="1188" y="21600"/>
                </a:lnTo>
                <a:lnTo>
                  <a:pt x="7494" y="12430"/>
                </a:lnTo>
                <a:lnTo>
                  <a:pt x="10784" y="16862"/>
                </a:lnTo>
                <a:lnTo>
                  <a:pt x="14136" y="12342"/>
                </a:lnTo>
                <a:cubicBezTo>
                  <a:pt x="14136" y="12342"/>
                  <a:pt x="20412" y="21600"/>
                  <a:pt x="20412" y="21600"/>
                </a:cubicBezTo>
                <a:close/>
                <a:moveTo>
                  <a:pt x="0" y="2303"/>
                </a:moveTo>
                <a:lnTo>
                  <a:pt x="6306" y="10778"/>
                </a:lnTo>
                <a:lnTo>
                  <a:pt x="0" y="19991"/>
                </a:lnTo>
                <a:cubicBezTo>
                  <a:pt x="0" y="19991"/>
                  <a:pt x="0" y="2303"/>
                  <a:pt x="0" y="2303"/>
                </a:cubicBezTo>
                <a:close/>
              </a:path>
            </a:pathLst>
          </a:custGeom>
          <a:solidFill>
            <a:schemeClr val="bg1"/>
          </a:solidFill>
          <a:ln>
            <a:noFill/>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Tree>
    <p:custDataLst>
      <p:tags r:id="rId18"/>
    </p:custDataLst>
  </p:cSld>
  <p:clrMapOvr>
    <a:masterClrMapping/>
  </p:clrMapOvr>
  <p:transition>
    <p:random/>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0" name="文本框 9"/>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3.4.16  </a:t>
            </a:r>
            <a:r>
              <a:rPr lang="zh-CN" altLang="en-US" sz="2000" b="1" dirty="0">
                <a:latin typeface="仿宋" panose="02010609060101010101" charset="-122"/>
                <a:ea typeface="仿宋" panose="02010609060101010101" charset="-122"/>
                <a:cs typeface="仿宋" panose="02010609060101010101" charset="-122"/>
              </a:rPr>
              <a:t>资料管理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1" name="文本框 10"/>
          <p:cNvSpPr txBox="1"/>
          <p:nvPr/>
        </p:nvSpPr>
        <p:spPr>
          <a:xfrm>
            <a:off x="372286" y="1280289"/>
            <a:ext cx="11026183"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）项目安全资料管理</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7" name="表格 6"/>
          <p:cNvGraphicFramePr>
            <a:graphicFrameLocks noGrp="1"/>
          </p:cNvGraphicFramePr>
          <p:nvPr>
            <p:custDataLst>
              <p:tags r:id="rId2"/>
            </p:custDataLst>
          </p:nvPr>
        </p:nvGraphicFramePr>
        <p:xfrm>
          <a:off x="983203" y="1904104"/>
          <a:ext cx="10255727" cy="3822363"/>
        </p:xfrm>
        <a:graphic>
          <a:graphicData uri="http://schemas.openxmlformats.org/drawingml/2006/table">
            <a:tbl>
              <a:tblPr>
                <a:tableStyleId>{5C22544A-7EE6-4342-B048-85BDC9FD1C3A}</a:tableStyleId>
              </a:tblPr>
              <a:tblGrid>
                <a:gridCol w="743866"/>
                <a:gridCol w="4319751"/>
                <a:gridCol w="2412124"/>
                <a:gridCol w="1508235"/>
                <a:gridCol w="1271751"/>
              </a:tblGrid>
              <a:tr h="435302">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序号</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资料分类</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归档时间</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主责部门</a:t>
                      </a:r>
                      <a:r>
                        <a:rPr lang="en-US" altLang="zh-CN" sz="1600" b="1" kern="100" dirty="0">
                          <a:solidFill>
                            <a:schemeClr val="bg1"/>
                          </a:solidFill>
                          <a:effectLst/>
                          <a:latin typeface="仿宋" panose="02010609060101010101" charset="-122"/>
                          <a:ea typeface="仿宋" panose="02010609060101010101" charset="-122"/>
                        </a:rPr>
                        <a:t>/</a:t>
                      </a:r>
                      <a:r>
                        <a:rPr lang="zh-CN" altLang="en-US" sz="1600" b="1" kern="100" dirty="0">
                          <a:solidFill>
                            <a:schemeClr val="bg1"/>
                          </a:solidFill>
                          <a:effectLst/>
                          <a:latin typeface="仿宋" panose="02010609060101010101" charset="-122"/>
                          <a:ea typeface="仿宋" panose="02010609060101010101" charset="-122"/>
                        </a:rPr>
                        <a:t>人员</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备注</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r>
              <a:tr h="480542">
                <a:tc>
                  <a:txBody>
                    <a:bodyPr/>
                    <a:lstStyle/>
                    <a:p>
                      <a:pPr marL="57150"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1</a:t>
                      </a:r>
                      <a:endParaRPr lang="en-US" altLang="zh-CN"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分包企业资质证书、安全生产许可证复印件</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2921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分包进场前 </a:t>
                      </a:r>
                      <a:r>
                        <a:rPr lang="en-US" altLang="zh-CN" sz="1400" b="1" kern="100">
                          <a:solidFill>
                            <a:srgbClr val="000000"/>
                          </a:solidFill>
                          <a:effectLst/>
                          <a:latin typeface="仿宋" panose="02010609060101010101" charset="-122"/>
                          <a:ea typeface="仿宋" panose="02010609060101010101" charset="-122"/>
                        </a:rPr>
                        <a:t>1 </a:t>
                      </a:r>
                      <a:r>
                        <a:rPr lang="zh-CN" altLang="en-US" sz="1400" b="1" kern="100">
                          <a:solidFill>
                            <a:srgbClr val="000000"/>
                          </a:solidFill>
                          <a:effectLst/>
                          <a:latin typeface="仿宋" panose="02010609060101010101" charset="-122"/>
                          <a:ea typeface="仿宋" panose="02010609060101010101" charset="-122"/>
                        </a:rPr>
                        <a:t>天</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254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商务部</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127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a:t>
                      </a:r>
                      <a:endParaRPr lang="en-US" altLang="zh-CN" sz="1400" b="1" kern="100">
                        <a:solidFill>
                          <a:srgbClr val="000000"/>
                        </a:solidFill>
                        <a:effectLst/>
                        <a:latin typeface="仿宋" panose="02010609060101010101" charset="-122"/>
                        <a:ea typeface="仿宋" panose="02010609060101010101" charset="-122"/>
                      </a:endParaRPr>
                    </a:p>
                  </a:txBody>
                  <a:tcPr marL="78740" marR="81280" marT="28575" anchor="ctr"/>
                </a:tc>
              </a:tr>
              <a:tr h="480542">
                <a:tc>
                  <a:txBody>
                    <a:bodyPr/>
                    <a:lstStyle/>
                    <a:p>
                      <a:pPr marL="57150"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2</a:t>
                      </a:r>
                      <a:endParaRPr lang="en-US" altLang="zh-CN"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3175"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分包安全协议</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2921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分包进场前 </a:t>
                      </a:r>
                      <a:r>
                        <a:rPr lang="en-US" altLang="zh-CN" sz="1400" b="1" kern="100">
                          <a:solidFill>
                            <a:srgbClr val="000000"/>
                          </a:solidFill>
                          <a:effectLst/>
                          <a:latin typeface="仿宋" panose="02010609060101010101" charset="-122"/>
                          <a:ea typeface="仿宋" panose="02010609060101010101" charset="-122"/>
                        </a:rPr>
                        <a:t>1 </a:t>
                      </a:r>
                      <a:r>
                        <a:rPr lang="zh-CN" altLang="en-US" sz="1400" b="1" kern="100">
                          <a:solidFill>
                            <a:srgbClr val="000000"/>
                          </a:solidFill>
                          <a:effectLst/>
                          <a:latin typeface="仿宋" panose="02010609060101010101" charset="-122"/>
                          <a:ea typeface="仿宋" panose="02010609060101010101" charset="-122"/>
                        </a:rPr>
                        <a:t>天</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254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商务部</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127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a:t>
                      </a:r>
                      <a:endParaRPr lang="en-US" altLang="zh-CN" sz="1400" b="1" kern="100">
                        <a:solidFill>
                          <a:srgbClr val="000000"/>
                        </a:solidFill>
                        <a:effectLst/>
                        <a:latin typeface="仿宋" panose="02010609060101010101" charset="-122"/>
                        <a:ea typeface="仿宋" panose="02010609060101010101" charset="-122"/>
                      </a:endParaRPr>
                    </a:p>
                  </a:txBody>
                  <a:tcPr marL="78740" marR="81280" marT="28575" anchor="ctr"/>
                </a:tc>
              </a:tr>
              <a:tr h="480542">
                <a:tc>
                  <a:txBody>
                    <a:bodyPr/>
                    <a:lstStyle/>
                    <a:p>
                      <a:pPr marL="57150"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3</a:t>
                      </a:r>
                      <a:endParaRPr lang="en-US" altLang="zh-CN"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分包项目负责人 </a:t>
                      </a:r>
                      <a:r>
                        <a:rPr lang="en-US" altLang="zh-CN" sz="1400" b="1" kern="100">
                          <a:solidFill>
                            <a:srgbClr val="000000"/>
                          </a:solidFill>
                          <a:effectLst/>
                          <a:latin typeface="仿宋" panose="02010609060101010101" charset="-122"/>
                          <a:ea typeface="仿宋" panose="02010609060101010101" charset="-122"/>
                        </a:rPr>
                        <a:t>B </a:t>
                      </a:r>
                      <a:r>
                        <a:rPr lang="zh-CN" altLang="en-US" sz="1400" b="1" kern="100">
                          <a:solidFill>
                            <a:srgbClr val="000000"/>
                          </a:solidFill>
                          <a:effectLst/>
                          <a:latin typeface="仿宋" panose="02010609060101010101" charset="-122"/>
                          <a:ea typeface="仿宋" panose="02010609060101010101" charset="-122"/>
                        </a:rPr>
                        <a:t>证和安全员 </a:t>
                      </a:r>
                      <a:r>
                        <a:rPr lang="en-US" altLang="zh-CN" sz="1400" b="1" kern="100">
                          <a:solidFill>
                            <a:srgbClr val="000000"/>
                          </a:solidFill>
                          <a:effectLst/>
                          <a:latin typeface="仿宋" panose="02010609060101010101" charset="-122"/>
                          <a:ea typeface="仿宋" panose="02010609060101010101" charset="-122"/>
                        </a:rPr>
                        <a:t>C </a:t>
                      </a:r>
                      <a:r>
                        <a:rPr lang="zh-CN" altLang="en-US" sz="1400" b="1" kern="100">
                          <a:solidFill>
                            <a:srgbClr val="000000"/>
                          </a:solidFill>
                          <a:effectLst/>
                          <a:latin typeface="仿宋" panose="02010609060101010101" charset="-122"/>
                          <a:ea typeface="仿宋" panose="02010609060101010101" charset="-122"/>
                        </a:rPr>
                        <a:t>证、特种作业操作证复印件</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2921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人员进场 </a:t>
                      </a:r>
                      <a:r>
                        <a:rPr lang="en-US" altLang="zh-CN" sz="1400" b="1" kern="100">
                          <a:solidFill>
                            <a:srgbClr val="000000"/>
                          </a:solidFill>
                          <a:effectLst/>
                          <a:latin typeface="仿宋" panose="02010609060101010101" charset="-122"/>
                          <a:ea typeface="仿宋" panose="02010609060101010101" charset="-122"/>
                        </a:rPr>
                        <a:t>1 </a:t>
                      </a:r>
                      <a:r>
                        <a:rPr lang="zh-CN" altLang="en-US" sz="1400" b="1" kern="100">
                          <a:solidFill>
                            <a:srgbClr val="000000"/>
                          </a:solidFill>
                          <a:effectLst/>
                          <a:latin typeface="仿宋" panose="02010609060101010101" charset="-122"/>
                          <a:ea typeface="仿宋" panose="02010609060101010101" charset="-122"/>
                        </a:rPr>
                        <a:t>天内</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254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安监部</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127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a:t>
                      </a:r>
                      <a:endParaRPr lang="en-US" altLang="zh-CN" sz="1400" b="1" kern="100">
                        <a:solidFill>
                          <a:srgbClr val="000000"/>
                        </a:solidFill>
                        <a:effectLst/>
                        <a:latin typeface="仿宋" panose="02010609060101010101" charset="-122"/>
                        <a:ea typeface="仿宋" panose="02010609060101010101" charset="-122"/>
                      </a:endParaRPr>
                    </a:p>
                  </a:txBody>
                  <a:tcPr marL="78740" marR="81280" marT="28575" anchor="ctr"/>
                </a:tc>
              </a:tr>
              <a:tr h="480542">
                <a:tc>
                  <a:txBody>
                    <a:bodyPr/>
                    <a:lstStyle/>
                    <a:p>
                      <a:pPr marL="57150"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4</a:t>
                      </a:r>
                      <a:endParaRPr lang="en-US" altLang="zh-CN"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127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入场教育签到记录表</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2921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人员进场 </a:t>
                      </a:r>
                      <a:r>
                        <a:rPr lang="en-US" altLang="zh-CN" sz="1400" b="1" kern="100">
                          <a:solidFill>
                            <a:srgbClr val="000000"/>
                          </a:solidFill>
                          <a:effectLst/>
                          <a:latin typeface="仿宋" panose="02010609060101010101" charset="-122"/>
                          <a:ea typeface="仿宋" panose="02010609060101010101" charset="-122"/>
                        </a:rPr>
                        <a:t>1 </a:t>
                      </a:r>
                      <a:r>
                        <a:rPr lang="zh-CN" altLang="en-US" sz="1400" b="1" kern="100">
                          <a:solidFill>
                            <a:srgbClr val="000000"/>
                          </a:solidFill>
                          <a:effectLst/>
                          <a:latin typeface="仿宋" panose="02010609060101010101" charset="-122"/>
                          <a:ea typeface="仿宋" panose="02010609060101010101" charset="-122"/>
                        </a:rPr>
                        <a:t>天内</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254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安监部</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127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a:t>
                      </a:r>
                      <a:endParaRPr lang="en-US" altLang="zh-CN" sz="1400" b="1" kern="100">
                        <a:solidFill>
                          <a:srgbClr val="000000"/>
                        </a:solidFill>
                        <a:effectLst/>
                        <a:latin typeface="仿宋" panose="02010609060101010101" charset="-122"/>
                        <a:ea typeface="仿宋" panose="02010609060101010101" charset="-122"/>
                      </a:endParaRPr>
                    </a:p>
                  </a:txBody>
                  <a:tcPr marL="78740" marR="81280" marT="28575" anchor="ctr"/>
                </a:tc>
              </a:tr>
              <a:tr h="480542">
                <a:tc>
                  <a:txBody>
                    <a:bodyPr/>
                    <a:lstStyle/>
                    <a:p>
                      <a:pPr marL="57150"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5</a:t>
                      </a:r>
                      <a:endParaRPr lang="en-US" altLang="zh-CN"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三级教育卡、人员花名册</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2921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人员进场 </a:t>
                      </a:r>
                      <a:r>
                        <a:rPr lang="en-US" altLang="zh-CN" sz="1400" b="1" kern="100">
                          <a:solidFill>
                            <a:srgbClr val="000000"/>
                          </a:solidFill>
                          <a:effectLst/>
                          <a:latin typeface="仿宋" panose="02010609060101010101" charset="-122"/>
                          <a:ea typeface="仿宋" panose="02010609060101010101" charset="-122"/>
                        </a:rPr>
                        <a:t>3 </a:t>
                      </a:r>
                      <a:r>
                        <a:rPr lang="zh-CN" altLang="en-US" sz="1400" b="1" kern="100">
                          <a:solidFill>
                            <a:srgbClr val="000000"/>
                          </a:solidFill>
                          <a:effectLst/>
                          <a:latin typeface="仿宋" panose="02010609060101010101" charset="-122"/>
                          <a:ea typeface="仿宋" panose="02010609060101010101" charset="-122"/>
                        </a:rPr>
                        <a:t>天内</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127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劳务管理员</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127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a:t>
                      </a:r>
                      <a:endParaRPr lang="en-US" altLang="zh-CN" sz="1400" b="1" kern="100">
                        <a:solidFill>
                          <a:srgbClr val="000000"/>
                        </a:solidFill>
                        <a:effectLst/>
                        <a:latin typeface="仿宋" panose="02010609060101010101" charset="-122"/>
                        <a:ea typeface="仿宋" panose="02010609060101010101" charset="-122"/>
                      </a:endParaRPr>
                    </a:p>
                  </a:txBody>
                  <a:tcPr marL="78740" marR="81280" marT="28575" anchor="ctr"/>
                </a:tc>
              </a:tr>
              <a:tr h="480542">
                <a:tc>
                  <a:txBody>
                    <a:bodyPr/>
                    <a:lstStyle/>
                    <a:p>
                      <a:pPr marL="57150"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6</a:t>
                      </a:r>
                      <a:endParaRPr lang="en-US" altLang="zh-CN"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日常教育、节假日教育签到记录表</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95885"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教育后 </a:t>
                      </a:r>
                      <a:r>
                        <a:rPr lang="en-US" altLang="zh-CN" sz="1400" b="1" kern="100">
                          <a:solidFill>
                            <a:srgbClr val="000000"/>
                          </a:solidFill>
                          <a:effectLst/>
                          <a:latin typeface="仿宋" panose="02010609060101010101" charset="-122"/>
                          <a:ea typeface="仿宋" panose="02010609060101010101" charset="-122"/>
                        </a:rPr>
                        <a:t>1 </a:t>
                      </a:r>
                      <a:r>
                        <a:rPr lang="zh-CN" altLang="en-US" sz="1400" b="1" kern="100">
                          <a:solidFill>
                            <a:srgbClr val="000000"/>
                          </a:solidFill>
                          <a:effectLst/>
                          <a:latin typeface="仿宋" panose="02010609060101010101" charset="-122"/>
                          <a:ea typeface="仿宋" panose="02010609060101010101" charset="-122"/>
                        </a:rPr>
                        <a:t>天内</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254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安监部</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127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a:t>
                      </a:r>
                      <a:endParaRPr lang="en-US" altLang="zh-CN" sz="1400" b="1" kern="100">
                        <a:solidFill>
                          <a:srgbClr val="000000"/>
                        </a:solidFill>
                        <a:effectLst/>
                        <a:latin typeface="仿宋" panose="02010609060101010101" charset="-122"/>
                        <a:ea typeface="仿宋" panose="02010609060101010101" charset="-122"/>
                      </a:endParaRPr>
                    </a:p>
                  </a:txBody>
                  <a:tcPr marL="78740" marR="81280" marT="28575" anchor="ctr"/>
                </a:tc>
              </a:tr>
              <a:tr h="480542">
                <a:tc>
                  <a:txBody>
                    <a:bodyPr/>
                    <a:lstStyle/>
                    <a:p>
                      <a:pPr marL="57150"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7</a:t>
                      </a:r>
                      <a:endParaRPr lang="en-US" altLang="zh-CN"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特种作业人员定期教育签到记录表</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95885"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教育后 </a:t>
                      </a:r>
                      <a:r>
                        <a:rPr lang="en-US" altLang="zh-CN" sz="1400" b="1" kern="100">
                          <a:solidFill>
                            <a:srgbClr val="000000"/>
                          </a:solidFill>
                          <a:effectLst/>
                          <a:latin typeface="仿宋" panose="02010609060101010101" charset="-122"/>
                          <a:ea typeface="仿宋" panose="02010609060101010101" charset="-122"/>
                        </a:rPr>
                        <a:t>1 </a:t>
                      </a:r>
                      <a:r>
                        <a:rPr lang="zh-CN" altLang="en-US" sz="1400" b="1" kern="100">
                          <a:solidFill>
                            <a:srgbClr val="000000"/>
                          </a:solidFill>
                          <a:effectLst/>
                          <a:latin typeface="仿宋" panose="02010609060101010101" charset="-122"/>
                          <a:ea typeface="仿宋" panose="02010609060101010101" charset="-122"/>
                        </a:rPr>
                        <a:t>天内</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127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专业工程师</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1270" indent="0" algn="ctr">
                        <a:lnSpc>
                          <a:spcPct val="107000"/>
                        </a:lnSpc>
                        <a:spcAft>
                          <a:spcPts val="0"/>
                        </a:spcAft>
                      </a:pPr>
                      <a:r>
                        <a:rPr lang="en-US" altLang="zh-CN" sz="1400" b="1" kern="100" dirty="0">
                          <a:solidFill>
                            <a:srgbClr val="000000"/>
                          </a:solidFill>
                          <a:effectLst/>
                          <a:latin typeface="仿宋" panose="02010609060101010101" charset="-122"/>
                          <a:ea typeface="仿宋" panose="02010609060101010101" charset="-122"/>
                        </a:rPr>
                        <a:t>-</a:t>
                      </a:r>
                      <a:endParaRPr lang="en-US" altLang="zh-CN" sz="1400" b="1" kern="100" dirty="0">
                        <a:solidFill>
                          <a:srgbClr val="000000"/>
                        </a:solidFill>
                        <a:effectLst/>
                        <a:latin typeface="仿宋" panose="02010609060101010101" charset="-122"/>
                        <a:ea typeface="仿宋" panose="02010609060101010101" charset="-122"/>
                      </a:endParaRPr>
                    </a:p>
                  </a:txBody>
                  <a:tcPr marL="78740" marR="81280" marT="28575" anchor="ctr"/>
                </a:tc>
              </a:tr>
            </a:tbl>
          </a:graphicData>
        </a:graphic>
      </p:graphicFrame>
    </p:spTree>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0" name="文本框 9"/>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3.4.16  </a:t>
            </a:r>
            <a:r>
              <a:rPr lang="zh-CN" altLang="en-US" sz="2000" b="1" dirty="0">
                <a:latin typeface="仿宋" panose="02010609060101010101" charset="-122"/>
                <a:ea typeface="仿宋" panose="02010609060101010101" charset="-122"/>
                <a:cs typeface="仿宋" panose="02010609060101010101" charset="-122"/>
              </a:rPr>
              <a:t>资料管理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1" name="文本框 10"/>
          <p:cNvSpPr txBox="1"/>
          <p:nvPr/>
        </p:nvSpPr>
        <p:spPr>
          <a:xfrm>
            <a:off x="372286" y="1280289"/>
            <a:ext cx="11026183"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）项目安全资料管理</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7" name="表格 6"/>
          <p:cNvGraphicFramePr>
            <a:graphicFrameLocks noGrp="1"/>
          </p:cNvGraphicFramePr>
          <p:nvPr>
            <p:custDataLst>
              <p:tags r:id="rId2"/>
            </p:custDataLst>
          </p:nvPr>
        </p:nvGraphicFramePr>
        <p:xfrm>
          <a:off x="890493" y="1719319"/>
          <a:ext cx="10255727" cy="4399350"/>
        </p:xfrm>
        <a:graphic>
          <a:graphicData uri="http://schemas.openxmlformats.org/drawingml/2006/table">
            <a:tbl>
              <a:tblPr>
                <a:tableStyleId>{5C22544A-7EE6-4342-B048-85BDC9FD1C3A}</a:tableStyleId>
              </a:tblPr>
              <a:tblGrid>
                <a:gridCol w="743866"/>
                <a:gridCol w="3326524"/>
                <a:gridCol w="2538248"/>
                <a:gridCol w="2375338"/>
                <a:gridCol w="1271751"/>
              </a:tblGrid>
              <a:tr h="435302">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序号</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资料分类</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归档时间</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主责部门</a:t>
                      </a:r>
                      <a:r>
                        <a:rPr lang="en-US" altLang="zh-CN" sz="1600" b="1" kern="100" dirty="0">
                          <a:solidFill>
                            <a:schemeClr val="bg1"/>
                          </a:solidFill>
                          <a:effectLst/>
                          <a:latin typeface="仿宋" panose="02010609060101010101" charset="-122"/>
                          <a:ea typeface="仿宋" panose="02010609060101010101" charset="-122"/>
                        </a:rPr>
                        <a:t>/</a:t>
                      </a:r>
                      <a:r>
                        <a:rPr lang="zh-CN" altLang="en-US" sz="1600" b="1" kern="100" dirty="0">
                          <a:solidFill>
                            <a:schemeClr val="bg1"/>
                          </a:solidFill>
                          <a:effectLst/>
                          <a:latin typeface="仿宋" panose="02010609060101010101" charset="-122"/>
                          <a:ea typeface="仿宋" panose="02010609060101010101" charset="-122"/>
                        </a:rPr>
                        <a:t>人员</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备注</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r>
              <a:tr h="480542">
                <a:tc>
                  <a:txBody>
                    <a:bodyPr/>
                    <a:lstStyle/>
                    <a:p>
                      <a:pPr marL="64770"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8</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635"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班组活动记录</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每周</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127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专业工程师</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1270"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r>
              <a:tr h="515620">
                <a:tc>
                  <a:txBody>
                    <a:bodyPr/>
                    <a:lstStyle/>
                    <a:p>
                      <a:pPr marL="64770"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9</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635"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安全专项方案</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项目开工 </a:t>
                      </a:r>
                      <a:r>
                        <a:rPr lang="en-US" altLang="zh-CN" sz="1400" b="1" kern="100">
                          <a:solidFill>
                            <a:srgbClr val="000000"/>
                          </a:solidFill>
                          <a:effectLst/>
                          <a:latin typeface="仿宋" panose="02010609060101010101" charset="-122"/>
                          <a:ea typeface="仿宋" panose="02010609060101010101" charset="-122"/>
                        </a:rPr>
                        <a:t>20 </a:t>
                      </a:r>
                      <a:r>
                        <a:rPr lang="zh-CN" altLang="en-US" sz="1400" b="1" kern="100">
                          <a:solidFill>
                            <a:srgbClr val="000000"/>
                          </a:solidFill>
                          <a:effectLst/>
                          <a:latin typeface="仿宋" panose="02010609060101010101" charset="-122"/>
                          <a:ea typeface="仿宋" panose="02010609060101010101" charset="-122"/>
                        </a:rPr>
                        <a:t>天内</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127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工程技术部</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1270"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r>
              <a:tr h="480542">
                <a:tc>
                  <a:txBody>
                    <a:bodyPr/>
                    <a:lstStyle/>
                    <a:p>
                      <a:pPr marL="28575"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10</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635"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安全技术交底</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103505"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交底后 </a:t>
                      </a:r>
                      <a:r>
                        <a:rPr lang="en-US" altLang="zh-CN" sz="1400" b="1" kern="100">
                          <a:solidFill>
                            <a:srgbClr val="000000"/>
                          </a:solidFill>
                          <a:effectLst/>
                          <a:latin typeface="仿宋" panose="02010609060101010101" charset="-122"/>
                          <a:ea typeface="仿宋" panose="02010609060101010101" charset="-122"/>
                        </a:rPr>
                        <a:t>1 </a:t>
                      </a:r>
                      <a:r>
                        <a:rPr lang="zh-CN" altLang="en-US" sz="1400" b="1" kern="100">
                          <a:solidFill>
                            <a:srgbClr val="000000"/>
                          </a:solidFill>
                          <a:effectLst/>
                          <a:latin typeface="仿宋" panose="02010609060101010101" charset="-122"/>
                          <a:ea typeface="仿宋" panose="02010609060101010101" charset="-122"/>
                        </a:rPr>
                        <a:t>天内</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工程技术部、专业工程师、机械工程师</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安全技术交底汇总表</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r>
              <a:tr h="480542">
                <a:tc>
                  <a:txBody>
                    <a:bodyPr/>
                    <a:lstStyle/>
                    <a:p>
                      <a:pPr marL="28575"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11</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635"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安全验收记录</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103505"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验收后 </a:t>
                      </a:r>
                      <a:r>
                        <a:rPr lang="en-US" altLang="zh-CN" sz="1400" b="1" kern="100">
                          <a:solidFill>
                            <a:srgbClr val="000000"/>
                          </a:solidFill>
                          <a:effectLst/>
                          <a:latin typeface="仿宋" panose="02010609060101010101" charset="-122"/>
                          <a:ea typeface="仿宋" panose="02010609060101010101" charset="-122"/>
                        </a:rPr>
                        <a:t>1 </a:t>
                      </a:r>
                      <a:r>
                        <a:rPr lang="zh-CN" altLang="en-US" sz="1400" b="1" kern="100">
                          <a:solidFill>
                            <a:srgbClr val="000000"/>
                          </a:solidFill>
                          <a:effectLst/>
                          <a:latin typeface="仿宋" panose="02010609060101010101" charset="-122"/>
                          <a:ea typeface="仿宋" panose="02010609060101010101" charset="-122"/>
                        </a:rPr>
                        <a:t>天内</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20320" marR="0" indent="0" algn="ctr">
                        <a:lnSpc>
                          <a:spcPct val="107000"/>
                        </a:lnSpc>
                        <a:spcAft>
                          <a:spcPts val="345"/>
                        </a:spcAft>
                      </a:pPr>
                      <a:r>
                        <a:rPr lang="zh-CN" altLang="en-US" sz="1400" b="1" kern="100">
                          <a:solidFill>
                            <a:srgbClr val="000000"/>
                          </a:solidFill>
                          <a:effectLst/>
                          <a:latin typeface="仿宋" panose="02010609060101010101" charset="-122"/>
                          <a:ea typeface="仿宋" panose="02010609060101010101" charset="-122"/>
                        </a:rPr>
                        <a:t>设计技术部门、专</a:t>
                      </a:r>
                      <a:endParaRPr lang="zh-CN" altLang="en-US" sz="1400" b="1" kern="10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业工程师、机械工程师</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设备设施验收一览表</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r>
              <a:tr h="480542">
                <a:tc>
                  <a:txBody>
                    <a:bodyPr/>
                    <a:lstStyle/>
                    <a:p>
                      <a:pPr marL="28575"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12</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635"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安全检查记录、整改单</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整改复查后 </a:t>
                      </a:r>
                      <a:r>
                        <a:rPr lang="en-US" altLang="zh-CN" sz="1400" b="1" kern="100">
                          <a:solidFill>
                            <a:srgbClr val="000000"/>
                          </a:solidFill>
                          <a:effectLst/>
                          <a:latin typeface="仿宋" panose="02010609060101010101" charset="-122"/>
                          <a:ea typeface="仿宋" panose="02010609060101010101" charset="-122"/>
                        </a:rPr>
                        <a:t>1 </a:t>
                      </a:r>
                      <a:r>
                        <a:rPr lang="zh-CN" altLang="en-US" sz="1400" b="1" kern="100">
                          <a:solidFill>
                            <a:srgbClr val="000000"/>
                          </a:solidFill>
                          <a:effectLst/>
                          <a:latin typeface="仿宋" panose="02010609060101010101" charset="-122"/>
                          <a:ea typeface="仿宋" panose="02010609060101010101" charset="-122"/>
                        </a:rPr>
                        <a:t>天内</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安监部</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1270"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r>
              <a:tr h="480542">
                <a:tc>
                  <a:txBody>
                    <a:bodyPr/>
                    <a:lstStyle/>
                    <a:p>
                      <a:pPr marL="28575"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13</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635"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分包安全投入</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每月 </a:t>
                      </a:r>
                      <a:r>
                        <a:rPr lang="en-US" altLang="zh-CN" sz="1400" b="1" kern="100">
                          <a:solidFill>
                            <a:srgbClr val="000000"/>
                          </a:solidFill>
                          <a:effectLst/>
                          <a:latin typeface="仿宋" panose="02010609060101010101" charset="-122"/>
                          <a:ea typeface="仿宋" panose="02010609060101010101" charset="-122"/>
                        </a:rPr>
                        <a:t>5 </a:t>
                      </a:r>
                      <a:r>
                        <a:rPr lang="zh-CN" altLang="en-US" sz="1400" b="1" kern="100">
                          <a:solidFill>
                            <a:srgbClr val="000000"/>
                          </a:solidFill>
                          <a:effectLst/>
                          <a:latin typeface="仿宋" panose="02010609060101010101" charset="-122"/>
                          <a:ea typeface="仿宋" panose="02010609060101010101" charset="-122"/>
                        </a:rPr>
                        <a:t>号</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商务部</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1270"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r>
              <a:tr h="480542">
                <a:tc>
                  <a:txBody>
                    <a:bodyPr/>
                    <a:lstStyle/>
                    <a:p>
                      <a:pPr marL="28575"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14</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635"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安全物资投入</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每月 </a:t>
                      </a:r>
                      <a:r>
                        <a:rPr lang="en-US" altLang="zh-CN" sz="1400" b="1" kern="100">
                          <a:solidFill>
                            <a:srgbClr val="000000"/>
                          </a:solidFill>
                          <a:effectLst/>
                          <a:latin typeface="仿宋" panose="02010609060101010101" charset="-122"/>
                          <a:ea typeface="仿宋" panose="02010609060101010101" charset="-122"/>
                        </a:rPr>
                        <a:t>5 </a:t>
                      </a:r>
                      <a:r>
                        <a:rPr lang="zh-CN" altLang="en-US" sz="1400" b="1" kern="100">
                          <a:solidFill>
                            <a:srgbClr val="000000"/>
                          </a:solidFill>
                          <a:effectLst/>
                          <a:latin typeface="仿宋" panose="02010609060101010101" charset="-122"/>
                          <a:ea typeface="仿宋" panose="02010609060101010101" charset="-122"/>
                        </a:rPr>
                        <a:t>号</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127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材料工程师</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1270"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r>
              <a:tr h="480542">
                <a:tc>
                  <a:txBody>
                    <a:bodyPr/>
                    <a:lstStyle/>
                    <a:p>
                      <a:pPr marL="28575"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15</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127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例会记录</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127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例会后 </a:t>
                      </a:r>
                      <a:r>
                        <a:rPr lang="en-US" altLang="zh-CN" sz="1400" b="1" kern="100">
                          <a:solidFill>
                            <a:srgbClr val="000000"/>
                          </a:solidFill>
                          <a:effectLst/>
                          <a:latin typeface="仿宋" panose="02010609060101010101" charset="-122"/>
                          <a:ea typeface="仿宋" panose="02010609060101010101" charset="-122"/>
                        </a:rPr>
                        <a:t>1 </a:t>
                      </a:r>
                      <a:r>
                        <a:rPr lang="zh-CN" altLang="en-US" sz="1400" b="1" kern="100">
                          <a:solidFill>
                            <a:srgbClr val="000000"/>
                          </a:solidFill>
                          <a:effectLst/>
                          <a:latin typeface="仿宋" panose="02010609060101010101" charset="-122"/>
                          <a:ea typeface="仿宋" panose="02010609060101010101" charset="-122"/>
                        </a:rPr>
                        <a:t>天</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127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工程技术部</a:t>
                      </a:r>
                      <a:endParaRPr lang="zh-CN" altLang="en-US" sz="1400" b="1" kern="100">
                        <a:solidFill>
                          <a:srgbClr val="000000"/>
                        </a:solidFill>
                        <a:effectLst/>
                        <a:latin typeface="仿宋" panose="02010609060101010101" charset="-122"/>
                        <a:ea typeface="仿宋" panose="02010609060101010101" charset="-122"/>
                      </a:endParaRPr>
                    </a:p>
                  </a:txBody>
                  <a:tcPr marL="78740" marR="81280" marT="28575" anchor="ctr"/>
                </a:tc>
                <a:tc>
                  <a:txBody>
                    <a:bodyPr/>
                    <a:lstStyle/>
                    <a:p>
                      <a:pPr marL="1270" marR="0" indent="0" algn="ctr">
                        <a:lnSpc>
                          <a:spcPct val="107000"/>
                        </a:lnSpc>
                        <a:spcAft>
                          <a:spcPts val="0"/>
                        </a:spcAft>
                      </a:pPr>
                      <a:r>
                        <a:rPr lang="en-US" altLang="zh-CN" sz="1400" b="1" kern="100" dirty="0">
                          <a:solidFill>
                            <a:srgbClr val="000000"/>
                          </a:solidFill>
                          <a:effectLst/>
                          <a:latin typeface="仿宋" panose="02010609060101010101" charset="-122"/>
                          <a:ea typeface="仿宋" panose="02010609060101010101" charset="-122"/>
                        </a:rPr>
                        <a:t>-</a:t>
                      </a:r>
                      <a:endParaRPr lang="zh-CN" altLang="en-US" sz="1400" b="1" kern="100" dirty="0">
                        <a:solidFill>
                          <a:srgbClr val="000000"/>
                        </a:solidFill>
                        <a:effectLst/>
                        <a:latin typeface="仿宋" panose="02010609060101010101" charset="-122"/>
                        <a:ea typeface="仿宋" panose="02010609060101010101" charset="-122"/>
                      </a:endParaRPr>
                    </a:p>
                  </a:txBody>
                  <a:tcPr marL="78740" marR="81280" marT="28575" anchor="ctr"/>
                </a:tc>
              </a:tr>
            </a:tbl>
          </a:graphicData>
        </a:graphic>
      </p:graphicFrame>
    </p:spTree>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0" name="文本框 9"/>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3.4.17  </a:t>
            </a:r>
            <a:r>
              <a:rPr lang="zh-CN" altLang="en-US" sz="2000" b="1" dirty="0">
                <a:solidFill>
                  <a:schemeClr val="tx1"/>
                </a:solidFill>
                <a:latin typeface="仿宋" panose="02010609060101010101" charset="-122"/>
                <a:ea typeface="仿宋" panose="02010609060101010101" charset="-122"/>
                <a:cs typeface="仿宋" panose="02010609060101010101" charset="-122"/>
              </a:rPr>
              <a:t>治安保卫</a:t>
            </a:r>
            <a:r>
              <a:rPr lang="zh-CN" altLang="en-US" sz="2000" b="1" dirty="0">
                <a:latin typeface="仿宋" panose="02010609060101010101" charset="-122"/>
                <a:ea typeface="仿宋" panose="02010609060101010101" charset="-122"/>
                <a:cs typeface="仿宋" panose="02010609060101010101" charset="-122"/>
              </a:rPr>
              <a:t>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cxnSp>
        <p:nvCxnSpPr>
          <p:cNvPr id="242" name="直接连接符 241"/>
          <p:cNvCxnSpPr/>
          <p:nvPr>
            <p:custDataLst>
              <p:tags r:id="rId2"/>
            </p:custDataLst>
          </p:nvPr>
        </p:nvCxnSpPr>
        <p:spPr>
          <a:xfrm>
            <a:off x="6333490" y="4747260"/>
            <a:ext cx="508698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4" name="文本框 243"/>
          <p:cNvSpPr txBox="1"/>
          <p:nvPr>
            <p:custDataLst>
              <p:tags r:id="rId3"/>
            </p:custDataLst>
          </p:nvPr>
        </p:nvSpPr>
        <p:spPr>
          <a:xfrm>
            <a:off x="7451725" y="3297555"/>
            <a:ext cx="3846830" cy="986790"/>
          </a:xfrm>
          <a:prstGeom prst="rect">
            <a:avLst/>
          </a:prstGeom>
        </p:spPr>
        <p:txBody>
          <a:bodyPr wrap="square" tIns="0">
            <a:noAutofit/>
          </a:bodyPr>
          <a:lstStyle>
            <a:defPPr>
              <a:defRPr lang="zh-CN"/>
            </a:defPPr>
            <a:lvl1pPr>
              <a:defRPr>
                <a:solidFill>
                  <a:srgbClr val="E7E6E6">
                    <a:lumMod val="25000"/>
                  </a:srgbClr>
                </a:solidFill>
              </a:defRPr>
            </a:lvl1pPr>
          </a:lstStyle>
          <a:p>
            <a:pPr marL="0" lvl="0" indent="0" algn="l">
              <a:lnSpc>
                <a:spcPct val="120000"/>
              </a:lnSpc>
              <a:spcBef>
                <a:spcPts val="0"/>
              </a:spcBef>
              <a:spcAft>
                <a:spcPts val="0"/>
              </a:spcAft>
              <a:buSzPct val="100000"/>
            </a:pPr>
            <a:r>
              <a:rPr lang="zh-CN" altLang="en-US" sz="1400" b="1" spc="150" dirty="0">
                <a:solidFill>
                  <a:schemeClr val="bg1">
                    <a:lumMod val="50000"/>
                  </a:schemeClr>
                </a:solidFill>
                <a:latin typeface="仿宋" panose="02010609060101010101" charset="-122"/>
                <a:ea typeface="仿宋" panose="02010609060101010101" charset="-122"/>
                <a:sym typeface="+mn-ea"/>
              </a:rPr>
              <a:t>保安人员负责外来人员及车辆的进出登记，出门车辆须提供项目开具的出门证，对未提供放行条或放行条上签字不全的，不得放行。</a:t>
            </a:r>
            <a:endParaRPr lang="zh-CN" altLang="en-US" sz="1400" b="1" spc="150" dirty="0">
              <a:solidFill>
                <a:schemeClr val="bg1">
                  <a:lumMod val="50000"/>
                </a:schemeClr>
              </a:solidFill>
              <a:latin typeface="仿宋" panose="02010609060101010101" charset="-122"/>
              <a:ea typeface="仿宋" panose="02010609060101010101" charset="-122"/>
              <a:sym typeface="+mn-ea"/>
            </a:endParaRPr>
          </a:p>
        </p:txBody>
      </p:sp>
      <p:sp>
        <p:nvSpPr>
          <p:cNvPr id="245" name="文本框 244"/>
          <p:cNvSpPr txBox="1"/>
          <p:nvPr>
            <p:custDataLst>
              <p:tags r:id="rId4"/>
            </p:custDataLst>
          </p:nvPr>
        </p:nvSpPr>
        <p:spPr>
          <a:xfrm>
            <a:off x="6331585" y="3297555"/>
            <a:ext cx="945515" cy="9455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defPPr>
            <a:lvl1pPr algn="ctr">
              <a:defRPr sz="4800">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pPr>
            <a:r>
              <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rPr>
              <a:t>4</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46" name="直接连接符 245"/>
          <p:cNvCxnSpPr/>
          <p:nvPr>
            <p:custDataLst>
              <p:tags r:id="rId5"/>
            </p:custDataLst>
          </p:nvPr>
        </p:nvCxnSpPr>
        <p:spPr>
          <a:xfrm>
            <a:off x="796925" y="4747260"/>
            <a:ext cx="508698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7" name="矩形 246"/>
          <p:cNvSpPr/>
          <p:nvPr>
            <p:custDataLst>
              <p:tags r:id="rId6"/>
            </p:custDataLst>
          </p:nvPr>
        </p:nvSpPr>
        <p:spPr>
          <a:xfrm>
            <a:off x="795020" y="3297555"/>
            <a:ext cx="945515" cy="9455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lnSpc>
                <a:spcPct val="120000"/>
              </a:lnSpc>
            </a:pPr>
            <a:r>
              <a:rPr lang="en-US" altLang="zh-CN" sz="4800" dirty="0">
                <a:solidFill>
                  <a:schemeClr val="bg1"/>
                </a:solidFill>
                <a:latin typeface="Arial" panose="020B0604020202020204" pitchFamily="34" charset="0"/>
                <a:ea typeface="微软雅黑" panose="020B0503020204020204" pitchFamily="34" charset="-122"/>
                <a:sym typeface="Arial" panose="020B0604020202020204" pitchFamily="34" charset="0"/>
              </a:rPr>
              <a:t>3</a:t>
            </a:r>
            <a:endParaRPr lang="zh-CN" altLang="en-US" sz="4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49" name="文本框 248"/>
          <p:cNvSpPr txBox="1"/>
          <p:nvPr>
            <p:custDataLst>
              <p:tags r:id="rId7"/>
            </p:custDataLst>
          </p:nvPr>
        </p:nvSpPr>
        <p:spPr>
          <a:xfrm>
            <a:off x="2037080" y="3297555"/>
            <a:ext cx="3846830" cy="986790"/>
          </a:xfrm>
          <a:prstGeom prst="rect">
            <a:avLst/>
          </a:prstGeom>
        </p:spPr>
        <p:txBody>
          <a:bodyPr wrap="square" tIns="0">
            <a:noAutofit/>
          </a:bodyPr>
          <a:lstStyle>
            <a:defPPr>
              <a:defRPr lang="zh-CN"/>
            </a:defPPr>
            <a:lvl1pPr>
              <a:defRPr>
                <a:solidFill>
                  <a:srgbClr val="E7E6E6">
                    <a:lumMod val="25000"/>
                  </a:srgbClr>
                </a:solidFill>
              </a:defRPr>
            </a:lvl1pPr>
          </a:lstStyle>
          <a:p>
            <a:pPr marL="0" lvl="0" indent="0" algn="l">
              <a:lnSpc>
                <a:spcPct val="120000"/>
              </a:lnSpc>
              <a:spcBef>
                <a:spcPts val="0"/>
              </a:spcBef>
              <a:spcAft>
                <a:spcPts val="0"/>
              </a:spcAft>
              <a:buSzPct val="100000"/>
            </a:pPr>
            <a:r>
              <a:rPr lang="zh-CN" altLang="en-US" sz="1400" b="1" spc="150" dirty="0">
                <a:solidFill>
                  <a:schemeClr val="bg1">
                    <a:lumMod val="50000"/>
                  </a:schemeClr>
                </a:solidFill>
                <a:latin typeface="仿宋" panose="02010609060101010101" charset="-122"/>
                <a:ea typeface="仿宋" panose="02010609060101010101" charset="-122"/>
                <a:sym typeface="+mn-ea"/>
              </a:rPr>
              <a:t>项目安全总监（安全工程师）对现场保安人员实施监管，制定保安人员相关管理规定，做好对保安人员的交底，督促、检查保安人员的日常工作，并对保安人员履职情况进行考核。</a:t>
            </a:r>
            <a:endParaRPr lang="zh-CN" altLang="en-US" sz="1400" b="1" spc="150" dirty="0">
              <a:solidFill>
                <a:schemeClr val="bg1">
                  <a:lumMod val="50000"/>
                </a:schemeClr>
              </a:solidFill>
              <a:latin typeface="仿宋" panose="02010609060101010101" charset="-122"/>
              <a:ea typeface="仿宋" panose="02010609060101010101" charset="-122"/>
              <a:sym typeface="+mn-ea"/>
            </a:endParaRPr>
          </a:p>
        </p:txBody>
      </p:sp>
      <p:cxnSp>
        <p:nvCxnSpPr>
          <p:cNvPr id="250" name="直接连接符 249"/>
          <p:cNvCxnSpPr/>
          <p:nvPr>
            <p:custDataLst>
              <p:tags r:id="rId8"/>
            </p:custDataLst>
          </p:nvPr>
        </p:nvCxnSpPr>
        <p:spPr>
          <a:xfrm>
            <a:off x="6333490" y="2853055"/>
            <a:ext cx="508698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1" name="矩形 250"/>
          <p:cNvSpPr/>
          <p:nvPr>
            <p:custDataLst>
              <p:tags r:id="rId9"/>
            </p:custDataLst>
          </p:nvPr>
        </p:nvSpPr>
        <p:spPr>
          <a:xfrm>
            <a:off x="6331585" y="1403350"/>
            <a:ext cx="945515" cy="9455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lnSpc>
                <a:spcPct val="120000"/>
              </a:lnSpc>
            </a:pPr>
            <a:r>
              <a:rPr lang="en-US" altLang="zh-CN" sz="4800" dirty="0">
                <a:solidFill>
                  <a:schemeClr val="bg1"/>
                </a:solidFill>
                <a:latin typeface="Arial" panose="020B0604020202020204" pitchFamily="34" charset="0"/>
                <a:ea typeface="微软雅黑" panose="020B0503020204020204" pitchFamily="34" charset="-122"/>
                <a:sym typeface="Arial" panose="020B0604020202020204" pitchFamily="34" charset="0"/>
              </a:rPr>
              <a:t>2</a:t>
            </a:r>
            <a:endParaRPr lang="zh-CN" altLang="en-US" sz="4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2" name="文本框 251"/>
          <p:cNvSpPr txBox="1"/>
          <p:nvPr>
            <p:custDataLst>
              <p:tags r:id="rId10"/>
            </p:custDataLst>
          </p:nvPr>
        </p:nvSpPr>
        <p:spPr>
          <a:xfrm>
            <a:off x="7381875" y="1403350"/>
            <a:ext cx="3846830" cy="986790"/>
          </a:xfrm>
          <a:prstGeom prst="rect">
            <a:avLst/>
          </a:prstGeom>
        </p:spPr>
        <p:txBody>
          <a:bodyPr wrap="square" tIns="0">
            <a:normAutofit/>
          </a:bodyPr>
          <a:lstStyle>
            <a:defPPr>
              <a:defRPr lang="zh-CN"/>
            </a:defPPr>
            <a:lvl1pPr>
              <a:defRPr>
                <a:solidFill>
                  <a:srgbClr val="E7E6E6">
                    <a:lumMod val="25000"/>
                  </a:srgbClr>
                </a:solidFill>
              </a:defRPr>
            </a:lvl1pPr>
          </a:lstStyle>
          <a:p>
            <a:pPr marL="0" lvl="0" indent="0" algn="l">
              <a:lnSpc>
                <a:spcPct val="120000"/>
              </a:lnSpc>
              <a:spcBef>
                <a:spcPts val="0"/>
              </a:spcBef>
              <a:spcAft>
                <a:spcPts val="0"/>
              </a:spcAft>
              <a:buSzPct val="100000"/>
            </a:pPr>
            <a:r>
              <a:rPr lang="zh-CN" altLang="en-US" sz="1400" b="1" spc="150" dirty="0">
                <a:solidFill>
                  <a:schemeClr val="bg1">
                    <a:lumMod val="50000"/>
                  </a:schemeClr>
                </a:solidFill>
                <a:latin typeface="仿宋" panose="02010609060101010101" charset="-122"/>
                <a:ea typeface="仿宋" panose="02010609060101010101" charset="-122"/>
                <a:sym typeface="+mn-ea"/>
              </a:rPr>
              <a:t>项目部与保安公司签订合同，并由保安公司配备专业保安人员。</a:t>
            </a:r>
            <a:endParaRPr lang="zh-CN" altLang="en-US" sz="1400" b="1" spc="150" dirty="0">
              <a:solidFill>
                <a:schemeClr val="bg1">
                  <a:lumMod val="50000"/>
                </a:schemeClr>
              </a:solidFill>
              <a:latin typeface="仿宋" panose="02010609060101010101" charset="-122"/>
              <a:ea typeface="仿宋" panose="02010609060101010101" charset="-122"/>
              <a:sym typeface="+mn-ea"/>
            </a:endParaRPr>
          </a:p>
        </p:txBody>
      </p:sp>
      <p:cxnSp>
        <p:nvCxnSpPr>
          <p:cNvPr id="254" name="直接连接符 253"/>
          <p:cNvCxnSpPr/>
          <p:nvPr>
            <p:custDataLst>
              <p:tags r:id="rId11"/>
            </p:custDataLst>
          </p:nvPr>
        </p:nvCxnSpPr>
        <p:spPr>
          <a:xfrm>
            <a:off x="796925" y="2853055"/>
            <a:ext cx="508698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5" name="矩形 254"/>
          <p:cNvSpPr/>
          <p:nvPr>
            <p:custDataLst>
              <p:tags r:id="rId12"/>
            </p:custDataLst>
          </p:nvPr>
        </p:nvSpPr>
        <p:spPr>
          <a:xfrm>
            <a:off x="795020" y="1403350"/>
            <a:ext cx="945515" cy="9455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lnSpc>
                <a:spcPct val="120000"/>
              </a:lnSpc>
            </a:pPr>
            <a:r>
              <a:rPr lang="en-US" altLang="zh-CN" sz="4800" dirty="0">
                <a:solidFill>
                  <a:schemeClr val="bg1"/>
                </a:solidFill>
                <a:latin typeface="Arial" panose="020B0604020202020204" pitchFamily="34" charset="0"/>
                <a:ea typeface="微软雅黑" panose="020B0503020204020204" pitchFamily="34" charset="-122"/>
                <a:sym typeface="Arial" panose="020B0604020202020204" pitchFamily="34" charset="0"/>
              </a:rPr>
              <a:t>1</a:t>
            </a:r>
            <a:endParaRPr lang="zh-CN" altLang="en-US" sz="4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57" name="文本框 256"/>
          <p:cNvSpPr txBox="1"/>
          <p:nvPr>
            <p:custDataLst>
              <p:tags r:id="rId13"/>
            </p:custDataLst>
          </p:nvPr>
        </p:nvSpPr>
        <p:spPr>
          <a:xfrm>
            <a:off x="1915160" y="1403350"/>
            <a:ext cx="3846830" cy="986790"/>
          </a:xfrm>
          <a:prstGeom prst="rect">
            <a:avLst/>
          </a:prstGeom>
        </p:spPr>
        <p:txBody>
          <a:bodyPr wrap="square" tIns="0">
            <a:noAutofit/>
          </a:bodyPr>
          <a:lstStyle>
            <a:defPPr>
              <a:defRPr lang="zh-CN"/>
            </a:defPPr>
            <a:lvl1pPr>
              <a:defRPr>
                <a:solidFill>
                  <a:srgbClr val="E7E6E6">
                    <a:lumMod val="25000"/>
                  </a:srgbClr>
                </a:solidFill>
              </a:defRPr>
            </a:lvl1pPr>
          </a:lstStyle>
          <a:p>
            <a:pPr marL="0" lvl="0" indent="0" algn="l">
              <a:lnSpc>
                <a:spcPct val="120000"/>
              </a:lnSpc>
              <a:spcBef>
                <a:spcPts val="0"/>
              </a:spcBef>
              <a:spcAft>
                <a:spcPts val="0"/>
              </a:spcAft>
              <a:buSzPct val="100000"/>
            </a:pPr>
            <a:r>
              <a:rPr lang="zh-CN" altLang="en-US" sz="1400" b="1" spc="150" dirty="0">
                <a:solidFill>
                  <a:schemeClr val="bg1">
                    <a:lumMod val="50000"/>
                  </a:schemeClr>
                </a:solidFill>
                <a:latin typeface="仿宋" panose="02010609060101010101" charset="-122"/>
                <a:ea typeface="仿宋" panose="02010609060101010101" charset="-122"/>
                <a:sym typeface="+mn-ea"/>
              </a:rPr>
              <a:t>项目部应成立以项目经理为组长，项目安全总监（安全工程师）、物资工程师等为组员的治安保卫领导小组。治安保卫领导小组负责项目的治安保卫工作。</a:t>
            </a:r>
            <a:endParaRPr lang="zh-CN" altLang="en-US" sz="1400" b="1" spc="150" dirty="0">
              <a:solidFill>
                <a:schemeClr val="bg1">
                  <a:lumMod val="50000"/>
                </a:schemeClr>
              </a:solidFill>
              <a:latin typeface="仿宋" panose="02010609060101010101" charset="-122"/>
              <a:ea typeface="仿宋" panose="02010609060101010101" charset="-122"/>
              <a:sym typeface="+mn-ea"/>
            </a:endParaRPr>
          </a:p>
        </p:txBody>
      </p:sp>
      <p:cxnSp>
        <p:nvCxnSpPr>
          <p:cNvPr id="258" name="直接连接符 257"/>
          <p:cNvCxnSpPr/>
          <p:nvPr>
            <p:custDataLst>
              <p:tags r:id="rId14"/>
            </p:custDataLst>
          </p:nvPr>
        </p:nvCxnSpPr>
        <p:spPr>
          <a:xfrm>
            <a:off x="6333490" y="6642100"/>
            <a:ext cx="508698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0" name="文本框 259"/>
          <p:cNvSpPr txBox="1"/>
          <p:nvPr>
            <p:custDataLst>
              <p:tags r:id="rId15"/>
            </p:custDataLst>
          </p:nvPr>
        </p:nvSpPr>
        <p:spPr>
          <a:xfrm>
            <a:off x="7451725" y="5191760"/>
            <a:ext cx="3846830" cy="986790"/>
          </a:xfrm>
          <a:prstGeom prst="rect">
            <a:avLst/>
          </a:prstGeom>
        </p:spPr>
        <p:txBody>
          <a:bodyPr wrap="square" tIns="0">
            <a:normAutofit/>
          </a:bodyPr>
          <a:lstStyle>
            <a:defPPr>
              <a:defRPr lang="zh-CN"/>
            </a:defPPr>
            <a:lvl1pPr>
              <a:defRPr>
                <a:solidFill>
                  <a:srgbClr val="E7E6E6">
                    <a:lumMod val="25000"/>
                  </a:srgbClr>
                </a:solidFill>
              </a:defRPr>
            </a:lvl1pPr>
          </a:lstStyle>
          <a:p>
            <a:pPr marL="0" lvl="0" indent="0" algn="l">
              <a:lnSpc>
                <a:spcPct val="120000"/>
              </a:lnSpc>
              <a:spcBef>
                <a:spcPts val="0"/>
              </a:spcBef>
              <a:spcAft>
                <a:spcPts val="0"/>
              </a:spcAft>
              <a:buSzPct val="100000"/>
            </a:pPr>
            <a:r>
              <a:rPr lang="zh-CN" altLang="en-US" sz="1400" b="1" spc="150" dirty="0">
                <a:solidFill>
                  <a:schemeClr val="bg1">
                    <a:lumMod val="50000"/>
                  </a:schemeClr>
                </a:solidFill>
                <a:latin typeface="仿宋" panose="02010609060101010101" charset="-122"/>
                <a:ea typeface="仿宋" panose="02010609060101010101" charset="-122"/>
                <a:sym typeface="+mn-ea"/>
              </a:rPr>
              <a:t>保安人员对《放行条》应妥善保管，定期与物资工程师核对材料进出场的相关记录情况。</a:t>
            </a:r>
            <a:endParaRPr lang="zh-CN" altLang="en-US" sz="1400" b="1" spc="150" dirty="0">
              <a:solidFill>
                <a:schemeClr val="bg1">
                  <a:lumMod val="50000"/>
                </a:schemeClr>
              </a:solidFill>
              <a:latin typeface="仿宋" panose="02010609060101010101" charset="-122"/>
              <a:ea typeface="仿宋" panose="02010609060101010101" charset="-122"/>
              <a:sym typeface="+mn-ea"/>
            </a:endParaRPr>
          </a:p>
        </p:txBody>
      </p:sp>
      <p:sp>
        <p:nvSpPr>
          <p:cNvPr id="261" name="文本框 260"/>
          <p:cNvSpPr txBox="1"/>
          <p:nvPr>
            <p:custDataLst>
              <p:tags r:id="rId16"/>
            </p:custDataLst>
          </p:nvPr>
        </p:nvSpPr>
        <p:spPr>
          <a:xfrm>
            <a:off x="6331585" y="5191760"/>
            <a:ext cx="945515" cy="94551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defPPr>
            <a:lvl1pPr algn="ctr">
              <a:defRPr sz="4800">
                <a:solidFill>
                  <a:prstClr val="white"/>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nSpc>
                <a:spcPct val="120000"/>
              </a:lnSpc>
            </a:pPr>
            <a:r>
              <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rPr>
              <a:t>6</a:t>
            </a:r>
            <a:endPar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62" name="直接连接符 261"/>
          <p:cNvCxnSpPr/>
          <p:nvPr>
            <p:custDataLst>
              <p:tags r:id="rId17"/>
            </p:custDataLst>
          </p:nvPr>
        </p:nvCxnSpPr>
        <p:spPr>
          <a:xfrm>
            <a:off x="796925" y="6642100"/>
            <a:ext cx="508698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3" name="矩形 262"/>
          <p:cNvSpPr/>
          <p:nvPr>
            <p:custDataLst>
              <p:tags r:id="rId18"/>
            </p:custDataLst>
          </p:nvPr>
        </p:nvSpPr>
        <p:spPr>
          <a:xfrm>
            <a:off x="795020" y="5191760"/>
            <a:ext cx="945515" cy="9455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lnSpc>
                <a:spcPct val="120000"/>
              </a:lnSpc>
            </a:pPr>
            <a:r>
              <a:rPr lang="en-US" altLang="zh-CN" sz="4800" dirty="0">
                <a:solidFill>
                  <a:schemeClr val="bg1"/>
                </a:solidFill>
                <a:latin typeface="Arial" panose="020B0604020202020204" pitchFamily="34" charset="0"/>
                <a:ea typeface="微软雅黑" panose="020B0503020204020204" pitchFamily="34" charset="-122"/>
                <a:sym typeface="Arial" panose="020B0604020202020204" pitchFamily="34" charset="0"/>
              </a:rPr>
              <a:t>5</a:t>
            </a:r>
            <a:endParaRPr lang="zh-CN" altLang="en-US" sz="4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65" name="文本框 264"/>
          <p:cNvSpPr txBox="1"/>
          <p:nvPr>
            <p:custDataLst>
              <p:tags r:id="rId19"/>
            </p:custDataLst>
          </p:nvPr>
        </p:nvSpPr>
        <p:spPr>
          <a:xfrm>
            <a:off x="1915160" y="5191760"/>
            <a:ext cx="3846830" cy="986790"/>
          </a:xfrm>
          <a:prstGeom prst="rect">
            <a:avLst/>
          </a:prstGeom>
        </p:spPr>
        <p:txBody>
          <a:bodyPr wrap="square" tIns="0">
            <a:normAutofit/>
          </a:bodyPr>
          <a:lstStyle>
            <a:defPPr>
              <a:defRPr lang="zh-CN"/>
            </a:defPPr>
            <a:lvl1pPr>
              <a:defRPr>
                <a:solidFill>
                  <a:srgbClr val="E7E6E6">
                    <a:lumMod val="25000"/>
                  </a:srgbClr>
                </a:solidFill>
              </a:defRPr>
            </a:lvl1pPr>
          </a:lstStyle>
          <a:p>
            <a:pPr marL="0" lvl="0" indent="0" algn="l">
              <a:lnSpc>
                <a:spcPct val="120000"/>
              </a:lnSpc>
              <a:spcBef>
                <a:spcPts val="0"/>
              </a:spcBef>
              <a:spcAft>
                <a:spcPts val="0"/>
              </a:spcAft>
              <a:buSzPct val="100000"/>
            </a:pPr>
            <a:r>
              <a:rPr lang="zh-CN" altLang="en-US" sz="1400" b="1" spc="150" dirty="0">
                <a:solidFill>
                  <a:schemeClr val="bg1">
                    <a:lumMod val="50000"/>
                  </a:schemeClr>
                </a:solidFill>
                <a:latin typeface="仿宋" panose="02010609060101010101" charset="-122"/>
                <a:ea typeface="仿宋" panose="02010609060101010101" charset="-122"/>
                <a:sym typeface="+mn-ea"/>
              </a:rPr>
              <a:t>项目安全总监（安全工程师）应督促保安人员认真做好值班记录和交接班记录，值班记录要齐全、详细，具有可追溯性。</a:t>
            </a:r>
            <a:endParaRPr lang="zh-CN" altLang="en-US" sz="1400" b="1" spc="150" dirty="0">
              <a:solidFill>
                <a:schemeClr val="bg1">
                  <a:lumMod val="50000"/>
                </a:schemeClr>
              </a:solidFill>
              <a:latin typeface="仿宋" panose="02010609060101010101" charset="-122"/>
              <a:ea typeface="仿宋" panose="02010609060101010101" charset="-122"/>
              <a:sym typeface="+mn-ea"/>
            </a:endParaRPr>
          </a:p>
        </p:txBody>
      </p:sp>
    </p:spTree>
    <p:custDataLst>
      <p:tags r:id="rId20"/>
    </p:custDataLst>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0" name="文本框 9"/>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3.4.18  </a:t>
            </a:r>
            <a:r>
              <a:rPr lang="zh-CN" altLang="en-US" sz="2000" b="1" dirty="0">
                <a:latin typeface="仿宋" panose="02010609060101010101" charset="-122"/>
                <a:ea typeface="仿宋" panose="02010609060101010101" charset="-122"/>
                <a:cs typeface="仿宋" panose="02010609060101010101" charset="-122"/>
              </a:rPr>
              <a:t>收尾及工程维保阶段安全管理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749" name="任意多边形 748"/>
          <p:cNvSpPr/>
          <p:nvPr>
            <p:custDataLst>
              <p:tags r:id="rId2"/>
            </p:custDataLst>
          </p:nvPr>
        </p:nvSpPr>
        <p:spPr bwMode="auto">
          <a:xfrm>
            <a:off x="236220" y="2755900"/>
            <a:ext cx="2456180" cy="1127125"/>
          </a:xfrm>
          <a:custGeom>
            <a:avLst/>
            <a:gdLst/>
            <a:ahLst/>
            <a:cxnLst>
              <a:cxn ang="0">
                <a:pos x="1098" y="302"/>
              </a:cxn>
              <a:cxn ang="0">
                <a:pos x="292" y="504"/>
              </a:cxn>
              <a:cxn ang="0">
                <a:pos x="0" y="152"/>
              </a:cxn>
              <a:cxn ang="0">
                <a:pos x="709" y="0"/>
              </a:cxn>
              <a:cxn ang="0">
                <a:pos x="1098" y="302"/>
              </a:cxn>
            </a:cxnLst>
            <a:rect l="0" t="0" r="r" b="b"/>
            <a:pathLst>
              <a:path w="1098" h="504">
                <a:moveTo>
                  <a:pt x="1098" y="302"/>
                </a:moveTo>
                <a:lnTo>
                  <a:pt x="292" y="504"/>
                </a:lnTo>
                <a:lnTo>
                  <a:pt x="0" y="152"/>
                </a:lnTo>
                <a:lnTo>
                  <a:pt x="709" y="0"/>
                </a:lnTo>
                <a:lnTo>
                  <a:pt x="1098" y="302"/>
                </a:lnTo>
                <a:close/>
              </a:path>
            </a:pathLst>
          </a:custGeom>
          <a:solidFill>
            <a:schemeClr val="accent1">
              <a:lumMod val="50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50" name="任意多边形 749"/>
          <p:cNvSpPr/>
          <p:nvPr>
            <p:custDataLst>
              <p:tags r:id="rId3"/>
            </p:custDataLst>
          </p:nvPr>
        </p:nvSpPr>
        <p:spPr bwMode="auto">
          <a:xfrm>
            <a:off x="1821815" y="1762760"/>
            <a:ext cx="946150" cy="1668780"/>
          </a:xfrm>
          <a:custGeom>
            <a:avLst/>
            <a:gdLst/>
            <a:ahLst/>
            <a:cxnLst>
              <a:cxn ang="0">
                <a:pos x="0" y="444"/>
              </a:cxn>
              <a:cxn ang="0">
                <a:pos x="0" y="0"/>
              </a:cxn>
              <a:cxn ang="0">
                <a:pos x="423" y="255"/>
              </a:cxn>
              <a:cxn ang="0">
                <a:pos x="395" y="744"/>
              </a:cxn>
              <a:cxn ang="0">
                <a:pos x="389" y="746"/>
              </a:cxn>
              <a:cxn ang="0">
                <a:pos x="0" y="444"/>
              </a:cxn>
            </a:cxnLst>
            <a:rect l="0" t="0" r="r" b="b"/>
            <a:pathLst>
              <a:path w="423" h="746">
                <a:moveTo>
                  <a:pt x="0" y="444"/>
                </a:moveTo>
                <a:lnTo>
                  <a:pt x="0" y="0"/>
                </a:lnTo>
                <a:lnTo>
                  <a:pt x="423" y="255"/>
                </a:lnTo>
                <a:lnTo>
                  <a:pt x="395" y="744"/>
                </a:lnTo>
                <a:lnTo>
                  <a:pt x="389" y="746"/>
                </a:lnTo>
                <a:lnTo>
                  <a:pt x="0" y="444"/>
                </a:lnTo>
                <a:close/>
              </a:path>
            </a:pathLst>
          </a:custGeom>
          <a:solidFill>
            <a:schemeClr val="accent1">
              <a:lumMod val="75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51" name="任意多边形 750"/>
          <p:cNvSpPr/>
          <p:nvPr>
            <p:custDataLst>
              <p:tags r:id="rId4"/>
            </p:custDataLst>
          </p:nvPr>
        </p:nvSpPr>
        <p:spPr bwMode="auto">
          <a:xfrm>
            <a:off x="215900" y="1762760"/>
            <a:ext cx="1605915" cy="1332865"/>
          </a:xfrm>
          <a:custGeom>
            <a:avLst/>
            <a:gdLst/>
            <a:ahLst/>
            <a:cxnLst>
              <a:cxn ang="0">
                <a:pos x="9" y="596"/>
              </a:cxn>
              <a:cxn ang="0">
                <a:pos x="0" y="118"/>
              </a:cxn>
              <a:cxn ang="0">
                <a:pos x="718" y="0"/>
              </a:cxn>
              <a:cxn ang="0">
                <a:pos x="718" y="444"/>
              </a:cxn>
              <a:cxn ang="0">
                <a:pos x="9" y="596"/>
              </a:cxn>
            </a:cxnLst>
            <a:rect l="0" t="0" r="r" b="b"/>
            <a:pathLst>
              <a:path w="718" h="596">
                <a:moveTo>
                  <a:pt x="9" y="596"/>
                </a:moveTo>
                <a:lnTo>
                  <a:pt x="0" y="118"/>
                </a:lnTo>
                <a:lnTo>
                  <a:pt x="718" y="0"/>
                </a:lnTo>
                <a:lnTo>
                  <a:pt x="718" y="444"/>
                </a:lnTo>
                <a:lnTo>
                  <a:pt x="9" y="596"/>
                </a:lnTo>
                <a:close/>
              </a:path>
            </a:pathLst>
          </a:custGeom>
          <a:solidFill>
            <a:schemeClr val="accent1">
              <a:lumMod val="50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52" name="任意多边形 751"/>
          <p:cNvSpPr/>
          <p:nvPr>
            <p:custDataLst>
              <p:tags r:id="rId5"/>
            </p:custDataLst>
          </p:nvPr>
        </p:nvSpPr>
        <p:spPr bwMode="auto">
          <a:xfrm>
            <a:off x="215900" y="2026285"/>
            <a:ext cx="673100" cy="1856740"/>
          </a:xfrm>
          <a:custGeom>
            <a:avLst/>
            <a:gdLst/>
            <a:ahLst/>
            <a:cxnLst>
              <a:cxn ang="0">
                <a:pos x="0" y="0"/>
              </a:cxn>
              <a:cxn ang="0">
                <a:pos x="301" y="301"/>
              </a:cxn>
              <a:cxn ang="0">
                <a:pos x="301" y="830"/>
              </a:cxn>
              <a:cxn ang="0">
                <a:pos x="9" y="478"/>
              </a:cxn>
              <a:cxn ang="0">
                <a:pos x="0" y="0"/>
              </a:cxn>
            </a:cxnLst>
            <a:rect l="0" t="0" r="r" b="b"/>
            <a:pathLst>
              <a:path w="301" h="830">
                <a:moveTo>
                  <a:pt x="0" y="0"/>
                </a:moveTo>
                <a:lnTo>
                  <a:pt x="301" y="301"/>
                </a:lnTo>
                <a:lnTo>
                  <a:pt x="301" y="830"/>
                </a:lnTo>
                <a:lnTo>
                  <a:pt x="9" y="478"/>
                </a:lnTo>
                <a:lnTo>
                  <a:pt x="0" y="0"/>
                </a:lnTo>
                <a:close/>
              </a:path>
            </a:pathLst>
          </a:custGeom>
          <a:solidFill>
            <a:schemeClr val="accent1">
              <a:lumMod val="75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53" name="任意多边形 752"/>
          <p:cNvSpPr/>
          <p:nvPr>
            <p:custDataLst>
              <p:tags r:id="rId6"/>
            </p:custDataLst>
          </p:nvPr>
        </p:nvSpPr>
        <p:spPr bwMode="auto">
          <a:xfrm>
            <a:off x="889000" y="2332990"/>
            <a:ext cx="1878965" cy="1550035"/>
          </a:xfrm>
          <a:custGeom>
            <a:avLst/>
            <a:gdLst/>
            <a:ahLst/>
            <a:cxnLst>
              <a:cxn ang="0">
                <a:pos x="273" y="109"/>
              </a:cxn>
              <a:cxn ang="0">
                <a:pos x="264" y="108"/>
              </a:cxn>
              <a:cxn ang="0">
                <a:pos x="188" y="122"/>
              </a:cxn>
              <a:cxn ang="0">
                <a:pos x="180" y="128"/>
              </a:cxn>
              <a:cxn ang="0">
                <a:pos x="178" y="137"/>
              </a:cxn>
              <a:cxn ang="0">
                <a:pos x="183" y="145"/>
              </a:cxn>
              <a:cxn ang="0">
                <a:pos x="193" y="147"/>
              </a:cxn>
              <a:cxn ang="0">
                <a:pos x="269" y="132"/>
              </a:cxn>
              <a:cxn ang="0">
                <a:pos x="276" y="127"/>
              </a:cxn>
              <a:cxn ang="0">
                <a:pos x="278" y="118"/>
              </a:cxn>
              <a:cxn ang="0">
                <a:pos x="273" y="109"/>
              </a:cxn>
              <a:cxn ang="0">
                <a:pos x="0" y="364"/>
              </a:cxn>
              <a:cxn ang="0">
                <a:pos x="0" y="86"/>
              </a:cxn>
              <a:cxn ang="0">
                <a:pos x="443" y="0"/>
              </a:cxn>
              <a:cxn ang="0">
                <a:pos x="428" y="257"/>
              </a:cxn>
              <a:cxn ang="0">
                <a:pos x="0" y="364"/>
              </a:cxn>
            </a:cxnLst>
            <a:rect l="0" t="0" r="r" b="b"/>
            <a:pathLst>
              <a:path w="443" h="364">
                <a:moveTo>
                  <a:pt x="273" y="109"/>
                </a:moveTo>
                <a:cubicBezTo>
                  <a:pt x="270" y="108"/>
                  <a:pt x="267" y="107"/>
                  <a:pt x="264" y="108"/>
                </a:cubicBezTo>
                <a:cubicBezTo>
                  <a:pt x="188" y="122"/>
                  <a:pt x="188" y="122"/>
                  <a:pt x="188" y="122"/>
                </a:cubicBezTo>
                <a:cubicBezTo>
                  <a:pt x="185" y="123"/>
                  <a:pt x="182" y="125"/>
                  <a:pt x="180" y="128"/>
                </a:cubicBezTo>
                <a:cubicBezTo>
                  <a:pt x="178" y="130"/>
                  <a:pt x="178" y="134"/>
                  <a:pt x="178" y="137"/>
                </a:cubicBezTo>
                <a:cubicBezTo>
                  <a:pt x="179" y="140"/>
                  <a:pt x="181" y="143"/>
                  <a:pt x="183" y="145"/>
                </a:cubicBezTo>
                <a:cubicBezTo>
                  <a:pt x="186" y="147"/>
                  <a:pt x="190" y="147"/>
                  <a:pt x="193" y="147"/>
                </a:cubicBezTo>
                <a:cubicBezTo>
                  <a:pt x="269" y="132"/>
                  <a:pt x="269" y="132"/>
                  <a:pt x="269" y="132"/>
                </a:cubicBezTo>
                <a:cubicBezTo>
                  <a:pt x="272" y="131"/>
                  <a:pt x="275" y="130"/>
                  <a:pt x="276" y="127"/>
                </a:cubicBezTo>
                <a:cubicBezTo>
                  <a:pt x="278" y="124"/>
                  <a:pt x="279" y="121"/>
                  <a:pt x="278" y="118"/>
                </a:cubicBezTo>
                <a:cubicBezTo>
                  <a:pt x="278" y="114"/>
                  <a:pt x="276" y="111"/>
                  <a:pt x="273" y="109"/>
                </a:cubicBezTo>
                <a:close/>
                <a:moveTo>
                  <a:pt x="0" y="364"/>
                </a:moveTo>
                <a:cubicBezTo>
                  <a:pt x="0" y="86"/>
                  <a:pt x="0" y="86"/>
                  <a:pt x="0" y="86"/>
                </a:cubicBezTo>
                <a:cubicBezTo>
                  <a:pt x="443" y="0"/>
                  <a:pt x="443" y="0"/>
                  <a:pt x="443" y="0"/>
                </a:cubicBezTo>
                <a:cubicBezTo>
                  <a:pt x="428" y="257"/>
                  <a:pt x="428" y="257"/>
                  <a:pt x="428" y="257"/>
                </a:cubicBezTo>
                <a:lnTo>
                  <a:pt x="0" y="364"/>
                </a:lnTo>
                <a:close/>
              </a:path>
            </a:pathLst>
          </a:custGeom>
          <a:solidFill>
            <a:schemeClr val="accent1"/>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54" name="任意多边形 753"/>
          <p:cNvSpPr/>
          <p:nvPr>
            <p:custDataLst>
              <p:tags r:id="rId7"/>
            </p:custDataLst>
          </p:nvPr>
        </p:nvSpPr>
        <p:spPr bwMode="auto">
          <a:xfrm>
            <a:off x="892175" y="2249805"/>
            <a:ext cx="1887220" cy="494030"/>
          </a:xfrm>
          <a:custGeom>
            <a:avLst/>
            <a:gdLst/>
            <a:ahLst/>
            <a:cxnLst>
              <a:cxn ang="0">
                <a:pos x="836" y="48"/>
              </a:cxn>
              <a:cxn ang="0">
                <a:pos x="0" y="221"/>
              </a:cxn>
              <a:cxn ang="0">
                <a:pos x="0" y="164"/>
              </a:cxn>
              <a:cxn ang="0">
                <a:pos x="840" y="0"/>
              </a:cxn>
              <a:cxn ang="0">
                <a:pos x="836" y="48"/>
              </a:cxn>
            </a:cxnLst>
            <a:rect l="0" t="0" r="r" b="b"/>
            <a:pathLst>
              <a:path w="840" h="221">
                <a:moveTo>
                  <a:pt x="836" y="48"/>
                </a:moveTo>
                <a:lnTo>
                  <a:pt x="0" y="221"/>
                </a:lnTo>
                <a:lnTo>
                  <a:pt x="0" y="164"/>
                </a:lnTo>
                <a:lnTo>
                  <a:pt x="840" y="0"/>
                </a:lnTo>
                <a:lnTo>
                  <a:pt x="836" y="48"/>
                </a:lnTo>
                <a:close/>
              </a:path>
            </a:pathLst>
          </a:custGeom>
          <a:solidFill>
            <a:schemeClr val="accent1">
              <a:lumMod val="75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55" name="任意多边形 754"/>
          <p:cNvSpPr/>
          <p:nvPr>
            <p:custDataLst>
              <p:tags r:id="rId8"/>
            </p:custDataLst>
          </p:nvPr>
        </p:nvSpPr>
        <p:spPr bwMode="auto">
          <a:xfrm>
            <a:off x="215900" y="1684020"/>
            <a:ext cx="2564130" cy="932815"/>
          </a:xfrm>
          <a:custGeom>
            <a:avLst/>
            <a:gdLst/>
            <a:ahLst/>
            <a:cxnLst>
              <a:cxn ang="0">
                <a:pos x="718" y="0"/>
              </a:cxn>
              <a:cxn ang="0">
                <a:pos x="1141" y="253"/>
              </a:cxn>
              <a:cxn ang="0">
                <a:pos x="301" y="417"/>
              </a:cxn>
              <a:cxn ang="0">
                <a:pos x="0" y="116"/>
              </a:cxn>
              <a:cxn ang="0">
                <a:pos x="718" y="0"/>
              </a:cxn>
            </a:cxnLst>
            <a:rect l="0" t="0" r="r" b="b"/>
            <a:pathLst>
              <a:path w="1141" h="417">
                <a:moveTo>
                  <a:pt x="718" y="0"/>
                </a:moveTo>
                <a:lnTo>
                  <a:pt x="1141" y="253"/>
                </a:lnTo>
                <a:lnTo>
                  <a:pt x="301" y="417"/>
                </a:lnTo>
                <a:lnTo>
                  <a:pt x="0" y="116"/>
                </a:lnTo>
                <a:lnTo>
                  <a:pt x="718" y="0"/>
                </a:lnTo>
                <a:close/>
              </a:path>
            </a:pathLst>
          </a:custGeom>
          <a:solidFill>
            <a:schemeClr val="accent1">
              <a:lumMod val="60000"/>
              <a:lumOff val="40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56" name="任意多边形 755"/>
          <p:cNvSpPr/>
          <p:nvPr>
            <p:custDataLst>
              <p:tags r:id="rId9"/>
            </p:custDataLst>
          </p:nvPr>
        </p:nvSpPr>
        <p:spPr bwMode="auto">
          <a:xfrm>
            <a:off x="215900" y="1943735"/>
            <a:ext cx="676275" cy="800735"/>
          </a:xfrm>
          <a:custGeom>
            <a:avLst/>
            <a:gdLst/>
            <a:ahLst/>
            <a:cxnLst>
              <a:cxn ang="0">
                <a:pos x="301" y="301"/>
              </a:cxn>
              <a:cxn ang="0">
                <a:pos x="301" y="358"/>
              </a:cxn>
              <a:cxn ang="0">
                <a:pos x="2" y="59"/>
              </a:cxn>
              <a:cxn ang="0">
                <a:pos x="0" y="0"/>
              </a:cxn>
              <a:cxn ang="0">
                <a:pos x="301" y="301"/>
              </a:cxn>
            </a:cxnLst>
            <a:rect l="0" t="0" r="r" b="b"/>
            <a:pathLst>
              <a:path w="301" h="358">
                <a:moveTo>
                  <a:pt x="301" y="301"/>
                </a:moveTo>
                <a:lnTo>
                  <a:pt x="301" y="358"/>
                </a:lnTo>
                <a:lnTo>
                  <a:pt x="2" y="59"/>
                </a:lnTo>
                <a:lnTo>
                  <a:pt x="0" y="0"/>
                </a:lnTo>
                <a:lnTo>
                  <a:pt x="301" y="301"/>
                </a:lnTo>
                <a:close/>
              </a:path>
            </a:pathLst>
          </a:custGeom>
          <a:solidFill>
            <a:schemeClr val="accent1">
              <a:lumMod val="50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57" name="文本框 756"/>
          <p:cNvSpPr txBox="1"/>
          <p:nvPr>
            <p:custDataLst>
              <p:tags r:id="rId10"/>
            </p:custDataLst>
          </p:nvPr>
        </p:nvSpPr>
        <p:spPr>
          <a:xfrm>
            <a:off x="219710" y="4956810"/>
            <a:ext cx="2555875" cy="1332865"/>
          </a:xfrm>
          <a:prstGeom prst="rect">
            <a:avLst/>
          </a:prstGeom>
          <a:noFill/>
        </p:spPr>
        <p:txBody>
          <a:bodyPr wrap="square" lIns="90000" tIns="0" rIns="90000" bIns="46800">
            <a:normAutofit/>
          </a:bodyPr>
          <a:lstStyle/>
          <a:p>
            <a:pPr marL="0" lvl="0" indent="0" algn="ctr" defTabSz="1218565">
              <a:lnSpc>
                <a:spcPct val="120000"/>
              </a:lnSpc>
              <a:spcBef>
                <a:spcPts val="0"/>
              </a:spcBef>
              <a:spcAft>
                <a:spcPts val="0"/>
              </a:spcAft>
              <a:buSzPct val="100000"/>
              <a:defRPr/>
            </a:pPr>
            <a:r>
              <a:rPr lang="zh-CN" altLang="en-US" sz="1400" b="1" spc="150" dirty="0">
                <a:solidFill>
                  <a:schemeClr val="dk1">
                    <a:lumMod val="100000"/>
                  </a:schemeClr>
                </a:solidFill>
                <a:latin typeface="仿宋" panose="02010609060101010101" charset="-122"/>
                <a:ea typeface="仿宋" panose="02010609060101010101" charset="-122"/>
                <a:sym typeface="+mn-ea"/>
              </a:rPr>
              <a:t>收尾及维保施工阶段，分公司指派一名管理人员负责现场安全管理工作。</a:t>
            </a:r>
            <a:endParaRPr lang="zh-CN" altLang="en-US" sz="1400" b="1" spc="150" dirty="0">
              <a:solidFill>
                <a:schemeClr val="dk1">
                  <a:lumMod val="100000"/>
                </a:schemeClr>
              </a:solidFill>
              <a:latin typeface="仿宋" panose="02010609060101010101" charset="-122"/>
              <a:ea typeface="仿宋" panose="02010609060101010101" charset="-122"/>
              <a:sym typeface="+mn-ea"/>
            </a:endParaRPr>
          </a:p>
        </p:txBody>
      </p:sp>
      <p:sp>
        <p:nvSpPr>
          <p:cNvPr id="758" name="文本框 757"/>
          <p:cNvSpPr txBox="1"/>
          <p:nvPr>
            <p:custDataLst>
              <p:tags r:id="rId11"/>
            </p:custDataLst>
          </p:nvPr>
        </p:nvSpPr>
        <p:spPr>
          <a:xfrm>
            <a:off x="219710" y="4448810"/>
            <a:ext cx="2555875" cy="427355"/>
          </a:xfrm>
          <a:prstGeom prst="rect">
            <a:avLst/>
          </a:prstGeom>
          <a:noFill/>
        </p:spPr>
        <p:txBody>
          <a:bodyPr wrap="square" lIns="90000" tIns="46800" rIns="90000" bIns="0" anchor="b" anchorCtr="0">
            <a:noAutofit/>
          </a:bodyPr>
          <a:lstStyle/>
          <a:p>
            <a:pPr algn="ctr" defTabSz="1218565">
              <a:lnSpc>
                <a:spcPct val="120000"/>
              </a:lnSpc>
              <a:spcBef>
                <a:spcPct val="0"/>
              </a:spcBef>
              <a:defRPr/>
            </a:pPr>
            <a:r>
              <a:rPr lang="en-US" altLang="zh-CN" sz="2800" b="1" spc="300" dirty="0">
                <a:solidFill>
                  <a:schemeClr val="accent1"/>
                </a:solidFill>
                <a:latin typeface="微软雅黑" panose="020B0503020204020204" pitchFamily="34" charset="-122"/>
                <a:ea typeface="微软雅黑" panose="020B0503020204020204" pitchFamily="34" charset="-122"/>
                <a:sym typeface="+mn-lt"/>
              </a:rPr>
              <a:t>1</a:t>
            </a:r>
            <a:endParaRPr lang="en-US" altLang="zh-CN" sz="2800" b="1" spc="300" dirty="0">
              <a:solidFill>
                <a:schemeClr val="accent1"/>
              </a:solidFill>
              <a:latin typeface="微软雅黑" panose="020B0503020204020204" pitchFamily="34" charset="-122"/>
              <a:ea typeface="微软雅黑" panose="020B0503020204020204" pitchFamily="34" charset="-122"/>
              <a:sym typeface="+mn-lt"/>
            </a:endParaRPr>
          </a:p>
        </p:txBody>
      </p:sp>
      <p:sp>
        <p:nvSpPr>
          <p:cNvPr id="759" name="文本框 758"/>
          <p:cNvSpPr txBox="1"/>
          <p:nvPr>
            <p:custDataLst>
              <p:tags r:id="rId12"/>
            </p:custDataLst>
          </p:nvPr>
        </p:nvSpPr>
        <p:spPr>
          <a:xfrm>
            <a:off x="2985770" y="4956810"/>
            <a:ext cx="3178175" cy="1332865"/>
          </a:xfrm>
          <a:prstGeom prst="rect">
            <a:avLst/>
          </a:prstGeom>
          <a:noFill/>
        </p:spPr>
        <p:txBody>
          <a:bodyPr wrap="square" lIns="90000" tIns="0" rIns="90000" bIns="46800">
            <a:noAutofit/>
          </a:bodyPr>
          <a:lstStyle/>
          <a:p>
            <a:pPr marL="0" lvl="0" indent="0" algn="ctr" defTabSz="1218565">
              <a:lnSpc>
                <a:spcPct val="120000"/>
              </a:lnSpc>
              <a:spcBef>
                <a:spcPts val="0"/>
              </a:spcBef>
              <a:spcAft>
                <a:spcPts val="0"/>
              </a:spcAft>
              <a:buSzPct val="100000"/>
              <a:defRPr/>
            </a:pPr>
            <a:r>
              <a:rPr lang="zh-CN" altLang="en-US" sz="1400" b="1" spc="150" dirty="0">
                <a:solidFill>
                  <a:schemeClr val="dk1">
                    <a:lumMod val="100000"/>
                  </a:schemeClr>
                </a:solidFill>
                <a:latin typeface="仿宋" panose="02010609060101010101" charset="-122"/>
                <a:ea typeface="仿宋" panose="02010609060101010101" charset="-122"/>
                <a:sym typeface="+mn-ea"/>
              </a:rPr>
              <a:t>在钢结构、幕墙、高处作业、悬空作业等危险性较大的工程维保施工作业前，应编制安装专项方案，方案中拟采取的各项安全管理措施要结合工程实际情况进行量化。</a:t>
            </a:r>
            <a:endParaRPr lang="zh-CN" altLang="en-US" sz="1400" b="1" spc="150" dirty="0">
              <a:solidFill>
                <a:schemeClr val="dk1">
                  <a:lumMod val="100000"/>
                </a:schemeClr>
              </a:solidFill>
              <a:latin typeface="仿宋" panose="02010609060101010101" charset="-122"/>
              <a:ea typeface="仿宋" panose="02010609060101010101" charset="-122"/>
              <a:sym typeface="+mn-ea"/>
            </a:endParaRPr>
          </a:p>
        </p:txBody>
      </p:sp>
      <p:sp>
        <p:nvSpPr>
          <p:cNvPr id="760" name="任意多边形 37"/>
          <p:cNvSpPr/>
          <p:nvPr>
            <p:custDataLst>
              <p:tags r:id="rId13"/>
            </p:custDataLst>
          </p:nvPr>
        </p:nvSpPr>
        <p:spPr bwMode="auto">
          <a:xfrm>
            <a:off x="3301365" y="2766060"/>
            <a:ext cx="2456180" cy="1127125"/>
          </a:xfrm>
          <a:custGeom>
            <a:avLst/>
            <a:gdLst/>
            <a:ahLst/>
            <a:cxnLst>
              <a:cxn ang="0">
                <a:pos x="1098" y="302"/>
              </a:cxn>
              <a:cxn ang="0">
                <a:pos x="292" y="504"/>
              </a:cxn>
              <a:cxn ang="0">
                <a:pos x="0" y="152"/>
              </a:cxn>
              <a:cxn ang="0">
                <a:pos x="709" y="0"/>
              </a:cxn>
              <a:cxn ang="0">
                <a:pos x="1098" y="302"/>
              </a:cxn>
            </a:cxnLst>
            <a:rect l="0" t="0" r="r" b="b"/>
            <a:pathLst>
              <a:path w="1098" h="504">
                <a:moveTo>
                  <a:pt x="1098" y="302"/>
                </a:moveTo>
                <a:lnTo>
                  <a:pt x="292" y="504"/>
                </a:lnTo>
                <a:lnTo>
                  <a:pt x="0" y="152"/>
                </a:lnTo>
                <a:lnTo>
                  <a:pt x="709" y="0"/>
                </a:lnTo>
                <a:lnTo>
                  <a:pt x="1098" y="302"/>
                </a:lnTo>
                <a:close/>
              </a:path>
            </a:pathLst>
          </a:custGeom>
          <a:solidFill>
            <a:schemeClr val="accent2">
              <a:lumMod val="50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61" name="任意多边形 38"/>
          <p:cNvSpPr/>
          <p:nvPr>
            <p:custDataLst>
              <p:tags r:id="rId14"/>
            </p:custDataLst>
          </p:nvPr>
        </p:nvSpPr>
        <p:spPr bwMode="auto">
          <a:xfrm>
            <a:off x="4887595" y="1772920"/>
            <a:ext cx="946150" cy="1668780"/>
          </a:xfrm>
          <a:custGeom>
            <a:avLst/>
            <a:gdLst/>
            <a:ahLst/>
            <a:cxnLst>
              <a:cxn ang="0">
                <a:pos x="0" y="444"/>
              </a:cxn>
              <a:cxn ang="0">
                <a:pos x="0" y="0"/>
              </a:cxn>
              <a:cxn ang="0">
                <a:pos x="423" y="255"/>
              </a:cxn>
              <a:cxn ang="0">
                <a:pos x="395" y="744"/>
              </a:cxn>
              <a:cxn ang="0">
                <a:pos x="389" y="746"/>
              </a:cxn>
              <a:cxn ang="0">
                <a:pos x="0" y="444"/>
              </a:cxn>
            </a:cxnLst>
            <a:rect l="0" t="0" r="r" b="b"/>
            <a:pathLst>
              <a:path w="423" h="746">
                <a:moveTo>
                  <a:pt x="0" y="444"/>
                </a:moveTo>
                <a:lnTo>
                  <a:pt x="0" y="0"/>
                </a:lnTo>
                <a:lnTo>
                  <a:pt x="423" y="255"/>
                </a:lnTo>
                <a:lnTo>
                  <a:pt x="395" y="744"/>
                </a:lnTo>
                <a:lnTo>
                  <a:pt x="389" y="746"/>
                </a:lnTo>
                <a:lnTo>
                  <a:pt x="0" y="444"/>
                </a:lnTo>
                <a:close/>
              </a:path>
            </a:pathLst>
          </a:custGeom>
          <a:solidFill>
            <a:schemeClr val="accent2">
              <a:lumMod val="75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62" name="任意多边形 39"/>
          <p:cNvSpPr/>
          <p:nvPr>
            <p:custDataLst>
              <p:tags r:id="rId15"/>
            </p:custDataLst>
          </p:nvPr>
        </p:nvSpPr>
        <p:spPr bwMode="auto">
          <a:xfrm>
            <a:off x="3281680" y="1772920"/>
            <a:ext cx="1605915" cy="1332865"/>
          </a:xfrm>
          <a:custGeom>
            <a:avLst/>
            <a:gdLst/>
            <a:ahLst/>
            <a:cxnLst>
              <a:cxn ang="0">
                <a:pos x="9" y="596"/>
              </a:cxn>
              <a:cxn ang="0">
                <a:pos x="0" y="118"/>
              </a:cxn>
              <a:cxn ang="0">
                <a:pos x="718" y="0"/>
              </a:cxn>
              <a:cxn ang="0">
                <a:pos x="718" y="444"/>
              </a:cxn>
              <a:cxn ang="0">
                <a:pos x="9" y="596"/>
              </a:cxn>
            </a:cxnLst>
            <a:rect l="0" t="0" r="r" b="b"/>
            <a:pathLst>
              <a:path w="718" h="596">
                <a:moveTo>
                  <a:pt x="9" y="596"/>
                </a:moveTo>
                <a:lnTo>
                  <a:pt x="0" y="118"/>
                </a:lnTo>
                <a:lnTo>
                  <a:pt x="718" y="0"/>
                </a:lnTo>
                <a:lnTo>
                  <a:pt x="718" y="444"/>
                </a:lnTo>
                <a:lnTo>
                  <a:pt x="9" y="596"/>
                </a:lnTo>
                <a:close/>
              </a:path>
            </a:pathLst>
          </a:custGeom>
          <a:solidFill>
            <a:schemeClr val="accent1">
              <a:lumMod val="50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63" name="任意多边形 40"/>
          <p:cNvSpPr/>
          <p:nvPr>
            <p:custDataLst>
              <p:tags r:id="rId16"/>
            </p:custDataLst>
          </p:nvPr>
        </p:nvSpPr>
        <p:spPr bwMode="auto">
          <a:xfrm>
            <a:off x="3281680" y="2037080"/>
            <a:ext cx="673100" cy="1856740"/>
          </a:xfrm>
          <a:custGeom>
            <a:avLst/>
            <a:gdLst/>
            <a:ahLst/>
            <a:cxnLst>
              <a:cxn ang="0">
                <a:pos x="0" y="0"/>
              </a:cxn>
              <a:cxn ang="0">
                <a:pos x="301" y="301"/>
              </a:cxn>
              <a:cxn ang="0">
                <a:pos x="301" y="830"/>
              </a:cxn>
              <a:cxn ang="0">
                <a:pos x="9" y="478"/>
              </a:cxn>
              <a:cxn ang="0">
                <a:pos x="0" y="0"/>
              </a:cxn>
            </a:cxnLst>
            <a:rect l="0" t="0" r="r" b="b"/>
            <a:pathLst>
              <a:path w="301" h="830">
                <a:moveTo>
                  <a:pt x="0" y="0"/>
                </a:moveTo>
                <a:lnTo>
                  <a:pt x="301" y="301"/>
                </a:lnTo>
                <a:lnTo>
                  <a:pt x="301" y="830"/>
                </a:lnTo>
                <a:lnTo>
                  <a:pt x="9" y="478"/>
                </a:lnTo>
                <a:lnTo>
                  <a:pt x="0" y="0"/>
                </a:lnTo>
                <a:close/>
              </a:path>
            </a:pathLst>
          </a:custGeom>
          <a:solidFill>
            <a:schemeClr val="accent2">
              <a:lumMod val="75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64" name="任意多边形 41"/>
          <p:cNvSpPr/>
          <p:nvPr>
            <p:custDataLst>
              <p:tags r:id="rId17"/>
            </p:custDataLst>
          </p:nvPr>
        </p:nvSpPr>
        <p:spPr bwMode="auto">
          <a:xfrm>
            <a:off x="3954780" y="2343785"/>
            <a:ext cx="1878965" cy="1550035"/>
          </a:xfrm>
          <a:custGeom>
            <a:avLst/>
            <a:gdLst/>
            <a:ahLst/>
            <a:cxnLst>
              <a:cxn ang="0">
                <a:pos x="273" y="109"/>
              </a:cxn>
              <a:cxn ang="0">
                <a:pos x="264" y="108"/>
              </a:cxn>
              <a:cxn ang="0">
                <a:pos x="188" y="122"/>
              </a:cxn>
              <a:cxn ang="0">
                <a:pos x="180" y="128"/>
              </a:cxn>
              <a:cxn ang="0">
                <a:pos x="178" y="137"/>
              </a:cxn>
              <a:cxn ang="0">
                <a:pos x="183" y="145"/>
              </a:cxn>
              <a:cxn ang="0">
                <a:pos x="193" y="147"/>
              </a:cxn>
              <a:cxn ang="0">
                <a:pos x="269" y="132"/>
              </a:cxn>
              <a:cxn ang="0">
                <a:pos x="276" y="127"/>
              </a:cxn>
              <a:cxn ang="0">
                <a:pos x="278" y="118"/>
              </a:cxn>
              <a:cxn ang="0">
                <a:pos x="273" y="109"/>
              </a:cxn>
              <a:cxn ang="0">
                <a:pos x="0" y="364"/>
              </a:cxn>
              <a:cxn ang="0">
                <a:pos x="0" y="86"/>
              </a:cxn>
              <a:cxn ang="0">
                <a:pos x="443" y="0"/>
              </a:cxn>
              <a:cxn ang="0">
                <a:pos x="428" y="257"/>
              </a:cxn>
              <a:cxn ang="0">
                <a:pos x="0" y="364"/>
              </a:cxn>
            </a:cxnLst>
            <a:rect l="0" t="0" r="r" b="b"/>
            <a:pathLst>
              <a:path w="443" h="364">
                <a:moveTo>
                  <a:pt x="273" y="109"/>
                </a:moveTo>
                <a:cubicBezTo>
                  <a:pt x="270" y="108"/>
                  <a:pt x="267" y="107"/>
                  <a:pt x="264" y="108"/>
                </a:cubicBezTo>
                <a:cubicBezTo>
                  <a:pt x="188" y="122"/>
                  <a:pt x="188" y="122"/>
                  <a:pt x="188" y="122"/>
                </a:cubicBezTo>
                <a:cubicBezTo>
                  <a:pt x="185" y="123"/>
                  <a:pt x="182" y="125"/>
                  <a:pt x="180" y="128"/>
                </a:cubicBezTo>
                <a:cubicBezTo>
                  <a:pt x="178" y="130"/>
                  <a:pt x="178" y="134"/>
                  <a:pt x="178" y="137"/>
                </a:cubicBezTo>
                <a:cubicBezTo>
                  <a:pt x="179" y="140"/>
                  <a:pt x="181" y="143"/>
                  <a:pt x="183" y="145"/>
                </a:cubicBezTo>
                <a:cubicBezTo>
                  <a:pt x="186" y="147"/>
                  <a:pt x="190" y="147"/>
                  <a:pt x="193" y="147"/>
                </a:cubicBezTo>
                <a:cubicBezTo>
                  <a:pt x="269" y="132"/>
                  <a:pt x="269" y="132"/>
                  <a:pt x="269" y="132"/>
                </a:cubicBezTo>
                <a:cubicBezTo>
                  <a:pt x="272" y="131"/>
                  <a:pt x="275" y="130"/>
                  <a:pt x="276" y="127"/>
                </a:cubicBezTo>
                <a:cubicBezTo>
                  <a:pt x="278" y="124"/>
                  <a:pt x="279" y="121"/>
                  <a:pt x="278" y="118"/>
                </a:cubicBezTo>
                <a:cubicBezTo>
                  <a:pt x="278" y="114"/>
                  <a:pt x="276" y="111"/>
                  <a:pt x="273" y="109"/>
                </a:cubicBezTo>
                <a:close/>
                <a:moveTo>
                  <a:pt x="0" y="364"/>
                </a:moveTo>
                <a:cubicBezTo>
                  <a:pt x="0" y="86"/>
                  <a:pt x="0" y="86"/>
                  <a:pt x="0" y="86"/>
                </a:cubicBezTo>
                <a:cubicBezTo>
                  <a:pt x="443" y="0"/>
                  <a:pt x="443" y="0"/>
                  <a:pt x="443" y="0"/>
                </a:cubicBezTo>
                <a:cubicBezTo>
                  <a:pt x="428" y="257"/>
                  <a:pt x="428" y="257"/>
                  <a:pt x="428" y="257"/>
                </a:cubicBezTo>
                <a:lnTo>
                  <a:pt x="0" y="364"/>
                </a:lnTo>
                <a:close/>
              </a:path>
            </a:pathLst>
          </a:custGeom>
          <a:solidFill>
            <a:schemeClr val="accent2"/>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65" name="任意多边形 43"/>
          <p:cNvSpPr/>
          <p:nvPr>
            <p:custDataLst>
              <p:tags r:id="rId18"/>
            </p:custDataLst>
          </p:nvPr>
        </p:nvSpPr>
        <p:spPr bwMode="auto">
          <a:xfrm>
            <a:off x="3957955" y="2260600"/>
            <a:ext cx="1887220" cy="494030"/>
          </a:xfrm>
          <a:custGeom>
            <a:avLst/>
            <a:gdLst/>
            <a:ahLst/>
            <a:cxnLst>
              <a:cxn ang="0">
                <a:pos x="836" y="48"/>
              </a:cxn>
              <a:cxn ang="0">
                <a:pos x="0" y="221"/>
              </a:cxn>
              <a:cxn ang="0">
                <a:pos x="0" y="164"/>
              </a:cxn>
              <a:cxn ang="0">
                <a:pos x="840" y="0"/>
              </a:cxn>
              <a:cxn ang="0">
                <a:pos x="836" y="48"/>
              </a:cxn>
            </a:cxnLst>
            <a:rect l="0" t="0" r="r" b="b"/>
            <a:pathLst>
              <a:path w="840" h="221">
                <a:moveTo>
                  <a:pt x="836" y="48"/>
                </a:moveTo>
                <a:lnTo>
                  <a:pt x="0" y="221"/>
                </a:lnTo>
                <a:lnTo>
                  <a:pt x="0" y="164"/>
                </a:lnTo>
                <a:lnTo>
                  <a:pt x="840" y="0"/>
                </a:lnTo>
                <a:lnTo>
                  <a:pt x="836" y="48"/>
                </a:lnTo>
                <a:close/>
              </a:path>
            </a:pathLst>
          </a:custGeom>
          <a:solidFill>
            <a:schemeClr val="accent2">
              <a:lumMod val="75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66" name="任意多边形 44"/>
          <p:cNvSpPr/>
          <p:nvPr>
            <p:custDataLst>
              <p:tags r:id="rId19"/>
            </p:custDataLst>
          </p:nvPr>
        </p:nvSpPr>
        <p:spPr bwMode="auto">
          <a:xfrm>
            <a:off x="3281680" y="1694815"/>
            <a:ext cx="2564130" cy="932815"/>
          </a:xfrm>
          <a:custGeom>
            <a:avLst/>
            <a:gdLst/>
            <a:ahLst/>
            <a:cxnLst>
              <a:cxn ang="0">
                <a:pos x="718" y="0"/>
              </a:cxn>
              <a:cxn ang="0">
                <a:pos x="1141" y="253"/>
              </a:cxn>
              <a:cxn ang="0">
                <a:pos x="301" y="417"/>
              </a:cxn>
              <a:cxn ang="0">
                <a:pos x="0" y="116"/>
              </a:cxn>
              <a:cxn ang="0">
                <a:pos x="718" y="0"/>
              </a:cxn>
            </a:cxnLst>
            <a:rect l="0" t="0" r="r" b="b"/>
            <a:pathLst>
              <a:path w="1141" h="417">
                <a:moveTo>
                  <a:pt x="718" y="0"/>
                </a:moveTo>
                <a:lnTo>
                  <a:pt x="1141" y="253"/>
                </a:lnTo>
                <a:lnTo>
                  <a:pt x="301" y="417"/>
                </a:lnTo>
                <a:lnTo>
                  <a:pt x="0" y="116"/>
                </a:lnTo>
                <a:lnTo>
                  <a:pt x="718" y="0"/>
                </a:lnTo>
                <a:close/>
              </a:path>
            </a:pathLst>
          </a:custGeom>
          <a:solidFill>
            <a:schemeClr val="accent2">
              <a:lumMod val="60000"/>
              <a:lumOff val="40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67" name="任意多边形 45"/>
          <p:cNvSpPr/>
          <p:nvPr>
            <p:custDataLst>
              <p:tags r:id="rId20"/>
            </p:custDataLst>
          </p:nvPr>
        </p:nvSpPr>
        <p:spPr bwMode="auto">
          <a:xfrm>
            <a:off x="3281680" y="1954530"/>
            <a:ext cx="676275" cy="800735"/>
          </a:xfrm>
          <a:custGeom>
            <a:avLst/>
            <a:gdLst/>
            <a:ahLst/>
            <a:cxnLst>
              <a:cxn ang="0">
                <a:pos x="301" y="301"/>
              </a:cxn>
              <a:cxn ang="0">
                <a:pos x="301" y="358"/>
              </a:cxn>
              <a:cxn ang="0">
                <a:pos x="2" y="59"/>
              </a:cxn>
              <a:cxn ang="0">
                <a:pos x="0" y="0"/>
              </a:cxn>
              <a:cxn ang="0">
                <a:pos x="301" y="301"/>
              </a:cxn>
            </a:cxnLst>
            <a:rect l="0" t="0" r="r" b="b"/>
            <a:pathLst>
              <a:path w="301" h="358">
                <a:moveTo>
                  <a:pt x="301" y="301"/>
                </a:moveTo>
                <a:lnTo>
                  <a:pt x="301" y="358"/>
                </a:lnTo>
                <a:lnTo>
                  <a:pt x="2" y="59"/>
                </a:lnTo>
                <a:lnTo>
                  <a:pt x="0" y="0"/>
                </a:lnTo>
                <a:lnTo>
                  <a:pt x="301" y="301"/>
                </a:lnTo>
                <a:close/>
              </a:path>
            </a:pathLst>
          </a:custGeom>
          <a:solidFill>
            <a:schemeClr val="accent2">
              <a:lumMod val="50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68" name="文本框 767"/>
          <p:cNvSpPr txBox="1"/>
          <p:nvPr>
            <p:custDataLst>
              <p:tags r:id="rId21"/>
            </p:custDataLst>
          </p:nvPr>
        </p:nvSpPr>
        <p:spPr>
          <a:xfrm>
            <a:off x="3285490" y="4448810"/>
            <a:ext cx="2555875" cy="427355"/>
          </a:xfrm>
          <a:prstGeom prst="rect">
            <a:avLst/>
          </a:prstGeom>
          <a:noFill/>
        </p:spPr>
        <p:txBody>
          <a:bodyPr wrap="square" lIns="90000" tIns="46800" rIns="90000" bIns="0" anchor="b" anchorCtr="0">
            <a:noAutofit/>
          </a:bodyPr>
          <a:lstStyle/>
          <a:p>
            <a:pPr algn="ctr" defTabSz="1218565">
              <a:lnSpc>
                <a:spcPct val="120000"/>
              </a:lnSpc>
              <a:spcBef>
                <a:spcPct val="0"/>
              </a:spcBef>
              <a:defRPr/>
            </a:pPr>
            <a:r>
              <a:rPr lang="en-US" altLang="zh-CN" sz="2800" b="1" spc="300" dirty="0">
                <a:solidFill>
                  <a:schemeClr val="accent2"/>
                </a:solidFill>
                <a:latin typeface="微软雅黑" panose="020B0503020204020204" pitchFamily="34" charset="-122"/>
                <a:ea typeface="微软雅黑" panose="020B0503020204020204" pitchFamily="34" charset="-122"/>
                <a:sym typeface="+mn-lt"/>
              </a:rPr>
              <a:t>2</a:t>
            </a:r>
            <a:endParaRPr lang="en-US" altLang="zh-CN" sz="2800" b="1" spc="300" dirty="0">
              <a:solidFill>
                <a:schemeClr val="accent2"/>
              </a:solidFill>
              <a:latin typeface="微软雅黑" panose="020B0503020204020204" pitchFamily="34" charset="-122"/>
              <a:ea typeface="微软雅黑" panose="020B0503020204020204" pitchFamily="34" charset="-122"/>
              <a:sym typeface="+mn-lt"/>
            </a:endParaRPr>
          </a:p>
        </p:txBody>
      </p:sp>
      <p:sp>
        <p:nvSpPr>
          <p:cNvPr id="769" name="文本框 768"/>
          <p:cNvSpPr txBox="1"/>
          <p:nvPr>
            <p:custDataLst>
              <p:tags r:id="rId22"/>
            </p:custDataLst>
          </p:nvPr>
        </p:nvSpPr>
        <p:spPr>
          <a:xfrm>
            <a:off x="6350635" y="4956810"/>
            <a:ext cx="3081020" cy="1332865"/>
          </a:xfrm>
          <a:prstGeom prst="rect">
            <a:avLst/>
          </a:prstGeom>
          <a:noFill/>
        </p:spPr>
        <p:txBody>
          <a:bodyPr wrap="square" lIns="90000" tIns="0" rIns="90000" bIns="46800">
            <a:noAutofit/>
          </a:bodyPr>
          <a:lstStyle/>
          <a:p>
            <a:pPr marL="0" lvl="0" indent="0" algn="ctr" defTabSz="1218565">
              <a:lnSpc>
                <a:spcPct val="120000"/>
              </a:lnSpc>
              <a:spcBef>
                <a:spcPts val="0"/>
              </a:spcBef>
              <a:spcAft>
                <a:spcPts val="0"/>
              </a:spcAft>
              <a:buSzPct val="100000"/>
              <a:defRPr/>
            </a:pPr>
            <a:r>
              <a:rPr lang="zh-CN" altLang="en-US" sz="1400" b="1" spc="150" dirty="0">
                <a:solidFill>
                  <a:schemeClr val="dk1">
                    <a:lumMod val="100000"/>
                  </a:schemeClr>
                </a:solidFill>
                <a:latin typeface="仿宋" panose="02010609060101010101" charset="-122"/>
                <a:ea typeface="仿宋" panose="02010609060101010101" charset="-122"/>
                <a:sym typeface="+mn-ea"/>
              </a:rPr>
              <a:t>从事维保施工阶段现场安全管理工作人员，负责对现场作业人员进行教育，对施工现场进行安全巡查工作，对现场的安全隐患整改工作进行监督。</a:t>
            </a:r>
            <a:endParaRPr lang="zh-CN" altLang="en-US" sz="1400" b="1" spc="150" dirty="0">
              <a:solidFill>
                <a:schemeClr val="dk1">
                  <a:lumMod val="100000"/>
                </a:schemeClr>
              </a:solidFill>
              <a:latin typeface="仿宋" panose="02010609060101010101" charset="-122"/>
              <a:ea typeface="仿宋" panose="02010609060101010101" charset="-122"/>
              <a:sym typeface="+mn-ea"/>
            </a:endParaRPr>
          </a:p>
        </p:txBody>
      </p:sp>
      <p:sp>
        <p:nvSpPr>
          <p:cNvPr id="770" name="任意多边形 37"/>
          <p:cNvSpPr/>
          <p:nvPr>
            <p:custDataLst>
              <p:tags r:id="rId23"/>
            </p:custDataLst>
          </p:nvPr>
        </p:nvSpPr>
        <p:spPr bwMode="auto">
          <a:xfrm>
            <a:off x="6367145" y="2766060"/>
            <a:ext cx="2456180" cy="1127125"/>
          </a:xfrm>
          <a:custGeom>
            <a:avLst/>
            <a:gdLst/>
            <a:ahLst/>
            <a:cxnLst>
              <a:cxn ang="0">
                <a:pos x="1098" y="302"/>
              </a:cxn>
              <a:cxn ang="0">
                <a:pos x="292" y="504"/>
              </a:cxn>
              <a:cxn ang="0">
                <a:pos x="0" y="152"/>
              </a:cxn>
              <a:cxn ang="0">
                <a:pos x="709" y="0"/>
              </a:cxn>
              <a:cxn ang="0">
                <a:pos x="1098" y="302"/>
              </a:cxn>
            </a:cxnLst>
            <a:rect l="0" t="0" r="r" b="b"/>
            <a:pathLst>
              <a:path w="1098" h="504">
                <a:moveTo>
                  <a:pt x="1098" y="302"/>
                </a:moveTo>
                <a:lnTo>
                  <a:pt x="292" y="504"/>
                </a:lnTo>
                <a:lnTo>
                  <a:pt x="0" y="152"/>
                </a:lnTo>
                <a:lnTo>
                  <a:pt x="709" y="0"/>
                </a:lnTo>
                <a:lnTo>
                  <a:pt x="1098" y="302"/>
                </a:lnTo>
                <a:close/>
              </a:path>
            </a:pathLst>
          </a:custGeom>
          <a:solidFill>
            <a:schemeClr val="accent3">
              <a:lumMod val="50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71" name="任意多边形 38"/>
          <p:cNvSpPr/>
          <p:nvPr>
            <p:custDataLst>
              <p:tags r:id="rId24"/>
            </p:custDataLst>
          </p:nvPr>
        </p:nvSpPr>
        <p:spPr bwMode="auto">
          <a:xfrm>
            <a:off x="7952740" y="1772920"/>
            <a:ext cx="946150" cy="1668780"/>
          </a:xfrm>
          <a:custGeom>
            <a:avLst/>
            <a:gdLst/>
            <a:ahLst/>
            <a:cxnLst>
              <a:cxn ang="0">
                <a:pos x="0" y="444"/>
              </a:cxn>
              <a:cxn ang="0">
                <a:pos x="0" y="0"/>
              </a:cxn>
              <a:cxn ang="0">
                <a:pos x="423" y="255"/>
              </a:cxn>
              <a:cxn ang="0">
                <a:pos x="395" y="744"/>
              </a:cxn>
              <a:cxn ang="0">
                <a:pos x="389" y="746"/>
              </a:cxn>
              <a:cxn ang="0">
                <a:pos x="0" y="444"/>
              </a:cxn>
            </a:cxnLst>
            <a:rect l="0" t="0" r="r" b="b"/>
            <a:pathLst>
              <a:path w="423" h="746">
                <a:moveTo>
                  <a:pt x="0" y="444"/>
                </a:moveTo>
                <a:lnTo>
                  <a:pt x="0" y="0"/>
                </a:lnTo>
                <a:lnTo>
                  <a:pt x="423" y="255"/>
                </a:lnTo>
                <a:lnTo>
                  <a:pt x="395" y="744"/>
                </a:lnTo>
                <a:lnTo>
                  <a:pt x="389" y="746"/>
                </a:lnTo>
                <a:lnTo>
                  <a:pt x="0" y="444"/>
                </a:lnTo>
                <a:close/>
              </a:path>
            </a:pathLst>
          </a:custGeom>
          <a:solidFill>
            <a:schemeClr val="accent3">
              <a:lumMod val="75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72" name="任意多边形 39"/>
          <p:cNvSpPr/>
          <p:nvPr>
            <p:custDataLst>
              <p:tags r:id="rId25"/>
            </p:custDataLst>
          </p:nvPr>
        </p:nvSpPr>
        <p:spPr bwMode="auto">
          <a:xfrm>
            <a:off x="6346825" y="1772920"/>
            <a:ext cx="1605915" cy="1332865"/>
          </a:xfrm>
          <a:custGeom>
            <a:avLst/>
            <a:gdLst/>
            <a:ahLst/>
            <a:cxnLst>
              <a:cxn ang="0">
                <a:pos x="9" y="596"/>
              </a:cxn>
              <a:cxn ang="0">
                <a:pos x="0" y="118"/>
              </a:cxn>
              <a:cxn ang="0">
                <a:pos x="718" y="0"/>
              </a:cxn>
              <a:cxn ang="0">
                <a:pos x="718" y="444"/>
              </a:cxn>
              <a:cxn ang="0">
                <a:pos x="9" y="596"/>
              </a:cxn>
            </a:cxnLst>
            <a:rect l="0" t="0" r="r" b="b"/>
            <a:pathLst>
              <a:path w="718" h="596">
                <a:moveTo>
                  <a:pt x="9" y="596"/>
                </a:moveTo>
                <a:lnTo>
                  <a:pt x="0" y="118"/>
                </a:lnTo>
                <a:lnTo>
                  <a:pt x="718" y="0"/>
                </a:lnTo>
                <a:lnTo>
                  <a:pt x="718" y="444"/>
                </a:lnTo>
                <a:lnTo>
                  <a:pt x="9" y="596"/>
                </a:lnTo>
                <a:close/>
              </a:path>
            </a:pathLst>
          </a:custGeom>
          <a:solidFill>
            <a:schemeClr val="accent1">
              <a:lumMod val="50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73" name="任意多边形 40"/>
          <p:cNvSpPr/>
          <p:nvPr>
            <p:custDataLst>
              <p:tags r:id="rId26"/>
            </p:custDataLst>
          </p:nvPr>
        </p:nvSpPr>
        <p:spPr bwMode="auto">
          <a:xfrm>
            <a:off x="6346825" y="2037080"/>
            <a:ext cx="673100" cy="1856740"/>
          </a:xfrm>
          <a:custGeom>
            <a:avLst/>
            <a:gdLst/>
            <a:ahLst/>
            <a:cxnLst>
              <a:cxn ang="0">
                <a:pos x="0" y="0"/>
              </a:cxn>
              <a:cxn ang="0">
                <a:pos x="301" y="301"/>
              </a:cxn>
              <a:cxn ang="0">
                <a:pos x="301" y="830"/>
              </a:cxn>
              <a:cxn ang="0">
                <a:pos x="9" y="478"/>
              </a:cxn>
              <a:cxn ang="0">
                <a:pos x="0" y="0"/>
              </a:cxn>
            </a:cxnLst>
            <a:rect l="0" t="0" r="r" b="b"/>
            <a:pathLst>
              <a:path w="301" h="830">
                <a:moveTo>
                  <a:pt x="0" y="0"/>
                </a:moveTo>
                <a:lnTo>
                  <a:pt x="301" y="301"/>
                </a:lnTo>
                <a:lnTo>
                  <a:pt x="301" y="830"/>
                </a:lnTo>
                <a:lnTo>
                  <a:pt x="9" y="478"/>
                </a:lnTo>
                <a:lnTo>
                  <a:pt x="0" y="0"/>
                </a:lnTo>
                <a:close/>
              </a:path>
            </a:pathLst>
          </a:custGeom>
          <a:solidFill>
            <a:schemeClr val="accent3">
              <a:lumMod val="75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74" name="任意多边形 41"/>
          <p:cNvSpPr/>
          <p:nvPr>
            <p:custDataLst>
              <p:tags r:id="rId27"/>
            </p:custDataLst>
          </p:nvPr>
        </p:nvSpPr>
        <p:spPr bwMode="auto">
          <a:xfrm>
            <a:off x="7019925" y="2343785"/>
            <a:ext cx="1878965" cy="1550035"/>
          </a:xfrm>
          <a:custGeom>
            <a:avLst/>
            <a:gdLst/>
            <a:ahLst/>
            <a:cxnLst>
              <a:cxn ang="0">
                <a:pos x="273" y="109"/>
              </a:cxn>
              <a:cxn ang="0">
                <a:pos x="264" y="108"/>
              </a:cxn>
              <a:cxn ang="0">
                <a:pos x="188" y="122"/>
              </a:cxn>
              <a:cxn ang="0">
                <a:pos x="180" y="128"/>
              </a:cxn>
              <a:cxn ang="0">
                <a:pos x="178" y="137"/>
              </a:cxn>
              <a:cxn ang="0">
                <a:pos x="183" y="145"/>
              </a:cxn>
              <a:cxn ang="0">
                <a:pos x="193" y="147"/>
              </a:cxn>
              <a:cxn ang="0">
                <a:pos x="269" y="132"/>
              </a:cxn>
              <a:cxn ang="0">
                <a:pos x="276" y="127"/>
              </a:cxn>
              <a:cxn ang="0">
                <a:pos x="278" y="118"/>
              </a:cxn>
              <a:cxn ang="0">
                <a:pos x="273" y="109"/>
              </a:cxn>
              <a:cxn ang="0">
                <a:pos x="0" y="364"/>
              </a:cxn>
              <a:cxn ang="0">
                <a:pos x="0" y="86"/>
              </a:cxn>
              <a:cxn ang="0">
                <a:pos x="443" y="0"/>
              </a:cxn>
              <a:cxn ang="0">
                <a:pos x="428" y="257"/>
              </a:cxn>
              <a:cxn ang="0">
                <a:pos x="0" y="364"/>
              </a:cxn>
            </a:cxnLst>
            <a:rect l="0" t="0" r="r" b="b"/>
            <a:pathLst>
              <a:path w="443" h="364">
                <a:moveTo>
                  <a:pt x="273" y="109"/>
                </a:moveTo>
                <a:cubicBezTo>
                  <a:pt x="270" y="108"/>
                  <a:pt x="267" y="107"/>
                  <a:pt x="264" y="108"/>
                </a:cubicBezTo>
                <a:cubicBezTo>
                  <a:pt x="188" y="122"/>
                  <a:pt x="188" y="122"/>
                  <a:pt x="188" y="122"/>
                </a:cubicBezTo>
                <a:cubicBezTo>
                  <a:pt x="185" y="123"/>
                  <a:pt x="182" y="125"/>
                  <a:pt x="180" y="128"/>
                </a:cubicBezTo>
                <a:cubicBezTo>
                  <a:pt x="178" y="130"/>
                  <a:pt x="178" y="134"/>
                  <a:pt x="178" y="137"/>
                </a:cubicBezTo>
                <a:cubicBezTo>
                  <a:pt x="179" y="140"/>
                  <a:pt x="181" y="143"/>
                  <a:pt x="183" y="145"/>
                </a:cubicBezTo>
                <a:cubicBezTo>
                  <a:pt x="186" y="147"/>
                  <a:pt x="190" y="147"/>
                  <a:pt x="193" y="147"/>
                </a:cubicBezTo>
                <a:cubicBezTo>
                  <a:pt x="269" y="132"/>
                  <a:pt x="269" y="132"/>
                  <a:pt x="269" y="132"/>
                </a:cubicBezTo>
                <a:cubicBezTo>
                  <a:pt x="272" y="131"/>
                  <a:pt x="275" y="130"/>
                  <a:pt x="276" y="127"/>
                </a:cubicBezTo>
                <a:cubicBezTo>
                  <a:pt x="278" y="124"/>
                  <a:pt x="279" y="121"/>
                  <a:pt x="278" y="118"/>
                </a:cubicBezTo>
                <a:cubicBezTo>
                  <a:pt x="278" y="114"/>
                  <a:pt x="276" y="111"/>
                  <a:pt x="273" y="109"/>
                </a:cubicBezTo>
                <a:close/>
                <a:moveTo>
                  <a:pt x="0" y="364"/>
                </a:moveTo>
                <a:cubicBezTo>
                  <a:pt x="0" y="86"/>
                  <a:pt x="0" y="86"/>
                  <a:pt x="0" y="86"/>
                </a:cubicBezTo>
                <a:cubicBezTo>
                  <a:pt x="443" y="0"/>
                  <a:pt x="443" y="0"/>
                  <a:pt x="443" y="0"/>
                </a:cubicBezTo>
                <a:cubicBezTo>
                  <a:pt x="428" y="257"/>
                  <a:pt x="428" y="257"/>
                  <a:pt x="428" y="257"/>
                </a:cubicBezTo>
                <a:lnTo>
                  <a:pt x="0" y="364"/>
                </a:lnTo>
                <a:close/>
              </a:path>
            </a:pathLst>
          </a:custGeom>
          <a:solidFill>
            <a:schemeClr val="accent3"/>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75" name="任意多边形 43"/>
          <p:cNvSpPr/>
          <p:nvPr>
            <p:custDataLst>
              <p:tags r:id="rId28"/>
            </p:custDataLst>
          </p:nvPr>
        </p:nvSpPr>
        <p:spPr bwMode="auto">
          <a:xfrm>
            <a:off x="7023100" y="2260600"/>
            <a:ext cx="1887220" cy="494030"/>
          </a:xfrm>
          <a:custGeom>
            <a:avLst/>
            <a:gdLst/>
            <a:ahLst/>
            <a:cxnLst>
              <a:cxn ang="0">
                <a:pos x="836" y="48"/>
              </a:cxn>
              <a:cxn ang="0">
                <a:pos x="0" y="221"/>
              </a:cxn>
              <a:cxn ang="0">
                <a:pos x="0" y="164"/>
              </a:cxn>
              <a:cxn ang="0">
                <a:pos x="840" y="0"/>
              </a:cxn>
              <a:cxn ang="0">
                <a:pos x="836" y="48"/>
              </a:cxn>
            </a:cxnLst>
            <a:rect l="0" t="0" r="r" b="b"/>
            <a:pathLst>
              <a:path w="840" h="221">
                <a:moveTo>
                  <a:pt x="836" y="48"/>
                </a:moveTo>
                <a:lnTo>
                  <a:pt x="0" y="221"/>
                </a:lnTo>
                <a:lnTo>
                  <a:pt x="0" y="164"/>
                </a:lnTo>
                <a:lnTo>
                  <a:pt x="840" y="0"/>
                </a:lnTo>
                <a:lnTo>
                  <a:pt x="836" y="48"/>
                </a:lnTo>
                <a:close/>
              </a:path>
            </a:pathLst>
          </a:custGeom>
          <a:solidFill>
            <a:schemeClr val="accent3">
              <a:lumMod val="75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76" name="任意多边形 44"/>
          <p:cNvSpPr/>
          <p:nvPr>
            <p:custDataLst>
              <p:tags r:id="rId29"/>
            </p:custDataLst>
          </p:nvPr>
        </p:nvSpPr>
        <p:spPr bwMode="auto">
          <a:xfrm>
            <a:off x="6346825" y="1694815"/>
            <a:ext cx="2564130" cy="932815"/>
          </a:xfrm>
          <a:custGeom>
            <a:avLst/>
            <a:gdLst/>
            <a:ahLst/>
            <a:cxnLst>
              <a:cxn ang="0">
                <a:pos x="718" y="0"/>
              </a:cxn>
              <a:cxn ang="0">
                <a:pos x="1141" y="253"/>
              </a:cxn>
              <a:cxn ang="0">
                <a:pos x="301" y="417"/>
              </a:cxn>
              <a:cxn ang="0">
                <a:pos x="0" y="116"/>
              </a:cxn>
              <a:cxn ang="0">
                <a:pos x="718" y="0"/>
              </a:cxn>
            </a:cxnLst>
            <a:rect l="0" t="0" r="r" b="b"/>
            <a:pathLst>
              <a:path w="1141" h="417">
                <a:moveTo>
                  <a:pt x="718" y="0"/>
                </a:moveTo>
                <a:lnTo>
                  <a:pt x="1141" y="253"/>
                </a:lnTo>
                <a:lnTo>
                  <a:pt x="301" y="417"/>
                </a:lnTo>
                <a:lnTo>
                  <a:pt x="0" y="116"/>
                </a:lnTo>
                <a:lnTo>
                  <a:pt x="718" y="0"/>
                </a:lnTo>
                <a:close/>
              </a:path>
            </a:pathLst>
          </a:custGeom>
          <a:solidFill>
            <a:schemeClr val="accent3">
              <a:lumMod val="60000"/>
              <a:lumOff val="40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77" name="任意多边形 45"/>
          <p:cNvSpPr/>
          <p:nvPr>
            <p:custDataLst>
              <p:tags r:id="rId30"/>
            </p:custDataLst>
          </p:nvPr>
        </p:nvSpPr>
        <p:spPr bwMode="auto">
          <a:xfrm>
            <a:off x="6346825" y="1954530"/>
            <a:ext cx="676275" cy="800735"/>
          </a:xfrm>
          <a:custGeom>
            <a:avLst/>
            <a:gdLst/>
            <a:ahLst/>
            <a:cxnLst>
              <a:cxn ang="0">
                <a:pos x="301" y="301"/>
              </a:cxn>
              <a:cxn ang="0">
                <a:pos x="301" y="358"/>
              </a:cxn>
              <a:cxn ang="0">
                <a:pos x="2" y="59"/>
              </a:cxn>
              <a:cxn ang="0">
                <a:pos x="0" y="0"/>
              </a:cxn>
              <a:cxn ang="0">
                <a:pos x="301" y="301"/>
              </a:cxn>
            </a:cxnLst>
            <a:rect l="0" t="0" r="r" b="b"/>
            <a:pathLst>
              <a:path w="301" h="358">
                <a:moveTo>
                  <a:pt x="301" y="301"/>
                </a:moveTo>
                <a:lnTo>
                  <a:pt x="301" y="358"/>
                </a:lnTo>
                <a:lnTo>
                  <a:pt x="2" y="59"/>
                </a:lnTo>
                <a:lnTo>
                  <a:pt x="0" y="0"/>
                </a:lnTo>
                <a:lnTo>
                  <a:pt x="301" y="301"/>
                </a:lnTo>
                <a:close/>
              </a:path>
            </a:pathLst>
          </a:custGeom>
          <a:solidFill>
            <a:schemeClr val="accent3">
              <a:lumMod val="50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78" name="文本框 777"/>
          <p:cNvSpPr txBox="1"/>
          <p:nvPr>
            <p:custDataLst>
              <p:tags r:id="rId31"/>
            </p:custDataLst>
          </p:nvPr>
        </p:nvSpPr>
        <p:spPr>
          <a:xfrm>
            <a:off x="6350635" y="4448810"/>
            <a:ext cx="2555875" cy="427355"/>
          </a:xfrm>
          <a:prstGeom prst="rect">
            <a:avLst/>
          </a:prstGeom>
          <a:noFill/>
        </p:spPr>
        <p:txBody>
          <a:bodyPr wrap="square" lIns="90000" tIns="46800" rIns="90000" bIns="0" anchor="b" anchorCtr="0">
            <a:noAutofit/>
          </a:bodyPr>
          <a:lstStyle/>
          <a:p>
            <a:pPr algn="ctr" defTabSz="1218565">
              <a:lnSpc>
                <a:spcPct val="120000"/>
              </a:lnSpc>
              <a:spcBef>
                <a:spcPct val="0"/>
              </a:spcBef>
              <a:defRPr/>
            </a:pPr>
            <a:r>
              <a:rPr lang="en-US" altLang="zh-CN" sz="2800" b="1" spc="300" dirty="0">
                <a:solidFill>
                  <a:schemeClr val="accent3"/>
                </a:solidFill>
                <a:latin typeface="微软雅黑" panose="020B0503020204020204" pitchFamily="34" charset="-122"/>
                <a:ea typeface="微软雅黑" panose="020B0503020204020204" pitchFamily="34" charset="-122"/>
                <a:sym typeface="+mn-lt"/>
              </a:rPr>
              <a:t>3</a:t>
            </a:r>
            <a:endParaRPr lang="en-US" altLang="zh-CN" sz="2800" b="1" spc="300" dirty="0">
              <a:solidFill>
                <a:schemeClr val="accent3"/>
              </a:solidFill>
              <a:latin typeface="微软雅黑" panose="020B0503020204020204" pitchFamily="34" charset="-122"/>
              <a:ea typeface="微软雅黑" panose="020B0503020204020204" pitchFamily="34" charset="-122"/>
              <a:sym typeface="+mn-lt"/>
            </a:endParaRPr>
          </a:p>
        </p:txBody>
      </p:sp>
      <p:sp>
        <p:nvSpPr>
          <p:cNvPr id="779" name="文本框 778"/>
          <p:cNvSpPr txBox="1"/>
          <p:nvPr>
            <p:custDataLst>
              <p:tags r:id="rId32"/>
            </p:custDataLst>
          </p:nvPr>
        </p:nvSpPr>
        <p:spPr>
          <a:xfrm>
            <a:off x="9415780" y="4956810"/>
            <a:ext cx="2555875" cy="1332865"/>
          </a:xfrm>
          <a:prstGeom prst="rect">
            <a:avLst/>
          </a:prstGeom>
          <a:noFill/>
        </p:spPr>
        <p:txBody>
          <a:bodyPr wrap="square" lIns="90000" tIns="0" rIns="90000" bIns="46800">
            <a:normAutofit/>
          </a:bodyPr>
          <a:lstStyle/>
          <a:p>
            <a:pPr marL="0" lvl="0" indent="0" algn="ctr" defTabSz="1218565">
              <a:lnSpc>
                <a:spcPct val="120000"/>
              </a:lnSpc>
              <a:spcBef>
                <a:spcPts val="0"/>
              </a:spcBef>
              <a:spcAft>
                <a:spcPts val="0"/>
              </a:spcAft>
              <a:buSzPct val="100000"/>
              <a:defRPr/>
            </a:pPr>
            <a:r>
              <a:rPr lang="zh-CN" altLang="en-US" sz="1400" b="1" spc="150" dirty="0">
                <a:solidFill>
                  <a:schemeClr val="dk1">
                    <a:lumMod val="100000"/>
                  </a:schemeClr>
                </a:solidFill>
                <a:latin typeface="仿宋" panose="02010609060101010101" charset="-122"/>
                <a:ea typeface="仿宋" panose="02010609060101010101" charset="-122"/>
                <a:sym typeface="+mn-ea"/>
              </a:rPr>
              <a:t>维保施工前，相关负责人将安全防范措施的落实情况上报分公司安全总监，获准后方可组织施工。</a:t>
            </a:r>
            <a:endParaRPr lang="zh-CN" altLang="en-US" sz="1400" b="1" spc="150" dirty="0">
              <a:solidFill>
                <a:schemeClr val="dk1">
                  <a:lumMod val="100000"/>
                </a:schemeClr>
              </a:solidFill>
              <a:latin typeface="仿宋" panose="02010609060101010101" charset="-122"/>
              <a:ea typeface="仿宋" panose="02010609060101010101" charset="-122"/>
              <a:sym typeface="+mn-ea"/>
            </a:endParaRPr>
          </a:p>
        </p:txBody>
      </p:sp>
      <p:sp>
        <p:nvSpPr>
          <p:cNvPr id="780" name="任意多边形 37"/>
          <p:cNvSpPr/>
          <p:nvPr>
            <p:custDataLst>
              <p:tags r:id="rId33"/>
            </p:custDataLst>
          </p:nvPr>
        </p:nvSpPr>
        <p:spPr bwMode="auto">
          <a:xfrm>
            <a:off x="9432290" y="2745105"/>
            <a:ext cx="2456180" cy="1127125"/>
          </a:xfrm>
          <a:custGeom>
            <a:avLst/>
            <a:gdLst/>
            <a:ahLst/>
            <a:cxnLst>
              <a:cxn ang="0">
                <a:pos x="1098" y="302"/>
              </a:cxn>
              <a:cxn ang="0">
                <a:pos x="292" y="504"/>
              </a:cxn>
              <a:cxn ang="0">
                <a:pos x="0" y="152"/>
              </a:cxn>
              <a:cxn ang="0">
                <a:pos x="709" y="0"/>
              </a:cxn>
              <a:cxn ang="0">
                <a:pos x="1098" y="302"/>
              </a:cxn>
            </a:cxnLst>
            <a:rect l="0" t="0" r="r" b="b"/>
            <a:pathLst>
              <a:path w="1098" h="504">
                <a:moveTo>
                  <a:pt x="1098" y="302"/>
                </a:moveTo>
                <a:lnTo>
                  <a:pt x="292" y="504"/>
                </a:lnTo>
                <a:lnTo>
                  <a:pt x="0" y="152"/>
                </a:lnTo>
                <a:lnTo>
                  <a:pt x="709" y="0"/>
                </a:lnTo>
                <a:lnTo>
                  <a:pt x="1098" y="302"/>
                </a:lnTo>
                <a:close/>
              </a:path>
            </a:pathLst>
          </a:custGeom>
          <a:solidFill>
            <a:schemeClr val="accent4">
              <a:lumMod val="50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81" name="任意多边形 38"/>
          <p:cNvSpPr/>
          <p:nvPr>
            <p:custDataLst>
              <p:tags r:id="rId34"/>
            </p:custDataLst>
          </p:nvPr>
        </p:nvSpPr>
        <p:spPr bwMode="auto">
          <a:xfrm>
            <a:off x="11018520" y="1751965"/>
            <a:ext cx="946150" cy="1668780"/>
          </a:xfrm>
          <a:custGeom>
            <a:avLst/>
            <a:gdLst/>
            <a:ahLst/>
            <a:cxnLst>
              <a:cxn ang="0">
                <a:pos x="0" y="444"/>
              </a:cxn>
              <a:cxn ang="0">
                <a:pos x="0" y="0"/>
              </a:cxn>
              <a:cxn ang="0">
                <a:pos x="423" y="255"/>
              </a:cxn>
              <a:cxn ang="0">
                <a:pos x="395" y="744"/>
              </a:cxn>
              <a:cxn ang="0">
                <a:pos x="389" y="746"/>
              </a:cxn>
              <a:cxn ang="0">
                <a:pos x="0" y="444"/>
              </a:cxn>
            </a:cxnLst>
            <a:rect l="0" t="0" r="r" b="b"/>
            <a:pathLst>
              <a:path w="423" h="746">
                <a:moveTo>
                  <a:pt x="0" y="444"/>
                </a:moveTo>
                <a:lnTo>
                  <a:pt x="0" y="0"/>
                </a:lnTo>
                <a:lnTo>
                  <a:pt x="423" y="255"/>
                </a:lnTo>
                <a:lnTo>
                  <a:pt x="395" y="744"/>
                </a:lnTo>
                <a:lnTo>
                  <a:pt x="389" y="746"/>
                </a:lnTo>
                <a:lnTo>
                  <a:pt x="0" y="444"/>
                </a:lnTo>
                <a:close/>
              </a:path>
            </a:pathLst>
          </a:custGeom>
          <a:solidFill>
            <a:schemeClr val="accent4">
              <a:lumMod val="75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82" name="任意多边形 39"/>
          <p:cNvSpPr/>
          <p:nvPr>
            <p:custDataLst>
              <p:tags r:id="rId35"/>
            </p:custDataLst>
          </p:nvPr>
        </p:nvSpPr>
        <p:spPr bwMode="auto">
          <a:xfrm>
            <a:off x="9411970" y="1751965"/>
            <a:ext cx="1605915" cy="1332865"/>
          </a:xfrm>
          <a:custGeom>
            <a:avLst/>
            <a:gdLst/>
            <a:ahLst/>
            <a:cxnLst>
              <a:cxn ang="0">
                <a:pos x="9" y="596"/>
              </a:cxn>
              <a:cxn ang="0">
                <a:pos x="0" y="118"/>
              </a:cxn>
              <a:cxn ang="0">
                <a:pos x="718" y="0"/>
              </a:cxn>
              <a:cxn ang="0">
                <a:pos x="718" y="444"/>
              </a:cxn>
              <a:cxn ang="0">
                <a:pos x="9" y="596"/>
              </a:cxn>
            </a:cxnLst>
            <a:rect l="0" t="0" r="r" b="b"/>
            <a:pathLst>
              <a:path w="718" h="596">
                <a:moveTo>
                  <a:pt x="9" y="596"/>
                </a:moveTo>
                <a:lnTo>
                  <a:pt x="0" y="118"/>
                </a:lnTo>
                <a:lnTo>
                  <a:pt x="718" y="0"/>
                </a:lnTo>
                <a:lnTo>
                  <a:pt x="718" y="444"/>
                </a:lnTo>
                <a:lnTo>
                  <a:pt x="9" y="596"/>
                </a:lnTo>
                <a:close/>
              </a:path>
            </a:pathLst>
          </a:custGeom>
          <a:solidFill>
            <a:schemeClr val="accent1">
              <a:lumMod val="50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83" name="任意多边形 40"/>
          <p:cNvSpPr/>
          <p:nvPr>
            <p:custDataLst>
              <p:tags r:id="rId36"/>
            </p:custDataLst>
          </p:nvPr>
        </p:nvSpPr>
        <p:spPr bwMode="auto">
          <a:xfrm>
            <a:off x="9411970" y="2016125"/>
            <a:ext cx="673100" cy="1856740"/>
          </a:xfrm>
          <a:custGeom>
            <a:avLst/>
            <a:gdLst/>
            <a:ahLst/>
            <a:cxnLst>
              <a:cxn ang="0">
                <a:pos x="0" y="0"/>
              </a:cxn>
              <a:cxn ang="0">
                <a:pos x="301" y="301"/>
              </a:cxn>
              <a:cxn ang="0">
                <a:pos x="301" y="830"/>
              </a:cxn>
              <a:cxn ang="0">
                <a:pos x="9" y="478"/>
              </a:cxn>
              <a:cxn ang="0">
                <a:pos x="0" y="0"/>
              </a:cxn>
            </a:cxnLst>
            <a:rect l="0" t="0" r="r" b="b"/>
            <a:pathLst>
              <a:path w="301" h="830">
                <a:moveTo>
                  <a:pt x="0" y="0"/>
                </a:moveTo>
                <a:lnTo>
                  <a:pt x="301" y="301"/>
                </a:lnTo>
                <a:lnTo>
                  <a:pt x="301" y="830"/>
                </a:lnTo>
                <a:lnTo>
                  <a:pt x="9" y="478"/>
                </a:lnTo>
                <a:lnTo>
                  <a:pt x="0" y="0"/>
                </a:lnTo>
                <a:close/>
              </a:path>
            </a:pathLst>
          </a:custGeom>
          <a:solidFill>
            <a:schemeClr val="accent4">
              <a:lumMod val="75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84" name="任意多边形 41"/>
          <p:cNvSpPr/>
          <p:nvPr>
            <p:custDataLst>
              <p:tags r:id="rId37"/>
            </p:custDataLst>
          </p:nvPr>
        </p:nvSpPr>
        <p:spPr bwMode="auto">
          <a:xfrm>
            <a:off x="10085705" y="2322195"/>
            <a:ext cx="1878965" cy="1550035"/>
          </a:xfrm>
          <a:custGeom>
            <a:avLst/>
            <a:gdLst/>
            <a:ahLst/>
            <a:cxnLst>
              <a:cxn ang="0">
                <a:pos x="273" y="109"/>
              </a:cxn>
              <a:cxn ang="0">
                <a:pos x="264" y="108"/>
              </a:cxn>
              <a:cxn ang="0">
                <a:pos x="188" y="122"/>
              </a:cxn>
              <a:cxn ang="0">
                <a:pos x="180" y="128"/>
              </a:cxn>
              <a:cxn ang="0">
                <a:pos x="178" y="137"/>
              </a:cxn>
              <a:cxn ang="0">
                <a:pos x="183" y="145"/>
              </a:cxn>
              <a:cxn ang="0">
                <a:pos x="193" y="147"/>
              </a:cxn>
              <a:cxn ang="0">
                <a:pos x="269" y="132"/>
              </a:cxn>
              <a:cxn ang="0">
                <a:pos x="276" y="127"/>
              </a:cxn>
              <a:cxn ang="0">
                <a:pos x="278" y="118"/>
              </a:cxn>
              <a:cxn ang="0">
                <a:pos x="273" y="109"/>
              </a:cxn>
              <a:cxn ang="0">
                <a:pos x="0" y="364"/>
              </a:cxn>
              <a:cxn ang="0">
                <a:pos x="0" y="86"/>
              </a:cxn>
              <a:cxn ang="0">
                <a:pos x="443" y="0"/>
              </a:cxn>
              <a:cxn ang="0">
                <a:pos x="428" y="257"/>
              </a:cxn>
              <a:cxn ang="0">
                <a:pos x="0" y="364"/>
              </a:cxn>
            </a:cxnLst>
            <a:rect l="0" t="0" r="r" b="b"/>
            <a:pathLst>
              <a:path w="443" h="364">
                <a:moveTo>
                  <a:pt x="273" y="109"/>
                </a:moveTo>
                <a:cubicBezTo>
                  <a:pt x="270" y="108"/>
                  <a:pt x="267" y="107"/>
                  <a:pt x="264" y="108"/>
                </a:cubicBezTo>
                <a:cubicBezTo>
                  <a:pt x="188" y="122"/>
                  <a:pt x="188" y="122"/>
                  <a:pt x="188" y="122"/>
                </a:cubicBezTo>
                <a:cubicBezTo>
                  <a:pt x="185" y="123"/>
                  <a:pt x="182" y="125"/>
                  <a:pt x="180" y="128"/>
                </a:cubicBezTo>
                <a:cubicBezTo>
                  <a:pt x="178" y="130"/>
                  <a:pt x="178" y="134"/>
                  <a:pt x="178" y="137"/>
                </a:cubicBezTo>
                <a:cubicBezTo>
                  <a:pt x="179" y="140"/>
                  <a:pt x="181" y="143"/>
                  <a:pt x="183" y="145"/>
                </a:cubicBezTo>
                <a:cubicBezTo>
                  <a:pt x="186" y="147"/>
                  <a:pt x="190" y="147"/>
                  <a:pt x="193" y="147"/>
                </a:cubicBezTo>
                <a:cubicBezTo>
                  <a:pt x="269" y="132"/>
                  <a:pt x="269" y="132"/>
                  <a:pt x="269" y="132"/>
                </a:cubicBezTo>
                <a:cubicBezTo>
                  <a:pt x="272" y="131"/>
                  <a:pt x="275" y="130"/>
                  <a:pt x="276" y="127"/>
                </a:cubicBezTo>
                <a:cubicBezTo>
                  <a:pt x="278" y="124"/>
                  <a:pt x="279" y="121"/>
                  <a:pt x="278" y="118"/>
                </a:cubicBezTo>
                <a:cubicBezTo>
                  <a:pt x="278" y="114"/>
                  <a:pt x="276" y="111"/>
                  <a:pt x="273" y="109"/>
                </a:cubicBezTo>
                <a:close/>
                <a:moveTo>
                  <a:pt x="0" y="364"/>
                </a:moveTo>
                <a:cubicBezTo>
                  <a:pt x="0" y="86"/>
                  <a:pt x="0" y="86"/>
                  <a:pt x="0" y="86"/>
                </a:cubicBezTo>
                <a:cubicBezTo>
                  <a:pt x="443" y="0"/>
                  <a:pt x="443" y="0"/>
                  <a:pt x="443" y="0"/>
                </a:cubicBezTo>
                <a:cubicBezTo>
                  <a:pt x="428" y="257"/>
                  <a:pt x="428" y="257"/>
                  <a:pt x="428" y="257"/>
                </a:cubicBezTo>
                <a:lnTo>
                  <a:pt x="0" y="364"/>
                </a:lnTo>
                <a:close/>
              </a:path>
            </a:pathLst>
          </a:custGeom>
          <a:solidFill>
            <a:schemeClr val="accent4"/>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85" name="任意多边形 43"/>
          <p:cNvSpPr/>
          <p:nvPr>
            <p:custDataLst>
              <p:tags r:id="rId38"/>
            </p:custDataLst>
          </p:nvPr>
        </p:nvSpPr>
        <p:spPr bwMode="auto">
          <a:xfrm>
            <a:off x="10088880" y="2239645"/>
            <a:ext cx="1887220" cy="494030"/>
          </a:xfrm>
          <a:custGeom>
            <a:avLst/>
            <a:gdLst/>
            <a:ahLst/>
            <a:cxnLst>
              <a:cxn ang="0">
                <a:pos x="836" y="48"/>
              </a:cxn>
              <a:cxn ang="0">
                <a:pos x="0" y="221"/>
              </a:cxn>
              <a:cxn ang="0">
                <a:pos x="0" y="164"/>
              </a:cxn>
              <a:cxn ang="0">
                <a:pos x="840" y="0"/>
              </a:cxn>
              <a:cxn ang="0">
                <a:pos x="836" y="48"/>
              </a:cxn>
            </a:cxnLst>
            <a:rect l="0" t="0" r="r" b="b"/>
            <a:pathLst>
              <a:path w="840" h="221">
                <a:moveTo>
                  <a:pt x="836" y="48"/>
                </a:moveTo>
                <a:lnTo>
                  <a:pt x="0" y="221"/>
                </a:lnTo>
                <a:lnTo>
                  <a:pt x="0" y="164"/>
                </a:lnTo>
                <a:lnTo>
                  <a:pt x="840" y="0"/>
                </a:lnTo>
                <a:lnTo>
                  <a:pt x="836" y="48"/>
                </a:lnTo>
                <a:close/>
              </a:path>
            </a:pathLst>
          </a:custGeom>
          <a:solidFill>
            <a:schemeClr val="accent4">
              <a:lumMod val="75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86" name="任意多边形 44"/>
          <p:cNvSpPr/>
          <p:nvPr>
            <p:custDataLst>
              <p:tags r:id="rId39"/>
            </p:custDataLst>
          </p:nvPr>
        </p:nvSpPr>
        <p:spPr bwMode="auto">
          <a:xfrm>
            <a:off x="9411970" y="1673860"/>
            <a:ext cx="2564130" cy="932815"/>
          </a:xfrm>
          <a:custGeom>
            <a:avLst/>
            <a:gdLst/>
            <a:ahLst/>
            <a:cxnLst>
              <a:cxn ang="0">
                <a:pos x="718" y="0"/>
              </a:cxn>
              <a:cxn ang="0">
                <a:pos x="1141" y="253"/>
              </a:cxn>
              <a:cxn ang="0">
                <a:pos x="301" y="417"/>
              </a:cxn>
              <a:cxn ang="0">
                <a:pos x="0" y="116"/>
              </a:cxn>
              <a:cxn ang="0">
                <a:pos x="718" y="0"/>
              </a:cxn>
            </a:cxnLst>
            <a:rect l="0" t="0" r="r" b="b"/>
            <a:pathLst>
              <a:path w="1141" h="417">
                <a:moveTo>
                  <a:pt x="718" y="0"/>
                </a:moveTo>
                <a:lnTo>
                  <a:pt x="1141" y="253"/>
                </a:lnTo>
                <a:lnTo>
                  <a:pt x="301" y="417"/>
                </a:lnTo>
                <a:lnTo>
                  <a:pt x="0" y="116"/>
                </a:lnTo>
                <a:lnTo>
                  <a:pt x="718" y="0"/>
                </a:lnTo>
                <a:close/>
              </a:path>
            </a:pathLst>
          </a:custGeom>
          <a:solidFill>
            <a:schemeClr val="accent4">
              <a:lumMod val="60000"/>
              <a:lumOff val="40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87" name="任意多边形 45"/>
          <p:cNvSpPr/>
          <p:nvPr>
            <p:custDataLst>
              <p:tags r:id="rId40"/>
            </p:custDataLst>
          </p:nvPr>
        </p:nvSpPr>
        <p:spPr bwMode="auto">
          <a:xfrm>
            <a:off x="9411970" y="1932940"/>
            <a:ext cx="676275" cy="800735"/>
          </a:xfrm>
          <a:custGeom>
            <a:avLst/>
            <a:gdLst/>
            <a:ahLst/>
            <a:cxnLst>
              <a:cxn ang="0">
                <a:pos x="301" y="301"/>
              </a:cxn>
              <a:cxn ang="0">
                <a:pos x="301" y="358"/>
              </a:cxn>
              <a:cxn ang="0">
                <a:pos x="2" y="59"/>
              </a:cxn>
              <a:cxn ang="0">
                <a:pos x="0" y="0"/>
              </a:cxn>
              <a:cxn ang="0">
                <a:pos x="301" y="301"/>
              </a:cxn>
            </a:cxnLst>
            <a:rect l="0" t="0" r="r" b="b"/>
            <a:pathLst>
              <a:path w="301" h="358">
                <a:moveTo>
                  <a:pt x="301" y="301"/>
                </a:moveTo>
                <a:lnTo>
                  <a:pt x="301" y="358"/>
                </a:lnTo>
                <a:lnTo>
                  <a:pt x="2" y="59"/>
                </a:lnTo>
                <a:lnTo>
                  <a:pt x="0" y="0"/>
                </a:lnTo>
                <a:lnTo>
                  <a:pt x="301" y="301"/>
                </a:lnTo>
                <a:close/>
              </a:path>
            </a:pathLst>
          </a:custGeom>
          <a:solidFill>
            <a:schemeClr val="accent4">
              <a:lumMod val="50000"/>
            </a:schemeClr>
          </a:solidFill>
          <a:ln w="9525">
            <a:noFill/>
            <a:round/>
          </a:ln>
        </p:spPr>
        <p:txBody>
          <a:bodyPr anchor="ctr"/>
          <a:lstStyle/>
          <a:p>
            <a:pPr algn="ctr">
              <a:lnSpc>
                <a:spcPct val="130000"/>
              </a:lnSpc>
            </a:pPr>
            <a:endParaRPr>
              <a:latin typeface="微软雅黑" panose="020B0503020204020204" pitchFamily="34" charset="-122"/>
              <a:ea typeface="微软雅黑" panose="020B0503020204020204" pitchFamily="34" charset="-122"/>
              <a:sym typeface="+mn-lt"/>
            </a:endParaRPr>
          </a:p>
        </p:txBody>
      </p:sp>
      <p:sp>
        <p:nvSpPr>
          <p:cNvPr id="788" name="文本框 787"/>
          <p:cNvSpPr txBox="1"/>
          <p:nvPr>
            <p:custDataLst>
              <p:tags r:id="rId41"/>
            </p:custDataLst>
          </p:nvPr>
        </p:nvSpPr>
        <p:spPr>
          <a:xfrm>
            <a:off x="9415780" y="4448810"/>
            <a:ext cx="2555875" cy="427355"/>
          </a:xfrm>
          <a:prstGeom prst="rect">
            <a:avLst/>
          </a:prstGeom>
          <a:noFill/>
        </p:spPr>
        <p:txBody>
          <a:bodyPr wrap="square" lIns="90000" tIns="46800" rIns="90000" bIns="0" anchor="b" anchorCtr="0">
            <a:noAutofit/>
          </a:bodyPr>
          <a:lstStyle/>
          <a:p>
            <a:pPr algn="ctr" defTabSz="1218565">
              <a:lnSpc>
                <a:spcPct val="120000"/>
              </a:lnSpc>
              <a:spcBef>
                <a:spcPct val="0"/>
              </a:spcBef>
              <a:defRPr/>
            </a:pPr>
            <a:r>
              <a:rPr lang="en-US" altLang="zh-CN" sz="2800" b="1" spc="300" dirty="0">
                <a:solidFill>
                  <a:schemeClr val="accent4"/>
                </a:solidFill>
                <a:latin typeface="微软雅黑" panose="020B0503020204020204" pitchFamily="34" charset="-122"/>
                <a:ea typeface="微软雅黑" panose="020B0503020204020204" pitchFamily="34" charset="-122"/>
                <a:sym typeface="+mn-lt"/>
              </a:rPr>
              <a:t>4</a:t>
            </a:r>
            <a:endParaRPr lang="en-US" altLang="zh-CN" sz="2800" b="1" spc="300" dirty="0">
              <a:solidFill>
                <a:schemeClr val="accent4"/>
              </a:solidFill>
              <a:latin typeface="微软雅黑" panose="020B0503020204020204" pitchFamily="34" charset="-122"/>
              <a:ea typeface="微软雅黑" panose="020B0503020204020204" pitchFamily="34" charset="-122"/>
              <a:sym typeface="+mn-lt"/>
            </a:endParaRPr>
          </a:p>
        </p:txBody>
      </p:sp>
    </p:spTree>
    <p:custDataLst>
      <p:tags r:id="rId42"/>
    </p:custDataLst>
  </p:cSld>
  <p:clrMapOvr>
    <a:masterClrMapping/>
  </p:clrMapOvr>
  <p:transition>
    <p:random/>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0" name="文本框 9"/>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3.4.19  </a:t>
            </a:r>
            <a:r>
              <a:rPr lang="zh-CN" altLang="en-US" sz="2000" b="1" dirty="0">
                <a:latin typeface="仿宋" panose="02010609060101010101" charset="-122"/>
                <a:ea typeface="仿宋" panose="02010609060101010101" charset="-122"/>
                <a:cs typeface="仿宋" panose="02010609060101010101" charset="-122"/>
              </a:rPr>
              <a:t>十项“ 零容忍”安全隐患管理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cxnSp>
        <p:nvCxnSpPr>
          <p:cNvPr id="17" name="肘形连接符 16"/>
          <p:cNvCxnSpPr>
            <a:stCxn id="47" idx="4"/>
            <a:endCxn id="51" idx="6"/>
          </p:cNvCxnSpPr>
          <p:nvPr>
            <p:custDataLst>
              <p:tags r:id="rId2"/>
            </p:custDataLst>
          </p:nvPr>
        </p:nvCxnSpPr>
        <p:spPr>
          <a:xfrm rot="16200000">
            <a:off x="6700661" y="2808755"/>
            <a:ext cx="543601" cy="543601"/>
          </a:xfrm>
          <a:prstGeom prst="bentConnector2">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8" name="肘形连接符 17"/>
          <p:cNvCxnSpPr>
            <a:stCxn id="48" idx="0"/>
            <a:endCxn id="52" idx="6"/>
          </p:cNvCxnSpPr>
          <p:nvPr>
            <p:custDataLst>
              <p:tags r:id="rId3"/>
            </p:custDataLst>
          </p:nvPr>
        </p:nvCxnSpPr>
        <p:spPr>
          <a:xfrm rot="5400000" flipV="1">
            <a:off x="6532880" y="4431030"/>
            <a:ext cx="877570" cy="543560"/>
          </a:xfrm>
          <a:prstGeom prst="bentConnector2">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椭圆 19"/>
          <p:cNvSpPr/>
          <p:nvPr>
            <p:custDataLst>
              <p:tags r:id="rId4"/>
            </p:custDataLst>
          </p:nvPr>
        </p:nvSpPr>
        <p:spPr>
          <a:xfrm>
            <a:off x="5974477" y="3326075"/>
            <a:ext cx="966171" cy="966171"/>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Freeform 169"/>
          <p:cNvSpPr>
            <a:spLocks noEditPoints="1"/>
          </p:cNvSpPr>
          <p:nvPr>
            <p:custDataLst>
              <p:tags r:id="rId5"/>
            </p:custDataLst>
          </p:nvPr>
        </p:nvSpPr>
        <p:spPr bwMode="auto">
          <a:xfrm>
            <a:off x="6141153" y="3552230"/>
            <a:ext cx="632126" cy="513862"/>
          </a:xfrm>
          <a:custGeom>
            <a:avLst/>
            <a:gdLst>
              <a:gd name="T0" fmla="*/ 49 w 65"/>
              <a:gd name="T1" fmla="*/ 33 h 53"/>
              <a:gd name="T2" fmla="*/ 49 w 65"/>
              <a:gd name="T3" fmla="*/ 33 h 53"/>
              <a:gd name="T4" fmla="*/ 38 w 65"/>
              <a:gd name="T5" fmla="*/ 31 h 53"/>
              <a:gd name="T6" fmla="*/ 38 w 65"/>
              <a:gd name="T7" fmla="*/ 24 h 53"/>
              <a:gd name="T8" fmla="*/ 56 w 65"/>
              <a:gd name="T9" fmla="*/ 11 h 53"/>
              <a:gd name="T10" fmla="*/ 60 w 65"/>
              <a:gd name="T11" fmla="*/ 24 h 53"/>
              <a:gd name="T12" fmla="*/ 54 w 65"/>
              <a:gd name="T13" fmla="*/ 31 h 53"/>
              <a:gd name="T14" fmla="*/ 35 w 65"/>
              <a:gd name="T15" fmla="*/ 18 h 53"/>
              <a:gd name="T16" fmla="*/ 35 w 65"/>
              <a:gd name="T17" fmla="*/ 19 h 53"/>
              <a:gd name="T18" fmla="*/ 33 w 65"/>
              <a:gd name="T19" fmla="*/ 26 h 53"/>
              <a:gd name="T20" fmla="*/ 21 w 65"/>
              <a:gd name="T21" fmla="*/ 35 h 53"/>
              <a:gd name="T22" fmla="*/ 9 w 65"/>
              <a:gd name="T23" fmla="*/ 26 h 53"/>
              <a:gd name="T24" fmla="*/ 7 w 65"/>
              <a:gd name="T25" fmla="*/ 19 h 53"/>
              <a:gd name="T26" fmla="*/ 7 w 65"/>
              <a:gd name="T27" fmla="*/ 18 h 53"/>
              <a:gd name="T28" fmla="*/ 11 w 65"/>
              <a:gd name="T29" fmla="*/ 4 h 53"/>
              <a:gd name="T30" fmla="*/ 34 w 65"/>
              <a:gd name="T31" fmla="*/ 18 h 53"/>
              <a:gd name="T32" fmla="*/ 12 w 65"/>
              <a:gd name="T33" fmla="*/ 36 h 53"/>
              <a:gd name="T34" fmla="*/ 30 w 65"/>
              <a:gd name="T35" fmla="*/ 36 h 53"/>
              <a:gd name="T36" fmla="*/ 41 w 65"/>
              <a:gd name="T37" fmla="*/ 53 h 53"/>
              <a:gd name="T38" fmla="*/ 6 w 65"/>
              <a:gd name="T39" fmla="*/ 36 h 53"/>
              <a:gd name="T40" fmla="*/ 31 w 65"/>
              <a:gd name="T41" fmla="*/ 20 h 53"/>
              <a:gd name="T42" fmla="*/ 14 w 65"/>
              <a:gd name="T43" fmla="*/ 16 h 53"/>
              <a:gd name="T44" fmla="*/ 10 w 65"/>
              <a:gd name="T45" fmla="*/ 19 h 53"/>
              <a:gd name="T46" fmla="*/ 9 w 65"/>
              <a:gd name="T47" fmla="*/ 20 h 53"/>
              <a:gd name="T48" fmla="*/ 11 w 65"/>
              <a:gd name="T49" fmla="*/ 24 h 53"/>
              <a:gd name="T50" fmla="*/ 11 w 65"/>
              <a:gd name="T51" fmla="*/ 25 h 53"/>
              <a:gd name="T52" fmla="*/ 21 w 65"/>
              <a:gd name="T53" fmla="*/ 33 h 53"/>
              <a:gd name="T54" fmla="*/ 31 w 65"/>
              <a:gd name="T55" fmla="*/ 25 h 53"/>
              <a:gd name="T56" fmla="*/ 31 w 65"/>
              <a:gd name="T57" fmla="*/ 24 h 53"/>
              <a:gd name="T58" fmla="*/ 33 w 65"/>
              <a:gd name="T59" fmla="*/ 20 h 53"/>
              <a:gd name="T60" fmla="*/ 33 w 65"/>
              <a:gd name="T61" fmla="*/ 20 h 53"/>
              <a:gd name="T62" fmla="*/ 39 w 65"/>
              <a:gd name="T63" fmla="*/ 35 h 53"/>
              <a:gd name="T64" fmla="*/ 64 w 65"/>
              <a:gd name="T65" fmla="*/ 47 h 53"/>
              <a:gd name="T66" fmla="*/ 49 w 65"/>
              <a:gd name="T67" fmla="*/ 37 h 53"/>
              <a:gd name="T68" fmla="*/ 56 w 65"/>
              <a:gd name="T69" fmla="*/ 25 h 53"/>
              <a:gd name="T70" fmla="*/ 42 w 65"/>
              <a:gd name="T71" fmla="*/ 19 h 53"/>
              <a:gd name="T72" fmla="*/ 42 w 65"/>
              <a:gd name="T73" fmla="*/ 24 h 53"/>
              <a:gd name="T74" fmla="*/ 56 w 65"/>
              <a:gd name="T75" fmla="*/ 2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 h="53">
                <a:moveTo>
                  <a:pt x="54" y="31"/>
                </a:moveTo>
                <a:cubicBezTo>
                  <a:pt x="52" y="32"/>
                  <a:pt x="51" y="32"/>
                  <a:pt x="49" y="33"/>
                </a:cubicBezTo>
                <a:cubicBezTo>
                  <a:pt x="49" y="33"/>
                  <a:pt x="49" y="33"/>
                  <a:pt x="49" y="33"/>
                </a:cubicBezTo>
                <a:cubicBezTo>
                  <a:pt x="49" y="33"/>
                  <a:pt x="49" y="33"/>
                  <a:pt x="49" y="33"/>
                </a:cubicBezTo>
                <a:cubicBezTo>
                  <a:pt x="48" y="33"/>
                  <a:pt x="46" y="32"/>
                  <a:pt x="45" y="31"/>
                </a:cubicBezTo>
                <a:cubicBezTo>
                  <a:pt x="38" y="31"/>
                  <a:pt x="38" y="31"/>
                  <a:pt x="38" y="31"/>
                </a:cubicBezTo>
                <a:cubicBezTo>
                  <a:pt x="38" y="24"/>
                  <a:pt x="38" y="24"/>
                  <a:pt x="38" y="24"/>
                </a:cubicBezTo>
                <a:cubicBezTo>
                  <a:pt x="38" y="24"/>
                  <a:pt x="38" y="24"/>
                  <a:pt x="38" y="24"/>
                </a:cubicBezTo>
                <a:cubicBezTo>
                  <a:pt x="38" y="19"/>
                  <a:pt x="40" y="13"/>
                  <a:pt x="42" y="11"/>
                </a:cubicBezTo>
                <a:cubicBezTo>
                  <a:pt x="45" y="8"/>
                  <a:pt x="52" y="8"/>
                  <a:pt x="56" y="11"/>
                </a:cubicBezTo>
                <a:cubicBezTo>
                  <a:pt x="58" y="12"/>
                  <a:pt x="60" y="19"/>
                  <a:pt x="60" y="24"/>
                </a:cubicBezTo>
                <a:cubicBezTo>
                  <a:pt x="60" y="24"/>
                  <a:pt x="60" y="24"/>
                  <a:pt x="60" y="24"/>
                </a:cubicBezTo>
                <a:cubicBezTo>
                  <a:pt x="60" y="31"/>
                  <a:pt x="60" y="31"/>
                  <a:pt x="60" y="31"/>
                </a:cubicBezTo>
                <a:cubicBezTo>
                  <a:pt x="54" y="31"/>
                  <a:pt x="54" y="31"/>
                  <a:pt x="54" y="31"/>
                </a:cubicBezTo>
                <a:close/>
                <a:moveTo>
                  <a:pt x="34" y="18"/>
                </a:moveTo>
                <a:cubicBezTo>
                  <a:pt x="34" y="18"/>
                  <a:pt x="35" y="18"/>
                  <a:pt x="35" y="18"/>
                </a:cubicBezTo>
                <a:cubicBezTo>
                  <a:pt x="35" y="18"/>
                  <a:pt x="35" y="18"/>
                  <a:pt x="35" y="18"/>
                </a:cubicBezTo>
                <a:cubicBezTo>
                  <a:pt x="35" y="19"/>
                  <a:pt x="35" y="19"/>
                  <a:pt x="35" y="19"/>
                </a:cubicBezTo>
                <a:cubicBezTo>
                  <a:pt x="35" y="21"/>
                  <a:pt x="35" y="22"/>
                  <a:pt x="35" y="23"/>
                </a:cubicBezTo>
                <a:cubicBezTo>
                  <a:pt x="34" y="24"/>
                  <a:pt x="34" y="25"/>
                  <a:pt x="33" y="26"/>
                </a:cubicBezTo>
                <a:cubicBezTo>
                  <a:pt x="32" y="28"/>
                  <a:pt x="30" y="31"/>
                  <a:pt x="28" y="33"/>
                </a:cubicBezTo>
                <a:cubicBezTo>
                  <a:pt x="26" y="34"/>
                  <a:pt x="24" y="35"/>
                  <a:pt x="21" y="35"/>
                </a:cubicBezTo>
                <a:cubicBezTo>
                  <a:pt x="18" y="35"/>
                  <a:pt x="16" y="34"/>
                  <a:pt x="14" y="33"/>
                </a:cubicBezTo>
                <a:cubicBezTo>
                  <a:pt x="12" y="31"/>
                  <a:pt x="10" y="28"/>
                  <a:pt x="9" y="26"/>
                </a:cubicBezTo>
                <a:cubicBezTo>
                  <a:pt x="9" y="25"/>
                  <a:pt x="8" y="24"/>
                  <a:pt x="7" y="23"/>
                </a:cubicBezTo>
                <a:cubicBezTo>
                  <a:pt x="7" y="22"/>
                  <a:pt x="7" y="21"/>
                  <a:pt x="7" y="19"/>
                </a:cubicBezTo>
                <a:cubicBezTo>
                  <a:pt x="7" y="18"/>
                  <a:pt x="7" y="18"/>
                  <a:pt x="7" y="18"/>
                </a:cubicBezTo>
                <a:cubicBezTo>
                  <a:pt x="7" y="18"/>
                  <a:pt x="7" y="18"/>
                  <a:pt x="7" y="18"/>
                </a:cubicBezTo>
                <a:cubicBezTo>
                  <a:pt x="7" y="18"/>
                  <a:pt x="7" y="18"/>
                  <a:pt x="8" y="18"/>
                </a:cubicBezTo>
                <a:cubicBezTo>
                  <a:pt x="7" y="11"/>
                  <a:pt x="7" y="7"/>
                  <a:pt x="11" y="4"/>
                </a:cubicBezTo>
                <a:cubicBezTo>
                  <a:pt x="16" y="0"/>
                  <a:pt x="25" y="0"/>
                  <a:pt x="30" y="4"/>
                </a:cubicBezTo>
                <a:cubicBezTo>
                  <a:pt x="34" y="7"/>
                  <a:pt x="35" y="11"/>
                  <a:pt x="34" y="18"/>
                </a:cubicBezTo>
                <a:close/>
                <a:moveTo>
                  <a:pt x="6" y="36"/>
                </a:moveTo>
                <a:cubicBezTo>
                  <a:pt x="8" y="36"/>
                  <a:pt x="10" y="36"/>
                  <a:pt x="12" y="36"/>
                </a:cubicBezTo>
                <a:cubicBezTo>
                  <a:pt x="14" y="38"/>
                  <a:pt x="17" y="40"/>
                  <a:pt x="21" y="40"/>
                </a:cubicBezTo>
                <a:cubicBezTo>
                  <a:pt x="24" y="40"/>
                  <a:pt x="28" y="38"/>
                  <a:pt x="30" y="36"/>
                </a:cubicBezTo>
                <a:cubicBezTo>
                  <a:pt x="32" y="36"/>
                  <a:pt x="34" y="36"/>
                  <a:pt x="36" y="36"/>
                </a:cubicBezTo>
                <a:cubicBezTo>
                  <a:pt x="39" y="39"/>
                  <a:pt x="42" y="48"/>
                  <a:pt x="41" y="53"/>
                </a:cubicBezTo>
                <a:cubicBezTo>
                  <a:pt x="28" y="53"/>
                  <a:pt x="14" y="53"/>
                  <a:pt x="0" y="53"/>
                </a:cubicBezTo>
                <a:cubicBezTo>
                  <a:pt x="1" y="48"/>
                  <a:pt x="1" y="40"/>
                  <a:pt x="6" y="36"/>
                </a:cubicBezTo>
                <a:close/>
                <a:moveTo>
                  <a:pt x="33" y="20"/>
                </a:moveTo>
                <a:cubicBezTo>
                  <a:pt x="32" y="20"/>
                  <a:pt x="31" y="20"/>
                  <a:pt x="31" y="20"/>
                </a:cubicBezTo>
                <a:cubicBezTo>
                  <a:pt x="31" y="19"/>
                  <a:pt x="30" y="18"/>
                  <a:pt x="30" y="17"/>
                </a:cubicBezTo>
                <a:cubicBezTo>
                  <a:pt x="25" y="18"/>
                  <a:pt x="20" y="18"/>
                  <a:pt x="14" y="16"/>
                </a:cubicBezTo>
                <a:cubicBezTo>
                  <a:pt x="13" y="17"/>
                  <a:pt x="12" y="19"/>
                  <a:pt x="12" y="20"/>
                </a:cubicBezTo>
                <a:cubicBezTo>
                  <a:pt x="11" y="20"/>
                  <a:pt x="10" y="20"/>
                  <a:pt x="10" y="19"/>
                </a:cubicBezTo>
                <a:cubicBezTo>
                  <a:pt x="10" y="19"/>
                  <a:pt x="9" y="20"/>
                  <a:pt x="9" y="20"/>
                </a:cubicBezTo>
                <a:cubicBezTo>
                  <a:pt x="9" y="20"/>
                  <a:pt x="9" y="20"/>
                  <a:pt x="9" y="20"/>
                </a:cubicBezTo>
                <a:cubicBezTo>
                  <a:pt x="9" y="21"/>
                  <a:pt x="9" y="22"/>
                  <a:pt x="9" y="23"/>
                </a:cubicBezTo>
                <a:cubicBezTo>
                  <a:pt x="10" y="23"/>
                  <a:pt x="10" y="24"/>
                  <a:pt x="11" y="24"/>
                </a:cubicBezTo>
                <a:cubicBezTo>
                  <a:pt x="11" y="24"/>
                  <a:pt x="11" y="24"/>
                  <a:pt x="11" y="24"/>
                </a:cubicBezTo>
                <a:cubicBezTo>
                  <a:pt x="11" y="25"/>
                  <a:pt x="11" y="25"/>
                  <a:pt x="11" y="25"/>
                </a:cubicBezTo>
                <a:cubicBezTo>
                  <a:pt x="12" y="27"/>
                  <a:pt x="13" y="29"/>
                  <a:pt x="15" y="31"/>
                </a:cubicBezTo>
                <a:cubicBezTo>
                  <a:pt x="17" y="32"/>
                  <a:pt x="19" y="33"/>
                  <a:pt x="21" y="33"/>
                </a:cubicBezTo>
                <a:cubicBezTo>
                  <a:pt x="23" y="33"/>
                  <a:pt x="25" y="32"/>
                  <a:pt x="27" y="31"/>
                </a:cubicBezTo>
                <a:cubicBezTo>
                  <a:pt x="29" y="29"/>
                  <a:pt x="30" y="27"/>
                  <a:pt x="31" y="25"/>
                </a:cubicBezTo>
                <a:cubicBezTo>
                  <a:pt x="31" y="24"/>
                  <a:pt x="31" y="24"/>
                  <a:pt x="31" y="24"/>
                </a:cubicBezTo>
                <a:cubicBezTo>
                  <a:pt x="31" y="24"/>
                  <a:pt x="31" y="24"/>
                  <a:pt x="31" y="24"/>
                </a:cubicBezTo>
                <a:cubicBezTo>
                  <a:pt x="32" y="24"/>
                  <a:pt x="32" y="23"/>
                  <a:pt x="33" y="23"/>
                </a:cubicBezTo>
                <a:cubicBezTo>
                  <a:pt x="33" y="22"/>
                  <a:pt x="33" y="21"/>
                  <a:pt x="33" y="20"/>
                </a:cubicBezTo>
                <a:cubicBezTo>
                  <a:pt x="33" y="20"/>
                  <a:pt x="33" y="20"/>
                  <a:pt x="33" y="20"/>
                </a:cubicBezTo>
                <a:cubicBezTo>
                  <a:pt x="33" y="20"/>
                  <a:pt x="33" y="20"/>
                  <a:pt x="33" y="20"/>
                </a:cubicBezTo>
                <a:close/>
                <a:moveTo>
                  <a:pt x="42" y="34"/>
                </a:moveTo>
                <a:cubicBezTo>
                  <a:pt x="41" y="34"/>
                  <a:pt x="40" y="34"/>
                  <a:pt x="39" y="35"/>
                </a:cubicBezTo>
                <a:cubicBezTo>
                  <a:pt x="42" y="38"/>
                  <a:pt x="43" y="43"/>
                  <a:pt x="44" y="47"/>
                </a:cubicBezTo>
                <a:cubicBezTo>
                  <a:pt x="64" y="47"/>
                  <a:pt x="64" y="47"/>
                  <a:pt x="64" y="47"/>
                </a:cubicBezTo>
                <a:cubicBezTo>
                  <a:pt x="65" y="43"/>
                  <a:pt x="63" y="36"/>
                  <a:pt x="56" y="34"/>
                </a:cubicBezTo>
                <a:cubicBezTo>
                  <a:pt x="54" y="35"/>
                  <a:pt x="52" y="37"/>
                  <a:pt x="49" y="37"/>
                </a:cubicBezTo>
                <a:cubicBezTo>
                  <a:pt x="46" y="37"/>
                  <a:pt x="44" y="36"/>
                  <a:pt x="42" y="34"/>
                </a:cubicBezTo>
                <a:close/>
                <a:moveTo>
                  <a:pt x="56" y="25"/>
                </a:moveTo>
                <a:cubicBezTo>
                  <a:pt x="56" y="23"/>
                  <a:pt x="56" y="20"/>
                  <a:pt x="56" y="19"/>
                </a:cubicBezTo>
                <a:cubicBezTo>
                  <a:pt x="53" y="20"/>
                  <a:pt x="47" y="20"/>
                  <a:pt x="42" y="19"/>
                </a:cubicBezTo>
                <a:cubicBezTo>
                  <a:pt x="42" y="24"/>
                  <a:pt x="42" y="24"/>
                  <a:pt x="42" y="24"/>
                </a:cubicBezTo>
                <a:cubicBezTo>
                  <a:pt x="42" y="24"/>
                  <a:pt x="42" y="24"/>
                  <a:pt x="42" y="24"/>
                </a:cubicBezTo>
                <a:cubicBezTo>
                  <a:pt x="43" y="28"/>
                  <a:pt x="45" y="30"/>
                  <a:pt x="49" y="31"/>
                </a:cubicBezTo>
                <a:cubicBezTo>
                  <a:pt x="53" y="30"/>
                  <a:pt x="55" y="28"/>
                  <a:pt x="56" y="2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3" name="文本框 22"/>
          <p:cNvSpPr txBox="1"/>
          <p:nvPr>
            <p:custDataLst>
              <p:tags r:id="rId6"/>
            </p:custDataLst>
          </p:nvPr>
        </p:nvSpPr>
        <p:spPr>
          <a:xfrm>
            <a:off x="1294765" y="1510665"/>
            <a:ext cx="3647440" cy="1383030"/>
          </a:xfrm>
          <a:prstGeom prst="rect">
            <a:avLst/>
          </a:prstGeom>
          <a:noFill/>
        </p:spPr>
        <p:txBody>
          <a:bodyPr wrap="square" lIns="0" tIns="0" rIns="0" bIns="0" rtlCol="0" anchor="t" anchorCtr="0">
            <a:normAutofit/>
          </a:bodyPr>
          <a:lstStyle/>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200" b="1"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公司、分公司各类安全检查、安全巡查将“零容忍”隐患整治作为必查项，每半年对“零容忍”隐患整治情况进行汇总分析，结合整治情况及安全监管工作重点，每年对零容忍隐患条目进行更新。</a:t>
            </a:r>
            <a:endParaRPr lang="zh-CN" altLang="en-US" sz="1200" b="1"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p:txBody>
      </p:sp>
      <p:sp>
        <p:nvSpPr>
          <p:cNvPr id="24" name="椭圆 23"/>
          <p:cNvSpPr/>
          <p:nvPr>
            <p:custDataLst>
              <p:tags r:id="rId7"/>
            </p:custDataLst>
          </p:nvPr>
        </p:nvSpPr>
        <p:spPr>
          <a:xfrm>
            <a:off x="5065017" y="1494015"/>
            <a:ext cx="605845" cy="60584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Freeform 181"/>
          <p:cNvSpPr>
            <a:spLocks noEditPoints="1"/>
          </p:cNvSpPr>
          <p:nvPr>
            <p:custDataLst>
              <p:tags r:id="rId8"/>
            </p:custDataLst>
          </p:nvPr>
        </p:nvSpPr>
        <p:spPr bwMode="auto">
          <a:xfrm>
            <a:off x="5231002" y="1657925"/>
            <a:ext cx="273875" cy="255894"/>
          </a:xfrm>
          <a:custGeom>
            <a:avLst/>
            <a:gdLst>
              <a:gd name="T0" fmla="*/ 54 w 58"/>
              <a:gd name="T1" fmla="*/ 33 h 54"/>
              <a:gd name="T2" fmla="*/ 54 w 58"/>
              <a:gd name="T3" fmla="*/ 50 h 54"/>
              <a:gd name="T4" fmla="*/ 50 w 58"/>
              <a:gd name="T5" fmla="*/ 54 h 54"/>
              <a:gd name="T6" fmla="*/ 8 w 58"/>
              <a:gd name="T7" fmla="*/ 54 h 54"/>
              <a:gd name="T8" fmla="*/ 5 w 58"/>
              <a:gd name="T9" fmla="*/ 50 h 54"/>
              <a:gd name="T10" fmla="*/ 5 w 58"/>
              <a:gd name="T11" fmla="*/ 33 h 54"/>
              <a:gd name="T12" fmla="*/ 23 w 58"/>
              <a:gd name="T13" fmla="*/ 33 h 54"/>
              <a:gd name="T14" fmla="*/ 23 w 58"/>
              <a:gd name="T15" fmla="*/ 35 h 54"/>
              <a:gd name="T16" fmla="*/ 27 w 58"/>
              <a:gd name="T17" fmla="*/ 35 h 54"/>
              <a:gd name="T18" fmla="*/ 27 w 58"/>
              <a:gd name="T19" fmla="*/ 40 h 54"/>
              <a:gd name="T20" fmla="*/ 32 w 58"/>
              <a:gd name="T21" fmla="*/ 40 h 54"/>
              <a:gd name="T22" fmla="*/ 32 w 58"/>
              <a:gd name="T23" fmla="*/ 35 h 54"/>
              <a:gd name="T24" fmla="*/ 35 w 58"/>
              <a:gd name="T25" fmla="*/ 35 h 54"/>
              <a:gd name="T26" fmla="*/ 35 w 58"/>
              <a:gd name="T27" fmla="*/ 33 h 54"/>
              <a:gd name="T28" fmla="*/ 54 w 58"/>
              <a:gd name="T29" fmla="*/ 33 h 54"/>
              <a:gd name="T30" fmla="*/ 54 w 58"/>
              <a:gd name="T31" fmla="*/ 33 h 54"/>
              <a:gd name="T32" fmla="*/ 15 w 58"/>
              <a:gd name="T33" fmla="*/ 6 h 54"/>
              <a:gd name="T34" fmla="*/ 17 w 58"/>
              <a:gd name="T35" fmla="*/ 5 h 54"/>
              <a:gd name="T36" fmla="*/ 28 w 58"/>
              <a:gd name="T37" fmla="*/ 0 h 54"/>
              <a:gd name="T38" fmla="*/ 40 w 58"/>
              <a:gd name="T39" fmla="*/ 4 h 54"/>
              <a:gd name="T40" fmla="*/ 43 w 58"/>
              <a:gd name="T41" fmla="*/ 6 h 54"/>
              <a:gd name="T42" fmla="*/ 41 w 58"/>
              <a:gd name="T43" fmla="*/ 8 h 54"/>
              <a:gd name="T44" fmla="*/ 37 w 58"/>
              <a:gd name="T45" fmla="*/ 8 h 54"/>
              <a:gd name="T46" fmla="*/ 28 w 58"/>
              <a:gd name="T47" fmla="*/ 5 h 54"/>
              <a:gd name="T48" fmla="*/ 21 w 58"/>
              <a:gd name="T49" fmla="*/ 8 h 54"/>
              <a:gd name="T50" fmla="*/ 18 w 58"/>
              <a:gd name="T51" fmla="*/ 8 h 54"/>
              <a:gd name="T52" fmla="*/ 15 w 58"/>
              <a:gd name="T53" fmla="*/ 6 h 54"/>
              <a:gd name="T54" fmla="*/ 4 w 58"/>
              <a:gd name="T55" fmla="*/ 10 h 54"/>
              <a:gd name="T56" fmla="*/ 54 w 58"/>
              <a:gd name="T57" fmla="*/ 10 h 54"/>
              <a:gd name="T58" fmla="*/ 58 w 58"/>
              <a:gd name="T59" fmla="*/ 14 h 54"/>
              <a:gd name="T60" fmla="*/ 58 w 58"/>
              <a:gd name="T61" fmla="*/ 24 h 54"/>
              <a:gd name="T62" fmla="*/ 54 w 58"/>
              <a:gd name="T63" fmla="*/ 29 h 54"/>
              <a:gd name="T64" fmla="*/ 4 w 58"/>
              <a:gd name="T65" fmla="*/ 29 h 54"/>
              <a:gd name="T66" fmla="*/ 0 w 58"/>
              <a:gd name="T67" fmla="*/ 24 h 54"/>
              <a:gd name="T68" fmla="*/ 0 w 58"/>
              <a:gd name="T69" fmla="*/ 14 h 54"/>
              <a:gd name="T70" fmla="*/ 4 w 58"/>
              <a:gd name="T71"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54">
                <a:moveTo>
                  <a:pt x="54" y="33"/>
                </a:moveTo>
                <a:cubicBezTo>
                  <a:pt x="54" y="50"/>
                  <a:pt x="54" y="50"/>
                  <a:pt x="54" y="50"/>
                </a:cubicBezTo>
                <a:cubicBezTo>
                  <a:pt x="54" y="52"/>
                  <a:pt x="52" y="54"/>
                  <a:pt x="50" y="54"/>
                </a:cubicBezTo>
                <a:cubicBezTo>
                  <a:pt x="8" y="54"/>
                  <a:pt x="8" y="54"/>
                  <a:pt x="8" y="54"/>
                </a:cubicBezTo>
                <a:cubicBezTo>
                  <a:pt x="6" y="54"/>
                  <a:pt x="5" y="52"/>
                  <a:pt x="5" y="50"/>
                </a:cubicBezTo>
                <a:cubicBezTo>
                  <a:pt x="5" y="33"/>
                  <a:pt x="5" y="33"/>
                  <a:pt x="5" y="33"/>
                </a:cubicBezTo>
                <a:cubicBezTo>
                  <a:pt x="23" y="33"/>
                  <a:pt x="23" y="33"/>
                  <a:pt x="23" y="33"/>
                </a:cubicBezTo>
                <a:cubicBezTo>
                  <a:pt x="23" y="35"/>
                  <a:pt x="23" y="35"/>
                  <a:pt x="23" y="35"/>
                </a:cubicBezTo>
                <a:cubicBezTo>
                  <a:pt x="27" y="35"/>
                  <a:pt x="27" y="35"/>
                  <a:pt x="27" y="35"/>
                </a:cubicBezTo>
                <a:cubicBezTo>
                  <a:pt x="27" y="40"/>
                  <a:pt x="27" y="40"/>
                  <a:pt x="27" y="40"/>
                </a:cubicBezTo>
                <a:cubicBezTo>
                  <a:pt x="32" y="40"/>
                  <a:pt x="32" y="40"/>
                  <a:pt x="32" y="40"/>
                </a:cubicBezTo>
                <a:cubicBezTo>
                  <a:pt x="32" y="35"/>
                  <a:pt x="32" y="35"/>
                  <a:pt x="32" y="35"/>
                </a:cubicBezTo>
                <a:cubicBezTo>
                  <a:pt x="35" y="35"/>
                  <a:pt x="35" y="35"/>
                  <a:pt x="35" y="35"/>
                </a:cubicBezTo>
                <a:cubicBezTo>
                  <a:pt x="35" y="33"/>
                  <a:pt x="35" y="33"/>
                  <a:pt x="35" y="33"/>
                </a:cubicBezTo>
                <a:cubicBezTo>
                  <a:pt x="54" y="33"/>
                  <a:pt x="54" y="33"/>
                  <a:pt x="54" y="33"/>
                </a:cubicBezTo>
                <a:cubicBezTo>
                  <a:pt x="54" y="33"/>
                  <a:pt x="54" y="33"/>
                  <a:pt x="54" y="33"/>
                </a:cubicBezTo>
                <a:close/>
                <a:moveTo>
                  <a:pt x="15" y="6"/>
                </a:moveTo>
                <a:cubicBezTo>
                  <a:pt x="16" y="6"/>
                  <a:pt x="16" y="5"/>
                  <a:pt x="17" y="5"/>
                </a:cubicBezTo>
                <a:cubicBezTo>
                  <a:pt x="20" y="2"/>
                  <a:pt x="24" y="1"/>
                  <a:pt x="28" y="0"/>
                </a:cubicBezTo>
                <a:cubicBezTo>
                  <a:pt x="32" y="0"/>
                  <a:pt x="37" y="1"/>
                  <a:pt x="40" y="4"/>
                </a:cubicBezTo>
                <a:cubicBezTo>
                  <a:pt x="41" y="5"/>
                  <a:pt x="42" y="5"/>
                  <a:pt x="43" y="6"/>
                </a:cubicBezTo>
                <a:cubicBezTo>
                  <a:pt x="41" y="8"/>
                  <a:pt x="41" y="8"/>
                  <a:pt x="41" y="8"/>
                </a:cubicBezTo>
                <a:cubicBezTo>
                  <a:pt x="37" y="8"/>
                  <a:pt x="37" y="8"/>
                  <a:pt x="37" y="8"/>
                </a:cubicBezTo>
                <a:cubicBezTo>
                  <a:pt x="35" y="6"/>
                  <a:pt x="31" y="5"/>
                  <a:pt x="28" y="5"/>
                </a:cubicBezTo>
                <a:cubicBezTo>
                  <a:pt x="25" y="6"/>
                  <a:pt x="23" y="6"/>
                  <a:pt x="21" y="8"/>
                </a:cubicBezTo>
                <a:cubicBezTo>
                  <a:pt x="18" y="8"/>
                  <a:pt x="18" y="8"/>
                  <a:pt x="18" y="8"/>
                </a:cubicBezTo>
                <a:cubicBezTo>
                  <a:pt x="15" y="6"/>
                  <a:pt x="15" y="6"/>
                  <a:pt x="15" y="6"/>
                </a:cubicBezTo>
                <a:close/>
                <a:moveTo>
                  <a:pt x="4" y="10"/>
                </a:moveTo>
                <a:cubicBezTo>
                  <a:pt x="54" y="10"/>
                  <a:pt x="54" y="10"/>
                  <a:pt x="54" y="10"/>
                </a:cubicBezTo>
                <a:cubicBezTo>
                  <a:pt x="56" y="10"/>
                  <a:pt x="58" y="12"/>
                  <a:pt x="58" y="14"/>
                </a:cubicBezTo>
                <a:cubicBezTo>
                  <a:pt x="58" y="24"/>
                  <a:pt x="58" y="24"/>
                  <a:pt x="58" y="24"/>
                </a:cubicBezTo>
                <a:cubicBezTo>
                  <a:pt x="58" y="27"/>
                  <a:pt x="56" y="29"/>
                  <a:pt x="54" y="29"/>
                </a:cubicBezTo>
                <a:cubicBezTo>
                  <a:pt x="4" y="29"/>
                  <a:pt x="4" y="29"/>
                  <a:pt x="4" y="29"/>
                </a:cubicBezTo>
                <a:cubicBezTo>
                  <a:pt x="2" y="29"/>
                  <a:pt x="0" y="27"/>
                  <a:pt x="0" y="24"/>
                </a:cubicBezTo>
                <a:cubicBezTo>
                  <a:pt x="0" y="14"/>
                  <a:pt x="0" y="14"/>
                  <a:pt x="0" y="14"/>
                </a:cubicBezTo>
                <a:cubicBezTo>
                  <a:pt x="0" y="12"/>
                  <a:pt x="2" y="10"/>
                  <a:pt x="4" y="1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26" name="文本框 25"/>
          <p:cNvSpPr txBox="1"/>
          <p:nvPr>
            <p:custDataLst>
              <p:tags r:id="rId9"/>
            </p:custDataLst>
          </p:nvPr>
        </p:nvSpPr>
        <p:spPr>
          <a:xfrm>
            <a:off x="1295400" y="3538220"/>
            <a:ext cx="3424555" cy="1147445"/>
          </a:xfrm>
          <a:prstGeom prst="rect">
            <a:avLst/>
          </a:prstGeom>
          <a:noFill/>
        </p:spPr>
        <p:txBody>
          <a:bodyPr wrap="square" lIns="0" tIns="0" rIns="0" bIns="0" rtlCol="0" anchor="t" anchorCtr="0">
            <a:normAutofit/>
          </a:bodyPr>
          <a:lstStyle/>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200" b="1"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对“零容忍”隐患整治工作开展不力的单位及存在“零容忍”隐患的项目，公司将综合运用停工、红黄牌警示、通报、约谈等手段进行追责处罚。</a:t>
            </a:r>
            <a:endParaRPr lang="zh-CN" altLang="en-US" sz="1200" b="1"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p:txBody>
      </p:sp>
      <p:sp>
        <p:nvSpPr>
          <p:cNvPr id="27" name="椭圆 26"/>
          <p:cNvSpPr/>
          <p:nvPr>
            <p:custDataLst>
              <p:tags r:id="rId10"/>
            </p:custDataLst>
          </p:nvPr>
        </p:nvSpPr>
        <p:spPr>
          <a:xfrm>
            <a:off x="4841629" y="3538398"/>
            <a:ext cx="605845" cy="60584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文本框 27"/>
          <p:cNvSpPr txBox="1"/>
          <p:nvPr>
            <p:custDataLst>
              <p:tags r:id="rId11"/>
            </p:custDataLst>
          </p:nvPr>
        </p:nvSpPr>
        <p:spPr>
          <a:xfrm>
            <a:off x="1295400" y="5211445"/>
            <a:ext cx="3647440" cy="1707515"/>
          </a:xfrm>
          <a:prstGeom prst="rect">
            <a:avLst/>
          </a:prstGeom>
          <a:noFill/>
        </p:spPr>
        <p:txBody>
          <a:bodyPr wrap="square" lIns="0" tIns="0" rIns="0" bIns="0" rtlCol="0" anchor="t" anchorCtr="0"/>
          <a:lstStyle/>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200" b="1"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项目部应结合项目实际，按照“零容忍”安全隐患清单进行认真梳理排查，制定整治方案，明确责任人，做好“零容忍”安全隐患整治工作，并定期总结分析，查找安全管理薄弱环节，提升安全风险管控能力。</a:t>
            </a:r>
            <a:endParaRPr lang="zh-CN" altLang="en-US" sz="1200" b="1"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p:txBody>
      </p:sp>
      <p:sp>
        <p:nvSpPr>
          <p:cNvPr id="29" name="椭圆 28"/>
          <p:cNvSpPr/>
          <p:nvPr>
            <p:custDataLst>
              <p:tags r:id="rId12"/>
            </p:custDataLst>
          </p:nvPr>
        </p:nvSpPr>
        <p:spPr>
          <a:xfrm>
            <a:off x="5065017" y="5582780"/>
            <a:ext cx="605845" cy="60584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椭圆 29"/>
          <p:cNvSpPr/>
          <p:nvPr>
            <p:custDataLst>
              <p:tags r:id="rId13"/>
            </p:custDataLst>
          </p:nvPr>
        </p:nvSpPr>
        <p:spPr>
          <a:xfrm flipV="1">
            <a:off x="6141153" y="3352356"/>
            <a:ext cx="94058" cy="9405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5" name="肘形连接符 34"/>
          <p:cNvCxnSpPr>
            <a:stCxn id="30" idx="4"/>
            <a:endCxn id="24" idx="4"/>
          </p:cNvCxnSpPr>
          <p:nvPr>
            <p:custDataLst>
              <p:tags r:id="rId14"/>
            </p:custDataLst>
          </p:nvPr>
        </p:nvCxnSpPr>
        <p:spPr>
          <a:xfrm rot="16200000" flipV="1">
            <a:off x="5151755" y="2315845"/>
            <a:ext cx="1252220" cy="820420"/>
          </a:xfrm>
          <a:prstGeom prst="bentConnector3">
            <a:avLst>
              <a:gd name="adj1" fmla="val 50000"/>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椭圆 35"/>
          <p:cNvSpPr/>
          <p:nvPr>
            <p:custDataLst>
              <p:tags r:id="rId15"/>
            </p:custDataLst>
          </p:nvPr>
        </p:nvSpPr>
        <p:spPr>
          <a:xfrm flipV="1">
            <a:off x="5928831" y="3794291"/>
            <a:ext cx="94058" cy="9405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7" name="直线连接符 13"/>
          <p:cNvCxnSpPr/>
          <p:nvPr>
            <p:custDataLst>
              <p:tags r:id="rId16"/>
            </p:custDataLst>
          </p:nvPr>
        </p:nvCxnSpPr>
        <p:spPr>
          <a:xfrm flipV="1">
            <a:off x="5416352" y="3847545"/>
            <a:ext cx="512479" cy="1106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椭圆 37"/>
          <p:cNvSpPr/>
          <p:nvPr>
            <p:custDataLst>
              <p:tags r:id="rId17"/>
            </p:custDataLst>
          </p:nvPr>
        </p:nvSpPr>
        <p:spPr>
          <a:xfrm flipV="1">
            <a:off x="6141153" y="4169832"/>
            <a:ext cx="94058" cy="94058"/>
          </a:xfrm>
          <a:prstGeom prst="ellipse">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9" name="肘形连接符 38"/>
          <p:cNvCxnSpPr>
            <a:endCxn id="29" idx="0"/>
          </p:cNvCxnSpPr>
          <p:nvPr>
            <p:custDataLst>
              <p:tags r:id="rId18"/>
            </p:custDataLst>
          </p:nvPr>
        </p:nvCxnSpPr>
        <p:spPr>
          <a:xfrm rot="5400000">
            <a:off x="5115504" y="4510102"/>
            <a:ext cx="1324422" cy="820243"/>
          </a:xfrm>
          <a:prstGeom prst="bentConnector3">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0" name="Freeform 166"/>
          <p:cNvSpPr>
            <a:spLocks noEditPoints="1"/>
          </p:cNvSpPr>
          <p:nvPr>
            <p:custDataLst>
              <p:tags r:id="rId19"/>
            </p:custDataLst>
          </p:nvPr>
        </p:nvSpPr>
        <p:spPr bwMode="auto">
          <a:xfrm>
            <a:off x="4998623" y="3717523"/>
            <a:ext cx="287707" cy="260043"/>
          </a:xfrm>
          <a:custGeom>
            <a:avLst/>
            <a:gdLst>
              <a:gd name="T0" fmla="*/ 0 w 145"/>
              <a:gd name="T1" fmla="*/ 0 h 131"/>
              <a:gd name="T2" fmla="*/ 145 w 145"/>
              <a:gd name="T3" fmla="*/ 0 h 131"/>
              <a:gd name="T4" fmla="*/ 145 w 145"/>
              <a:gd name="T5" fmla="*/ 95 h 131"/>
              <a:gd name="T6" fmla="*/ 102 w 145"/>
              <a:gd name="T7" fmla="*/ 107 h 131"/>
              <a:gd name="T8" fmla="*/ 102 w 145"/>
              <a:gd name="T9" fmla="*/ 119 h 131"/>
              <a:gd name="T10" fmla="*/ 119 w 145"/>
              <a:gd name="T11" fmla="*/ 119 h 131"/>
              <a:gd name="T12" fmla="*/ 119 w 145"/>
              <a:gd name="T13" fmla="*/ 131 h 131"/>
              <a:gd name="T14" fmla="*/ 26 w 145"/>
              <a:gd name="T15" fmla="*/ 131 h 131"/>
              <a:gd name="T16" fmla="*/ 26 w 145"/>
              <a:gd name="T17" fmla="*/ 119 h 131"/>
              <a:gd name="T18" fmla="*/ 48 w 145"/>
              <a:gd name="T19" fmla="*/ 119 h 131"/>
              <a:gd name="T20" fmla="*/ 48 w 145"/>
              <a:gd name="T21" fmla="*/ 109 h 131"/>
              <a:gd name="T22" fmla="*/ 0 w 145"/>
              <a:gd name="T23" fmla="*/ 95 h 131"/>
              <a:gd name="T24" fmla="*/ 0 w 145"/>
              <a:gd name="T25" fmla="*/ 0 h 131"/>
              <a:gd name="T26" fmla="*/ 0 w 145"/>
              <a:gd name="T27" fmla="*/ 0 h 131"/>
              <a:gd name="T28" fmla="*/ 124 w 145"/>
              <a:gd name="T29" fmla="*/ 52 h 131"/>
              <a:gd name="T30" fmla="*/ 124 w 145"/>
              <a:gd name="T31" fmla="*/ 33 h 131"/>
              <a:gd name="T32" fmla="*/ 78 w 145"/>
              <a:gd name="T33" fmla="*/ 81 h 131"/>
              <a:gd name="T34" fmla="*/ 95 w 145"/>
              <a:gd name="T35" fmla="*/ 81 h 131"/>
              <a:gd name="T36" fmla="*/ 124 w 145"/>
              <a:gd name="T37" fmla="*/ 52 h 131"/>
              <a:gd name="T38" fmla="*/ 124 w 145"/>
              <a:gd name="T39" fmla="*/ 52 h 131"/>
              <a:gd name="T40" fmla="*/ 124 w 145"/>
              <a:gd name="T41" fmla="*/ 66 h 131"/>
              <a:gd name="T42" fmla="*/ 124 w 145"/>
              <a:gd name="T43" fmla="*/ 57 h 131"/>
              <a:gd name="T44" fmla="*/ 102 w 145"/>
              <a:gd name="T45" fmla="*/ 81 h 131"/>
              <a:gd name="T46" fmla="*/ 109 w 145"/>
              <a:gd name="T47" fmla="*/ 81 h 131"/>
              <a:gd name="T48" fmla="*/ 124 w 145"/>
              <a:gd name="T49" fmla="*/ 66 h 131"/>
              <a:gd name="T50" fmla="*/ 124 w 145"/>
              <a:gd name="T51" fmla="*/ 66 h 131"/>
              <a:gd name="T52" fmla="*/ 21 w 145"/>
              <a:gd name="T53" fmla="*/ 33 h 131"/>
              <a:gd name="T54" fmla="*/ 21 w 145"/>
              <a:gd name="T55" fmla="*/ 43 h 131"/>
              <a:gd name="T56" fmla="*/ 43 w 145"/>
              <a:gd name="T57" fmla="*/ 19 h 131"/>
              <a:gd name="T58" fmla="*/ 36 w 145"/>
              <a:gd name="T59" fmla="*/ 19 h 131"/>
              <a:gd name="T60" fmla="*/ 21 w 145"/>
              <a:gd name="T61" fmla="*/ 33 h 131"/>
              <a:gd name="T62" fmla="*/ 21 w 145"/>
              <a:gd name="T63" fmla="*/ 33 h 131"/>
              <a:gd name="T64" fmla="*/ 21 w 145"/>
              <a:gd name="T65" fmla="*/ 47 h 131"/>
              <a:gd name="T66" fmla="*/ 21 w 145"/>
              <a:gd name="T67" fmla="*/ 66 h 131"/>
              <a:gd name="T68" fmla="*/ 67 w 145"/>
              <a:gd name="T69" fmla="*/ 21 h 131"/>
              <a:gd name="T70" fmla="*/ 48 w 145"/>
              <a:gd name="T71" fmla="*/ 21 h 131"/>
              <a:gd name="T72" fmla="*/ 21 w 145"/>
              <a:gd name="T73" fmla="*/ 47 h 131"/>
              <a:gd name="T74" fmla="*/ 21 w 145"/>
              <a:gd name="T75" fmla="*/ 47 h 131"/>
              <a:gd name="T76" fmla="*/ 17 w 145"/>
              <a:gd name="T77" fmla="*/ 17 h 131"/>
              <a:gd name="T78" fmla="*/ 17 w 145"/>
              <a:gd name="T79" fmla="*/ 83 h 131"/>
              <a:gd name="T80" fmla="*/ 128 w 145"/>
              <a:gd name="T81" fmla="*/ 83 h 131"/>
              <a:gd name="T82" fmla="*/ 128 w 145"/>
              <a:gd name="T83" fmla="*/ 17 h 131"/>
              <a:gd name="T84" fmla="*/ 17 w 145"/>
              <a:gd name="T85" fmla="*/ 1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5" h="131">
                <a:moveTo>
                  <a:pt x="0" y="0"/>
                </a:moveTo>
                <a:lnTo>
                  <a:pt x="145" y="0"/>
                </a:lnTo>
                <a:lnTo>
                  <a:pt x="145" y="95"/>
                </a:lnTo>
                <a:lnTo>
                  <a:pt x="102" y="107"/>
                </a:lnTo>
                <a:lnTo>
                  <a:pt x="102" y="119"/>
                </a:lnTo>
                <a:lnTo>
                  <a:pt x="119" y="119"/>
                </a:lnTo>
                <a:lnTo>
                  <a:pt x="119" y="131"/>
                </a:lnTo>
                <a:lnTo>
                  <a:pt x="26" y="131"/>
                </a:lnTo>
                <a:lnTo>
                  <a:pt x="26" y="119"/>
                </a:lnTo>
                <a:lnTo>
                  <a:pt x="48" y="119"/>
                </a:lnTo>
                <a:lnTo>
                  <a:pt x="48" y="109"/>
                </a:lnTo>
                <a:lnTo>
                  <a:pt x="0" y="95"/>
                </a:lnTo>
                <a:lnTo>
                  <a:pt x="0" y="0"/>
                </a:lnTo>
                <a:lnTo>
                  <a:pt x="0" y="0"/>
                </a:lnTo>
                <a:close/>
                <a:moveTo>
                  <a:pt x="124" y="52"/>
                </a:moveTo>
                <a:lnTo>
                  <a:pt x="124" y="33"/>
                </a:lnTo>
                <a:lnTo>
                  <a:pt x="78" y="81"/>
                </a:lnTo>
                <a:lnTo>
                  <a:pt x="95" y="81"/>
                </a:lnTo>
                <a:lnTo>
                  <a:pt x="124" y="52"/>
                </a:lnTo>
                <a:lnTo>
                  <a:pt x="124" y="52"/>
                </a:lnTo>
                <a:close/>
                <a:moveTo>
                  <a:pt x="124" y="66"/>
                </a:moveTo>
                <a:lnTo>
                  <a:pt x="124" y="57"/>
                </a:lnTo>
                <a:lnTo>
                  <a:pt x="102" y="81"/>
                </a:lnTo>
                <a:lnTo>
                  <a:pt x="109" y="81"/>
                </a:lnTo>
                <a:lnTo>
                  <a:pt x="124" y="66"/>
                </a:lnTo>
                <a:lnTo>
                  <a:pt x="124" y="66"/>
                </a:lnTo>
                <a:close/>
                <a:moveTo>
                  <a:pt x="21" y="33"/>
                </a:moveTo>
                <a:lnTo>
                  <a:pt x="21" y="43"/>
                </a:lnTo>
                <a:lnTo>
                  <a:pt x="43" y="19"/>
                </a:lnTo>
                <a:lnTo>
                  <a:pt x="36" y="19"/>
                </a:lnTo>
                <a:lnTo>
                  <a:pt x="21" y="33"/>
                </a:lnTo>
                <a:lnTo>
                  <a:pt x="21" y="33"/>
                </a:lnTo>
                <a:close/>
                <a:moveTo>
                  <a:pt x="21" y="47"/>
                </a:moveTo>
                <a:lnTo>
                  <a:pt x="21" y="66"/>
                </a:lnTo>
                <a:lnTo>
                  <a:pt x="67" y="21"/>
                </a:lnTo>
                <a:lnTo>
                  <a:pt x="48" y="21"/>
                </a:lnTo>
                <a:lnTo>
                  <a:pt x="21" y="47"/>
                </a:lnTo>
                <a:lnTo>
                  <a:pt x="21" y="47"/>
                </a:lnTo>
                <a:close/>
                <a:moveTo>
                  <a:pt x="17" y="17"/>
                </a:moveTo>
                <a:lnTo>
                  <a:pt x="17" y="83"/>
                </a:lnTo>
                <a:lnTo>
                  <a:pt x="128" y="83"/>
                </a:lnTo>
                <a:lnTo>
                  <a:pt x="128" y="17"/>
                </a:lnTo>
                <a:lnTo>
                  <a:pt x="17" y="1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1" name="Freeform 141"/>
          <p:cNvSpPr>
            <a:spLocks noEditPoints="1"/>
          </p:cNvSpPr>
          <p:nvPr>
            <p:custDataLst>
              <p:tags r:id="rId20"/>
            </p:custDataLst>
          </p:nvPr>
        </p:nvSpPr>
        <p:spPr bwMode="auto">
          <a:xfrm>
            <a:off x="5208179" y="5749457"/>
            <a:ext cx="278717" cy="249669"/>
          </a:xfrm>
          <a:custGeom>
            <a:avLst/>
            <a:gdLst>
              <a:gd name="T0" fmla="*/ 0 w 59"/>
              <a:gd name="T1" fmla="*/ 37 h 53"/>
              <a:gd name="T2" fmla="*/ 14 w 59"/>
              <a:gd name="T3" fmla="*/ 37 h 53"/>
              <a:gd name="T4" fmla="*/ 14 w 59"/>
              <a:gd name="T5" fmla="*/ 53 h 53"/>
              <a:gd name="T6" fmla="*/ 0 w 59"/>
              <a:gd name="T7" fmla="*/ 53 h 53"/>
              <a:gd name="T8" fmla="*/ 0 w 59"/>
              <a:gd name="T9" fmla="*/ 37 h 53"/>
              <a:gd name="T10" fmla="*/ 38 w 59"/>
              <a:gd name="T11" fmla="*/ 5 h 53"/>
              <a:gd name="T12" fmla="*/ 34 w 59"/>
              <a:gd name="T13" fmla="*/ 12 h 53"/>
              <a:gd name="T14" fmla="*/ 29 w 59"/>
              <a:gd name="T15" fmla="*/ 20 h 53"/>
              <a:gd name="T16" fmla="*/ 26 w 59"/>
              <a:gd name="T17" fmla="*/ 15 h 53"/>
              <a:gd name="T18" fmla="*/ 3 w 59"/>
              <a:gd name="T19" fmla="*/ 29 h 53"/>
              <a:gd name="T20" fmla="*/ 0 w 59"/>
              <a:gd name="T21" fmla="*/ 23 h 53"/>
              <a:gd name="T22" fmla="*/ 23 w 59"/>
              <a:gd name="T23" fmla="*/ 10 h 53"/>
              <a:gd name="T24" fmla="*/ 20 w 59"/>
              <a:gd name="T25" fmla="*/ 5 h 53"/>
              <a:gd name="T26" fmla="*/ 29 w 59"/>
              <a:gd name="T27" fmla="*/ 5 h 53"/>
              <a:gd name="T28" fmla="*/ 38 w 59"/>
              <a:gd name="T29" fmla="*/ 5 h 53"/>
              <a:gd name="T30" fmla="*/ 48 w 59"/>
              <a:gd name="T31" fmla="*/ 0 h 53"/>
              <a:gd name="T32" fmla="*/ 42 w 59"/>
              <a:gd name="T33" fmla="*/ 6 h 53"/>
              <a:gd name="T34" fmla="*/ 48 w 59"/>
              <a:gd name="T35" fmla="*/ 12 h 53"/>
              <a:gd name="T36" fmla="*/ 54 w 59"/>
              <a:gd name="T37" fmla="*/ 6 h 53"/>
              <a:gd name="T38" fmla="*/ 48 w 59"/>
              <a:gd name="T39" fmla="*/ 0 h 53"/>
              <a:gd name="T40" fmla="*/ 38 w 59"/>
              <a:gd name="T41" fmla="*/ 29 h 53"/>
              <a:gd name="T42" fmla="*/ 42 w 59"/>
              <a:gd name="T43" fmla="*/ 32 h 53"/>
              <a:gd name="T44" fmla="*/ 41 w 59"/>
              <a:gd name="T45" fmla="*/ 53 h 53"/>
              <a:gd name="T46" fmla="*/ 46 w 59"/>
              <a:gd name="T47" fmla="*/ 53 h 53"/>
              <a:gd name="T48" fmla="*/ 47 w 59"/>
              <a:gd name="T49" fmla="*/ 35 h 53"/>
              <a:gd name="T50" fmla="*/ 50 w 59"/>
              <a:gd name="T51" fmla="*/ 35 h 53"/>
              <a:gd name="T52" fmla="*/ 51 w 59"/>
              <a:gd name="T53" fmla="*/ 53 h 53"/>
              <a:gd name="T54" fmla="*/ 56 w 59"/>
              <a:gd name="T55" fmla="*/ 53 h 53"/>
              <a:gd name="T56" fmla="*/ 55 w 59"/>
              <a:gd name="T57" fmla="*/ 32 h 53"/>
              <a:gd name="T58" fmla="*/ 59 w 59"/>
              <a:gd name="T59" fmla="*/ 29 h 53"/>
              <a:gd name="T60" fmla="*/ 56 w 59"/>
              <a:gd name="T61" fmla="*/ 13 h 53"/>
              <a:gd name="T62" fmla="*/ 41 w 59"/>
              <a:gd name="T63" fmla="*/ 13 h 53"/>
              <a:gd name="T64" fmla="*/ 38 w 59"/>
              <a:gd name="T65" fmla="*/ 29 h 53"/>
              <a:gd name="T66" fmla="*/ 20 w 59"/>
              <a:gd name="T67" fmla="*/ 28 h 53"/>
              <a:gd name="T68" fmla="*/ 20 w 59"/>
              <a:gd name="T69" fmla="*/ 53 h 53"/>
              <a:gd name="T70" fmla="*/ 34 w 59"/>
              <a:gd name="T71" fmla="*/ 53 h 53"/>
              <a:gd name="T72" fmla="*/ 34 w 59"/>
              <a:gd name="T73" fmla="*/ 28 h 53"/>
              <a:gd name="T74" fmla="*/ 20 w 59"/>
              <a:gd name="T75" fmla="*/ 28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 h="53">
                <a:moveTo>
                  <a:pt x="0" y="37"/>
                </a:moveTo>
                <a:cubicBezTo>
                  <a:pt x="14" y="37"/>
                  <a:pt x="14" y="37"/>
                  <a:pt x="14" y="37"/>
                </a:cubicBezTo>
                <a:cubicBezTo>
                  <a:pt x="14" y="53"/>
                  <a:pt x="14" y="53"/>
                  <a:pt x="14" y="53"/>
                </a:cubicBezTo>
                <a:cubicBezTo>
                  <a:pt x="0" y="53"/>
                  <a:pt x="0" y="53"/>
                  <a:pt x="0" y="53"/>
                </a:cubicBezTo>
                <a:cubicBezTo>
                  <a:pt x="0" y="37"/>
                  <a:pt x="0" y="37"/>
                  <a:pt x="0" y="37"/>
                </a:cubicBezTo>
                <a:close/>
                <a:moveTo>
                  <a:pt x="38" y="5"/>
                </a:moveTo>
                <a:cubicBezTo>
                  <a:pt x="34" y="12"/>
                  <a:pt x="34" y="12"/>
                  <a:pt x="34" y="12"/>
                </a:cubicBezTo>
                <a:cubicBezTo>
                  <a:pt x="29" y="20"/>
                  <a:pt x="29" y="20"/>
                  <a:pt x="29" y="20"/>
                </a:cubicBezTo>
                <a:cubicBezTo>
                  <a:pt x="26" y="15"/>
                  <a:pt x="26" y="15"/>
                  <a:pt x="26" y="15"/>
                </a:cubicBezTo>
                <a:cubicBezTo>
                  <a:pt x="3" y="29"/>
                  <a:pt x="3" y="29"/>
                  <a:pt x="3" y="29"/>
                </a:cubicBezTo>
                <a:cubicBezTo>
                  <a:pt x="0" y="23"/>
                  <a:pt x="0" y="23"/>
                  <a:pt x="0" y="23"/>
                </a:cubicBezTo>
                <a:cubicBezTo>
                  <a:pt x="23" y="10"/>
                  <a:pt x="23" y="10"/>
                  <a:pt x="23" y="10"/>
                </a:cubicBezTo>
                <a:cubicBezTo>
                  <a:pt x="20" y="5"/>
                  <a:pt x="20" y="5"/>
                  <a:pt x="20" y="5"/>
                </a:cubicBezTo>
                <a:cubicBezTo>
                  <a:pt x="29" y="5"/>
                  <a:pt x="29" y="5"/>
                  <a:pt x="29" y="5"/>
                </a:cubicBezTo>
                <a:cubicBezTo>
                  <a:pt x="38" y="5"/>
                  <a:pt x="38" y="5"/>
                  <a:pt x="38" y="5"/>
                </a:cubicBezTo>
                <a:close/>
                <a:moveTo>
                  <a:pt x="48" y="0"/>
                </a:moveTo>
                <a:cubicBezTo>
                  <a:pt x="45" y="0"/>
                  <a:pt x="42" y="2"/>
                  <a:pt x="42" y="6"/>
                </a:cubicBezTo>
                <a:cubicBezTo>
                  <a:pt x="42" y="9"/>
                  <a:pt x="45" y="12"/>
                  <a:pt x="48" y="12"/>
                </a:cubicBezTo>
                <a:cubicBezTo>
                  <a:pt x="52" y="12"/>
                  <a:pt x="54" y="9"/>
                  <a:pt x="54" y="6"/>
                </a:cubicBezTo>
                <a:cubicBezTo>
                  <a:pt x="54" y="2"/>
                  <a:pt x="52" y="0"/>
                  <a:pt x="48" y="0"/>
                </a:cubicBezTo>
                <a:close/>
                <a:moveTo>
                  <a:pt x="38" y="29"/>
                </a:moveTo>
                <a:cubicBezTo>
                  <a:pt x="39" y="30"/>
                  <a:pt x="41" y="31"/>
                  <a:pt x="42" y="32"/>
                </a:cubicBezTo>
                <a:cubicBezTo>
                  <a:pt x="41" y="53"/>
                  <a:pt x="41" y="53"/>
                  <a:pt x="41" y="53"/>
                </a:cubicBezTo>
                <a:cubicBezTo>
                  <a:pt x="46" y="53"/>
                  <a:pt x="46" y="53"/>
                  <a:pt x="46" y="53"/>
                </a:cubicBezTo>
                <a:cubicBezTo>
                  <a:pt x="47" y="35"/>
                  <a:pt x="47" y="35"/>
                  <a:pt x="47" y="35"/>
                </a:cubicBezTo>
                <a:cubicBezTo>
                  <a:pt x="50" y="35"/>
                  <a:pt x="50" y="35"/>
                  <a:pt x="50" y="35"/>
                </a:cubicBezTo>
                <a:cubicBezTo>
                  <a:pt x="51" y="53"/>
                  <a:pt x="51" y="53"/>
                  <a:pt x="51" y="53"/>
                </a:cubicBezTo>
                <a:cubicBezTo>
                  <a:pt x="56" y="53"/>
                  <a:pt x="56" y="53"/>
                  <a:pt x="56" y="53"/>
                </a:cubicBezTo>
                <a:cubicBezTo>
                  <a:pt x="55" y="32"/>
                  <a:pt x="55" y="32"/>
                  <a:pt x="55" y="32"/>
                </a:cubicBezTo>
                <a:cubicBezTo>
                  <a:pt x="59" y="29"/>
                  <a:pt x="59" y="29"/>
                  <a:pt x="59" y="29"/>
                </a:cubicBezTo>
                <a:cubicBezTo>
                  <a:pt x="56" y="13"/>
                  <a:pt x="56" y="13"/>
                  <a:pt x="56" y="13"/>
                </a:cubicBezTo>
                <a:cubicBezTo>
                  <a:pt x="40" y="13"/>
                  <a:pt x="57" y="13"/>
                  <a:pt x="41" y="13"/>
                </a:cubicBezTo>
                <a:cubicBezTo>
                  <a:pt x="38" y="29"/>
                  <a:pt x="38" y="29"/>
                  <a:pt x="38" y="29"/>
                </a:cubicBezTo>
                <a:close/>
                <a:moveTo>
                  <a:pt x="20" y="28"/>
                </a:moveTo>
                <a:cubicBezTo>
                  <a:pt x="20" y="53"/>
                  <a:pt x="20" y="53"/>
                  <a:pt x="20" y="53"/>
                </a:cubicBezTo>
                <a:cubicBezTo>
                  <a:pt x="34" y="53"/>
                  <a:pt x="34" y="53"/>
                  <a:pt x="34" y="53"/>
                </a:cubicBezTo>
                <a:cubicBezTo>
                  <a:pt x="34" y="28"/>
                  <a:pt x="34" y="28"/>
                  <a:pt x="34" y="28"/>
                </a:cubicBezTo>
                <a:lnTo>
                  <a:pt x="20" y="28"/>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3" name="圆角矩形 42"/>
          <p:cNvSpPr/>
          <p:nvPr>
            <p:custDataLst>
              <p:tags r:id="rId21"/>
            </p:custDataLst>
          </p:nvPr>
        </p:nvSpPr>
        <p:spPr>
          <a:xfrm>
            <a:off x="5455082" y="4329593"/>
            <a:ext cx="1988363" cy="414963"/>
          </a:xfrm>
          <a:prstGeom prst="roundRect">
            <a:avLst>
              <a:gd name="adj" fmla="val 50000"/>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文本框 43"/>
          <p:cNvSpPr txBox="1"/>
          <p:nvPr>
            <p:custDataLst>
              <p:tags r:id="rId22"/>
            </p:custDataLst>
          </p:nvPr>
        </p:nvSpPr>
        <p:spPr>
          <a:xfrm flipH="1">
            <a:off x="5635590" y="4407744"/>
            <a:ext cx="1662617" cy="278717"/>
          </a:xfrm>
          <a:prstGeom prst="rect">
            <a:avLst/>
          </a:prstGeom>
          <a:noFill/>
        </p:spPr>
        <p:txBody>
          <a:bodyPr vert="horz" wrap="square" lIns="0" tIns="0" rIns="0" bIns="0" rtlCol="0" anchor="t" anchorCtr="0">
            <a:normAutofit fontScale="97500"/>
          </a:bodyPr>
          <a:lstStyle/>
          <a:p>
            <a:pPr marL="0" indent="0" algn="r">
              <a:lnSpc>
                <a:spcPct val="100000"/>
              </a:lnSpc>
              <a:spcBef>
                <a:spcPts val="0"/>
              </a:spcBef>
              <a:spcAft>
                <a:spcPts val="0"/>
              </a:spcAft>
              <a:buSzPct val="100000"/>
            </a:pPr>
            <a:r>
              <a:rPr lang="zh-CN" altLang="en-US" spc="200" dirty="0">
                <a:solidFill>
                  <a:schemeClr val="accent3">
                    <a:lumMod val="75000"/>
                  </a:schemeClr>
                </a:solidFill>
                <a:latin typeface="Arial" panose="020B0604020202020204" pitchFamily="34" charset="0"/>
                <a:ea typeface="微软雅黑" panose="020B0503020204020204" pitchFamily="34" charset="-122"/>
                <a:sym typeface="+mn-ea"/>
              </a:rPr>
              <a:t>管理要求</a:t>
            </a:r>
            <a:endParaRPr lang="zh-CN" altLang="en-US" spc="200" dirty="0">
              <a:solidFill>
                <a:schemeClr val="accent3">
                  <a:lumMod val="75000"/>
                </a:schemeClr>
              </a:solidFill>
              <a:latin typeface="Arial" panose="020B0604020202020204" pitchFamily="34" charset="0"/>
              <a:ea typeface="微软雅黑" panose="020B0503020204020204" pitchFamily="34" charset="-122"/>
              <a:sym typeface="+mn-ea"/>
            </a:endParaRPr>
          </a:p>
        </p:txBody>
      </p:sp>
      <p:sp>
        <p:nvSpPr>
          <p:cNvPr id="45" name="文本框 44"/>
          <p:cNvSpPr txBox="1"/>
          <p:nvPr>
            <p:custDataLst>
              <p:tags r:id="rId23"/>
            </p:custDataLst>
          </p:nvPr>
        </p:nvSpPr>
        <p:spPr>
          <a:xfrm flipH="1">
            <a:off x="7971790" y="1236980"/>
            <a:ext cx="3012440" cy="1931035"/>
          </a:xfrm>
          <a:prstGeom prst="rect">
            <a:avLst/>
          </a:prstGeom>
          <a:noFill/>
        </p:spPr>
        <p:txBody>
          <a:bodyPr wrap="square" lIns="0" tIns="0" rIns="0" bIns="0" rtlCol="0" anchor="ctr" anchorCtr="0">
            <a:normAutofit/>
          </a:bodyPr>
          <a:lstStyle/>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200" b="1"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分公司应加强对“零容忍”隐患的宣传教育，结合实际定期开展“零容忍”隐患专项整治，汇总分析“零容忍”隐患整治数据，定期在安委会、安全例会上汇报“零容忍”隐患整治工作和成效。</a:t>
            </a:r>
            <a:endParaRPr lang="zh-CN" altLang="en-US" sz="1200" b="1"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p:txBody>
      </p:sp>
      <p:sp>
        <p:nvSpPr>
          <p:cNvPr id="46" name="文本框 45"/>
          <p:cNvSpPr txBox="1"/>
          <p:nvPr>
            <p:custDataLst>
              <p:tags r:id="rId24"/>
            </p:custDataLst>
          </p:nvPr>
        </p:nvSpPr>
        <p:spPr>
          <a:xfrm flipH="1">
            <a:off x="7971790" y="4206875"/>
            <a:ext cx="3081655" cy="1869440"/>
          </a:xfrm>
          <a:prstGeom prst="rect">
            <a:avLst/>
          </a:prstGeom>
          <a:noFill/>
        </p:spPr>
        <p:txBody>
          <a:bodyPr wrap="square" lIns="0" tIns="0" rIns="0" bIns="0" rtlCol="0" anchor="ctr" anchorCtr="0">
            <a:normAutofit/>
          </a:bodyPr>
          <a:lstStyle/>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200" b="1"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项目部应加强对“零容忍”隐患的宣传教育，所有在建项目均应按照规定的规格样式制作宣传挂图，在现场出入口、办公区、生活区显要位置张贴警示。</a:t>
            </a:r>
            <a:endParaRPr lang="zh-CN" altLang="en-US" sz="1200" b="1"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p:txBody>
      </p:sp>
      <p:sp>
        <p:nvSpPr>
          <p:cNvPr id="47" name="椭圆 46"/>
          <p:cNvSpPr/>
          <p:nvPr>
            <p:custDataLst>
              <p:tags r:id="rId25"/>
            </p:custDataLst>
          </p:nvPr>
        </p:nvSpPr>
        <p:spPr>
          <a:xfrm flipH="1" flipV="1">
            <a:off x="6652941" y="3352356"/>
            <a:ext cx="94058" cy="94058"/>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椭圆 47"/>
          <p:cNvSpPr/>
          <p:nvPr>
            <p:custDataLst>
              <p:tags r:id="rId26"/>
            </p:custDataLst>
          </p:nvPr>
        </p:nvSpPr>
        <p:spPr>
          <a:xfrm flipH="1" flipV="1">
            <a:off x="6652941" y="4169832"/>
            <a:ext cx="94058" cy="94058"/>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椭圆 50"/>
          <p:cNvSpPr/>
          <p:nvPr>
            <p:custDataLst>
              <p:tags r:id="rId27"/>
            </p:custDataLst>
          </p:nvPr>
        </p:nvSpPr>
        <p:spPr>
          <a:xfrm flipH="1">
            <a:off x="7243571" y="2505832"/>
            <a:ext cx="605845" cy="60584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椭圆 51"/>
          <p:cNvSpPr/>
          <p:nvPr>
            <p:custDataLst>
              <p:tags r:id="rId28"/>
            </p:custDataLst>
          </p:nvPr>
        </p:nvSpPr>
        <p:spPr>
          <a:xfrm flipH="1">
            <a:off x="7243571" y="4838614"/>
            <a:ext cx="605845" cy="60584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3" name="Freeform 125"/>
          <p:cNvSpPr>
            <a:spLocks noEditPoints="1"/>
          </p:cNvSpPr>
          <p:nvPr>
            <p:custDataLst>
              <p:tags r:id="rId29"/>
            </p:custDataLst>
          </p:nvPr>
        </p:nvSpPr>
        <p:spPr bwMode="auto">
          <a:xfrm>
            <a:off x="7404715" y="4963103"/>
            <a:ext cx="283558" cy="311222"/>
          </a:xfrm>
          <a:custGeom>
            <a:avLst/>
            <a:gdLst>
              <a:gd name="T0" fmla="*/ 6 w 60"/>
              <a:gd name="T1" fmla="*/ 16 h 66"/>
              <a:gd name="T2" fmla="*/ 30 w 60"/>
              <a:gd name="T3" fmla="*/ 13 h 66"/>
              <a:gd name="T4" fmla="*/ 29 w 60"/>
              <a:gd name="T5" fmla="*/ 36 h 66"/>
              <a:gd name="T6" fmla="*/ 54 w 60"/>
              <a:gd name="T7" fmla="*/ 0 h 66"/>
              <a:gd name="T8" fmla="*/ 60 w 60"/>
              <a:gd name="T9" fmla="*/ 66 h 66"/>
              <a:gd name="T10" fmla="*/ 36 w 60"/>
              <a:gd name="T11" fmla="*/ 50 h 66"/>
              <a:gd name="T12" fmla="*/ 39 w 60"/>
              <a:gd name="T13" fmla="*/ 50 h 66"/>
              <a:gd name="T14" fmla="*/ 22 w 60"/>
              <a:gd name="T15" fmla="*/ 55 h 66"/>
              <a:gd name="T16" fmla="*/ 22 w 60"/>
              <a:gd name="T17" fmla="*/ 19 h 66"/>
              <a:gd name="T18" fmla="*/ 11 w 60"/>
              <a:gd name="T19" fmla="*/ 31 h 66"/>
              <a:gd name="T20" fmla="*/ 8 w 60"/>
              <a:gd name="T21" fmla="*/ 19 h 66"/>
              <a:gd name="T22" fmla="*/ 11 w 60"/>
              <a:gd name="T23" fmla="*/ 19 h 66"/>
              <a:gd name="T24" fmla="*/ 8 w 60"/>
              <a:gd name="T25" fmla="*/ 39 h 66"/>
              <a:gd name="T26" fmla="*/ 8 w 60"/>
              <a:gd name="T27" fmla="*/ 35 h 66"/>
              <a:gd name="T28" fmla="*/ 11 w 60"/>
              <a:gd name="T29" fmla="*/ 47 h 66"/>
              <a:gd name="T30" fmla="*/ 8 w 60"/>
              <a:gd name="T31" fmla="*/ 50 h 66"/>
              <a:gd name="T32" fmla="*/ 11 w 60"/>
              <a:gd name="T33" fmla="*/ 50 h 66"/>
              <a:gd name="T34" fmla="*/ 48 w 60"/>
              <a:gd name="T35" fmla="*/ 15 h 66"/>
              <a:gd name="T36" fmla="*/ 48 w 60"/>
              <a:gd name="T37" fmla="*/ 11 h 66"/>
              <a:gd name="T38" fmla="*/ 51 w 60"/>
              <a:gd name="T39" fmla="*/ 31 h 66"/>
              <a:gd name="T40" fmla="*/ 48 w 60"/>
              <a:gd name="T41" fmla="*/ 19 h 66"/>
              <a:gd name="T42" fmla="*/ 51 w 60"/>
              <a:gd name="T43" fmla="*/ 19 h 66"/>
              <a:gd name="T44" fmla="*/ 48 w 60"/>
              <a:gd name="T45" fmla="*/ 39 h 66"/>
              <a:gd name="T46" fmla="*/ 48 w 60"/>
              <a:gd name="T47" fmla="*/ 35 h 66"/>
              <a:gd name="T48" fmla="*/ 51 w 60"/>
              <a:gd name="T49" fmla="*/ 47 h 66"/>
              <a:gd name="T50" fmla="*/ 48 w 60"/>
              <a:gd name="T51" fmla="*/ 50 h 66"/>
              <a:gd name="T52" fmla="*/ 51 w 60"/>
              <a:gd name="T53" fmla="*/ 50 h 66"/>
              <a:gd name="T54" fmla="*/ 42 w 60"/>
              <a:gd name="T55" fmla="*/ 15 h 66"/>
              <a:gd name="T56" fmla="*/ 42 w 60"/>
              <a:gd name="T57" fmla="*/ 11 h 66"/>
              <a:gd name="T58" fmla="*/ 45 w 60"/>
              <a:gd name="T59" fmla="*/ 31 h 66"/>
              <a:gd name="T60" fmla="*/ 42 w 60"/>
              <a:gd name="T61" fmla="*/ 19 h 66"/>
              <a:gd name="T62" fmla="*/ 45 w 60"/>
              <a:gd name="T63" fmla="*/ 19 h 66"/>
              <a:gd name="T64" fmla="*/ 42 w 60"/>
              <a:gd name="T65" fmla="*/ 39 h 66"/>
              <a:gd name="T66" fmla="*/ 42 w 60"/>
              <a:gd name="T67" fmla="*/ 35 h 66"/>
              <a:gd name="T68" fmla="*/ 45 w 60"/>
              <a:gd name="T69" fmla="*/ 47 h 66"/>
              <a:gd name="T70" fmla="*/ 42 w 60"/>
              <a:gd name="T71" fmla="*/ 50 h 66"/>
              <a:gd name="T72" fmla="*/ 45 w 60"/>
              <a:gd name="T73" fmla="*/ 50 h 66"/>
              <a:gd name="T74" fmla="*/ 36 w 60"/>
              <a:gd name="T75" fmla="*/ 15 h 66"/>
              <a:gd name="T76" fmla="*/ 36 w 60"/>
              <a:gd name="T77" fmla="*/ 11 h 66"/>
              <a:gd name="T78" fmla="*/ 39 w 60"/>
              <a:gd name="T79" fmla="*/ 31 h 66"/>
              <a:gd name="T80" fmla="*/ 36 w 60"/>
              <a:gd name="T81" fmla="*/ 19 h 66"/>
              <a:gd name="T82" fmla="*/ 39 w 60"/>
              <a:gd name="T83" fmla="*/ 19 h 66"/>
              <a:gd name="T84" fmla="*/ 36 w 60"/>
              <a:gd name="T85" fmla="*/ 39 h 66"/>
              <a:gd name="T86" fmla="*/ 36 w 60"/>
              <a:gd name="T87" fmla="*/ 35 h 66"/>
              <a:gd name="T88" fmla="*/ 39 w 60"/>
              <a:gd name="T89" fmla="*/ 4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 h="66">
                <a:moveTo>
                  <a:pt x="0" y="60"/>
                </a:moveTo>
                <a:cubicBezTo>
                  <a:pt x="6" y="60"/>
                  <a:pt x="6" y="60"/>
                  <a:pt x="6" y="60"/>
                </a:cubicBezTo>
                <a:cubicBezTo>
                  <a:pt x="6" y="16"/>
                  <a:pt x="6" y="16"/>
                  <a:pt x="6" y="16"/>
                </a:cubicBezTo>
                <a:cubicBezTo>
                  <a:pt x="4" y="16"/>
                  <a:pt x="4" y="16"/>
                  <a:pt x="4" y="16"/>
                </a:cubicBezTo>
                <a:cubicBezTo>
                  <a:pt x="4" y="13"/>
                  <a:pt x="4" y="13"/>
                  <a:pt x="4" y="13"/>
                </a:cubicBezTo>
                <a:cubicBezTo>
                  <a:pt x="30" y="13"/>
                  <a:pt x="30" y="13"/>
                  <a:pt x="30" y="13"/>
                </a:cubicBezTo>
                <a:cubicBezTo>
                  <a:pt x="30" y="16"/>
                  <a:pt x="30" y="16"/>
                  <a:pt x="30" y="16"/>
                </a:cubicBezTo>
                <a:cubicBezTo>
                  <a:pt x="29" y="16"/>
                  <a:pt x="29" y="16"/>
                  <a:pt x="29" y="16"/>
                </a:cubicBezTo>
                <a:cubicBezTo>
                  <a:pt x="29" y="36"/>
                  <a:pt x="29" y="36"/>
                  <a:pt x="29" y="36"/>
                </a:cubicBezTo>
                <a:cubicBezTo>
                  <a:pt x="33" y="36"/>
                  <a:pt x="33" y="36"/>
                  <a:pt x="33" y="36"/>
                </a:cubicBezTo>
                <a:cubicBezTo>
                  <a:pt x="33" y="6"/>
                  <a:pt x="33" y="6"/>
                  <a:pt x="33" y="6"/>
                </a:cubicBezTo>
                <a:cubicBezTo>
                  <a:pt x="54" y="0"/>
                  <a:pt x="54" y="0"/>
                  <a:pt x="54" y="0"/>
                </a:cubicBezTo>
                <a:cubicBezTo>
                  <a:pt x="54" y="60"/>
                  <a:pt x="54" y="60"/>
                  <a:pt x="54" y="60"/>
                </a:cubicBezTo>
                <a:cubicBezTo>
                  <a:pt x="60" y="60"/>
                  <a:pt x="60" y="60"/>
                  <a:pt x="60" y="60"/>
                </a:cubicBezTo>
                <a:cubicBezTo>
                  <a:pt x="60" y="66"/>
                  <a:pt x="60" y="66"/>
                  <a:pt x="60" y="66"/>
                </a:cubicBezTo>
                <a:cubicBezTo>
                  <a:pt x="0" y="66"/>
                  <a:pt x="0" y="66"/>
                  <a:pt x="0" y="66"/>
                </a:cubicBezTo>
                <a:cubicBezTo>
                  <a:pt x="0" y="60"/>
                  <a:pt x="0" y="60"/>
                  <a:pt x="0" y="60"/>
                </a:cubicBezTo>
                <a:close/>
                <a:moveTo>
                  <a:pt x="36" y="50"/>
                </a:moveTo>
                <a:cubicBezTo>
                  <a:pt x="36" y="55"/>
                  <a:pt x="36" y="55"/>
                  <a:pt x="36" y="55"/>
                </a:cubicBezTo>
                <a:cubicBezTo>
                  <a:pt x="39" y="55"/>
                  <a:pt x="39" y="55"/>
                  <a:pt x="39" y="55"/>
                </a:cubicBezTo>
                <a:cubicBezTo>
                  <a:pt x="39" y="50"/>
                  <a:pt x="39" y="50"/>
                  <a:pt x="39" y="50"/>
                </a:cubicBezTo>
                <a:cubicBezTo>
                  <a:pt x="36" y="50"/>
                  <a:pt x="36" y="50"/>
                  <a:pt x="36" y="50"/>
                </a:cubicBezTo>
                <a:close/>
                <a:moveTo>
                  <a:pt x="22" y="19"/>
                </a:moveTo>
                <a:cubicBezTo>
                  <a:pt x="22" y="55"/>
                  <a:pt x="22" y="55"/>
                  <a:pt x="22" y="55"/>
                </a:cubicBezTo>
                <a:cubicBezTo>
                  <a:pt x="25" y="55"/>
                  <a:pt x="25" y="55"/>
                  <a:pt x="25" y="55"/>
                </a:cubicBezTo>
                <a:cubicBezTo>
                  <a:pt x="25" y="19"/>
                  <a:pt x="25" y="19"/>
                  <a:pt x="25" y="19"/>
                </a:cubicBezTo>
                <a:cubicBezTo>
                  <a:pt x="22" y="19"/>
                  <a:pt x="22" y="19"/>
                  <a:pt x="22" y="19"/>
                </a:cubicBezTo>
                <a:close/>
                <a:moveTo>
                  <a:pt x="8" y="27"/>
                </a:moveTo>
                <a:cubicBezTo>
                  <a:pt x="8" y="28"/>
                  <a:pt x="8" y="30"/>
                  <a:pt x="8" y="31"/>
                </a:cubicBezTo>
                <a:cubicBezTo>
                  <a:pt x="9" y="31"/>
                  <a:pt x="10" y="31"/>
                  <a:pt x="11" y="31"/>
                </a:cubicBezTo>
                <a:cubicBezTo>
                  <a:pt x="11" y="30"/>
                  <a:pt x="11" y="28"/>
                  <a:pt x="11" y="27"/>
                </a:cubicBezTo>
                <a:cubicBezTo>
                  <a:pt x="10" y="27"/>
                  <a:pt x="9" y="27"/>
                  <a:pt x="8" y="27"/>
                </a:cubicBezTo>
                <a:close/>
                <a:moveTo>
                  <a:pt x="8" y="19"/>
                </a:moveTo>
                <a:cubicBezTo>
                  <a:pt x="8" y="23"/>
                  <a:pt x="8" y="23"/>
                  <a:pt x="8" y="23"/>
                </a:cubicBezTo>
                <a:cubicBezTo>
                  <a:pt x="11" y="23"/>
                  <a:pt x="11" y="23"/>
                  <a:pt x="11" y="23"/>
                </a:cubicBezTo>
                <a:cubicBezTo>
                  <a:pt x="11" y="19"/>
                  <a:pt x="11" y="19"/>
                  <a:pt x="11" y="19"/>
                </a:cubicBezTo>
                <a:cubicBezTo>
                  <a:pt x="8" y="19"/>
                  <a:pt x="8" y="19"/>
                  <a:pt x="8" y="19"/>
                </a:cubicBezTo>
                <a:close/>
                <a:moveTo>
                  <a:pt x="8" y="35"/>
                </a:moveTo>
                <a:cubicBezTo>
                  <a:pt x="8" y="36"/>
                  <a:pt x="8" y="38"/>
                  <a:pt x="8" y="39"/>
                </a:cubicBezTo>
                <a:cubicBezTo>
                  <a:pt x="9" y="39"/>
                  <a:pt x="10" y="39"/>
                  <a:pt x="11" y="39"/>
                </a:cubicBezTo>
                <a:cubicBezTo>
                  <a:pt x="11" y="38"/>
                  <a:pt x="11" y="36"/>
                  <a:pt x="11" y="35"/>
                </a:cubicBezTo>
                <a:cubicBezTo>
                  <a:pt x="10" y="35"/>
                  <a:pt x="9" y="35"/>
                  <a:pt x="8" y="35"/>
                </a:cubicBezTo>
                <a:close/>
                <a:moveTo>
                  <a:pt x="8" y="43"/>
                </a:moveTo>
                <a:cubicBezTo>
                  <a:pt x="8" y="44"/>
                  <a:pt x="8" y="45"/>
                  <a:pt x="8" y="47"/>
                </a:cubicBezTo>
                <a:cubicBezTo>
                  <a:pt x="9" y="47"/>
                  <a:pt x="10" y="47"/>
                  <a:pt x="11" y="47"/>
                </a:cubicBezTo>
                <a:cubicBezTo>
                  <a:pt x="11" y="45"/>
                  <a:pt x="11" y="44"/>
                  <a:pt x="11" y="43"/>
                </a:cubicBezTo>
                <a:cubicBezTo>
                  <a:pt x="10" y="43"/>
                  <a:pt x="9" y="43"/>
                  <a:pt x="8" y="43"/>
                </a:cubicBezTo>
                <a:close/>
                <a:moveTo>
                  <a:pt x="8" y="50"/>
                </a:moveTo>
                <a:cubicBezTo>
                  <a:pt x="8" y="55"/>
                  <a:pt x="8" y="55"/>
                  <a:pt x="8" y="55"/>
                </a:cubicBezTo>
                <a:cubicBezTo>
                  <a:pt x="11" y="55"/>
                  <a:pt x="11" y="55"/>
                  <a:pt x="11" y="55"/>
                </a:cubicBezTo>
                <a:cubicBezTo>
                  <a:pt x="11" y="50"/>
                  <a:pt x="11" y="50"/>
                  <a:pt x="11" y="50"/>
                </a:cubicBezTo>
                <a:cubicBezTo>
                  <a:pt x="8" y="50"/>
                  <a:pt x="8" y="50"/>
                  <a:pt x="8" y="50"/>
                </a:cubicBezTo>
                <a:close/>
                <a:moveTo>
                  <a:pt x="48" y="11"/>
                </a:moveTo>
                <a:cubicBezTo>
                  <a:pt x="48" y="15"/>
                  <a:pt x="48" y="15"/>
                  <a:pt x="48" y="15"/>
                </a:cubicBezTo>
                <a:cubicBezTo>
                  <a:pt x="51" y="15"/>
                  <a:pt x="51" y="15"/>
                  <a:pt x="51" y="15"/>
                </a:cubicBezTo>
                <a:cubicBezTo>
                  <a:pt x="51" y="11"/>
                  <a:pt x="51" y="11"/>
                  <a:pt x="51" y="11"/>
                </a:cubicBezTo>
                <a:cubicBezTo>
                  <a:pt x="48" y="11"/>
                  <a:pt x="48" y="11"/>
                  <a:pt x="48" y="11"/>
                </a:cubicBezTo>
                <a:close/>
                <a:moveTo>
                  <a:pt x="48" y="27"/>
                </a:moveTo>
                <a:cubicBezTo>
                  <a:pt x="48" y="28"/>
                  <a:pt x="48" y="30"/>
                  <a:pt x="48" y="31"/>
                </a:cubicBezTo>
                <a:cubicBezTo>
                  <a:pt x="49" y="31"/>
                  <a:pt x="50" y="31"/>
                  <a:pt x="51" y="31"/>
                </a:cubicBezTo>
                <a:cubicBezTo>
                  <a:pt x="51" y="30"/>
                  <a:pt x="51" y="28"/>
                  <a:pt x="51" y="27"/>
                </a:cubicBezTo>
                <a:cubicBezTo>
                  <a:pt x="50" y="27"/>
                  <a:pt x="49" y="27"/>
                  <a:pt x="48" y="27"/>
                </a:cubicBezTo>
                <a:close/>
                <a:moveTo>
                  <a:pt x="48" y="19"/>
                </a:moveTo>
                <a:cubicBezTo>
                  <a:pt x="48" y="23"/>
                  <a:pt x="48" y="23"/>
                  <a:pt x="48" y="23"/>
                </a:cubicBezTo>
                <a:cubicBezTo>
                  <a:pt x="51" y="23"/>
                  <a:pt x="51" y="23"/>
                  <a:pt x="51" y="23"/>
                </a:cubicBezTo>
                <a:cubicBezTo>
                  <a:pt x="51" y="19"/>
                  <a:pt x="51" y="19"/>
                  <a:pt x="51" y="19"/>
                </a:cubicBezTo>
                <a:cubicBezTo>
                  <a:pt x="48" y="19"/>
                  <a:pt x="48" y="19"/>
                  <a:pt x="48" y="19"/>
                </a:cubicBezTo>
                <a:close/>
                <a:moveTo>
                  <a:pt x="48" y="35"/>
                </a:moveTo>
                <a:cubicBezTo>
                  <a:pt x="48" y="36"/>
                  <a:pt x="48" y="38"/>
                  <a:pt x="48" y="39"/>
                </a:cubicBezTo>
                <a:cubicBezTo>
                  <a:pt x="49" y="39"/>
                  <a:pt x="50" y="39"/>
                  <a:pt x="51" y="39"/>
                </a:cubicBezTo>
                <a:cubicBezTo>
                  <a:pt x="51" y="38"/>
                  <a:pt x="51" y="36"/>
                  <a:pt x="51" y="35"/>
                </a:cubicBezTo>
                <a:cubicBezTo>
                  <a:pt x="50" y="35"/>
                  <a:pt x="49" y="35"/>
                  <a:pt x="48" y="35"/>
                </a:cubicBezTo>
                <a:close/>
                <a:moveTo>
                  <a:pt x="48" y="43"/>
                </a:moveTo>
                <a:cubicBezTo>
                  <a:pt x="48" y="44"/>
                  <a:pt x="48" y="45"/>
                  <a:pt x="48" y="47"/>
                </a:cubicBezTo>
                <a:cubicBezTo>
                  <a:pt x="49" y="47"/>
                  <a:pt x="50" y="47"/>
                  <a:pt x="51" y="47"/>
                </a:cubicBezTo>
                <a:cubicBezTo>
                  <a:pt x="51" y="45"/>
                  <a:pt x="51" y="44"/>
                  <a:pt x="51" y="43"/>
                </a:cubicBezTo>
                <a:cubicBezTo>
                  <a:pt x="50" y="43"/>
                  <a:pt x="49" y="43"/>
                  <a:pt x="48" y="43"/>
                </a:cubicBezTo>
                <a:close/>
                <a:moveTo>
                  <a:pt x="48" y="50"/>
                </a:moveTo>
                <a:cubicBezTo>
                  <a:pt x="48" y="55"/>
                  <a:pt x="48" y="55"/>
                  <a:pt x="48" y="55"/>
                </a:cubicBezTo>
                <a:cubicBezTo>
                  <a:pt x="51" y="55"/>
                  <a:pt x="51" y="55"/>
                  <a:pt x="51" y="55"/>
                </a:cubicBezTo>
                <a:cubicBezTo>
                  <a:pt x="51" y="50"/>
                  <a:pt x="51" y="50"/>
                  <a:pt x="51" y="50"/>
                </a:cubicBezTo>
                <a:cubicBezTo>
                  <a:pt x="48" y="50"/>
                  <a:pt x="48" y="50"/>
                  <a:pt x="48" y="50"/>
                </a:cubicBezTo>
                <a:close/>
                <a:moveTo>
                  <a:pt x="42" y="11"/>
                </a:moveTo>
                <a:cubicBezTo>
                  <a:pt x="42" y="15"/>
                  <a:pt x="42" y="15"/>
                  <a:pt x="42" y="15"/>
                </a:cubicBezTo>
                <a:cubicBezTo>
                  <a:pt x="45" y="15"/>
                  <a:pt x="45" y="15"/>
                  <a:pt x="45" y="15"/>
                </a:cubicBezTo>
                <a:cubicBezTo>
                  <a:pt x="45" y="11"/>
                  <a:pt x="45" y="11"/>
                  <a:pt x="45" y="11"/>
                </a:cubicBezTo>
                <a:cubicBezTo>
                  <a:pt x="42" y="11"/>
                  <a:pt x="42" y="11"/>
                  <a:pt x="42" y="11"/>
                </a:cubicBezTo>
                <a:close/>
                <a:moveTo>
                  <a:pt x="42" y="27"/>
                </a:moveTo>
                <a:cubicBezTo>
                  <a:pt x="42" y="28"/>
                  <a:pt x="42" y="30"/>
                  <a:pt x="42" y="31"/>
                </a:cubicBezTo>
                <a:cubicBezTo>
                  <a:pt x="43" y="31"/>
                  <a:pt x="44" y="31"/>
                  <a:pt x="45" y="31"/>
                </a:cubicBezTo>
                <a:cubicBezTo>
                  <a:pt x="45" y="30"/>
                  <a:pt x="45" y="28"/>
                  <a:pt x="45" y="27"/>
                </a:cubicBezTo>
                <a:cubicBezTo>
                  <a:pt x="44" y="27"/>
                  <a:pt x="43" y="27"/>
                  <a:pt x="42" y="27"/>
                </a:cubicBezTo>
                <a:close/>
                <a:moveTo>
                  <a:pt x="42" y="19"/>
                </a:moveTo>
                <a:cubicBezTo>
                  <a:pt x="42" y="23"/>
                  <a:pt x="42" y="23"/>
                  <a:pt x="42" y="23"/>
                </a:cubicBezTo>
                <a:cubicBezTo>
                  <a:pt x="45" y="23"/>
                  <a:pt x="45" y="23"/>
                  <a:pt x="45" y="23"/>
                </a:cubicBezTo>
                <a:cubicBezTo>
                  <a:pt x="45" y="19"/>
                  <a:pt x="45" y="19"/>
                  <a:pt x="45" y="19"/>
                </a:cubicBezTo>
                <a:cubicBezTo>
                  <a:pt x="42" y="19"/>
                  <a:pt x="42" y="19"/>
                  <a:pt x="42" y="19"/>
                </a:cubicBezTo>
                <a:close/>
                <a:moveTo>
                  <a:pt x="42" y="35"/>
                </a:moveTo>
                <a:cubicBezTo>
                  <a:pt x="42" y="36"/>
                  <a:pt x="42" y="38"/>
                  <a:pt x="42" y="39"/>
                </a:cubicBezTo>
                <a:cubicBezTo>
                  <a:pt x="43" y="39"/>
                  <a:pt x="44" y="39"/>
                  <a:pt x="45" y="39"/>
                </a:cubicBezTo>
                <a:cubicBezTo>
                  <a:pt x="45" y="38"/>
                  <a:pt x="45" y="36"/>
                  <a:pt x="45" y="35"/>
                </a:cubicBezTo>
                <a:cubicBezTo>
                  <a:pt x="44" y="35"/>
                  <a:pt x="43" y="35"/>
                  <a:pt x="42" y="35"/>
                </a:cubicBezTo>
                <a:close/>
                <a:moveTo>
                  <a:pt x="42" y="43"/>
                </a:moveTo>
                <a:cubicBezTo>
                  <a:pt x="42" y="44"/>
                  <a:pt x="42" y="45"/>
                  <a:pt x="42" y="47"/>
                </a:cubicBezTo>
                <a:cubicBezTo>
                  <a:pt x="43" y="47"/>
                  <a:pt x="44" y="47"/>
                  <a:pt x="45" y="47"/>
                </a:cubicBezTo>
                <a:cubicBezTo>
                  <a:pt x="45" y="45"/>
                  <a:pt x="45" y="44"/>
                  <a:pt x="45" y="43"/>
                </a:cubicBezTo>
                <a:cubicBezTo>
                  <a:pt x="44" y="43"/>
                  <a:pt x="43" y="43"/>
                  <a:pt x="42" y="43"/>
                </a:cubicBezTo>
                <a:close/>
                <a:moveTo>
                  <a:pt x="42" y="50"/>
                </a:moveTo>
                <a:cubicBezTo>
                  <a:pt x="42" y="55"/>
                  <a:pt x="42" y="55"/>
                  <a:pt x="42" y="55"/>
                </a:cubicBezTo>
                <a:cubicBezTo>
                  <a:pt x="45" y="55"/>
                  <a:pt x="45" y="55"/>
                  <a:pt x="45" y="55"/>
                </a:cubicBezTo>
                <a:cubicBezTo>
                  <a:pt x="45" y="50"/>
                  <a:pt x="45" y="50"/>
                  <a:pt x="45" y="50"/>
                </a:cubicBezTo>
                <a:cubicBezTo>
                  <a:pt x="42" y="50"/>
                  <a:pt x="42" y="50"/>
                  <a:pt x="42" y="50"/>
                </a:cubicBezTo>
                <a:close/>
                <a:moveTo>
                  <a:pt x="36" y="11"/>
                </a:moveTo>
                <a:cubicBezTo>
                  <a:pt x="36" y="15"/>
                  <a:pt x="36" y="15"/>
                  <a:pt x="36" y="15"/>
                </a:cubicBezTo>
                <a:cubicBezTo>
                  <a:pt x="39" y="15"/>
                  <a:pt x="39" y="15"/>
                  <a:pt x="39" y="15"/>
                </a:cubicBezTo>
                <a:cubicBezTo>
                  <a:pt x="39" y="11"/>
                  <a:pt x="39" y="11"/>
                  <a:pt x="39" y="11"/>
                </a:cubicBezTo>
                <a:cubicBezTo>
                  <a:pt x="36" y="11"/>
                  <a:pt x="36" y="11"/>
                  <a:pt x="36" y="11"/>
                </a:cubicBezTo>
                <a:close/>
                <a:moveTo>
                  <a:pt x="36" y="27"/>
                </a:moveTo>
                <a:cubicBezTo>
                  <a:pt x="36" y="28"/>
                  <a:pt x="36" y="30"/>
                  <a:pt x="36" y="31"/>
                </a:cubicBezTo>
                <a:cubicBezTo>
                  <a:pt x="37" y="31"/>
                  <a:pt x="38" y="31"/>
                  <a:pt x="39" y="31"/>
                </a:cubicBezTo>
                <a:cubicBezTo>
                  <a:pt x="39" y="30"/>
                  <a:pt x="39" y="28"/>
                  <a:pt x="39" y="27"/>
                </a:cubicBezTo>
                <a:cubicBezTo>
                  <a:pt x="38" y="27"/>
                  <a:pt x="37" y="27"/>
                  <a:pt x="36" y="27"/>
                </a:cubicBezTo>
                <a:close/>
                <a:moveTo>
                  <a:pt x="36" y="19"/>
                </a:moveTo>
                <a:cubicBezTo>
                  <a:pt x="36" y="23"/>
                  <a:pt x="36" y="23"/>
                  <a:pt x="36" y="23"/>
                </a:cubicBezTo>
                <a:cubicBezTo>
                  <a:pt x="39" y="23"/>
                  <a:pt x="39" y="23"/>
                  <a:pt x="39" y="23"/>
                </a:cubicBezTo>
                <a:cubicBezTo>
                  <a:pt x="39" y="19"/>
                  <a:pt x="39" y="19"/>
                  <a:pt x="39" y="19"/>
                </a:cubicBezTo>
                <a:cubicBezTo>
                  <a:pt x="36" y="19"/>
                  <a:pt x="36" y="19"/>
                  <a:pt x="36" y="19"/>
                </a:cubicBezTo>
                <a:close/>
                <a:moveTo>
                  <a:pt x="36" y="35"/>
                </a:moveTo>
                <a:cubicBezTo>
                  <a:pt x="36" y="36"/>
                  <a:pt x="36" y="38"/>
                  <a:pt x="36" y="39"/>
                </a:cubicBezTo>
                <a:cubicBezTo>
                  <a:pt x="37" y="39"/>
                  <a:pt x="38" y="39"/>
                  <a:pt x="39" y="39"/>
                </a:cubicBezTo>
                <a:cubicBezTo>
                  <a:pt x="39" y="38"/>
                  <a:pt x="39" y="36"/>
                  <a:pt x="39" y="35"/>
                </a:cubicBezTo>
                <a:cubicBezTo>
                  <a:pt x="38" y="35"/>
                  <a:pt x="37" y="35"/>
                  <a:pt x="36" y="35"/>
                </a:cubicBezTo>
                <a:close/>
                <a:moveTo>
                  <a:pt x="36" y="43"/>
                </a:moveTo>
                <a:cubicBezTo>
                  <a:pt x="36" y="44"/>
                  <a:pt x="36" y="45"/>
                  <a:pt x="36" y="47"/>
                </a:cubicBezTo>
                <a:cubicBezTo>
                  <a:pt x="37" y="47"/>
                  <a:pt x="38" y="47"/>
                  <a:pt x="39" y="47"/>
                </a:cubicBezTo>
                <a:cubicBezTo>
                  <a:pt x="39" y="45"/>
                  <a:pt x="39" y="44"/>
                  <a:pt x="39" y="43"/>
                </a:cubicBezTo>
                <a:cubicBezTo>
                  <a:pt x="38" y="43"/>
                  <a:pt x="37" y="43"/>
                  <a:pt x="36" y="4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6" name="Freeform 177"/>
          <p:cNvSpPr>
            <a:spLocks noEditPoints="1"/>
          </p:cNvSpPr>
          <p:nvPr>
            <p:custDataLst>
              <p:tags r:id="rId30"/>
            </p:custDataLst>
          </p:nvPr>
        </p:nvSpPr>
        <p:spPr bwMode="auto">
          <a:xfrm>
            <a:off x="7377742" y="2687724"/>
            <a:ext cx="342344" cy="219930"/>
          </a:xfrm>
          <a:custGeom>
            <a:avLst/>
            <a:gdLst>
              <a:gd name="T0" fmla="*/ 53 w 67"/>
              <a:gd name="T1" fmla="*/ 3 h 43"/>
              <a:gd name="T2" fmla="*/ 61 w 67"/>
              <a:gd name="T3" fmla="*/ 6 h 43"/>
              <a:gd name="T4" fmla="*/ 64 w 67"/>
              <a:gd name="T5" fmla="*/ 13 h 43"/>
              <a:gd name="T6" fmla="*/ 61 w 67"/>
              <a:gd name="T7" fmla="*/ 21 h 43"/>
              <a:gd name="T8" fmla="*/ 61 w 67"/>
              <a:gd name="T9" fmla="*/ 21 h 43"/>
              <a:gd name="T10" fmla="*/ 61 w 67"/>
              <a:gd name="T11" fmla="*/ 21 h 43"/>
              <a:gd name="T12" fmla="*/ 53 w 67"/>
              <a:gd name="T13" fmla="*/ 24 h 43"/>
              <a:gd name="T14" fmla="*/ 53 w 67"/>
              <a:gd name="T15" fmla="*/ 24 h 43"/>
              <a:gd name="T16" fmla="*/ 53 w 67"/>
              <a:gd name="T17" fmla="*/ 25 h 43"/>
              <a:gd name="T18" fmla="*/ 51 w 67"/>
              <a:gd name="T19" fmla="*/ 29 h 43"/>
              <a:gd name="T20" fmla="*/ 15 w 67"/>
              <a:gd name="T21" fmla="*/ 29 h 43"/>
              <a:gd name="T22" fmla="*/ 12 w 67"/>
              <a:gd name="T23" fmla="*/ 26 h 43"/>
              <a:gd name="T24" fmla="*/ 12 w 67"/>
              <a:gd name="T25" fmla="*/ 0 h 43"/>
              <a:gd name="T26" fmla="*/ 53 w 67"/>
              <a:gd name="T27" fmla="*/ 0 h 43"/>
              <a:gd name="T28" fmla="*/ 53 w 67"/>
              <a:gd name="T29" fmla="*/ 3 h 43"/>
              <a:gd name="T30" fmla="*/ 53 w 67"/>
              <a:gd name="T31" fmla="*/ 3 h 43"/>
              <a:gd name="T32" fmla="*/ 0 w 67"/>
              <a:gd name="T33" fmla="*/ 32 h 43"/>
              <a:gd name="T34" fmla="*/ 67 w 67"/>
              <a:gd name="T35" fmla="*/ 32 h 43"/>
              <a:gd name="T36" fmla="*/ 57 w 67"/>
              <a:gd name="T37" fmla="*/ 43 h 43"/>
              <a:gd name="T38" fmla="*/ 10 w 67"/>
              <a:gd name="T39" fmla="*/ 43 h 43"/>
              <a:gd name="T40" fmla="*/ 0 w 67"/>
              <a:gd name="T41" fmla="*/ 32 h 43"/>
              <a:gd name="T42" fmla="*/ 53 w 67"/>
              <a:gd name="T43" fmla="*/ 9 h 43"/>
              <a:gd name="T44" fmla="*/ 53 w 67"/>
              <a:gd name="T45" fmla="*/ 18 h 43"/>
              <a:gd name="T46" fmla="*/ 53 w 67"/>
              <a:gd name="T47" fmla="*/ 18 h 43"/>
              <a:gd name="T48" fmla="*/ 56 w 67"/>
              <a:gd name="T49" fmla="*/ 16 h 43"/>
              <a:gd name="T50" fmla="*/ 56 w 67"/>
              <a:gd name="T51" fmla="*/ 16 h 43"/>
              <a:gd name="T52" fmla="*/ 57 w 67"/>
              <a:gd name="T53" fmla="*/ 13 h 43"/>
              <a:gd name="T54" fmla="*/ 56 w 67"/>
              <a:gd name="T55" fmla="*/ 10 h 43"/>
              <a:gd name="T56" fmla="*/ 53 w 67"/>
              <a:gd name="T57" fmla="*/ 9 h 43"/>
              <a:gd name="T58" fmla="*/ 53 w 67"/>
              <a:gd name="T59"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7" h="43">
                <a:moveTo>
                  <a:pt x="53" y="3"/>
                </a:moveTo>
                <a:cubicBezTo>
                  <a:pt x="56" y="3"/>
                  <a:pt x="59" y="4"/>
                  <a:pt x="61" y="6"/>
                </a:cubicBezTo>
                <a:cubicBezTo>
                  <a:pt x="63" y="8"/>
                  <a:pt x="64" y="10"/>
                  <a:pt x="64" y="13"/>
                </a:cubicBezTo>
                <a:cubicBezTo>
                  <a:pt x="64" y="16"/>
                  <a:pt x="63" y="19"/>
                  <a:pt x="61" y="21"/>
                </a:cubicBezTo>
                <a:cubicBezTo>
                  <a:pt x="61" y="21"/>
                  <a:pt x="61" y="21"/>
                  <a:pt x="61" y="21"/>
                </a:cubicBezTo>
                <a:cubicBezTo>
                  <a:pt x="61" y="21"/>
                  <a:pt x="61" y="21"/>
                  <a:pt x="61" y="21"/>
                </a:cubicBezTo>
                <a:cubicBezTo>
                  <a:pt x="59" y="23"/>
                  <a:pt x="56" y="24"/>
                  <a:pt x="53" y="24"/>
                </a:cubicBezTo>
                <a:cubicBezTo>
                  <a:pt x="53" y="24"/>
                  <a:pt x="53" y="24"/>
                  <a:pt x="53" y="24"/>
                </a:cubicBezTo>
                <a:cubicBezTo>
                  <a:pt x="53" y="25"/>
                  <a:pt x="53" y="25"/>
                  <a:pt x="53" y="25"/>
                </a:cubicBezTo>
                <a:cubicBezTo>
                  <a:pt x="53" y="28"/>
                  <a:pt x="52" y="29"/>
                  <a:pt x="51" y="29"/>
                </a:cubicBezTo>
                <a:cubicBezTo>
                  <a:pt x="15" y="29"/>
                  <a:pt x="15" y="29"/>
                  <a:pt x="15" y="29"/>
                </a:cubicBezTo>
                <a:cubicBezTo>
                  <a:pt x="13" y="29"/>
                  <a:pt x="12" y="27"/>
                  <a:pt x="12" y="26"/>
                </a:cubicBezTo>
                <a:cubicBezTo>
                  <a:pt x="12" y="0"/>
                  <a:pt x="12" y="0"/>
                  <a:pt x="12" y="0"/>
                </a:cubicBezTo>
                <a:cubicBezTo>
                  <a:pt x="53" y="0"/>
                  <a:pt x="53" y="0"/>
                  <a:pt x="53" y="0"/>
                </a:cubicBezTo>
                <a:cubicBezTo>
                  <a:pt x="53" y="3"/>
                  <a:pt x="53" y="3"/>
                  <a:pt x="53" y="3"/>
                </a:cubicBezTo>
                <a:cubicBezTo>
                  <a:pt x="53" y="3"/>
                  <a:pt x="53" y="3"/>
                  <a:pt x="53" y="3"/>
                </a:cubicBezTo>
                <a:close/>
                <a:moveTo>
                  <a:pt x="0" y="32"/>
                </a:moveTo>
                <a:cubicBezTo>
                  <a:pt x="67" y="32"/>
                  <a:pt x="67" y="32"/>
                  <a:pt x="67" y="32"/>
                </a:cubicBezTo>
                <a:cubicBezTo>
                  <a:pt x="57" y="43"/>
                  <a:pt x="57" y="43"/>
                  <a:pt x="57" y="43"/>
                </a:cubicBezTo>
                <a:cubicBezTo>
                  <a:pt x="10" y="43"/>
                  <a:pt x="10" y="43"/>
                  <a:pt x="10" y="43"/>
                </a:cubicBezTo>
                <a:cubicBezTo>
                  <a:pt x="0" y="32"/>
                  <a:pt x="0" y="32"/>
                  <a:pt x="0" y="32"/>
                </a:cubicBezTo>
                <a:close/>
                <a:moveTo>
                  <a:pt x="53" y="9"/>
                </a:moveTo>
                <a:cubicBezTo>
                  <a:pt x="53" y="18"/>
                  <a:pt x="53" y="18"/>
                  <a:pt x="53" y="18"/>
                </a:cubicBezTo>
                <a:cubicBezTo>
                  <a:pt x="53" y="18"/>
                  <a:pt x="53" y="18"/>
                  <a:pt x="53" y="18"/>
                </a:cubicBezTo>
                <a:cubicBezTo>
                  <a:pt x="54" y="18"/>
                  <a:pt x="55" y="17"/>
                  <a:pt x="56" y="16"/>
                </a:cubicBezTo>
                <a:cubicBezTo>
                  <a:pt x="56" y="16"/>
                  <a:pt x="56" y="16"/>
                  <a:pt x="56" y="16"/>
                </a:cubicBezTo>
                <a:cubicBezTo>
                  <a:pt x="57" y="16"/>
                  <a:pt x="57" y="14"/>
                  <a:pt x="57" y="13"/>
                </a:cubicBezTo>
                <a:cubicBezTo>
                  <a:pt x="57" y="12"/>
                  <a:pt x="57" y="11"/>
                  <a:pt x="56" y="10"/>
                </a:cubicBezTo>
                <a:cubicBezTo>
                  <a:pt x="55" y="10"/>
                  <a:pt x="54" y="9"/>
                  <a:pt x="53" y="9"/>
                </a:cubicBezTo>
                <a:cubicBezTo>
                  <a:pt x="53" y="9"/>
                  <a:pt x="53" y="9"/>
                  <a:pt x="53" y="9"/>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Tree>
    <p:custDataLst>
      <p:tags r:id="rId31"/>
    </p:custDataLst>
  </p:cSld>
  <p:clrMapOvr>
    <a:masterClrMapping/>
  </p:clrMapOvr>
  <p:transition>
    <p:random/>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0" name="文本框 9"/>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3.4.19  </a:t>
            </a:r>
            <a:r>
              <a:rPr lang="zh-CN" altLang="en-US" sz="2000" b="1" dirty="0">
                <a:latin typeface="仿宋" panose="02010609060101010101" charset="-122"/>
                <a:ea typeface="仿宋" panose="02010609060101010101" charset="-122"/>
                <a:cs typeface="仿宋" panose="02010609060101010101" charset="-122"/>
              </a:rPr>
              <a:t>十项“ 零容忍”安全隐患管理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1" name="文本框 10"/>
          <p:cNvSpPr txBox="1"/>
          <p:nvPr/>
        </p:nvSpPr>
        <p:spPr>
          <a:xfrm>
            <a:off x="372286" y="1280289"/>
            <a:ext cx="11026183"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）工作要求</a:t>
            </a:r>
            <a:endParaRPr lang="zh-CN" altLang="en-US" sz="1600" b="1" dirty="0">
              <a:latin typeface="仿宋" panose="02010609060101010101" charset="-122"/>
              <a:ea typeface="仿宋" panose="02010609060101010101" charset="-122"/>
              <a:cs typeface="仿宋" panose="02010609060101010101" charset="-122"/>
              <a:sym typeface="+mn-ea"/>
            </a:endParaRPr>
          </a:p>
        </p:txBody>
      </p:sp>
      <p:graphicFrame>
        <p:nvGraphicFramePr>
          <p:cNvPr id="6" name="表格 5"/>
          <p:cNvGraphicFramePr>
            <a:graphicFrameLocks noGrp="1"/>
          </p:cNvGraphicFramePr>
          <p:nvPr/>
        </p:nvGraphicFramePr>
        <p:xfrm>
          <a:off x="890492" y="1719319"/>
          <a:ext cx="10161135" cy="4054270"/>
        </p:xfrm>
        <a:graphic>
          <a:graphicData uri="http://schemas.openxmlformats.org/drawingml/2006/table">
            <a:tbl>
              <a:tblPr>
                <a:tableStyleId>{5C22544A-7EE6-4342-B048-85BDC9FD1C3A}</a:tableStyleId>
              </a:tblPr>
              <a:tblGrid>
                <a:gridCol w="649274"/>
                <a:gridCol w="1681655"/>
                <a:gridCol w="6385034"/>
                <a:gridCol w="1445172"/>
              </a:tblGrid>
              <a:tr h="435302">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零容忍项目</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实施细则</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时间要求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480542">
                <a:tc>
                  <a:txBody>
                    <a:bodyPr/>
                    <a:lstStyle/>
                    <a:p>
                      <a:pPr marL="92075" marR="0" indent="0" algn="ctr">
                        <a:lnSpc>
                          <a:spcPct val="107000"/>
                        </a:lnSpc>
                        <a:spcAft>
                          <a:spcPts val="0"/>
                        </a:spcAft>
                      </a:pPr>
                      <a:r>
                        <a:rPr lang="en-US" altLang="zh-CN" sz="1200" b="1" kern="100" dirty="0">
                          <a:solidFill>
                            <a:srgbClr val="000000"/>
                          </a:solidFill>
                          <a:effectLst/>
                          <a:latin typeface="仿宋" panose="02010609060101010101" charset="-122"/>
                          <a:ea typeface="仿宋" panose="02010609060101010101" charset="-122"/>
                        </a:rPr>
                        <a:t>1</a:t>
                      </a:r>
                      <a:endParaRPr lang="zh-CN" altLang="en-US" sz="1200" b="1" kern="100" dirty="0">
                        <a:solidFill>
                          <a:srgbClr val="000000"/>
                        </a:solidFill>
                        <a:effectLst/>
                        <a:latin typeface="仿宋" panose="02010609060101010101" charset="-122"/>
                        <a:ea typeface="仿宋" panose="02010609060101010101" charset="-122"/>
                      </a:endParaRPr>
                    </a:p>
                  </a:txBody>
                  <a:tcPr marL="69215" marR="92710" marT="41275" anchor="ctr"/>
                </a:tc>
                <a:tc>
                  <a:txBody>
                    <a:bodyPr/>
                    <a:lstStyle/>
                    <a:p>
                      <a:pPr marL="43815" marR="0" indent="0" algn="ctr">
                        <a:lnSpc>
                          <a:spcPct val="107000"/>
                        </a:lnSpc>
                        <a:spcAft>
                          <a:spcPts val="0"/>
                        </a:spcAft>
                      </a:pPr>
                      <a:r>
                        <a:rPr lang="zh-CN" altLang="en-US" sz="1200" b="1" kern="100" dirty="0">
                          <a:solidFill>
                            <a:srgbClr val="000000"/>
                          </a:solidFill>
                          <a:effectLst/>
                          <a:latin typeface="仿宋" panose="02010609060101010101" charset="-122"/>
                          <a:ea typeface="仿宋" panose="02010609060101010101" charset="-122"/>
                        </a:rPr>
                        <a:t>工人未经入场安全教育</a:t>
                      </a:r>
                      <a:endParaRPr lang="zh-CN" altLang="en-US" sz="1200" b="1" kern="100" dirty="0">
                        <a:solidFill>
                          <a:srgbClr val="000000"/>
                        </a:solidFill>
                        <a:effectLst/>
                        <a:latin typeface="仿宋" panose="02010609060101010101" charset="-122"/>
                        <a:ea typeface="仿宋" panose="02010609060101010101" charset="-122"/>
                      </a:endParaRPr>
                    </a:p>
                  </a:txBody>
                  <a:tcPr marL="69215" marR="92710" marT="41275" anchor="ctr"/>
                </a:tc>
                <a:tc>
                  <a:txBody>
                    <a:bodyPr/>
                    <a:lstStyle/>
                    <a:p>
                      <a:pPr marL="0" marR="0" indent="0" algn="l">
                        <a:lnSpc>
                          <a:spcPct val="107000"/>
                        </a:lnSpc>
                        <a:spcAft>
                          <a:spcPts val="0"/>
                        </a:spcAft>
                      </a:pPr>
                      <a:r>
                        <a:rPr lang="zh-CN" altLang="en-US" sz="1200" b="1" kern="100" dirty="0">
                          <a:solidFill>
                            <a:srgbClr val="000000"/>
                          </a:solidFill>
                          <a:effectLst/>
                          <a:latin typeface="仿宋" panose="02010609060101010101" charset="-122"/>
                          <a:ea typeface="仿宋" panose="02010609060101010101" charset="-122"/>
                        </a:rPr>
                        <a:t>在作业现场的每一名作业人员都应该经过了入场安全教育。如果在工地施工区域发现任何一名作业工人没有本项目的入场安全教育记录、安全教育记录虚假、安全教育时间晚于入场作业时间或以三级安全教育代替入场安全教育等情形，即可认定为违反该项零容忍。</a:t>
                      </a:r>
                      <a:endParaRPr lang="zh-CN" altLang="en-US" sz="1200" b="1" kern="100" dirty="0">
                        <a:solidFill>
                          <a:srgbClr val="000000"/>
                        </a:solidFill>
                        <a:effectLst/>
                        <a:latin typeface="仿宋" panose="02010609060101010101" charset="-122"/>
                        <a:ea typeface="仿宋" panose="02010609060101010101" charset="-122"/>
                      </a:endParaRPr>
                    </a:p>
                  </a:txBody>
                  <a:tcPr marL="69215" marR="92710" marT="41275"/>
                </a:tc>
                <a:tc>
                  <a:txBody>
                    <a:bodyPr/>
                    <a:lstStyle/>
                    <a:p>
                      <a:pPr marL="212725" marR="0" indent="-182880" algn="ctr">
                        <a:lnSpc>
                          <a:spcPct val="107000"/>
                        </a:lnSpc>
                        <a:spcAft>
                          <a:spcPts val="0"/>
                        </a:spcAft>
                      </a:pPr>
                      <a:r>
                        <a:rPr lang="zh-CN" altLang="en-US" sz="1200" b="1" kern="100">
                          <a:solidFill>
                            <a:srgbClr val="000000"/>
                          </a:solidFill>
                          <a:effectLst/>
                          <a:latin typeface="仿宋" panose="02010609060101010101" charset="-122"/>
                          <a:ea typeface="仿宋" panose="02010609060101010101" charset="-122"/>
                        </a:rPr>
                        <a:t>工人进入施工现场前</a:t>
                      </a:r>
                      <a:endParaRPr lang="zh-CN" altLang="en-US" sz="1200" b="1" kern="100">
                        <a:solidFill>
                          <a:srgbClr val="000000"/>
                        </a:solidFill>
                        <a:effectLst/>
                        <a:latin typeface="仿宋" panose="02010609060101010101" charset="-122"/>
                        <a:ea typeface="仿宋" panose="02010609060101010101" charset="-122"/>
                      </a:endParaRPr>
                    </a:p>
                  </a:txBody>
                  <a:tcPr marL="69215" marR="92710" marT="41275" anchor="ctr"/>
                </a:tc>
              </a:tr>
              <a:tr h="480542">
                <a:tc>
                  <a:txBody>
                    <a:bodyPr/>
                    <a:lstStyle/>
                    <a:p>
                      <a:pPr marL="92075" marR="0" indent="0" algn="ctr">
                        <a:lnSpc>
                          <a:spcPct val="107000"/>
                        </a:lnSpc>
                        <a:spcAft>
                          <a:spcPts val="0"/>
                        </a:spcAft>
                      </a:pPr>
                      <a:r>
                        <a:rPr lang="en-US" altLang="zh-CN" sz="1200" b="1" kern="100">
                          <a:solidFill>
                            <a:srgbClr val="000000"/>
                          </a:solidFill>
                          <a:effectLst/>
                          <a:latin typeface="仿宋" panose="02010609060101010101" charset="-122"/>
                          <a:ea typeface="仿宋" panose="02010609060101010101" charset="-122"/>
                        </a:rPr>
                        <a:t>2</a:t>
                      </a:r>
                      <a:endParaRPr lang="zh-CN" altLang="en-US" sz="1200" b="1" kern="100">
                        <a:solidFill>
                          <a:srgbClr val="000000"/>
                        </a:solidFill>
                        <a:effectLst/>
                        <a:latin typeface="仿宋" panose="02010609060101010101" charset="-122"/>
                        <a:ea typeface="仿宋" panose="02010609060101010101" charset="-122"/>
                      </a:endParaRPr>
                    </a:p>
                  </a:txBody>
                  <a:tcPr marL="69215" marR="92710" marT="41275"/>
                </a:tc>
                <a:tc>
                  <a:txBody>
                    <a:bodyPr/>
                    <a:lstStyle/>
                    <a:p>
                      <a:pPr marL="43815" marR="0" indent="0" algn="ctr">
                        <a:lnSpc>
                          <a:spcPct val="107000"/>
                        </a:lnSpc>
                        <a:spcAft>
                          <a:spcPts val="0"/>
                        </a:spcAft>
                      </a:pPr>
                      <a:r>
                        <a:rPr lang="zh-CN" altLang="en-US" sz="1200" b="1" kern="100" dirty="0">
                          <a:solidFill>
                            <a:srgbClr val="000000"/>
                          </a:solidFill>
                          <a:effectLst/>
                          <a:latin typeface="仿宋" panose="02010609060101010101" charset="-122"/>
                          <a:ea typeface="仿宋" panose="02010609060101010101" charset="-122"/>
                        </a:rPr>
                        <a:t>工人未经安全技术交底</a:t>
                      </a:r>
                      <a:endParaRPr lang="zh-CN" altLang="en-US" sz="1200" b="1" kern="100" dirty="0">
                        <a:solidFill>
                          <a:srgbClr val="000000"/>
                        </a:solidFill>
                        <a:effectLst/>
                        <a:latin typeface="仿宋" panose="02010609060101010101" charset="-122"/>
                        <a:ea typeface="仿宋" panose="02010609060101010101" charset="-122"/>
                      </a:endParaRPr>
                    </a:p>
                  </a:txBody>
                  <a:tcPr marL="69215" marR="92710" marT="41275"/>
                </a:tc>
                <a:tc>
                  <a:txBody>
                    <a:bodyPr/>
                    <a:lstStyle/>
                    <a:p>
                      <a:pPr marL="0" marR="0" indent="0" algn="l">
                        <a:lnSpc>
                          <a:spcPct val="107000"/>
                        </a:lnSpc>
                        <a:spcAft>
                          <a:spcPts val="0"/>
                        </a:spcAft>
                      </a:pPr>
                      <a:r>
                        <a:rPr lang="zh-CN" altLang="en-US" sz="1200" b="1" kern="100" dirty="0">
                          <a:solidFill>
                            <a:srgbClr val="000000"/>
                          </a:solidFill>
                          <a:effectLst/>
                          <a:latin typeface="仿宋" panose="02010609060101010101" charset="-122"/>
                          <a:ea typeface="仿宋" panose="02010609060101010101" charset="-122"/>
                        </a:rPr>
                        <a:t>在作业现场的每一名作业人员都应该接受了从事某项工作的安全技术交底。如果在工地施工区域发现任何一名作业工人无安全技术交底记录、安全技术交底记录虚假或安全技术交底内容与实际作业条件严重不符等情形，即可认定为违反该项零容忍。</a:t>
                      </a:r>
                      <a:endParaRPr lang="zh-CN" altLang="en-US" sz="1200" b="1" kern="100" dirty="0">
                        <a:solidFill>
                          <a:srgbClr val="000000"/>
                        </a:solidFill>
                        <a:effectLst/>
                        <a:latin typeface="仿宋" panose="02010609060101010101" charset="-122"/>
                        <a:ea typeface="仿宋" panose="02010609060101010101" charset="-122"/>
                      </a:endParaRPr>
                    </a:p>
                  </a:txBody>
                  <a:tcPr marL="69215" marR="92710" marT="41275"/>
                </a:tc>
                <a:tc>
                  <a:txBody>
                    <a:bodyPr/>
                    <a:lstStyle/>
                    <a:p>
                      <a:pPr marL="29845" marR="0" lvl="0" indent="0" algn="ctr" defTabSz="685800" rtl="0" eaLnBrk="1" fontAlgn="auto" latinLnBrk="0" hangingPunct="1">
                        <a:lnSpc>
                          <a:spcPct val="107000"/>
                        </a:lnSpc>
                        <a:spcBef>
                          <a:spcPts val="0"/>
                        </a:spcBef>
                        <a:spcAft>
                          <a:spcPts val="0"/>
                        </a:spcAft>
                        <a:buClrTx/>
                        <a:buSzTx/>
                        <a:buFontTx/>
                        <a:buNone/>
                        <a:defRPr/>
                      </a:pPr>
                      <a:r>
                        <a:rPr lang="zh-CN" altLang="en-US" sz="1200" b="1" kern="100" dirty="0">
                          <a:solidFill>
                            <a:srgbClr val="000000"/>
                          </a:solidFill>
                          <a:effectLst/>
                          <a:latin typeface="仿宋" panose="02010609060101010101" charset="-122"/>
                          <a:ea typeface="仿宋" panose="02010609060101010101" charset="-122"/>
                        </a:rPr>
                        <a:t>工人进入施工</a:t>
                      </a:r>
                      <a:r>
                        <a:rPr lang="zh-CN" altLang="en-US" sz="1200" b="1" kern="1200" dirty="0">
                          <a:solidFill>
                            <a:schemeClr val="dk1"/>
                          </a:solidFill>
                          <a:effectLst/>
                          <a:latin typeface="仿宋" panose="02010609060101010101" charset="-122"/>
                          <a:ea typeface="仿宋" panose="02010609060101010101" charset="-122"/>
                          <a:cs typeface="+mn-cs"/>
                        </a:rPr>
                        <a:t>现场前</a:t>
                      </a:r>
                      <a:endParaRPr lang="zh-CN" altLang="en-US" sz="1200" b="1" kern="1200" dirty="0">
                        <a:solidFill>
                          <a:schemeClr val="dk1"/>
                        </a:solidFill>
                        <a:effectLst/>
                        <a:latin typeface="仿宋" panose="02010609060101010101" charset="-122"/>
                        <a:ea typeface="仿宋" panose="02010609060101010101" charset="-122"/>
                        <a:cs typeface="+mn-cs"/>
                      </a:endParaRPr>
                    </a:p>
                    <a:p>
                      <a:pPr marL="29845" marR="0" indent="0" algn="ctr">
                        <a:lnSpc>
                          <a:spcPct val="107000"/>
                        </a:lnSpc>
                        <a:spcAft>
                          <a:spcPts val="0"/>
                        </a:spcAft>
                      </a:pPr>
                      <a:endParaRPr lang="zh-CN" altLang="en-US" sz="1200" b="1" kern="100" dirty="0">
                        <a:solidFill>
                          <a:srgbClr val="000000"/>
                        </a:solidFill>
                        <a:effectLst/>
                        <a:latin typeface="仿宋" panose="02010609060101010101" charset="-122"/>
                        <a:ea typeface="仿宋" panose="02010609060101010101" charset="-122"/>
                      </a:endParaRPr>
                    </a:p>
                  </a:txBody>
                  <a:tcPr marL="69215" marR="92710" marT="41275"/>
                </a:tc>
              </a:tr>
              <a:tr h="480542">
                <a:tc>
                  <a:txBody>
                    <a:bodyPr/>
                    <a:lstStyle/>
                    <a:p>
                      <a:pPr marL="92075" marR="0" indent="0" algn="ctr">
                        <a:lnSpc>
                          <a:spcPct val="107000"/>
                        </a:lnSpc>
                        <a:spcAft>
                          <a:spcPts val="0"/>
                        </a:spcAft>
                      </a:pPr>
                      <a:r>
                        <a:rPr lang="en-US" altLang="zh-CN" sz="1200" b="1" kern="100">
                          <a:solidFill>
                            <a:srgbClr val="000000"/>
                          </a:solidFill>
                          <a:effectLst/>
                          <a:latin typeface="仿宋" panose="02010609060101010101" charset="-122"/>
                          <a:ea typeface="仿宋" panose="02010609060101010101" charset="-122"/>
                        </a:rPr>
                        <a:t>3</a:t>
                      </a:r>
                      <a:endParaRPr lang="zh-CN" altLang="en-US" sz="1200" b="1" kern="10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43815" marR="0" indent="0" algn="ctr">
                        <a:lnSpc>
                          <a:spcPct val="107000"/>
                        </a:lnSpc>
                        <a:spcAft>
                          <a:spcPts val="0"/>
                        </a:spcAft>
                      </a:pPr>
                      <a:r>
                        <a:rPr lang="zh-CN" altLang="en-US" sz="1200" b="1" kern="100">
                          <a:solidFill>
                            <a:srgbClr val="000000"/>
                          </a:solidFill>
                          <a:effectLst/>
                          <a:latin typeface="仿宋" panose="02010609060101010101" charset="-122"/>
                          <a:ea typeface="仿宋" panose="02010609060101010101" charset="-122"/>
                        </a:rPr>
                        <a:t>特种作业人员无证上岗</a:t>
                      </a:r>
                      <a:endParaRPr lang="zh-CN" altLang="en-US" sz="1200" b="1" kern="10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0" marR="0" indent="0" algn="l">
                        <a:lnSpc>
                          <a:spcPct val="107000"/>
                        </a:lnSpc>
                        <a:spcAft>
                          <a:spcPts val="0"/>
                        </a:spcAft>
                      </a:pPr>
                      <a:r>
                        <a:rPr lang="zh-CN" altLang="en-US" sz="1200" b="1" kern="100" dirty="0">
                          <a:solidFill>
                            <a:srgbClr val="000000"/>
                          </a:solidFill>
                          <a:effectLst/>
                          <a:latin typeface="仿宋" panose="02010609060101010101" charset="-122"/>
                          <a:ea typeface="仿宋" panose="02010609060101010101" charset="-122"/>
                        </a:rPr>
                        <a:t>按照国家规定的特种作业人员，必须持有在有效期内的特种作业资格证。如果在作业区域发现特种作业人员的资格证缺失、过期、无效或虚假等情形，即可认定为违反该项零容忍。</a:t>
                      </a:r>
                      <a:endParaRPr lang="zh-CN" altLang="en-US" sz="1200" b="1" kern="100" dirty="0">
                        <a:solidFill>
                          <a:srgbClr val="000000"/>
                        </a:solidFill>
                        <a:effectLst/>
                        <a:latin typeface="仿宋" panose="02010609060101010101" charset="-122"/>
                        <a:ea typeface="仿宋" panose="02010609060101010101" charset="-122"/>
                      </a:endParaRPr>
                    </a:p>
                  </a:txBody>
                  <a:tcPr marL="69215" marR="71755" marT="40005"/>
                </a:tc>
                <a:tc>
                  <a:txBody>
                    <a:bodyPr/>
                    <a:lstStyle/>
                    <a:p>
                      <a:pPr marL="29845" marR="0" indent="0" algn="ctr">
                        <a:lnSpc>
                          <a:spcPct val="107000"/>
                        </a:lnSpc>
                        <a:spcAft>
                          <a:spcPts val="0"/>
                        </a:spcAft>
                      </a:pPr>
                      <a:r>
                        <a:rPr lang="zh-CN" altLang="en-US" sz="1200" b="1" kern="100">
                          <a:solidFill>
                            <a:srgbClr val="000000"/>
                          </a:solidFill>
                          <a:effectLst/>
                          <a:latin typeface="仿宋" panose="02010609060101010101" charset="-122"/>
                          <a:ea typeface="仿宋" panose="02010609060101010101" charset="-122"/>
                        </a:rPr>
                        <a:t>进入施工现场前、转换工种前</a:t>
                      </a:r>
                      <a:endParaRPr lang="zh-CN" altLang="en-US" sz="1200" b="1" kern="100">
                        <a:solidFill>
                          <a:srgbClr val="000000"/>
                        </a:solidFill>
                        <a:effectLst/>
                        <a:latin typeface="仿宋" panose="02010609060101010101" charset="-122"/>
                        <a:ea typeface="仿宋" panose="02010609060101010101" charset="-122"/>
                      </a:endParaRPr>
                    </a:p>
                  </a:txBody>
                  <a:tcPr marL="69215" marR="71755" marT="40005" anchor="ctr"/>
                </a:tc>
              </a:tr>
              <a:tr h="480542">
                <a:tc>
                  <a:txBody>
                    <a:bodyPr/>
                    <a:lstStyle/>
                    <a:p>
                      <a:pPr marL="92075" marR="0" indent="0" algn="ctr">
                        <a:lnSpc>
                          <a:spcPct val="107000"/>
                        </a:lnSpc>
                        <a:spcAft>
                          <a:spcPts val="0"/>
                        </a:spcAft>
                      </a:pPr>
                      <a:r>
                        <a:rPr lang="en-US" altLang="zh-CN" sz="1200" b="1" kern="100">
                          <a:solidFill>
                            <a:srgbClr val="000000"/>
                          </a:solidFill>
                          <a:effectLst/>
                          <a:latin typeface="仿宋" panose="02010609060101010101" charset="-122"/>
                          <a:ea typeface="仿宋" panose="02010609060101010101" charset="-122"/>
                        </a:rPr>
                        <a:t>4</a:t>
                      </a:r>
                      <a:endParaRPr lang="zh-CN" altLang="en-US" sz="1200" b="1" kern="10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43815" marR="0" indent="0" algn="ctr">
                        <a:lnSpc>
                          <a:spcPct val="107000"/>
                        </a:lnSpc>
                        <a:spcAft>
                          <a:spcPts val="0"/>
                        </a:spcAft>
                      </a:pPr>
                      <a:r>
                        <a:rPr lang="zh-CN" altLang="en-US" sz="1200" b="1" kern="100">
                          <a:solidFill>
                            <a:srgbClr val="000000"/>
                          </a:solidFill>
                          <a:effectLst/>
                          <a:latin typeface="仿宋" panose="02010609060101010101" charset="-122"/>
                          <a:ea typeface="仿宋" panose="02010609060101010101" charset="-122"/>
                        </a:rPr>
                        <a:t>危大工程未按要求组织安全验收</a:t>
                      </a:r>
                      <a:endParaRPr lang="zh-CN" altLang="en-US" sz="1200" b="1" kern="10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0" marR="0" indent="0" algn="l">
                        <a:lnSpc>
                          <a:spcPct val="107000"/>
                        </a:lnSpc>
                        <a:spcAft>
                          <a:spcPts val="0"/>
                        </a:spcAft>
                      </a:pPr>
                      <a:r>
                        <a:rPr lang="zh-CN" altLang="en-US" sz="1200" b="1" kern="100" dirty="0">
                          <a:solidFill>
                            <a:srgbClr val="000000"/>
                          </a:solidFill>
                          <a:effectLst/>
                          <a:latin typeface="仿宋" panose="02010609060101010101" charset="-122"/>
                          <a:ea typeface="仿宋" panose="02010609060101010101" charset="-122"/>
                        </a:rPr>
                        <a:t>按照住建部</a:t>
                      </a:r>
                      <a:r>
                        <a:rPr lang="en-US" altLang="zh-CN" sz="1200" b="1" kern="100" dirty="0">
                          <a:solidFill>
                            <a:srgbClr val="000000"/>
                          </a:solidFill>
                          <a:effectLst/>
                          <a:latin typeface="仿宋" panose="02010609060101010101" charset="-122"/>
                          <a:ea typeface="仿宋" panose="02010609060101010101" charset="-122"/>
                        </a:rPr>
                        <a:t>37</a:t>
                      </a:r>
                      <a:r>
                        <a:rPr lang="zh-CN" altLang="en-US" sz="1200" b="1" kern="100" dirty="0">
                          <a:solidFill>
                            <a:srgbClr val="000000"/>
                          </a:solidFill>
                          <a:effectLst/>
                          <a:latin typeface="仿宋" panose="02010609060101010101" charset="-122"/>
                          <a:ea typeface="仿宋" panose="02010609060101010101" charset="-122"/>
                        </a:rPr>
                        <a:t>号令管理规定及局</a:t>
                      </a:r>
                      <a:r>
                        <a:rPr lang="en-US" altLang="zh-CN" sz="1200" b="1" kern="100" dirty="0">
                          <a:solidFill>
                            <a:srgbClr val="000000"/>
                          </a:solidFill>
                          <a:effectLst/>
                          <a:latin typeface="仿宋" panose="02010609060101010101" charset="-122"/>
                          <a:ea typeface="仿宋" panose="02010609060101010101" charset="-122"/>
                        </a:rPr>
                        <a:t>《</a:t>
                      </a:r>
                      <a:r>
                        <a:rPr lang="zh-CN" altLang="en-US" sz="1200" b="1" kern="100" dirty="0">
                          <a:solidFill>
                            <a:srgbClr val="000000"/>
                          </a:solidFill>
                          <a:effectLst/>
                          <a:latin typeface="仿宋" panose="02010609060101010101" charset="-122"/>
                          <a:ea typeface="仿宋" panose="02010609060101010101" charset="-122"/>
                        </a:rPr>
                        <a:t>职业健康安全生产管理手册</a:t>
                      </a:r>
                      <a:r>
                        <a:rPr lang="en-US" altLang="zh-CN" sz="1200" b="1" kern="100" dirty="0">
                          <a:solidFill>
                            <a:srgbClr val="000000"/>
                          </a:solidFill>
                          <a:effectLst/>
                          <a:latin typeface="仿宋" panose="02010609060101010101" charset="-122"/>
                          <a:ea typeface="仿宋" panose="02010609060101010101" charset="-122"/>
                        </a:rPr>
                        <a:t>》</a:t>
                      </a:r>
                      <a:r>
                        <a:rPr lang="zh-CN" altLang="en-US" sz="1200" b="1" kern="100" dirty="0">
                          <a:solidFill>
                            <a:srgbClr val="000000"/>
                          </a:solidFill>
                          <a:effectLst/>
                          <a:latin typeface="仿宋" panose="02010609060101010101" charset="-122"/>
                          <a:ea typeface="仿宋" panose="02010609060101010101" charset="-122"/>
                        </a:rPr>
                        <a:t>要求，危大工程转序施工前应由验收负责人组织相关人员进行验收，验收合格并经项目技术负责人签字确认后，方可进入下一道工序。如果发现施工现场危大工程转序施工，验收负责人未组织安全验收、安全验收记录虚假、验收结果与施工方案内容及现场实际严重不符等情形，即可认定为违反该项零容忍。</a:t>
                      </a:r>
                      <a:endParaRPr lang="zh-CN" altLang="en-US" sz="1200" b="1" kern="100" dirty="0">
                        <a:solidFill>
                          <a:srgbClr val="000000"/>
                        </a:solidFill>
                        <a:effectLst/>
                        <a:latin typeface="仿宋" panose="02010609060101010101" charset="-122"/>
                        <a:ea typeface="仿宋" panose="02010609060101010101" charset="-122"/>
                      </a:endParaRPr>
                    </a:p>
                  </a:txBody>
                  <a:tcPr marL="69215" marR="71755" marT="40005"/>
                </a:tc>
                <a:tc>
                  <a:txBody>
                    <a:bodyPr/>
                    <a:lstStyle/>
                    <a:p>
                      <a:pPr marL="29845" marR="0" indent="0" algn="ctr">
                        <a:lnSpc>
                          <a:spcPct val="107000"/>
                        </a:lnSpc>
                        <a:spcAft>
                          <a:spcPts val="0"/>
                        </a:spcAft>
                      </a:pPr>
                      <a:r>
                        <a:rPr lang="zh-CN" altLang="en-US" sz="1200" b="1" kern="100">
                          <a:solidFill>
                            <a:srgbClr val="000000"/>
                          </a:solidFill>
                          <a:effectLst/>
                          <a:latin typeface="仿宋" panose="02010609060101010101" charset="-122"/>
                          <a:ea typeface="仿宋" panose="02010609060101010101" charset="-122"/>
                        </a:rPr>
                        <a:t>危险性较大分部分项工程实施全过程</a:t>
                      </a:r>
                      <a:endParaRPr lang="zh-CN" altLang="en-US" sz="1200" b="1" kern="100">
                        <a:solidFill>
                          <a:srgbClr val="000000"/>
                        </a:solidFill>
                        <a:effectLst/>
                        <a:latin typeface="仿宋" panose="02010609060101010101" charset="-122"/>
                        <a:ea typeface="仿宋" panose="02010609060101010101" charset="-122"/>
                      </a:endParaRPr>
                    </a:p>
                  </a:txBody>
                  <a:tcPr marL="69215" marR="71755" marT="40005" anchor="ctr"/>
                </a:tc>
              </a:tr>
              <a:tr h="480542">
                <a:tc>
                  <a:txBody>
                    <a:bodyPr/>
                    <a:lstStyle/>
                    <a:p>
                      <a:pPr marL="92075" marR="0" indent="0" algn="ctr">
                        <a:lnSpc>
                          <a:spcPct val="107000"/>
                        </a:lnSpc>
                        <a:spcAft>
                          <a:spcPts val="0"/>
                        </a:spcAft>
                      </a:pPr>
                      <a:r>
                        <a:rPr lang="en-US" altLang="zh-CN" sz="1200" b="1" kern="100">
                          <a:solidFill>
                            <a:srgbClr val="000000"/>
                          </a:solidFill>
                          <a:effectLst/>
                          <a:latin typeface="仿宋" panose="02010609060101010101" charset="-122"/>
                          <a:ea typeface="仿宋" panose="02010609060101010101" charset="-122"/>
                        </a:rPr>
                        <a:t>5</a:t>
                      </a:r>
                      <a:endParaRPr lang="zh-CN" altLang="en-US" sz="1200" b="1" kern="10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43815" marR="0" indent="0" algn="ctr">
                        <a:lnSpc>
                          <a:spcPct val="107000"/>
                        </a:lnSpc>
                        <a:spcAft>
                          <a:spcPts val="0"/>
                        </a:spcAft>
                      </a:pPr>
                      <a:r>
                        <a:rPr lang="zh-CN" altLang="en-US" sz="1200" b="1" kern="100">
                          <a:solidFill>
                            <a:srgbClr val="000000"/>
                          </a:solidFill>
                          <a:effectLst/>
                          <a:latin typeface="仿宋" panose="02010609060101010101" charset="-122"/>
                          <a:ea typeface="仿宋" panose="02010609060101010101" charset="-122"/>
                        </a:rPr>
                        <a:t>高风险作业未经作业许可</a:t>
                      </a:r>
                      <a:endParaRPr lang="zh-CN" altLang="en-US" sz="1200" b="1" kern="10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0" marR="0" indent="0" algn="l">
                        <a:lnSpc>
                          <a:spcPct val="136000"/>
                        </a:lnSpc>
                        <a:spcAft>
                          <a:spcPts val="5"/>
                        </a:spcAft>
                      </a:pPr>
                      <a:r>
                        <a:rPr lang="zh-CN" altLang="en-US" sz="1200" b="1" kern="100" dirty="0">
                          <a:solidFill>
                            <a:srgbClr val="000000"/>
                          </a:solidFill>
                          <a:effectLst/>
                          <a:latin typeface="仿宋" panose="02010609060101010101" charset="-122"/>
                          <a:ea typeface="仿宋" panose="02010609060101010101" charset="-122"/>
                        </a:rPr>
                        <a:t>对于局</a:t>
                      </a:r>
                      <a:r>
                        <a:rPr lang="en-US" altLang="zh-CN" sz="1200" b="1" kern="100" dirty="0">
                          <a:solidFill>
                            <a:srgbClr val="000000"/>
                          </a:solidFill>
                          <a:effectLst/>
                          <a:latin typeface="仿宋" panose="02010609060101010101" charset="-122"/>
                          <a:ea typeface="仿宋" panose="02010609060101010101" charset="-122"/>
                        </a:rPr>
                        <a:t>《</a:t>
                      </a:r>
                      <a:r>
                        <a:rPr lang="zh-CN" altLang="en-US" sz="1200" b="1" kern="100" dirty="0">
                          <a:solidFill>
                            <a:srgbClr val="000000"/>
                          </a:solidFill>
                          <a:effectLst/>
                          <a:latin typeface="仿宋" panose="02010609060101010101" charset="-122"/>
                          <a:ea typeface="仿宋" panose="02010609060101010101" charset="-122"/>
                        </a:rPr>
                        <a:t>职业健康安全生产管理手册</a:t>
                      </a:r>
                      <a:r>
                        <a:rPr lang="en-US" altLang="zh-CN" sz="1200" b="1" kern="100" dirty="0">
                          <a:solidFill>
                            <a:srgbClr val="000000"/>
                          </a:solidFill>
                          <a:effectLst/>
                          <a:latin typeface="仿宋" panose="02010609060101010101" charset="-122"/>
                          <a:ea typeface="仿宋" panose="02010609060101010101" charset="-122"/>
                        </a:rPr>
                        <a:t>》</a:t>
                      </a:r>
                      <a:r>
                        <a:rPr lang="zh-CN" altLang="en-US" sz="1200" b="1" kern="100" dirty="0">
                          <a:solidFill>
                            <a:srgbClr val="000000"/>
                          </a:solidFill>
                          <a:effectLst/>
                          <a:latin typeface="仿宋" panose="02010609060101010101" charset="-122"/>
                          <a:ea typeface="仿宋" panose="02010609060101010101" charset="-122"/>
                        </a:rPr>
                        <a:t>规定范围内的高风险作业，应执行作业许可程序。如果发现无作业许可文件、作业许可文件失效、作业环境不满足安全条件、作业现场实际与作业许可内容不符等情形，即可认定为违反该项零容忍。</a:t>
                      </a:r>
                      <a:endParaRPr lang="zh-CN" altLang="en-US" sz="1200" b="1" kern="100" dirty="0">
                        <a:solidFill>
                          <a:srgbClr val="000000"/>
                        </a:solidFill>
                        <a:effectLst/>
                        <a:latin typeface="仿宋" panose="02010609060101010101" charset="-122"/>
                        <a:ea typeface="仿宋" panose="02010609060101010101" charset="-122"/>
                      </a:endParaRPr>
                    </a:p>
                  </a:txBody>
                  <a:tcPr marL="69215" marR="71755" marT="40005"/>
                </a:tc>
                <a:tc>
                  <a:txBody>
                    <a:bodyPr/>
                    <a:lstStyle/>
                    <a:p>
                      <a:pPr marL="90805" marR="0" indent="0" algn="ctr">
                        <a:lnSpc>
                          <a:spcPct val="107000"/>
                        </a:lnSpc>
                        <a:spcAft>
                          <a:spcPts val="0"/>
                        </a:spcAft>
                      </a:pPr>
                      <a:r>
                        <a:rPr lang="zh-CN" altLang="en-US" sz="1200" b="1" kern="100" dirty="0">
                          <a:solidFill>
                            <a:srgbClr val="000000"/>
                          </a:solidFill>
                          <a:effectLst/>
                          <a:latin typeface="仿宋" panose="02010609060101010101" charset="-122"/>
                          <a:ea typeface="仿宋" panose="02010609060101010101" charset="-122"/>
                        </a:rPr>
                        <a:t>危险作业前</a:t>
                      </a:r>
                      <a:endParaRPr lang="zh-CN" altLang="en-US" sz="1200" b="1" kern="100" dirty="0">
                        <a:solidFill>
                          <a:srgbClr val="000000"/>
                        </a:solidFill>
                        <a:effectLst/>
                        <a:latin typeface="仿宋" panose="02010609060101010101" charset="-122"/>
                        <a:ea typeface="仿宋" panose="02010609060101010101" charset="-122"/>
                      </a:endParaRPr>
                    </a:p>
                  </a:txBody>
                  <a:tcPr marL="69215" marR="71755" marT="40005" anchor="ctr"/>
                </a:tc>
              </a:tr>
            </a:tbl>
          </a:graphicData>
        </a:graphic>
      </p:graphicFrame>
    </p:spTree>
  </p:cSld>
  <p:clrMapOvr>
    <a:masterClrMapping/>
  </p:clrMapOvr>
  <p:transition>
    <p:random/>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0" name="文本框 9"/>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3.4.19  </a:t>
            </a:r>
            <a:r>
              <a:rPr lang="zh-CN" altLang="en-US" sz="2000" b="1" dirty="0">
                <a:latin typeface="仿宋" panose="02010609060101010101" charset="-122"/>
                <a:ea typeface="仿宋" panose="02010609060101010101" charset="-122"/>
                <a:cs typeface="仿宋" panose="02010609060101010101" charset="-122"/>
              </a:rPr>
              <a:t>十项“ 零容忍”安全隐患管理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1" name="文本框 10"/>
          <p:cNvSpPr txBox="1"/>
          <p:nvPr/>
        </p:nvSpPr>
        <p:spPr>
          <a:xfrm>
            <a:off x="372286" y="1280289"/>
            <a:ext cx="11026183"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）工作要求</a:t>
            </a:r>
            <a:endParaRPr lang="zh-CN" altLang="en-US" sz="1600" b="1" dirty="0">
              <a:latin typeface="仿宋" panose="02010609060101010101" charset="-122"/>
              <a:ea typeface="仿宋" panose="02010609060101010101" charset="-122"/>
              <a:cs typeface="仿宋" panose="02010609060101010101" charset="-122"/>
              <a:sym typeface="+mn-ea"/>
            </a:endParaRPr>
          </a:p>
        </p:txBody>
      </p:sp>
      <p:graphicFrame>
        <p:nvGraphicFramePr>
          <p:cNvPr id="6" name="表格 5"/>
          <p:cNvGraphicFramePr>
            <a:graphicFrameLocks noGrp="1"/>
          </p:cNvGraphicFramePr>
          <p:nvPr>
            <p:custDataLst>
              <p:tags r:id="rId2"/>
            </p:custDataLst>
          </p:nvPr>
        </p:nvGraphicFramePr>
        <p:xfrm>
          <a:off x="890492" y="1719319"/>
          <a:ext cx="10161135" cy="3345393"/>
        </p:xfrm>
        <a:graphic>
          <a:graphicData uri="http://schemas.openxmlformats.org/drawingml/2006/table">
            <a:tbl>
              <a:tblPr>
                <a:tableStyleId>{5C22544A-7EE6-4342-B048-85BDC9FD1C3A}</a:tableStyleId>
              </a:tblPr>
              <a:tblGrid>
                <a:gridCol w="649274"/>
                <a:gridCol w="1681655"/>
                <a:gridCol w="6385034"/>
                <a:gridCol w="1445172"/>
              </a:tblGrid>
              <a:tr h="435302">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序号</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零容忍项目</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实施细则</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时间要求</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480542">
                <a:tc>
                  <a:txBody>
                    <a:bodyPr/>
                    <a:lstStyle/>
                    <a:p>
                      <a:pPr marL="92075" marR="0" indent="0" algn="ctr">
                        <a:lnSpc>
                          <a:spcPct val="107000"/>
                        </a:lnSpc>
                        <a:spcAft>
                          <a:spcPts val="0"/>
                        </a:spcAft>
                      </a:pPr>
                      <a:r>
                        <a:rPr lang="en-US" altLang="zh-CN" sz="1200" b="1" kern="100" dirty="0">
                          <a:solidFill>
                            <a:srgbClr val="000000"/>
                          </a:solidFill>
                          <a:effectLst/>
                          <a:latin typeface="仿宋" panose="02010609060101010101" charset="-122"/>
                          <a:ea typeface="仿宋" panose="02010609060101010101" charset="-122"/>
                        </a:rPr>
                        <a:t>6</a:t>
                      </a:r>
                      <a:endParaRPr lang="zh-CN" altLang="en-US" sz="1200" b="1" kern="100" dirty="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43815" marR="0" indent="0" algn="ctr">
                        <a:lnSpc>
                          <a:spcPct val="107000"/>
                        </a:lnSpc>
                        <a:spcAft>
                          <a:spcPts val="0"/>
                        </a:spcAft>
                      </a:pPr>
                      <a:r>
                        <a:rPr lang="zh-CN" altLang="en-US" sz="1200" b="1" kern="100">
                          <a:solidFill>
                            <a:srgbClr val="000000"/>
                          </a:solidFill>
                          <a:effectLst/>
                          <a:latin typeface="仿宋" panose="02010609060101010101" charset="-122"/>
                          <a:ea typeface="仿宋" panose="02010609060101010101" charset="-122"/>
                        </a:rPr>
                        <a:t>起重机械安全装置失效</a:t>
                      </a:r>
                      <a:endParaRPr lang="zh-CN" altLang="en-US" sz="1200" b="1" kern="10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0" marR="0" indent="0" algn="l">
                        <a:lnSpc>
                          <a:spcPct val="107000"/>
                        </a:lnSpc>
                        <a:spcAft>
                          <a:spcPts val="0"/>
                        </a:spcAft>
                      </a:pPr>
                      <a:r>
                        <a:rPr lang="zh-CN" altLang="en-US" sz="1200" b="1" kern="100" dirty="0">
                          <a:solidFill>
                            <a:srgbClr val="000000"/>
                          </a:solidFill>
                          <a:effectLst/>
                          <a:latin typeface="仿宋" panose="02010609060101010101" charset="-122"/>
                          <a:ea typeface="仿宋" panose="02010609060101010101" charset="-122"/>
                        </a:rPr>
                        <a:t>按照国家和行业标准、生产厂家规定的起重机械安全装置应齐全有效。如果发现在用的起重机械某项安全装置缺失、无效等情形，即可认定为违反该项零容忍。</a:t>
                      </a:r>
                      <a:endParaRPr lang="zh-CN" altLang="en-US" sz="1200" b="1" kern="100" dirty="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273685" marR="0" indent="-243840" algn="ctr">
                        <a:lnSpc>
                          <a:spcPct val="107000"/>
                        </a:lnSpc>
                        <a:spcAft>
                          <a:spcPts val="0"/>
                        </a:spcAft>
                      </a:pPr>
                      <a:r>
                        <a:rPr lang="zh-CN" altLang="en-US" sz="1200" b="1" kern="100">
                          <a:solidFill>
                            <a:srgbClr val="000000"/>
                          </a:solidFill>
                          <a:effectLst/>
                          <a:latin typeface="仿宋" panose="02010609060101010101" charset="-122"/>
                          <a:ea typeface="仿宋" panose="02010609060101010101" charset="-122"/>
                        </a:rPr>
                        <a:t>起重机械使全过程</a:t>
                      </a:r>
                      <a:endParaRPr lang="zh-CN" altLang="en-US" sz="1200" b="1" kern="100">
                        <a:solidFill>
                          <a:srgbClr val="000000"/>
                        </a:solidFill>
                        <a:effectLst/>
                        <a:latin typeface="仿宋" panose="02010609060101010101" charset="-122"/>
                        <a:ea typeface="仿宋" panose="02010609060101010101" charset="-122"/>
                      </a:endParaRPr>
                    </a:p>
                  </a:txBody>
                  <a:tcPr marL="69215" marR="71755" marT="40005" anchor="ctr"/>
                </a:tc>
              </a:tr>
              <a:tr h="480542">
                <a:tc>
                  <a:txBody>
                    <a:bodyPr/>
                    <a:lstStyle/>
                    <a:p>
                      <a:pPr marL="92075" marR="0" indent="0" algn="ctr">
                        <a:lnSpc>
                          <a:spcPct val="107000"/>
                        </a:lnSpc>
                        <a:spcAft>
                          <a:spcPts val="0"/>
                        </a:spcAft>
                      </a:pPr>
                      <a:r>
                        <a:rPr lang="en-US" altLang="zh-CN" sz="1200" b="1" kern="100">
                          <a:solidFill>
                            <a:srgbClr val="000000"/>
                          </a:solidFill>
                          <a:effectLst/>
                          <a:latin typeface="仿宋" panose="02010609060101010101" charset="-122"/>
                          <a:ea typeface="仿宋" panose="02010609060101010101" charset="-122"/>
                        </a:rPr>
                        <a:t>7</a:t>
                      </a:r>
                      <a:endParaRPr lang="zh-CN" altLang="en-US" sz="1200" b="1" kern="10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165735" marR="0" indent="-121920" algn="ctr">
                        <a:lnSpc>
                          <a:spcPct val="107000"/>
                        </a:lnSpc>
                        <a:spcAft>
                          <a:spcPts val="0"/>
                        </a:spcAft>
                      </a:pPr>
                      <a:r>
                        <a:rPr lang="zh-CN" altLang="en-US" sz="1200" b="1" kern="100">
                          <a:solidFill>
                            <a:srgbClr val="000000"/>
                          </a:solidFill>
                          <a:effectLst/>
                          <a:latin typeface="仿宋" panose="02010609060101010101" charset="-122"/>
                          <a:ea typeface="仿宋" panose="02010609060101010101" charset="-122"/>
                        </a:rPr>
                        <a:t>临时消防设施缺失</a:t>
                      </a:r>
                      <a:endParaRPr lang="zh-CN" altLang="en-US" sz="1200" b="1" kern="10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0" marR="0" indent="0" algn="l">
                        <a:lnSpc>
                          <a:spcPct val="107000"/>
                        </a:lnSpc>
                        <a:spcAft>
                          <a:spcPts val="0"/>
                        </a:spcAft>
                      </a:pPr>
                      <a:r>
                        <a:rPr lang="zh-CN" altLang="en-US" sz="1200" b="1" kern="100" dirty="0">
                          <a:solidFill>
                            <a:srgbClr val="000000"/>
                          </a:solidFill>
                          <a:effectLst/>
                          <a:latin typeface="仿宋" panose="02010609060101010101" charset="-122"/>
                          <a:ea typeface="仿宋" panose="02010609060101010101" charset="-122"/>
                        </a:rPr>
                        <a:t>按照国家和行业标准、施工组织设计或专项方案规定的消防安全设施应齐全有效。如果发现易燃物存放区、作业区、生活区临时消防设施设置缺失、失效或滞后等情形，即可认定为违反该项零容忍。</a:t>
                      </a:r>
                      <a:endParaRPr lang="zh-CN" altLang="en-US" sz="1200" b="1" kern="100" dirty="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334645" marR="0" indent="-304800" algn="ctr">
                        <a:lnSpc>
                          <a:spcPct val="107000"/>
                        </a:lnSpc>
                        <a:spcAft>
                          <a:spcPts val="0"/>
                        </a:spcAft>
                      </a:pPr>
                      <a:r>
                        <a:rPr lang="zh-CN" altLang="en-US" sz="1200" b="1" kern="100" dirty="0">
                          <a:solidFill>
                            <a:srgbClr val="000000"/>
                          </a:solidFill>
                          <a:effectLst/>
                          <a:latin typeface="仿宋" panose="02010609060101010101" charset="-122"/>
                          <a:ea typeface="仿宋" panose="02010609060101010101" charset="-122"/>
                        </a:rPr>
                        <a:t>安全管理全过程</a:t>
                      </a:r>
                      <a:endParaRPr lang="zh-CN" altLang="en-US" sz="1200" b="1" kern="100" dirty="0">
                        <a:solidFill>
                          <a:srgbClr val="000000"/>
                        </a:solidFill>
                        <a:effectLst/>
                        <a:latin typeface="仿宋" panose="02010609060101010101" charset="-122"/>
                        <a:ea typeface="仿宋" panose="02010609060101010101" charset="-122"/>
                      </a:endParaRPr>
                    </a:p>
                  </a:txBody>
                  <a:tcPr marL="69215" marR="71755" marT="40005" anchor="ctr"/>
                </a:tc>
              </a:tr>
              <a:tr h="480542">
                <a:tc>
                  <a:txBody>
                    <a:bodyPr/>
                    <a:lstStyle/>
                    <a:p>
                      <a:pPr marL="92075" marR="0" indent="0" algn="ctr">
                        <a:lnSpc>
                          <a:spcPct val="107000"/>
                        </a:lnSpc>
                        <a:spcAft>
                          <a:spcPts val="0"/>
                        </a:spcAft>
                      </a:pPr>
                      <a:r>
                        <a:rPr lang="en-US" altLang="zh-CN" sz="1200" b="1" kern="100">
                          <a:solidFill>
                            <a:srgbClr val="000000"/>
                          </a:solidFill>
                          <a:effectLst/>
                          <a:latin typeface="仿宋" panose="02010609060101010101" charset="-122"/>
                          <a:ea typeface="仿宋" panose="02010609060101010101" charset="-122"/>
                        </a:rPr>
                        <a:t>8</a:t>
                      </a:r>
                      <a:endParaRPr lang="zh-CN" altLang="en-US" sz="1200" b="1" kern="10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104775" marR="0" indent="-60960" algn="ctr">
                        <a:lnSpc>
                          <a:spcPct val="107000"/>
                        </a:lnSpc>
                        <a:spcAft>
                          <a:spcPts val="0"/>
                        </a:spcAft>
                      </a:pPr>
                      <a:r>
                        <a:rPr lang="zh-CN" altLang="en-US" sz="1200" b="1" kern="100">
                          <a:solidFill>
                            <a:srgbClr val="000000"/>
                          </a:solidFill>
                          <a:effectLst/>
                          <a:latin typeface="仿宋" panose="02010609060101010101" charset="-122"/>
                          <a:ea typeface="仿宋" panose="02010609060101010101" charset="-122"/>
                        </a:rPr>
                        <a:t>高处作业未系安全带</a:t>
                      </a:r>
                      <a:endParaRPr lang="zh-CN" altLang="en-US" sz="1200" b="1" kern="10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0" marR="0" indent="0" algn="l">
                        <a:lnSpc>
                          <a:spcPct val="107000"/>
                        </a:lnSpc>
                        <a:spcAft>
                          <a:spcPts val="0"/>
                        </a:spcAft>
                      </a:pPr>
                      <a:r>
                        <a:rPr lang="zh-CN" altLang="en-US" sz="1200" b="1" kern="100" dirty="0">
                          <a:solidFill>
                            <a:srgbClr val="000000"/>
                          </a:solidFill>
                          <a:effectLst/>
                          <a:latin typeface="仿宋" panose="02010609060101010101" charset="-122"/>
                          <a:ea typeface="仿宋" panose="02010609060101010101" charset="-122"/>
                        </a:rPr>
                        <a:t>高处作业人员应按规定正确佩戴并使用安全带。如果在作业现场发现从事高处作业的工人应系挂安全带而未系挂，或安全带不合格等情形，即可认定为违反该项零容忍。</a:t>
                      </a:r>
                      <a:endParaRPr lang="zh-CN" altLang="en-US" sz="1200" b="1" kern="100" dirty="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212725" marR="0" indent="-182880" algn="ctr">
                        <a:lnSpc>
                          <a:spcPct val="107000"/>
                        </a:lnSpc>
                        <a:spcAft>
                          <a:spcPts val="0"/>
                        </a:spcAft>
                      </a:pPr>
                      <a:r>
                        <a:rPr lang="zh-CN" altLang="en-US" sz="1200" b="1" kern="100">
                          <a:solidFill>
                            <a:srgbClr val="000000"/>
                          </a:solidFill>
                          <a:effectLst/>
                          <a:latin typeface="仿宋" panose="02010609060101010101" charset="-122"/>
                          <a:ea typeface="仿宋" panose="02010609060101010101" charset="-122"/>
                        </a:rPr>
                        <a:t>高处作业施工过程中</a:t>
                      </a:r>
                      <a:endParaRPr lang="zh-CN" altLang="en-US" sz="1200" b="1" kern="100">
                        <a:solidFill>
                          <a:srgbClr val="000000"/>
                        </a:solidFill>
                        <a:effectLst/>
                        <a:latin typeface="仿宋" panose="02010609060101010101" charset="-122"/>
                        <a:ea typeface="仿宋" panose="02010609060101010101" charset="-122"/>
                      </a:endParaRPr>
                    </a:p>
                  </a:txBody>
                  <a:tcPr marL="69215" marR="71755" marT="40005" anchor="ctr"/>
                </a:tc>
              </a:tr>
              <a:tr h="480542">
                <a:tc>
                  <a:txBody>
                    <a:bodyPr/>
                    <a:lstStyle/>
                    <a:p>
                      <a:pPr marL="92075" marR="0" indent="0" algn="ctr">
                        <a:lnSpc>
                          <a:spcPct val="107000"/>
                        </a:lnSpc>
                        <a:spcAft>
                          <a:spcPts val="0"/>
                        </a:spcAft>
                      </a:pPr>
                      <a:r>
                        <a:rPr lang="en-US" altLang="zh-CN" sz="1200" b="1" kern="100">
                          <a:solidFill>
                            <a:srgbClr val="000000"/>
                          </a:solidFill>
                          <a:effectLst/>
                          <a:latin typeface="仿宋" panose="02010609060101010101" charset="-122"/>
                          <a:ea typeface="仿宋" panose="02010609060101010101" charset="-122"/>
                        </a:rPr>
                        <a:t>9</a:t>
                      </a:r>
                      <a:endParaRPr lang="zh-CN" altLang="en-US" sz="1200" b="1" kern="10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43815" marR="0" indent="0" algn="ctr">
                        <a:lnSpc>
                          <a:spcPct val="107000"/>
                        </a:lnSpc>
                        <a:spcAft>
                          <a:spcPts val="0"/>
                        </a:spcAft>
                      </a:pPr>
                      <a:r>
                        <a:rPr lang="zh-CN" altLang="en-US" sz="1200" b="1" kern="100">
                          <a:solidFill>
                            <a:srgbClr val="000000"/>
                          </a:solidFill>
                          <a:effectLst/>
                          <a:latin typeface="仿宋" panose="02010609060101010101" charset="-122"/>
                          <a:ea typeface="仿宋" panose="02010609060101010101" charset="-122"/>
                        </a:rPr>
                        <a:t>项目经理未组织和参加周检查</a:t>
                      </a:r>
                      <a:endParaRPr lang="zh-CN" altLang="en-US" sz="1200" b="1" kern="10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0" marR="0" indent="0" algn="l">
                        <a:lnSpc>
                          <a:spcPct val="107000"/>
                        </a:lnSpc>
                        <a:spcAft>
                          <a:spcPts val="0"/>
                        </a:spcAft>
                      </a:pPr>
                      <a:r>
                        <a:rPr lang="zh-CN" altLang="en-US" sz="1200" b="1" kern="100" dirty="0">
                          <a:solidFill>
                            <a:srgbClr val="000000"/>
                          </a:solidFill>
                          <a:effectLst/>
                          <a:latin typeface="仿宋" panose="02010609060101010101" charset="-122"/>
                          <a:ea typeface="仿宋" panose="02010609060101010101" charset="-122"/>
                        </a:rPr>
                        <a:t>按照局</a:t>
                      </a:r>
                      <a:r>
                        <a:rPr lang="en-US" altLang="zh-CN" sz="1200" b="1" kern="100" dirty="0">
                          <a:solidFill>
                            <a:srgbClr val="000000"/>
                          </a:solidFill>
                          <a:effectLst/>
                          <a:latin typeface="仿宋" panose="02010609060101010101" charset="-122"/>
                          <a:ea typeface="仿宋" panose="02010609060101010101" charset="-122"/>
                        </a:rPr>
                        <a:t>《</a:t>
                      </a:r>
                      <a:r>
                        <a:rPr lang="zh-CN" altLang="en-US" sz="1200" b="1" kern="100" dirty="0">
                          <a:solidFill>
                            <a:srgbClr val="000000"/>
                          </a:solidFill>
                          <a:effectLst/>
                          <a:latin typeface="仿宋" panose="02010609060101010101" charset="-122"/>
                          <a:ea typeface="仿宋" panose="02010609060101010101" charset="-122"/>
                        </a:rPr>
                        <a:t>职业健康安全生产管理手册</a:t>
                      </a:r>
                      <a:r>
                        <a:rPr lang="en-US" altLang="zh-CN" sz="1200" b="1" kern="100" dirty="0">
                          <a:solidFill>
                            <a:srgbClr val="000000"/>
                          </a:solidFill>
                          <a:effectLst/>
                          <a:latin typeface="仿宋" panose="02010609060101010101" charset="-122"/>
                          <a:ea typeface="仿宋" panose="02010609060101010101" charset="-122"/>
                        </a:rPr>
                        <a:t>》</a:t>
                      </a:r>
                      <a:r>
                        <a:rPr lang="zh-CN" altLang="en-US" sz="1200" b="1" kern="100" dirty="0">
                          <a:solidFill>
                            <a:srgbClr val="000000"/>
                          </a:solidFill>
                          <a:effectLst/>
                          <a:latin typeface="仿宋" panose="02010609060101010101" charset="-122"/>
                          <a:ea typeface="仿宋" panose="02010609060101010101" charset="-122"/>
                        </a:rPr>
                        <a:t>规定，项目经理应组织并参加安全生产周检查。查阅安全管理资料，如果发现项目经理未组织并参加周检，询问项目经理不了解周检情况，或有关资料虚假等情形，即可认定为违反该项零容忍。</a:t>
                      </a:r>
                      <a:endParaRPr lang="zh-CN" altLang="en-US" sz="1200" b="1" kern="100" dirty="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334645" marR="0" indent="-304800" algn="ctr">
                        <a:lnSpc>
                          <a:spcPct val="107000"/>
                        </a:lnSpc>
                        <a:spcAft>
                          <a:spcPts val="0"/>
                        </a:spcAft>
                      </a:pPr>
                      <a:r>
                        <a:rPr lang="zh-CN" altLang="en-US" sz="1200" b="1" kern="100">
                          <a:solidFill>
                            <a:srgbClr val="000000"/>
                          </a:solidFill>
                          <a:effectLst/>
                          <a:latin typeface="仿宋" panose="02010609060101010101" charset="-122"/>
                          <a:ea typeface="仿宋" panose="02010609060101010101" charset="-122"/>
                        </a:rPr>
                        <a:t>安全管理全过程</a:t>
                      </a:r>
                      <a:endParaRPr lang="zh-CN" altLang="en-US" sz="1200" b="1" kern="100">
                        <a:solidFill>
                          <a:srgbClr val="000000"/>
                        </a:solidFill>
                        <a:effectLst/>
                        <a:latin typeface="仿宋" panose="02010609060101010101" charset="-122"/>
                        <a:ea typeface="仿宋" panose="02010609060101010101" charset="-122"/>
                      </a:endParaRPr>
                    </a:p>
                  </a:txBody>
                  <a:tcPr marL="69215" marR="71755" marT="40005" anchor="ctr"/>
                </a:tc>
              </a:tr>
              <a:tr h="480542">
                <a:tc>
                  <a:txBody>
                    <a:bodyPr/>
                    <a:lstStyle/>
                    <a:p>
                      <a:pPr marL="61595" marR="0" indent="0" algn="ctr">
                        <a:lnSpc>
                          <a:spcPct val="107000"/>
                        </a:lnSpc>
                        <a:spcAft>
                          <a:spcPts val="0"/>
                        </a:spcAft>
                      </a:pPr>
                      <a:r>
                        <a:rPr lang="en-US" altLang="zh-CN" sz="1200" b="1" kern="100">
                          <a:solidFill>
                            <a:srgbClr val="000000"/>
                          </a:solidFill>
                          <a:effectLst/>
                          <a:latin typeface="仿宋" panose="02010609060101010101" charset="-122"/>
                          <a:ea typeface="仿宋" panose="02010609060101010101" charset="-122"/>
                        </a:rPr>
                        <a:t>10</a:t>
                      </a:r>
                      <a:endParaRPr lang="zh-CN" altLang="en-US" sz="1200" b="1" kern="10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43815" marR="0" indent="0" algn="ctr">
                        <a:lnSpc>
                          <a:spcPct val="107000"/>
                        </a:lnSpc>
                        <a:spcAft>
                          <a:spcPts val="0"/>
                        </a:spcAft>
                      </a:pPr>
                      <a:r>
                        <a:rPr lang="zh-CN" altLang="en-US" sz="1200" b="1" kern="100">
                          <a:solidFill>
                            <a:srgbClr val="000000"/>
                          </a:solidFill>
                          <a:effectLst/>
                          <a:latin typeface="仿宋" panose="02010609060101010101" charset="-122"/>
                          <a:ea typeface="仿宋" panose="02010609060101010101" charset="-122"/>
                        </a:rPr>
                        <a:t>安全监督日志未按要求记录</a:t>
                      </a:r>
                      <a:endParaRPr lang="zh-CN" altLang="en-US" sz="1200" b="1" kern="10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0" marR="0" indent="0" algn="l">
                        <a:lnSpc>
                          <a:spcPct val="107000"/>
                        </a:lnSpc>
                        <a:spcAft>
                          <a:spcPts val="0"/>
                        </a:spcAft>
                      </a:pPr>
                      <a:r>
                        <a:rPr lang="zh-CN" altLang="en-US" sz="1200" b="1" kern="100" dirty="0">
                          <a:solidFill>
                            <a:srgbClr val="000000"/>
                          </a:solidFill>
                          <a:effectLst/>
                          <a:latin typeface="仿宋" panose="02010609060101010101" charset="-122"/>
                          <a:ea typeface="仿宋" panose="02010609060101010101" charset="-122"/>
                        </a:rPr>
                        <a:t>按照局</a:t>
                      </a:r>
                      <a:r>
                        <a:rPr lang="en-US" altLang="zh-CN" sz="1200" b="1" kern="100" dirty="0">
                          <a:solidFill>
                            <a:srgbClr val="000000"/>
                          </a:solidFill>
                          <a:effectLst/>
                          <a:latin typeface="仿宋" panose="02010609060101010101" charset="-122"/>
                          <a:ea typeface="仿宋" panose="02010609060101010101" charset="-122"/>
                        </a:rPr>
                        <a:t>《</a:t>
                      </a:r>
                      <a:r>
                        <a:rPr lang="zh-CN" altLang="en-US" sz="1200" b="1" kern="100" dirty="0">
                          <a:solidFill>
                            <a:srgbClr val="000000"/>
                          </a:solidFill>
                          <a:effectLst/>
                          <a:latin typeface="仿宋" panose="02010609060101010101" charset="-122"/>
                          <a:ea typeface="仿宋" panose="02010609060101010101" charset="-122"/>
                        </a:rPr>
                        <a:t>职业健康安全生产管理手册</a:t>
                      </a:r>
                      <a:r>
                        <a:rPr lang="en-US" altLang="zh-CN" sz="1200" b="1" kern="100" dirty="0">
                          <a:solidFill>
                            <a:srgbClr val="000000"/>
                          </a:solidFill>
                          <a:effectLst/>
                          <a:latin typeface="仿宋" panose="02010609060101010101" charset="-122"/>
                          <a:ea typeface="仿宋" panose="02010609060101010101" charset="-122"/>
                        </a:rPr>
                        <a:t>》</a:t>
                      </a:r>
                      <a:r>
                        <a:rPr lang="zh-CN" altLang="en-US" sz="1200" b="1" kern="100" dirty="0">
                          <a:solidFill>
                            <a:srgbClr val="000000"/>
                          </a:solidFill>
                          <a:effectLst/>
                          <a:latin typeface="仿宋" panose="02010609060101010101" charset="-122"/>
                          <a:ea typeface="仿宋" panose="02010609060101010101" charset="-122"/>
                        </a:rPr>
                        <a:t>及</a:t>
                      </a:r>
                      <a:r>
                        <a:rPr lang="en-US" altLang="zh-CN" sz="1200" b="1" kern="100" dirty="0">
                          <a:solidFill>
                            <a:srgbClr val="000000"/>
                          </a:solidFill>
                          <a:effectLst/>
                          <a:latin typeface="仿宋" panose="02010609060101010101" charset="-122"/>
                          <a:ea typeface="仿宋" panose="02010609060101010101" charset="-122"/>
                        </a:rPr>
                        <a:t>《</a:t>
                      </a:r>
                      <a:r>
                        <a:rPr lang="zh-CN" altLang="en-US" sz="1200" b="1" kern="100" dirty="0">
                          <a:solidFill>
                            <a:srgbClr val="000000"/>
                          </a:solidFill>
                          <a:effectLst/>
                          <a:latin typeface="仿宋" panose="02010609060101010101" charset="-122"/>
                          <a:ea typeface="仿宋" panose="02010609060101010101" charset="-122"/>
                        </a:rPr>
                        <a:t>安全监督日志</a:t>
                      </a:r>
                      <a:r>
                        <a:rPr lang="en-US" altLang="zh-CN" sz="1200" b="1" kern="100" dirty="0">
                          <a:solidFill>
                            <a:srgbClr val="000000"/>
                          </a:solidFill>
                          <a:effectLst/>
                          <a:latin typeface="仿宋" panose="02010609060101010101" charset="-122"/>
                          <a:ea typeface="仿宋" panose="02010609060101010101" charset="-122"/>
                        </a:rPr>
                        <a:t>》</a:t>
                      </a:r>
                      <a:r>
                        <a:rPr lang="zh-CN" altLang="en-US" sz="1200" b="1" kern="100" dirty="0">
                          <a:solidFill>
                            <a:srgbClr val="000000"/>
                          </a:solidFill>
                          <a:effectLst/>
                          <a:latin typeface="仿宋" panose="02010609060101010101" charset="-122"/>
                          <a:ea typeface="仿宋" panose="02010609060101010101" charset="-122"/>
                        </a:rPr>
                        <a:t>填写“七全”规定，项目安全监管人员均应规范记录安全监督日志。查阅日志和安全管理资料，如果发现记录内容缺失或虚假等情形，即可认定为违反该项零容忍。</a:t>
                      </a:r>
                      <a:endParaRPr lang="zh-CN" altLang="en-US" sz="1200" b="1" kern="100" dirty="0">
                        <a:solidFill>
                          <a:srgbClr val="000000"/>
                        </a:solidFill>
                        <a:effectLst/>
                        <a:latin typeface="仿宋" panose="02010609060101010101" charset="-122"/>
                        <a:ea typeface="仿宋" panose="02010609060101010101" charset="-122"/>
                      </a:endParaRPr>
                    </a:p>
                  </a:txBody>
                  <a:tcPr marL="69215" marR="71755" marT="40005" anchor="ctr"/>
                </a:tc>
                <a:tc>
                  <a:txBody>
                    <a:bodyPr/>
                    <a:lstStyle/>
                    <a:p>
                      <a:pPr marL="334645" marR="0" indent="-304800" algn="ctr">
                        <a:lnSpc>
                          <a:spcPct val="107000"/>
                        </a:lnSpc>
                        <a:spcAft>
                          <a:spcPts val="0"/>
                        </a:spcAft>
                      </a:pPr>
                      <a:r>
                        <a:rPr lang="zh-CN" altLang="en-US" sz="1200" b="1" kern="100" dirty="0">
                          <a:solidFill>
                            <a:srgbClr val="000000"/>
                          </a:solidFill>
                          <a:effectLst/>
                          <a:latin typeface="仿宋" panose="02010609060101010101" charset="-122"/>
                          <a:ea typeface="仿宋" panose="02010609060101010101" charset="-122"/>
                        </a:rPr>
                        <a:t>安全管理全过程</a:t>
                      </a:r>
                      <a:endParaRPr lang="zh-CN" altLang="en-US" sz="1200" b="1" kern="100" dirty="0">
                        <a:solidFill>
                          <a:srgbClr val="000000"/>
                        </a:solidFill>
                        <a:effectLst/>
                        <a:latin typeface="仿宋" panose="02010609060101010101" charset="-122"/>
                        <a:ea typeface="仿宋" panose="02010609060101010101" charset="-122"/>
                      </a:endParaRPr>
                    </a:p>
                  </a:txBody>
                  <a:tcPr marL="69215" marR="71755" marT="40005" anchor="ctr"/>
                </a:tc>
              </a:tr>
            </a:tbl>
          </a:graphicData>
        </a:graphic>
      </p:graphicFrame>
    </p:spTree>
  </p:cSld>
  <p:clrMapOvr>
    <a:masterClrMapping/>
  </p:clrMapOvr>
  <p:transition>
    <p:random/>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stretch>
            <a:fillRect/>
          </a:stretch>
        </p:blipFill>
        <p:spPr>
          <a:xfrm>
            <a:off x="7578090" y="119380"/>
            <a:ext cx="3046095" cy="314960"/>
          </a:xfrm>
          <a:prstGeom prst="rect">
            <a:avLst/>
          </a:prstGeom>
        </p:spPr>
      </p:pic>
      <p:sp>
        <p:nvSpPr>
          <p:cNvPr id="2" name="文本框 1"/>
          <p:cNvSpPr txBox="1"/>
          <p:nvPr/>
        </p:nvSpPr>
        <p:spPr>
          <a:xfrm>
            <a:off x="2183765" y="172720"/>
            <a:ext cx="2697480" cy="368300"/>
          </a:xfrm>
          <a:prstGeom prst="rect">
            <a:avLst/>
          </a:prstGeom>
          <a:noFill/>
        </p:spPr>
        <p:txBody>
          <a:bodyPr wrap="none" rtlCol="0" anchor="t">
            <a:spAutoFit/>
          </a:bodyPr>
          <a:lstStyle/>
          <a:p>
            <a:r>
              <a:rPr lang="zh-CN" altLang="en-US" b="1" dirty="0">
                <a:latin typeface="微软雅黑" panose="020B0503020204020204" pitchFamily="34" charset="-122"/>
                <a:ea typeface="微软雅黑" panose="020B0503020204020204" pitchFamily="34" charset="-122"/>
                <a:sym typeface="+mn-ea"/>
              </a:rPr>
              <a:t>三、局达标示范工程解读</a:t>
            </a:r>
            <a:endParaRPr lang="zh-CN" altLang="en-US" dirty="0"/>
          </a:p>
        </p:txBody>
      </p:sp>
      <p:sp>
        <p:nvSpPr>
          <p:cNvPr id="3" name="Freeform 6"/>
          <p:cNvSpPr/>
          <p:nvPr/>
        </p:nvSpPr>
        <p:spPr bwMode="auto">
          <a:xfrm>
            <a:off x="1921092" y="222133"/>
            <a:ext cx="262719" cy="268645"/>
          </a:xfrm>
          <a:custGeom>
            <a:avLst/>
            <a:gdLst>
              <a:gd name="T0" fmla="*/ 11 w 295"/>
              <a:gd name="T1" fmla="*/ 128 h 295"/>
              <a:gd name="T2" fmla="*/ 128 w 295"/>
              <a:gd name="T3" fmla="*/ 11 h 295"/>
              <a:gd name="T4" fmla="*/ 167 w 295"/>
              <a:gd name="T5" fmla="*/ 11 h 295"/>
              <a:gd name="T6" fmla="*/ 284 w 295"/>
              <a:gd name="T7" fmla="*/ 128 h 295"/>
              <a:gd name="T8" fmla="*/ 284 w 295"/>
              <a:gd name="T9" fmla="*/ 167 h 295"/>
              <a:gd name="T10" fmla="*/ 167 w 295"/>
              <a:gd name="T11" fmla="*/ 284 h 295"/>
              <a:gd name="T12" fmla="*/ 128 w 295"/>
              <a:gd name="T13" fmla="*/ 284 h 295"/>
              <a:gd name="T14" fmla="*/ 11 w 295"/>
              <a:gd name="T15" fmla="*/ 167 h 295"/>
              <a:gd name="T16" fmla="*/ 11 w 295"/>
              <a:gd name="T17" fmla="*/ 12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 h="295">
                <a:moveTo>
                  <a:pt x="11" y="128"/>
                </a:moveTo>
                <a:lnTo>
                  <a:pt x="128" y="11"/>
                </a:lnTo>
                <a:cubicBezTo>
                  <a:pt x="139" y="0"/>
                  <a:pt x="156" y="0"/>
                  <a:pt x="167" y="11"/>
                </a:cubicBezTo>
                <a:lnTo>
                  <a:pt x="284" y="128"/>
                </a:lnTo>
                <a:cubicBezTo>
                  <a:pt x="295" y="139"/>
                  <a:pt x="295" y="156"/>
                  <a:pt x="284" y="167"/>
                </a:cubicBezTo>
                <a:lnTo>
                  <a:pt x="167" y="284"/>
                </a:lnTo>
                <a:cubicBezTo>
                  <a:pt x="156" y="295"/>
                  <a:pt x="139" y="295"/>
                  <a:pt x="128" y="284"/>
                </a:cubicBezTo>
                <a:lnTo>
                  <a:pt x="11" y="167"/>
                </a:lnTo>
                <a:cubicBezTo>
                  <a:pt x="0" y="156"/>
                  <a:pt x="0" y="139"/>
                  <a:pt x="11" y="128"/>
                </a:cubicBezTo>
                <a:close/>
              </a:path>
            </a:pathLst>
          </a:custGeom>
        </p:spPr>
        <p:style>
          <a:lnRef idx="3">
            <a:schemeClr val="lt1"/>
          </a:lnRef>
          <a:fillRef idx="1">
            <a:schemeClr val="accent5"/>
          </a:fillRef>
          <a:effectRef idx="1">
            <a:schemeClr val="accent5"/>
          </a:effectRef>
          <a:fontRef idx="minor">
            <a:schemeClr val="lt1"/>
          </a:fontRef>
        </p:style>
        <p:txBody>
          <a:bodyPr vert="horz" wrap="square" lIns="91434" tIns="45717" rIns="91434" bIns="45717" numCol="1" anchor="t" anchorCtr="0" compatLnSpc="1"/>
          <a:lstStyle/>
          <a:p>
            <a:endParaRPr lang="zh-CN" altLang="en-US"/>
          </a:p>
        </p:txBody>
      </p:sp>
      <p:sp>
        <p:nvSpPr>
          <p:cNvPr id="13" name="标题 1"/>
          <p:cNvSpPr>
            <a:spLocks noGrp="1"/>
          </p:cNvSpPr>
          <p:nvPr/>
        </p:nvSpPr>
        <p:spPr>
          <a:xfrm>
            <a:off x="3527062" y="1067979"/>
            <a:ext cx="2744409" cy="45847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a:lstStyle>
          <a:p>
            <a:pPr algn="l" defTabSz="914400">
              <a:lnSpc>
                <a:spcPct val="100000"/>
              </a:lnSpc>
              <a:buClrTx/>
              <a:buSzTx/>
              <a:buFontTx/>
            </a:pPr>
            <a:r>
              <a:rPr lang="zh-CN" altLang="en-US" sz="1800" dirty="0">
                <a:latin typeface="微软雅黑" panose="020B0503020204020204" pitchFamily="34" charset="-122"/>
                <a:ea typeface="微软雅黑" panose="020B0503020204020204" pitchFamily="34" charset="-122"/>
                <a:cs typeface="+mn-cs"/>
              </a:rPr>
              <a:t>--危险作业许可</a:t>
            </a:r>
            <a:endParaRPr lang="zh-CN" altLang="en-US" sz="1800" dirty="0">
              <a:latin typeface="微软雅黑" panose="020B0503020204020204" pitchFamily="34" charset="-122"/>
              <a:ea typeface="微软雅黑" panose="020B0503020204020204" pitchFamily="34" charset="-122"/>
              <a:cs typeface="+mn-cs"/>
            </a:endParaRPr>
          </a:p>
        </p:txBody>
      </p:sp>
      <p:sp>
        <p:nvSpPr>
          <p:cNvPr id="14" name="文本框 13"/>
          <p:cNvSpPr txBox="1"/>
          <p:nvPr/>
        </p:nvSpPr>
        <p:spPr>
          <a:xfrm>
            <a:off x="2024380" y="701040"/>
            <a:ext cx="2534285" cy="368300"/>
          </a:xfrm>
          <a:prstGeom prst="rect">
            <a:avLst/>
          </a:prstGeom>
          <a:noFill/>
        </p:spPr>
        <p:txBody>
          <a:bodyPr wrap="square" rtlCol="0">
            <a:spAutoFit/>
          </a:bodyPr>
          <a:lstStyle/>
          <a:p>
            <a:pPr algn="l">
              <a:buClrTx/>
              <a:buSzTx/>
              <a:buFontTx/>
            </a:pPr>
            <a:r>
              <a:rPr lang="zh-CN" altLang="en-US" sz="1800" b="1" dirty="0">
                <a:latin typeface="微软雅黑" panose="020B0503020204020204" pitchFamily="34" charset="-122"/>
                <a:ea typeface="微软雅黑" panose="020B0503020204020204" pitchFamily="34" charset="-122"/>
              </a:rPr>
              <a:t>3.</a:t>
            </a:r>
            <a:r>
              <a:rPr lang="en-US" altLang="zh-CN" sz="1800" b="1" dirty="0">
                <a:latin typeface="微软雅黑" panose="020B0503020204020204" pitchFamily="34" charset="-122"/>
                <a:ea typeface="微软雅黑" panose="020B0503020204020204" pitchFamily="34" charset="-122"/>
              </a:rPr>
              <a:t>9</a:t>
            </a:r>
            <a:r>
              <a:rPr lang="zh-CN" altLang="en-US" sz="1800" b="1" dirty="0">
                <a:latin typeface="微软雅黑" panose="020B0503020204020204" pitchFamily="34" charset="-122"/>
                <a:ea typeface="微软雅黑" panose="020B0503020204020204" pitchFamily="34" charset="-122"/>
              </a:rPr>
              <a:t> 安全活动达标</a:t>
            </a:r>
            <a:endParaRPr lang="zh-CN" altLang="en-US" sz="1800" b="1" dirty="0">
              <a:latin typeface="微软雅黑" panose="020B0503020204020204" pitchFamily="34" charset="-122"/>
              <a:ea typeface="微软雅黑" panose="020B0503020204020204" pitchFamily="34" charset="-122"/>
            </a:endParaRPr>
          </a:p>
        </p:txBody>
      </p:sp>
      <p:grpSp>
        <p:nvGrpSpPr>
          <p:cNvPr id="42" name="组合 41"/>
          <p:cNvGrpSpPr/>
          <p:nvPr/>
        </p:nvGrpSpPr>
        <p:grpSpPr>
          <a:xfrm>
            <a:off x="1248047" y="1783624"/>
            <a:ext cx="10181953" cy="4276090"/>
            <a:chOff x="264" y="3156"/>
            <a:chExt cx="13961" cy="6734"/>
          </a:xfrm>
        </p:grpSpPr>
        <p:sp>
          <p:nvSpPr>
            <p:cNvPr id="39" name="虚尾箭头 38"/>
            <p:cNvSpPr/>
            <p:nvPr/>
          </p:nvSpPr>
          <p:spPr>
            <a:xfrm>
              <a:off x="2030" y="3156"/>
              <a:ext cx="375" cy="720"/>
            </a:xfrm>
            <a:prstGeom prst="stripedRightArrow">
              <a:avLst/>
            </a:prstGeom>
            <a:gradFill>
              <a:gsLst>
                <a:gs pos="0">
                  <a:srgbClr val="FE4444"/>
                </a:gs>
                <a:gs pos="100000">
                  <a:srgbClr val="832B2B"/>
                </a:gs>
              </a:gsLst>
              <a:lin scaled="0"/>
            </a:gra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 name="TextBox 3"/>
            <p:cNvSpPr txBox="1"/>
            <p:nvPr/>
          </p:nvSpPr>
          <p:spPr>
            <a:xfrm>
              <a:off x="2417" y="3224"/>
              <a:ext cx="3566" cy="65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zh-CN" altLang="en-US" sz="2100" dirty="0"/>
                <a:t>危险作业类型</a:t>
              </a:r>
              <a:endParaRPr lang="zh-CN" altLang="en-US" sz="2100" dirty="0"/>
            </a:p>
          </p:txBody>
        </p:sp>
        <p:sp>
          <p:nvSpPr>
            <p:cNvPr id="6" name="文本框 5"/>
            <p:cNvSpPr txBox="1"/>
            <p:nvPr/>
          </p:nvSpPr>
          <p:spPr>
            <a:xfrm>
              <a:off x="2177" y="4140"/>
              <a:ext cx="3922" cy="58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t">
              <a:spAutoFit/>
            </a:bodyPr>
            <a:lstStyle/>
            <a:p>
              <a:pPr algn="ctr"/>
              <a:r>
                <a:rPr lang="zh-CN" altLang="en-US"/>
                <a:t>受限空间作业</a:t>
              </a:r>
              <a:endParaRPr lang="zh-CN" altLang="en-US"/>
            </a:p>
          </p:txBody>
        </p:sp>
        <p:sp>
          <p:nvSpPr>
            <p:cNvPr id="8" name="文本框 7"/>
            <p:cNvSpPr txBox="1"/>
            <p:nvPr/>
          </p:nvSpPr>
          <p:spPr>
            <a:xfrm>
              <a:off x="2177" y="4942"/>
              <a:ext cx="3924" cy="58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t">
              <a:spAutoFit/>
            </a:bodyPr>
            <a:lstStyle/>
            <a:p>
              <a:pPr algn="ctr"/>
              <a:r>
                <a:rPr lang="zh-CN" altLang="en-US"/>
                <a:t>防护设施拆除作业</a:t>
              </a:r>
              <a:endParaRPr lang="zh-CN" altLang="en-US"/>
            </a:p>
          </p:txBody>
        </p:sp>
        <p:sp>
          <p:nvSpPr>
            <p:cNvPr id="9" name="文本框 8"/>
            <p:cNvSpPr txBox="1"/>
            <p:nvPr/>
          </p:nvSpPr>
          <p:spPr>
            <a:xfrm>
              <a:off x="2178" y="5968"/>
              <a:ext cx="3923" cy="58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t">
              <a:spAutoFit/>
            </a:bodyPr>
            <a:lstStyle/>
            <a:p>
              <a:pPr algn="ctr"/>
              <a:r>
                <a:rPr lang="zh-CN" altLang="en-US"/>
                <a:t>动火作业</a:t>
              </a:r>
              <a:endParaRPr lang="zh-CN" altLang="en-US"/>
            </a:p>
          </p:txBody>
        </p:sp>
        <p:sp>
          <p:nvSpPr>
            <p:cNvPr id="10" name="文本框 9"/>
            <p:cNvSpPr txBox="1"/>
            <p:nvPr/>
          </p:nvSpPr>
          <p:spPr>
            <a:xfrm>
              <a:off x="2178" y="7219"/>
              <a:ext cx="3922" cy="58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t">
              <a:spAutoFit/>
            </a:bodyPr>
            <a:lstStyle/>
            <a:p>
              <a:pPr algn="ctr"/>
              <a:r>
                <a:rPr lang="zh-CN" altLang="en-US"/>
                <a:t>爆破作业</a:t>
              </a:r>
              <a:endParaRPr lang="zh-CN" altLang="en-US"/>
            </a:p>
          </p:txBody>
        </p:sp>
        <p:sp>
          <p:nvSpPr>
            <p:cNvPr id="11" name="文本框 10"/>
            <p:cNvSpPr txBox="1"/>
            <p:nvPr/>
          </p:nvSpPr>
          <p:spPr>
            <a:xfrm>
              <a:off x="2177" y="8369"/>
              <a:ext cx="3922" cy="58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t">
              <a:spAutoFit/>
            </a:bodyPr>
            <a:lstStyle/>
            <a:p>
              <a:pPr algn="ctr"/>
              <a:r>
                <a:rPr lang="zh-CN" altLang="en-US"/>
                <a:t>起重吊装作业</a:t>
              </a:r>
              <a:endParaRPr lang="zh-CN" altLang="en-US"/>
            </a:p>
          </p:txBody>
        </p:sp>
        <p:sp>
          <p:nvSpPr>
            <p:cNvPr id="18" name="TextBox 3"/>
            <p:cNvSpPr txBox="1"/>
            <p:nvPr/>
          </p:nvSpPr>
          <p:spPr>
            <a:xfrm>
              <a:off x="6542" y="3224"/>
              <a:ext cx="4156" cy="65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zh-CN" altLang="en-US" sz="2100" dirty="0"/>
                <a:t>审核人</a:t>
              </a:r>
              <a:endParaRPr lang="zh-CN" altLang="en-US" sz="2100" dirty="0"/>
            </a:p>
          </p:txBody>
        </p:sp>
        <p:sp>
          <p:nvSpPr>
            <p:cNvPr id="20" name="文本框 19"/>
            <p:cNvSpPr txBox="1"/>
            <p:nvPr/>
          </p:nvSpPr>
          <p:spPr>
            <a:xfrm>
              <a:off x="6321" y="4125"/>
              <a:ext cx="4595" cy="58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t">
              <a:spAutoFit/>
            </a:bodyPr>
            <a:lstStyle/>
            <a:p>
              <a:pPr algn="ctr"/>
              <a:r>
                <a:rPr lang="zh-CN" altLang="en-US"/>
                <a:t>安全总监、土建工程师</a:t>
              </a:r>
              <a:endParaRPr lang="zh-CN" altLang="en-US"/>
            </a:p>
          </p:txBody>
        </p:sp>
        <p:sp>
          <p:nvSpPr>
            <p:cNvPr id="22" name="文本框 21"/>
            <p:cNvSpPr txBox="1"/>
            <p:nvPr/>
          </p:nvSpPr>
          <p:spPr>
            <a:xfrm>
              <a:off x="6322" y="4912"/>
              <a:ext cx="4596" cy="58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t">
              <a:spAutoFit/>
            </a:bodyPr>
            <a:lstStyle/>
            <a:p>
              <a:pPr algn="ctr"/>
              <a:r>
                <a:rPr lang="zh-CN" altLang="en-US"/>
                <a:t>土建工程师、 安全工程师</a:t>
              </a:r>
              <a:endParaRPr lang="zh-CN" altLang="en-US"/>
            </a:p>
          </p:txBody>
        </p:sp>
        <p:sp>
          <p:nvSpPr>
            <p:cNvPr id="23" name="文本框 22"/>
            <p:cNvSpPr txBox="1"/>
            <p:nvPr/>
          </p:nvSpPr>
          <p:spPr>
            <a:xfrm>
              <a:off x="6322" y="5683"/>
              <a:ext cx="4595" cy="10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t">
              <a:spAutoFit/>
            </a:bodyPr>
            <a:lstStyle/>
            <a:p>
              <a:pPr algn="ctr"/>
              <a:r>
                <a:rPr lang="zh-CN" altLang="en-US"/>
                <a:t>土建工程师、电气工程师、 安全工程师</a:t>
              </a:r>
              <a:endParaRPr lang="zh-CN" altLang="en-US"/>
            </a:p>
          </p:txBody>
        </p:sp>
        <p:sp>
          <p:nvSpPr>
            <p:cNvPr id="24" name="文本框 23"/>
            <p:cNvSpPr txBox="1"/>
            <p:nvPr/>
          </p:nvSpPr>
          <p:spPr>
            <a:xfrm>
              <a:off x="6322" y="6974"/>
              <a:ext cx="4595" cy="101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t">
              <a:spAutoFit/>
            </a:bodyPr>
            <a:lstStyle/>
            <a:p>
              <a:pPr algn="ctr"/>
              <a:r>
                <a:rPr lang="zh-CN" altLang="en-US"/>
                <a:t>生产经理、总工程师、商务经理、安全总监</a:t>
              </a:r>
              <a:endParaRPr lang="zh-CN" altLang="en-US"/>
            </a:p>
          </p:txBody>
        </p:sp>
        <p:sp>
          <p:nvSpPr>
            <p:cNvPr id="25" name="文本框 24"/>
            <p:cNvSpPr txBox="1"/>
            <p:nvPr/>
          </p:nvSpPr>
          <p:spPr>
            <a:xfrm>
              <a:off x="6321" y="8364"/>
              <a:ext cx="4597" cy="58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t">
              <a:spAutoFit/>
            </a:bodyPr>
            <a:lstStyle/>
            <a:p>
              <a:pPr algn="ctr"/>
              <a:r>
                <a:rPr lang="zh-CN" altLang="en-US"/>
                <a:t>安全总监、机械工程师</a:t>
              </a:r>
              <a:endParaRPr lang="zh-CN" altLang="en-US"/>
            </a:p>
          </p:txBody>
        </p:sp>
        <p:sp>
          <p:nvSpPr>
            <p:cNvPr id="12" name="文本框 11"/>
            <p:cNvSpPr txBox="1"/>
            <p:nvPr/>
          </p:nvSpPr>
          <p:spPr>
            <a:xfrm>
              <a:off x="2178" y="9235"/>
              <a:ext cx="3923" cy="58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nchor="t">
              <a:spAutoFit/>
            </a:bodyPr>
            <a:lstStyle/>
            <a:p>
              <a:pPr algn="ctr"/>
              <a:r>
                <a:rPr lang="zh-CN" altLang="en-US"/>
                <a:t>建（构）筑物拆除作业</a:t>
              </a:r>
              <a:endParaRPr lang="zh-CN" altLang="en-US"/>
            </a:p>
          </p:txBody>
        </p:sp>
        <p:sp>
          <p:nvSpPr>
            <p:cNvPr id="15" name="文本框 14"/>
            <p:cNvSpPr txBox="1"/>
            <p:nvPr/>
          </p:nvSpPr>
          <p:spPr>
            <a:xfrm>
              <a:off x="6322" y="9230"/>
              <a:ext cx="4596" cy="58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t">
              <a:spAutoFit/>
            </a:bodyPr>
            <a:lstStyle/>
            <a:p>
              <a:pPr algn="ctr"/>
              <a:r>
                <a:rPr lang="zh-CN" altLang="en-US"/>
                <a:t>土建工程师、 安全工程师</a:t>
              </a:r>
              <a:endParaRPr lang="zh-CN" altLang="en-US"/>
            </a:p>
          </p:txBody>
        </p:sp>
        <p:sp>
          <p:nvSpPr>
            <p:cNvPr id="16" name="TextBox 3"/>
            <p:cNvSpPr txBox="1"/>
            <p:nvPr/>
          </p:nvSpPr>
          <p:spPr>
            <a:xfrm>
              <a:off x="265" y="3224"/>
              <a:ext cx="1720" cy="65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zh-CN" altLang="en-US" sz="2100" dirty="0"/>
                <a:t>申请人</a:t>
              </a:r>
              <a:endParaRPr lang="zh-CN" altLang="en-US" sz="2100" dirty="0"/>
            </a:p>
          </p:txBody>
        </p:sp>
        <p:sp>
          <p:nvSpPr>
            <p:cNvPr id="31" name="文本框 30"/>
            <p:cNvSpPr txBox="1"/>
            <p:nvPr/>
          </p:nvSpPr>
          <p:spPr>
            <a:xfrm>
              <a:off x="264" y="4075"/>
              <a:ext cx="1721" cy="581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t">
              <a:spAutoFit/>
            </a:bodyPr>
            <a:lstStyle/>
            <a:p>
              <a:pPr algn="ctr"/>
              <a:endParaRPr lang="zh-CN" altLang="en-US"/>
            </a:p>
            <a:p>
              <a:pPr algn="ctr"/>
              <a:endParaRPr lang="zh-CN" altLang="en-US"/>
            </a:p>
            <a:p>
              <a:pPr algn="ctr"/>
              <a:endParaRPr lang="zh-CN" altLang="en-US"/>
            </a:p>
            <a:p>
              <a:pPr algn="ctr"/>
              <a:endParaRPr lang="zh-CN" altLang="en-US"/>
            </a:p>
            <a:p>
              <a:pPr algn="ctr"/>
              <a:endParaRPr lang="zh-CN" altLang="en-US"/>
            </a:p>
            <a:p>
              <a:pPr algn="ctr"/>
              <a:r>
                <a:rPr lang="zh-CN" altLang="en-US"/>
                <a:t>分包单位现场负责人</a:t>
              </a:r>
              <a:endParaRPr lang="zh-CN" altLang="en-US"/>
            </a:p>
            <a:p>
              <a:pPr algn="ctr"/>
              <a:endParaRPr lang="zh-CN" altLang="en-US"/>
            </a:p>
            <a:p>
              <a:pPr algn="ctr"/>
              <a:endParaRPr lang="zh-CN" altLang="en-US"/>
            </a:p>
            <a:p>
              <a:pPr algn="ctr"/>
              <a:endParaRPr lang="zh-CN" altLang="en-US"/>
            </a:p>
            <a:p>
              <a:pPr algn="ctr"/>
              <a:endParaRPr lang="zh-CN" altLang="en-US"/>
            </a:p>
            <a:p>
              <a:pPr algn="ctr"/>
              <a:endParaRPr lang="zh-CN" altLang="en-US"/>
            </a:p>
          </p:txBody>
        </p:sp>
        <p:sp>
          <p:nvSpPr>
            <p:cNvPr id="32" name="TextBox 3"/>
            <p:cNvSpPr txBox="1"/>
            <p:nvPr/>
          </p:nvSpPr>
          <p:spPr>
            <a:xfrm>
              <a:off x="11292" y="3224"/>
              <a:ext cx="2933" cy="652"/>
            </a:xfrm>
            <a:prstGeom prst="rect">
              <a:avLst/>
            </a:prstGeom>
          </p:spPr>
          <p:style>
            <a:lnRef idx="1">
              <a:schemeClr val="accent5"/>
            </a:lnRef>
            <a:fillRef idx="3">
              <a:schemeClr val="accent5"/>
            </a:fillRef>
            <a:effectRef idx="2">
              <a:schemeClr val="accent5"/>
            </a:effectRef>
            <a:fontRef idx="minor">
              <a:schemeClr val="lt1"/>
            </a:fontRef>
          </p:style>
          <p:txBody>
            <a:bodyPr vertOverflow="overflow" horzOverflow="overflow" vert="horz" wrap="square" numCol="1" spcCol="0" rtlCol="0" fromWordArt="0" anchor="ctr" anchorCtr="0" forceAA="0" compatLnSpc="1">
              <a:spAutoFit/>
            </a:bodyPr>
            <a:lstStyle/>
            <a:p>
              <a:pPr lvl="0" algn="ctr">
                <a:buClrTx/>
                <a:buSzTx/>
                <a:buFontTx/>
              </a:pPr>
              <a:r>
                <a:rPr lang="zh-CN" altLang="en-US" sz="2100" dirty="0">
                  <a:sym typeface="+mn-ea"/>
                </a:rPr>
                <a:t>审批人</a:t>
              </a:r>
              <a:endParaRPr lang="zh-CN" altLang="en-US" sz="2100" dirty="0">
                <a:sym typeface="+mn-ea"/>
              </a:endParaRPr>
            </a:p>
          </p:txBody>
        </p:sp>
        <p:sp>
          <p:nvSpPr>
            <p:cNvPr id="33" name="文本框 32"/>
            <p:cNvSpPr txBox="1"/>
            <p:nvPr/>
          </p:nvSpPr>
          <p:spPr>
            <a:xfrm>
              <a:off x="11292" y="4130"/>
              <a:ext cx="2932" cy="580"/>
            </a:xfrm>
            <a:prstGeom prst="rect">
              <a:avLst/>
            </a:prstGeom>
          </p:spPr>
          <p:style>
            <a:lnRef idx="1">
              <a:schemeClr val="accent5"/>
            </a:lnRef>
            <a:fillRef idx="2">
              <a:schemeClr val="accent5"/>
            </a:fillRef>
            <a:effectRef idx="1">
              <a:schemeClr val="accent5"/>
            </a:effectRef>
            <a:fontRef idx="minor">
              <a:schemeClr val="dk1"/>
            </a:fontRef>
          </p:style>
          <p:txBody>
            <a:bodyPr vertOverflow="overflow" horzOverflow="overflow" vert="horz" wrap="square" numCol="1" spcCol="0" rtlCol="0" fromWordArt="0" anchor="t" anchorCtr="0" forceAA="0" compatLnSpc="1">
              <a:spAutoFit/>
            </a:bodyPr>
            <a:lstStyle/>
            <a:p>
              <a:pPr lvl="0" algn="ctr">
                <a:buClrTx/>
                <a:buSzTx/>
                <a:buFontTx/>
              </a:pPr>
              <a:r>
                <a:rPr lang="zh-CN" altLang="en-US">
                  <a:sym typeface="+mn-ea"/>
                </a:rPr>
                <a:t>生产经理</a:t>
              </a:r>
              <a:endParaRPr lang="zh-CN" altLang="en-US">
                <a:sym typeface="+mn-ea"/>
              </a:endParaRPr>
            </a:p>
          </p:txBody>
        </p:sp>
        <p:sp>
          <p:nvSpPr>
            <p:cNvPr id="34" name="文本框 33"/>
            <p:cNvSpPr txBox="1"/>
            <p:nvPr/>
          </p:nvSpPr>
          <p:spPr>
            <a:xfrm>
              <a:off x="11292" y="4917"/>
              <a:ext cx="2933" cy="580"/>
            </a:xfrm>
            <a:prstGeom prst="rect">
              <a:avLst/>
            </a:prstGeom>
          </p:spPr>
          <p:style>
            <a:lnRef idx="1">
              <a:schemeClr val="accent5"/>
            </a:lnRef>
            <a:fillRef idx="2">
              <a:schemeClr val="accent5"/>
            </a:fillRef>
            <a:effectRef idx="1">
              <a:schemeClr val="accent5"/>
            </a:effectRef>
            <a:fontRef idx="minor">
              <a:schemeClr val="dk1"/>
            </a:fontRef>
          </p:style>
          <p:txBody>
            <a:bodyPr vertOverflow="overflow" horzOverflow="overflow" vert="horz" wrap="square" numCol="1" spcCol="0" rtlCol="0" fromWordArt="0" anchor="t" anchorCtr="0" forceAA="0" compatLnSpc="1">
              <a:spAutoFit/>
            </a:bodyPr>
            <a:lstStyle/>
            <a:p>
              <a:pPr lvl="0" algn="ctr">
                <a:buClrTx/>
                <a:buSzTx/>
                <a:buFontTx/>
              </a:pPr>
              <a:r>
                <a:rPr lang="zh-CN" altLang="en-US">
                  <a:sym typeface="+mn-ea"/>
                </a:rPr>
                <a:t>生产经理</a:t>
              </a:r>
              <a:endParaRPr lang="zh-CN" altLang="en-US">
                <a:sym typeface="+mn-ea"/>
              </a:endParaRPr>
            </a:p>
          </p:txBody>
        </p:sp>
        <p:sp>
          <p:nvSpPr>
            <p:cNvPr id="35" name="文本框 34"/>
            <p:cNvSpPr txBox="1"/>
            <p:nvPr/>
          </p:nvSpPr>
          <p:spPr>
            <a:xfrm>
              <a:off x="11293" y="5838"/>
              <a:ext cx="2931" cy="580"/>
            </a:xfrm>
            <a:prstGeom prst="rect">
              <a:avLst/>
            </a:prstGeom>
          </p:spPr>
          <p:style>
            <a:lnRef idx="1">
              <a:schemeClr val="accent5"/>
            </a:lnRef>
            <a:fillRef idx="2">
              <a:schemeClr val="accent5"/>
            </a:fillRef>
            <a:effectRef idx="1">
              <a:schemeClr val="accent5"/>
            </a:effectRef>
            <a:fontRef idx="minor">
              <a:schemeClr val="dk1"/>
            </a:fontRef>
          </p:style>
          <p:txBody>
            <a:bodyPr vertOverflow="overflow" horzOverflow="overflow" vert="horz" wrap="square" numCol="1" spcCol="0" rtlCol="0" fromWordArt="0" anchor="t" anchorCtr="0" forceAA="0" compatLnSpc="1">
              <a:spAutoFit/>
            </a:bodyPr>
            <a:lstStyle/>
            <a:p>
              <a:pPr lvl="0" algn="ctr">
                <a:buClrTx/>
                <a:buSzTx/>
                <a:buFontTx/>
              </a:pPr>
              <a:r>
                <a:rPr lang="zh-CN" altLang="en-US">
                  <a:sym typeface="+mn-ea"/>
                </a:rPr>
                <a:t>生产经理</a:t>
              </a:r>
              <a:endParaRPr lang="zh-CN" altLang="en-US">
                <a:sym typeface="+mn-ea"/>
              </a:endParaRPr>
            </a:p>
          </p:txBody>
        </p:sp>
        <p:sp>
          <p:nvSpPr>
            <p:cNvPr id="36" name="文本框 35"/>
            <p:cNvSpPr txBox="1"/>
            <p:nvPr/>
          </p:nvSpPr>
          <p:spPr>
            <a:xfrm>
              <a:off x="11292" y="6669"/>
              <a:ext cx="2932" cy="1016"/>
            </a:xfrm>
            <a:prstGeom prst="rect">
              <a:avLst/>
            </a:prstGeom>
          </p:spPr>
          <p:style>
            <a:lnRef idx="1">
              <a:schemeClr val="accent5"/>
            </a:lnRef>
            <a:fillRef idx="2">
              <a:schemeClr val="accent5"/>
            </a:fillRef>
            <a:effectRef idx="1">
              <a:schemeClr val="accent5"/>
            </a:effectRef>
            <a:fontRef idx="minor">
              <a:schemeClr val="dk1"/>
            </a:fontRef>
          </p:style>
          <p:txBody>
            <a:bodyPr vertOverflow="overflow" horzOverflow="overflow" vert="horz" wrap="square" numCol="1" spcCol="0" rtlCol="0" fromWordArt="0" anchor="t" anchorCtr="0" forceAA="0" compatLnSpc="1">
              <a:spAutoFit/>
            </a:bodyPr>
            <a:lstStyle/>
            <a:p>
              <a:pPr lvl="0" algn="ctr">
                <a:buClrTx/>
                <a:buSzTx/>
                <a:buFontTx/>
              </a:pPr>
              <a:r>
                <a:rPr lang="zh-CN" altLang="en-US">
                  <a:sym typeface="+mn-ea"/>
                </a:rPr>
                <a:t>项目经理审批 并报公安部门 审批</a:t>
              </a:r>
              <a:endParaRPr lang="zh-CN" altLang="en-US">
                <a:sym typeface="+mn-ea"/>
              </a:endParaRPr>
            </a:p>
          </p:txBody>
        </p:sp>
        <p:sp>
          <p:nvSpPr>
            <p:cNvPr id="37" name="文本框 36"/>
            <p:cNvSpPr txBox="1"/>
            <p:nvPr/>
          </p:nvSpPr>
          <p:spPr>
            <a:xfrm>
              <a:off x="11292" y="8399"/>
              <a:ext cx="2932" cy="580"/>
            </a:xfrm>
            <a:prstGeom prst="rect">
              <a:avLst/>
            </a:prstGeom>
          </p:spPr>
          <p:style>
            <a:lnRef idx="1">
              <a:schemeClr val="accent5"/>
            </a:lnRef>
            <a:fillRef idx="2">
              <a:schemeClr val="accent5"/>
            </a:fillRef>
            <a:effectRef idx="1">
              <a:schemeClr val="accent5"/>
            </a:effectRef>
            <a:fontRef idx="minor">
              <a:schemeClr val="dk1"/>
            </a:fontRef>
          </p:style>
          <p:txBody>
            <a:bodyPr vertOverflow="overflow" horzOverflow="overflow" vert="horz" wrap="square" numCol="1" spcCol="0" rtlCol="0" fromWordArt="0" anchor="t" anchorCtr="0" forceAA="0" compatLnSpc="1">
              <a:spAutoFit/>
            </a:bodyPr>
            <a:lstStyle/>
            <a:p>
              <a:pPr lvl="0" algn="ctr">
                <a:buClrTx/>
                <a:buSzTx/>
                <a:buFontTx/>
              </a:pPr>
              <a:r>
                <a:rPr lang="zh-CN" altLang="en-US">
                  <a:sym typeface="+mn-ea"/>
                </a:rPr>
                <a:t>生产经理</a:t>
              </a:r>
              <a:endParaRPr lang="zh-CN" altLang="en-US">
                <a:sym typeface="+mn-ea"/>
              </a:endParaRPr>
            </a:p>
          </p:txBody>
        </p:sp>
        <p:sp>
          <p:nvSpPr>
            <p:cNvPr id="38" name="文本框 37"/>
            <p:cNvSpPr txBox="1"/>
            <p:nvPr/>
          </p:nvSpPr>
          <p:spPr>
            <a:xfrm>
              <a:off x="11292" y="9250"/>
              <a:ext cx="2932" cy="580"/>
            </a:xfrm>
            <a:prstGeom prst="rect">
              <a:avLst/>
            </a:prstGeom>
          </p:spPr>
          <p:style>
            <a:lnRef idx="1">
              <a:schemeClr val="accent5"/>
            </a:lnRef>
            <a:fillRef idx="2">
              <a:schemeClr val="accent5"/>
            </a:fillRef>
            <a:effectRef idx="1">
              <a:schemeClr val="accent5"/>
            </a:effectRef>
            <a:fontRef idx="minor">
              <a:schemeClr val="dk1"/>
            </a:fontRef>
          </p:style>
          <p:txBody>
            <a:bodyPr vertOverflow="overflow" horzOverflow="overflow" vert="horz" wrap="square" numCol="1" spcCol="0" rtlCol="0" fromWordArt="0" anchor="t" anchorCtr="0" forceAA="0" compatLnSpc="1">
              <a:spAutoFit/>
            </a:bodyPr>
            <a:lstStyle/>
            <a:p>
              <a:pPr lvl="0" algn="ctr">
                <a:buClrTx/>
                <a:buSzTx/>
                <a:buFontTx/>
              </a:pPr>
              <a:r>
                <a:rPr lang="zh-CN" altLang="en-US">
                  <a:sym typeface="+mn-ea"/>
                </a:rPr>
                <a:t>生产经理</a:t>
              </a:r>
              <a:endParaRPr lang="zh-CN" altLang="en-US">
                <a:sym typeface="+mn-ea"/>
              </a:endParaRPr>
            </a:p>
          </p:txBody>
        </p:sp>
        <p:sp>
          <p:nvSpPr>
            <p:cNvPr id="40" name="虚尾箭头 39"/>
            <p:cNvSpPr/>
            <p:nvPr/>
          </p:nvSpPr>
          <p:spPr>
            <a:xfrm>
              <a:off x="6073" y="3190"/>
              <a:ext cx="375" cy="720"/>
            </a:xfrm>
            <a:prstGeom prst="stripedRightArrow">
              <a:avLst/>
            </a:prstGeom>
            <a:gradFill>
              <a:gsLst>
                <a:gs pos="0">
                  <a:srgbClr val="FE4444"/>
                </a:gs>
                <a:gs pos="100000">
                  <a:srgbClr val="832B2B"/>
                </a:gs>
              </a:gsLst>
              <a:lin scaled="0"/>
            </a:gra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1" name="虚尾箭头 40"/>
            <p:cNvSpPr/>
            <p:nvPr/>
          </p:nvSpPr>
          <p:spPr>
            <a:xfrm>
              <a:off x="10803" y="3190"/>
              <a:ext cx="375" cy="720"/>
            </a:xfrm>
            <a:prstGeom prst="stripedRightArrow">
              <a:avLst/>
            </a:prstGeom>
            <a:gradFill>
              <a:gsLst>
                <a:gs pos="0">
                  <a:srgbClr val="FE4444"/>
                </a:gs>
                <a:gs pos="100000">
                  <a:srgbClr val="832B2B"/>
                </a:gs>
              </a:gsLst>
              <a:lin scaled="0"/>
            </a:gra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random/>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0" name="文本框 9"/>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3.4.20  </a:t>
            </a:r>
            <a:r>
              <a:rPr lang="zh-CN" altLang="en-US" sz="2000" b="1" dirty="0">
                <a:latin typeface="仿宋" panose="02010609060101010101" charset="-122"/>
                <a:ea typeface="仿宋" panose="02010609060101010101" charset="-122"/>
                <a:cs typeface="仿宋" panose="02010609060101010101" charset="-122"/>
              </a:rPr>
              <a:t>高风险作业管理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pic>
        <p:nvPicPr>
          <p:cNvPr id="7" name="Picture 13428"/>
          <p:cNvPicPr/>
          <p:nvPr/>
        </p:nvPicPr>
        <p:blipFill>
          <a:blip r:embed="rId2"/>
          <a:stretch>
            <a:fillRect/>
          </a:stretch>
        </p:blipFill>
        <p:spPr>
          <a:xfrm>
            <a:off x="4236752" y="851764"/>
            <a:ext cx="7109165" cy="5517505"/>
          </a:xfrm>
          <a:prstGeom prst="rect">
            <a:avLst/>
          </a:prstGeom>
        </p:spPr>
      </p:pic>
      <p:sp>
        <p:nvSpPr>
          <p:cNvPr id="165" name="椭圆 164"/>
          <p:cNvSpPr/>
          <p:nvPr>
            <p:custDataLst>
              <p:tags r:id="rId3"/>
            </p:custDataLst>
          </p:nvPr>
        </p:nvSpPr>
        <p:spPr>
          <a:xfrm>
            <a:off x="1516380" y="3295015"/>
            <a:ext cx="1372870" cy="1372870"/>
          </a:xfrm>
          <a:prstGeom prst="ellipse">
            <a:avLst/>
          </a:prstGeom>
          <a:noFill/>
          <a:ln>
            <a:solidFill>
              <a:schemeClr val="accent1">
                <a:lumMod val="40000"/>
                <a:lumOff val="6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幼圆" panose="02010509060101010101" pitchFamily="49" charset="-122"/>
              <a:sym typeface="Arial" panose="020B0604020202020204" pitchFamily="34" charset="0"/>
            </a:endParaRPr>
          </a:p>
        </p:txBody>
      </p:sp>
      <p:sp>
        <p:nvSpPr>
          <p:cNvPr id="166" name="椭圆 165"/>
          <p:cNvSpPr/>
          <p:nvPr>
            <p:custDataLst>
              <p:tags r:id="rId4"/>
            </p:custDataLst>
          </p:nvPr>
        </p:nvSpPr>
        <p:spPr>
          <a:xfrm flipH="1">
            <a:off x="1410335" y="2968625"/>
            <a:ext cx="111760" cy="1117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幼圆" panose="02010509060101010101" pitchFamily="49" charset="-122"/>
              <a:sym typeface="Arial" panose="020B0604020202020204" pitchFamily="34" charset="0"/>
            </a:endParaRPr>
          </a:p>
        </p:txBody>
      </p:sp>
      <p:grpSp>
        <p:nvGrpSpPr>
          <p:cNvPr id="167" name="组合 166"/>
          <p:cNvGrpSpPr/>
          <p:nvPr>
            <p:custDataLst>
              <p:tags r:id="rId5"/>
            </p:custDataLst>
          </p:nvPr>
        </p:nvGrpSpPr>
        <p:grpSpPr>
          <a:xfrm>
            <a:off x="1522095" y="3014980"/>
            <a:ext cx="333375" cy="422910"/>
            <a:chOff x="8305" y="3227"/>
            <a:chExt cx="706" cy="950"/>
          </a:xfrm>
        </p:grpSpPr>
        <p:cxnSp>
          <p:nvCxnSpPr>
            <p:cNvPr id="168" name="直接连接符 167"/>
            <p:cNvCxnSpPr/>
            <p:nvPr>
              <p:custDataLst>
                <p:tags r:id="rId6"/>
              </p:custDataLst>
            </p:nvPr>
          </p:nvCxnSpPr>
          <p:spPr>
            <a:xfrm flipH="1" flipV="1">
              <a:off x="8861" y="3227"/>
              <a:ext cx="151" cy="951"/>
            </a:xfrm>
            <a:prstGeom prst="line">
              <a:avLst/>
            </a:prstGeom>
            <a:ln>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69" name="直接连接符 168"/>
            <p:cNvCxnSpPr/>
            <p:nvPr>
              <p:custDataLst>
                <p:tags r:id="rId7"/>
              </p:custDataLst>
            </p:nvPr>
          </p:nvCxnSpPr>
          <p:spPr>
            <a:xfrm flipH="1">
              <a:off x="8305" y="3244"/>
              <a:ext cx="556" cy="8"/>
            </a:xfrm>
            <a:prstGeom prst="line">
              <a:avLst/>
            </a:prstGeom>
            <a:ln>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170" name="组合 169"/>
          <p:cNvGrpSpPr/>
          <p:nvPr>
            <p:custDataLst>
              <p:tags r:id="rId8"/>
            </p:custDataLst>
          </p:nvPr>
        </p:nvGrpSpPr>
        <p:grpSpPr>
          <a:xfrm>
            <a:off x="2529205" y="4531995"/>
            <a:ext cx="334010" cy="422910"/>
            <a:chOff x="10187" y="6663"/>
            <a:chExt cx="707" cy="950"/>
          </a:xfrm>
        </p:grpSpPr>
        <p:cxnSp>
          <p:nvCxnSpPr>
            <p:cNvPr id="171" name="直接连接符 170"/>
            <p:cNvCxnSpPr/>
            <p:nvPr>
              <p:custDataLst>
                <p:tags r:id="rId9"/>
              </p:custDataLst>
            </p:nvPr>
          </p:nvCxnSpPr>
          <p:spPr>
            <a:xfrm>
              <a:off x="10187" y="6663"/>
              <a:ext cx="151" cy="951"/>
            </a:xfrm>
            <a:prstGeom prst="line">
              <a:avLst/>
            </a:prstGeom>
            <a:ln>
              <a:solidFill>
                <a:schemeClr val="accent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2" name="直接连接符 171"/>
            <p:cNvCxnSpPr/>
            <p:nvPr>
              <p:custDataLst>
                <p:tags r:id="rId10"/>
              </p:custDataLst>
            </p:nvPr>
          </p:nvCxnSpPr>
          <p:spPr>
            <a:xfrm flipV="1">
              <a:off x="10338" y="7589"/>
              <a:ext cx="556" cy="8"/>
            </a:xfrm>
            <a:prstGeom prst="line">
              <a:avLst/>
            </a:prstGeom>
            <a:ln>
              <a:solidFill>
                <a:schemeClr val="accent2">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grpSp>
      <p:sp>
        <p:nvSpPr>
          <p:cNvPr id="173" name="椭圆 172"/>
          <p:cNvSpPr/>
          <p:nvPr>
            <p:custDataLst>
              <p:tags r:id="rId11"/>
            </p:custDataLst>
          </p:nvPr>
        </p:nvSpPr>
        <p:spPr>
          <a:xfrm flipV="1">
            <a:off x="2863215" y="4890770"/>
            <a:ext cx="111760" cy="1117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幼圆" panose="02010509060101010101" pitchFamily="49" charset="-122"/>
              <a:sym typeface="Arial" panose="020B0604020202020204" pitchFamily="34" charset="0"/>
            </a:endParaRPr>
          </a:p>
        </p:txBody>
      </p:sp>
      <p:grpSp>
        <p:nvGrpSpPr>
          <p:cNvPr id="174" name="组合 173"/>
          <p:cNvGrpSpPr/>
          <p:nvPr>
            <p:custDataLst>
              <p:tags r:id="rId12"/>
            </p:custDataLst>
          </p:nvPr>
        </p:nvGrpSpPr>
        <p:grpSpPr>
          <a:xfrm>
            <a:off x="1685290" y="3220085"/>
            <a:ext cx="344170" cy="329565"/>
            <a:chOff x="8794" y="4205"/>
            <a:chExt cx="444" cy="424"/>
          </a:xfrm>
        </p:grpSpPr>
        <p:sp>
          <p:nvSpPr>
            <p:cNvPr id="176" name="Freeform 32"/>
            <p:cNvSpPr/>
            <p:nvPr>
              <p:custDataLst>
                <p:tags r:id="rId13"/>
              </p:custDataLst>
            </p:nvPr>
          </p:nvSpPr>
          <p:spPr bwMode="auto">
            <a:xfrm rot="9000000">
              <a:off x="8794" y="4205"/>
              <a:ext cx="444" cy="424"/>
            </a:xfrm>
            <a:custGeom>
              <a:avLst/>
              <a:gdLst>
                <a:gd name="T0" fmla="*/ 108 w 328"/>
                <a:gd name="T1" fmla="*/ 7 h 288"/>
                <a:gd name="T2" fmla="*/ 74 w 328"/>
                <a:gd name="T3" fmla="*/ 22 h 288"/>
                <a:gd name="T4" fmla="*/ 59 w 328"/>
                <a:gd name="T5" fmla="*/ 32 h 288"/>
                <a:gd name="T6" fmla="*/ 47 w 328"/>
                <a:gd name="T7" fmla="*/ 43 h 288"/>
                <a:gd name="T8" fmla="*/ 13 w 328"/>
                <a:gd name="T9" fmla="*/ 91 h 288"/>
                <a:gd name="T10" fmla="*/ 4 w 328"/>
                <a:gd name="T11" fmla="*/ 120 h 288"/>
                <a:gd name="T12" fmla="*/ 1 w 328"/>
                <a:gd name="T13" fmla="*/ 152 h 288"/>
                <a:gd name="T14" fmla="*/ 4 w 328"/>
                <a:gd name="T15" fmla="*/ 184 h 288"/>
                <a:gd name="T16" fmla="*/ 15 w 328"/>
                <a:gd name="T17" fmla="*/ 212 h 288"/>
                <a:gd name="T18" fmla="*/ 57 w 328"/>
                <a:gd name="T19" fmla="*/ 256 h 288"/>
                <a:gd name="T20" fmla="*/ 87 w 328"/>
                <a:gd name="T21" fmla="*/ 271 h 288"/>
                <a:gd name="T22" fmla="*/ 120 w 328"/>
                <a:gd name="T23" fmla="*/ 282 h 288"/>
                <a:gd name="T24" fmla="*/ 156 w 328"/>
                <a:gd name="T25" fmla="*/ 287 h 288"/>
                <a:gd name="T26" fmla="*/ 192 w 328"/>
                <a:gd name="T27" fmla="*/ 286 h 288"/>
                <a:gd name="T28" fmla="*/ 209 w 328"/>
                <a:gd name="T29" fmla="*/ 283 h 288"/>
                <a:gd name="T30" fmla="*/ 223 w 328"/>
                <a:gd name="T31" fmla="*/ 279 h 288"/>
                <a:gd name="T32" fmla="*/ 253 w 328"/>
                <a:gd name="T33" fmla="*/ 266 h 288"/>
                <a:gd name="T34" fmla="*/ 280 w 328"/>
                <a:gd name="T35" fmla="*/ 247 h 288"/>
                <a:gd name="T36" fmla="*/ 303 w 328"/>
                <a:gd name="T37" fmla="*/ 223 h 288"/>
                <a:gd name="T38" fmla="*/ 312 w 328"/>
                <a:gd name="T39" fmla="*/ 210 h 288"/>
                <a:gd name="T40" fmla="*/ 319 w 328"/>
                <a:gd name="T41" fmla="*/ 195 h 288"/>
                <a:gd name="T42" fmla="*/ 327 w 328"/>
                <a:gd name="T43" fmla="*/ 161 h 288"/>
                <a:gd name="T44" fmla="*/ 326 w 328"/>
                <a:gd name="T45" fmla="*/ 125 h 288"/>
                <a:gd name="T46" fmla="*/ 316 w 328"/>
                <a:gd name="T47" fmla="*/ 91 h 288"/>
                <a:gd name="T48" fmla="*/ 239 w 328"/>
                <a:gd name="T49" fmla="*/ 13 h 288"/>
                <a:gd name="T50" fmla="*/ 212 w 328"/>
                <a:gd name="T51" fmla="*/ 6 h 288"/>
                <a:gd name="T52" fmla="*/ 178 w 328"/>
                <a:gd name="T53" fmla="*/ 1 h 288"/>
                <a:gd name="T54" fmla="*/ 157 w 328"/>
                <a:gd name="T55" fmla="*/ 0 h 288"/>
                <a:gd name="T56" fmla="*/ 108 w 328"/>
                <a:gd name="T57" fmla="*/ 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8" h="288">
                  <a:moveTo>
                    <a:pt x="108" y="7"/>
                  </a:moveTo>
                  <a:cubicBezTo>
                    <a:pt x="96" y="10"/>
                    <a:pt x="85" y="16"/>
                    <a:pt x="74" y="22"/>
                  </a:cubicBezTo>
                  <a:cubicBezTo>
                    <a:pt x="69" y="25"/>
                    <a:pt x="64" y="29"/>
                    <a:pt x="59" y="32"/>
                  </a:cubicBezTo>
                  <a:cubicBezTo>
                    <a:pt x="55" y="36"/>
                    <a:pt x="51" y="39"/>
                    <a:pt x="47" y="43"/>
                  </a:cubicBezTo>
                  <a:cubicBezTo>
                    <a:pt x="33" y="56"/>
                    <a:pt x="21" y="73"/>
                    <a:pt x="13" y="91"/>
                  </a:cubicBezTo>
                  <a:cubicBezTo>
                    <a:pt x="9" y="101"/>
                    <a:pt x="6" y="110"/>
                    <a:pt x="4" y="120"/>
                  </a:cubicBezTo>
                  <a:cubicBezTo>
                    <a:pt x="2" y="131"/>
                    <a:pt x="1" y="141"/>
                    <a:pt x="1" y="152"/>
                  </a:cubicBezTo>
                  <a:cubicBezTo>
                    <a:pt x="0" y="163"/>
                    <a:pt x="1" y="173"/>
                    <a:pt x="4" y="184"/>
                  </a:cubicBezTo>
                  <a:cubicBezTo>
                    <a:pt x="6" y="193"/>
                    <a:pt x="10" y="203"/>
                    <a:pt x="15" y="212"/>
                  </a:cubicBezTo>
                  <a:cubicBezTo>
                    <a:pt x="25" y="230"/>
                    <a:pt x="40" y="245"/>
                    <a:pt x="57" y="256"/>
                  </a:cubicBezTo>
                  <a:cubicBezTo>
                    <a:pt x="66" y="262"/>
                    <a:pt x="76" y="267"/>
                    <a:pt x="87" y="271"/>
                  </a:cubicBezTo>
                  <a:cubicBezTo>
                    <a:pt x="98" y="276"/>
                    <a:pt x="109" y="279"/>
                    <a:pt x="120" y="282"/>
                  </a:cubicBezTo>
                  <a:cubicBezTo>
                    <a:pt x="132" y="285"/>
                    <a:pt x="144" y="286"/>
                    <a:pt x="156" y="287"/>
                  </a:cubicBezTo>
                  <a:cubicBezTo>
                    <a:pt x="168" y="288"/>
                    <a:pt x="180" y="288"/>
                    <a:pt x="192" y="286"/>
                  </a:cubicBezTo>
                  <a:cubicBezTo>
                    <a:pt x="197" y="286"/>
                    <a:pt x="203" y="285"/>
                    <a:pt x="209" y="283"/>
                  </a:cubicBezTo>
                  <a:cubicBezTo>
                    <a:pt x="214" y="282"/>
                    <a:pt x="218" y="281"/>
                    <a:pt x="223" y="279"/>
                  </a:cubicBezTo>
                  <a:cubicBezTo>
                    <a:pt x="234" y="275"/>
                    <a:pt x="243" y="271"/>
                    <a:pt x="253" y="266"/>
                  </a:cubicBezTo>
                  <a:cubicBezTo>
                    <a:pt x="263" y="260"/>
                    <a:pt x="272" y="254"/>
                    <a:pt x="280" y="247"/>
                  </a:cubicBezTo>
                  <a:cubicBezTo>
                    <a:pt x="289" y="240"/>
                    <a:pt x="297" y="232"/>
                    <a:pt x="303" y="223"/>
                  </a:cubicBezTo>
                  <a:cubicBezTo>
                    <a:pt x="306" y="219"/>
                    <a:pt x="309" y="215"/>
                    <a:pt x="312" y="210"/>
                  </a:cubicBezTo>
                  <a:cubicBezTo>
                    <a:pt x="315" y="205"/>
                    <a:pt x="317" y="200"/>
                    <a:pt x="319" y="195"/>
                  </a:cubicBezTo>
                  <a:cubicBezTo>
                    <a:pt x="323" y="184"/>
                    <a:pt x="326" y="172"/>
                    <a:pt x="327" y="161"/>
                  </a:cubicBezTo>
                  <a:cubicBezTo>
                    <a:pt x="328" y="149"/>
                    <a:pt x="328" y="137"/>
                    <a:pt x="326" y="125"/>
                  </a:cubicBezTo>
                  <a:cubicBezTo>
                    <a:pt x="324" y="113"/>
                    <a:pt x="321" y="102"/>
                    <a:pt x="316" y="91"/>
                  </a:cubicBezTo>
                  <a:cubicBezTo>
                    <a:pt x="302" y="59"/>
                    <a:pt x="273" y="25"/>
                    <a:pt x="239" y="13"/>
                  </a:cubicBezTo>
                  <a:cubicBezTo>
                    <a:pt x="231" y="10"/>
                    <a:pt x="221" y="8"/>
                    <a:pt x="212" y="6"/>
                  </a:cubicBezTo>
                  <a:cubicBezTo>
                    <a:pt x="201" y="4"/>
                    <a:pt x="190" y="2"/>
                    <a:pt x="178" y="1"/>
                  </a:cubicBezTo>
                  <a:cubicBezTo>
                    <a:pt x="171" y="0"/>
                    <a:pt x="164" y="0"/>
                    <a:pt x="157" y="0"/>
                  </a:cubicBezTo>
                  <a:cubicBezTo>
                    <a:pt x="141" y="0"/>
                    <a:pt x="124" y="2"/>
                    <a:pt x="108" y="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ctr" anchorCtr="0" compatLnSpc="1"/>
            <a:lstStyle/>
            <a:p>
              <a:pPr algn="ctr">
                <a:lnSpc>
                  <a:spcPct val="120000"/>
                </a:lnSpc>
              </a:pPr>
              <a:endParaRPr lang="zh-CN" altLang="en-US" sz="1600">
                <a:latin typeface="Arial" panose="020B0604020202020204" pitchFamily="34" charset="0"/>
                <a:ea typeface="幼圆" panose="02010509060101010101" pitchFamily="49" charset="-122"/>
                <a:cs typeface="Arial" panose="020B0604020202020204" pitchFamily="34" charset="0"/>
                <a:sym typeface="Arial" panose="020B0604020202020204" pitchFamily="34" charset="0"/>
              </a:endParaRPr>
            </a:p>
          </p:txBody>
        </p:sp>
        <p:sp>
          <p:nvSpPr>
            <p:cNvPr id="177" name="文本框 176"/>
            <p:cNvSpPr txBox="1"/>
            <p:nvPr>
              <p:custDataLst>
                <p:tags r:id="rId14"/>
              </p:custDataLst>
            </p:nvPr>
          </p:nvSpPr>
          <p:spPr>
            <a:xfrm>
              <a:off x="8818" y="4219"/>
              <a:ext cx="397" cy="397"/>
            </a:xfrm>
            <a:prstGeom prst="rect">
              <a:avLst/>
            </a:prstGeom>
            <a:noFill/>
          </p:spPr>
          <p:txBody>
            <a:bodyPr wrap="square" rtlCol="0" anchor="ctr" anchorCtr="0">
              <a:normAutofit fontScale="50000" lnSpcReduction="20000"/>
            </a:bodyPr>
            <a:lstStyle/>
            <a:p>
              <a:pPr algn="ctr">
                <a:lnSpc>
                  <a:spcPct val="120000"/>
                </a:lnSpc>
              </a:pPr>
              <a:r>
                <a:rPr lang="en-US" altLang="zh-CN" sz="1600" b="1">
                  <a:solidFill>
                    <a:schemeClr val="bg1"/>
                  </a:solidFill>
                  <a:latin typeface="Arial" panose="020B0604020202020204" pitchFamily="34" charset="0"/>
                  <a:ea typeface="幼圆" panose="02010509060101010101" pitchFamily="49" charset="-122"/>
                  <a:cs typeface="Arial" panose="020B0604020202020204" pitchFamily="34" charset="0"/>
                  <a:sym typeface="Arial" panose="020B0604020202020204" pitchFamily="34" charset="0"/>
                </a:rPr>
                <a:t>01</a:t>
              </a:r>
              <a:endParaRPr lang="en-US" altLang="zh-CN" sz="1600" b="1">
                <a:solidFill>
                  <a:schemeClr val="bg1"/>
                </a:solidFill>
                <a:latin typeface="Arial" panose="020B0604020202020204" pitchFamily="34" charset="0"/>
                <a:ea typeface="幼圆" panose="02010509060101010101" pitchFamily="49" charset="-122"/>
                <a:cs typeface="Arial" panose="020B0604020202020204" pitchFamily="34" charset="0"/>
                <a:sym typeface="Arial" panose="020B0604020202020204" pitchFamily="34" charset="0"/>
              </a:endParaRPr>
            </a:p>
          </p:txBody>
        </p:sp>
      </p:grpSp>
      <p:sp>
        <p:nvSpPr>
          <p:cNvPr id="178" name="Freeform 32"/>
          <p:cNvSpPr/>
          <p:nvPr>
            <p:custDataLst>
              <p:tags r:id="rId15"/>
            </p:custDataLst>
          </p:nvPr>
        </p:nvSpPr>
        <p:spPr bwMode="auto">
          <a:xfrm rot="9000000">
            <a:off x="2376170" y="4416425"/>
            <a:ext cx="344170" cy="329565"/>
          </a:xfrm>
          <a:custGeom>
            <a:avLst/>
            <a:gdLst>
              <a:gd name="T0" fmla="*/ 108 w 328"/>
              <a:gd name="T1" fmla="*/ 7 h 288"/>
              <a:gd name="T2" fmla="*/ 74 w 328"/>
              <a:gd name="T3" fmla="*/ 22 h 288"/>
              <a:gd name="T4" fmla="*/ 59 w 328"/>
              <a:gd name="T5" fmla="*/ 32 h 288"/>
              <a:gd name="T6" fmla="*/ 47 w 328"/>
              <a:gd name="T7" fmla="*/ 43 h 288"/>
              <a:gd name="T8" fmla="*/ 13 w 328"/>
              <a:gd name="T9" fmla="*/ 91 h 288"/>
              <a:gd name="T10" fmla="*/ 4 w 328"/>
              <a:gd name="T11" fmla="*/ 120 h 288"/>
              <a:gd name="T12" fmla="*/ 1 w 328"/>
              <a:gd name="T13" fmla="*/ 152 h 288"/>
              <a:gd name="T14" fmla="*/ 4 w 328"/>
              <a:gd name="T15" fmla="*/ 184 h 288"/>
              <a:gd name="T16" fmla="*/ 15 w 328"/>
              <a:gd name="T17" fmla="*/ 212 h 288"/>
              <a:gd name="T18" fmla="*/ 57 w 328"/>
              <a:gd name="T19" fmla="*/ 256 h 288"/>
              <a:gd name="T20" fmla="*/ 87 w 328"/>
              <a:gd name="T21" fmla="*/ 271 h 288"/>
              <a:gd name="T22" fmla="*/ 120 w 328"/>
              <a:gd name="T23" fmla="*/ 282 h 288"/>
              <a:gd name="T24" fmla="*/ 156 w 328"/>
              <a:gd name="T25" fmla="*/ 287 h 288"/>
              <a:gd name="T26" fmla="*/ 192 w 328"/>
              <a:gd name="T27" fmla="*/ 286 h 288"/>
              <a:gd name="T28" fmla="*/ 209 w 328"/>
              <a:gd name="T29" fmla="*/ 283 h 288"/>
              <a:gd name="T30" fmla="*/ 223 w 328"/>
              <a:gd name="T31" fmla="*/ 279 h 288"/>
              <a:gd name="T32" fmla="*/ 253 w 328"/>
              <a:gd name="T33" fmla="*/ 266 h 288"/>
              <a:gd name="T34" fmla="*/ 280 w 328"/>
              <a:gd name="T35" fmla="*/ 247 h 288"/>
              <a:gd name="T36" fmla="*/ 303 w 328"/>
              <a:gd name="T37" fmla="*/ 223 h 288"/>
              <a:gd name="T38" fmla="*/ 312 w 328"/>
              <a:gd name="T39" fmla="*/ 210 h 288"/>
              <a:gd name="T40" fmla="*/ 319 w 328"/>
              <a:gd name="T41" fmla="*/ 195 h 288"/>
              <a:gd name="T42" fmla="*/ 327 w 328"/>
              <a:gd name="T43" fmla="*/ 161 h 288"/>
              <a:gd name="T44" fmla="*/ 326 w 328"/>
              <a:gd name="T45" fmla="*/ 125 h 288"/>
              <a:gd name="T46" fmla="*/ 316 w 328"/>
              <a:gd name="T47" fmla="*/ 91 h 288"/>
              <a:gd name="T48" fmla="*/ 239 w 328"/>
              <a:gd name="T49" fmla="*/ 13 h 288"/>
              <a:gd name="T50" fmla="*/ 212 w 328"/>
              <a:gd name="T51" fmla="*/ 6 h 288"/>
              <a:gd name="T52" fmla="*/ 178 w 328"/>
              <a:gd name="T53" fmla="*/ 1 h 288"/>
              <a:gd name="T54" fmla="*/ 157 w 328"/>
              <a:gd name="T55" fmla="*/ 0 h 288"/>
              <a:gd name="T56" fmla="*/ 108 w 328"/>
              <a:gd name="T57" fmla="*/ 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8" h="288">
                <a:moveTo>
                  <a:pt x="108" y="7"/>
                </a:moveTo>
                <a:cubicBezTo>
                  <a:pt x="96" y="10"/>
                  <a:pt x="85" y="16"/>
                  <a:pt x="74" y="22"/>
                </a:cubicBezTo>
                <a:cubicBezTo>
                  <a:pt x="69" y="25"/>
                  <a:pt x="64" y="29"/>
                  <a:pt x="59" y="32"/>
                </a:cubicBezTo>
                <a:cubicBezTo>
                  <a:pt x="55" y="36"/>
                  <a:pt x="51" y="39"/>
                  <a:pt x="47" y="43"/>
                </a:cubicBezTo>
                <a:cubicBezTo>
                  <a:pt x="33" y="56"/>
                  <a:pt x="21" y="73"/>
                  <a:pt x="13" y="91"/>
                </a:cubicBezTo>
                <a:cubicBezTo>
                  <a:pt x="9" y="101"/>
                  <a:pt x="6" y="110"/>
                  <a:pt x="4" y="120"/>
                </a:cubicBezTo>
                <a:cubicBezTo>
                  <a:pt x="2" y="131"/>
                  <a:pt x="1" y="141"/>
                  <a:pt x="1" y="152"/>
                </a:cubicBezTo>
                <a:cubicBezTo>
                  <a:pt x="0" y="163"/>
                  <a:pt x="1" y="173"/>
                  <a:pt x="4" y="184"/>
                </a:cubicBezTo>
                <a:cubicBezTo>
                  <a:pt x="6" y="193"/>
                  <a:pt x="10" y="203"/>
                  <a:pt x="15" y="212"/>
                </a:cubicBezTo>
                <a:cubicBezTo>
                  <a:pt x="25" y="230"/>
                  <a:pt x="40" y="245"/>
                  <a:pt x="57" y="256"/>
                </a:cubicBezTo>
                <a:cubicBezTo>
                  <a:pt x="66" y="262"/>
                  <a:pt x="76" y="267"/>
                  <a:pt x="87" y="271"/>
                </a:cubicBezTo>
                <a:cubicBezTo>
                  <a:pt x="98" y="276"/>
                  <a:pt x="109" y="279"/>
                  <a:pt x="120" y="282"/>
                </a:cubicBezTo>
                <a:cubicBezTo>
                  <a:pt x="132" y="285"/>
                  <a:pt x="144" y="286"/>
                  <a:pt x="156" y="287"/>
                </a:cubicBezTo>
                <a:cubicBezTo>
                  <a:pt x="168" y="288"/>
                  <a:pt x="180" y="288"/>
                  <a:pt x="192" y="286"/>
                </a:cubicBezTo>
                <a:cubicBezTo>
                  <a:pt x="197" y="286"/>
                  <a:pt x="203" y="285"/>
                  <a:pt x="209" y="283"/>
                </a:cubicBezTo>
                <a:cubicBezTo>
                  <a:pt x="214" y="282"/>
                  <a:pt x="218" y="281"/>
                  <a:pt x="223" y="279"/>
                </a:cubicBezTo>
                <a:cubicBezTo>
                  <a:pt x="234" y="275"/>
                  <a:pt x="243" y="271"/>
                  <a:pt x="253" y="266"/>
                </a:cubicBezTo>
                <a:cubicBezTo>
                  <a:pt x="263" y="260"/>
                  <a:pt x="272" y="254"/>
                  <a:pt x="280" y="247"/>
                </a:cubicBezTo>
                <a:cubicBezTo>
                  <a:pt x="289" y="240"/>
                  <a:pt x="297" y="232"/>
                  <a:pt x="303" y="223"/>
                </a:cubicBezTo>
                <a:cubicBezTo>
                  <a:pt x="306" y="219"/>
                  <a:pt x="309" y="215"/>
                  <a:pt x="312" y="210"/>
                </a:cubicBezTo>
                <a:cubicBezTo>
                  <a:pt x="315" y="205"/>
                  <a:pt x="317" y="200"/>
                  <a:pt x="319" y="195"/>
                </a:cubicBezTo>
                <a:cubicBezTo>
                  <a:pt x="323" y="184"/>
                  <a:pt x="326" y="172"/>
                  <a:pt x="327" y="161"/>
                </a:cubicBezTo>
                <a:cubicBezTo>
                  <a:pt x="328" y="149"/>
                  <a:pt x="328" y="137"/>
                  <a:pt x="326" y="125"/>
                </a:cubicBezTo>
                <a:cubicBezTo>
                  <a:pt x="324" y="113"/>
                  <a:pt x="321" y="102"/>
                  <a:pt x="316" y="91"/>
                </a:cubicBezTo>
                <a:cubicBezTo>
                  <a:pt x="302" y="59"/>
                  <a:pt x="273" y="25"/>
                  <a:pt x="239" y="13"/>
                </a:cubicBezTo>
                <a:cubicBezTo>
                  <a:pt x="231" y="10"/>
                  <a:pt x="221" y="8"/>
                  <a:pt x="212" y="6"/>
                </a:cubicBezTo>
                <a:cubicBezTo>
                  <a:pt x="201" y="4"/>
                  <a:pt x="190" y="2"/>
                  <a:pt x="178" y="1"/>
                </a:cubicBezTo>
                <a:cubicBezTo>
                  <a:pt x="171" y="0"/>
                  <a:pt x="164" y="0"/>
                  <a:pt x="157" y="0"/>
                </a:cubicBezTo>
                <a:cubicBezTo>
                  <a:pt x="141" y="0"/>
                  <a:pt x="124" y="2"/>
                  <a:pt x="108" y="7"/>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20000"/>
              </a:lnSpc>
            </a:pPr>
            <a:endParaRPr lang="zh-CN" altLang="en-US" sz="1600">
              <a:latin typeface="Arial" panose="020B0604020202020204" pitchFamily="34" charset="0"/>
              <a:ea typeface="幼圆" panose="02010509060101010101" pitchFamily="49" charset="-122"/>
              <a:cs typeface="Arial" panose="020B0604020202020204" pitchFamily="34" charset="0"/>
              <a:sym typeface="Arial" panose="020B0604020202020204" pitchFamily="34" charset="0"/>
            </a:endParaRPr>
          </a:p>
        </p:txBody>
      </p:sp>
      <p:sp>
        <p:nvSpPr>
          <p:cNvPr id="179" name="内容占位符 6"/>
          <p:cNvSpPr>
            <a:spLocks noGrp="1"/>
          </p:cNvSpPr>
          <p:nvPr>
            <p:custDataLst>
              <p:tags r:id="rId16"/>
            </p:custDataLst>
          </p:nvPr>
        </p:nvSpPr>
        <p:spPr>
          <a:xfrm>
            <a:off x="219075" y="5168265"/>
            <a:ext cx="3961765" cy="1035050"/>
          </a:xfrm>
          <a:prstGeom prst="rect">
            <a:avLst/>
          </a:prstGeom>
        </p:spPr>
        <p:txBody>
          <a:bodyPr vert="horz" wrap="square" lIns="90000" tIns="46800" rIns="90000" bIns="46800" rtlCol="0" anchor="t" anchorCtr="0">
            <a:normAutofit/>
          </a:bodyPr>
          <a:lstStyle>
            <a:lvl1pPr marL="285750" indent="-28575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8000" lvl="1" indent="-222250" algn="r" fontAlgn="ctr">
              <a:lnSpc>
                <a:spcPct val="130000"/>
              </a:lnSpc>
              <a:spcBef>
                <a:spcPts val="0"/>
              </a:spcBef>
              <a:spcAft>
                <a:spcPts val="0"/>
              </a:spcAft>
              <a:buSzPct val="100000"/>
              <a:buFont typeface="Arial" panose="020B0604020202020204" pitchFamily="34" charset="0"/>
              <a:buChar char="○"/>
            </a:pPr>
            <a:r>
              <a:rPr lang="zh-CN" altLang="en-US" sz="1200" b="1" dirty="0">
                <a:solidFill>
                  <a:schemeClr val="tx1">
                    <a:lumMod val="75000"/>
                    <a:lumOff val="25000"/>
                  </a:schemeClr>
                </a:solidFill>
                <a:latin typeface="仿宋" panose="02010609060101010101" charset="-122"/>
                <a:ea typeface="仿宋" panose="02010609060101010101" charset="-122"/>
                <a:sym typeface="+mn-ea"/>
              </a:rPr>
              <a:t>除以上属于高风险作业范围外，各单位可根据实际情况，参照高风险作业许可审批流程及要求自行添加认为属于高风险的其他作业。</a:t>
            </a:r>
            <a:endParaRPr lang="zh-CN" altLang="en-US" sz="1200" b="1" dirty="0">
              <a:solidFill>
                <a:schemeClr val="tx1">
                  <a:lumMod val="75000"/>
                  <a:lumOff val="25000"/>
                </a:schemeClr>
              </a:solidFill>
              <a:latin typeface="仿宋" panose="02010609060101010101" charset="-122"/>
              <a:ea typeface="仿宋" panose="02010609060101010101" charset="-122"/>
              <a:sym typeface="+mn-ea"/>
            </a:endParaRPr>
          </a:p>
        </p:txBody>
      </p:sp>
      <p:sp>
        <p:nvSpPr>
          <p:cNvPr id="180" name="内容占位符 6"/>
          <p:cNvSpPr>
            <a:spLocks noGrp="1"/>
          </p:cNvSpPr>
          <p:nvPr>
            <p:custDataLst>
              <p:tags r:id="rId17"/>
            </p:custDataLst>
          </p:nvPr>
        </p:nvSpPr>
        <p:spPr>
          <a:xfrm>
            <a:off x="219075" y="1598295"/>
            <a:ext cx="3961765" cy="1035050"/>
          </a:xfrm>
          <a:prstGeom prst="rect">
            <a:avLst/>
          </a:prstGeom>
        </p:spPr>
        <p:txBody>
          <a:bodyPr vert="horz" wrap="square" lIns="90000" tIns="46800" rIns="90000" bIns="46800" rtlCol="0" anchor="b" anchorCtr="0"/>
          <a:lstStyle>
            <a:lvl1pPr marL="285750" indent="-28575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200" b="1" dirty="0">
                <a:solidFill>
                  <a:schemeClr val="tx1">
                    <a:lumMod val="75000"/>
                    <a:lumOff val="25000"/>
                  </a:schemeClr>
                </a:solidFill>
                <a:latin typeface="仿宋" panose="02010609060101010101" charset="-122"/>
                <a:ea typeface="仿宋" panose="02010609060101010101" charset="-122"/>
                <a:sym typeface="+mn-ea"/>
              </a:rPr>
              <a:t>受限空间作业、防护设施拆除作业、脚手架拆除作业、动火作业、爆破作业、起重机械安装、拆除及顶升作业、建、构筑物拆除作业、电梯井内施工作业、起重吊装作业、先张法张拉作业、管线附近施工作业。</a:t>
            </a:r>
            <a:endParaRPr lang="zh-CN" altLang="en-US" sz="1200" b="1" dirty="0">
              <a:solidFill>
                <a:schemeClr val="tx1">
                  <a:lumMod val="75000"/>
                  <a:lumOff val="25000"/>
                </a:schemeClr>
              </a:solidFill>
              <a:latin typeface="仿宋" panose="02010609060101010101" charset="-122"/>
              <a:ea typeface="仿宋" panose="02010609060101010101" charset="-122"/>
              <a:sym typeface="+mn-ea"/>
            </a:endParaRPr>
          </a:p>
        </p:txBody>
      </p:sp>
      <p:sp>
        <p:nvSpPr>
          <p:cNvPr id="181" name="文本框 180"/>
          <p:cNvSpPr txBox="1"/>
          <p:nvPr>
            <p:custDataLst>
              <p:tags r:id="rId18"/>
            </p:custDataLst>
          </p:nvPr>
        </p:nvSpPr>
        <p:spPr>
          <a:xfrm>
            <a:off x="2394585" y="4427220"/>
            <a:ext cx="307975" cy="308610"/>
          </a:xfrm>
          <a:prstGeom prst="rect">
            <a:avLst/>
          </a:prstGeom>
          <a:noFill/>
        </p:spPr>
        <p:txBody>
          <a:bodyPr wrap="square" rtlCol="0" anchor="ctr" anchorCtr="0">
            <a:normAutofit fontScale="50000" lnSpcReduction="20000"/>
          </a:bodyPr>
          <a:lstStyle/>
          <a:p>
            <a:pPr algn="ctr">
              <a:lnSpc>
                <a:spcPct val="120000"/>
              </a:lnSpc>
            </a:pPr>
            <a:r>
              <a:rPr lang="en-US" altLang="zh-CN" sz="1600" b="1">
                <a:solidFill>
                  <a:schemeClr val="bg1"/>
                </a:solidFill>
                <a:latin typeface="Arial" panose="020B0604020202020204" pitchFamily="34" charset="0"/>
                <a:ea typeface="幼圆" panose="02010509060101010101" pitchFamily="49" charset="-122"/>
                <a:cs typeface="Arial" panose="020B0604020202020204" pitchFamily="34" charset="0"/>
                <a:sym typeface="Arial" panose="020B0604020202020204" pitchFamily="34" charset="0"/>
              </a:rPr>
              <a:t>02</a:t>
            </a:r>
            <a:endParaRPr lang="en-US" altLang="zh-CN" sz="1600" b="1">
              <a:solidFill>
                <a:schemeClr val="bg1"/>
              </a:solidFill>
              <a:latin typeface="Arial" panose="020B0604020202020204" pitchFamily="34" charset="0"/>
              <a:ea typeface="幼圆" panose="02010509060101010101" pitchFamily="49" charset="-122"/>
              <a:cs typeface="Arial" panose="020B0604020202020204" pitchFamily="34" charset="0"/>
              <a:sym typeface="Arial" panose="020B0604020202020204" pitchFamily="34" charset="0"/>
            </a:endParaRPr>
          </a:p>
        </p:txBody>
      </p:sp>
      <p:grpSp>
        <p:nvGrpSpPr>
          <p:cNvPr id="182" name="组合 181"/>
          <p:cNvGrpSpPr/>
          <p:nvPr>
            <p:custDataLst>
              <p:tags r:id="rId19"/>
            </p:custDataLst>
          </p:nvPr>
        </p:nvGrpSpPr>
        <p:grpSpPr>
          <a:xfrm>
            <a:off x="2003425" y="3583305"/>
            <a:ext cx="399415" cy="492760"/>
            <a:chOff x="9073" y="4750"/>
            <a:chExt cx="1054" cy="1300"/>
          </a:xfrm>
        </p:grpSpPr>
        <p:sp>
          <p:nvSpPr>
            <p:cNvPr id="183" name="Freeform 82"/>
            <p:cNvSpPr>
              <a:spLocks noEditPoints="1"/>
            </p:cNvSpPr>
            <p:nvPr>
              <p:custDataLst>
                <p:tags r:id="rId20"/>
              </p:custDataLst>
            </p:nvPr>
          </p:nvSpPr>
          <p:spPr bwMode="auto">
            <a:xfrm>
              <a:off x="9221" y="5493"/>
              <a:ext cx="763" cy="531"/>
            </a:xfrm>
            <a:custGeom>
              <a:avLst/>
              <a:gdLst>
                <a:gd name="T0" fmla="*/ 176 w 201"/>
                <a:gd name="T1" fmla="*/ 2 h 140"/>
                <a:gd name="T2" fmla="*/ 175 w 201"/>
                <a:gd name="T3" fmla="*/ 2 h 140"/>
                <a:gd name="T4" fmla="*/ 176 w 201"/>
                <a:gd name="T5" fmla="*/ 2 h 140"/>
                <a:gd name="T6" fmla="*/ 183 w 201"/>
                <a:gd name="T7" fmla="*/ 1 h 140"/>
                <a:gd name="T8" fmla="*/ 174 w 201"/>
                <a:gd name="T9" fmla="*/ 2 h 140"/>
                <a:gd name="T10" fmla="*/ 91 w 201"/>
                <a:gd name="T11" fmla="*/ 6 h 140"/>
                <a:gd name="T12" fmla="*/ 48 w 201"/>
                <a:gd name="T13" fmla="*/ 6 h 140"/>
                <a:gd name="T14" fmla="*/ 28 w 201"/>
                <a:gd name="T15" fmla="*/ 6 h 140"/>
                <a:gd name="T16" fmla="*/ 8 w 201"/>
                <a:gd name="T17" fmla="*/ 6 h 140"/>
                <a:gd name="T18" fmla="*/ 6 w 201"/>
                <a:gd name="T19" fmla="*/ 5 h 140"/>
                <a:gd name="T20" fmla="*/ 2 w 201"/>
                <a:gd name="T21" fmla="*/ 6 h 140"/>
                <a:gd name="T22" fmla="*/ 0 w 201"/>
                <a:gd name="T23" fmla="*/ 9 h 140"/>
                <a:gd name="T24" fmla="*/ 1 w 201"/>
                <a:gd name="T25" fmla="*/ 12 h 140"/>
                <a:gd name="T26" fmla="*/ 2 w 201"/>
                <a:gd name="T27" fmla="*/ 13 h 140"/>
                <a:gd name="T28" fmla="*/ 2 w 201"/>
                <a:gd name="T29" fmla="*/ 53 h 140"/>
                <a:gd name="T30" fmla="*/ 3 w 201"/>
                <a:gd name="T31" fmla="*/ 74 h 140"/>
                <a:gd name="T32" fmla="*/ 3 w 201"/>
                <a:gd name="T33" fmla="*/ 81 h 140"/>
                <a:gd name="T34" fmla="*/ 4 w 201"/>
                <a:gd name="T35" fmla="*/ 87 h 140"/>
                <a:gd name="T36" fmla="*/ 7 w 201"/>
                <a:gd name="T37" fmla="*/ 115 h 140"/>
                <a:gd name="T38" fmla="*/ 11 w 201"/>
                <a:gd name="T39" fmla="*/ 128 h 140"/>
                <a:gd name="T40" fmla="*/ 21 w 201"/>
                <a:gd name="T41" fmla="*/ 136 h 140"/>
                <a:gd name="T42" fmla="*/ 29 w 201"/>
                <a:gd name="T43" fmla="*/ 139 h 140"/>
                <a:gd name="T44" fmla="*/ 37 w 201"/>
                <a:gd name="T45" fmla="*/ 139 h 140"/>
                <a:gd name="T46" fmla="*/ 44 w 201"/>
                <a:gd name="T47" fmla="*/ 140 h 140"/>
                <a:gd name="T48" fmla="*/ 54 w 201"/>
                <a:gd name="T49" fmla="*/ 140 h 140"/>
                <a:gd name="T50" fmla="*/ 76 w 201"/>
                <a:gd name="T51" fmla="*/ 140 h 140"/>
                <a:gd name="T52" fmla="*/ 96 w 201"/>
                <a:gd name="T53" fmla="*/ 140 h 140"/>
                <a:gd name="T54" fmla="*/ 137 w 201"/>
                <a:gd name="T55" fmla="*/ 139 h 140"/>
                <a:gd name="T56" fmla="*/ 157 w 201"/>
                <a:gd name="T57" fmla="*/ 137 h 140"/>
                <a:gd name="T58" fmla="*/ 167 w 201"/>
                <a:gd name="T59" fmla="*/ 135 h 140"/>
                <a:gd name="T60" fmla="*/ 177 w 201"/>
                <a:gd name="T61" fmla="*/ 133 h 140"/>
                <a:gd name="T62" fmla="*/ 189 w 201"/>
                <a:gd name="T63" fmla="*/ 127 h 140"/>
                <a:gd name="T64" fmla="*/ 195 w 201"/>
                <a:gd name="T65" fmla="*/ 116 h 140"/>
                <a:gd name="T66" fmla="*/ 198 w 201"/>
                <a:gd name="T67" fmla="*/ 104 h 140"/>
                <a:gd name="T68" fmla="*/ 199 w 201"/>
                <a:gd name="T69" fmla="*/ 91 h 140"/>
                <a:gd name="T70" fmla="*/ 199 w 201"/>
                <a:gd name="T71" fmla="*/ 85 h 140"/>
                <a:gd name="T72" fmla="*/ 200 w 201"/>
                <a:gd name="T73" fmla="*/ 76 h 140"/>
                <a:gd name="T74" fmla="*/ 201 w 201"/>
                <a:gd name="T75" fmla="*/ 54 h 140"/>
                <a:gd name="T76" fmla="*/ 201 w 201"/>
                <a:gd name="T77" fmla="*/ 33 h 140"/>
                <a:gd name="T78" fmla="*/ 200 w 201"/>
                <a:gd name="T79" fmla="*/ 12 h 140"/>
                <a:gd name="T80" fmla="*/ 197 w 201"/>
                <a:gd name="T81" fmla="*/ 4 h 140"/>
                <a:gd name="T82" fmla="*/ 194 w 201"/>
                <a:gd name="T83" fmla="*/ 1 h 140"/>
                <a:gd name="T84" fmla="*/ 190 w 201"/>
                <a:gd name="T85" fmla="*/ 0 h 140"/>
                <a:gd name="T86" fmla="*/ 189 w 201"/>
                <a:gd name="T87" fmla="*/ 0 h 140"/>
                <a:gd name="T88" fmla="*/ 183 w 201"/>
                <a:gd name="T89" fmla="*/ 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1" h="140">
                  <a:moveTo>
                    <a:pt x="176" y="2"/>
                  </a:moveTo>
                  <a:cubicBezTo>
                    <a:pt x="175" y="2"/>
                    <a:pt x="175" y="2"/>
                    <a:pt x="175" y="2"/>
                  </a:cubicBezTo>
                  <a:cubicBezTo>
                    <a:pt x="175" y="2"/>
                    <a:pt x="175" y="2"/>
                    <a:pt x="176" y="2"/>
                  </a:cubicBezTo>
                  <a:close/>
                  <a:moveTo>
                    <a:pt x="183" y="1"/>
                  </a:moveTo>
                  <a:cubicBezTo>
                    <a:pt x="180" y="1"/>
                    <a:pt x="177" y="2"/>
                    <a:pt x="174" y="2"/>
                  </a:cubicBezTo>
                  <a:cubicBezTo>
                    <a:pt x="147" y="6"/>
                    <a:pt x="119" y="6"/>
                    <a:pt x="91" y="6"/>
                  </a:cubicBezTo>
                  <a:cubicBezTo>
                    <a:pt x="77" y="6"/>
                    <a:pt x="63" y="6"/>
                    <a:pt x="48" y="6"/>
                  </a:cubicBezTo>
                  <a:cubicBezTo>
                    <a:pt x="42" y="6"/>
                    <a:pt x="35" y="6"/>
                    <a:pt x="28" y="6"/>
                  </a:cubicBezTo>
                  <a:cubicBezTo>
                    <a:pt x="21" y="7"/>
                    <a:pt x="15" y="7"/>
                    <a:pt x="8" y="6"/>
                  </a:cubicBezTo>
                  <a:cubicBezTo>
                    <a:pt x="7" y="6"/>
                    <a:pt x="7" y="6"/>
                    <a:pt x="6" y="5"/>
                  </a:cubicBezTo>
                  <a:cubicBezTo>
                    <a:pt x="5" y="5"/>
                    <a:pt x="4" y="5"/>
                    <a:pt x="2" y="6"/>
                  </a:cubicBezTo>
                  <a:cubicBezTo>
                    <a:pt x="1" y="6"/>
                    <a:pt x="1" y="7"/>
                    <a:pt x="0" y="9"/>
                  </a:cubicBezTo>
                  <a:cubicBezTo>
                    <a:pt x="0" y="10"/>
                    <a:pt x="0" y="11"/>
                    <a:pt x="1" y="12"/>
                  </a:cubicBezTo>
                  <a:cubicBezTo>
                    <a:pt x="1" y="12"/>
                    <a:pt x="1" y="12"/>
                    <a:pt x="2" y="13"/>
                  </a:cubicBezTo>
                  <a:cubicBezTo>
                    <a:pt x="2" y="26"/>
                    <a:pt x="1" y="39"/>
                    <a:pt x="2" y="53"/>
                  </a:cubicBezTo>
                  <a:cubicBezTo>
                    <a:pt x="2" y="60"/>
                    <a:pt x="2" y="67"/>
                    <a:pt x="3" y="74"/>
                  </a:cubicBezTo>
                  <a:cubicBezTo>
                    <a:pt x="3" y="76"/>
                    <a:pt x="3" y="79"/>
                    <a:pt x="3" y="81"/>
                  </a:cubicBezTo>
                  <a:cubicBezTo>
                    <a:pt x="3" y="83"/>
                    <a:pt x="4" y="85"/>
                    <a:pt x="4" y="87"/>
                  </a:cubicBezTo>
                  <a:cubicBezTo>
                    <a:pt x="4" y="96"/>
                    <a:pt x="5" y="106"/>
                    <a:pt x="7" y="115"/>
                  </a:cubicBezTo>
                  <a:cubicBezTo>
                    <a:pt x="8" y="119"/>
                    <a:pt x="9" y="124"/>
                    <a:pt x="11" y="128"/>
                  </a:cubicBezTo>
                  <a:cubicBezTo>
                    <a:pt x="14" y="131"/>
                    <a:pt x="17" y="135"/>
                    <a:pt x="21" y="136"/>
                  </a:cubicBezTo>
                  <a:cubicBezTo>
                    <a:pt x="24" y="138"/>
                    <a:pt x="26" y="138"/>
                    <a:pt x="29" y="139"/>
                  </a:cubicBezTo>
                  <a:cubicBezTo>
                    <a:pt x="31" y="139"/>
                    <a:pt x="34" y="139"/>
                    <a:pt x="37" y="139"/>
                  </a:cubicBezTo>
                  <a:cubicBezTo>
                    <a:pt x="39" y="140"/>
                    <a:pt x="42" y="140"/>
                    <a:pt x="44" y="140"/>
                  </a:cubicBezTo>
                  <a:cubicBezTo>
                    <a:pt x="47" y="140"/>
                    <a:pt x="51" y="140"/>
                    <a:pt x="54" y="140"/>
                  </a:cubicBezTo>
                  <a:cubicBezTo>
                    <a:pt x="62" y="140"/>
                    <a:pt x="69" y="140"/>
                    <a:pt x="76" y="140"/>
                  </a:cubicBezTo>
                  <a:cubicBezTo>
                    <a:pt x="83" y="140"/>
                    <a:pt x="89" y="140"/>
                    <a:pt x="96" y="140"/>
                  </a:cubicBezTo>
                  <a:cubicBezTo>
                    <a:pt x="110" y="140"/>
                    <a:pt x="123" y="140"/>
                    <a:pt x="137" y="139"/>
                  </a:cubicBezTo>
                  <a:cubicBezTo>
                    <a:pt x="144" y="138"/>
                    <a:pt x="151" y="138"/>
                    <a:pt x="157" y="137"/>
                  </a:cubicBezTo>
                  <a:cubicBezTo>
                    <a:pt x="161" y="136"/>
                    <a:pt x="164" y="136"/>
                    <a:pt x="167" y="135"/>
                  </a:cubicBezTo>
                  <a:cubicBezTo>
                    <a:pt x="170" y="135"/>
                    <a:pt x="173" y="134"/>
                    <a:pt x="177" y="133"/>
                  </a:cubicBezTo>
                  <a:cubicBezTo>
                    <a:pt x="181" y="132"/>
                    <a:pt x="185" y="130"/>
                    <a:pt x="189" y="127"/>
                  </a:cubicBezTo>
                  <a:cubicBezTo>
                    <a:pt x="192" y="124"/>
                    <a:pt x="194" y="120"/>
                    <a:pt x="195" y="116"/>
                  </a:cubicBezTo>
                  <a:cubicBezTo>
                    <a:pt x="197" y="112"/>
                    <a:pt x="198" y="108"/>
                    <a:pt x="198" y="104"/>
                  </a:cubicBezTo>
                  <a:cubicBezTo>
                    <a:pt x="199" y="99"/>
                    <a:pt x="199" y="95"/>
                    <a:pt x="199" y="91"/>
                  </a:cubicBezTo>
                  <a:cubicBezTo>
                    <a:pt x="199" y="89"/>
                    <a:pt x="199" y="87"/>
                    <a:pt x="199" y="85"/>
                  </a:cubicBezTo>
                  <a:cubicBezTo>
                    <a:pt x="199" y="82"/>
                    <a:pt x="200" y="79"/>
                    <a:pt x="200" y="76"/>
                  </a:cubicBezTo>
                  <a:cubicBezTo>
                    <a:pt x="200" y="69"/>
                    <a:pt x="201" y="62"/>
                    <a:pt x="201" y="54"/>
                  </a:cubicBezTo>
                  <a:cubicBezTo>
                    <a:pt x="201" y="47"/>
                    <a:pt x="201" y="40"/>
                    <a:pt x="201" y="33"/>
                  </a:cubicBezTo>
                  <a:cubicBezTo>
                    <a:pt x="201" y="26"/>
                    <a:pt x="201" y="19"/>
                    <a:pt x="200" y="12"/>
                  </a:cubicBezTo>
                  <a:cubicBezTo>
                    <a:pt x="200" y="9"/>
                    <a:pt x="199" y="6"/>
                    <a:pt x="197" y="4"/>
                  </a:cubicBezTo>
                  <a:cubicBezTo>
                    <a:pt x="196" y="3"/>
                    <a:pt x="195" y="2"/>
                    <a:pt x="194" y="1"/>
                  </a:cubicBezTo>
                  <a:cubicBezTo>
                    <a:pt x="193" y="1"/>
                    <a:pt x="192" y="0"/>
                    <a:pt x="190" y="0"/>
                  </a:cubicBezTo>
                  <a:cubicBezTo>
                    <a:pt x="190" y="0"/>
                    <a:pt x="189" y="0"/>
                    <a:pt x="189" y="0"/>
                  </a:cubicBezTo>
                  <a:cubicBezTo>
                    <a:pt x="187" y="0"/>
                    <a:pt x="185" y="0"/>
                    <a:pt x="183" y="1"/>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幼圆" panose="02010509060101010101" pitchFamily="49" charset="-122"/>
                <a:sym typeface="Arial" panose="020B0604020202020204" pitchFamily="34" charset="0"/>
              </a:endParaRPr>
            </a:p>
          </p:txBody>
        </p:sp>
        <p:sp>
          <p:nvSpPr>
            <p:cNvPr id="184" name="Freeform 83"/>
            <p:cNvSpPr>
              <a:spLocks noEditPoints="1"/>
            </p:cNvSpPr>
            <p:nvPr>
              <p:custDataLst>
                <p:tags r:id="rId21"/>
              </p:custDataLst>
            </p:nvPr>
          </p:nvSpPr>
          <p:spPr bwMode="auto">
            <a:xfrm>
              <a:off x="9278" y="5553"/>
              <a:ext cx="634" cy="441"/>
            </a:xfrm>
            <a:custGeom>
              <a:avLst/>
              <a:gdLst>
                <a:gd name="T0" fmla="*/ 106 w 167"/>
                <a:gd name="T1" fmla="*/ 19 h 116"/>
                <a:gd name="T2" fmla="*/ 114 w 167"/>
                <a:gd name="T3" fmla="*/ 28 h 116"/>
                <a:gd name="T4" fmla="*/ 123 w 167"/>
                <a:gd name="T5" fmla="*/ 19 h 116"/>
                <a:gd name="T6" fmla="*/ 114 w 167"/>
                <a:gd name="T7" fmla="*/ 11 h 116"/>
                <a:gd name="T8" fmla="*/ 106 w 167"/>
                <a:gd name="T9" fmla="*/ 19 h 116"/>
                <a:gd name="T10" fmla="*/ 22 w 167"/>
                <a:gd name="T11" fmla="*/ 88 h 116"/>
                <a:gd name="T12" fmla="*/ 31 w 167"/>
                <a:gd name="T13" fmla="*/ 97 h 116"/>
                <a:gd name="T14" fmla="*/ 40 w 167"/>
                <a:gd name="T15" fmla="*/ 88 h 116"/>
                <a:gd name="T16" fmla="*/ 31 w 167"/>
                <a:gd name="T17" fmla="*/ 80 h 116"/>
                <a:gd name="T18" fmla="*/ 22 w 167"/>
                <a:gd name="T19" fmla="*/ 88 h 116"/>
                <a:gd name="T20" fmla="*/ 29 w 167"/>
                <a:gd name="T21" fmla="*/ 13 h 116"/>
                <a:gd name="T22" fmla="*/ 37 w 167"/>
                <a:gd name="T23" fmla="*/ 22 h 116"/>
                <a:gd name="T24" fmla="*/ 46 w 167"/>
                <a:gd name="T25" fmla="*/ 13 h 116"/>
                <a:gd name="T26" fmla="*/ 37 w 167"/>
                <a:gd name="T27" fmla="*/ 4 h 116"/>
                <a:gd name="T28" fmla="*/ 29 w 167"/>
                <a:gd name="T29" fmla="*/ 13 h 116"/>
                <a:gd name="T30" fmla="*/ 0 w 167"/>
                <a:gd name="T31" fmla="*/ 38 h 116"/>
                <a:gd name="T32" fmla="*/ 9 w 167"/>
                <a:gd name="T33" fmla="*/ 46 h 116"/>
                <a:gd name="T34" fmla="*/ 17 w 167"/>
                <a:gd name="T35" fmla="*/ 38 h 116"/>
                <a:gd name="T36" fmla="*/ 9 w 167"/>
                <a:gd name="T37" fmla="*/ 29 h 116"/>
                <a:gd name="T38" fmla="*/ 0 w 167"/>
                <a:gd name="T39" fmla="*/ 38 h 116"/>
                <a:gd name="T40" fmla="*/ 149 w 167"/>
                <a:gd name="T41" fmla="*/ 96 h 116"/>
                <a:gd name="T42" fmla="*/ 157 w 167"/>
                <a:gd name="T43" fmla="*/ 105 h 116"/>
                <a:gd name="T44" fmla="*/ 166 w 167"/>
                <a:gd name="T45" fmla="*/ 96 h 116"/>
                <a:gd name="T46" fmla="*/ 157 w 167"/>
                <a:gd name="T47" fmla="*/ 88 h 116"/>
                <a:gd name="T48" fmla="*/ 149 w 167"/>
                <a:gd name="T49" fmla="*/ 96 h 116"/>
                <a:gd name="T50" fmla="*/ 107 w 167"/>
                <a:gd name="T51" fmla="*/ 107 h 116"/>
                <a:gd name="T52" fmla="*/ 116 w 167"/>
                <a:gd name="T53" fmla="*/ 116 h 116"/>
                <a:gd name="T54" fmla="*/ 124 w 167"/>
                <a:gd name="T55" fmla="*/ 107 h 116"/>
                <a:gd name="T56" fmla="*/ 116 w 167"/>
                <a:gd name="T57" fmla="*/ 99 h 116"/>
                <a:gd name="T58" fmla="*/ 107 w 167"/>
                <a:gd name="T59" fmla="*/ 107 h 116"/>
                <a:gd name="T60" fmla="*/ 131 w 167"/>
                <a:gd name="T61" fmla="*/ 61 h 116"/>
                <a:gd name="T62" fmla="*/ 139 w 167"/>
                <a:gd name="T63" fmla="*/ 69 h 116"/>
                <a:gd name="T64" fmla="*/ 148 w 167"/>
                <a:gd name="T65" fmla="*/ 61 h 116"/>
                <a:gd name="T66" fmla="*/ 139 w 167"/>
                <a:gd name="T67" fmla="*/ 52 h 116"/>
                <a:gd name="T68" fmla="*/ 131 w 167"/>
                <a:gd name="T69" fmla="*/ 61 h 116"/>
                <a:gd name="T70" fmla="*/ 150 w 167"/>
                <a:gd name="T71" fmla="*/ 8 h 116"/>
                <a:gd name="T72" fmla="*/ 159 w 167"/>
                <a:gd name="T73" fmla="*/ 17 h 116"/>
                <a:gd name="T74" fmla="*/ 167 w 167"/>
                <a:gd name="T75" fmla="*/ 8 h 116"/>
                <a:gd name="T76" fmla="*/ 159 w 167"/>
                <a:gd name="T77" fmla="*/ 0 h 116"/>
                <a:gd name="T78" fmla="*/ 150 w 167"/>
                <a:gd name="T79" fmla="*/ 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7" h="116">
                  <a:moveTo>
                    <a:pt x="106" y="19"/>
                  </a:moveTo>
                  <a:cubicBezTo>
                    <a:pt x="106" y="24"/>
                    <a:pt x="109" y="28"/>
                    <a:pt x="114" y="28"/>
                  </a:cubicBezTo>
                  <a:cubicBezTo>
                    <a:pt x="119" y="28"/>
                    <a:pt x="123" y="24"/>
                    <a:pt x="123" y="19"/>
                  </a:cubicBezTo>
                  <a:cubicBezTo>
                    <a:pt x="123" y="15"/>
                    <a:pt x="119" y="11"/>
                    <a:pt x="114" y="11"/>
                  </a:cubicBezTo>
                  <a:cubicBezTo>
                    <a:pt x="109" y="11"/>
                    <a:pt x="106" y="15"/>
                    <a:pt x="106" y="19"/>
                  </a:cubicBezTo>
                  <a:close/>
                  <a:moveTo>
                    <a:pt x="22" y="88"/>
                  </a:moveTo>
                  <a:cubicBezTo>
                    <a:pt x="22" y="93"/>
                    <a:pt x="26" y="97"/>
                    <a:pt x="31" y="97"/>
                  </a:cubicBezTo>
                  <a:cubicBezTo>
                    <a:pt x="36" y="97"/>
                    <a:pt x="40" y="93"/>
                    <a:pt x="40" y="88"/>
                  </a:cubicBezTo>
                  <a:cubicBezTo>
                    <a:pt x="40" y="84"/>
                    <a:pt x="36" y="80"/>
                    <a:pt x="31" y="80"/>
                  </a:cubicBezTo>
                  <a:cubicBezTo>
                    <a:pt x="26" y="80"/>
                    <a:pt x="22" y="84"/>
                    <a:pt x="22" y="88"/>
                  </a:cubicBezTo>
                  <a:close/>
                  <a:moveTo>
                    <a:pt x="29" y="13"/>
                  </a:moveTo>
                  <a:cubicBezTo>
                    <a:pt x="29" y="18"/>
                    <a:pt x="33" y="22"/>
                    <a:pt x="37" y="22"/>
                  </a:cubicBezTo>
                  <a:cubicBezTo>
                    <a:pt x="42" y="22"/>
                    <a:pt x="46" y="18"/>
                    <a:pt x="46" y="13"/>
                  </a:cubicBezTo>
                  <a:cubicBezTo>
                    <a:pt x="46" y="8"/>
                    <a:pt x="42" y="4"/>
                    <a:pt x="37" y="4"/>
                  </a:cubicBezTo>
                  <a:cubicBezTo>
                    <a:pt x="33" y="4"/>
                    <a:pt x="29" y="8"/>
                    <a:pt x="29" y="13"/>
                  </a:cubicBezTo>
                  <a:close/>
                  <a:moveTo>
                    <a:pt x="0" y="38"/>
                  </a:moveTo>
                  <a:cubicBezTo>
                    <a:pt x="0" y="42"/>
                    <a:pt x="4" y="46"/>
                    <a:pt x="9" y="46"/>
                  </a:cubicBezTo>
                  <a:cubicBezTo>
                    <a:pt x="13" y="46"/>
                    <a:pt x="17" y="42"/>
                    <a:pt x="17" y="38"/>
                  </a:cubicBezTo>
                  <a:cubicBezTo>
                    <a:pt x="17" y="33"/>
                    <a:pt x="13" y="29"/>
                    <a:pt x="9" y="29"/>
                  </a:cubicBezTo>
                  <a:cubicBezTo>
                    <a:pt x="4" y="29"/>
                    <a:pt x="0" y="33"/>
                    <a:pt x="0" y="38"/>
                  </a:cubicBezTo>
                  <a:close/>
                  <a:moveTo>
                    <a:pt x="149" y="96"/>
                  </a:moveTo>
                  <a:cubicBezTo>
                    <a:pt x="149" y="101"/>
                    <a:pt x="153" y="105"/>
                    <a:pt x="157" y="105"/>
                  </a:cubicBezTo>
                  <a:cubicBezTo>
                    <a:pt x="162" y="105"/>
                    <a:pt x="166" y="101"/>
                    <a:pt x="166" y="96"/>
                  </a:cubicBezTo>
                  <a:cubicBezTo>
                    <a:pt x="166" y="92"/>
                    <a:pt x="162" y="88"/>
                    <a:pt x="157" y="88"/>
                  </a:cubicBezTo>
                  <a:cubicBezTo>
                    <a:pt x="153" y="88"/>
                    <a:pt x="149" y="92"/>
                    <a:pt x="149" y="96"/>
                  </a:cubicBezTo>
                  <a:close/>
                  <a:moveTo>
                    <a:pt x="107" y="107"/>
                  </a:moveTo>
                  <a:cubicBezTo>
                    <a:pt x="107" y="112"/>
                    <a:pt x="111" y="116"/>
                    <a:pt x="116" y="116"/>
                  </a:cubicBezTo>
                  <a:cubicBezTo>
                    <a:pt x="121" y="116"/>
                    <a:pt x="124" y="112"/>
                    <a:pt x="124" y="107"/>
                  </a:cubicBezTo>
                  <a:cubicBezTo>
                    <a:pt x="124" y="103"/>
                    <a:pt x="121" y="99"/>
                    <a:pt x="116" y="99"/>
                  </a:cubicBezTo>
                  <a:cubicBezTo>
                    <a:pt x="111" y="99"/>
                    <a:pt x="107" y="103"/>
                    <a:pt x="107" y="107"/>
                  </a:cubicBezTo>
                  <a:close/>
                  <a:moveTo>
                    <a:pt x="131" y="61"/>
                  </a:moveTo>
                  <a:cubicBezTo>
                    <a:pt x="131" y="65"/>
                    <a:pt x="135" y="69"/>
                    <a:pt x="139" y="69"/>
                  </a:cubicBezTo>
                  <a:cubicBezTo>
                    <a:pt x="144" y="69"/>
                    <a:pt x="148" y="65"/>
                    <a:pt x="148" y="61"/>
                  </a:cubicBezTo>
                  <a:cubicBezTo>
                    <a:pt x="148" y="56"/>
                    <a:pt x="144" y="52"/>
                    <a:pt x="139" y="52"/>
                  </a:cubicBezTo>
                  <a:cubicBezTo>
                    <a:pt x="135" y="52"/>
                    <a:pt x="131" y="56"/>
                    <a:pt x="131" y="61"/>
                  </a:cubicBezTo>
                  <a:close/>
                  <a:moveTo>
                    <a:pt x="150" y="8"/>
                  </a:moveTo>
                  <a:cubicBezTo>
                    <a:pt x="150" y="13"/>
                    <a:pt x="154" y="17"/>
                    <a:pt x="159" y="17"/>
                  </a:cubicBezTo>
                  <a:cubicBezTo>
                    <a:pt x="164" y="17"/>
                    <a:pt x="167" y="13"/>
                    <a:pt x="167" y="8"/>
                  </a:cubicBezTo>
                  <a:cubicBezTo>
                    <a:pt x="167" y="4"/>
                    <a:pt x="164" y="0"/>
                    <a:pt x="159" y="0"/>
                  </a:cubicBezTo>
                  <a:cubicBezTo>
                    <a:pt x="154" y="0"/>
                    <a:pt x="150" y="4"/>
                    <a:pt x="150" y="8"/>
                  </a:cubicBez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幼圆" panose="02010509060101010101" pitchFamily="49" charset="-122"/>
                <a:sym typeface="Arial" panose="020B0604020202020204" pitchFamily="34" charset="0"/>
              </a:endParaRPr>
            </a:p>
          </p:txBody>
        </p:sp>
        <p:sp>
          <p:nvSpPr>
            <p:cNvPr id="185" name="Freeform 84"/>
            <p:cNvSpPr>
              <a:spLocks noEditPoints="1"/>
            </p:cNvSpPr>
            <p:nvPr>
              <p:custDataLst>
                <p:tags r:id="rId22"/>
              </p:custDataLst>
            </p:nvPr>
          </p:nvSpPr>
          <p:spPr bwMode="auto">
            <a:xfrm>
              <a:off x="9129" y="5083"/>
              <a:ext cx="972" cy="464"/>
            </a:xfrm>
            <a:custGeom>
              <a:avLst/>
              <a:gdLst>
                <a:gd name="T0" fmla="*/ 26 w 256"/>
                <a:gd name="T1" fmla="*/ 20 h 122"/>
                <a:gd name="T2" fmla="*/ 26 w 256"/>
                <a:gd name="T3" fmla="*/ 20 h 122"/>
                <a:gd name="T4" fmla="*/ 26 w 256"/>
                <a:gd name="T5" fmla="*/ 20 h 122"/>
                <a:gd name="T6" fmla="*/ 26 w 256"/>
                <a:gd name="T7" fmla="*/ 20 h 122"/>
                <a:gd name="T8" fmla="*/ 26 w 256"/>
                <a:gd name="T9" fmla="*/ 20 h 122"/>
                <a:gd name="T10" fmla="*/ 83 w 256"/>
                <a:gd name="T11" fmla="*/ 3 h 122"/>
                <a:gd name="T12" fmla="*/ 63 w 256"/>
                <a:gd name="T13" fmla="*/ 3 h 122"/>
                <a:gd name="T14" fmla="*/ 35 w 256"/>
                <a:gd name="T15" fmla="*/ 6 h 122"/>
                <a:gd name="T16" fmla="*/ 21 w 256"/>
                <a:gd name="T17" fmla="*/ 11 h 122"/>
                <a:gd name="T18" fmla="*/ 16 w 256"/>
                <a:gd name="T19" fmla="*/ 14 h 122"/>
                <a:gd name="T20" fmla="*/ 12 w 256"/>
                <a:gd name="T21" fmla="*/ 19 h 122"/>
                <a:gd name="T22" fmla="*/ 8 w 256"/>
                <a:gd name="T23" fmla="*/ 25 h 122"/>
                <a:gd name="T24" fmla="*/ 7 w 256"/>
                <a:gd name="T25" fmla="*/ 28 h 122"/>
                <a:gd name="T26" fmla="*/ 1 w 256"/>
                <a:gd name="T27" fmla="*/ 61 h 122"/>
                <a:gd name="T28" fmla="*/ 1 w 256"/>
                <a:gd name="T29" fmla="*/ 68 h 122"/>
                <a:gd name="T30" fmla="*/ 1 w 256"/>
                <a:gd name="T31" fmla="*/ 76 h 122"/>
                <a:gd name="T32" fmla="*/ 1 w 256"/>
                <a:gd name="T33" fmla="*/ 93 h 122"/>
                <a:gd name="T34" fmla="*/ 7 w 256"/>
                <a:gd name="T35" fmla="*/ 108 h 122"/>
                <a:gd name="T36" fmla="*/ 12 w 256"/>
                <a:gd name="T37" fmla="*/ 114 h 122"/>
                <a:gd name="T38" fmla="*/ 18 w 256"/>
                <a:gd name="T39" fmla="*/ 117 h 122"/>
                <a:gd name="T40" fmla="*/ 33 w 256"/>
                <a:gd name="T41" fmla="*/ 121 h 122"/>
                <a:gd name="T42" fmla="*/ 46 w 256"/>
                <a:gd name="T43" fmla="*/ 121 h 122"/>
                <a:gd name="T44" fmla="*/ 89 w 256"/>
                <a:gd name="T45" fmla="*/ 122 h 122"/>
                <a:gd name="T46" fmla="*/ 110 w 256"/>
                <a:gd name="T47" fmla="*/ 122 h 122"/>
                <a:gd name="T48" fmla="*/ 131 w 256"/>
                <a:gd name="T49" fmla="*/ 121 h 122"/>
                <a:gd name="T50" fmla="*/ 173 w 256"/>
                <a:gd name="T51" fmla="*/ 119 h 122"/>
                <a:gd name="T52" fmla="*/ 192 w 256"/>
                <a:gd name="T53" fmla="*/ 118 h 122"/>
                <a:gd name="T54" fmla="*/ 209 w 256"/>
                <a:gd name="T55" fmla="*/ 117 h 122"/>
                <a:gd name="T56" fmla="*/ 226 w 256"/>
                <a:gd name="T57" fmla="*/ 115 h 122"/>
                <a:gd name="T58" fmla="*/ 233 w 256"/>
                <a:gd name="T59" fmla="*/ 112 h 122"/>
                <a:gd name="T60" fmla="*/ 239 w 256"/>
                <a:gd name="T61" fmla="*/ 109 h 122"/>
                <a:gd name="T62" fmla="*/ 252 w 256"/>
                <a:gd name="T63" fmla="*/ 88 h 122"/>
                <a:gd name="T64" fmla="*/ 254 w 256"/>
                <a:gd name="T65" fmla="*/ 76 h 122"/>
                <a:gd name="T66" fmla="*/ 256 w 256"/>
                <a:gd name="T67" fmla="*/ 62 h 122"/>
                <a:gd name="T68" fmla="*/ 255 w 256"/>
                <a:gd name="T69" fmla="*/ 37 h 122"/>
                <a:gd name="T70" fmla="*/ 255 w 256"/>
                <a:gd name="T71" fmla="*/ 32 h 122"/>
                <a:gd name="T72" fmla="*/ 253 w 256"/>
                <a:gd name="T73" fmla="*/ 24 h 122"/>
                <a:gd name="T74" fmla="*/ 246 w 256"/>
                <a:gd name="T75" fmla="*/ 13 h 122"/>
                <a:gd name="T76" fmla="*/ 235 w 256"/>
                <a:gd name="T77" fmla="*/ 6 h 122"/>
                <a:gd name="T78" fmla="*/ 222 w 256"/>
                <a:gd name="T79" fmla="*/ 3 h 122"/>
                <a:gd name="T80" fmla="*/ 203 w 256"/>
                <a:gd name="T81" fmla="*/ 1 h 122"/>
                <a:gd name="T82" fmla="*/ 183 w 256"/>
                <a:gd name="T83" fmla="*/ 0 h 122"/>
                <a:gd name="T84" fmla="*/ 158 w 256"/>
                <a:gd name="T85" fmla="*/ 0 h 122"/>
                <a:gd name="T86" fmla="*/ 141 w 256"/>
                <a:gd name="T87" fmla="*/ 0 h 122"/>
                <a:gd name="T88" fmla="*/ 121 w 256"/>
                <a:gd name="T89" fmla="*/ 1 h 122"/>
                <a:gd name="T90" fmla="*/ 100 w 256"/>
                <a:gd name="T91" fmla="*/ 2 h 122"/>
                <a:gd name="T92" fmla="*/ 96 w 256"/>
                <a:gd name="T93" fmla="*/ 3 h 122"/>
                <a:gd name="T94" fmla="*/ 87 w 256"/>
                <a:gd name="T95" fmla="*/ 3 h 122"/>
                <a:gd name="T96" fmla="*/ 83 w 256"/>
                <a:gd name="T97" fmla="*/ 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56" h="122">
                  <a:moveTo>
                    <a:pt x="26" y="20"/>
                  </a:moveTo>
                  <a:cubicBezTo>
                    <a:pt x="26" y="20"/>
                    <a:pt x="26" y="20"/>
                    <a:pt x="26" y="20"/>
                  </a:cubicBezTo>
                  <a:cubicBezTo>
                    <a:pt x="26" y="20"/>
                    <a:pt x="26" y="20"/>
                    <a:pt x="26" y="20"/>
                  </a:cubicBezTo>
                  <a:cubicBezTo>
                    <a:pt x="26" y="20"/>
                    <a:pt x="26" y="20"/>
                    <a:pt x="26" y="20"/>
                  </a:cubicBezTo>
                  <a:cubicBezTo>
                    <a:pt x="26" y="20"/>
                    <a:pt x="26" y="20"/>
                    <a:pt x="26" y="20"/>
                  </a:cubicBezTo>
                  <a:close/>
                  <a:moveTo>
                    <a:pt x="83" y="3"/>
                  </a:moveTo>
                  <a:cubicBezTo>
                    <a:pt x="76" y="3"/>
                    <a:pt x="70" y="3"/>
                    <a:pt x="63" y="3"/>
                  </a:cubicBezTo>
                  <a:cubicBezTo>
                    <a:pt x="54" y="4"/>
                    <a:pt x="44" y="4"/>
                    <a:pt x="35" y="6"/>
                  </a:cubicBezTo>
                  <a:cubicBezTo>
                    <a:pt x="30" y="7"/>
                    <a:pt x="25" y="8"/>
                    <a:pt x="21" y="11"/>
                  </a:cubicBezTo>
                  <a:cubicBezTo>
                    <a:pt x="19" y="12"/>
                    <a:pt x="18" y="13"/>
                    <a:pt x="16" y="14"/>
                  </a:cubicBezTo>
                  <a:cubicBezTo>
                    <a:pt x="14" y="15"/>
                    <a:pt x="13" y="17"/>
                    <a:pt x="12" y="19"/>
                  </a:cubicBezTo>
                  <a:cubicBezTo>
                    <a:pt x="11" y="21"/>
                    <a:pt x="9" y="23"/>
                    <a:pt x="8" y="25"/>
                  </a:cubicBezTo>
                  <a:cubicBezTo>
                    <a:pt x="8" y="26"/>
                    <a:pt x="7" y="27"/>
                    <a:pt x="7" y="28"/>
                  </a:cubicBezTo>
                  <a:cubicBezTo>
                    <a:pt x="2" y="39"/>
                    <a:pt x="2" y="50"/>
                    <a:pt x="1" y="61"/>
                  </a:cubicBezTo>
                  <a:cubicBezTo>
                    <a:pt x="1" y="64"/>
                    <a:pt x="1" y="66"/>
                    <a:pt x="1" y="68"/>
                  </a:cubicBezTo>
                  <a:cubicBezTo>
                    <a:pt x="1" y="71"/>
                    <a:pt x="1" y="74"/>
                    <a:pt x="1" y="76"/>
                  </a:cubicBezTo>
                  <a:cubicBezTo>
                    <a:pt x="0" y="82"/>
                    <a:pt x="0" y="88"/>
                    <a:pt x="1" y="93"/>
                  </a:cubicBezTo>
                  <a:cubicBezTo>
                    <a:pt x="2" y="99"/>
                    <a:pt x="4" y="104"/>
                    <a:pt x="7" y="108"/>
                  </a:cubicBezTo>
                  <a:cubicBezTo>
                    <a:pt x="8" y="110"/>
                    <a:pt x="10" y="112"/>
                    <a:pt x="12" y="114"/>
                  </a:cubicBezTo>
                  <a:cubicBezTo>
                    <a:pt x="14" y="115"/>
                    <a:pt x="16" y="116"/>
                    <a:pt x="18" y="117"/>
                  </a:cubicBezTo>
                  <a:cubicBezTo>
                    <a:pt x="23" y="119"/>
                    <a:pt x="28" y="120"/>
                    <a:pt x="33" y="121"/>
                  </a:cubicBezTo>
                  <a:cubicBezTo>
                    <a:pt x="37" y="121"/>
                    <a:pt x="42" y="121"/>
                    <a:pt x="46" y="121"/>
                  </a:cubicBezTo>
                  <a:cubicBezTo>
                    <a:pt x="61" y="122"/>
                    <a:pt x="75" y="122"/>
                    <a:pt x="89" y="122"/>
                  </a:cubicBezTo>
                  <a:cubicBezTo>
                    <a:pt x="96" y="122"/>
                    <a:pt x="103" y="122"/>
                    <a:pt x="110" y="122"/>
                  </a:cubicBezTo>
                  <a:cubicBezTo>
                    <a:pt x="117" y="122"/>
                    <a:pt x="124" y="122"/>
                    <a:pt x="131" y="121"/>
                  </a:cubicBezTo>
                  <a:cubicBezTo>
                    <a:pt x="145" y="121"/>
                    <a:pt x="159" y="120"/>
                    <a:pt x="173" y="119"/>
                  </a:cubicBezTo>
                  <a:cubicBezTo>
                    <a:pt x="180" y="119"/>
                    <a:pt x="186" y="118"/>
                    <a:pt x="192" y="118"/>
                  </a:cubicBezTo>
                  <a:cubicBezTo>
                    <a:pt x="198" y="117"/>
                    <a:pt x="203" y="117"/>
                    <a:pt x="209" y="117"/>
                  </a:cubicBezTo>
                  <a:cubicBezTo>
                    <a:pt x="214" y="117"/>
                    <a:pt x="220" y="116"/>
                    <a:pt x="226" y="115"/>
                  </a:cubicBezTo>
                  <a:cubicBezTo>
                    <a:pt x="228" y="115"/>
                    <a:pt x="231" y="114"/>
                    <a:pt x="233" y="112"/>
                  </a:cubicBezTo>
                  <a:cubicBezTo>
                    <a:pt x="235" y="112"/>
                    <a:pt x="237" y="110"/>
                    <a:pt x="239" y="109"/>
                  </a:cubicBezTo>
                  <a:cubicBezTo>
                    <a:pt x="246" y="104"/>
                    <a:pt x="249" y="96"/>
                    <a:pt x="252" y="88"/>
                  </a:cubicBezTo>
                  <a:cubicBezTo>
                    <a:pt x="253" y="84"/>
                    <a:pt x="254" y="80"/>
                    <a:pt x="254" y="76"/>
                  </a:cubicBezTo>
                  <a:cubicBezTo>
                    <a:pt x="255" y="71"/>
                    <a:pt x="255" y="66"/>
                    <a:pt x="256" y="62"/>
                  </a:cubicBezTo>
                  <a:cubicBezTo>
                    <a:pt x="256" y="54"/>
                    <a:pt x="256" y="46"/>
                    <a:pt x="255" y="37"/>
                  </a:cubicBezTo>
                  <a:cubicBezTo>
                    <a:pt x="255" y="36"/>
                    <a:pt x="255" y="34"/>
                    <a:pt x="255" y="32"/>
                  </a:cubicBezTo>
                  <a:cubicBezTo>
                    <a:pt x="255" y="29"/>
                    <a:pt x="254" y="27"/>
                    <a:pt x="253" y="24"/>
                  </a:cubicBezTo>
                  <a:cubicBezTo>
                    <a:pt x="252" y="20"/>
                    <a:pt x="250" y="16"/>
                    <a:pt x="246" y="13"/>
                  </a:cubicBezTo>
                  <a:cubicBezTo>
                    <a:pt x="243" y="10"/>
                    <a:pt x="239" y="8"/>
                    <a:pt x="235" y="6"/>
                  </a:cubicBezTo>
                  <a:cubicBezTo>
                    <a:pt x="231" y="5"/>
                    <a:pt x="226" y="4"/>
                    <a:pt x="222" y="3"/>
                  </a:cubicBezTo>
                  <a:cubicBezTo>
                    <a:pt x="216" y="2"/>
                    <a:pt x="210" y="2"/>
                    <a:pt x="203" y="1"/>
                  </a:cubicBezTo>
                  <a:cubicBezTo>
                    <a:pt x="197" y="1"/>
                    <a:pt x="190" y="1"/>
                    <a:pt x="183" y="0"/>
                  </a:cubicBezTo>
                  <a:cubicBezTo>
                    <a:pt x="175" y="0"/>
                    <a:pt x="167" y="0"/>
                    <a:pt x="158" y="0"/>
                  </a:cubicBezTo>
                  <a:cubicBezTo>
                    <a:pt x="153" y="0"/>
                    <a:pt x="147" y="0"/>
                    <a:pt x="141" y="0"/>
                  </a:cubicBezTo>
                  <a:cubicBezTo>
                    <a:pt x="134" y="0"/>
                    <a:pt x="127" y="1"/>
                    <a:pt x="121" y="1"/>
                  </a:cubicBezTo>
                  <a:cubicBezTo>
                    <a:pt x="114" y="1"/>
                    <a:pt x="107" y="2"/>
                    <a:pt x="100" y="2"/>
                  </a:cubicBezTo>
                  <a:cubicBezTo>
                    <a:pt x="99" y="2"/>
                    <a:pt x="97" y="3"/>
                    <a:pt x="96" y="3"/>
                  </a:cubicBezTo>
                  <a:cubicBezTo>
                    <a:pt x="93" y="3"/>
                    <a:pt x="90" y="3"/>
                    <a:pt x="87" y="3"/>
                  </a:cubicBezTo>
                  <a:cubicBezTo>
                    <a:pt x="85" y="3"/>
                    <a:pt x="84" y="3"/>
                    <a:pt x="83" y="3"/>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幼圆" panose="02010509060101010101" pitchFamily="49" charset="-122"/>
                <a:sym typeface="Arial" panose="020B0604020202020204" pitchFamily="34" charset="0"/>
              </a:endParaRPr>
            </a:p>
          </p:txBody>
        </p:sp>
        <p:sp>
          <p:nvSpPr>
            <p:cNvPr id="186" name="Freeform 85"/>
            <p:cNvSpPr>
              <a:spLocks noEditPoints="1"/>
            </p:cNvSpPr>
            <p:nvPr>
              <p:custDataLst>
                <p:tags r:id="rId23"/>
              </p:custDataLst>
            </p:nvPr>
          </p:nvSpPr>
          <p:spPr bwMode="auto">
            <a:xfrm>
              <a:off x="9073" y="4750"/>
              <a:ext cx="1054" cy="1301"/>
            </a:xfrm>
            <a:custGeom>
              <a:avLst/>
              <a:gdLst>
                <a:gd name="T0" fmla="*/ 123 w 278"/>
                <a:gd name="T1" fmla="*/ 99 h 343"/>
                <a:gd name="T2" fmla="*/ 123 w 278"/>
                <a:gd name="T3" fmla="*/ 99 h 343"/>
                <a:gd name="T4" fmla="*/ 135 w 278"/>
                <a:gd name="T5" fmla="*/ 93 h 343"/>
                <a:gd name="T6" fmla="*/ 135 w 278"/>
                <a:gd name="T7" fmla="*/ 92 h 343"/>
                <a:gd name="T8" fmla="*/ 216 w 278"/>
                <a:gd name="T9" fmla="*/ 5 h 343"/>
                <a:gd name="T10" fmla="*/ 185 w 278"/>
                <a:gd name="T11" fmla="*/ 21 h 343"/>
                <a:gd name="T12" fmla="*/ 155 w 278"/>
                <a:gd name="T13" fmla="*/ 52 h 343"/>
                <a:gd name="T14" fmla="*/ 139 w 278"/>
                <a:gd name="T15" fmla="*/ 81 h 343"/>
                <a:gd name="T16" fmla="*/ 128 w 278"/>
                <a:gd name="T17" fmla="*/ 63 h 343"/>
                <a:gd name="T18" fmla="*/ 93 w 278"/>
                <a:gd name="T19" fmla="*/ 27 h 343"/>
                <a:gd name="T20" fmla="*/ 60 w 278"/>
                <a:gd name="T21" fmla="*/ 13 h 343"/>
                <a:gd name="T22" fmla="*/ 38 w 278"/>
                <a:gd name="T23" fmla="*/ 11 h 343"/>
                <a:gd name="T24" fmla="*/ 16 w 278"/>
                <a:gd name="T25" fmla="*/ 15 h 343"/>
                <a:gd name="T26" fmla="*/ 2 w 278"/>
                <a:gd name="T27" fmla="*/ 26 h 343"/>
                <a:gd name="T28" fmla="*/ 0 w 278"/>
                <a:gd name="T29" fmla="*/ 39 h 343"/>
                <a:gd name="T30" fmla="*/ 10 w 278"/>
                <a:gd name="T31" fmla="*/ 56 h 343"/>
                <a:gd name="T32" fmla="*/ 33 w 278"/>
                <a:gd name="T33" fmla="*/ 71 h 343"/>
                <a:gd name="T34" fmla="*/ 107 w 278"/>
                <a:gd name="T35" fmla="*/ 96 h 343"/>
                <a:gd name="T36" fmla="*/ 115 w 278"/>
                <a:gd name="T37" fmla="*/ 167 h 343"/>
                <a:gd name="T38" fmla="*/ 115 w 278"/>
                <a:gd name="T39" fmla="*/ 246 h 343"/>
                <a:gd name="T40" fmla="*/ 115 w 278"/>
                <a:gd name="T41" fmla="*/ 306 h 343"/>
                <a:gd name="T42" fmla="*/ 115 w 278"/>
                <a:gd name="T43" fmla="*/ 319 h 343"/>
                <a:gd name="T44" fmla="*/ 118 w 278"/>
                <a:gd name="T45" fmla="*/ 335 h 343"/>
                <a:gd name="T46" fmla="*/ 127 w 278"/>
                <a:gd name="T47" fmla="*/ 342 h 343"/>
                <a:gd name="T48" fmla="*/ 143 w 278"/>
                <a:gd name="T49" fmla="*/ 342 h 343"/>
                <a:gd name="T50" fmla="*/ 155 w 278"/>
                <a:gd name="T51" fmla="*/ 328 h 343"/>
                <a:gd name="T52" fmla="*/ 155 w 278"/>
                <a:gd name="T53" fmla="*/ 302 h 343"/>
                <a:gd name="T54" fmla="*/ 154 w 278"/>
                <a:gd name="T55" fmla="*/ 253 h 343"/>
                <a:gd name="T56" fmla="*/ 154 w 278"/>
                <a:gd name="T57" fmla="*/ 145 h 343"/>
                <a:gd name="T58" fmla="*/ 152 w 278"/>
                <a:gd name="T59" fmla="*/ 95 h 343"/>
                <a:gd name="T60" fmla="*/ 250 w 278"/>
                <a:gd name="T61" fmla="*/ 62 h 343"/>
                <a:gd name="T62" fmla="*/ 269 w 278"/>
                <a:gd name="T63" fmla="*/ 47 h 343"/>
                <a:gd name="T64" fmla="*/ 278 w 278"/>
                <a:gd name="T65" fmla="*/ 26 h 343"/>
                <a:gd name="T66" fmla="*/ 274 w 278"/>
                <a:gd name="T67" fmla="*/ 13 h 343"/>
                <a:gd name="T68" fmla="*/ 262 w 278"/>
                <a:gd name="T69" fmla="*/ 4 h 343"/>
                <a:gd name="T70" fmla="*/ 247 w 278"/>
                <a:gd name="T71" fmla="*/ 1 h 343"/>
                <a:gd name="T72" fmla="*/ 230 w 278"/>
                <a:gd name="T73" fmla="*/ 2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78" h="343">
                  <a:moveTo>
                    <a:pt x="123" y="99"/>
                  </a:moveTo>
                  <a:cubicBezTo>
                    <a:pt x="123" y="99"/>
                    <a:pt x="123" y="99"/>
                    <a:pt x="123" y="99"/>
                  </a:cubicBezTo>
                  <a:cubicBezTo>
                    <a:pt x="123" y="101"/>
                    <a:pt x="123" y="103"/>
                    <a:pt x="124" y="105"/>
                  </a:cubicBezTo>
                  <a:cubicBezTo>
                    <a:pt x="123" y="103"/>
                    <a:pt x="123" y="101"/>
                    <a:pt x="123" y="99"/>
                  </a:cubicBezTo>
                  <a:close/>
                  <a:moveTo>
                    <a:pt x="135" y="92"/>
                  </a:moveTo>
                  <a:cubicBezTo>
                    <a:pt x="135" y="93"/>
                    <a:pt x="135" y="93"/>
                    <a:pt x="135" y="93"/>
                  </a:cubicBezTo>
                  <a:cubicBezTo>
                    <a:pt x="135" y="93"/>
                    <a:pt x="135" y="93"/>
                    <a:pt x="135" y="93"/>
                  </a:cubicBezTo>
                  <a:cubicBezTo>
                    <a:pt x="135" y="92"/>
                    <a:pt x="135" y="92"/>
                    <a:pt x="135" y="92"/>
                  </a:cubicBezTo>
                  <a:close/>
                  <a:moveTo>
                    <a:pt x="230" y="2"/>
                  </a:moveTo>
                  <a:cubicBezTo>
                    <a:pt x="225" y="2"/>
                    <a:pt x="221" y="3"/>
                    <a:pt x="216" y="5"/>
                  </a:cubicBezTo>
                  <a:cubicBezTo>
                    <a:pt x="210" y="6"/>
                    <a:pt x="205" y="9"/>
                    <a:pt x="200" y="11"/>
                  </a:cubicBezTo>
                  <a:cubicBezTo>
                    <a:pt x="195" y="14"/>
                    <a:pt x="190" y="17"/>
                    <a:pt x="185" y="21"/>
                  </a:cubicBezTo>
                  <a:cubicBezTo>
                    <a:pt x="180" y="25"/>
                    <a:pt x="174" y="30"/>
                    <a:pt x="170" y="35"/>
                  </a:cubicBezTo>
                  <a:cubicBezTo>
                    <a:pt x="164" y="40"/>
                    <a:pt x="160" y="46"/>
                    <a:pt x="155" y="52"/>
                  </a:cubicBezTo>
                  <a:cubicBezTo>
                    <a:pt x="151" y="58"/>
                    <a:pt x="147" y="64"/>
                    <a:pt x="143" y="71"/>
                  </a:cubicBezTo>
                  <a:cubicBezTo>
                    <a:pt x="142" y="74"/>
                    <a:pt x="140" y="77"/>
                    <a:pt x="139" y="81"/>
                  </a:cubicBezTo>
                  <a:cubicBezTo>
                    <a:pt x="139" y="81"/>
                    <a:pt x="139" y="82"/>
                    <a:pt x="139" y="82"/>
                  </a:cubicBezTo>
                  <a:cubicBezTo>
                    <a:pt x="135" y="76"/>
                    <a:pt x="132" y="69"/>
                    <a:pt x="128" y="63"/>
                  </a:cubicBezTo>
                  <a:cubicBezTo>
                    <a:pt x="122" y="54"/>
                    <a:pt x="115" y="46"/>
                    <a:pt x="107" y="38"/>
                  </a:cubicBezTo>
                  <a:cubicBezTo>
                    <a:pt x="103" y="34"/>
                    <a:pt x="98" y="31"/>
                    <a:pt x="93" y="27"/>
                  </a:cubicBezTo>
                  <a:cubicBezTo>
                    <a:pt x="88" y="24"/>
                    <a:pt x="83" y="21"/>
                    <a:pt x="77" y="19"/>
                  </a:cubicBezTo>
                  <a:cubicBezTo>
                    <a:pt x="71" y="17"/>
                    <a:pt x="66" y="15"/>
                    <a:pt x="60" y="13"/>
                  </a:cubicBezTo>
                  <a:cubicBezTo>
                    <a:pt x="53" y="12"/>
                    <a:pt x="47" y="12"/>
                    <a:pt x="41" y="11"/>
                  </a:cubicBezTo>
                  <a:cubicBezTo>
                    <a:pt x="40" y="11"/>
                    <a:pt x="39" y="11"/>
                    <a:pt x="38" y="11"/>
                  </a:cubicBezTo>
                  <a:cubicBezTo>
                    <a:pt x="35" y="11"/>
                    <a:pt x="32" y="11"/>
                    <a:pt x="29" y="12"/>
                  </a:cubicBezTo>
                  <a:cubicBezTo>
                    <a:pt x="24" y="12"/>
                    <a:pt x="20" y="13"/>
                    <a:pt x="16" y="15"/>
                  </a:cubicBezTo>
                  <a:cubicBezTo>
                    <a:pt x="12" y="16"/>
                    <a:pt x="8" y="18"/>
                    <a:pt x="5" y="21"/>
                  </a:cubicBezTo>
                  <a:cubicBezTo>
                    <a:pt x="4" y="23"/>
                    <a:pt x="3" y="24"/>
                    <a:pt x="2" y="26"/>
                  </a:cubicBezTo>
                  <a:cubicBezTo>
                    <a:pt x="1" y="28"/>
                    <a:pt x="0" y="30"/>
                    <a:pt x="0" y="33"/>
                  </a:cubicBezTo>
                  <a:cubicBezTo>
                    <a:pt x="0" y="35"/>
                    <a:pt x="0" y="37"/>
                    <a:pt x="0" y="39"/>
                  </a:cubicBezTo>
                  <a:cubicBezTo>
                    <a:pt x="0" y="41"/>
                    <a:pt x="1" y="43"/>
                    <a:pt x="2" y="46"/>
                  </a:cubicBezTo>
                  <a:cubicBezTo>
                    <a:pt x="4" y="49"/>
                    <a:pt x="7" y="53"/>
                    <a:pt x="10" y="56"/>
                  </a:cubicBezTo>
                  <a:cubicBezTo>
                    <a:pt x="13" y="59"/>
                    <a:pt x="17" y="62"/>
                    <a:pt x="21" y="65"/>
                  </a:cubicBezTo>
                  <a:cubicBezTo>
                    <a:pt x="25" y="67"/>
                    <a:pt x="29" y="69"/>
                    <a:pt x="33" y="71"/>
                  </a:cubicBezTo>
                  <a:cubicBezTo>
                    <a:pt x="48" y="79"/>
                    <a:pt x="64" y="85"/>
                    <a:pt x="80" y="89"/>
                  </a:cubicBezTo>
                  <a:cubicBezTo>
                    <a:pt x="89" y="92"/>
                    <a:pt x="98" y="94"/>
                    <a:pt x="107" y="96"/>
                  </a:cubicBezTo>
                  <a:cubicBezTo>
                    <a:pt x="109" y="96"/>
                    <a:pt x="112" y="97"/>
                    <a:pt x="114" y="97"/>
                  </a:cubicBezTo>
                  <a:cubicBezTo>
                    <a:pt x="117" y="120"/>
                    <a:pt x="116" y="144"/>
                    <a:pt x="115" y="167"/>
                  </a:cubicBezTo>
                  <a:cubicBezTo>
                    <a:pt x="115" y="180"/>
                    <a:pt x="114" y="193"/>
                    <a:pt x="114" y="205"/>
                  </a:cubicBezTo>
                  <a:cubicBezTo>
                    <a:pt x="114" y="219"/>
                    <a:pt x="114" y="232"/>
                    <a:pt x="115" y="246"/>
                  </a:cubicBezTo>
                  <a:cubicBezTo>
                    <a:pt x="115" y="259"/>
                    <a:pt x="115" y="272"/>
                    <a:pt x="115" y="286"/>
                  </a:cubicBezTo>
                  <a:cubicBezTo>
                    <a:pt x="115" y="292"/>
                    <a:pt x="115" y="299"/>
                    <a:pt x="115" y="306"/>
                  </a:cubicBezTo>
                  <a:cubicBezTo>
                    <a:pt x="115" y="308"/>
                    <a:pt x="115" y="310"/>
                    <a:pt x="115" y="312"/>
                  </a:cubicBezTo>
                  <a:cubicBezTo>
                    <a:pt x="115" y="314"/>
                    <a:pt x="115" y="316"/>
                    <a:pt x="115" y="319"/>
                  </a:cubicBezTo>
                  <a:cubicBezTo>
                    <a:pt x="115" y="322"/>
                    <a:pt x="115" y="326"/>
                    <a:pt x="116" y="330"/>
                  </a:cubicBezTo>
                  <a:cubicBezTo>
                    <a:pt x="116" y="332"/>
                    <a:pt x="117" y="333"/>
                    <a:pt x="118" y="335"/>
                  </a:cubicBezTo>
                  <a:cubicBezTo>
                    <a:pt x="119" y="337"/>
                    <a:pt x="120" y="338"/>
                    <a:pt x="122" y="339"/>
                  </a:cubicBezTo>
                  <a:cubicBezTo>
                    <a:pt x="124" y="340"/>
                    <a:pt x="126" y="341"/>
                    <a:pt x="127" y="342"/>
                  </a:cubicBezTo>
                  <a:cubicBezTo>
                    <a:pt x="130" y="342"/>
                    <a:pt x="133" y="342"/>
                    <a:pt x="136" y="343"/>
                  </a:cubicBezTo>
                  <a:cubicBezTo>
                    <a:pt x="138" y="343"/>
                    <a:pt x="141" y="343"/>
                    <a:pt x="143" y="342"/>
                  </a:cubicBezTo>
                  <a:cubicBezTo>
                    <a:pt x="146" y="341"/>
                    <a:pt x="148" y="340"/>
                    <a:pt x="150" y="338"/>
                  </a:cubicBezTo>
                  <a:cubicBezTo>
                    <a:pt x="153" y="335"/>
                    <a:pt x="154" y="331"/>
                    <a:pt x="155" y="328"/>
                  </a:cubicBezTo>
                  <a:cubicBezTo>
                    <a:pt x="155" y="324"/>
                    <a:pt x="156" y="319"/>
                    <a:pt x="156" y="315"/>
                  </a:cubicBezTo>
                  <a:cubicBezTo>
                    <a:pt x="156" y="311"/>
                    <a:pt x="155" y="306"/>
                    <a:pt x="155" y="302"/>
                  </a:cubicBezTo>
                  <a:cubicBezTo>
                    <a:pt x="155" y="299"/>
                    <a:pt x="154" y="296"/>
                    <a:pt x="154" y="293"/>
                  </a:cubicBezTo>
                  <a:cubicBezTo>
                    <a:pt x="154" y="279"/>
                    <a:pt x="154" y="266"/>
                    <a:pt x="154" y="253"/>
                  </a:cubicBezTo>
                  <a:cubicBezTo>
                    <a:pt x="155" y="239"/>
                    <a:pt x="155" y="226"/>
                    <a:pt x="155" y="213"/>
                  </a:cubicBezTo>
                  <a:cubicBezTo>
                    <a:pt x="155" y="190"/>
                    <a:pt x="155" y="167"/>
                    <a:pt x="154" y="145"/>
                  </a:cubicBezTo>
                  <a:cubicBezTo>
                    <a:pt x="154" y="133"/>
                    <a:pt x="153" y="122"/>
                    <a:pt x="153" y="110"/>
                  </a:cubicBezTo>
                  <a:cubicBezTo>
                    <a:pt x="153" y="105"/>
                    <a:pt x="152" y="100"/>
                    <a:pt x="152" y="95"/>
                  </a:cubicBezTo>
                  <a:cubicBezTo>
                    <a:pt x="175" y="91"/>
                    <a:pt x="198" y="83"/>
                    <a:pt x="220" y="75"/>
                  </a:cubicBezTo>
                  <a:cubicBezTo>
                    <a:pt x="230" y="71"/>
                    <a:pt x="240" y="67"/>
                    <a:pt x="250" y="62"/>
                  </a:cubicBezTo>
                  <a:cubicBezTo>
                    <a:pt x="255" y="59"/>
                    <a:pt x="260" y="56"/>
                    <a:pt x="264" y="52"/>
                  </a:cubicBezTo>
                  <a:cubicBezTo>
                    <a:pt x="266" y="50"/>
                    <a:pt x="267" y="49"/>
                    <a:pt x="269" y="47"/>
                  </a:cubicBezTo>
                  <a:cubicBezTo>
                    <a:pt x="271" y="45"/>
                    <a:pt x="272" y="42"/>
                    <a:pt x="274" y="40"/>
                  </a:cubicBezTo>
                  <a:cubicBezTo>
                    <a:pt x="276" y="36"/>
                    <a:pt x="277" y="31"/>
                    <a:pt x="278" y="26"/>
                  </a:cubicBezTo>
                  <a:cubicBezTo>
                    <a:pt x="278" y="24"/>
                    <a:pt x="278" y="22"/>
                    <a:pt x="277" y="20"/>
                  </a:cubicBezTo>
                  <a:cubicBezTo>
                    <a:pt x="277" y="17"/>
                    <a:pt x="275" y="15"/>
                    <a:pt x="274" y="13"/>
                  </a:cubicBezTo>
                  <a:cubicBezTo>
                    <a:pt x="273" y="11"/>
                    <a:pt x="271" y="9"/>
                    <a:pt x="269" y="8"/>
                  </a:cubicBezTo>
                  <a:cubicBezTo>
                    <a:pt x="267" y="6"/>
                    <a:pt x="265" y="5"/>
                    <a:pt x="262" y="4"/>
                  </a:cubicBezTo>
                  <a:cubicBezTo>
                    <a:pt x="260" y="3"/>
                    <a:pt x="258" y="2"/>
                    <a:pt x="255" y="2"/>
                  </a:cubicBezTo>
                  <a:cubicBezTo>
                    <a:pt x="252" y="1"/>
                    <a:pt x="250" y="1"/>
                    <a:pt x="247" y="1"/>
                  </a:cubicBezTo>
                  <a:cubicBezTo>
                    <a:pt x="246" y="0"/>
                    <a:pt x="245" y="0"/>
                    <a:pt x="244" y="0"/>
                  </a:cubicBezTo>
                  <a:cubicBezTo>
                    <a:pt x="239" y="0"/>
                    <a:pt x="235" y="1"/>
                    <a:pt x="230" y="2"/>
                  </a:cubicBez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幼圆" panose="02010509060101010101" pitchFamily="49" charset="-122"/>
                <a:sym typeface="Arial" panose="020B0604020202020204" pitchFamily="34" charset="0"/>
              </a:endParaRPr>
            </a:p>
          </p:txBody>
        </p:sp>
        <p:sp>
          <p:nvSpPr>
            <p:cNvPr id="187" name="Freeform 86"/>
            <p:cNvSpPr>
              <a:spLocks noEditPoints="1"/>
            </p:cNvSpPr>
            <p:nvPr>
              <p:custDataLst>
                <p:tags r:id="rId24"/>
              </p:custDataLst>
            </p:nvPr>
          </p:nvSpPr>
          <p:spPr bwMode="auto">
            <a:xfrm>
              <a:off x="9198" y="5147"/>
              <a:ext cx="788" cy="353"/>
            </a:xfrm>
            <a:custGeom>
              <a:avLst/>
              <a:gdLst>
                <a:gd name="T0" fmla="*/ 189 w 208"/>
                <a:gd name="T1" fmla="*/ 12 h 93"/>
                <a:gd name="T2" fmla="*/ 197 w 208"/>
                <a:gd name="T3" fmla="*/ 21 h 93"/>
                <a:gd name="T4" fmla="*/ 206 w 208"/>
                <a:gd name="T5" fmla="*/ 12 h 93"/>
                <a:gd name="T6" fmla="*/ 197 w 208"/>
                <a:gd name="T7" fmla="*/ 3 h 93"/>
                <a:gd name="T8" fmla="*/ 189 w 208"/>
                <a:gd name="T9" fmla="*/ 12 h 93"/>
                <a:gd name="T10" fmla="*/ 12 w 208"/>
                <a:gd name="T11" fmla="*/ 76 h 93"/>
                <a:gd name="T12" fmla="*/ 20 w 208"/>
                <a:gd name="T13" fmla="*/ 84 h 93"/>
                <a:gd name="T14" fmla="*/ 29 w 208"/>
                <a:gd name="T15" fmla="*/ 76 h 93"/>
                <a:gd name="T16" fmla="*/ 20 w 208"/>
                <a:gd name="T17" fmla="*/ 67 h 93"/>
                <a:gd name="T18" fmla="*/ 12 w 208"/>
                <a:gd name="T19" fmla="*/ 76 h 93"/>
                <a:gd name="T20" fmla="*/ 0 w 208"/>
                <a:gd name="T21" fmla="*/ 37 h 93"/>
                <a:gd name="T22" fmla="*/ 8 w 208"/>
                <a:gd name="T23" fmla="*/ 46 h 93"/>
                <a:gd name="T24" fmla="*/ 17 w 208"/>
                <a:gd name="T25" fmla="*/ 37 h 93"/>
                <a:gd name="T26" fmla="*/ 8 w 208"/>
                <a:gd name="T27" fmla="*/ 28 h 93"/>
                <a:gd name="T28" fmla="*/ 0 w 208"/>
                <a:gd name="T29" fmla="*/ 37 h 93"/>
                <a:gd name="T30" fmla="*/ 44 w 208"/>
                <a:gd name="T31" fmla="*/ 13 h 93"/>
                <a:gd name="T32" fmla="*/ 52 w 208"/>
                <a:gd name="T33" fmla="*/ 22 h 93"/>
                <a:gd name="T34" fmla="*/ 61 w 208"/>
                <a:gd name="T35" fmla="*/ 13 h 93"/>
                <a:gd name="T36" fmla="*/ 52 w 208"/>
                <a:gd name="T37" fmla="*/ 4 h 93"/>
                <a:gd name="T38" fmla="*/ 44 w 208"/>
                <a:gd name="T39" fmla="*/ 13 h 93"/>
                <a:gd name="T40" fmla="*/ 48 w 208"/>
                <a:gd name="T41" fmla="*/ 77 h 93"/>
                <a:gd name="T42" fmla="*/ 57 w 208"/>
                <a:gd name="T43" fmla="*/ 86 h 93"/>
                <a:gd name="T44" fmla="*/ 66 w 208"/>
                <a:gd name="T45" fmla="*/ 77 h 93"/>
                <a:gd name="T46" fmla="*/ 57 w 208"/>
                <a:gd name="T47" fmla="*/ 69 h 93"/>
                <a:gd name="T48" fmla="*/ 48 w 208"/>
                <a:gd name="T49" fmla="*/ 77 h 93"/>
                <a:gd name="T50" fmla="*/ 134 w 208"/>
                <a:gd name="T51" fmla="*/ 85 h 93"/>
                <a:gd name="T52" fmla="*/ 142 w 208"/>
                <a:gd name="T53" fmla="*/ 93 h 93"/>
                <a:gd name="T54" fmla="*/ 151 w 208"/>
                <a:gd name="T55" fmla="*/ 85 h 93"/>
                <a:gd name="T56" fmla="*/ 142 w 208"/>
                <a:gd name="T57" fmla="*/ 76 h 93"/>
                <a:gd name="T58" fmla="*/ 134 w 208"/>
                <a:gd name="T59" fmla="*/ 85 h 93"/>
                <a:gd name="T60" fmla="*/ 140 w 208"/>
                <a:gd name="T61" fmla="*/ 9 h 93"/>
                <a:gd name="T62" fmla="*/ 148 w 208"/>
                <a:gd name="T63" fmla="*/ 17 h 93"/>
                <a:gd name="T64" fmla="*/ 157 w 208"/>
                <a:gd name="T65" fmla="*/ 9 h 93"/>
                <a:gd name="T66" fmla="*/ 148 w 208"/>
                <a:gd name="T67" fmla="*/ 0 h 93"/>
                <a:gd name="T68" fmla="*/ 140 w 208"/>
                <a:gd name="T69" fmla="*/ 9 h 93"/>
                <a:gd name="T70" fmla="*/ 191 w 208"/>
                <a:gd name="T71" fmla="*/ 66 h 93"/>
                <a:gd name="T72" fmla="*/ 200 w 208"/>
                <a:gd name="T73" fmla="*/ 74 h 93"/>
                <a:gd name="T74" fmla="*/ 208 w 208"/>
                <a:gd name="T75" fmla="*/ 66 h 93"/>
                <a:gd name="T76" fmla="*/ 200 w 208"/>
                <a:gd name="T77" fmla="*/ 57 h 93"/>
                <a:gd name="T78" fmla="*/ 191 w 208"/>
                <a:gd name="T79" fmla="*/ 66 h 93"/>
                <a:gd name="T80" fmla="*/ 149 w 208"/>
                <a:gd name="T81" fmla="*/ 51 h 93"/>
                <a:gd name="T82" fmla="*/ 158 w 208"/>
                <a:gd name="T83" fmla="*/ 59 h 93"/>
                <a:gd name="T84" fmla="*/ 166 w 208"/>
                <a:gd name="T85" fmla="*/ 51 h 93"/>
                <a:gd name="T86" fmla="*/ 158 w 208"/>
                <a:gd name="T87" fmla="*/ 42 h 93"/>
                <a:gd name="T88" fmla="*/ 149 w 208"/>
                <a:gd name="T89" fmla="*/ 51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8" h="93">
                  <a:moveTo>
                    <a:pt x="189" y="12"/>
                  </a:moveTo>
                  <a:cubicBezTo>
                    <a:pt x="189" y="17"/>
                    <a:pt x="192" y="21"/>
                    <a:pt x="197" y="21"/>
                  </a:cubicBezTo>
                  <a:cubicBezTo>
                    <a:pt x="202" y="21"/>
                    <a:pt x="206" y="17"/>
                    <a:pt x="206" y="12"/>
                  </a:cubicBezTo>
                  <a:cubicBezTo>
                    <a:pt x="206" y="7"/>
                    <a:pt x="202" y="3"/>
                    <a:pt x="197" y="3"/>
                  </a:cubicBezTo>
                  <a:cubicBezTo>
                    <a:pt x="192" y="3"/>
                    <a:pt x="189" y="7"/>
                    <a:pt x="189" y="12"/>
                  </a:cubicBezTo>
                  <a:close/>
                  <a:moveTo>
                    <a:pt x="12" y="76"/>
                  </a:moveTo>
                  <a:cubicBezTo>
                    <a:pt x="12" y="81"/>
                    <a:pt x="15" y="84"/>
                    <a:pt x="20" y="84"/>
                  </a:cubicBezTo>
                  <a:cubicBezTo>
                    <a:pt x="25" y="84"/>
                    <a:pt x="29" y="81"/>
                    <a:pt x="29" y="76"/>
                  </a:cubicBezTo>
                  <a:cubicBezTo>
                    <a:pt x="29" y="71"/>
                    <a:pt x="25" y="67"/>
                    <a:pt x="20" y="67"/>
                  </a:cubicBezTo>
                  <a:cubicBezTo>
                    <a:pt x="15" y="67"/>
                    <a:pt x="12" y="71"/>
                    <a:pt x="12" y="76"/>
                  </a:cubicBezTo>
                  <a:close/>
                  <a:moveTo>
                    <a:pt x="0" y="37"/>
                  </a:moveTo>
                  <a:cubicBezTo>
                    <a:pt x="0" y="42"/>
                    <a:pt x="4" y="46"/>
                    <a:pt x="8" y="46"/>
                  </a:cubicBezTo>
                  <a:cubicBezTo>
                    <a:pt x="13" y="46"/>
                    <a:pt x="17" y="42"/>
                    <a:pt x="17" y="37"/>
                  </a:cubicBezTo>
                  <a:cubicBezTo>
                    <a:pt x="17" y="32"/>
                    <a:pt x="13" y="28"/>
                    <a:pt x="8" y="28"/>
                  </a:cubicBezTo>
                  <a:cubicBezTo>
                    <a:pt x="4" y="28"/>
                    <a:pt x="0" y="32"/>
                    <a:pt x="0" y="37"/>
                  </a:cubicBezTo>
                  <a:close/>
                  <a:moveTo>
                    <a:pt x="44" y="13"/>
                  </a:moveTo>
                  <a:cubicBezTo>
                    <a:pt x="44" y="18"/>
                    <a:pt x="48" y="22"/>
                    <a:pt x="52" y="22"/>
                  </a:cubicBezTo>
                  <a:cubicBezTo>
                    <a:pt x="57" y="22"/>
                    <a:pt x="61" y="18"/>
                    <a:pt x="61" y="13"/>
                  </a:cubicBezTo>
                  <a:cubicBezTo>
                    <a:pt x="61" y="8"/>
                    <a:pt x="57" y="4"/>
                    <a:pt x="52" y="4"/>
                  </a:cubicBezTo>
                  <a:cubicBezTo>
                    <a:pt x="48" y="4"/>
                    <a:pt x="44" y="8"/>
                    <a:pt x="44" y="13"/>
                  </a:cubicBezTo>
                  <a:close/>
                  <a:moveTo>
                    <a:pt x="48" y="77"/>
                  </a:moveTo>
                  <a:cubicBezTo>
                    <a:pt x="48" y="82"/>
                    <a:pt x="52" y="86"/>
                    <a:pt x="57" y="86"/>
                  </a:cubicBezTo>
                  <a:cubicBezTo>
                    <a:pt x="62" y="86"/>
                    <a:pt x="66" y="82"/>
                    <a:pt x="66" y="77"/>
                  </a:cubicBezTo>
                  <a:cubicBezTo>
                    <a:pt x="66" y="73"/>
                    <a:pt x="62" y="69"/>
                    <a:pt x="57" y="69"/>
                  </a:cubicBezTo>
                  <a:cubicBezTo>
                    <a:pt x="52" y="69"/>
                    <a:pt x="48" y="73"/>
                    <a:pt x="48" y="77"/>
                  </a:cubicBezTo>
                  <a:close/>
                  <a:moveTo>
                    <a:pt x="134" y="85"/>
                  </a:moveTo>
                  <a:cubicBezTo>
                    <a:pt x="134" y="89"/>
                    <a:pt x="137" y="93"/>
                    <a:pt x="142" y="93"/>
                  </a:cubicBezTo>
                  <a:cubicBezTo>
                    <a:pt x="147" y="93"/>
                    <a:pt x="151" y="89"/>
                    <a:pt x="151" y="85"/>
                  </a:cubicBezTo>
                  <a:cubicBezTo>
                    <a:pt x="151" y="80"/>
                    <a:pt x="147" y="76"/>
                    <a:pt x="142" y="76"/>
                  </a:cubicBezTo>
                  <a:cubicBezTo>
                    <a:pt x="137" y="76"/>
                    <a:pt x="134" y="80"/>
                    <a:pt x="134" y="85"/>
                  </a:cubicBezTo>
                  <a:close/>
                  <a:moveTo>
                    <a:pt x="140" y="9"/>
                  </a:moveTo>
                  <a:cubicBezTo>
                    <a:pt x="140" y="14"/>
                    <a:pt x="144" y="17"/>
                    <a:pt x="148" y="17"/>
                  </a:cubicBezTo>
                  <a:cubicBezTo>
                    <a:pt x="153" y="17"/>
                    <a:pt x="157" y="14"/>
                    <a:pt x="157" y="9"/>
                  </a:cubicBezTo>
                  <a:cubicBezTo>
                    <a:pt x="157" y="4"/>
                    <a:pt x="153" y="0"/>
                    <a:pt x="148" y="0"/>
                  </a:cubicBezTo>
                  <a:cubicBezTo>
                    <a:pt x="144" y="0"/>
                    <a:pt x="140" y="4"/>
                    <a:pt x="140" y="9"/>
                  </a:cubicBezTo>
                  <a:close/>
                  <a:moveTo>
                    <a:pt x="191" y="66"/>
                  </a:moveTo>
                  <a:cubicBezTo>
                    <a:pt x="191" y="70"/>
                    <a:pt x="195" y="74"/>
                    <a:pt x="200" y="74"/>
                  </a:cubicBezTo>
                  <a:cubicBezTo>
                    <a:pt x="204" y="74"/>
                    <a:pt x="208" y="70"/>
                    <a:pt x="208" y="66"/>
                  </a:cubicBezTo>
                  <a:cubicBezTo>
                    <a:pt x="208" y="61"/>
                    <a:pt x="204" y="57"/>
                    <a:pt x="200" y="57"/>
                  </a:cubicBezTo>
                  <a:cubicBezTo>
                    <a:pt x="195" y="57"/>
                    <a:pt x="191" y="61"/>
                    <a:pt x="191" y="66"/>
                  </a:cubicBezTo>
                  <a:close/>
                  <a:moveTo>
                    <a:pt x="149" y="51"/>
                  </a:moveTo>
                  <a:cubicBezTo>
                    <a:pt x="149" y="55"/>
                    <a:pt x="153" y="59"/>
                    <a:pt x="158" y="59"/>
                  </a:cubicBezTo>
                  <a:cubicBezTo>
                    <a:pt x="162" y="59"/>
                    <a:pt x="166" y="55"/>
                    <a:pt x="166" y="51"/>
                  </a:cubicBezTo>
                  <a:cubicBezTo>
                    <a:pt x="166" y="46"/>
                    <a:pt x="162" y="42"/>
                    <a:pt x="158" y="42"/>
                  </a:cubicBezTo>
                  <a:cubicBezTo>
                    <a:pt x="153" y="42"/>
                    <a:pt x="149" y="46"/>
                    <a:pt x="149" y="51"/>
                  </a:cubicBezTo>
                  <a:close/>
                </a:path>
              </a:pathLst>
            </a:cu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幼圆" panose="02010509060101010101" pitchFamily="49" charset="-122"/>
                <a:sym typeface="Arial" panose="020B0604020202020204" pitchFamily="34" charset="0"/>
              </a:endParaRPr>
            </a:p>
          </p:txBody>
        </p:sp>
      </p:grpSp>
      <p:sp>
        <p:nvSpPr>
          <p:cNvPr id="188" name="内容占位符 6"/>
          <p:cNvSpPr>
            <a:spLocks noGrp="1"/>
          </p:cNvSpPr>
          <p:nvPr>
            <p:custDataLst>
              <p:tags r:id="rId25"/>
            </p:custDataLst>
          </p:nvPr>
        </p:nvSpPr>
        <p:spPr>
          <a:xfrm>
            <a:off x="1638935" y="4112895"/>
            <a:ext cx="1129030" cy="294005"/>
          </a:xfrm>
          <a:prstGeom prst="rect">
            <a:avLst/>
          </a:prstGeom>
        </p:spPr>
        <p:txBody>
          <a:bodyPr vert="horz" wrap="square" lIns="90000" tIns="46800" rIns="90000" bIns="46800" rtlCol="0" anchor="ctr" anchorCtr="0">
            <a:normAutofit lnSpcReduction="10000"/>
          </a:bodyPr>
          <a:lstStyle>
            <a:lvl1pPr marL="285750" indent="-28575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0"/>
              </a:spcAft>
              <a:buSzPct val="100000"/>
              <a:buNone/>
            </a:pPr>
            <a:r>
              <a:rPr lang="zh-CN" altLang="en-US" sz="1200" b="1" spc="300" dirty="0">
                <a:solidFill>
                  <a:schemeClr val="tx1">
                    <a:lumMod val="75000"/>
                    <a:lumOff val="25000"/>
                  </a:schemeClr>
                </a:solidFill>
                <a:ea typeface="幼圆" panose="02010509060101010101" pitchFamily="49" charset="-122"/>
                <a:sym typeface="+mn-ea"/>
              </a:rPr>
              <a:t>管理流程</a:t>
            </a:r>
            <a:endParaRPr lang="zh-CN" altLang="en-US" sz="1200" b="1" spc="300" dirty="0">
              <a:solidFill>
                <a:schemeClr val="tx1">
                  <a:lumMod val="75000"/>
                  <a:lumOff val="25000"/>
                </a:schemeClr>
              </a:solidFill>
              <a:ea typeface="幼圆" panose="02010509060101010101" pitchFamily="49" charset="-122"/>
              <a:sym typeface="+mn-ea"/>
            </a:endParaRPr>
          </a:p>
        </p:txBody>
      </p:sp>
    </p:spTree>
    <p:custDataLst>
      <p:tags r:id="rId26"/>
    </p:custDataLst>
  </p:cSld>
  <p:clrMapOvr>
    <a:masterClrMapping/>
  </p:clrMapOvr>
  <p:transition>
    <p:random/>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0" name="文本框 9"/>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3.4.20  </a:t>
            </a:r>
            <a:r>
              <a:rPr lang="zh-CN" altLang="en-US" sz="2000" b="1" dirty="0">
                <a:latin typeface="仿宋" panose="02010609060101010101" charset="-122"/>
                <a:ea typeface="仿宋" panose="02010609060101010101" charset="-122"/>
                <a:cs typeface="仿宋" panose="02010609060101010101" charset="-122"/>
              </a:rPr>
              <a:t>高风险作业管理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1" name="文本框 10"/>
          <p:cNvSpPr txBox="1"/>
          <p:nvPr/>
        </p:nvSpPr>
        <p:spPr>
          <a:xfrm>
            <a:off x="372286" y="1280289"/>
            <a:ext cx="10894803" cy="5023485"/>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）工作要求</a:t>
            </a:r>
            <a:endParaRPr lang="zh-CN" altLang="en-US" sz="1600" b="1"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cs typeface="仿宋" panose="02010609060101010101" charset="-122"/>
                <a:sym typeface="+mn-ea"/>
              </a:rPr>
              <a:t>1</a:t>
            </a:r>
            <a:r>
              <a:rPr lang="zh-CN" altLang="en-US" sz="1400" b="1" dirty="0">
                <a:latin typeface="仿宋" panose="02010609060101010101" charset="-122"/>
                <a:ea typeface="仿宋" panose="02010609060101010101" charset="-122"/>
                <a:cs typeface="仿宋" panose="02010609060101010101" charset="-122"/>
                <a:sym typeface="+mn-ea"/>
              </a:rPr>
              <a:t>）作业申请：</a:t>
            </a:r>
            <a:r>
              <a:rPr lang="zh-CN" altLang="en-US" sz="1400" dirty="0">
                <a:latin typeface="仿宋" panose="02010609060101010101" charset="-122"/>
                <a:ea typeface="仿宋" panose="02010609060101010101" charset="-122"/>
                <a:cs typeface="仿宋" panose="02010609060101010101" charset="-122"/>
                <a:sym typeface="+mn-ea"/>
              </a:rPr>
              <a:t>高风险作业开始前，作业实施单位应落实作业现场各项安全控制及应急措施，填写许可审批申请表（见附表），提出高风险作业申请</a:t>
            </a:r>
            <a:r>
              <a:rPr lang="zh-CN" altLang="en-US" sz="1400" b="1" dirty="0">
                <a:latin typeface="仿宋" panose="02010609060101010101" charset="-122"/>
                <a:ea typeface="仿宋" panose="02010609060101010101" charset="-122"/>
                <a:cs typeface="仿宋" panose="02010609060101010101" charset="-122"/>
                <a:sym typeface="+mn-ea"/>
              </a:rPr>
              <a:t>；</a:t>
            </a:r>
            <a:endParaRPr lang="zh-CN" altLang="en-US" sz="1400" b="1"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cs typeface="仿宋" panose="02010609060101010101" charset="-122"/>
                <a:sym typeface="+mn-ea"/>
              </a:rPr>
              <a:t>2</a:t>
            </a:r>
            <a:r>
              <a:rPr lang="zh-CN" altLang="en-US" sz="1400" b="1" dirty="0">
                <a:latin typeface="仿宋" panose="02010609060101010101" charset="-122"/>
                <a:ea typeface="仿宋" panose="02010609060101010101" charset="-122"/>
                <a:cs typeface="仿宋" panose="02010609060101010101" charset="-122"/>
                <a:sym typeface="+mn-ea"/>
              </a:rPr>
              <a:t>）风险评估：</a:t>
            </a:r>
            <a:r>
              <a:rPr lang="zh-CN" altLang="en-US" sz="1400" dirty="0">
                <a:latin typeface="仿宋" panose="02010609060101010101" charset="-122"/>
                <a:ea typeface="仿宋" panose="02010609060101010101" charset="-122"/>
                <a:cs typeface="仿宋" panose="02010609060101010101" charset="-122"/>
                <a:sym typeface="+mn-ea"/>
              </a:rPr>
              <a:t>项目专业工程师和安全工程师对该高风险作业进行作业安全分析及现场核实，确认是否具备高风险作业条件；在各项安全措施满足要求的前提下，签字确认并报下一步审批；</a:t>
            </a:r>
            <a:endParaRPr lang="zh-CN" altLang="en-US" sz="1400"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cs typeface="仿宋" panose="02010609060101010101" charset="-122"/>
                <a:sym typeface="+mn-ea"/>
              </a:rPr>
              <a:t>3</a:t>
            </a:r>
            <a:r>
              <a:rPr lang="zh-CN" altLang="en-US" sz="1400" b="1" dirty="0">
                <a:latin typeface="仿宋" panose="02010609060101010101" charset="-122"/>
                <a:ea typeface="仿宋" panose="02010609060101010101" charset="-122"/>
                <a:cs typeface="仿宋" panose="02010609060101010101" charset="-122"/>
                <a:sym typeface="+mn-ea"/>
              </a:rPr>
              <a:t>）作业审批：</a:t>
            </a:r>
            <a:r>
              <a:rPr lang="zh-CN" altLang="en-US" sz="1400" dirty="0">
                <a:latin typeface="仿宋" panose="02010609060101010101" charset="-122"/>
                <a:ea typeface="仿宋" panose="02010609060101010101" charset="-122"/>
                <a:cs typeface="仿宋" panose="02010609060101010101" charset="-122"/>
                <a:sym typeface="+mn-ea"/>
              </a:rPr>
              <a:t>项目经理（爆破作业）或项目总工（除爆破作业外其他高风险作业）在确定各项安全措施已落实到位后，签字审批；</a:t>
            </a:r>
            <a:endParaRPr lang="zh-CN" altLang="en-US" sz="1400"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cs typeface="仿宋" panose="02010609060101010101" charset="-122"/>
                <a:sym typeface="+mn-ea"/>
              </a:rPr>
              <a:t>4</a:t>
            </a:r>
            <a:r>
              <a:rPr lang="zh-CN" altLang="en-US" sz="1400" b="1" dirty="0">
                <a:latin typeface="仿宋" panose="02010609060101010101" charset="-122"/>
                <a:ea typeface="仿宋" panose="02010609060101010101" charset="-122"/>
                <a:cs typeface="仿宋" panose="02010609060101010101" charset="-122"/>
                <a:sym typeface="+mn-ea"/>
              </a:rPr>
              <a:t>）作业人员安全交底：</a:t>
            </a:r>
            <a:r>
              <a:rPr lang="zh-CN" altLang="en-US" sz="1400" dirty="0">
                <a:latin typeface="仿宋" panose="02010609060101010101" charset="-122"/>
                <a:ea typeface="仿宋" panose="02010609060101010101" charset="-122"/>
                <a:cs typeface="仿宋" panose="02010609060101010101" charset="-122"/>
                <a:sym typeface="+mn-ea"/>
              </a:rPr>
              <a:t>实施作业人员应在作业前接受专业工程师进行的相关的安全交底，并在签名栏签字确认；</a:t>
            </a:r>
            <a:endParaRPr lang="zh-CN" altLang="en-US" sz="1400"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cs typeface="仿宋" panose="02010609060101010101" charset="-122"/>
                <a:sym typeface="+mn-ea"/>
              </a:rPr>
              <a:t>5</a:t>
            </a:r>
            <a:r>
              <a:rPr lang="zh-CN" altLang="en-US" sz="1400" b="1" dirty="0">
                <a:latin typeface="仿宋" panose="02010609060101010101" charset="-122"/>
                <a:ea typeface="仿宋" panose="02010609060101010101" charset="-122"/>
                <a:cs typeface="仿宋" panose="02010609060101010101" charset="-122"/>
                <a:sym typeface="+mn-ea"/>
              </a:rPr>
              <a:t>）实施作业：</a:t>
            </a:r>
            <a:r>
              <a:rPr lang="zh-CN" altLang="en-US" sz="1400" dirty="0">
                <a:latin typeface="仿宋" panose="02010609060101010101" charset="-122"/>
                <a:ea typeface="仿宋" panose="02010609060101010101" charset="-122"/>
                <a:cs typeface="仿宋" panose="02010609060101010101" charset="-122"/>
                <a:sym typeface="+mn-ea"/>
              </a:rPr>
              <a:t>作业人员应根据许可证要求进行作业，并在作业区结合可视化手段公示已审批许可；作业监护人应对高风险作业过程进行全程旁站；责任工程师进行日常巡视；安全工程师在高风险作业许可未关闭前，每天负责检查高风险作业审批、签发和安全措施落实情况；每周负责检查高风险作业许可管理情况。</a:t>
            </a:r>
            <a:endParaRPr lang="en-US" altLang="zh-CN" sz="1400" dirty="0">
              <a:latin typeface="仿宋" panose="02010609060101010101" charset="-122"/>
              <a:ea typeface="仿宋" panose="02010609060101010101" charset="-122"/>
              <a:cs typeface="仿宋" panose="02010609060101010101" charset="-122"/>
              <a:sym typeface="+mn-ea"/>
            </a:endParaRPr>
          </a:p>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）高风险作业许可失效情形</a:t>
            </a:r>
            <a:endParaRPr lang="zh-CN" altLang="en-US" sz="1600" b="1" dirty="0">
              <a:latin typeface="仿宋" panose="02010609060101010101" charset="-122"/>
              <a:ea typeface="仿宋" panose="02010609060101010101" charset="-122"/>
              <a:cs typeface="仿宋" panose="02010609060101010101" charset="-122"/>
              <a:sym typeface="+mn-ea"/>
            </a:endParaRPr>
          </a:p>
          <a:p>
            <a:pPr lvl="1">
              <a:lnSpc>
                <a:spcPct val="130000"/>
              </a:lnSpc>
            </a:pPr>
            <a:r>
              <a:rPr lang="zh-CN" altLang="en-US" sz="1400" b="1" dirty="0">
                <a:latin typeface="仿宋" panose="02010609060101010101" charset="-122"/>
                <a:ea typeface="仿宋" panose="02010609060101010101" charset="-122"/>
                <a:cs typeface="仿宋" panose="02010609060101010101" charset="-122"/>
                <a:sym typeface="+mn-ea"/>
              </a:rPr>
              <a:t>高风险作业许可有效时限最长不超过 </a:t>
            </a:r>
            <a:r>
              <a:rPr lang="en-US" altLang="zh-CN" sz="1400" b="1" dirty="0">
                <a:latin typeface="仿宋" panose="02010609060101010101" charset="-122"/>
                <a:ea typeface="仿宋" panose="02010609060101010101" charset="-122"/>
                <a:cs typeface="仿宋" panose="02010609060101010101" charset="-122"/>
                <a:sym typeface="+mn-ea"/>
              </a:rPr>
              <a:t>24 </a:t>
            </a:r>
            <a:r>
              <a:rPr lang="zh-CN" altLang="en-US" sz="1400" b="1" dirty="0">
                <a:latin typeface="仿宋" panose="02010609060101010101" charset="-122"/>
                <a:ea typeface="仿宋" panose="02010609060101010101" charset="-122"/>
                <a:cs typeface="仿宋" panose="02010609060101010101" charset="-122"/>
                <a:sym typeface="+mn-ea"/>
              </a:rPr>
              <a:t>小时。发生以下情况， 则高风险作业许可立即失效：</a:t>
            </a:r>
            <a:endParaRPr lang="zh-CN" altLang="en-US" sz="1400" b="1"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cs typeface="仿宋" panose="02010609060101010101" charset="-122"/>
                <a:sym typeface="+mn-ea"/>
              </a:rPr>
              <a:t>1</a:t>
            </a:r>
            <a:r>
              <a:rPr lang="zh-CN" altLang="en-US" sz="1400" b="1" dirty="0">
                <a:latin typeface="仿宋" panose="02010609060101010101" charset="-122"/>
                <a:ea typeface="仿宋" panose="02010609060101010101" charset="-122"/>
                <a:cs typeface="仿宋" panose="02010609060101010101" charset="-122"/>
                <a:sym typeface="+mn-ea"/>
              </a:rPr>
              <a:t>）</a:t>
            </a:r>
            <a:r>
              <a:rPr lang="zh-CN" altLang="en-US" sz="1400" dirty="0">
                <a:latin typeface="仿宋" panose="02010609060101010101" charset="-122"/>
                <a:ea typeface="仿宋" panose="02010609060101010101" charset="-122"/>
                <a:cs typeface="仿宋" panose="02010609060101010101" charset="-122"/>
                <a:sym typeface="+mn-ea"/>
              </a:rPr>
              <a:t>现场条件发生变化，作业许可中的管控措施无法有效控制时；</a:t>
            </a:r>
            <a:endParaRPr lang="zh-CN" altLang="en-US" sz="1400"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cs typeface="仿宋" panose="02010609060101010101" charset="-122"/>
                <a:sym typeface="+mn-ea"/>
              </a:rPr>
              <a:t>2</a:t>
            </a:r>
            <a:r>
              <a:rPr lang="zh-CN" altLang="en-US" sz="1400" b="1" dirty="0">
                <a:latin typeface="仿宋" panose="02010609060101010101" charset="-122"/>
                <a:ea typeface="仿宋" panose="02010609060101010101" charset="-122"/>
                <a:cs typeface="仿宋" panose="02010609060101010101" charset="-122"/>
                <a:sym typeface="+mn-ea"/>
              </a:rPr>
              <a:t>）</a:t>
            </a:r>
            <a:r>
              <a:rPr lang="zh-CN" altLang="en-US" sz="1400" dirty="0">
                <a:latin typeface="仿宋" panose="02010609060101010101" charset="-122"/>
                <a:ea typeface="仿宋" panose="02010609060101010101" charset="-122"/>
                <a:cs typeface="仿宋" panose="02010609060101010101" charset="-122"/>
                <a:sym typeface="+mn-ea"/>
              </a:rPr>
              <a:t>主要作业人员及主要工作内容发生变化时：</a:t>
            </a:r>
            <a:endParaRPr lang="zh-CN" altLang="en-US" sz="1400"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cs typeface="仿宋" panose="02010609060101010101" charset="-122"/>
                <a:sym typeface="+mn-ea"/>
              </a:rPr>
              <a:t>3</a:t>
            </a:r>
            <a:r>
              <a:rPr lang="zh-CN" altLang="en-US" sz="1400" b="1" dirty="0">
                <a:latin typeface="仿宋" panose="02010609060101010101" charset="-122"/>
                <a:ea typeface="仿宋" panose="02010609060101010101" charset="-122"/>
                <a:cs typeface="仿宋" panose="02010609060101010101" charset="-122"/>
                <a:sym typeface="+mn-ea"/>
              </a:rPr>
              <a:t>）</a:t>
            </a:r>
            <a:r>
              <a:rPr lang="zh-CN" altLang="en-US" sz="1400" dirty="0">
                <a:latin typeface="仿宋" panose="02010609060101010101" charset="-122"/>
                <a:ea typeface="仿宋" panose="02010609060101010101" charset="-122"/>
                <a:cs typeface="仿宋" panose="02010609060101010101" charset="-122"/>
                <a:sym typeface="+mn-ea"/>
              </a:rPr>
              <a:t>高风险作业区域扩大或高风险作业许可时间延长时；</a:t>
            </a:r>
            <a:endParaRPr lang="zh-CN" altLang="en-US" sz="1400"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cs typeface="仿宋" panose="02010609060101010101" charset="-122"/>
                <a:sym typeface="+mn-ea"/>
              </a:rPr>
              <a:t>4</a:t>
            </a:r>
            <a:r>
              <a:rPr lang="zh-CN" altLang="en-US" sz="1400" b="1" dirty="0">
                <a:latin typeface="仿宋" panose="02010609060101010101" charset="-122"/>
                <a:ea typeface="仿宋" panose="02010609060101010101" charset="-122"/>
                <a:cs typeface="仿宋" panose="02010609060101010101" charset="-122"/>
                <a:sym typeface="+mn-ea"/>
              </a:rPr>
              <a:t>）</a:t>
            </a:r>
            <a:r>
              <a:rPr lang="zh-CN" altLang="en-US" sz="1400" dirty="0">
                <a:latin typeface="仿宋" panose="02010609060101010101" charset="-122"/>
                <a:ea typeface="仿宋" panose="02010609060101010101" charset="-122"/>
                <a:cs typeface="仿宋" panose="02010609060101010101" charset="-122"/>
                <a:sym typeface="+mn-ea"/>
              </a:rPr>
              <a:t>发生险情需要撤离时。</a:t>
            </a:r>
            <a:endParaRPr lang="zh-CN" altLang="en-US" sz="1400" dirty="0">
              <a:latin typeface="仿宋" panose="02010609060101010101" charset="-122"/>
              <a:ea typeface="仿宋" panose="02010609060101010101" charset="-122"/>
              <a:cs typeface="仿宋" panose="02010609060101010101" charset="-122"/>
              <a:sym typeface="+mn-ea"/>
            </a:endParaRPr>
          </a:p>
          <a:p>
            <a:pPr lvl="1">
              <a:lnSpc>
                <a:spcPct val="130000"/>
              </a:lnSpc>
            </a:pPr>
            <a:r>
              <a:rPr lang="zh-CN" altLang="en-US" sz="1400" b="1" dirty="0">
                <a:latin typeface="仿宋" panose="02010609060101010101" charset="-122"/>
                <a:ea typeface="仿宋" panose="02010609060101010101" charset="-122"/>
                <a:cs typeface="仿宋" panose="02010609060101010101" charset="-122"/>
                <a:sym typeface="+mn-ea"/>
              </a:rPr>
              <a:t>作业许可失效后，不得恢复停止的相关作业，作业许可申请人须重新申请新的作业许可。</a:t>
            </a:r>
            <a:endParaRPr lang="zh-CN" altLang="en-US" sz="1400" b="1" dirty="0">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1.</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solidFill>
                  <a:schemeClr val="tx1"/>
                </a:solidFill>
                <a:latin typeface="仿宋" panose="02010609060101010101" charset="-122"/>
                <a:ea typeface="仿宋" panose="02010609060101010101" charset="-122"/>
                <a:cs typeface="仿宋" panose="02010609060101010101" charset="-122"/>
                <a:sym typeface="+mn-ea"/>
              </a:rPr>
              <a:t>总则</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3" name="文本框 22"/>
          <p:cNvSpPr txBox="1"/>
          <p:nvPr/>
        </p:nvSpPr>
        <p:spPr>
          <a:xfrm>
            <a:off x="346011" y="1238249"/>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1.4</a:t>
            </a:r>
            <a:r>
              <a:rPr lang="zh-CN" altLang="en-US" sz="1600" b="1" dirty="0">
                <a:latin typeface="仿宋" panose="02010609060101010101" charset="-122"/>
                <a:ea typeface="仿宋" panose="02010609060101010101" charset="-122"/>
                <a:cs typeface="仿宋" panose="02010609060101010101" charset="-122"/>
              </a:rPr>
              <a:t> 重要术语和定义  </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9" name="Freeform 29"/>
          <p:cNvSpPr/>
          <p:nvPr>
            <p:custDataLst>
              <p:tags r:id="rId1"/>
            </p:custDataLst>
          </p:nvPr>
        </p:nvSpPr>
        <p:spPr bwMode="auto">
          <a:xfrm>
            <a:off x="4050030" y="4103370"/>
            <a:ext cx="1993900" cy="1991360"/>
          </a:xfrm>
          <a:custGeom>
            <a:avLst/>
            <a:gdLst>
              <a:gd name="T0" fmla="*/ 456 w 912"/>
              <a:gd name="T1" fmla="*/ 0 h 913"/>
              <a:gd name="T2" fmla="*/ 0 w 912"/>
              <a:gd name="T3" fmla="*/ 457 h 913"/>
              <a:gd name="T4" fmla="*/ 456 w 912"/>
              <a:gd name="T5" fmla="*/ 913 h 913"/>
              <a:gd name="T6" fmla="*/ 912 w 912"/>
              <a:gd name="T7" fmla="*/ 457 h 913"/>
              <a:gd name="T8" fmla="*/ 912 w 912"/>
              <a:gd name="T9" fmla="*/ 0 h 913"/>
              <a:gd name="T10" fmla="*/ 456 w 912"/>
              <a:gd name="T11" fmla="*/ 0 h 913"/>
            </a:gdLst>
            <a:ahLst/>
            <a:cxnLst>
              <a:cxn ang="0">
                <a:pos x="T0" y="T1"/>
              </a:cxn>
              <a:cxn ang="0">
                <a:pos x="T2" y="T3"/>
              </a:cxn>
              <a:cxn ang="0">
                <a:pos x="T4" y="T5"/>
              </a:cxn>
              <a:cxn ang="0">
                <a:pos x="T6" y="T7"/>
              </a:cxn>
              <a:cxn ang="0">
                <a:pos x="T8" y="T9"/>
              </a:cxn>
              <a:cxn ang="0">
                <a:pos x="T10" y="T11"/>
              </a:cxn>
            </a:cxnLst>
            <a:rect l="0" t="0" r="r" b="b"/>
            <a:pathLst>
              <a:path w="912" h="913">
                <a:moveTo>
                  <a:pt x="456" y="0"/>
                </a:moveTo>
                <a:cubicBezTo>
                  <a:pt x="204" y="0"/>
                  <a:pt x="0" y="205"/>
                  <a:pt x="0" y="457"/>
                </a:cubicBezTo>
                <a:cubicBezTo>
                  <a:pt x="0" y="709"/>
                  <a:pt x="204" y="913"/>
                  <a:pt x="456" y="913"/>
                </a:cubicBezTo>
                <a:cubicBezTo>
                  <a:pt x="708" y="913"/>
                  <a:pt x="912" y="709"/>
                  <a:pt x="912" y="457"/>
                </a:cubicBezTo>
                <a:cubicBezTo>
                  <a:pt x="912" y="0"/>
                  <a:pt x="912" y="0"/>
                  <a:pt x="912" y="0"/>
                </a:cubicBezTo>
                <a:lnTo>
                  <a:pt x="456" y="0"/>
                </a:lnTo>
                <a:close/>
              </a:path>
            </a:pathLst>
          </a:custGeom>
          <a:solidFill>
            <a:schemeClr val="accent1"/>
          </a:solidFill>
          <a:ln>
            <a:noFill/>
          </a:ln>
        </p:spPr>
        <p:txBody>
          <a:bodyPr lIns="90000" tIns="46800" rIns="90000" bIns="46800">
            <a:normAutofit/>
          </a:bodyPr>
          <a:lstStyle/>
          <a:p>
            <a:endParaRPr lang="zh-CN" altLang="en-US" sz="1400"/>
          </a:p>
        </p:txBody>
      </p:sp>
      <p:sp>
        <p:nvSpPr>
          <p:cNvPr id="20" name="Freeform 30"/>
          <p:cNvSpPr/>
          <p:nvPr>
            <p:custDataLst>
              <p:tags r:id="rId2"/>
            </p:custDataLst>
          </p:nvPr>
        </p:nvSpPr>
        <p:spPr bwMode="auto">
          <a:xfrm>
            <a:off x="6139180" y="4103370"/>
            <a:ext cx="1194435" cy="1189990"/>
          </a:xfrm>
          <a:custGeom>
            <a:avLst/>
            <a:gdLst>
              <a:gd name="T0" fmla="*/ 273 w 546"/>
              <a:gd name="T1" fmla="*/ 0 h 546"/>
              <a:gd name="T2" fmla="*/ 546 w 546"/>
              <a:gd name="T3" fmla="*/ 273 h 546"/>
              <a:gd name="T4" fmla="*/ 273 w 546"/>
              <a:gd name="T5" fmla="*/ 546 h 546"/>
              <a:gd name="T6" fmla="*/ 0 w 546"/>
              <a:gd name="T7" fmla="*/ 273 h 546"/>
              <a:gd name="T8" fmla="*/ 0 w 546"/>
              <a:gd name="T9" fmla="*/ 0 h 546"/>
              <a:gd name="T10" fmla="*/ 273 w 546"/>
              <a:gd name="T11" fmla="*/ 0 h 546"/>
            </a:gdLst>
            <a:ahLst/>
            <a:cxnLst>
              <a:cxn ang="0">
                <a:pos x="T0" y="T1"/>
              </a:cxn>
              <a:cxn ang="0">
                <a:pos x="T2" y="T3"/>
              </a:cxn>
              <a:cxn ang="0">
                <a:pos x="T4" y="T5"/>
              </a:cxn>
              <a:cxn ang="0">
                <a:pos x="T6" y="T7"/>
              </a:cxn>
              <a:cxn ang="0">
                <a:pos x="T8" y="T9"/>
              </a:cxn>
              <a:cxn ang="0">
                <a:pos x="T10" y="T11"/>
              </a:cxn>
            </a:cxnLst>
            <a:rect l="0" t="0" r="r" b="b"/>
            <a:pathLst>
              <a:path w="546" h="546">
                <a:moveTo>
                  <a:pt x="273" y="0"/>
                </a:moveTo>
                <a:cubicBezTo>
                  <a:pt x="424" y="0"/>
                  <a:pt x="546" y="123"/>
                  <a:pt x="546" y="273"/>
                </a:cubicBezTo>
                <a:cubicBezTo>
                  <a:pt x="546" y="424"/>
                  <a:pt x="424" y="546"/>
                  <a:pt x="273" y="546"/>
                </a:cubicBezTo>
                <a:cubicBezTo>
                  <a:pt x="123" y="546"/>
                  <a:pt x="0" y="424"/>
                  <a:pt x="0" y="273"/>
                </a:cubicBezTo>
                <a:cubicBezTo>
                  <a:pt x="0" y="0"/>
                  <a:pt x="0" y="0"/>
                  <a:pt x="0" y="0"/>
                </a:cubicBezTo>
                <a:lnTo>
                  <a:pt x="273" y="0"/>
                </a:lnTo>
                <a:close/>
              </a:path>
            </a:pathLst>
          </a:custGeom>
          <a:solidFill>
            <a:schemeClr val="accent3"/>
          </a:solidFill>
          <a:ln>
            <a:noFill/>
          </a:ln>
        </p:spPr>
        <p:txBody>
          <a:bodyPr lIns="90000" tIns="46800" rIns="90000" bIns="46800">
            <a:normAutofit/>
          </a:bodyPr>
          <a:lstStyle/>
          <a:p>
            <a:endParaRPr lang="zh-CN" altLang="en-US" sz="1400"/>
          </a:p>
        </p:txBody>
      </p:sp>
      <p:sp>
        <p:nvSpPr>
          <p:cNvPr id="21" name="Freeform 31"/>
          <p:cNvSpPr/>
          <p:nvPr>
            <p:custDataLst>
              <p:tags r:id="rId3"/>
            </p:custDataLst>
          </p:nvPr>
        </p:nvSpPr>
        <p:spPr bwMode="auto">
          <a:xfrm>
            <a:off x="6139180" y="2021840"/>
            <a:ext cx="1995805" cy="1989455"/>
          </a:xfrm>
          <a:custGeom>
            <a:avLst/>
            <a:gdLst>
              <a:gd name="T0" fmla="*/ 457 w 913"/>
              <a:gd name="T1" fmla="*/ 912 h 912"/>
              <a:gd name="T2" fmla="*/ 913 w 913"/>
              <a:gd name="T3" fmla="*/ 456 h 912"/>
              <a:gd name="T4" fmla="*/ 457 w 913"/>
              <a:gd name="T5" fmla="*/ 0 h 912"/>
              <a:gd name="T6" fmla="*/ 0 w 913"/>
              <a:gd name="T7" fmla="*/ 456 h 912"/>
              <a:gd name="T8" fmla="*/ 0 w 913"/>
              <a:gd name="T9" fmla="*/ 912 h 912"/>
              <a:gd name="T10" fmla="*/ 457 w 913"/>
              <a:gd name="T11" fmla="*/ 912 h 912"/>
            </a:gdLst>
            <a:ahLst/>
            <a:cxnLst>
              <a:cxn ang="0">
                <a:pos x="T0" y="T1"/>
              </a:cxn>
              <a:cxn ang="0">
                <a:pos x="T2" y="T3"/>
              </a:cxn>
              <a:cxn ang="0">
                <a:pos x="T4" y="T5"/>
              </a:cxn>
              <a:cxn ang="0">
                <a:pos x="T6" y="T7"/>
              </a:cxn>
              <a:cxn ang="0">
                <a:pos x="T8" y="T9"/>
              </a:cxn>
              <a:cxn ang="0">
                <a:pos x="T10" y="T11"/>
              </a:cxn>
            </a:cxnLst>
            <a:rect l="0" t="0" r="r" b="b"/>
            <a:pathLst>
              <a:path w="913" h="912">
                <a:moveTo>
                  <a:pt x="457" y="912"/>
                </a:moveTo>
                <a:cubicBezTo>
                  <a:pt x="709" y="912"/>
                  <a:pt x="913" y="708"/>
                  <a:pt x="913" y="456"/>
                </a:cubicBezTo>
                <a:cubicBezTo>
                  <a:pt x="913" y="204"/>
                  <a:pt x="709" y="0"/>
                  <a:pt x="457" y="0"/>
                </a:cubicBezTo>
                <a:cubicBezTo>
                  <a:pt x="205" y="0"/>
                  <a:pt x="0" y="204"/>
                  <a:pt x="0" y="456"/>
                </a:cubicBezTo>
                <a:cubicBezTo>
                  <a:pt x="0" y="912"/>
                  <a:pt x="0" y="912"/>
                  <a:pt x="0" y="912"/>
                </a:cubicBezTo>
                <a:lnTo>
                  <a:pt x="457" y="912"/>
                </a:lnTo>
                <a:close/>
              </a:path>
            </a:pathLst>
          </a:custGeom>
          <a:solidFill>
            <a:schemeClr val="accent1"/>
          </a:solidFill>
          <a:ln>
            <a:noFill/>
          </a:ln>
        </p:spPr>
        <p:txBody>
          <a:bodyPr lIns="90000" tIns="46800" rIns="90000" bIns="46800">
            <a:normAutofit/>
          </a:bodyPr>
          <a:lstStyle/>
          <a:p>
            <a:endParaRPr lang="zh-CN" altLang="en-US" sz="1400"/>
          </a:p>
        </p:txBody>
      </p:sp>
      <p:sp>
        <p:nvSpPr>
          <p:cNvPr id="3" name="Freeform 32"/>
          <p:cNvSpPr/>
          <p:nvPr>
            <p:custDataLst>
              <p:tags r:id="rId4"/>
            </p:custDataLst>
          </p:nvPr>
        </p:nvSpPr>
        <p:spPr bwMode="auto">
          <a:xfrm>
            <a:off x="4052570" y="2024380"/>
            <a:ext cx="1991360" cy="1986915"/>
          </a:xfrm>
          <a:custGeom>
            <a:avLst/>
            <a:gdLst>
              <a:gd name="T0" fmla="*/ 459 w 918"/>
              <a:gd name="T1" fmla="*/ 918 h 918"/>
              <a:gd name="T2" fmla="*/ 0 w 918"/>
              <a:gd name="T3" fmla="*/ 459 h 918"/>
              <a:gd name="T4" fmla="*/ 459 w 918"/>
              <a:gd name="T5" fmla="*/ 0 h 918"/>
              <a:gd name="T6" fmla="*/ 918 w 918"/>
              <a:gd name="T7" fmla="*/ 459 h 918"/>
              <a:gd name="T8" fmla="*/ 918 w 918"/>
              <a:gd name="T9" fmla="*/ 918 h 918"/>
              <a:gd name="T10" fmla="*/ 459 w 918"/>
              <a:gd name="T11" fmla="*/ 918 h 918"/>
            </a:gdLst>
            <a:ahLst/>
            <a:cxnLst>
              <a:cxn ang="0">
                <a:pos x="T0" y="T1"/>
              </a:cxn>
              <a:cxn ang="0">
                <a:pos x="T2" y="T3"/>
              </a:cxn>
              <a:cxn ang="0">
                <a:pos x="T4" y="T5"/>
              </a:cxn>
              <a:cxn ang="0">
                <a:pos x="T6" y="T7"/>
              </a:cxn>
              <a:cxn ang="0">
                <a:pos x="T8" y="T9"/>
              </a:cxn>
              <a:cxn ang="0">
                <a:pos x="T10" y="T11"/>
              </a:cxn>
            </a:cxnLst>
            <a:rect l="0" t="0" r="r" b="b"/>
            <a:pathLst>
              <a:path w="918" h="918">
                <a:moveTo>
                  <a:pt x="459" y="918"/>
                </a:moveTo>
                <a:cubicBezTo>
                  <a:pt x="205" y="918"/>
                  <a:pt x="0" y="713"/>
                  <a:pt x="0" y="459"/>
                </a:cubicBezTo>
                <a:cubicBezTo>
                  <a:pt x="0" y="205"/>
                  <a:pt x="205" y="0"/>
                  <a:pt x="459" y="0"/>
                </a:cubicBezTo>
                <a:cubicBezTo>
                  <a:pt x="713" y="0"/>
                  <a:pt x="918" y="205"/>
                  <a:pt x="918" y="459"/>
                </a:cubicBezTo>
                <a:cubicBezTo>
                  <a:pt x="918" y="918"/>
                  <a:pt x="918" y="918"/>
                  <a:pt x="918" y="918"/>
                </a:cubicBezTo>
                <a:lnTo>
                  <a:pt x="459" y="918"/>
                </a:lnTo>
                <a:close/>
              </a:path>
            </a:pathLst>
          </a:custGeom>
          <a:noFill/>
          <a:ln w="6350" cap="flat">
            <a:solidFill>
              <a:schemeClr val="accent3"/>
            </a:solidFill>
            <a:prstDash val="dash"/>
            <a:miter lim="800000"/>
          </a:ln>
        </p:spPr>
        <p:txBody>
          <a:bodyPr lIns="90000" tIns="46800" rIns="90000" bIns="46800">
            <a:normAutofit/>
          </a:bodyPr>
          <a:lstStyle/>
          <a:p>
            <a:endParaRPr lang="zh-CN" altLang="en-US" sz="1400"/>
          </a:p>
        </p:txBody>
      </p:sp>
      <p:sp>
        <p:nvSpPr>
          <p:cNvPr id="4" name="Freeform 35"/>
          <p:cNvSpPr>
            <a:spLocks noEditPoints="1"/>
          </p:cNvSpPr>
          <p:nvPr>
            <p:custDataLst>
              <p:tags r:id="rId5"/>
            </p:custDataLst>
          </p:nvPr>
        </p:nvSpPr>
        <p:spPr bwMode="auto">
          <a:xfrm>
            <a:off x="6579235" y="4593590"/>
            <a:ext cx="311785" cy="212090"/>
          </a:xfrm>
          <a:custGeom>
            <a:avLst/>
            <a:gdLst>
              <a:gd name="T0" fmla="*/ 79 w 98"/>
              <a:gd name="T1" fmla="*/ 61 h 69"/>
              <a:gd name="T2" fmla="*/ 91 w 98"/>
              <a:gd name="T3" fmla="*/ 49 h 69"/>
              <a:gd name="T4" fmla="*/ 81 w 98"/>
              <a:gd name="T5" fmla="*/ 37 h 69"/>
              <a:gd name="T6" fmla="*/ 70 w 98"/>
              <a:gd name="T7" fmla="*/ 15 h 69"/>
              <a:gd name="T8" fmla="*/ 37 w 98"/>
              <a:gd name="T9" fmla="*/ 12 h 69"/>
              <a:gd name="T10" fmla="*/ 24 w 98"/>
              <a:gd name="T11" fmla="*/ 26 h 69"/>
              <a:gd name="T12" fmla="*/ 8 w 98"/>
              <a:gd name="T13" fmla="*/ 43 h 69"/>
              <a:gd name="T14" fmla="*/ 13 w 98"/>
              <a:gd name="T15" fmla="*/ 56 h 69"/>
              <a:gd name="T16" fmla="*/ 26 w 98"/>
              <a:gd name="T17" fmla="*/ 61 h 69"/>
              <a:gd name="T18" fmla="*/ 26 w 98"/>
              <a:gd name="T19" fmla="*/ 42 h 69"/>
              <a:gd name="T20" fmla="*/ 26 w 98"/>
              <a:gd name="T21" fmla="*/ 39 h 69"/>
              <a:gd name="T22" fmla="*/ 34 w 98"/>
              <a:gd name="T23" fmla="*/ 43 h 69"/>
              <a:gd name="T24" fmla="*/ 36 w 98"/>
              <a:gd name="T25" fmla="*/ 28 h 69"/>
              <a:gd name="T26" fmla="*/ 38 w 98"/>
              <a:gd name="T27" fmla="*/ 43 h 69"/>
              <a:gd name="T28" fmla="*/ 46 w 98"/>
              <a:gd name="T29" fmla="*/ 39 h 69"/>
              <a:gd name="T30" fmla="*/ 38 w 98"/>
              <a:gd name="T31" fmla="*/ 50 h 69"/>
              <a:gd name="T32" fmla="*/ 38 w 98"/>
              <a:gd name="T33" fmla="*/ 50 h 69"/>
              <a:gd name="T34" fmla="*/ 37 w 98"/>
              <a:gd name="T35" fmla="*/ 50 h 69"/>
              <a:gd name="T36" fmla="*/ 37 w 98"/>
              <a:gd name="T37" fmla="*/ 50 h 69"/>
              <a:gd name="T38" fmla="*/ 35 w 98"/>
              <a:gd name="T39" fmla="*/ 50 h 69"/>
              <a:gd name="T40" fmla="*/ 35 w 98"/>
              <a:gd name="T41" fmla="*/ 50 h 69"/>
              <a:gd name="T42" fmla="*/ 35 w 98"/>
              <a:gd name="T43" fmla="*/ 50 h 69"/>
              <a:gd name="T44" fmla="*/ 26 w 98"/>
              <a:gd name="T45" fmla="*/ 42 h 69"/>
              <a:gd name="T46" fmla="*/ 53 w 98"/>
              <a:gd name="T47" fmla="*/ 40 h 69"/>
              <a:gd name="T48" fmla="*/ 49 w 98"/>
              <a:gd name="T49" fmla="*/ 37 h 69"/>
              <a:gd name="T50" fmla="*/ 58 w 98"/>
              <a:gd name="T51" fmla="*/ 28 h 69"/>
              <a:gd name="T52" fmla="*/ 58 w 98"/>
              <a:gd name="T53" fmla="*/ 28 h 69"/>
              <a:gd name="T54" fmla="*/ 58 w 98"/>
              <a:gd name="T55" fmla="*/ 28 h 69"/>
              <a:gd name="T56" fmla="*/ 60 w 98"/>
              <a:gd name="T57" fmla="*/ 28 h 69"/>
              <a:gd name="T58" fmla="*/ 60 w 98"/>
              <a:gd name="T59" fmla="*/ 28 h 69"/>
              <a:gd name="T60" fmla="*/ 61 w 98"/>
              <a:gd name="T61" fmla="*/ 28 h 69"/>
              <a:gd name="T62" fmla="*/ 69 w 98"/>
              <a:gd name="T63" fmla="*/ 37 h 69"/>
              <a:gd name="T64" fmla="*/ 66 w 98"/>
              <a:gd name="T65" fmla="*/ 40 h 69"/>
              <a:gd name="T66" fmla="*/ 62 w 98"/>
              <a:gd name="T67" fmla="*/ 48 h 69"/>
              <a:gd name="T68" fmla="*/ 57 w 98"/>
              <a:gd name="T69" fmla="*/ 48 h 69"/>
              <a:gd name="T70" fmla="*/ 53 w 98"/>
              <a:gd name="T71" fmla="*/ 40 h 69"/>
              <a:gd name="T72" fmla="*/ 93 w 98"/>
              <a:gd name="T73" fmla="*/ 63 h 69"/>
              <a:gd name="T74" fmla="*/ 79 w 98"/>
              <a:gd name="T75" fmla="*/ 69 h 69"/>
              <a:gd name="T76" fmla="*/ 8 w 98"/>
              <a:gd name="T77" fmla="*/ 61 h 69"/>
              <a:gd name="T78" fmla="*/ 7 w 98"/>
              <a:gd name="T79" fmla="*/ 26 h 69"/>
              <a:gd name="T80" fmla="*/ 33 w 98"/>
              <a:gd name="T81" fmla="*/ 5 h 69"/>
              <a:gd name="T82" fmla="*/ 75 w 98"/>
              <a:gd name="T83" fmla="*/ 10 h 69"/>
              <a:gd name="T84" fmla="*/ 94 w 98"/>
              <a:gd name="T85" fmla="*/ 36 h 69"/>
              <a:gd name="T86" fmla="*/ 93 w 98"/>
              <a:gd name="T87" fmla="*/ 63 h 69"/>
              <a:gd name="T88" fmla="*/ 93 w 98"/>
              <a:gd name="T89"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69">
                <a:moveTo>
                  <a:pt x="79" y="61"/>
                </a:moveTo>
                <a:cubicBezTo>
                  <a:pt x="79" y="61"/>
                  <a:pt x="79" y="61"/>
                  <a:pt x="79" y="61"/>
                </a:cubicBezTo>
                <a:cubicBezTo>
                  <a:pt x="82" y="61"/>
                  <a:pt x="85" y="60"/>
                  <a:pt x="87" y="58"/>
                </a:cubicBezTo>
                <a:cubicBezTo>
                  <a:pt x="89" y="55"/>
                  <a:pt x="91" y="52"/>
                  <a:pt x="91" y="49"/>
                </a:cubicBezTo>
                <a:cubicBezTo>
                  <a:pt x="91" y="46"/>
                  <a:pt x="90" y="43"/>
                  <a:pt x="88" y="41"/>
                </a:cubicBezTo>
                <a:cubicBezTo>
                  <a:pt x="86" y="39"/>
                  <a:pt x="84" y="38"/>
                  <a:pt x="81" y="37"/>
                </a:cubicBezTo>
                <a:cubicBezTo>
                  <a:pt x="79" y="37"/>
                  <a:pt x="78" y="35"/>
                  <a:pt x="78" y="33"/>
                </a:cubicBezTo>
                <a:cubicBezTo>
                  <a:pt x="78" y="26"/>
                  <a:pt x="75" y="20"/>
                  <a:pt x="70" y="15"/>
                </a:cubicBezTo>
                <a:cubicBezTo>
                  <a:pt x="65" y="10"/>
                  <a:pt x="59" y="8"/>
                  <a:pt x="52" y="8"/>
                </a:cubicBezTo>
                <a:cubicBezTo>
                  <a:pt x="46" y="8"/>
                  <a:pt x="41" y="9"/>
                  <a:pt x="37" y="12"/>
                </a:cubicBezTo>
                <a:cubicBezTo>
                  <a:pt x="33" y="14"/>
                  <a:pt x="30" y="19"/>
                  <a:pt x="28" y="23"/>
                </a:cubicBezTo>
                <a:cubicBezTo>
                  <a:pt x="27" y="25"/>
                  <a:pt x="26" y="26"/>
                  <a:pt x="24" y="26"/>
                </a:cubicBezTo>
                <a:cubicBezTo>
                  <a:pt x="20" y="26"/>
                  <a:pt x="16" y="28"/>
                  <a:pt x="13" y="31"/>
                </a:cubicBezTo>
                <a:cubicBezTo>
                  <a:pt x="10" y="34"/>
                  <a:pt x="8" y="39"/>
                  <a:pt x="8" y="43"/>
                </a:cubicBezTo>
                <a:cubicBezTo>
                  <a:pt x="8" y="48"/>
                  <a:pt x="10" y="53"/>
                  <a:pt x="13" y="56"/>
                </a:cubicBezTo>
                <a:cubicBezTo>
                  <a:pt x="13" y="56"/>
                  <a:pt x="13" y="56"/>
                  <a:pt x="13" y="56"/>
                </a:cubicBezTo>
                <a:cubicBezTo>
                  <a:pt x="13" y="56"/>
                  <a:pt x="13" y="56"/>
                  <a:pt x="13" y="56"/>
                </a:cubicBezTo>
                <a:cubicBezTo>
                  <a:pt x="16" y="59"/>
                  <a:pt x="21" y="61"/>
                  <a:pt x="26" y="61"/>
                </a:cubicBezTo>
                <a:cubicBezTo>
                  <a:pt x="79" y="61"/>
                  <a:pt x="79" y="61"/>
                  <a:pt x="79" y="61"/>
                </a:cubicBezTo>
                <a:close/>
                <a:moveTo>
                  <a:pt x="26" y="42"/>
                </a:moveTo>
                <a:cubicBezTo>
                  <a:pt x="26" y="42"/>
                  <a:pt x="26" y="42"/>
                  <a:pt x="26" y="42"/>
                </a:cubicBezTo>
                <a:cubicBezTo>
                  <a:pt x="25" y="41"/>
                  <a:pt x="25" y="39"/>
                  <a:pt x="26" y="39"/>
                </a:cubicBezTo>
                <a:cubicBezTo>
                  <a:pt x="27" y="38"/>
                  <a:pt x="29" y="38"/>
                  <a:pt x="29" y="39"/>
                </a:cubicBezTo>
                <a:cubicBezTo>
                  <a:pt x="34" y="43"/>
                  <a:pt x="34" y="43"/>
                  <a:pt x="34" y="43"/>
                </a:cubicBezTo>
                <a:cubicBezTo>
                  <a:pt x="34" y="30"/>
                  <a:pt x="34" y="30"/>
                  <a:pt x="34" y="30"/>
                </a:cubicBezTo>
                <a:cubicBezTo>
                  <a:pt x="34" y="29"/>
                  <a:pt x="35" y="28"/>
                  <a:pt x="36" y="28"/>
                </a:cubicBezTo>
                <a:cubicBezTo>
                  <a:pt x="37" y="28"/>
                  <a:pt x="38" y="29"/>
                  <a:pt x="38" y="30"/>
                </a:cubicBezTo>
                <a:cubicBezTo>
                  <a:pt x="38" y="43"/>
                  <a:pt x="38" y="43"/>
                  <a:pt x="38" y="43"/>
                </a:cubicBezTo>
                <a:cubicBezTo>
                  <a:pt x="43" y="39"/>
                  <a:pt x="43" y="39"/>
                  <a:pt x="43" y="39"/>
                </a:cubicBezTo>
                <a:cubicBezTo>
                  <a:pt x="44" y="38"/>
                  <a:pt x="45" y="38"/>
                  <a:pt x="46" y="39"/>
                </a:cubicBezTo>
                <a:cubicBezTo>
                  <a:pt x="47" y="39"/>
                  <a:pt x="47" y="41"/>
                  <a:pt x="46" y="42"/>
                </a:cubicBezTo>
                <a:cubicBezTo>
                  <a:pt x="38" y="50"/>
                  <a:pt x="38" y="50"/>
                  <a:pt x="38" y="50"/>
                </a:cubicBezTo>
                <a:cubicBezTo>
                  <a:pt x="38" y="50"/>
                  <a:pt x="38" y="50"/>
                  <a:pt x="38" y="50"/>
                </a:cubicBezTo>
                <a:cubicBezTo>
                  <a:pt x="38" y="50"/>
                  <a:pt x="38" y="50"/>
                  <a:pt x="38" y="50"/>
                </a:cubicBezTo>
                <a:cubicBezTo>
                  <a:pt x="38" y="50"/>
                  <a:pt x="38" y="50"/>
                  <a:pt x="38" y="50"/>
                </a:cubicBezTo>
                <a:cubicBezTo>
                  <a:pt x="38" y="50"/>
                  <a:pt x="38" y="50"/>
                  <a:pt x="37" y="50"/>
                </a:cubicBezTo>
                <a:cubicBezTo>
                  <a:pt x="37" y="50"/>
                  <a:pt x="37" y="50"/>
                  <a:pt x="37" y="50"/>
                </a:cubicBezTo>
                <a:cubicBezTo>
                  <a:pt x="37" y="50"/>
                  <a:pt x="37" y="50"/>
                  <a:pt x="37" y="50"/>
                </a:cubicBezTo>
                <a:cubicBezTo>
                  <a:pt x="37" y="51"/>
                  <a:pt x="37" y="51"/>
                  <a:pt x="36" y="51"/>
                </a:cubicBezTo>
                <a:cubicBezTo>
                  <a:pt x="36" y="51"/>
                  <a:pt x="36" y="51"/>
                  <a:pt x="35" y="50"/>
                </a:cubicBezTo>
                <a:cubicBezTo>
                  <a:pt x="35" y="50"/>
                  <a:pt x="35" y="50"/>
                  <a:pt x="35" y="50"/>
                </a:cubicBezTo>
                <a:cubicBezTo>
                  <a:pt x="35" y="50"/>
                  <a:pt x="35" y="50"/>
                  <a:pt x="35" y="50"/>
                </a:cubicBezTo>
                <a:cubicBezTo>
                  <a:pt x="35" y="50"/>
                  <a:pt x="35" y="50"/>
                  <a:pt x="35" y="50"/>
                </a:cubicBezTo>
                <a:cubicBezTo>
                  <a:pt x="35" y="50"/>
                  <a:pt x="35" y="50"/>
                  <a:pt x="35" y="50"/>
                </a:cubicBezTo>
                <a:cubicBezTo>
                  <a:pt x="35" y="50"/>
                  <a:pt x="35" y="50"/>
                  <a:pt x="35" y="50"/>
                </a:cubicBezTo>
                <a:cubicBezTo>
                  <a:pt x="26" y="42"/>
                  <a:pt x="26" y="42"/>
                  <a:pt x="26" y="42"/>
                </a:cubicBezTo>
                <a:close/>
                <a:moveTo>
                  <a:pt x="53" y="40"/>
                </a:moveTo>
                <a:cubicBezTo>
                  <a:pt x="53" y="40"/>
                  <a:pt x="53" y="40"/>
                  <a:pt x="53" y="40"/>
                </a:cubicBezTo>
                <a:cubicBezTo>
                  <a:pt x="52" y="41"/>
                  <a:pt x="50" y="41"/>
                  <a:pt x="49" y="40"/>
                </a:cubicBezTo>
                <a:cubicBezTo>
                  <a:pt x="48" y="39"/>
                  <a:pt x="48" y="37"/>
                  <a:pt x="49" y="37"/>
                </a:cubicBezTo>
                <a:cubicBezTo>
                  <a:pt x="58" y="28"/>
                  <a:pt x="58" y="28"/>
                  <a:pt x="58" y="28"/>
                </a:cubicBezTo>
                <a:cubicBezTo>
                  <a:pt x="58" y="28"/>
                  <a:pt x="58" y="28"/>
                  <a:pt x="58" y="28"/>
                </a:cubicBezTo>
                <a:cubicBezTo>
                  <a:pt x="58" y="28"/>
                  <a:pt x="58" y="28"/>
                  <a:pt x="58" y="28"/>
                </a:cubicBezTo>
                <a:cubicBezTo>
                  <a:pt x="58" y="28"/>
                  <a:pt x="58" y="28"/>
                  <a:pt x="58" y="28"/>
                </a:cubicBezTo>
                <a:cubicBezTo>
                  <a:pt x="58" y="28"/>
                  <a:pt x="58" y="28"/>
                  <a:pt x="58" y="28"/>
                </a:cubicBezTo>
                <a:cubicBezTo>
                  <a:pt x="58" y="28"/>
                  <a:pt x="58" y="28"/>
                  <a:pt x="58" y="28"/>
                </a:cubicBezTo>
                <a:cubicBezTo>
                  <a:pt x="59" y="28"/>
                  <a:pt x="59" y="28"/>
                  <a:pt x="59" y="28"/>
                </a:cubicBezTo>
                <a:cubicBezTo>
                  <a:pt x="60" y="28"/>
                  <a:pt x="60" y="28"/>
                  <a:pt x="60" y="28"/>
                </a:cubicBezTo>
                <a:cubicBezTo>
                  <a:pt x="60" y="28"/>
                  <a:pt x="60" y="28"/>
                  <a:pt x="60" y="28"/>
                </a:cubicBezTo>
                <a:cubicBezTo>
                  <a:pt x="60" y="28"/>
                  <a:pt x="60" y="28"/>
                  <a:pt x="60" y="28"/>
                </a:cubicBezTo>
                <a:cubicBezTo>
                  <a:pt x="61" y="28"/>
                  <a:pt x="61" y="28"/>
                  <a:pt x="61" y="28"/>
                </a:cubicBezTo>
                <a:cubicBezTo>
                  <a:pt x="61" y="28"/>
                  <a:pt x="61" y="28"/>
                  <a:pt x="61" y="28"/>
                </a:cubicBezTo>
                <a:cubicBezTo>
                  <a:pt x="61" y="28"/>
                  <a:pt x="61" y="28"/>
                  <a:pt x="61" y="28"/>
                </a:cubicBezTo>
                <a:cubicBezTo>
                  <a:pt x="69" y="37"/>
                  <a:pt x="69" y="37"/>
                  <a:pt x="69" y="37"/>
                </a:cubicBezTo>
                <a:cubicBezTo>
                  <a:pt x="70" y="37"/>
                  <a:pt x="70" y="39"/>
                  <a:pt x="69" y="40"/>
                </a:cubicBezTo>
                <a:cubicBezTo>
                  <a:pt x="68" y="41"/>
                  <a:pt x="67" y="41"/>
                  <a:pt x="66" y="40"/>
                </a:cubicBezTo>
                <a:cubicBezTo>
                  <a:pt x="62" y="35"/>
                  <a:pt x="62" y="35"/>
                  <a:pt x="62" y="35"/>
                </a:cubicBezTo>
                <a:cubicBezTo>
                  <a:pt x="62" y="48"/>
                  <a:pt x="62" y="48"/>
                  <a:pt x="62" y="48"/>
                </a:cubicBezTo>
                <a:cubicBezTo>
                  <a:pt x="62" y="50"/>
                  <a:pt x="61" y="51"/>
                  <a:pt x="59" y="51"/>
                </a:cubicBezTo>
                <a:cubicBezTo>
                  <a:pt x="58" y="51"/>
                  <a:pt x="57" y="50"/>
                  <a:pt x="57" y="48"/>
                </a:cubicBezTo>
                <a:cubicBezTo>
                  <a:pt x="57" y="35"/>
                  <a:pt x="57" y="35"/>
                  <a:pt x="57" y="35"/>
                </a:cubicBezTo>
                <a:cubicBezTo>
                  <a:pt x="53" y="40"/>
                  <a:pt x="53" y="40"/>
                  <a:pt x="53" y="40"/>
                </a:cubicBezTo>
                <a:close/>
                <a:moveTo>
                  <a:pt x="93" y="63"/>
                </a:moveTo>
                <a:cubicBezTo>
                  <a:pt x="93" y="63"/>
                  <a:pt x="93" y="63"/>
                  <a:pt x="93" y="63"/>
                </a:cubicBezTo>
                <a:cubicBezTo>
                  <a:pt x="89" y="66"/>
                  <a:pt x="84" y="69"/>
                  <a:pt x="79" y="69"/>
                </a:cubicBezTo>
                <a:cubicBezTo>
                  <a:pt x="79" y="69"/>
                  <a:pt x="79" y="69"/>
                  <a:pt x="79" y="69"/>
                </a:cubicBezTo>
                <a:cubicBezTo>
                  <a:pt x="26" y="69"/>
                  <a:pt x="26" y="69"/>
                  <a:pt x="26" y="69"/>
                </a:cubicBezTo>
                <a:cubicBezTo>
                  <a:pt x="19" y="69"/>
                  <a:pt x="12" y="66"/>
                  <a:pt x="8" y="61"/>
                </a:cubicBezTo>
                <a:cubicBezTo>
                  <a:pt x="3" y="57"/>
                  <a:pt x="0" y="50"/>
                  <a:pt x="0" y="43"/>
                </a:cubicBezTo>
                <a:cubicBezTo>
                  <a:pt x="0" y="37"/>
                  <a:pt x="3" y="30"/>
                  <a:pt x="7" y="26"/>
                </a:cubicBezTo>
                <a:cubicBezTo>
                  <a:pt x="11" y="22"/>
                  <a:pt x="16" y="19"/>
                  <a:pt x="22" y="18"/>
                </a:cubicBezTo>
                <a:cubicBezTo>
                  <a:pt x="25" y="13"/>
                  <a:pt x="28" y="9"/>
                  <a:pt x="33" y="5"/>
                </a:cubicBezTo>
                <a:cubicBezTo>
                  <a:pt x="39" y="2"/>
                  <a:pt x="45" y="0"/>
                  <a:pt x="52" y="0"/>
                </a:cubicBezTo>
                <a:cubicBezTo>
                  <a:pt x="61" y="0"/>
                  <a:pt x="69" y="4"/>
                  <a:pt x="75" y="10"/>
                </a:cubicBezTo>
                <a:cubicBezTo>
                  <a:pt x="81" y="15"/>
                  <a:pt x="84" y="22"/>
                  <a:pt x="85" y="30"/>
                </a:cubicBezTo>
                <a:cubicBezTo>
                  <a:pt x="88" y="32"/>
                  <a:pt x="91" y="34"/>
                  <a:pt x="94" y="36"/>
                </a:cubicBezTo>
                <a:cubicBezTo>
                  <a:pt x="97" y="40"/>
                  <a:pt x="98" y="44"/>
                  <a:pt x="98" y="49"/>
                </a:cubicBezTo>
                <a:cubicBezTo>
                  <a:pt x="98" y="54"/>
                  <a:pt x="96" y="59"/>
                  <a:pt x="93" y="63"/>
                </a:cubicBezTo>
                <a:cubicBezTo>
                  <a:pt x="93" y="63"/>
                  <a:pt x="93" y="63"/>
                  <a:pt x="93" y="63"/>
                </a:cubicBezTo>
                <a:cubicBezTo>
                  <a:pt x="93" y="63"/>
                  <a:pt x="93" y="63"/>
                  <a:pt x="93" y="63"/>
                </a:cubicBezTo>
                <a:close/>
              </a:path>
            </a:pathLst>
          </a:custGeom>
          <a:solidFill>
            <a:schemeClr val="bg1"/>
          </a:solidFill>
          <a:ln>
            <a:noFill/>
          </a:ln>
        </p:spPr>
        <p:txBody>
          <a:bodyPr lIns="90000" tIns="46800" rIns="90000" bIns="46800">
            <a:noAutofit/>
          </a:bodyPr>
          <a:lstStyle/>
          <a:p>
            <a:endParaRPr lang="zh-CN" altLang="en-US" sz="700"/>
          </a:p>
        </p:txBody>
      </p:sp>
      <p:sp>
        <p:nvSpPr>
          <p:cNvPr id="38" name="Freeform 36"/>
          <p:cNvSpPr>
            <a:spLocks noEditPoints="1"/>
          </p:cNvSpPr>
          <p:nvPr>
            <p:custDataLst>
              <p:tags r:id="rId6"/>
            </p:custDataLst>
          </p:nvPr>
        </p:nvSpPr>
        <p:spPr bwMode="auto">
          <a:xfrm>
            <a:off x="6901815" y="2513965"/>
            <a:ext cx="302260" cy="383540"/>
          </a:xfrm>
          <a:custGeom>
            <a:avLst/>
            <a:gdLst>
              <a:gd name="T0" fmla="*/ 24 w 79"/>
              <a:gd name="T1" fmla="*/ 42 h 99"/>
              <a:gd name="T2" fmla="*/ 4 w 79"/>
              <a:gd name="T3" fmla="*/ 8 h 99"/>
              <a:gd name="T4" fmla="*/ 4 w 79"/>
              <a:gd name="T5" fmla="*/ 0 h 99"/>
              <a:gd name="T6" fmla="*/ 10 w 79"/>
              <a:gd name="T7" fmla="*/ 0 h 99"/>
              <a:gd name="T8" fmla="*/ 69 w 79"/>
              <a:gd name="T9" fmla="*/ 0 h 99"/>
              <a:gd name="T10" fmla="*/ 75 w 79"/>
              <a:gd name="T11" fmla="*/ 0 h 99"/>
              <a:gd name="T12" fmla="*/ 75 w 79"/>
              <a:gd name="T13" fmla="*/ 8 h 99"/>
              <a:gd name="T14" fmla="*/ 55 w 79"/>
              <a:gd name="T15" fmla="*/ 42 h 99"/>
              <a:gd name="T16" fmla="*/ 55 w 79"/>
              <a:gd name="T17" fmla="*/ 57 h 99"/>
              <a:gd name="T18" fmla="*/ 75 w 79"/>
              <a:gd name="T19" fmla="*/ 91 h 99"/>
              <a:gd name="T20" fmla="*/ 75 w 79"/>
              <a:gd name="T21" fmla="*/ 99 h 99"/>
              <a:gd name="T22" fmla="*/ 69 w 79"/>
              <a:gd name="T23" fmla="*/ 99 h 99"/>
              <a:gd name="T24" fmla="*/ 10 w 79"/>
              <a:gd name="T25" fmla="*/ 99 h 99"/>
              <a:gd name="T26" fmla="*/ 4 w 79"/>
              <a:gd name="T27" fmla="*/ 99 h 99"/>
              <a:gd name="T28" fmla="*/ 4 w 79"/>
              <a:gd name="T29" fmla="*/ 91 h 99"/>
              <a:gd name="T30" fmla="*/ 24 w 79"/>
              <a:gd name="T31" fmla="*/ 57 h 99"/>
              <a:gd name="T32" fmla="*/ 14 w 79"/>
              <a:gd name="T33" fmla="*/ 91 h 99"/>
              <a:gd name="T34" fmla="*/ 17 w 79"/>
              <a:gd name="T35" fmla="*/ 91 h 99"/>
              <a:gd name="T36" fmla="*/ 41 w 79"/>
              <a:gd name="T37" fmla="*/ 70 h 99"/>
              <a:gd name="T38" fmla="*/ 65 w 79"/>
              <a:gd name="T39" fmla="*/ 91 h 99"/>
              <a:gd name="T40" fmla="*/ 40 w 79"/>
              <a:gd name="T41" fmla="*/ 52 h 99"/>
              <a:gd name="T42" fmla="*/ 40 w 79"/>
              <a:gd name="T43" fmla="*/ 52 h 99"/>
              <a:gd name="T44" fmla="*/ 40 w 79"/>
              <a:gd name="T45" fmla="*/ 52 h 99"/>
              <a:gd name="T46" fmla="*/ 14 w 79"/>
              <a:gd name="T47" fmla="*/ 91 h 99"/>
              <a:gd name="T48" fmla="*/ 24 w 79"/>
              <a:gd name="T49" fmla="*/ 91 h 99"/>
              <a:gd name="T50" fmla="*/ 40 w 79"/>
              <a:gd name="T51" fmla="*/ 75 h 99"/>
              <a:gd name="T52" fmla="*/ 20 w 79"/>
              <a:gd name="T53" fmla="*/ 28 h 99"/>
              <a:gd name="T54" fmla="*/ 59 w 79"/>
              <a:gd name="T55" fmla="*/ 28 h 99"/>
              <a:gd name="T56" fmla="*/ 14 w 79"/>
              <a:gd name="T57" fmla="*/ 8 h 99"/>
              <a:gd name="T58" fmla="*/ 55 w 79"/>
              <a:gd name="T59" fmla="*/ 33 h 99"/>
              <a:gd name="T60" fmla="*/ 24 w 79"/>
              <a:gd name="T61" fmla="*/ 33 h 99"/>
              <a:gd name="T62" fmla="*/ 40 w 79"/>
              <a:gd name="T63" fmla="*/ 47 h 99"/>
              <a:gd name="T64" fmla="*/ 40 w 79"/>
              <a:gd name="T65" fmla="*/ 47 h 99"/>
              <a:gd name="T66" fmla="*/ 40 w 79"/>
              <a:gd name="T67" fmla="*/ 47 h 99"/>
              <a:gd name="T68" fmla="*/ 55 w 79"/>
              <a:gd name="T69" fmla="*/ 3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99">
                <a:moveTo>
                  <a:pt x="32" y="49"/>
                </a:moveTo>
                <a:cubicBezTo>
                  <a:pt x="29" y="47"/>
                  <a:pt x="27" y="44"/>
                  <a:pt x="24" y="42"/>
                </a:cubicBezTo>
                <a:cubicBezTo>
                  <a:pt x="16" y="35"/>
                  <a:pt x="8" y="28"/>
                  <a:pt x="7" y="8"/>
                </a:cubicBezTo>
                <a:cubicBezTo>
                  <a:pt x="4" y="8"/>
                  <a:pt x="4" y="8"/>
                  <a:pt x="4" y="8"/>
                </a:cubicBezTo>
                <a:cubicBezTo>
                  <a:pt x="2" y="8"/>
                  <a:pt x="0" y="6"/>
                  <a:pt x="0" y="4"/>
                </a:cubicBezTo>
                <a:cubicBezTo>
                  <a:pt x="0" y="2"/>
                  <a:pt x="2" y="0"/>
                  <a:pt x="4" y="0"/>
                </a:cubicBezTo>
                <a:cubicBezTo>
                  <a:pt x="10" y="0"/>
                  <a:pt x="10" y="0"/>
                  <a:pt x="10" y="0"/>
                </a:cubicBezTo>
                <a:cubicBezTo>
                  <a:pt x="10" y="0"/>
                  <a:pt x="10" y="0"/>
                  <a:pt x="10" y="0"/>
                </a:cubicBezTo>
                <a:cubicBezTo>
                  <a:pt x="11" y="0"/>
                  <a:pt x="11" y="0"/>
                  <a:pt x="11" y="0"/>
                </a:cubicBezTo>
                <a:cubicBezTo>
                  <a:pt x="69" y="0"/>
                  <a:pt x="69" y="0"/>
                  <a:pt x="69" y="0"/>
                </a:cubicBezTo>
                <a:cubicBezTo>
                  <a:pt x="69" y="0"/>
                  <a:pt x="69" y="0"/>
                  <a:pt x="69" y="0"/>
                </a:cubicBezTo>
                <a:cubicBezTo>
                  <a:pt x="75" y="0"/>
                  <a:pt x="75" y="0"/>
                  <a:pt x="75" y="0"/>
                </a:cubicBezTo>
                <a:cubicBezTo>
                  <a:pt x="78" y="0"/>
                  <a:pt x="79" y="2"/>
                  <a:pt x="79" y="4"/>
                </a:cubicBezTo>
                <a:cubicBezTo>
                  <a:pt x="79" y="6"/>
                  <a:pt x="78" y="8"/>
                  <a:pt x="75" y="8"/>
                </a:cubicBezTo>
                <a:cubicBezTo>
                  <a:pt x="73" y="8"/>
                  <a:pt x="73" y="8"/>
                  <a:pt x="73" y="8"/>
                </a:cubicBezTo>
                <a:cubicBezTo>
                  <a:pt x="72" y="28"/>
                  <a:pt x="64" y="35"/>
                  <a:pt x="55" y="42"/>
                </a:cubicBezTo>
                <a:cubicBezTo>
                  <a:pt x="53" y="44"/>
                  <a:pt x="50" y="47"/>
                  <a:pt x="48" y="49"/>
                </a:cubicBezTo>
                <a:cubicBezTo>
                  <a:pt x="50" y="52"/>
                  <a:pt x="53" y="54"/>
                  <a:pt x="55" y="57"/>
                </a:cubicBezTo>
                <a:cubicBezTo>
                  <a:pt x="64" y="64"/>
                  <a:pt x="72" y="70"/>
                  <a:pt x="73" y="91"/>
                </a:cubicBezTo>
                <a:cubicBezTo>
                  <a:pt x="75" y="91"/>
                  <a:pt x="75" y="91"/>
                  <a:pt x="75" y="91"/>
                </a:cubicBezTo>
                <a:cubicBezTo>
                  <a:pt x="78" y="91"/>
                  <a:pt x="79" y="93"/>
                  <a:pt x="79" y="95"/>
                </a:cubicBezTo>
                <a:cubicBezTo>
                  <a:pt x="79" y="97"/>
                  <a:pt x="78" y="99"/>
                  <a:pt x="75" y="99"/>
                </a:cubicBezTo>
                <a:cubicBezTo>
                  <a:pt x="69" y="99"/>
                  <a:pt x="69" y="99"/>
                  <a:pt x="69" y="99"/>
                </a:cubicBezTo>
                <a:cubicBezTo>
                  <a:pt x="69" y="99"/>
                  <a:pt x="69" y="99"/>
                  <a:pt x="69" y="99"/>
                </a:cubicBezTo>
                <a:cubicBezTo>
                  <a:pt x="69" y="99"/>
                  <a:pt x="69" y="99"/>
                  <a:pt x="69" y="99"/>
                </a:cubicBezTo>
                <a:cubicBezTo>
                  <a:pt x="10" y="99"/>
                  <a:pt x="10" y="99"/>
                  <a:pt x="10" y="99"/>
                </a:cubicBezTo>
                <a:cubicBezTo>
                  <a:pt x="10" y="99"/>
                  <a:pt x="10" y="99"/>
                  <a:pt x="10" y="99"/>
                </a:cubicBezTo>
                <a:cubicBezTo>
                  <a:pt x="4" y="99"/>
                  <a:pt x="4" y="99"/>
                  <a:pt x="4" y="99"/>
                </a:cubicBezTo>
                <a:cubicBezTo>
                  <a:pt x="2" y="99"/>
                  <a:pt x="0" y="97"/>
                  <a:pt x="0" y="95"/>
                </a:cubicBezTo>
                <a:cubicBezTo>
                  <a:pt x="0" y="93"/>
                  <a:pt x="2" y="91"/>
                  <a:pt x="4" y="91"/>
                </a:cubicBezTo>
                <a:cubicBezTo>
                  <a:pt x="7" y="91"/>
                  <a:pt x="7" y="91"/>
                  <a:pt x="7" y="91"/>
                </a:cubicBezTo>
                <a:cubicBezTo>
                  <a:pt x="8" y="70"/>
                  <a:pt x="16" y="64"/>
                  <a:pt x="24" y="57"/>
                </a:cubicBezTo>
                <a:cubicBezTo>
                  <a:pt x="27" y="54"/>
                  <a:pt x="29" y="52"/>
                  <a:pt x="32" y="49"/>
                </a:cubicBezTo>
                <a:close/>
                <a:moveTo>
                  <a:pt x="14" y="91"/>
                </a:moveTo>
                <a:cubicBezTo>
                  <a:pt x="14" y="91"/>
                  <a:pt x="14" y="91"/>
                  <a:pt x="14" y="91"/>
                </a:cubicBezTo>
                <a:cubicBezTo>
                  <a:pt x="17" y="91"/>
                  <a:pt x="17" y="91"/>
                  <a:pt x="17" y="91"/>
                </a:cubicBezTo>
                <a:cubicBezTo>
                  <a:pt x="38" y="70"/>
                  <a:pt x="38" y="70"/>
                  <a:pt x="38" y="70"/>
                </a:cubicBezTo>
                <a:cubicBezTo>
                  <a:pt x="39" y="69"/>
                  <a:pt x="40" y="69"/>
                  <a:pt x="41" y="70"/>
                </a:cubicBezTo>
                <a:cubicBezTo>
                  <a:pt x="62" y="91"/>
                  <a:pt x="62" y="91"/>
                  <a:pt x="62" y="91"/>
                </a:cubicBezTo>
                <a:cubicBezTo>
                  <a:pt x="65" y="91"/>
                  <a:pt x="65" y="91"/>
                  <a:pt x="65" y="91"/>
                </a:cubicBezTo>
                <a:cubicBezTo>
                  <a:pt x="64" y="74"/>
                  <a:pt x="58" y="68"/>
                  <a:pt x="50" y="62"/>
                </a:cubicBezTo>
                <a:cubicBezTo>
                  <a:pt x="47" y="59"/>
                  <a:pt x="43" y="56"/>
                  <a:pt x="40" y="52"/>
                </a:cubicBezTo>
                <a:cubicBezTo>
                  <a:pt x="40" y="52"/>
                  <a:pt x="40" y="52"/>
                  <a:pt x="40" y="52"/>
                </a:cubicBezTo>
                <a:cubicBezTo>
                  <a:pt x="40" y="52"/>
                  <a:pt x="40" y="52"/>
                  <a:pt x="40" y="52"/>
                </a:cubicBezTo>
                <a:cubicBezTo>
                  <a:pt x="40" y="52"/>
                  <a:pt x="40" y="52"/>
                  <a:pt x="40" y="52"/>
                </a:cubicBezTo>
                <a:cubicBezTo>
                  <a:pt x="40" y="52"/>
                  <a:pt x="40" y="52"/>
                  <a:pt x="40" y="52"/>
                </a:cubicBezTo>
                <a:cubicBezTo>
                  <a:pt x="36" y="56"/>
                  <a:pt x="32" y="59"/>
                  <a:pt x="29" y="62"/>
                </a:cubicBezTo>
                <a:cubicBezTo>
                  <a:pt x="22" y="68"/>
                  <a:pt x="15" y="74"/>
                  <a:pt x="14" y="91"/>
                </a:cubicBezTo>
                <a:close/>
                <a:moveTo>
                  <a:pt x="24" y="91"/>
                </a:moveTo>
                <a:cubicBezTo>
                  <a:pt x="24" y="91"/>
                  <a:pt x="24" y="91"/>
                  <a:pt x="24" y="91"/>
                </a:cubicBezTo>
                <a:cubicBezTo>
                  <a:pt x="56" y="91"/>
                  <a:pt x="56" y="91"/>
                  <a:pt x="56" y="91"/>
                </a:cubicBezTo>
                <a:cubicBezTo>
                  <a:pt x="40" y="75"/>
                  <a:pt x="40" y="75"/>
                  <a:pt x="40" y="75"/>
                </a:cubicBezTo>
                <a:cubicBezTo>
                  <a:pt x="24" y="91"/>
                  <a:pt x="24" y="91"/>
                  <a:pt x="24" y="91"/>
                </a:cubicBezTo>
                <a:close/>
                <a:moveTo>
                  <a:pt x="20" y="28"/>
                </a:moveTo>
                <a:cubicBezTo>
                  <a:pt x="20" y="28"/>
                  <a:pt x="20" y="28"/>
                  <a:pt x="20" y="28"/>
                </a:cubicBezTo>
                <a:cubicBezTo>
                  <a:pt x="59" y="28"/>
                  <a:pt x="59" y="28"/>
                  <a:pt x="59" y="28"/>
                </a:cubicBezTo>
                <a:cubicBezTo>
                  <a:pt x="62" y="24"/>
                  <a:pt x="65" y="18"/>
                  <a:pt x="65" y="8"/>
                </a:cubicBezTo>
                <a:cubicBezTo>
                  <a:pt x="14" y="8"/>
                  <a:pt x="14" y="8"/>
                  <a:pt x="14" y="8"/>
                </a:cubicBezTo>
                <a:cubicBezTo>
                  <a:pt x="15" y="18"/>
                  <a:pt x="17" y="24"/>
                  <a:pt x="20" y="28"/>
                </a:cubicBezTo>
                <a:close/>
                <a:moveTo>
                  <a:pt x="55" y="33"/>
                </a:moveTo>
                <a:cubicBezTo>
                  <a:pt x="55" y="33"/>
                  <a:pt x="55" y="33"/>
                  <a:pt x="55" y="33"/>
                </a:cubicBezTo>
                <a:cubicBezTo>
                  <a:pt x="24" y="33"/>
                  <a:pt x="24" y="33"/>
                  <a:pt x="24" y="33"/>
                </a:cubicBezTo>
                <a:cubicBezTo>
                  <a:pt x="26" y="34"/>
                  <a:pt x="27" y="35"/>
                  <a:pt x="29" y="37"/>
                </a:cubicBezTo>
                <a:cubicBezTo>
                  <a:pt x="32" y="40"/>
                  <a:pt x="36" y="43"/>
                  <a:pt x="40" y="47"/>
                </a:cubicBezTo>
                <a:cubicBezTo>
                  <a:pt x="40" y="47"/>
                  <a:pt x="40" y="47"/>
                  <a:pt x="40" y="47"/>
                </a:cubicBezTo>
                <a:cubicBezTo>
                  <a:pt x="40" y="47"/>
                  <a:pt x="40" y="47"/>
                  <a:pt x="40" y="47"/>
                </a:cubicBezTo>
                <a:cubicBezTo>
                  <a:pt x="40" y="47"/>
                  <a:pt x="40" y="47"/>
                  <a:pt x="40" y="47"/>
                </a:cubicBezTo>
                <a:cubicBezTo>
                  <a:pt x="40" y="47"/>
                  <a:pt x="40" y="47"/>
                  <a:pt x="40" y="47"/>
                </a:cubicBezTo>
                <a:cubicBezTo>
                  <a:pt x="43" y="43"/>
                  <a:pt x="47" y="40"/>
                  <a:pt x="50" y="37"/>
                </a:cubicBezTo>
                <a:cubicBezTo>
                  <a:pt x="52" y="35"/>
                  <a:pt x="54" y="34"/>
                  <a:pt x="55" y="33"/>
                </a:cubicBezTo>
                <a:close/>
              </a:path>
            </a:pathLst>
          </a:custGeom>
          <a:solidFill>
            <a:schemeClr val="bg1"/>
          </a:solidFill>
          <a:ln>
            <a:noFill/>
          </a:ln>
        </p:spPr>
        <p:txBody>
          <a:bodyPr lIns="90000" tIns="46800" rIns="90000" bIns="46800">
            <a:normAutofit/>
          </a:bodyPr>
          <a:lstStyle/>
          <a:p>
            <a:endParaRPr lang="zh-CN" altLang="en-US" sz="1400"/>
          </a:p>
        </p:txBody>
      </p:sp>
      <p:sp>
        <p:nvSpPr>
          <p:cNvPr id="39" name="Freeform 37"/>
          <p:cNvSpPr>
            <a:spLocks noEditPoints="1"/>
          </p:cNvSpPr>
          <p:nvPr>
            <p:custDataLst>
              <p:tags r:id="rId7"/>
            </p:custDataLst>
          </p:nvPr>
        </p:nvSpPr>
        <p:spPr bwMode="auto">
          <a:xfrm>
            <a:off x="4856480" y="4512310"/>
            <a:ext cx="379095" cy="370205"/>
          </a:xfrm>
          <a:custGeom>
            <a:avLst/>
            <a:gdLst>
              <a:gd name="T0" fmla="*/ 49 w 98"/>
              <a:gd name="T1" fmla="*/ 0 h 98"/>
              <a:gd name="T2" fmla="*/ 84 w 98"/>
              <a:gd name="T3" fmla="*/ 15 h 98"/>
              <a:gd name="T4" fmla="*/ 98 w 98"/>
              <a:gd name="T5" fmla="*/ 49 h 98"/>
              <a:gd name="T6" fmla="*/ 84 w 98"/>
              <a:gd name="T7" fmla="*/ 84 h 98"/>
              <a:gd name="T8" fmla="*/ 49 w 98"/>
              <a:gd name="T9" fmla="*/ 98 h 98"/>
              <a:gd name="T10" fmla="*/ 14 w 98"/>
              <a:gd name="T11" fmla="*/ 84 h 98"/>
              <a:gd name="T12" fmla="*/ 14 w 98"/>
              <a:gd name="T13" fmla="*/ 84 h 98"/>
              <a:gd name="T14" fmla="*/ 14 w 98"/>
              <a:gd name="T15" fmla="*/ 84 h 98"/>
              <a:gd name="T16" fmla="*/ 0 w 98"/>
              <a:gd name="T17" fmla="*/ 49 h 98"/>
              <a:gd name="T18" fmla="*/ 14 w 98"/>
              <a:gd name="T19" fmla="*/ 15 h 98"/>
              <a:gd name="T20" fmla="*/ 14 w 98"/>
              <a:gd name="T21" fmla="*/ 15 h 98"/>
              <a:gd name="T22" fmla="*/ 49 w 98"/>
              <a:gd name="T23" fmla="*/ 0 h 98"/>
              <a:gd name="T24" fmla="*/ 51 w 98"/>
              <a:gd name="T25" fmla="*/ 8 h 98"/>
              <a:gd name="T26" fmla="*/ 51 w 98"/>
              <a:gd name="T27" fmla="*/ 8 h 98"/>
              <a:gd name="T28" fmla="*/ 51 w 98"/>
              <a:gd name="T29" fmla="*/ 48 h 98"/>
              <a:gd name="T30" fmla="*/ 80 w 98"/>
              <a:gd name="T31" fmla="*/ 77 h 98"/>
              <a:gd name="T32" fmla="*/ 91 w 98"/>
              <a:gd name="T33" fmla="*/ 49 h 98"/>
              <a:gd name="T34" fmla="*/ 78 w 98"/>
              <a:gd name="T35" fmla="*/ 20 h 98"/>
              <a:gd name="T36" fmla="*/ 78 w 98"/>
              <a:gd name="T37" fmla="*/ 20 h 98"/>
              <a:gd name="T38" fmla="*/ 51 w 98"/>
              <a:gd name="T39" fmla="*/ 8 h 98"/>
              <a:gd name="T40" fmla="*/ 77 w 98"/>
              <a:gd name="T41" fmla="*/ 80 h 98"/>
              <a:gd name="T42" fmla="*/ 77 w 98"/>
              <a:gd name="T43" fmla="*/ 80 h 98"/>
              <a:gd name="T44" fmla="*/ 48 w 98"/>
              <a:gd name="T45" fmla="*/ 51 h 98"/>
              <a:gd name="T46" fmla="*/ 47 w 98"/>
              <a:gd name="T47" fmla="*/ 51 h 98"/>
              <a:gd name="T48" fmla="*/ 47 w 98"/>
              <a:gd name="T49" fmla="*/ 49 h 98"/>
              <a:gd name="T50" fmla="*/ 47 w 98"/>
              <a:gd name="T51" fmla="*/ 8 h 98"/>
              <a:gd name="T52" fmla="*/ 20 w 98"/>
              <a:gd name="T53" fmla="*/ 20 h 98"/>
              <a:gd name="T54" fmla="*/ 20 w 98"/>
              <a:gd name="T55" fmla="*/ 20 h 98"/>
              <a:gd name="T56" fmla="*/ 8 w 98"/>
              <a:gd name="T57" fmla="*/ 49 h 98"/>
              <a:gd name="T58" fmla="*/ 20 w 98"/>
              <a:gd name="T59" fmla="*/ 79 h 98"/>
              <a:gd name="T60" fmla="*/ 20 w 98"/>
              <a:gd name="T61" fmla="*/ 79 h 98"/>
              <a:gd name="T62" fmla="*/ 49 w 98"/>
              <a:gd name="T63" fmla="*/ 91 h 98"/>
              <a:gd name="T64" fmla="*/ 77 w 98"/>
              <a:gd name="T65" fmla="*/ 8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98">
                <a:moveTo>
                  <a:pt x="49" y="0"/>
                </a:moveTo>
                <a:cubicBezTo>
                  <a:pt x="63" y="0"/>
                  <a:pt x="75" y="6"/>
                  <a:pt x="84" y="15"/>
                </a:cubicBezTo>
                <a:cubicBezTo>
                  <a:pt x="93" y="24"/>
                  <a:pt x="98" y="36"/>
                  <a:pt x="98" y="49"/>
                </a:cubicBezTo>
                <a:cubicBezTo>
                  <a:pt x="98" y="63"/>
                  <a:pt x="93" y="75"/>
                  <a:pt x="84" y="84"/>
                </a:cubicBezTo>
                <a:cubicBezTo>
                  <a:pt x="75" y="93"/>
                  <a:pt x="63" y="98"/>
                  <a:pt x="49" y="98"/>
                </a:cubicBezTo>
                <a:cubicBezTo>
                  <a:pt x="36" y="98"/>
                  <a:pt x="23" y="93"/>
                  <a:pt x="14" y="84"/>
                </a:cubicBezTo>
                <a:cubicBezTo>
                  <a:pt x="14" y="84"/>
                  <a:pt x="14" y="84"/>
                  <a:pt x="14" y="84"/>
                </a:cubicBezTo>
                <a:cubicBezTo>
                  <a:pt x="14" y="84"/>
                  <a:pt x="14" y="84"/>
                  <a:pt x="14" y="84"/>
                </a:cubicBezTo>
                <a:cubicBezTo>
                  <a:pt x="6" y="75"/>
                  <a:pt x="0" y="63"/>
                  <a:pt x="0" y="49"/>
                </a:cubicBezTo>
                <a:cubicBezTo>
                  <a:pt x="0" y="36"/>
                  <a:pt x="6" y="24"/>
                  <a:pt x="14" y="15"/>
                </a:cubicBezTo>
                <a:cubicBezTo>
                  <a:pt x="14" y="15"/>
                  <a:pt x="14" y="15"/>
                  <a:pt x="14" y="15"/>
                </a:cubicBezTo>
                <a:cubicBezTo>
                  <a:pt x="23" y="6"/>
                  <a:pt x="36" y="0"/>
                  <a:pt x="49" y="0"/>
                </a:cubicBezTo>
                <a:close/>
                <a:moveTo>
                  <a:pt x="51" y="8"/>
                </a:moveTo>
                <a:cubicBezTo>
                  <a:pt x="51" y="8"/>
                  <a:pt x="51" y="8"/>
                  <a:pt x="51" y="8"/>
                </a:cubicBezTo>
                <a:cubicBezTo>
                  <a:pt x="51" y="48"/>
                  <a:pt x="51" y="48"/>
                  <a:pt x="51" y="48"/>
                </a:cubicBezTo>
                <a:cubicBezTo>
                  <a:pt x="80" y="77"/>
                  <a:pt x="80" y="77"/>
                  <a:pt x="80" y="77"/>
                </a:cubicBezTo>
                <a:cubicBezTo>
                  <a:pt x="87" y="70"/>
                  <a:pt x="91" y="60"/>
                  <a:pt x="91" y="49"/>
                </a:cubicBezTo>
                <a:cubicBezTo>
                  <a:pt x="91" y="38"/>
                  <a:pt x="86" y="28"/>
                  <a:pt x="78" y="20"/>
                </a:cubicBezTo>
                <a:cubicBezTo>
                  <a:pt x="78" y="20"/>
                  <a:pt x="78" y="20"/>
                  <a:pt x="78" y="20"/>
                </a:cubicBezTo>
                <a:cubicBezTo>
                  <a:pt x="71" y="13"/>
                  <a:pt x="62" y="8"/>
                  <a:pt x="51" y="8"/>
                </a:cubicBezTo>
                <a:close/>
                <a:moveTo>
                  <a:pt x="77" y="80"/>
                </a:moveTo>
                <a:cubicBezTo>
                  <a:pt x="77" y="80"/>
                  <a:pt x="77" y="80"/>
                  <a:pt x="77" y="80"/>
                </a:cubicBezTo>
                <a:cubicBezTo>
                  <a:pt x="48" y="51"/>
                  <a:pt x="48" y="51"/>
                  <a:pt x="48" y="51"/>
                </a:cubicBezTo>
                <a:cubicBezTo>
                  <a:pt x="47" y="51"/>
                  <a:pt x="47" y="51"/>
                  <a:pt x="47" y="51"/>
                </a:cubicBezTo>
                <a:cubicBezTo>
                  <a:pt x="47" y="50"/>
                  <a:pt x="47" y="50"/>
                  <a:pt x="47" y="49"/>
                </a:cubicBezTo>
                <a:cubicBezTo>
                  <a:pt x="47" y="8"/>
                  <a:pt x="47" y="8"/>
                  <a:pt x="47" y="8"/>
                </a:cubicBezTo>
                <a:cubicBezTo>
                  <a:pt x="36" y="8"/>
                  <a:pt x="27" y="13"/>
                  <a:pt x="20" y="20"/>
                </a:cubicBezTo>
                <a:cubicBezTo>
                  <a:pt x="20" y="20"/>
                  <a:pt x="20" y="20"/>
                  <a:pt x="20" y="20"/>
                </a:cubicBezTo>
                <a:cubicBezTo>
                  <a:pt x="12" y="28"/>
                  <a:pt x="8" y="38"/>
                  <a:pt x="8" y="49"/>
                </a:cubicBezTo>
                <a:cubicBezTo>
                  <a:pt x="8" y="61"/>
                  <a:pt x="12" y="71"/>
                  <a:pt x="20" y="79"/>
                </a:cubicBezTo>
                <a:cubicBezTo>
                  <a:pt x="20" y="79"/>
                  <a:pt x="20" y="79"/>
                  <a:pt x="20" y="79"/>
                </a:cubicBezTo>
                <a:cubicBezTo>
                  <a:pt x="27" y="86"/>
                  <a:pt x="38" y="91"/>
                  <a:pt x="49" y="91"/>
                </a:cubicBezTo>
                <a:cubicBezTo>
                  <a:pt x="60" y="91"/>
                  <a:pt x="69" y="87"/>
                  <a:pt x="77" y="80"/>
                </a:cubicBezTo>
                <a:close/>
              </a:path>
            </a:pathLst>
          </a:custGeom>
          <a:solidFill>
            <a:schemeClr val="bg1"/>
          </a:solidFill>
          <a:ln>
            <a:noFill/>
          </a:ln>
        </p:spPr>
        <p:txBody>
          <a:bodyPr lIns="90000" tIns="46800" rIns="90000" bIns="46800">
            <a:normAutofit/>
          </a:bodyPr>
          <a:lstStyle/>
          <a:p>
            <a:endParaRPr lang="zh-CN" altLang="en-US" sz="1400"/>
          </a:p>
        </p:txBody>
      </p:sp>
      <p:sp>
        <p:nvSpPr>
          <p:cNvPr id="41" name="Text Box 39"/>
          <p:cNvSpPr txBox="1">
            <a:spLocks noChangeArrowheads="1"/>
          </p:cNvSpPr>
          <p:nvPr>
            <p:custDataLst>
              <p:tags r:id="rId8"/>
            </p:custDataLst>
          </p:nvPr>
        </p:nvSpPr>
        <p:spPr bwMode="auto">
          <a:xfrm>
            <a:off x="6528435" y="2922905"/>
            <a:ext cx="1056640" cy="646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oAutofit/>
          </a:bodyPr>
          <a:lstStyle/>
          <a:p>
            <a:pPr algn="ctr">
              <a:buFont typeface="Arial" panose="020B0604020202020204" pitchFamily="34" charset="0"/>
              <a:buNone/>
            </a:pPr>
            <a:r>
              <a:rPr lang="en-US" sz="4000">
                <a:solidFill>
                  <a:schemeClr val="bg1"/>
                </a:solidFill>
                <a:latin typeface="黑体" panose="02010609060101010101" pitchFamily="49" charset="-122"/>
                <a:ea typeface="黑体" panose="02010609060101010101" pitchFamily="49" charset="-122"/>
              </a:rPr>
              <a:t>2</a:t>
            </a:r>
            <a:endParaRPr lang="en-US" sz="4000">
              <a:solidFill>
                <a:schemeClr val="bg1"/>
              </a:solidFill>
              <a:latin typeface="黑体" panose="02010609060101010101" pitchFamily="49" charset="-122"/>
              <a:ea typeface="黑体" panose="02010609060101010101" pitchFamily="49" charset="-122"/>
            </a:endParaRPr>
          </a:p>
        </p:txBody>
      </p:sp>
      <p:sp>
        <p:nvSpPr>
          <p:cNvPr id="44" name="Freeform 33"/>
          <p:cNvSpPr/>
          <p:nvPr>
            <p:custDataLst>
              <p:tags r:id="rId9"/>
            </p:custDataLst>
          </p:nvPr>
        </p:nvSpPr>
        <p:spPr bwMode="auto">
          <a:xfrm>
            <a:off x="4849495" y="2818765"/>
            <a:ext cx="1194435" cy="1191895"/>
          </a:xfrm>
          <a:custGeom>
            <a:avLst/>
            <a:gdLst>
              <a:gd name="T0" fmla="*/ 273 w 546"/>
              <a:gd name="T1" fmla="*/ 546 h 546"/>
              <a:gd name="T2" fmla="*/ 0 w 546"/>
              <a:gd name="T3" fmla="*/ 273 h 546"/>
              <a:gd name="T4" fmla="*/ 273 w 546"/>
              <a:gd name="T5" fmla="*/ 0 h 546"/>
              <a:gd name="T6" fmla="*/ 546 w 546"/>
              <a:gd name="T7" fmla="*/ 273 h 546"/>
              <a:gd name="T8" fmla="*/ 546 w 546"/>
              <a:gd name="T9" fmla="*/ 546 h 546"/>
              <a:gd name="T10" fmla="*/ 273 w 546"/>
              <a:gd name="T11" fmla="*/ 546 h 546"/>
            </a:gdLst>
            <a:ahLst/>
            <a:cxnLst>
              <a:cxn ang="0">
                <a:pos x="T0" y="T1"/>
              </a:cxn>
              <a:cxn ang="0">
                <a:pos x="T2" y="T3"/>
              </a:cxn>
              <a:cxn ang="0">
                <a:pos x="T4" y="T5"/>
              </a:cxn>
              <a:cxn ang="0">
                <a:pos x="T6" y="T7"/>
              </a:cxn>
              <a:cxn ang="0">
                <a:pos x="T8" y="T9"/>
              </a:cxn>
              <a:cxn ang="0">
                <a:pos x="T10" y="T11"/>
              </a:cxn>
            </a:cxnLst>
            <a:rect l="0" t="0" r="r" b="b"/>
            <a:pathLst>
              <a:path w="546" h="546">
                <a:moveTo>
                  <a:pt x="273" y="546"/>
                </a:moveTo>
                <a:cubicBezTo>
                  <a:pt x="123" y="546"/>
                  <a:pt x="0" y="424"/>
                  <a:pt x="0" y="273"/>
                </a:cubicBezTo>
                <a:cubicBezTo>
                  <a:pt x="0" y="123"/>
                  <a:pt x="123" y="0"/>
                  <a:pt x="273" y="0"/>
                </a:cubicBezTo>
                <a:cubicBezTo>
                  <a:pt x="424" y="0"/>
                  <a:pt x="546" y="123"/>
                  <a:pt x="546" y="273"/>
                </a:cubicBezTo>
                <a:cubicBezTo>
                  <a:pt x="546" y="546"/>
                  <a:pt x="546" y="546"/>
                  <a:pt x="546" y="546"/>
                </a:cubicBezTo>
                <a:lnTo>
                  <a:pt x="273" y="546"/>
                </a:lnTo>
                <a:close/>
              </a:path>
            </a:pathLst>
          </a:custGeom>
          <a:solidFill>
            <a:schemeClr val="accent3"/>
          </a:solidFill>
          <a:ln>
            <a:noFill/>
          </a:ln>
        </p:spPr>
        <p:txBody>
          <a:bodyPr lIns="90000" tIns="46800" rIns="90000" bIns="46800">
            <a:normAutofit/>
          </a:bodyPr>
          <a:lstStyle/>
          <a:p>
            <a:endParaRPr lang="zh-CN" altLang="en-US" sz="1400"/>
          </a:p>
        </p:txBody>
      </p:sp>
      <p:sp>
        <p:nvSpPr>
          <p:cNvPr id="45" name="Freeform 34"/>
          <p:cNvSpPr>
            <a:spLocks noEditPoints="1"/>
          </p:cNvSpPr>
          <p:nvPr>
            <p:custDataLst>
              <p:tags r:id="rId10"/>
            </p:custDataLst>
          </p:nvPr>
        </p:nvSpPr>
        <p:spPr bwMode="auto">
          <a:xfrm>
            <a:off x="5400675" y="3261360"/>
            <a:ext cx="297815" cy="307340"/>
          </a:xfrm>
          <a:custGeom>
            <a:avLst/>
            <a:gdLst>
              <a:gd name="T0" fmla="*/ 55 w 95"/>
              <a:gd name="T1" fmla="*/ 0 h 98"/>
              <a:gd name="T2" fmla="*/ 85 w 95"/>
              <a:gd name="T3" fmla="*/ 29 h 98"/>
              <a:gd name="T4" fmla="*/ 86 w 95"/>
              <a:gd name="T5" fmla="*/ 31 h 98"/>
              <a:gd name="T6" fmla="*/ 82 w 95"/>
              <a:gd name="T7" fmla="*/ 41 h 98"/>
              <a:gd name="T8" fmla="*/ 79 w 95"/>
              <a:gd name="T9" fmla="*/ 34 h 98"/>
              <a:gd name="T10" fmla="*/ 55 w 95"/>
              <a:gd name="T11" fmla="*/ 31 h 98"/>
              <a:gd name="T12" fmla="*/ 53 w 95"/>
              <a:gd name="T13" fmla="*/ 25 h 98"/>
              <a:gd name="T14" fmla="*/ 11 w 95"/>
              <a:gd name="T15" fmla="*/ 8 h 98"/>
              <a:gd name="T16" fmla="*/ 8 w 95"/>
              <a:gd name="T17" fmla="*/ 10 h 98"/>
              <a:gd name="T18" fmla="*/ 9 w 95"/>
              <a:gd name="T19" fmla="*/ 90 h 98"/>
              <a:gd name="T20" fmla="*/ 11 w 95"/>
              <a:gd name="T21" fmla="*/ 91 h 98"/>
              <a:gd name="T22" fmla="*/ 78 w 95"/>
              <a:gd name="T23" fmla="*/ 90 h 98"/>
              <a:gd name="T24" fmla="*/ 79 w 95"/>
              <a:gd name="T25" fmla="*/ 88 h 98"/>
              <a:gd name="T26" fmla="*/ 82 w 95"/>
              <a:gd name="T27" fmla="*/ 82 h 98"/>
              <a:gd name="T28" fmla="*/ 86 w 95"/>
              <a:gd name="T29" fmla="*/ 88 h 98"/>
              <a:gd name="T30" fmla="*/ 83 w 95"/>
              <a:gd name="T31" fmla="*/ 95 h 98"/>
              <a:gd name="T32" fmla="*/ 11 w 95"/>
              <a:gd name="T33" fmla="*/ 98 h 98"/>
              <a:gd name="T34" fmla="*/ 0 w 95"/>
              <a:gd name="T35" fmla="*/ 88 h 98"/>
              <a:gd name="T36" fmla="*/ 3 w 95"/>
              <a:gd name="T37" fmla="*/ 3 h 98"/>
              <a:gd name="T38" fmla="*/ 72 w 95"/>
              <a:gd name="T39" fmla="*/ 38 h 98"/>
              <a:gd name="T40" fmla="*/ 72 w 95"/>
              <a:gd name="T41" fmla="*/ 38 h 98"/>
              <a:gd name="T42" fmla="*/ 94 w 95"/>
              <a:gd name="T43" fmla="*/ 63 h 98"/>
              <a:gd name="T44" fmla="*/ 68 w 95"/>
              <a:gd name="T45" fmla="*/ 86 h 98"/>
              <a:gd name="T46" fmla="*/ 68 w 95"/>
              <a:gd name="T47" fmla="*/ 73 h 98"/>
              <a:gd name="T48" fmla="*/ 49 w 95"/>
              <a:gd name="T49" fmla="*/ 71 h 98"/>
              <a:gd name="T50" fmla="*/ 49 w 95"/>
              <a:gd name="T51" fmla="*/ 53 h 98"/>
              <a:gd name="T52" fmla="*/ 52 w 95"/>
              <a:gd name="T53" fmla="*/ 50 h 98"/>
              <a:gd name="T54" fmla="*/ 68 w 95"/>
              <a:gd name="T55" fmla="*/ 40 h 98"/>
              <a:gd name="T56" fmla="*/ 72 w 95"/>
              <a:gd name="T57" fmla="*/ 38 h 98"/>
              <a:gd name="T58" fmla="*/ 89 w 95"/>
              <a:gd name="T59" fmla="*/ 62 h 98"/>
              <a:gd name="T60" fmla="*/ 72 w 95"/>
              <a:gd name="T61" fmla="*/ 53 h 98"/>
              <a:gd name="T62" fmla="*/ 70 w 95"/>
              <a:gd name="T63" fmla="*/ 55 h 98"/>
              <a:gd name="T64" fmla="*/ 54 w 95"/>
              <a:gd name="T65" fmla="*/ 69 h 98"/>
              <a:gd name="T66" fmla="*/ 70 w 95"/>
              <a:gd name="T67" fmla="*/ 69 h 98"/>
              <a:gd name="T68" fmla="*/ 72 w 95"/>
              <a:gd name="T69" fmla="*/ 79 h 98"/>
              <a:gd name="T70" fmla="*/ 75 w 95"/>
              <a:gd name="T71" fmla="*/ 29 h 98"/>
              <a:gd name="T72" fmla="*/ 57 w 95"/>
              <a:gd name="T73" fmla="*/ 12 h 98"/>
              <a:gd name="T74" fmla="*/ 59 w 95"/>
              <a:gd name="T75" fmla="*/ 28 h 98"/>
              <a:gd name="T76" fmla="*/ 61 w 95"/>
              <a:gd name="T77" fmla="*/ 2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 h="98">
                <a:moveTo>
                  <a:pt x="11" y="0"/>
                </a:moveTo>
                <a:cubicBezTo>
                  <a:pt x="55" y="0"/>
                  <a:pt x="55" y="0"/>
                  <a:pt x="55" y="0"/>
                </a:cubicBezTo>
                <a:cubicBezTo>
                  <a:pt x="56" y="0"/>
                  <a:pt x="57" y="1"/>
                  <a:pt x="58" y="1"/>
                </a:cubicBezTo>
                <a:cubicBezTo>
                  <a:pt x="85" y="29"/>
                  <a:pt x="85" y="29"/>
                  <a:pt x="85" y="29"/>
                </a:cubicBezTo>
                <a:cubicBezTo>
                  <a:pt x="86" y="29"/>
                  <a:pt x="86" y="30"/>
                  <a:pt x="86" y="31"/>
                </a:cubicBezTo>
                <a:cubicBezTo>
                  <a:pt x="86" y="31"/>
                  <a:pt x="86" y="31"/>
                  <a:pt x="86" y="31"/>
                </a:cubicBezTo>
                <a:cubicBezTo>
                  <a:pt x="86" y="37"/>
                  <a:pt x="86" y="37"/>
                  <a:pt x="86" y="37"/>
                </a:cubicBezTo>
                <a:cubicBezTo>
                  <a:pt x="86" y="40"/>
                  <a:pt x="85" y="41"/>
                  <a:pt x="82" y="41"/>
                </a:cubicBezTo>
                <a:cubicBezTo>
                  <a:pt x="80" y="41"/>
                  <a:pt x="79" y="40"/>
                  <a:pt x="79" y="37"/>
                </a:cubicBezTo>
                <a:cubicBezTo>
                  <a:pt x="79" y="34"/>
                  <a:pt x="79" y="34"/>
                  <a:pt x="79" y="34"/>
                </a:cubicBezTo>
                <a:cubicBezTo>
                  <a:pt x="61" y="34"/>
                  <a:pt x="61" y="34"/>
                  <a:pt x="61" y="34"/>
                </a:cubicBezTo>
                <a:cubicBezTo>
                  <a:pt x="59" y="34"/>
                  <a:pt x="57" y="33"/>
                  <a:pt x="55" y="31"/>
                </a:cubicBezTo>
                <a:cubicBezTo>
                  <a:pt x="55" y="31"/>
                  <a:pt x="55" y="31"/>
                  <a:pt x="55" y="31"/>
                </a:cubicBezTo>
                <a:cubicBezTo>
                  <a:pt x="54" y="29"/>
                  <a:pt x="53" y="27"/>
                  <a:pt x="53" y="25"/>
                </a:cubicBezTo>
                <a:cubicBezTo>
                  <a:pt x="53" y="8"/>
                  <a:pt x="53" y="8"/>
                  <a:pt x="53" y="8"/>
                </a:cubicBezTo>
                <a:cubicBezTo>
                  <a:pt x="11" y="8"/>
                  <a:pt x="11" y="8"/>
                  <a:pt x="11" y="8"/>
                </a:cubicBezTo>
                <a:cubicBezTo>
                  <a:pt x="10" y="8"/>
                  <a:pt x="9" y="8"/>
                  <a:pt x="9" y="9"/>
                </a:cubicBezTo>
                <a:cubicBezTo>
                  <a:pt x="8" y="9"/>
                  <a:pt x="8" y="10"/>
                  <a:pt x="8" y="10"/>
                </a:cubicBezTo>
                <a:cubicBezTo>
                  <a:pt x="8" y="88"/>
                  <a:pt x="8" y="88"/>
                  <a:pt x="8" y="88"/>
                </a:cubicBezTo>
                <a:cubicBezTo>
                  <a:pt x="8" y="89"/>
                  <a:pt x="8" y="90"/>
                  <a:pt x="9" y="90"/>
                </a:cubicBezTo>
                <a:cubicBezTo>
                  <a:pt x="9" y="90"/>
                  <a:pt x="9" y="90"/>
                  <a:pt x="9" y="90"/>
                </a:cubicBezTo>
                <a:cubicBezTo>
                  <a:pt x="9" y="90"/>
                  <a:pt x="10" y="91"/>
                  <a:pt x="11" y="91"/>
                </a:cubicBezTo>
                <a:cubicBezTo>
                  <a:pt x="76" y="91"/>
                  <a:pt x="76" y="91"/>
                  <a:pt x="76" y="91"/>
                </a:cubicBezTo>
                <a:cubicBezTo>
                  <a:pt x="77" y="91"/>
                  <a:pt x="77" y="90"/>
                  <a:pt x="78" y="90"/>
                </a:cubicBezTo>
                <a:cubicBezTo>
                  <a:pt x="78" y="90"/>
                  <a:pt x="78" y="90"/>
                  <a:pt x="78" y="90"/>
                </a:cubicBezTo>
                <a:cubicBezTo>
                  <a:pt x="78" y="90"/>
                  <a:pt x="79" y="89"/>
                  <a:pt x="79" y="88"/>
                </a:cubicBezTo>
                <a:cubicBezTo>
                  <a:pt x="79" y="86"/>
                  <a:pt x="79" y="86"/>
                  <a:pt x="79" y="86"/>
                </a:cubicBezTo>
                <a:cubicBezTo>
                  <a:pt x="79" y="84"/>
                  <a:pt x="80" y="82"/>
                  <a:pt x="82" y="82"/>
                </a:cubicBezTo>
                <a:cubicBezTo>
                  <a:pt x="85" y="82"/>
                  <a:pt x="86" y="84"/>
                  <a:pt x="86" y="86"/>
                </a:cubicBezTo>
                <a:cubicBezTo>
                  <a:pt x="86" y="88"/>
                  <a:pt x="86" y="88"/>
                  <a:pt x="86" y="88"/>
                </a:cubicBezTo>
                <a:cubicBezTo>
                  <a:pt x="86" y="91"/>
                  <a:pt x="85" y="94"/>
                  <a:pt x="83" y="95"/>
                </a:cubicBezTo>
                <a:cubicBezTo>
                  <a:pt x="83" y="95"/>
                  <a:pt x="83" y="95"/>
                  <a:pt x="83" y="95"/>
                </a:cubicBezTo>
                <a:cubicBezTo>
                  <a:pt x="81" y="97"/>
                  <a:pt x="79" y="98"/>
                  <a:pt x="76" y="98"/>
                </a:cubicBezTo>
                <a:cubicBezTo>
                  <a:pt x="11" y="98"/>
                  <a:pt x="11" y="98"/>
                  <a:pt x="11" y="98"/>
                </a:cubicBezTo>
                <a:cubicBezTo>
                  <a:pt x="8" y="98"/>
                  <a:pt x="5" y="97"/>
                  <a:pt x="3" y="95"/>
                </a:cubicBezTo>
                <a:cubicBezTo>
                  <a:pt x="2" y="94"/>
                  <a:pt x="0" y="91"/>
                  <a:pt x="0" y="88"/>
                </a:cubicBezTo>
                <a:cubicBezTo>
                  <a:pt x="0" y="10"/>
                  <a:pt x="0" y="10"/>
                  <a:pt x="0" y="10"/>
                </a:cubicBezTo>
                <a:cubicBezTo>
                  <a:pt x="0" y="8"/>
                  <a:pt x="2" y="5"/>
                  <a:pt x="3" y="3"/>
                </a:cubicBezTo>
                <a:cubicBezTo>
                  <a:pt x="5" y="1"/>
                  <a:pt x="8" y="0"/>
                  <a:pt x="11" y="0"/>
                </a:cubicBezTo>
                <a:close/>
                <a:moveTo>
                  <a:pt x="72" y="38"/>
                </a:moveTo>
                <a:cubicBezTo>
                  <a:pt x="72" y="38"/>
                  <a:pt x="72" y="38"/>
                  <a:pt x="72" y="38"/>
                </a:cubicBezTo>
                <a:cubicBezTo>
                  <a:pt x="72" y="38"/>
                  <a:pt x="72" y="38"/>
                  <a:pt x="72" y="38"/>
                </a:cubicBezTo>
                <a:cubicBezTo>
                  <a:pt x="94" y="60"/>
                  <a:pt x="94" y="60"/>
                  <a:pt x="94" y="60"/>
                </a:cubicBezTo>
                <a:cubicBezTo>
                  <a:pt x="95" y="61"/>
                  <a:pt x="95" y="63"/>
                  <a:pt x="94" y="63"/>
                </a:cubicBezTo>
                <a:cubicBezTo>
                  <a:pt x="72" y="86"/>
                  <a:pt x="72" y="86"/>
                  <a:pt x="72" y="86"/>
                </a:cubicBezTo>
                <a:cubicBezTo>
                  <a:pt x="71" y="87"/>
                  <a:pt x="69" y="87"/>
                  <a:pt x="68" y="86"/>
                </a:cubicBezTo>
                <a:cubicBezTo>
                  <a:pt x="68" y="85"/>
                  <a:pt x="68" y="85"/>
                  <a:pt x="68" y="84"/>
                </a:cubicBezTo>
                <a:cubicBezTo>
                  <a:pt x="68" y="73"/>
                  <a:pt x="68" y="73"/>
                  <a:pt x="68" y="73"/>
                </a:cubicBezTo>
                <a:cubicBezTo>
                  <a:pt x="52" y="73"/>
                  <a:pt x="52" y="73"/>
                  <a:pt x="52" y="73"/>
                </a:cubicBezTo>
                <a:cubicBezTo>
                  <a:pt x="51" y="73"/>
                  <a:pt x="49" y="72"/>
                  <a:pt x="49" y="71"/>
                </a:cubicBezTo>
                <a:cubicBezTo>
                  <a:pt x="49" y="71"/>
                  <a:pt x="49" y="71"/>
                  <a:pt x="49" y="71"/>
                </a:cubicBezTo>
                <a:cubicBezTo>
                  <a:pt x="49" y="53"/>
                  <a:pt x="49" y="53"/>
                  <a:pt x="49" y="53"/>
                </a:cubicBezTo>
                <a:cubicBezTo>
                  <a:pt x="49" y="51"/>
                  <a:pt x="51" y="50"/>
                  <a:pt x="52" y="50"/>
                </a:cubicBezTo>
                <a:cubicBezTo>
                  <a:pt x="52" y="50"/>
                  <a:pt x="52" y="50"/>
                  <a:pt x="52" y="50"/>
                </a:cubicBezTo>
                <a:cubicBezTo>
                  <a:pt x="68" y="50"/>
                  <a:pt x="68" y="50"/>
                  <a:pt x="68" y="50"/>
                </a:cubicBezTo>
                <a:cubicBezTo>
                  <a:pt x="68" y="40"/>
                  <a:pt x="68" y="40"/>
                  <a:pt x="68" y="40"/>
                </a:cubicBezTo>
                <a:cubicBezTo>
                  <a:pt x="68" y="38"/>
                  <a:pt x="69" y="37"/>
                  <a:pt x="70" y="37"/>
                </a:cubicBezTo>
                <a:cubicBezTo>
                  <a:pt x="71" y="37"/>
                  <a:pt x="71" y="38"/>
                  <a:pt x="72" y="38"/>
                </a:cubicBezTo>
                <a:close/>
                <a:moveTo>
                  <a:pt x="89" y="62"/>
                </a:moveTo>
                <a:cubicBezTo>
                  <a:pt x="89" y="62"/>
                  <a:pt x="89" y="62"/>
                  <a:pt x="89" y="62"/>
                </a:cubicBezTo>
                <a:cubicBezTo>
                  <a:pt x="72" y="45"/>
                  <a:pt x="72" y="45"/>
                  <a:pt x="72" y="45"/>
                </a:cubicBezTo>
                <a:cubicBezTo>
                  <a:pt x="72" y="53"/>
                  <a:pt x="72" y="53"/>
                  <a:pt x="72" y="53"/>
                </a:cubicBezTo>
                <a:cubicBezTo>
                  <a:pt x="72" y="53"/>
                  <a:pt x="72" y="53"/>
                  <a:pt x="72" y="53"/>
                </a:cubicBezTo>
                <a:cubicBezTo>
                  <a:pt x="72" y="54"/>
                  <a:pt x="71" y="55"/>
                  <a:pt x="70" y="55"/>
                </a:cubicBezTo>
                <a:cubicBezTo>
                  <a:pt x="54" y="55"/>
                  <a:pt x="54" y="55"/>
                  <a:pt x="54" y="55"/>
                </a:cubicBezTo>
                <a:cubicBezTo>
                  <a:pt x="54" y="69"/>
                  <a:pt x="54" y="69"/>
                  <a:pt x="54" y="69"/>
                </a:cubicBezTo>
                <a:cubicBezTo>
                  <a:pt x="70" y="69"/>
                  <a:pt x="70" y="69"/>
                  <a:pt x="70" y="69"/>
                </a:cubicBezTo>
                <a:cubicBezTo>
                  <a:pt x="70" y="69"/>
                  <a:pt x="70" y="69"/>
                  <a:pt x="70" y="69"/>
                </a:cubicBezTo>
                <a:cubicBezTo>
                  <a:pt x="71" y="69"/>
                  <a:pt x="72" y="70"/>
                  <a:pt x="72" y="71"/>
                </a:cubicBezTo>
                <a:cubicBezTo>
                  <a:pt x="72" y="79"/>
                  <a:pt x="72" y="79"/>
                  <a:pt x="72" y="79"/>
                </a:cubicBezTo>
                <a:cubicBezTo>
                  <a:pt x="89" y="62"/>
                  <a:pt x="89" y="62"/>
                  <a:pt x="89" y="62"/>
                </a:cubicBezTo>
                <a:close/>
                <a:moveTo>
                  <a:pt x="75" y="29"/>
                </a:moveTo>
                <a:cubicBezTo>
                  <a:pt x="75" y="29"/>
                  <a:pt x="75" y="29"/>
                  <a:pt x="75" y="29"/>
                </a:cubicBezTo>
                <a:cubicBezTo>
                  <a:pt x="57" y="12"/>
                  <a:pt x="57" y="12"/>
                  <a:pt x="57" y="12"/>
                </a:cubicBezTo>
                <a:cubicBezTo>
                  <a:pt x="57" y="25"/>
                  <a:pt x="57" y="25"/>
                  <a:pt x="57" y="25"/>
                </a:cubicBezTo>
                <a:cubicBezTo>
                  <a:pt x="57" y="26"/>
                  <a:pt x="58" y="27"/>
                  <a:pt x="59" y="28"/>
                </a:cubicBezTo>
                <a:cubicBezTo>
                  <a:pt x="59" y="28"/>
                  <a:pt x="59" y="28"/>
                  <a:pt x="59" y="28"/>
                </a:cubicBezTo>
                <a:cubicBezTo>
                  <a:pt x="59" y="29"/>
                  <a:pt x="60" y="29"/>
                  <a:pt x="61" y="29"/>
                </a:cubicBezTo>
                <a:cubicBezTo>
                  <a:pt x="75" y="29"/>
                  <a:pt x="75" y="29"/>
                  <a:pt x="75" y="29"/>
                </a:cubicBezTo>
                <a:close/>
              </a:path>
            </a:pathLst>
          </a:custGeom>
          <a:solidFill>
            <a:schemeClr val="bg1"/>
          </a:solidFill>
          <a:ln>
            <a:noFill/>
          </a:ln>
        </p:spPr>
        <p:txBody>
          <a:bodyPr lIns="90000" tIns="46800" rIns="90000" bIns="46800">
            <a:noAutofit/>
          </a:bodyPr>
          <a:lstStyle/>
          <a:p>
            <a:endParaRPr lang="zh-CN" altLang="en-US" sz="1400"/>
          </a:p>
        </p:txBody>
      </p:sp>
      <p:sp>
        <p:nvSpPr>
          <p:cNvPr id="46" name="Freeform 42"/>
          <p:cNvSpPr/>
          <p:nvPr>
            <p:custDataLst>
              <p:tags r:id="rId11"/>
            </p:custDataLst>
          </p:nvPr>
        </p:nvSpPr>
        <p:spPr bwMode="auto">
          <a:xfrm rot="10800000">
            <a:off x="6141085" y="4103370"/>
            <a:ext cx="2007235" cy="2002790"/>
          </a:xfrm>
          <a:custGeom>
            <a:avLst/>
            <a:gdLst>
              <a:gd name="T0" fmla="*/ 459 w 918"/>
              <a:gd name="T1" fmla="*/ 918 h 918"/>
              <a:gd name="T2" fmla="*/ 0 w 918"/>
              <a:gd name="T3" fmla="*/ 459 h 918"/>
              <a:gd name="T4" fmla="*/ 459 w 918"/>
              <a:gd name="T5" fmla="*/ 0 h 918"/>
              <a:gd name="T6" fmla="*/ 918 w 918"/>
              <a:gd name="T7" fmla="*/ 459 h 918"/>
              <a:gd name="T8" fmla="*/ 918 w 918"/>
              <a:gd name="T9" fmla="*/ 918 h 918"/>
              <a:gd name="T10" fmla="*/ 459 w 918"/>
              <a:gd name="T11" fmla="*/ 918 h 918"/>
            </a:gdLst>
            <a:ahLst/>
            <a:cxnLst>
              <a:cxn ang="0">
                <a:pos x="T0" y="T1"/>
              </a:cxn>
              <a:cxn ang="0">
                <a:pos x="T2" y="T3"/>
              </a:cxn>
              <a:cxn ang="0">
                <a:pos x="T4" y="T5"/>
              </a:cxn>
              <a:cxn ang="0">
                <a:pos x="T6" y="T7"/>
              </a:cxn>
              <a:cxn ang="0">
                <a:pos x="T8" y="T9"/>
              </a:cxn>
              <a:cxn ang="0">
                <a:pos x="T10" y="T11"/>
              </a:cxn>
            </a:cxnLst>
            <a:rect l="0" t="0" r="r" b="b"/>
            <a:pathLst>
              <a:path w="918" h="918">
                <a:moveTo>
                  <a:pt x="459" y="918"/>
                </a:moveTo>
                <a:cubicBezTo>
                  <a:pt x="205" y="918"/>
                  <a:pt x="0" y="713"/>
                  <a:pt x="0" y="459"/>
                </a:cubicBezTo>
                <a:cubicBezTo>
                  <a:pt x="0" y="205"/>
                  <a:pt x="205" y="0"/>
                  <a:pt x="459" y="0"/>
                </a:cubicBezTo>
                <a:cubicBezTo>
                  <a:pt x="713" y="0"/>
                  <a:pt x="918" y="205"/>
                  <a:pt x="918" y="459"/>
                </a:cubicBezTo>
                <a:cubicBezTo>
                  <a:pt x="918" y="918"/>
                  <a:pt x="918" y="918"/>
                  <a:pt x="918" y="918"/>
                </a:cubicBezTo>
                <a:lnTo>
                  <a:pt x="459" y="918"/>
                </a:lnTo>
                <a:close/>
              </a:path>
            </a:pathLst>
          </a:custGeom>
          <a:noFill/>
          <a:ln w="6350" cap="flat">
            <a:solidFill>
              <a:schemeClr val="accent3"/>
            </a:solidFill>
            <a:prstDash val="dash"/>
            <a:miter lim="800000"/>
          </a:ln>
        </p:spPr>
        <p:txBody>
          <a:bodyPr lIns="90000" tIns="46800" rIns="90000" bIns="46800">
            <a:normAutofit/>
          </a:bodyPr>
          <a:lstStyle/>
          <a:p>
            <a:endParaRPr lang="zh-CN" altLang="en-US" sz="1400"/>
          </a:p>
        </p:txBody>
      </p:sp>
      <p:sp>
        <p:nvSpPr>
          <p:cNvPr id="5" name="文本框 4"/>
          <p:cNvSpPr txBox="1"/>
          <p:nvPr>
            <p:custDataLst>
              <p:tags r:id="rId12"/>
            </p:custDataLst>
          </p:nvPr>
        </p:nvSpPr>
        <p:spPr>
          <a:xfrm>
            <a:off x="8541385" y="2104390"/>
            <a:ext cx="317436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b" anchorCtr="0">
            <a:normAutofit lnSpcReduction="10000"/>
          </a:bodyPr>
          <a:lstStyle>
            <a:defPPr>
              <a:defRPr lang="zh-CN"/>
            </a:defPPr>
            <a:lvl1pPr>
              <a:lnSpc>
                <a:spcPct val="120000"/>
              </a:lnSpc>
              <a:buFont typeface="Arial" panose="020B0604020202020204" pitchFamily="34" charset="0"/>
              <a:buNone/>
              <a:defRPr b="1">
                <a:solidFill>
                  <a:schemeClr val="accent1"/>
                </a:solidFill>
                <a:latin typeface="+mj-lt"/>
                <a:ea typeface="+mj-ea"/>
                <a:cs typeface="+mj-cs"/>
              </a:defRPr>
            </a:lvl1pPr>
          </a:lstStyle>
          <a:p>
            <a:pPr marL="0" indent="0" algn="l">
              <a:lnSpc>
                <a:spcPct val="120000"/>
              </a:lnSpc>
              <a:spcBef>
                <a:spcPts val="0"/>
              </a:spcBef>
              <a:spcAft>
                <a:spcPts val="0"/>
              </a:spcAft>
              <a:buSzPct val="100000"/>
            </a:pPr>
            <a:r>
              <a:rPr lang="zh-CN" altLang="en-US" sz="2000" dirty="0">
                <a:latin typeface="仿宋" panose="02010609060101010101" charset="-122"/>
                <a:ea typeface="仿宋" panose="02010609060101010101" charset="-122"/>
                <a:cs typeface="仿宋" panose="02010609060101010101" charset="-122"/>
                <a:sym typeface="+mn-ea"/>
              </a:rPr>
              <a:t>管理体系 </a:t>
            </a:r>
            <a:r>
              <a:rPr lang="zh-CN" altLang="en-US" sz="1000" dirty="0">
                <a:latin typeface="仿宋" panose="02010609060101010101" charset="-122"/>
                <a:ea typeface="仿宋" panose="02010609060101010101" charset="-122"/>
                <a:cs typeface="仿宋" panose="02010609060101010101" charset="-122"/>
                <a:sym typeface="+mn-ea"/>
              </a:rPr>
              <a:t> </a:t>
            </a:r>
            <a:endParaRPr lang="zh-CN" altLang="en-US" sz="1000" dirty="0">
              <a:latin typeface="仿宋" panose="02010609060101010101" charset="-122"/>
              <a:ea typeface="仿宋" panose="02010609060101010101" charset="-122"/>
              <a:cs typeface="仿宋" panose="02010609060101010101" charset="-122"/>
              <a:sym typeface="+mn-ea"/>
            </a:endParaRPr>
          </a:p>
        </p:txBody>
      </p:sp>
      <p:sp>
        <p:nvSpPr>
          <p:cNvPr id="6" name="文本框 5"/>
          <p:cNvSpPr txBox="1"/>
          <p:nvPr>
            <p:custDataLst>
              <p:tags r:id="rId13"/>
            </p:custDataLst>
          </p:nvPr>
        </p:nvSpPr>
        <p:spPr>
          <a:xfrm>
            <a:off x="476250" y="4389755"/>
            <a:ext cx="317436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b" anchorCtr="0"/>
          <a:lstStyle>
            <a:defPPr>
              <a:defRPr lang="zh-CN"/>
            </a:defPPr>
            <a:lvl1pPr algn="r">
              <a:lnSpc>
                <a:spcPct val="120000"/>
              </a:lnSpc>
              <a:buFont typeface="Arial" panose="020B0604020202020204" pitchFamily="34" charset="0"/>
              <a:buNone/>
              <a:defRPr b="1">
                <a:solidFill>
                  <a:schemeClr val="accent1"/>
                </a:solidFill>
                <a:latin typeface="+mj-lt"/>
                <a:ea typeface="+mj-ea"/>
                <a:cs typeface="+mj-cs"/>
              </a:defRPr>
            </a:lvl1pPr>
          </a:lstStyle>
          <a:p>
            <a:pPr marL="0" indent="0" algn="r">
              <a:lnSpc>
                <a:spcPct val="120000"/>
              </a:lnSpc>
              <a:spcBef>
                <a:spcPts val="0"/>
              </a:spcBef>
              <a:spcAft>
                <a:spcPts val="0"/>
              </a:spcAft>
              <a:buSzPct val="100000"/>
            </a:pPr>
            <a:r>
              <a:rPr lang="zh-CN" altLang="en-US" sz="2000" dirty="0">
                <a:latin typeface="仿宋" panose="02010609060101010101" charset="-122"/>
                <a:ea typeface="仿宋" panose="02010609060101010101" charset="-122"/>
                <a:cs typeface="仿宋" panose="02010609060101010101" charset="-122"/>
                <a:sym typeface="+mn-ea"/>
              </a:rPr>
              <a:t>安管人员 </a:t>
            </a:r>
            <a:endParaRPr lang="zh-CN" altLang="en-US" sz="2000" dirty="0">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custDataLst>
              <p:tags r:id="rId14"/>
            </p:custDataLst>
          </p:nvPr>
        </p:nvSpPr>
        <p:spPr>
          <a:xfrm>
            <a:off x="476250" y="4805680"/>
            <a:ext cx="3174365" cy="148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ormAutofit/>
          </a:bodyPr>
          <a:lstStyle>
            <a:defPPr>
              <a:defRPr lang="zh-CN"/>
            </a:defPPr>
            <a:lvl1pPr algn="r">
              <a:lnSpc>
                <a:spcPct val="120000"/>
              </a:lnSpc>
              <a:buFont typeface="Arial" panose="020B0604020202020204" pitchFamily="34" charset="0"/>
              <a:buNone/>
            </a:lvl1pPr>
          </a:lstStyle>
          <a:p>
            <a:pPr marL="0" indent="0" algn="l">
              <a:lnSpc>
                <a:spcPct val="120000"/>
              </a:lnSpc>
              <a:spcBef>
                <a:spcPts val="0"/>
              </a:spcBef>
              <a:spcAft>
                <a:spcPts val="0"/>
              </a:spcAft>
              <a:buSzPct val="100000"/>
            </a:pPr>
            <a:r>
              <a:rPr lang="zh-CN" altLang="en-US" sz="1400" b="1" dirty="0">
                <a:latin typeface="仿宋" panose="02010609060101010101" charset="-122"/>
                <a:ea typeface="仿宋" panose="02010609060101010101" charset="-122"/>
                <a:cs typeface="仿宋" panose="02010609060101010101" charset="-122"/>
                <a:sym typeface="+mn-ea"/>
              </a:rPr>
              <a:t>是建筑施工企业安全生产中企业主要负责人、项目负责人和专职安全生产管理人员的简称。 </a:t>
            </a:r>
            <a:endParaRPr lang="en-US" altLang="zh-CN" sz="1400" b="1" dirty="0">
              <a:latin typeface="仿宋" panose="02010609060101010101" charset="-122"/>
              <a:ea typeface="仿宋" panose="02010609060101010101" charset="-122"/>
              <a:cs typeface="仿宋" panose="02010609060101010101" charset="-122"/>
            </a:endParaRPr>
          </a:p>
          <a:p>
            <a:pPr marL="0" indent="0" algn="l">
              <a:lnSpc>
                <a:spcPct val="120000"/>
              </a:lnSpc>
              <a:spcBef>
                <a:spcPts val="0"/>
              </a:spcBef>
              <a:spcAft>
                <a:spcPts val="0"/>
              </a:spcAft>
              <a:buSzPct val="100000"/>
            </a:pPr>
            <a:endParaRPr lang="zh-CN" altLang="en-US" sz="1100" b="1" dirty="0">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custDataLst>
              <p:tags r:id="rId15"/>
            </p:custDataLst>
          </p:nvPr>
        </p:nvSpPr>
        <p:spPr>
          <a:xfrm>
            <a:off x="8541385" y="2526665"/>
            <a:ext cx="3174365" cy="177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oAutofit/>
          </a:bodyPr>
          <a:lstStyle>
            <a:defPPr>
              <a:defRPr lang="zh-CN"/>
            </a:defPPr>
            <a:lvl1pPr>
              <a:lnSpc>
                <a:spcPct val="120000"/>
              </a:lnSpc>
              <a:buFont typeface="Arial" panose="020B0604020202020204" pitchFamily="34" charset="0"/>
              <a:buNone/>
            </a:lvl1pPr>
          </a:lstStyle>
          <a:p>
            <a:pPr>
              <a:lnSpc>
                <a:spcPct val="150000"/>
              </a:lnSpc>
            </a:pPr>
            <a:r>
              <a:rPr lang="en-US" altLang="zh-CN" sz="1400" dirty="0">
                <a:latin typeface="仿宋" panose="02010609060101010101" charset="-122"/>
                <a:ea typeface="仿宋" panose="02010609060101010101" charset="-122"/>
                <a:cs typeface="仿宋" panose="02010609060101010101" charset="-122"/>
                <a:sym typeface="+mn-ea"/>
              </a:rPr>
              <a:t> </a:t>
            </a:r>
            <a:r>
              <a:rPr lang="en-US" altLang="zh-CN" sz="1400" b="1" dirty="0">
                <a:latin typeface="仿宋" panose="02010609060101010101" charset="-122"/>
                <a:ea typeface="仿宋" panose="02010609060101010101" charset="-122"/>
                <a:cs typeface="仿宋" panose="02010609060101010101" charset="-122"/>
                <a:sym typeface="+mn-ea"/>
              </a:rPr>
              <a:t> </a:t>
            </a:r>
            <a:r>
              <a:rPr lang="zh-CN" altLang="en-US" sz="1400" b="1" dirty="0">
                <a:latin typeface="仿宋" panose="02010609060101010101" charset="-122"/>
                <a:ea typeface="仿宋" panose="02010609060101010101" charset="-122"/>
                <a:cs typeface="仿宋" panose="02010609060101010101" charset="-122"/>
                <a:sym typeface="+mn-ea"/>
              </a:rPr>
              <a:t>企业用于制定方针、目标以及实现这些目标的过程所需的一系列相互关联或相互作用的要素。（注：体系要素包括组织的结构、岗位和职责、策划和运行、绩效评价和改进） </a:t>
            </a:r>
            <a:endParaRPr lang="en-US" altLang="zh-CN" sz="1400" b="1" dirty="0">
              <a:latin typeface="仿宋" panose="02010609060101010101" charset="-122"/>
              <a:ea typeface="仿宋" panose="02010609060101010101" charset="-122"/>
              <a:cs typeface="仿宋" panose="02010609060101010101" charset="-122"/>
            </a:endParaRPr>
          </a:p>
          <a:p>
            <a:pPr marL="0" indent="0" algn="l">
              <a:lnSpc>
                <a:spcPct val="120000"/>
              </a:lnSpc>
              <a:spcBef>
                <a:spcPts val="0"/>
              </a:spcBef>
              <a:spcAft>
                <a:spcPts val="0"/>
              </a:spcAft>
              <a:buSzPct val="100000"/>
            </a:pPr>
            <a:r>
              <a:rPr lang="zh-CN" altLang="en-US" sz="1300" b="1" dirty="0">
                <a:latin typeface="仿宋" panose="02010609060101010101" charset="-122"/>
                <a:ea typeface="仿宋" panose="02010609060101010101" charset="-122"/>
                <a:cs typeface="仿宋" panose="02010609060101010101" charset="-122"/>
                <a:sym typeface="+mn-ea"/>
              </a:rPr>
              <a:t> </a:t>
            </a:r>
            <a:endParaRPr lang="zh-CN" altLang="en-US" sz="1300" b="1" dirty="0">
              <a:latin typeface="仿宋" panose="02010609060101010101" charset="-122"/>
              <a:ea typeface="仿宋" panose="02010609060101010101" charset="-122"/>
              <a:cs typeface="仿宋" panose="02010609060101010101" charset="-122"/>
              <a:sym typeface="+mn-ea"/>
            </a:endParaRPr>
          </a:p>
        </p:txBody>
      </p:sp>
      <p:sp>
        <p:nvSpPr>
          <p:cNvPr id="10" name="文本框 9"/>
          <p:cNvSpPr txBox="1"/>
          <p:nvPr>
            <p:custDataLst>
              <p:tags r:id="rId16"/>
            </p:custDataLst>
          </p:nvPr>
        </p:nvSpPr>
        <p:spPr>
          <a:xfrm>
            <a:off x="4537075" y="4923155"/>
            <a:ext cx="1056640" cy="646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oAutofit/>
          </a:bodyPr>
          <a:lstStyle>
            <a:defPPr>
              <a:defRPr lang="zh-CN"/>
            </a:defPPr>
            <a:lvl1pPr algn="ctr">
              <a:buFont typeface="Arial" panose="020B0604020202020204" pitchFamily="34" charset="0"/>
              <a:buNone/>
              <a:defRPr>
                <a:solidFill>
                  <a:schemeClr val="bg1"/>
                </a:solidFill>
              </a:defRPr>
            </a:lvl1pPr>
          </a:lstStyle>
          <a:p>
            <a:r>
              <a:rPr lang="en-US" altLang="zh-CN" sz="4000">
                <a:latin typeface="黑体" panose="02010609060101010101" pitchFamily="49" charset="-122"/>
                <a:ea typeface="黑体" panose="02010609060101010101" pitchFamily="49" charset="-122"/>
              </a:rPr>
              <a:t>1</a:t>
            </a:r>
            <a:endParaRPr lang="en-US" altLang="zh-CN" sz="4000">
              <a:latin typeface="黑体" panose="02010609060101010101" pitchFamily="49" charset="-122"/>
              <a:ea typeface="黑体" panose="02010609060101010101" pitchFamily="49" charset="-122"/>
            </a:endParaRPr>
          </a:p>
        </p:txBody>
      </p:sp>
    </p:spTree>
    <p:custDataLst>
      <p:tags r:id="rId17"/>
    </p:custDataLst>
  </p:cSld>
  <p:clrMapOvr>
    <a:masterClrMapping/>
  </p:clrMapOvr>
  <p:transition>
    <p:random/>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stretch>
            <a:fillRect/>
          </a:stretch>
        </p:blipFill>
        <p:spPr>
          <a:xfrm>
            <a:off x="7578090" y="119380"/>
            <a:ext cx="3046095" cy="314960"/>
          </a:xfrm>
          <a:prstGeom prst="rect">
            <a:avLst/>
          </a:prstGeom>
        </p:spPr>
      </p:pic>
      <p:sp>
        <p:nvSpPr>
          <p:cNvPr id="6" name="文本框 5"/>
          <p:cNvSpPr txBox="1"/>
          <p:nvPr/>
        </p:nvSpPr>
        <p:spPr>
          <a:xfrm>
            <a:off x="2183765" y="172720"/>
            <a:ext cx="2697480" cy="368300"/>
          </a:xfrm>
          <a:prstGeom prst="rect">
            <a:avLst/>
          </a:prstGeom>
          <a:noFill/>
        </p:spPr>
        <p:txBody>
          <a:bodyPr wrap="none" rtlCol="0" anchor="t">
            <a:spAutoFit/>
          </a:bodyPr>
          <a:lstStyle/>
          <a:p>
            <a:r>
              <a:rPr lang="zh-CN" altLang="en-US" b="1" dirty="0">
                <a:latin typeface="微软雅黑" panose="020B0503020204020204" pitchFamily="34" charset="-122"/>
                <a:ea typeface="微软雅黑" panose="020B0503020204020204" pitchFamily="34" charset="-122"/>
                <a:sym typeface="+mn-ea"/>
              </a:rPr>
              <a:t>三、局达标示范工程解读</a:t>
            </a:r>
            <a:endParaRPr lang="zh-CN" altLang="en-US"/>
          </a:p>
        </p:txBody>
      </p:sp>
      <p:sp>
        <p:nvSpPr>
          <p:cNvPr id="7" name="Freeform 6"/>
          <p:cNvSpPr/>
          <p:nvPr/>
        </p:nvSpPr>
        <p:spPr bwMode="auto">
          <a:xfrm>
            <a:off x="1921092" y="222133"/>
            <a:ext cx="262719" cy="268645"/>
          </a:xfrm>
          <a:custGeom>
            <a:avLst/>
            <a:gdLst>
              <a:gd name="T0" fmla="*/ 11 w 295"/>
              <a:gd name="T1" fmla="*/ 128 h 295"/>
              <a:gd name="T2" fmla="*/ 128 w 295"/>
              <a:gd name="T3" fmla="*/ 11 h 295"/>
              <a:gd name="T4" fmla="*/ 167 w 295"/>
              <a:gd name="T5" fmla="*/ 11 h 295"/>
              <a:gd name="T6" fmla="*/ 284 w 295"/>
              <a:gd name="T7" fmla="*/ 128 h 295"/>
              <a:gd name="T8" fmla="*/ 284 w 295"/>
              <a:gd name="T9" fmla="*/ 167 h 295"/>
              <a:gd name="T10" fmla="*/ 167 w 295"/>
              <a:gd name="T11" fmla="*/ 284 h 295"/>
              <a:gd name="T12" fmla="*/ 128 w 295"/>
              <a:gd name="T13" fmla="*/ 284 h 295"/>
              <a:gd name="T14" fmla="*/ 11 w 295"/>
              <a:gd name="T15" fmla="*/ 167 h 295"/>
              <a:gd name="T16" fmla="*/ 11 w 295"/>
              <a:gd name="T17" fmla="*/ 12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 h="295">
                <a:moveTo>
                  <a:pt x="11" y="128"/>
                </a:moveTo>
                <a:lnTo>
                  <a:pt x="128" y="11"/>
                </a:lnTo>
                <a:cubicBezTo>
                  <a:pt x="139" y="0"/>
                  <a:pt x="156" y="0"/>
                  <a:pt x="167" y="11"/>
                </a:cubicBezTo>
                <a:lnTo>
                  <a:pt x="284" y="128"/>
                </a:lnTo>
                <a:cubicBezTo>
                  <a:pt x="295" y="139"/>
                  <a:pt x="295" y="156"/>
                  <a:pt x="284" y="167"/>
                </a:cubicBezTo>
                <a:lnTo>
                  <a:pt x="167" y="284"/>
                </a:lnTo>
                <a:cubicBezTo>
                  <a:pt x="156" y="295"/>
                  <a:pt x="139" y="295"/>
                  <a:pt x="128" y="284"/>
                </a:cubicBezTo>
                <a:lnTo>
                  <a:pt x="11" y="167"/>
                </a:lnTo>
                <a:cubicBezTo>
                  <a:pt x="0" y="156"/>
                  <a:pt x="0" y="139"/>
                  <a:pt x="11" y="128"/>
                </a:cubicBezTo>
                <a:close/>
              </a:path>
            </a:pathLst>
          </a:custGeom>
        </p:spPr>
        <p:style>
          <a:lnRef idx="3">
            <a:schemeClr val="lt1"/>
          </a:lnRef>
          <a:fillRef idx="1">
            <a:schemeClr val="accent5"/>
          </a:fillRef>
          <a:effectRef idx="1">
            <a:schemeClr val="accent5"/>
          </a:effectRef>
          <a:fontRef idx="minor">
            <a:schemeClr val="lt1"/>
          </a:fontRef>
        </p:style>
        <p:txBody>
          <a:bodyPr vert="horz" wrap="square" lIns="91434" tIns="45717" rIns="91434" bIns="45717" numCol="1" anchor="t" anchorCtr="0" compatLnSpc="1"/>
          <a:lstStyle/>
          <a:p>
            <a:endParaRPr lang="zh-CN" altLang="en-US"/>
          </a:p>
        </p:txBody>
      </p:sp>
      <p:sp>
        <p:nvSpPr>
          <p:cNvPr id="14" name="文本框 13"/>
          <p:cNvSpPr txBox="1"/>
          <p:nvPr/>
        </p:nvSpPr>
        <p:spPr>
          <a:xfrm>
            <a:off x="2024380" y="701040"/>
            <a:ext cx="2534285" cy="368300"/>
          </a:xfrm>
          <a:prstGeom prst="rect">
            <a:avLst/>
          </a:prstGeom>
          <a:noFill/>
        </p:spPr>
        <p:txBody>
          <a:bodyPr wrap="square" rtlCol="0">
            <a:spAutoFit/>
          </a:bodyPr>
          <a:lstStyle/>
          <a:p>
            <a:pPr algn="l" defTabSz="914400">
              <a:lnSpc>
                <a:spcPct val="100000"/>
              </a:lnSpc>
              <a:buClrTx/>
              <a:buSzTx/>
              <a:buFontTx/>
            </a:pPr>
            <a:r>
              <a:rPr lang="zh-CN" altLang="en-US" sz="1800" b="1" dirty="0">
                <a:latin typeface="微软雅黑" panose="020B0503020204020204" pitchFamily="34" charset="-122"/>
                <a:ea typeface="微软雅黑" panose="020B0503020204020204" pitchFamily="34" charset="-122"/>
              </a:rPr>
              <a:t>3.</a:t>
            </a:r>
            <a:r>
              <a:rPr lang="en-US" altLang="zh-CN" sz="1800" b="1" dirty="0">
                <a:latin typeface="微软雅黑" panose="020B0503020204020204" pitchFamily="34" charset="-122"/>
                <a:ea typeface="微软雅黑" panose="020B0503020204020204" pitchFamily="34" charset="-122"/>
              </a:rPr>
              <a:t>11</a:t>
            </a:r>
            <a:r>
              <a:rPr lang="zh-CN" altLang="en-US" sz="1800" b="1" dirty="0">
                <a:latin typeface="微软雅黑" panose="020B0503020204020204" pitchFamily="34" charset="-122"/>
                <a:ea typeface="微软雅黑" panose="020B0503020204020204" pitchFamily="34" charset="-122"/>
              </a:rPr>
              <a:t> 安全</a:t>
            </a:r>
            <a:r>
              <a:rPr lang="zh-CN" altLang="en-US" b="1" dirty="0">
                <a:latin typeface="微软雅黑" panose="020B0503020204020204" pitchFamily="34" charset="-122"/>
                <a:ea typeface="微软雅黑" panose="020B0503020204020204" pitchFamily="34" charset="-122"/>
                <a:sym typeface="+mn-ea"/>
              </a:rPr>
              <a:t>可视化管理</a:t>
            </a:r>
            <a:endParaRPr lang="zh-CN" altLang="en-US" sz="1800" b="1" dirty="0">
              <a:latin typeface="微软雅黑" panose="020B0503020204020204" pitchFamily="34" charset="-122"/>
              <a:ea typeface="微软雅黑" panose="020B0503020204020204" pitchFamily="34" charset="-122"/>
            </a:endParaRPr>
          </a:p>
        </p:txBody>
      </p:sp>
      <p:grpSp>
        <p:nvGrpSpPr>
          <p:cNvPr id="120" name="组合 7"/>
          <p:cNvGrpSpPr/>
          <p:nvPr/>
        </p:nvGrpSpPr>
        <p:grpSpPr>
          <a:xfrm>
            <a:off x="2954655" y="1734185"/>
            <a:ext cx="880110" cy="887095"/>
            <a:chOff x="936" y="1794"/>
            <a:chExt cx="1161" cy="1150"/>
          </a:xfrm>
        </p:grpSpPr>
        <p:pic>
          <p:nvPicPr>
            <p:cNvPr id="2097163" name="图片 2" descr="入场安全教育帽贴"/>
            <p:cNvPicPr>
              <a:picLocks noChangeAspect="1"/>
            </p:cNvPicPr>
            <p:nvPr/>
          </p:nvPicPr>
          <p:blipFill>
            <a:blip r:embed="rId2"/>
            <a:stretch>
              <a:fillRect/>
            </a:stretch>
          </p:blipFill>
          <p:spPr>
            <a:xfrm>
              <a:off x="944" y="1794"/>
              <a:ext cx="567" cy="567"/>
            </a:xfrm>
            <a:prstGeom prst="rect">
              <a:avLst/>
            </a:prstGeom>
            <a:ln>
              <a:solidFill>
                <a:srgbClr val="00B0F0"/>
              </a:solidFill>
            </a:ln>
          </p:spPr>
        </p:pic>
        <p:pic>
          <p:nvPicPr>
            <p:cNvPr id="2097164" name="图片 3" descr="高处作业安全帽贴"/>
            <p:cNvPicPr>
              <a:picLocks noChangeAspect="1"/>
            </p:cNvPicPr>
            <p:nvPr/>
          </p:nvPicPr>
          <p:blipFill>
            <a:blip r:embed="rId3"/>
            <a:stretch>
              <a:fillRect/>
            </a:stretch>
          </p:blipFill>
          <p:spPr>
            <a:xfrm>
              <a:off x="1523" y="1800"/>
              <a:ext cx="567" cy="567"/>
            </a:xfrm>
            <a:prstGeom prst="rect">
              <a:avLst/>
            </a:prstGeom>
            <a:ln>
              <a:solidFill>
                <a:srgbClr val="00B0F0"/>
              </a:solidFill>
            </a:ln>
          </p:spPr>
        </p:pic>
        <p:pic>
          <p:nvPicPr>
            <p:cNvPr id="2097165" name="图片 5" descr="临电作业安全帽贴"/>
            <p:cNvPicPr>
              <a:picLocks noChangeAspect="1"/>
            </p:cNvPicPr>
            <p:nvPr/>
          </p:nvPicPr>
          <p:blipFill>
            <a:blip r:embed="rId4"/>
            <a:stretch>
              <a:fillRect/>
            </a:stretch>
          </p:blipFill>
          <p:spPr>
            <a:xfrm>
              <a:off x="936" y="2378"/>
              <a:ext cx="567" cy="567"/>
            </a:xfrm>
            <a:prstGeom prst="rect">
              <a:avLst/>
            </a:prstGeom>
            <a:ln>
              <a:solidFill>
                <a:srgbClr val="00B0F0"/>
              </a:solidFill>
            </a:ln>
          </p:spPr>
        </p:pic>
        <p:pic>
          <p:nvPicPr>
            <p:cNvPr id="2097166" name="图片 6" descr="起重吊装安全帽贴"/>
            <p:cNvPicPr>
              <a:picLocks noChangeAspect="1"/>
            </p:cNvPicPr>
            <p:nvPr/>
          </p:nvPicPr>
          <p:blipFill>
            <a:blip r:embed="rId5"/>
            <a:stretch>
              <a:fillRect/>
            </a:stretch>
          </p:blipFill>
          <p:spPr>
            <a:xfrm>
              <a:off x="1531" y="2376"/>
              <a:ext cx="567" cy="567"/>
            </a:xfrm>
            <a:prstGeom prst="rect">
              <a:avLst/>
            </a:prstGeom>
            <a:ln>
              <a:solidFill>
                <a:srgbClr val="00B0F0"/>
              </a:solidFill>
            </a:ln>
          </p:spPr>
        </p:pic>
      </p:grpSp>
      <p:sp>
        <p:nvSpPr>
          <p:cNvPr id="1048781" name="文本框 8"/>
          <p:cNvSpPr txBox="1"/>
          <p:nvPr/>
        </p:nvSpPr>
        <p:spPr>
          <a:xfrm>
            <a:off x="3756660" y="2052320"/>
            <a:ext cx="1968500" cy="306705"/>
          </a:xfrm>
          <a:prstGeom prst="rect">
            <a:avLst/>
          </a:prstGeom>
          <a:noFill/>
        </p:spPr>
        <p:txBody>
          <a:bodyPr wrap="square" rtlCol="0" anchor="t">
            <a:spAutoFit/>
          </a:bodyPr>
          <a:lstStyle/>
          <a:p>
            <a:pPr algn="l">
              <a:buClrTx/>
              <a:buSzTx/>
              <a:buFontTx/>
            </a:pPr>
            <a:r>
              <a:rPr lang="zh-CN" altLang="en-US" sz="1400" b="1">
                <a:latin typeface="微软雅黑" panose="020B0503020204020204" pitchFamily="34" charset="-122"/>
                <a:cs typeface="微软雅黑" panose="020B0503020204020204" pitchFamily="34" charset="-122"/>
              </a:rPr>
              <a:t>（1）安全教育帽贴</a:t>
            </a:r>
            <a:endParaRPr lang="zh-CN" altLang="en-US" sz="1400" b="1">
              <a:latin typeface="微软雅黑" panose="020B0503020204020204" pitchFamily="34" charset="-122"/>
              <a:cs typeface="微软雅黑" panose="020B0503020204020204" pitchFamily="34" charset="-122"/>
            </a:endParaRPr>
          </a:p>
        </p:txBody>
      </p:sp>
      <p:sp>
        <p:nvSpPr>
          <p:cNvPr id="1048782" name="文本框 9"/>
          <p:cNvSpPr txBox="1"/>
          <p:nvPr/>
        </p:nvSpPr>
        <p:spPr>
          <a:xfrm>
            <a:off x="3759835" y="3098800"/>
            <a:ext cx="1968500" cy="306705"/>
          </a:xfrm>
          <a:prstGeom prst="rect">
            <a:avLst/>
          </a:prstGeom>
          <a:noFill/>
        </p:spPr>
        <p:txBody>
          <a:bodyPr wrap="square" rtlCol="0" anchor="t">
            <a:spAutoFit/>
          </a:bodyPr>
          <a:lstStyle/>
          <a:p>
            <a:r>
              <a:rPr lang="zh-CN" altLang="en-US" sz="1400" b="1">
                <a:latin typeface="微软雅黑" panose="020B0503020204020204" pitchFamily="34" charset="-122"/>
                <a:cs typeface="微软雅黑" panose="020B0503020204020204" pitchFamily="34" charset="-122"/>
              </a:rPr>
              <a:t>（</a:t>
            </a:r>
            <a:r>
              <a:rPr lang="en-US" altLang="zh-CN" sz="1400" b="1">
                <a:latin typeface="微软雅黑" panose="020B0503020204020204" pitchFamily="34" charset="-122"/>
                <a:cs typeface="微软雅黑" panose="020B0503020204020204" pitchFamily="34" charset="-122"/>
              </a:rPr>
              <a:t>2</a:t>
            </a:r>
            <a:r>
              <a:rPr lang="zh-CN" altLang="en-US" sz="1400" b="1">
                <a:latin typeface="微软雅黑" panose="020B0503020204020204" pitchFamily="34" charset="-122"/>
                <a:cs typeface="微软雅黑" panose="020B0503020204020204" pitchFamily="34" charset="-122"/>
              </a:rPr>
              <a:t>）安全验收标识</a:t>
            </a:r>
            <a:endParaRPr lang="zh-CN" altLang="en-US" sz="1400" b="1">
              <a:latin typeface="微软雅黑" panose="020B0503020204020204" pitchFamily="34" charset="-122"/>
              <a:cs typeface="微软雅黑" panose="020B0503020204020204" pitchFamily="34" charset="-122"/>
            </a:endParaRPr>
          </a:p>
        </p:txBody>
      </p:sp>
      <p:pic>
        <p:nvPicPr>
          <p:cNvPr id="2097167" name="图片 10" descr="绿色验收牌"/>
          <p:cNvPicPr>
            <a:picLocks noChangeAspect="1"/>
          </p:cNvPicPr>
          <p:nvPr/>
        </p:nvPicPr>
        <p:blipFill>
          <a:blip r:embed="rId6"/>
          <a:stretch>
            <a:fillRect/>
          </a:stretch>
        </p:blipFill>
        <p:spPr>
          <a:xfrm>
            <a:off x="2940685" y="2849880"/>
            <a:ext cx="889000" cy="871220"/>
          </a:xfrm>
          <a:prstGeom prst="rect">
            <a:avLst/>
          </a:prstGeom>
          <a:ln>
            <a:solidFill>
              <a:srgbClr val="00B0F0"/>
            </a:solidFill>
          </a:ln>
        </p:spPr>
      </p:pic>
      <p:sp>
        <p:nvSpPr>
          <p:cNvPr id="1048783" name="文本框 12"/>
          <p:cNvSpPr txBox="1"/>
          <p:nvPr/>
        </p:nvSpPr>
        <p:spPr>
          <a:xfrm>
            <a:off x="3753485" y="4221480"/>
            <a:ext cx="1968500" cy="306705"/>
          </a:xfrm>
          <a:prstGeom prst="rect">
            <a:avLst/>
          </a:prstGeom>
          <a:noFill/>
        </p:spPr>
        <p:txBody>
          <a:bodyPr wrap="square" rtlCol="0" anchor="t">
            <a:spAutoFit/>
          </a:bodyPr>
          <a:lstStyle/>
          <a:p>
            <a:pPr algn="l">
              <a:buClrTx/>
              <a:buSzTx/>
              <a:buFontTx/>
            </a:pPr>
            <a:r>
              <a:rPr lang="zh-CN" altLang="en-US" sz="1400" b="1">
                <a:latin typeface="微软雅黑" panose="020B0503020204020204" pitchFamily="34" charset="-122"/>
                <a:cs typeface="微软雅黑" panose="020B0503020204020204" pitchFamily="34" charset="-122"/>
              </a:rPr>
              <a:t>（3）安全检查标签</a:t>
            </a:r>
            <a:endParaRPr lang="zh-CN" altLang="en-US" sz="1400" b="1">
              <a:latin typeface="微软雅黑" panose="020B0503020204020204" pitchFamily="34" charset="-122"/>
              <a:cs typeface="微软雅黑" panose="020B0503020204020204" pitchFamily="34" charset="-122"/>
            </a:endParaRPr>
          </a:p>
        </p:txBody>
      </p:sp>
      <p:pic>
        <p:nvPicPr>
          <p:cNvPr id="2097168" name="图片 22" descr="22-01.jpg"/>
          <p:cNvPicPr>
            <a:picLocks noChangeAspect="1"/>
          </p:cNvPicPr>
          <p:nvPr/>
        </p:nvPicPr>
        <p:blipFill>
          <a:blip r:embed="rId7"/>
          <a:srcRect/>
          <a:stretch>
            <a:fillRect/>
          </a:stretch>
        </p:blipFill>
        <p:spPr>
          <a:xfrm>
            <a:off x="2907030" y="3896360"/>
            <a:ext cx="930275" cy="914400"/>
          </a:xfrm>
          <a:prstGeom prst="rect">
            <a:avLst/>
          </a:prstGeom>
          <a:noFill/>
          <a:ln w="9525" cap="flat" cmpd="sng">
            <a:solidFill>
              <a:srgbClr val="00B0F0"/>
            </a:solidFill>
            <a:prstDash val="solid"/>
            <a:miter/>
            <a:headEnd type="none" w="med" len="med"/>
            <a:tailEnd type="none" w="med" len="med"/>
          </a:ln>
        </p:spPr>
      </p:pic>
      <p:sp>
        <p:nvSpPr>
          <p:cNvPr id="1048784" name="文本框 13"/>
          <p:cNvSpPr txBox="1"/>
          <p:nvPr/>
        </p:nvSpPr>
        <p:spPr>
          <a:xfrm>
            <a:off x="3747135" y="5287010"/>
            <a:ext cx="1968500" cy="306705"/>
          </a:xfrm>
          <a:prstGeom prst="rect">
            <a:avLst/>
          </a:prstGeom>
          <a:noFill/>
        </p:spPr>
        <p:txBody>
          <a:bodyPr wrap="square" rtlCol="0" anchor="t">
            <a:spAutoFit/>
          </a:bodyPr>
          <a:lstStyle/>
          <a:p>
            <a:r>
              <a:rPr lang="zh-CN" altLang="en-US" sz="1400" b="1">
                <a:latin typeface="微软雅黑" panose="020B0503020204020204" pitchFamily="34" charset="-122"/>
                <a:cs typeface="微软雅黑" panose="020B0503020204020204" pitchFamily="34" charset="-122"/>
              </a:rPr>
              <a:t>（</a:t>
            </a:r>
            <a:r>
              <a:rPr lang="en-US" altLang="zh-CN" sz="1400" b="1">
                <a:latin typeface="微软雅黑" panose="020B0503020204020204" pitchFamily="34" charset="-122"/>
                <a:cs typeface="微软雅黑" panose="020B0503020204020204" pitchFamily="34" charset="-122"/>
              </a:rPr>
              <a:t>4</a:t>
            </a:r>
            <a:r>
              <a:rPr lang="zh-CN" altLang="en-US" sz="1400" b="1">
                <a:latin typeface="微软雅黑" panose="020B0503020204020204" pitchFamily="34" charset="-122"/>
                <a:cs typeface="微软雅黑" panose="020B0503020204020204" pitchFamily="34" charset="-122"/>
              </a:rPr>
              <a:t>）安全警示挂图</a:t>
            </a:r>
            <a:endParaRPr lang="zh-CN" altLang="en-US" sz="1400" b="1">
              <a:latin typeface="微软雅黑" panose="020B0503020204020204" pitchFamily="34" charset="-122"/>
              <a:cs typeface="微软雅黑" panose="020B0503020204020204" pitchFamily="34" charset="-122"/>
            </a:endParaRPr>
          </a:p>
        </p:txBody>
      </p:sp>
      <p:pic>
        <p:nvPicPr>
          <p:cNvPr id="2097169" name="图片 14"/>
          <p:cNvPicPr>
            <a:picLocks noChangeAspect="1"/>
          </p:cNvPicPr>
          <p:nvPr/>
        </p:nvPicPr>
        <p:blipFill>
          <a:blip r:embed="rId8"/>
          <a:stretch>
            <a:fillRect/>
          </a:stretch>
        </p:blipFill>
        <p:spPr>
          <a:xfrm>
            <a:off x="2907030" y="4970145"/>
            <a:ext cx="922655" cy="911860"/>
          </a:xfrm>
          <a:prstGeom prst="rect">
            <a:avLst/>
          </a:prstGeom>
          <a:ln>
            <a:solidFill>
              <a:srgbClr val="00B0F0"/>
            </a:solidFill>
          </a:ln>
        </p:spPr>
      </p:pic>
      <p:sp>
        <p:nvSpPr>
          <p:cNvPr id="1048785" name="文本框 20"/>
          <p:cNvSpPr txBox="1"/>
          <p:nvPr/>
        </p:nvSpPr>
        <p:spPr>
          <a:xfrm>
            <a:off x="7375525" y="2054225"/>
            <a:ext cx="1968500" cy="306705"/>
          </a:xfrm>
          <a:prstGeom prst="rect">
            <a:avLst/>
          </a:prstGeom>
          <a:noFill/>
        </p:spPr>
        <p:txBody>
          <a:bodyPr wrap="square" rtlCol="0" anchor="t">
            <a:spAutoFit/>
          </a:bodyPr>
          <a:lstStyle/>
          <a:p>
            <a:r>
              <a:rPr lang="zh-CN" altLang="en-US" sz="1400" b="1">
                <a:latin typeface="微软雅黑" panose="020B0503020204020204" pitchFamily="34" charset="-122"/>
                <a:cs typeface="微软雅黑" panose="020B0503020204020204" pitchFamily="34" charset="-122"/>
              </a:rPr>
              <a:t>（</a:t>
            </a:r>
            <a:r>
              <a:rPr lang="en-US" altLang="zh-CN" sz="1400" b="1">
                <a:latin typeface="微软雅黑" panose="020B0503020204020204" pitchFamily="34" charset="-122"/>
                <a:cs typeface="微软雅黑" panose="020B0503020204020204" pitchFamily="34" charset="-122"/>
              </a:rPr>
              <a:t>5</a:t>
            </a:r>
            <a:r>
              <a:rPr lang="zh-CN" altLang="en-US" sz="1400" b="1">
                <a:latin typeface="微软雅黑" panose="020B0503020204020204" pitchFamily="34" charset="-122"/>
                <a:cs typeface="微软雅黑" panose="020B0503020204020204" pitchFamily="34" charset="-122"/>
              </a:rPr>
              <a:t>）设置应急指示牌</a:t>
            </a:r>
            <a:endParaRPr lang="zh-CN" altLang="en-US" sz="1400" b="1">
              <a:latin typeface="微软雅黑" panose="020B0503020204020204" pitchFamily="34" charset="-122"/>
              <a:cs typeface="微软雅黑" panose="020B0503020204020204" pitchFamily="34" charset="-122"/>
            </a:endParaRPr>
          </a:p>
        </p:txBody>
      </p:sp>
      <p:sp>
        <p:nvSpPr>
          <p:cNvPr id="1048786" name="文本框 21"/>
          <p:cNvSpPr txBox="1"/>
          <p:nvPr/>
        </p:nvSpPr>
        <p:spPr>
          <a:xfrm>
            <a:off x="7368540" y="3060700"/>
            <a:ext cx="2360930" cy="306705"/>
          </a:xfrm>
          <a:prstGeom prst="rect">
            <a:avLst/>
          </a:prstGeom>
          <a:noFill/>
        </p:spPr>
        <p:txBody>
          <a:bodyPr wrap="square" rtlCol="0" anchor="t">
            <a:spAutoFit/>
          </a:bodyPr>
          <a:lstStyle/>
          <a:p>
            <a:pPr algn="l">
              <a:buClrTx/>
              <a:buSzTx/>
              <a:buFontTx/>
            </a:pPr>
            <a:r>
              <a:rPr lang="zh-CN" altLang="en-US" sz="1400" b="1">
                <a:latin typeface="微软雅黑" panose="020B0503020204020204" pitchFamily="34" charset="-122"/>
                <a:cs typeface="微软雅黑" panose="020B0503020204020204" pitchFamily="34" charset="-122"/>
              </a:rPr>
              <a:t>（6）责任制及考核公示</a:t>
            </a:r>
            <a:endParaRPr lang="zh-CN" altLang="en-US" sz="1400" b="1">
              <a:latin typeface="微软雅黑" panose="020B0503020204020204" pitchFamily="34" charset="-122"/>
              <a:cs typeface="微软雅黑" panose="020B0503020204020204" pitchFamily="34" charset="-122"/>
            </a:endParaRPr>
          </a:p>
        </p:txBody>
      </p:sp>
      <p:sp>
        <p:nvSpPr>
          <p:cNvPr id="1048787" name="文本框 23"/>
          <p:cNvSpPr txBox="1"/>
          <p:nvPr/>
        </p:nvSpPr>
        <p:spPr>
          <a:xfrm>
            <a:off x="7375525" y="4288790"/>
            <a:ext cx="2130425" cy="521970"/>
          </a:xfrm>
          <a:prstGeom prst="rect">
            <a:avLst/>
          </a:prstGeom>
          <a:noFill/>
        </p:spPr>
        <p:txBody>
          <a:bodyPr wrap="square" rtlCol="0" anchor="t">
            <a:spAutoFit/>
          </a:bodyPr>
          <a:lstStyle/>
          <a:p>
            <a:r>
              <a:rPr lang="zh-CN" altLang="en-US" sz="1400" b="1">
                <a:latin typeface="微软雅黑" panose="020B0503020204020204" pitchFamily="34" charset="-122"/>
                <a:cs typeface="微软雅黑" panose="020B0503020204020204" pitchFamily="34" charset="-122"/>
              </a:rPr>
              <a:t>（</a:t>
            </a:r>
            <a:r>
              <a:rPr lang="en-US" altLang="zh-CN" sz="1400" b="1">
                <a:latin typeface="微软雅黑" panose="020B0503020204020204" pitchFamily="34" charset="-122"/>
                <a:cs typeface="微软雅黑" panose="020B0503020204020204" pitchFamily="34" charset="-122"/>
              </a:rPr>
              <a:t>7</a:t>
            </a:r>
            <a:r>
              <a:rPr lang="zh-CN" altLang="en-US" sz="1400" b="1">
                <a:latin typeface="微软雅黑" panose="020B0503020204020204" pitchFamily="34" charset="-122"/>
                <a:cs typeface="微软雅黑" panose="020B0503020204020204" pitchFamily="34" charset="-122"/>
              </a:rPr>
              <a:t>）危险作业许可、安  </a:t>
            </a:r>
            <a:endParaRPr lang="zh-CN" altLang="en-US" sz="1400" b="1">
              <a:latin typeface="微软雅黑" panose="020B0503020204020204" pitchFamily="34" charset="-122"/>
              <a:cs typeface="微软雅黑" panose="020B0503020204020204" pitchFamily="34" charset="-122"/>
            </a:endParaRPr>
          </a:p>
          <a:p>
            <a:r>
              <a:rPr lang="zh-CN" altLang="en-US" sz="1400" b="1">
                <a:latin typeface="微软雅黑" panose="020B0503020204020204" pitchFamily="34" charset="-122"/>
                <a:cs typeface="微软雅黑" panose="020B0503020204020204" pitchFamily="34" charset="-122"/>
              </a:rPr>
              <a:t>         全技术交底公示</a:t>
            </a:r>
            <a:endParaRPr lang="zh-CN" altLang="en-US" sz="1400" b="1">
              <a:latin typeface="微软雅黑" panose="020B0503020204020204" pitchFamily="34" charset="-122"/>
              <a:cs typeface="微软雅黑" panose="020B0503020204020204" pitchFamily="34" charset="-122"/>
            </a:endParaRPr>
          </a:p>
        </p:txBody>
      </p:sp>
      <p:pic>
        <p:nvPicPr>
          <p:cNvPr id="2097170" name="图片 27"/>
          <p:cNvPicPr>
            <a:picLocks noChangeAspect="1"/>
          </p:cNvPicPr>
          <p:nvPr/>
        </p:nvPicPr>
        <p:blipFill>
          <a:blip r:embed="rId9"/>
          <a:stretch>
            <a:fillRect/>
          </a:stretch>
        </p:blipFill>
        <p:spPr>
          <a:xfrm>
            <a:off x="6499225" y="1734820"/>
            <a:ext cx="982345" cy="885825"/>
          </a:xfrm>
          <a:prstGeom prst="rect">
            <a:avLst/>
          </a:prstGeom>
          <a:ln>
            <a:solidFill>
              <a:srgbClr val="00B0F0"/>
            </a:solidFill>
          </a:ln>
        </p:spPr>
      </p:pic>
      <p:pic>
        <p:nvPicPr>
          <p:cNvPr id="2097171" name="图片 28" descr="可视化安全管理公示栏"/>
          <p:cNvPicPr>
            <a:picLocks noChangeAspect="1"/>
          </p:cNvPicPr>
          <p:nvPr/>
        </p:nvPicPr>
        <p:blipFill>
          <a:blip r:embed="rId10"/>
          <a:srcRect/>
          <a:stretch>
            <a:fillRect/>
          </a:stretch>
        </p:blipFill>
        <p:spPr>
          <a:xfrm>
            <a:off x="6499225" y="2770505"/>
            <a:ext cx="982980" cy="951230"/>
          </a:xfrm>
          <a:prstGeom prst="rect">
            <a:avLst/>
          </a:prstGeom>
          <a:ln>
            <a:solidFill>
              <a:srgbClr val="00B0F0"/>
            </a:solidFill>
          </a:ln>
        </p:spPr>
      </p:pic>
      <p:pic>
        <p:nvPicPr>
          <p:cNvPr id="2097172" name="图片 30" descr="可视化安全管理公示栏"/>
          <p:cNvPicPr>
            <a:picLocks noChangeAspect="1"/>
          </p:cNvPicPr>
          <p:nvPr/>
        </p:nvPicPr>
        <p:blipFill>
          <a:blip r:embed="rId11"/>
          <a:srcRect/>
          <a:stretch>
            <a:fillRect/>
          </a:stretch>
        </p:blipFill>
        <p:spPr>
          <a:xfrm>
            <a:off x="6497320" y="3896360"/>
            <a:ext cx="985520" cy="1064895"/>
          </a:xfrm>
          <a:prstGeom prst="rect">
            <a:avLst/>
          </a:prstGeom>
          <a:ln>
            <a:solidFill>
              <a:srgbClr val="00B0F0"/>
            </a:solidFill>
          </a:ln>
        </p:spPr>
      </p:pic>
    </p:spTree>
  </p:cSld>
  <p:clrMapOvr>
    <a:masterClrMapping/>
  </p:clrMapOvr>
  <p:transition>
    <p:random/>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0" name="文本框 9"/>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3.4.21  </a:t>
            </a:r>
            <a:r>
              <a:rPr lang="zh-CN" altLang="en-US" sz="2000" b="1" dirty="0">
                <a:latin typeface="仿宋" panose="02010609060101010101" charset="-122"/>
                <a:ea typeface="仿宋" panose="02010609060101010101" charset="-122"/>
                <a:cs typeface="仿宋" panose="02010609060101010101" charset="-122"/>
              </a:rPr>
              <a:t>可视化安全管理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1" name="文本框 10"/>
          <p:cNvSpPr txBox="1"/>
          <p:nvPr/>
        </p:nvSpPr>
        <p:spPr>
          <a:xfrm>
            <a:off x="500054" y="1262913"/>
            <a:ext cx="10894803" cy="5466368"/>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）管理要求</a:t>
            </a:r>
            <a:endParaRPr lang="zh-CN" altLang="en-US" sz="1600" b="1" dirty="0">
              <a:latin typeface="仿宋" panose="02010609060101010101" charset="-122"/>
              <a:ea typeface="仿宋" panose="02010609060101010101" charset="-122"/>
              <a:cs typeface="仿宋" panose="02010609060101010101" charset="-122"/>
              <a:sym typeface="+mn-ea"/>
            </a:endParaRPr>
          </a:p>
          <a:p>
            <a:pPr lvl="1"/>
            <a:r>
              <a:rPr lang="zh-CN" altLang="en-US" sz="1400" b="1" dirty="0">
                <a:latin typeface="仿宋" panose="02010609060101010101" charset="-122"/>
                <a:ea typeface="仿宋" panose="02010609060101010101" charset="-122"/>
                <a:cs typeface="仿宋" panose="02010609060101010101" charset="-122"/>
                <a:sym typeface="+mn-ea"/>
              </a:rPr>
              <a:t>公司、分公司应制定可视化安全管理推进计划，落实检查督导，确保可视化安全管理 </a:t>
            </a:r>
            <a:r>
              <a:rPr lang="en-US" altLang="zh-CN" sz="1400" b="1" dirty="0">
                <a:latin typeface="仿宋" panose="02010609060101010101" charset="-122"/>
                <a:ea typeface="仿宋" panose="02010609060101010101" charset="-122"/>
                <a:cs typeface="仿宋" panose="02010609060101010101" charset="-122"/>
                <a:sym typeface="+mn-ea"/>
              </a:rPr>
              <a:t>100%</a:t>
            </a:r>
            <a:r>
              <a:rPr lang="zh-CN" altLang="en-US" sz="1400" b="1" dirty="0">
                <a:latin typeface="仿宋" panose="02010609060101010101" charset="-122"/>
                <a:ea typeface="仿宋" panose="02010609060101010101" charset="-122"/>
                <a:cs typeface="仿宋" panose="02010609060101010101" charset="-122"/>
                <a:sym typeface="+mn-ea"/>
              </a:rPr>
              <a:t>覆盖所有在建项目。</a:t>
            </a:r>
            <a:endParaRPr lang="en-US" altLang="zh-CN" sz="1400" b="1" dirty="0">
              <a:latin typeface="仿宋" panose="02010609060101010101" charset="-122"/>
              <a:ea typeface="仿宋" panose="02010609060101010101" charset="-122"/>
              <a:cs typeface="仿宋" panose="02010609060101010101" charset="-122"/>
              <a:sym typeface="+mn-ea"/>
            </a:endParaRPr>
          </a:p>
          <a:p>
            <a:pPr lvl="1"/>
            <a:endParaRPr lang="zh-CN" altLang="en-US" sz="1400" b="1" dirty="0">
              <a:latin typeface="仿宋" panose="02010609060101010101" charset="-122"/>
              <a:ea typeface="仿宋" panose="02010609060101010101" charset="-122"/>
              <a:cs typeface="仿宋" panose="02010609060101010101" charset="-122"/>
              <a:sym typeface="+mn-ea"/>
            </a:endParaRPr>
          </a:p>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）可视化安全管理具体内容</a:t>
            </a:r>
            <a:endParaRPr lang="en-US" altLang="zh-CN" sz="1600" b="1"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cs typeface="仿宋" panose="02010609060101010101" charset="-122"/>
                <a:sym typeface="+mn-ea"/>
              </a:rPr>
              <a:t>1</a:t>
            </a:r>
            <a:r>
              <a:rPr lang="zh-CN" altLang="en-US" sz="1400" b="1" dirty="0">
                <a:latin typeface="仿宋" panose="02010609060101010101" charset="-122"/>
                <a:ea typeface="仿宋" panose="02010609060101010101" charset="-122"/>
                <a:cs typeface="仿宋" panose="02010609060101010101" charset="-122"/>
                <a:sym typeface="+mn-ea"/>
              </a:rPr>
              <a:t>）</a:t>
            </a:r>
            <a:r>
              <a:rPr lang="zh-CN" altLang="en-US" sz="1400" dirty="0">
                <a:latin typeface="仿宋" panose="02010609060101010101" charset="-122"/>
                <a:ea typeface="仿宋" panose="02010609060101010101" charset="-122"/>
                <a:cs typeface="仿宋" panose="02010609060101010101" charset="-122"/>
                <a:sym typeface="+mn-ea"/>
              </a:rPr>
              <a:t>项目管理人员、作业人员规范使用安全教育帽贴；</a:t>
            </a:r>
            <a:endParaRPr lang="zh-CN" altLang="en-US" sz="1400"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cs typeface="仿宋" panose="02010609060101010101" charset="-122"/>
                <a:sym typeface="+mn-ea"/>
              </a:rPr>
              <a:t>2</a:t>
            </a:r>
            <a:r>
              <a:rPr lang="zh-CN" altLang="en-US" sz="1400" b="1" dirty="0">
                <a:latin typeface="仿宋" panose="02010609060101010101" charset="-122"/>
                <a:ea typeface="仿宋" panose="02010609060101010101" charset="-122"/>
                <a:cs typeface="仿宋" panose="02010609060101010101" charset="-122"/>
                <a:sym typeface="+mn-ea"/>
              </a:rPr>
              <a:t>）</a:t>
            </a:r>
            <a:r>
              <a:rPr lang="zh-CN" altLang="en-US" sz="1400" dirty="0">
                <a:latin typeface="仿宋" panose="02010609060101010101" charset="-122"/>
                <a:ea typeface="仿宋" panose="02010609060101010101" charset="-122"/>
                <a:cs typeface="仿宋" panose="02010609060101010101" charset="-122"/>
                <a:sym typeface="+mn-ea"/>
              </a:rPr>
              <a:t>项目设施设备验收后张挂安全验收标识；</a:t>
            </a:r>
            <a:endParaRPr lang="zh-CN" altLang="en-US" sz="1400"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cs typeface="仿宋" panose="02010609060101010101" charset="-122"/>
                <a:sym typeface="+mn-ea"/>
              </a:rPr>
              <a:t>3</a:t>
            </a:r>
            <a:r>
              <a:rPr lang="zh-CN" altLang="en-US" sz="1400" b="1" dirty="0">
                <a:latin typeface="仿宋" panose="02010609060101010101" charset="-122"/>
                <a:ea typeface="仿宋" panose="02010609060101010101" charset="-122"/>
                <a:cs typeface="仿宋" panose="02010609060101010101" charset="-122"/>
                <a:sym typeface="+mn-ea"/>
              </a:rPr>
              <a:t>）</a:t>
            </a:r>
            <a:r>
              <a:rPr lang="zh-CN" altLang="en-US" sz="1400" dirty="0">
                <a:latin typeface="仿宋" panose="02010609060101010101" charset="-122"/>
                <a:ea typeface="仿宋" panose="02010609060101010101" charset="-122"/>
                <a:cs typeface="仿宋" panose="02010609060101010101" charset="-122"/>
                <a:sym typeface="+mn-ea"/>
              </a:rPr>
              <a:t>项目设施设备月度检查后张贴安全检查标签；</a:t>
            </a:r>
            <a:endParaRPr lang="zh-CN" altLang="en-US" sz="1400" b="1"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cs typeface="仿宋" panose="02010609060101010101" charset="-122"/>
                <a:sym typeface="+mn-ea"/>
              </a:rPr>
              <a:t>4</a:t>
            </a:r>
            <a:r>
              <a:rPr lang="zh-CN" altLang="en-US" sz="1400" b="1" dirty="0">
                <a:latin typeface="仿宋" panose="02010609060101010101" charset="-122"/>
                <a:ea typeface="仿宋" panose="02010609060101010101" charset="-122"/>
                <a:cs typeface="仿宋" panose="02010609060101010101" charset="-122"/>
                <a:sym typeface="+mn-ea"/>
              </a:rPr>
              <a:t>）</a:t>
            </a:r>
            <a:r>
              <a:rPr lang="zh-CN" altLang="en-US" sz="1400" dirty="0">
                <a:latin typeface="仿宋" panose="02010609060101010101" charset="-122"/>
                <a:ea typeface="仿宋" panose="02010609060101010101" charset="-122"/>
                <a:cs typeface="仿宋" panose="02010609060101010101" charset="-122"/>
                <a:sym typeface="+mn-ea"/>
              </a:rPr>
              <a:t>项目在安全通道口张贴安全警示挂图；</a:t>
            </a:r>
            <a:endParaRPr lang="zh-CN" altLang="en-US" sz="1400"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cs typeface="仿宋" panose="02010609060101010101" charset="-122"/>
                <a:sym typeface="+mn-ea"/>
              </a:rPr>
              <a:t>5</a:t>
            </a:r>
            <a:r>
              <a:rPr lang="zh-CN" altLang="en-US" sz="1400" b="1" dirty="0">
                <a:latin typeface="仿宋" panose="02010609060101010101" charset="-122"/>
                <a:ea typeface="仿宋" panose="02010609060101010101" charset="-122"/>
                <a:cs typeface="仿宋" panose="02010609060101010101" charset="-122"/>
                <a:sym typeface="+mn-ea"/>
              </a:rPr>
              <a:t>）</a:t>
            </a:r>
            <a:r>
              <a:rPr lang="zh-CN" altLang="en-US" sz="1400" dirty="0">
                <a:latin typeface="仿宋" panose="02010609060101010101" charset="-122"/>
                <a:ea typeface="仿宋" panose="02010609060101010101" charset="-122"/>
                <a:cs typeface="仿宋" panose="02010609060101010101" charset="-122"/>
                <a:sym typeface="+mn-ea"/>
              </a:rPr>
              <a:t>项目在施工现场设置应急指示牌；</a:t>
            </a:r>
            <a:endParaRPr lang="zh-CN" altLang="en-US" sz="1400"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cs typeface="仿宋" panose="02010609060101010101" charset="-122"/>
                <a:sym typeface="+mn-ea"/>
              </a:rPr>
              <a:t>6</a:t>
            </a:r>
            <a:r>
              <a:rPr lang="zh-CN" altLang="en-US" sz="1400" b="1" dirty="0">
                <a:latin typeface="仿宋" panose="02010609060101010101" charset="-122"/>
                <a:ea typeface="仿宋" panose="02010609060101010101" charset="-122"/>
                <a:cs typeface="仿宋" panose="02010609060101010101" charset="-122"/>
                <a:sym typeface="+mn-ea"/>
              </a:rPr>
              <a:t>）</a:t>
            </a:r>
            <a:r>
              <a:rPr lang="zh-CN" altLang="en-US" sz="1400" dirty="0">
                <a:latin typeface="仿宋" panose="02010609060101010101" charset="-122"/>
                <a:ea typeface="仿宋" panose="02010609060101010101" charset="-122"/>
                <a:cs typeface="仿宋" panose="02010609060101010101" charset="-122"/>
                <a:sym typeface="+mn-ea"/>
              </a:rPr>
              <a:t>项目在施工现场公示安全生产责任制及考核情况；</a:t>
            </a:r>
            <a:endParaRPr lang="zh-CN" altLang="en-US" sz="1400"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cs typeface="仿宋" panose="02010609060101010101" charset="-122"/>
                <a:sym typeface="+mn-ea"/>
              </a:rPr>
              <a:t>7</a:t>
            </a:r>
            <a:r>
              <a:rPr lang="zh-CN" altLang="en-US" sz="1400" b="1" dirty="0">
                <a:latin typeface="仿宋" panose="02010609060101010101" charset="-122"/>
                <a:ea typeface="仿宋" panose="02010609060101010101" charset="-122"/>
                <a:cs typeface="仿宋" panose="02010609060101010101" charset="-122"/>
                <a:sym typeface="+mn-ea"/>
              </a:rPr>
              <a:t>）</a:t>
            </a:r>
            <a:r>
              <a:rPr lang="zh-CN" altLang="en-US" sz="1400" dirty="0">
                <a:latin typeface="仿宋" panose="02010609060101010101" charset="-122"/>
                <a:ea typeface="仿宋" panose="02010609060101010101" charset="-122"/>
                <a:cs typeface="仿宋" panose="02010609060101010101" charset="-122"/>
                <a:sym typeface="+mn-ea"/>
              </a:rPr>
              <a:t>项目在施工现场公示与当日作业内容相关的危险作业许可、安全技术交底等。</a:t>
            </a:r>
            <a:endParaRPr lang="en-US" altLang="zh-CN" sz="1400" dirty="0">
              <a:latin typeface="仿宋" panose="02010609060101010101" charset="-122"/>
              <a:ea typeface="仿宋" panose="02010609060101010101" charset="-122"/>
              <a:cs typeface="仿宋" panose="02010609060101010101" charset="-122"/>
              <a:sym typeface="+mn-ea"/>
            </a:endParaRPr>
          </a:p>
          <a:p>
            <a:pPr lvl="1">
              <a:lnSpc>
                <a:spcPct val="130000"/>
              </a:lnSpc>
            </a:pPr>
            <a:endParaRPr lang="zh-CN" altLang="en-US" sz="1400" dirty="0">
              <a:latin typeface="仿宋" panose="02010609060101010101" charset="-122"/>
              <a:ea typeface="仿宋" panose="02010609060101010101" charset="-122"/>
              <a:cs typeface="仿宋" panose="02010609060101010101" charset="-122"/>
              <a:sym typeface="+mn-ea"/>
            </a:endParaRPr>
          </a:p>
          <a:p>
            <a:pPr>
              <a:lnSpc>
                <a:spcPct val="150000"/>
              </a:lnSpc>
            </a:pPr>
            <a:r>
              <a:rPr lang="zh-CN" altLang="en-US" sz="1400" b="1" dirty="0">
                <a:latin typeface="仿宋" panose="02010609060101010101" charset="-122"/>
                <a:ea typeface="仿宋" panose="02010609060101010101" charset="-122"/>
                <a:cs typeface="仿宋" panose="02010609060101010101" charset="-122"/>
                <a:sym typeface="+mn-ea"/>
              </a:rPr>
              <a:t>（</a:t>
            </a:r>
            <a:r>
              <a:rPr lang="en-US" altLang="zh-CN" sz="1400" b="1" dirty="0">
                <a:latin typeface="仿宋" panose="02010609060101010101" charset="-122"/>
                <a:ea typeface="仿宋" panose="02010609060101010101" charset="-122"/>
                <a:cs typeface="仿宋" panose="02010609060101010101" charset="-122"/>
                <a:sym typeface="+mn-ea"/>
              </a:rPr>
              <a:t>3</a:t>
            </a:r>
            <a:r>
              <a:rPr lang="zh-CN" altLang="en-US" sz="1400" b="1" dirty="0">
                <a:latin typeface="仿宋" panose="02010609060101010101" charset="-122"/>
                <a:ea typeface="仿宋" panose="02010609060101010101" charset="-122"/>
                <a:cs typeface="仿宋" panose="02010609060101010101" charset="-122"/>
                <a:sym typeface="+mn-ea"/>
              </a:rPr>
              <a:t>）可视化安全管理流程</a:t>
            </a:r>
            <a:endParaRPr lang="zh-CN" altLang="en-US" sz="1400" b="1"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1</a:t>
            </a:r>
            <a:r>
              <a:rPr lang="zh-CN" altLang="en-US" sz="1400" b="1" dirty="0">
                <a:latin typeface="仿宋" panose="02010609060101010101" charset="-122"/>
                <a:ea typeface="仿宋" panose="02010609060101010101" charset="-122"/>
                <a:sym typeface="+mn-ea"/>
              </a:rPr>
              <a:t>）安全教育帽贴使用管理流程</a:t>
            </a:r>
            <a:endParaRPr lang="zh-CN" altLang="en-US" sz="1400" b="1" dirty="0">
              <a:latin typeface="仿宋" panose="02010609060101010101" charset="-122"/>
              <a:ea typeface="仿宋" panose="02010609060101010101" charset="-122"/>
              <a:sym typeface="+mn-ea"/>
            </a:endParaRPr>
          </a:p>
          <a:p>
            <a:pPr lvl="1">
              <a:lnSpc>
                <a:spcPct val="130000"/>
              </a:lnSpc>
            </a:pPr>
            <a:r>
              <a:rPr lang="zh-CN" altLang="en-US" sz="1400" dirty="0">
                <a:latin typeface="仿宋" panose="02010609060101010101" charset="-122"/>
                <a:ea typeface="仿宋" panose="02010609060101010101" charset="-122"/>
                <a:sym typeface="+mn-ea"/>
              </a:rPr>
              <a:t>项目管理人员进场前由项目经理组织入场安全教育培训，考核合格后由项目经理发放入场安全教育帽贴；</a:t>
            </a:r>
            <a:endParaRPr lang="zh-CN" altLang="en-US" sz="1400" dirty="0">
              <a:latin typeface="仿宋" panose="02010609060101010101" charset="-122"/>
              <a:ea typeface="仿宋" panose="02010609060101010101" charset="-122"/>
              <a:sym typeface="+mn-ea"/>
            </a:endParaRPr>
          </a:p>
          <a:p>
            <a:pPr lvl="1">
              <a:lnSpc>
                <a:spcPct val="130000"/>
              </a:lnSpc>
            </a:pPr>
            <a:r>
              <a:rPr lang="zh-CN" altLang="en-US" sz="1400" dirty="0">
                <a:latin typeface="仿宋" panose="02010609060101010101" charset="-122"/>
                <a:ea typeface="仿宋" panose="02010609060101010101" charset="-122"/>
                <a:sym typeface="+mn-ea"/>
              </a:rPr>
              <a:t>作业人员进场前由项目安全总监组织入场安全教育并组织考试，考试合格后发放入场安全教育帽贴，并监督其张贴在正确位置上；特种作业人员由相关责任工程师根据其可能接触的作业类型进行专项安全教育，并组织考试，考试合格后发放相应的特种作业安全教育帽贴并监督其张贴在正确位置上；</a:t>
            </a:r>
            <a:endParaRPr lang="zh-CN" altLang="en-US" sz="1400" dirty="0">
              <a:latin typeface="仿宋" panose="02010609060101010101" charset="-122"/>
              <a:ea typeface="仿宋" panose="02010609060101010101" charset="-122"/>
              <a:sym typeface="+mn-ea"/>
            </a:endParaRPr>
          </a:p>
          <a:p>
            <a:pPr lvl="1">
              <a:lnSpc>
                <a:spcPct val="130000"/>
              </a:lnSpc>
            </a:pPr>
            <a:r>
              <a:rPr lang="zh-CN" altLang="en-US" sz="1400" b="1" dirty="0">
                <a:latin typeface="仿宋" panose="02010609060101010101" charset="-122"/>
                <a:ea typeface="仿宋" panose="02010609060101010101" charset="-122"/>
                <a:sym typeface="+mn-ea"/>
              </a:rPr>
              <a:t>总、分包单位安全监管人员在巡视过程中如发现作业工人未张贴帽贴，立即核实情况，补发帽贴或停止作业。</a:t>
            </a:r>
            <a:endParaRPr lang="zh-CN" altLang="en-US" sz="1400" b="1" dirty="0">
              <a:latin typeface="仿宋" panose="02010609060101010101" charset="-122"/>
              <a:ea typeface="仿宋" panose="02010609060101010101" charset="-122"/>
              <a:sym typeface="+mn-ea"/>
            </a:endParaRPr>
          </a:p>
        </p:txBody>
      </p:sp>
      <p:sp>
        <p:nvSpPr>
          <p:cNvPr id="6" name="conference_323232"/>
          <p:cNvSpPr>
            <a:spLocks noChangeAspect="1"/>
          </p:cNvSpPr>
          <p:nvPr/>
        </p:nvSpPr>
        <p:spPr bwMode="auto">
          <a:xfrm>
            <a:off x="10514012" y="1510432"/>
            <a:ext cx="501253" cy="493610"/>
          </a:xfrm>
          <a:custGeom>
            <a:avLst/>
            <a:gdLst>
              <a:gd name="connsiteX0" fmla="*/ 463082 w 607589"/>
              <a:gd name="connsiteY0" fmla="*/ 433413 h 598324"/>
              <a:gd name="connsiteX1" fmla="*/ 563133 w 607589"/>
              <a:gd name="connsiteY1" fmla="*/ 433413 h 598324"/>
              <a:gd name="connsiteX2" fmla="*/ 607550 w 607589"/>
              <a:gd name="connsiteY2" fmla="*/ 477241 h 598324"/>
              <a:gd name="connsiteX3" fmla="*/ 607550 w 607589"/>
              <a:gd name="connsiteY3" fmla="*/ 598324 h 598324"/>
              <a:gd name="connsiteX4" fmla="*/ 570254 w 607589"/>
              <a:gd name="connsiteY4" fmla="*/ 598324 h 598324"/>
              <a:gd name="connsiteX5" fmla="*/ 570254 w 607589"/>
              <a:gd name="connsiteY5" fmla="*/ 477419 h 598324"/>
              <a:gd name="connsiteX6" fmla="*/ 570254 w 607589"/>
              <a:gd name="connsiteY6" fmla="*/ 476797 h 598324"/>
              <a:gd name="connsiteX7" fmla="*/ 566070 w 607589"/>
              <a:gd name="connsiteY7" fmla="*/ 472885 h 598324"/>
              <a:gd name="connsiteX8" fmla="*/ 562243 w 607589"/>
              <a:gd name="connsiteY8" fmla="*/ 476797 h 598324"/>
              <a:gd name="connsiteX9" fmla="*/ 562243 w 607589"/>
              <a:gd name="connsiteY9" fmla="*/ 598324 h 598324"/>
              <a:gd name="connsiteX10" fmla="*/ 463438 w 607589"/>
              <a:gd name="connsiteY10" fmla="*/ 598324 h 598324"/>
              <a:gd name="connsiteX11" fmla="*/ 463438 w 607589"/>
              <a:gd name="connsiteY11" fmla="*/ 477419 h 598324"/>
              <a:gd name="connsiteX12" fmla="*/ 459878 w 607589"/>
              <a:gd name="connsiteY12" fmla="*/ 473774 h 598324"/>
              <a:gd name="connsiteX13" fmla="*/ 455961 w 607589"/>
              <a:gd name="connsiteY13" fmla="*/ 477419 h 598324"/>
              <a:gd name="connsiteX14" fmla="*/ 455961 w 607589"/>
              <a:gd name="connsiteY14" fmla="*/ 598324 h 598324"/>
              <a:gd name="connsiteX15" fmla="*/ 418665 w 607589"/>
              <a:gd name="connsiteY15" fmla="*/ 598324 h 598324"/>
              <a:gd name="connsiteX16" fmla="*/ 418665 w 607589"/>
              <a:gd name="connsiteY16" fmla="*/ 477241 h 598324"/>
              <a:gd name="connsiteX17" fmla="*/ 425252 w 607589"/>
              <a:gd name="connsiteY17" fmla="*/ 454838 h 598324"/>
              <a:gd name="connsiteX18" fmla="*/ 463082 w 607589"/>
              <a:gd name="connsiteY18" fmla="*/ 433413 h 598324"/>
              <a:gd name="connsiteX19" fmla="*/ 252656 w 607589"/>
              <a:gd name="connsiteY19" fmla="*/ 433413 h 598324"/>
              <a:gd name="connsiteX20" fmla="*/ 352707 w 607589"/>
              <a:gd name="connsiteY20" fmla="*/ 433413 h 598324"/>
              <a:gd name="connsiteX21" fmla="*/ 397124 w 607589"/>
              <a:gd name="connsiteY21" fmla="*/ 477241 h 598324"/>
              <a:gd name="connsiteX22" fmla="*/ 397124 w 607589"/>
              <a:gd name="connsiteY22" fmla="*/ 598324 h 598324"/>
              <a:gd name="connsiteX23" fmla="*/ 359739 w 607589"/>
              <a:gd name="connsiteY23" fmla="*/ 598324 h 598324"/>
              <a:gd name="connsiteX24" fmla="*/ 359739 w 607589"/>
              <a:gd name="connsiteY24" fmla="*/ 477419 h 598324"/>
              <a:gd name="connsiteX25" fmla="*/ 359739 w 607589"/>
              <a:gd name="connsiteY25" fmla="*/ 476797 h 598324"/>
              <a:gd name="connsiteX26" fmla="*/ 355644 w 607589"/>
              <a:gd name="connsiteY26" fmla="*/ 472885 h 598324"/>
              <a:gd name="connsiteX27" fmla="*/ 351727 w 607589"/>
              <a:gd name="connsiteY27" fmla="*/ 476797 h 598324"/>
              <a:gd name="connsiteX28" fmla="*/ 351727 w 607589"/>
              <a:gd name="connsiteY28" fmla="*/ 598324 h 598324"/>
              <a:gd name="connsiteX29" fmla="*/ 253012 w 607589"/>
              <a:gd name="connsiteY29" fmla="*/ 598324 h 598324"/>
              <a:gd name="connsiteX30" fmla="*/ 253012 w 607589"/>
              <a:gd name="connsiteY30" fmla="*/ 477419 h 598324"/>
              <a:gd name="connsiteX31" fmla="*/ 249363 w 607589"/>
              <a:gd name="connsiteY31" fmla="*/ 473774 h 598324"/>
              <a:gd name="connsiteX32" fmla="*/ 245446 w 607589"/>
              <a:gd name="connsiteY32" fmla="*/ 477419 h 598324"/>
              <a:gd name="connsiteX33" fmla="*/ 245446 w 607589"/>
              <a:gd name="connsiteY33" fmla="*/ 598324 h 598324"/>
              <a:gd name="connsiteX34" fmla="*/ 208239 w 607589"/>
              <a:gd name="connsiteY34" fmla="*/ 598324 h 598324"/>
              <a:gd name="connsiteX35" fmla="*/ 208239 w 607589"/>
              <a:gd name="connsiteY35" fmla="*/ 477241 h 598324"/>
              <a:gd name="connsiteX36" fmla="*/ 214737 w 607589"/>
              <a:gd name="connsiteY36" fmla="*/ 454838 h 598324"/>
              <a:gd name="connsiteX37" fmla="*/ 252656 w 607589"/>
              <a:gd name="connsiteY37" fmla="*/ 433413 h 598324"/>
              <a:gd name="connsiteX38" fmla="*/ 44417 w 607589"/>
              <a:gd name="connsiteY38" fmla="*/ 433060 h 598324"/>
              <a:gd name="connsiteX39" fmla="*/ 144468 w 607589"/>
              <a:gd name="connsiteY39" fmla="*/ 433060 h 598324"/>
              <a:gd name="connsiteX40" fmla="*/ 188885 w 607589"/>
              <a:gd name="connsiteY40" fmla="*/ 476883 h 598324"/>
              <a:gd name="connsiteX41" fmla="*/ 188885 w 607589"/>
              <a:gd name="connsiteY41" fmla="*/ 598042 h 598324"/>
              <a:gd name="connsiteX42" fmla="*/ 151500 w 607589"/>
              <a:gd name="connsiteY42" fmla="*/ 598042 h 598324"/>
              <a:gd name="connsiteX43" fmla="*/ 151500 w 607589"/>
              <a:gd name="connsiteY43" fmla="*/ 477061 h 598324"/>
              <a:gd name="connsiteX44" fmla="*/ 151500 w 607589"/>
              <a:gd name="connsiteY44" fmla="*/ 476439 h 598324"/>
              <a:gd name="connsiteX45" fmla="*/ 147405 w 607589"/>
              <a:gd name="connsiteY45" fmla="*/ 472528 h 598324"/>
              <a:gd name="connsiteX46" fmla="*/ 143489 w 607589"/>
              <a:gd name="connsiteY46" fmla="*/ 476439 h 598324"/>
              <a:gd name="connsiteX47" fmla="*/ 143489 w 607589"/>
              <a:gd name="connsiteY47" fmla="*/ 598042 h 598324"/>
              <a:gd name="connsiteX48" fmla="*/ 44773 w 607589"/>
              <a:gd name="connsiteY48" fmla="*/ 598042 h 598324"/>
              <a:gd name="connsiteX49" fmla="*/ 44773 w 607589"/>
              <a:gd name="connsiteY49" fmla="*/ 477150 h 598324"/>
              <a:gd name="connsiteX50" fmla="*/ 41213 w 607589"/>
              <a:gd name="connsiteY50" fmla="*/ 473505 h 598324"/>
              <a:gd name="connsiteX51" fmla="*/ 37296 w 607589"/>
              <a:gd name="connsiteY51" fmla="*/ 477061 h 598324"/>
              <a:gd name="connsiteX52" fmla="*/ 37296 w 607589"/>
              <a:gd name="connsiteY52" fmla="*/ 598042 h 598324"/>
              <a:gd name="connsiteX53" fmla="*/ 0 w 607589"/>
              <a:gd name="connsiteY53" fmla="*/ 598042 h 598324"/>
              <a:gd name="connsiteX54" fmla="*/ 0 w 607589"/>
              <a:gd name="connsiteY54" fmla="*/ 476883 h 598324"/>
              <a:gd name="connsiteX55" fmla="*/ 6587 w 607589"/>
              <a:gd name="connsiteY55" fmla="*/ 454572 h 598324"/>
              <a:gd name="connsiteX56" fmla="*/ 44417 w 607589"/>
              <a:gd name="connsiteY56" fmla="*/ 433060 h 598324"/>
              <a:gd name="connsiteX57" fmla="*/ 513257 w 607589"/>
              <a:gd name="connsiteY57" fmla="*/ 343936 h 598324"/>
              <a:gd name="connsiteX58" fmla="*/ 551892 w 607589"/>
              <a:gd name="connsiteY58" fmla="*/ 382500 h 598324"/>
              <a:gd name="connsiteX59" fmla="*/ 513257 w 607589"/>
              <a:gd name="connsiteY59" fmla="*/ 421064 h 598324"/>
              <a:gd name="connsiteX60" fmla="*/ 474623 w 607589"/>
              <a:gd name="connsiteY60" fmla="*/ 382500 h 598324"/>
              <a:gd name="connsiteX61" fmla="*/ 513257 w 607589"/>
              <a:gd name="connsiteY61" fmla="*/ 343936 h 598324"/>
              <a:gd name="connsiteX62" fmla="*/ 302911 w 607589"/>
              <a:gd name="connsiteY62" fmla="*/ 343936 h 598324"/>
              <a:gd name="connsiteX63" fmla="*/ 341537 w 607589"/>
              <a:gd name="connsiteY63" fmla="*/ 382500 h 598324"/>
              <a:gd name="connsiteX64" fmla="*/ 302911 w 607589"/>
              <a:gd name="connsiteY64" fmla="*/ 421064 h 598324"/>
              <a:gd name="connsiteX65" fmla="*/ 264197 w 607589"/>
              <a:gd name="connsiteY65" fmla="*/ 382500 h 598324"/>
              <a:gd name="connsiteX66" fmla="*/ 302911 w 607589"/>
              <a:gd name="connsiteY66" fmla="*/ 343936 h 598324"/>
              <a:gd name="connsiteX67" fmla="*/ 94593 w 607589"/>
              <a:gd name="connsiteY67" fmla="*/ 343653 h 598324"/>
              <a:gd name="connsiteX68" fmla="*/ 133228 w 607589"/>
              <a:gd name="connsiteY68" fmla="*/ 382253 h 598324"/>
              <a:gd name="connsiteX69" fmla="*/ 94593 w 607589"/>
              <a:gd name="connsiteY69" fmla="*/ 420853 h 598324"/>
              <a:gd name="connsiteX70" fmla="*/ 55958 w 607589"/>
              <a:gd name="connsiteY70" fmla="*/ 382253 h 598324"/>
              <a:gd name="connsiteX71" fmla="*/ 94593 w 607589"/>
              <a:gd name="connsiteY71" fmla="*/ 343653 h 598324"/>
              <a:gd name="connsiteX72" fmla="*/ 155817 w 607589"/>
              <a:gd name="connsiteY72" fmla="*/ 108347 h 598324"/>
              <a:gd name="connsiteX73" fmla="*/ 170860 w 607589"/>
              <a:gd name="connsiteY73" fmla="*/ 109147 h 598324"/>
              <a:gd name="connsiteX74" fmla="*/ 170059 w 607589"/>
              <a:gd name="connsiteY74" fmla="*/ 124254 h 598324"/>
              <a:gd name="connsiteX75" fmla="*/ 149943 w 607589"/>
              <a:gd name="connsiteY75" fmla="*/ 142205 h 598324"/>
              <a:gd name="connsiteX76" fmla="*/ 140062 w 607589"/>
              <a:gd name="connsiteY76" fmla="*/ 184149 h 598324"/>
              <a:gd name="connsiteX77" fmla="*/ 279455 w 607589"/>
              <a:gd name="connsiteY77" fmla="*/ 184149 h 598324"/>
              <a:gd name="connsiteX78" fmla="*/ 297257 w 607589"/>
              <a:gd name="connsiteY78" fmla="*/ 195079 h 598324"/>
              <a:gd name="connsiteX79" fmla="*/ 315059 w 607589"/>
              <a:gd name="connsiteY79" fmla="*/ 184149 h 598324"/>
              <a:gd name="connsiteX80" fmla="*/ 328589 w 607589"/>
              <a:gd name="connsiteY80" fmla="*/ 184149 h 598324"/>
              <a:gd name="connsiteX81" fmla="*/ 340428 w 607589"/>
              <a:gd name="connsiteY81" fmla="*/ 134118 h 598324"/>
              <a:gd name="connsiteX82" fmla="*/ 343632 w 607589"/>
              <a:gd name="connsiteY82" fmla="*/ 128608 h 598324"/>
              <a:gd name="connsiteX83" fmla="*/ 366241 w 607589"/>
              <a:gd name="connsiteY83" fmla="*/ 108347 h 598324"/>
              <a:gd name="connsiteX84" fmla="*/ 381373 w 607589"/>
              <a:gd name="connsiteY84" fmla="*/ 109147 h 598324"/>
              <a:gd name="connsiteX85" fmla="*/ 380572 w 607589"/>
              <a:gd name="connsiteY85" fmla="*/ 124165 h 598324"/>
              <a:gd name="connsiteX86" fmla="*/ 360455 w 607589"/>
              <a:gd name="connsiteY86" fmla="*/ 142205 h 598324"/>
              <a:gd name="connsiteX87" fmla="*/ 350575 w 607589"/>
              <a:gd name="connsiteY87" fmla="*/ 184149 h 598324"/>
              <a:gd name="connsiteX88" fmla="*/ 489967 w 607589"/>
              <a:gd name="connsiteY88" fmla="*/ 184149 h 598324"/>
              <a:gd name="connsiteX89" fmla="*/ 509906 w 607589"/>
              <a:gd name="connsiteY89" fmla="*/ 204055 h 598324"/>
              <a:gd name="connsiteX90" fmla="*/ 509906 w 607589"/>
              <a:gd name="connsiteY90" fmla="*/ 208143 h 598324"/>
              <a:gd name="connsiteX91" fmla="*/ 489967 w 607589"/>
              <a:gd name="connsiteY91" fmla="*/ 228048 h 598324"/>
              <a:gd name="connsiteX92" fmla="*/ 477328 w 607589"/>
              <a:gd name="connsiteY92" fmla="*/ 328910 h 598324"/>
              <a:gd name="connsiteX93" fmla="*/ 448577 w 607589"/>
              <a:gd name="connsiteY93" fmla="*/ 382496 h 598324"/>
              <a:gd name="connsiteX94" fmla="*/ 453918 w 607589"/>
              <a:gd name="connsiteY94" fmla="*/ 408000 h 598324"/>
              <a:gd name="connsiteX95" fmla="*/ 411014 w 607589"/>
              <a:gd name="connsiteY95" fmla="*/ 430661 h 598324"/>
              <a:gd name="connsiteX96" fmla="*/ 368377 w 607589"/>
              <a:gd name="connsiteY96" fmla="*/ 408089 h 598324"/>
              <a:gd name="connsiteX97" fmla="*/ 373629 w 607589"/>
              <a:gd name="connsiteY97" fmla="*/ 382496 h 598324"/>
              <a:gd name="connsiteX98" fmla="*/ 326631 w 607589"/>
              <a:gd name="connsiteY98" fmla="*/ 320379 h 598324"/>
              <a:gd name="connsiteX99" fmla="*/ 315059 w 607589"/>
              <a:gd name="connsiteY99" fmla="*/ 228048 h 598324"/>
              <a:gd name="connsiteX100" fmla="*/ 297257 w 607589"/>
              <a:gd name="connsiteY100" fmla="*/ 217118 h 598324"/>
              <a:gd name="connsiteX101" fmla="*/ 279455 w 607589"/>
              <a:gd name="connsiteY101" fmla="*/ 228048 h 598324"/>
              <a:gd name="connsiteX102" fmla="*/ 266815 w 607589"/>
              <a:gd name="connsiteY102" fmla="*/ 328910 h 598324"/>
              <a:gd name="connsiteX103" fmla="*/ 238153 w 607589"/>
              <a:gd name="connsiteY103" fmla="*/ 382496 h 598324"/>
              <a:gd name="connsiteX104" fmla="*/ 243405 w 607589"/>
              <a:gd name="connsiteY104" fmla="*/ 408000 h 598324"/>
              <a:gd name="connsiteX105" fmla="*/ 200501 w 607589"/>
              <a:gd name="connsiteY105" fmla="*/ 430661 h 598324"/>
              <a:gd name="connsiteX106" fmla="*/ 157865 w 607589"/>
              <a:gd name="connsiteY106" fmla="*/ 408089 h 598324"/>
              <a:gd name="connsiteX107" fmla="*/ 163205 w 607589"/>
              <a:gd name="connsiteY107" fmla="*/ 382496 h 598324"/>
              <a:gd name="connsiteX108" fmla="*/ 116118 w 607589"/>
              <a:gd name="connsiteY108" fmla="*/ 320379 h 598324"/>
              <a:gd name="connsiteX109" fmla="*/ 104547 w 607589"/>
              <a:gd name="connsiteY109" fmla="*/ 228048 h 598324"/>
              <a:gd name="connsiteX110" fmla="*/ 84608 w 607589"/>
              <a:gd name="connsiteY110" fmla="*/ 208143 h 598324"/>
              <a:gd name="connsiteX111" fmla="*/ 84608 w 607589"/>
              <a:gd name="connsiteY111" fmla="*/ 204055 h 598324"/>
              <a:gd name="connsiteX112" fmla="*/ 104547 w 607589"/>
              <a:gd name="connsiteY112" fmla="*/ 184149 h 598324"/>
              <a:gd name="connsiteX113" fmla="*/ 118165 w 607589"/>
              <a:gd name="connsiteY113" fmla="*/ 184149 h 598324"/>
              <a:gd name="connsiteX114" fmla="*/ 129915 w 607589"/>
              <a:gd name="connsiteY114" fmla="*/ 134118 h 598324"/>
              <a:gd name="connsiteX115" fmla="*/ 133208 w 607589"/>
              <a:gd name="connsiteY115" fmla="*/ 128608 h 598324"/>
              <a:gd name="connsiteX116" fmla="*/ 350860 w 607589"/>
              <a:gd name="connsiteY116" fmla="*/ 92017 h 598324"/>
              <a:gd name="connsiteX117" fmla="*/ 360377 w 607589"/>
              <a:gd name="connsiteY117" fmla="*/ 92017 h 598324"/>
              <a:gd name="connsiteX118" fmla="*/ 332981 w 607589"/>
              <a:gd name="connsiteY118" fmla="*/ 116705 h 598324"/>
              <a:gd name="connsiteX119" fmla="*/ 324798 w 607589"/>
              <a:gd name="connsiteY119" fmla="*/ 130380 h 598324"/>
              <a:gd name="connsiteX120" fmla="*/ 317237 w 607589"/>
              <a:gd name="connsiteY120" fmla="*/ 162794 h 598324"/>
              <a:gd name="connsiteX121" fmla="*/ 305407 w 607589"/>
              <a:gd name="connsiteY121" fmla="*/ 162794 h 598324"/>
              <a:gd name="connsiteX122" fmla="*/ 305496 w 607589"/>
              <a:gd name="connsiteY122" fmla="*/ 137130 h 598324"/>
              <a:gd name="connsiteX123" fmla="*/ 350860 w 607589"/>
              <a:gd name="connsiteY123" fmla="*/ 92017 h 598324"/>
              <a:gd name="connsiteX124" fmla="*/ 140452 w 607589"/>
              <a:gd name="connsiteY124" fmla="*/ 92017 h 598324"/>
              <a:gd name="connsiteX125" fmla="*/ 149881 w 607589"/>
              <a:gd name="connsiteY125" fmla="*/ 92017 h 598324"/>
              <a:gd name="connsiteX126" fmla="*/ 122485 w 607589"/>
              <a:gd name="connsiteY126" fmla="*/ 116705 h 598324"/>
              <a:gd name="connsiteX127" fmla="*/ 114391 w 607589"/>
              <a:gd name="connsiteY127" fmla="*/ 130380 h 598324"/>
              <a:gd name="connsiteX128" fmla="*/ 106741 w 607589"/>
              <a:gd name="connsiteY128" fmla="*/ 162794 h 598324"/>
              <a:gd name="connsiteX129" fmla="*/ 94911 w 607589"/>
              <a:gd name="connsiteY129" fmla="*/ 162794 h 598324"/>
              <a:gd name="connsiteX130" fmla="*/ 95089 w 607589"/>
              <a:gd name="connsiteY130" fmla="*/ 137130 h 598324"/>
              <a:gd name="connsiteX131" fmla="*/ 140452 w 607589"/>
              <a:gd name="connsiteY131" fmla="*/ 92017 h 598324"/>
              <a:gd name="connsiteX132" fmla="*/ 393119 w 607589"/>
              <a:gd name="connsiteY132" fmla="*/ 91735 h 598324"/>
              <a:gd name="connsiteX133" fmla="*/ 411902 w 607589"/>
              <a:gd name="connsiteY133" fmla="*/ 91735 h 598324"/>
              <a:gd name="connsiteX134" fmla="*/ 414306 w 607589"/>
              <a:gd name="connsiteY134" fmla="*/ 95825 h 598324"/>
              <a:gd name="connsiteX135" fmla="*/ 407451 w 607589"/>
              <a:gd name="connsiteY135" fmla="*/ 108273 h 598324"/>
              <a:gd name="connsiteX136" fmla="*/ 415196 w 607589"/>
              <a:gd name="connsiteY136" fmla="*/ 122232 h 598324"/>
              <a:gd name="connsiteX137" fmla="*/ 415997 w 607589"/>
              <a:gd name="connsiteY137" fmla="*/ 127656 h 598324"/>
              <a:gd name="connsiteX138" fmla="*/ 410389 w 607589"/>
              <a:gd name="connsiteY138" fmla="*/ 154063 h 598324"/>
              <a:gd name="connsiteX139" fmla="*/ 434158 w 607589"/>
              <a:gd name="connsiteY139" fmla="*/ 92002 h 598324"/>
              <a:gd name="connsiteX140" fmla="*/ 453831 w 607589"/>
              <a:gd name="connsiteY140" fmla="*/ 92002 h 598324"/>
              <a:gd name="connsiteX141" fmla="*/ 499143 w 607589"/>
              <a:gd name="connsiteY141" fmla="*/ 137169 h 598324"/>
              <a:gd name="connsiteX142" fmla="*/ 499321 w 607589"/>
              <a:gd name="connsiteY142" fmla="*/ 162865 h 598324"/>
              <a:gd name="connsiteX143" fmla="*/ 460953 w 607589"/>
              <a:gd name="connsiteY143" fmla="*/ 162865 h 598324"/>
              <a:gd name="connsiteX144" fmla="*/ 460864 w 607589"/>
              <a:gd name="connsiteY144" fmla="*/ 137347 h 598324"/>
              <a:gd name="connsiteX145" fmla="*/ 456680 w 607589"/>
              <a:gd name="connsiteY145" fmla="*/ 133613 h 598324"/>
              <a:gd name="connsiteX146" fmla="*/ 452763 w 607589"/>
              <a:gd name="connsiteY146" fmla="*/ 137614 h 598324"/>
              <a:gd name="connsiteX147" fmla="*/ 452763 w 607589"/>
              <a:gd name="connsiteY147" fmla="*/ 162865 h 598324"/>
              <a:gd name="connsiteX148" fmla="*/ 372021 w 607589"/>
              <a:gd name="connsiteY148" fmla="*/ 162865 h 598324"/>
              <a:gd name="connsiteX149" fmla="*/ 374870 w 607589"/>
              <a:gd name="connsiteY149" fmla="*/ 150862 h 598324"/>
              <a:gd name="connsiteX150" fmla="*/ 390715 w 607589"/>
              <a:gd name="connsiteY150" fmla="*/ 136636 h 598324"/>
              <a:gd name="connsiteX151" fmla="*/ 390715 w 607589"/>
              <a:gd name="connsiteY151" fmla="*/ 96003 h 598324"/>
              <a:gd name="connsiteX152" fmla="*/ 390626 w 607589"/>
              <a:gd name="connsiteY152" fmla="*/ 95825 h 598324"/>
              <a:gd name="connsiteX153" fmla="*/ 393119 w 607589"/>
              <a:gd name="connsiteY153" fmla="*/ 91735 h 598324"/>
              <a:gd name="connsiteX154" fmla="*/ 182665 w 607589"/>
              <a:gd name="connsiteY154" fmla="*/ 91735 h 598324"/>
              <a:gd name="connsiteX155" fmla="*/ 201441 w 607589"/>
              <a:gd name="connsiteY155" fmla="*/ 91735 h 598324"/>
              <a:gd name="connsiteX156" fmla="*/ 203933 w 607589"/>
              <a:gd name="connsiteY156" fmla="*/ 95821 h 598324"/>
              <a:gd name="connsiteX157" fmla="*/ 197081 w 607589"/>
              <a:gd name="connsiteY157" fmla="*/ 108256 h 598324"/>
              <a:gd name="connsiteX158" fmla="*/ 204734 w 607589"/>
              <a:gd name="connsiteY158" fmla="*/ 122202 h 598324"/>
              <a:gd name="connsiteX159" fmla="*/ 205534 w 607589"/>
              <a:gd name="connsiteY159" fmla="*/ 127620 h 598324"/>
              <a:gd name="connsiteX160" fmla="*/ 199928 w 607589"/>
              <a:gd name="connsiteY160" fmla="*/ 154000 h 598324"/>
              <a:gd name="connsiteX161" fmla="*/ 223687 w 607589"/>
              <a:gd name="connsiteY161" fmla="*/ 92001 h 598324"/>
              <a:gd name="connsiteX162" fmla="*/ 243353 w 607589"/>
              <a:gd name="connsiteY162" fmla="*/ 92001 h 598324"/>
              <a:gd name="connsiteX163" fmla="*/ 288735 w 607589"/>
              <a:gd name="connsiteY163" fmla="*/ 137124 h 598324"/>
              <a:gd name="connsiteX164" fmla="*/ 288824 w 607589"/>
              <a:gd name="connsiteY164" fmla="*/ 162794 h 598324"/>
              <a:gd name="connsiteX165" fmla="*/ 250472 w 607589"/>
              <a:gd name="connsiteY165" fmla="*/ 162794 h 598324"/>
              <a:gd name="connsiteX166" fmla="*/ 250383 w 607589"/>
              <a:gd name="connsiteY166" fmla="*/ 137302 h 598324"/>
              <a:gd name="connsiteX167" fmla="*/ 246200 w 607589"/>
              <a:gd name="connsiteY167" fmla="*/ 133571 h 598324"/>
              <a:gd name="connsiteX168" fmla="*/ 242374 w 607589"/>
              <a:gd name="connsiteY168" fmla="*/ 137568 h 598324"/>
              <a:gd name="connsiteX169" fmla="*/ 242374 w 607589"/>
              <a:gd name="connsiteY169" fmla="*/ 162794 h 598324"/>
              <a:gd name="connsiteX170" fmla="*/ 161665 w 607589"/>
              <a:gd name="connsiteY170" fmla="*/ 162794 h 598324"/>
              <a:gd name="connsiteX171" fmla="*/ 164424 w 607589"/>
              <a:gd name="connsiteY171" fmla="*/ 150803 h 598324"/>
              <a:gd name="connsiteX172" fmla="*/ 180352 w 607589"/>
              <a:gd name="connsiteY172" fmla="*/ 136591 h 598324"/>
              <a:gd name="connsiteX173" fmla="*/ 180352 w 607589"/>
              <a:gd name="connsiteY173" fmla="*/ 95999 h 598324"/>
              <a:gd name="connsiteX174" fmla="*/ 180263 w 607589"/>
              <a:gd name="connsiteY174" fmla="*/ 95821 h 598324"/>
              <a:gd name="connsiteX175" fmla="*/ 182665 w 607589"/>
              <a:gd name="connsiteY175" fmla="*/ 91735 h 598324"/>
              <a:gd name="connsiteX176" fmla="*/ 402461 w 607589"/>
              <a:gd name="connsiteY176" fmla="*/ 0 h 598324"/>
              <a:gd name="connsiteX177" fmla="*/ 442234 w 607589"/>
              <a:gd name="connsiteY177" fmla="*/ 39737 h 598324"/>
              <a:gd name="connsiteX178" fmla="*/ 402461 w 607589"/>
              <a:gd name="connsiteY178" fmla="*/ 79386 h 598324"/>
              <a:gd name="connsiteX179" fmla="*/ 362777 w 607589"/>
              <a:gd name="connsiteY179" fmla="*/ 39737 h 598324"/>
              <a:gd name="connsiteX180" fmla="*/ 402461 w 607589"/>
              <a:gd name="connsiteY180" fmla="*/ 0 h 598324"/>
              <a:gd name="connsiteX181" fmla="*/ 192053 w 607589"/>
              <a:gd name="connsiteY181" fmla="*/ 0 h 598324"/>
              <a:gd name="connsiteX182" fmla="*/ 231737 w 607589"/>
              <a:gd name="connsiteY182" fmla="*/ 39737 h 598324"/>
              <a:gd name="connsiteX183" fmla="*/ 192053 w 607589"/>
              <a:gd name="connsiteY183" fmla="*/ 79386 h 598324"/>
              <a:gd name="connsiteX184" fmla="*/ 152280 w 607589"/>
              <a:gd name="connsiteY184" fmla="*/ 39737 h 598324"/>
              <a:gd name="connsiteX185" fmla="*/ 192053 w 607589"/>
              <a:gd name="connsiteY185"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607589" h="598324">
                <a:moveTo>
                  <a:pt x="463082" y="433413"/>
                </a:moveTo>
                <a:lnTo>
                  <a:pt x="563133" y="433413"/>
                </a:lnTo>
                <a:cubicBezTo>
                  <a:pt x="587522" y="433413"/>
                  <a:pt x="607461" y="453238"/>
                  <a:pt x="607550" y="477241"/>
                </a:cubicBezTo>
                <a:cubicBezTo>
                  <a:pt x="607639" y="490932"/>
                  <a:pt x="607550" y="584722"/>
                  <a:pt x="607550" y="598324"/>
                </a:cubicBezTo>
                <a:lnTo>
                  <a:pt x="570254" y="598324"/>
                </a:lnTo>
                <a:cubicBezTo>
                  <a:pt x="570165" y="586589"/>
                  <a:pt x="570254" y="488620"/>
                  <a:pt x="570254" y="477419"/>
                </a:cubicBezTo>
                <a:cubicBezTo>
                  <a:pt x="570254" y="477152"/>
                  <a:pt x="570254" y="476974"/>
                  <a:pt x="570254" y="476797"/>
                </a:cubicBezTo>
                <a:cubicBezTo>
                  <a:pt x="570254" y="474574"/>
                  <a:pt x="568295" y="472885"/>
                  <a:pt x="566070" y="472885"/>
                </a:cubicBezTo>
                <a:cubicBezTo>
                  <a:pt x="563934" y="472885"/>
                  <a:pt x="562243" y="474574"/>
                  <a:pt x="562243" y="476797"/>
                </a:cubicBezTo>
                <a:lnTo>
                  <a:pt x="562243" y="598324"/>
                </a:lnTo>
                <a:lnTo>
                  <a:pt x="463438" y="598324"/>
                </a:lnTo>
                <a:lnTo>
                  <a:pt x="463438" y="477419"/>
                </a:lnTo>
                <a:cubicBezTo>
                  <a:pt x="463438" y="475463"/>
                  <a:pt x="461836" y="473863"/>
                  <a:pt x="459878" y="473774"/>
                </a:cubicBezTo>
                <a:cubicBezTo>
                  <a:pt x="457920" y="473774"/>
                  <a:pt x="455961" y="475374"/>
                  <a:pt x="455961" y="477419"/>
                </a:cubicBezTo>
                <a:lnTo>
                  <a:pt x="455961" y="598324"/>
                </a:lnTo>
                <a:lnTo>
                  <a:pt x="418665" y="598324"/>
                </a:lnTo>
                <a:lnTo>
                  <a:pt x="418665" y="477241"/>
                </a:lnTo>
                <a:cubicBezTo>
                  <a:pt x="418754" y="469062"/>
                  <a:pt x="421335" y="461417"/>
                  <a:pt x="425252" y="454838"/>
                </a:cubicBezTo>
                <a:cubicBezTo>
                  <a:pt x="432996" y="442036"/>
                  <a:pt x="447060" y="433413"/>
                  <a:pt x="463082" y="433413"/>
                </a:cubicBezTo>
                <a:close/>
                <a:moveTo>
                  <a:pt x="252656" y="433413"/>
                </a:moveTo>
                <a:lnTo>
                  <a:pt x="352707" y="433413"/>
                </a:lnTo>
                <a:cubicBezTo>
                  <a:pt x="377007" y="433413"/>
                  <a:pt x="397035" y="453238"/>
                  <a:pt x="397124" y="477241"/>
                </a:cubicBezTo>
                <a:cubicBezTo>
                  <a:pt x="397213" y="490932"/>
                  <a:pt x="397035" y="584722"/>
                  <a:pt x="397124" y="598324"/>
                </a:cubicBezTo>
                <a:lnTo>
                  <a:pt x="359739" y="598324"/>
                </a:lnTo>
                <a:cubicBezTo>
                  <a:pt x="359650" y="586589"/>
                  <a:pt x="359828" y="488620"/>
                  <a:pt x="359739" y="477419"/>
                </a:cubicBezTo>
                <a:cubicBezTo>
                  <a:pt x="359739" y="477152"/>
                  <a:pt x="359739" y="476974"/>
                  <a:pt x="359739" y="476797"/>
                </a:cubicBezTo>
                <a:cubicBezTo>
                  <a:pt x="359739" y="474574"/>
                  <a:pt x="357780" y="472885"/>
                  <a:pt x="355644" y="472885"/>
                </a:cubicBezTo>
                <a:cubicBezTo>
                  <a:pt x="353508" y="472885"/>
                  <a:pt x="351727" y="474574"/>
                  <a:pt x="351727" y="476797"/>
                </a:cubicBezTo>
                <a:lnTo>
                  <a:pt x="351727" y="598324"/>
                </a:lnTo>
                <a:lnTo>
                  <a:pt x="253012" y="598324"/>
                </a:lnTo>
                <a:lnTo>
                  <a:pt x="253012" y="477419"/>
                </a:lnTo>
                <a:cubicBezTo>
                  <a:pt x="253012" y="475463"/>
                  <a:pt x="251410" y="473863"/>
                  <a:pt x="249363" y="473774"/>
                </a:cubicBezTo>
                <a:cubicBezTo>
                  <a:pt x="247405" y="473774"/>
                  <a:pt x="245535" y="475374"/>
                  <a:pt x="245446" y="477419"/>
                </a:cubicBezTo>
                <a:lnTo>
                  <a:pt x="245446" y="598324"/>
                </a:lnTo>
                <a:lnTo>
                  <a:pt x="208239" y="598324"/>
                </a:lnTo>
                <a:lnTo>
                  <a:pt x="208239" y="477241"/>
                </a:lnTo>
                <a:cubicBezTo>
                  <a:pt x="208239" y="469062"/>
                  <a:pt x="210820" y="461417"/>
                  <a:pt x="214737" y="454838"/>
                </a:cubicBezTo>
                <a:cubicBezTo>
                  <a:pt x="222481" y="442036"/>
                  <a:pt x="236545" y="433413"/>
                  <a:pt x="252656" y="433413"/>
                </a:cubicBezTo>
                <a:close/>
                <a:moveTo>
                  <a:pt x="44417" y="433060"/>
                </a:moveTo>
                <a:lnTo>
                  <a:pt x="144468" y="433060"/>
                </a:lnTo>
                <a:cubicBezTo>
                  <a:pt x="168857" y="433060"/>
                  <a:pt x="188796" y="452883"/>
                  <a:pt x="188885" y="476883"/>
                </a:cubicBezTo>
                <a:cubicBezTo>
                  <a:pt x="188974" y="490573"/>
                  <a:pt x="188885" y="584353"/>
                  <a:pt x="188885" y="598042"/>
                </a:cubicBezTo>
                <a:lnTo>
                  <a:pt x="151500" y="598042"/>
                </a:lnTo>
                <a:cubicBezTo>
                  <a:pt x="151500" y="586308"/>
                  <a:pt x="151589" y="488350"/>
                  <a:pt x="151500" y="477061"/>
                </a:cubicBezTo>
                <a:cubicBezTo>
                  <a:pt x="151589" y="476883"/>
                  <a:pt x="151500" y="476706"/>
                  <a:pt x="151500" y="476439"/>
                </a:cubicBezTo>
                <a:cubicBezTo>
                  <a:pt x="151500" y="474305"/>
                  <a:pt x="149630" y="472528"/>
                  <a:pt x="147405" y="472528"/>
                </a:cubicBezTo>
                <a:cubicBezTo>
                  <a:pt x="145269" y="472528"/>
                  <a:pt x="143489" y="474305"/>
                  <a:pt x="143489" y="476439"/>
                </a:cubicBezTo>
                <a:lnTo>
                  <a:pt x="143489" y="598042"/>
                </a:lnTo>
                <a:lnTo>
                  <a:pt x="44773" y="598042"/>
                </a:lnTo>
                <a:lnTo>
                  <a:pt x="44773" y="477150"/>
                </a:lnTo>
                <a:cubicBezTo>
                  <a:pt x="44773" y="475106"/>
                  <a:pt x="43171" y="473505"/>
                  <a:pt x="41213" y="473505"/>
                </a:cubicBezTo>
                <a:cubicBezTo>
                  <a:pt x="39255" y="473505"/>
                  <a:pt x="37296" y="475106"/>
                  <a:pt x="37296" y="477061"/>
                </a:cubicBezTo>
                <a:lnTo>
                  <a:pt x="37296" y="598042"/>
                </a:lnTo>
                <a:lnTo>
                  <a:pt x="0" y="598042"/>
                </a:lnTo>
                <a:lnTo>
                  <a:pt x="0" y="476883"/>
                </a:lnTo>
                <a:cubicBezTo>
                  <a:pt x="0" y="468794"/>
                  <a:pt x="2670" y="461150"/>
                  <a:pt x="6587" y="454572"/>
                </a:cubicBezTo>
                <a:cubicBezTo>
                  <a:pt x="14242" y="441682"/>
                  <a:pt x="28395" y="433060"/>
                  <a:pt x="44417" y="433060"/>
                </a:cubicBezTo>
                <a:close/>
                <a:moveTo>
                  <a:pt x="513257" y="343936"/>
                </a:moveTo>
                <a:cubicBezTo>
                  <a:pt x="534622" y="343936"/>
                  <a:pt x="551892" y="361263"/>
                  <a:pt x="551892" y="382500"/>
                </a:cubicBezTo>
                <a:cubicBezTo>
                  <a:pt x="551892" y="403826"/>
                  <a:pt x="534622" y="421064"/>
                  <a:pt x="513257" y="421064"/>
                </a:cubicBezTo>
                <a:cubicBezTo>
                  <a:pt x="491893" y="421064"/>
                  <a:pt x="474623" y="403826"/>
                  <a:pt x="474623" y="382500"/>
                </a:cubicBezTo>
                <a:cubicBezTo>
                  <a:pt x="474623" y="361174"/>
                  <a:pt x="491893" y="343936"/>
                  <a:pt x="513257" y="343936"/>
                </a:cubicBezTo>
                <a:close/>
                <a:moveTo>
                  <a:pt x="302911" y="343936"/>
                </a:moveTo>
                <a:cubicBezTo>
                  <a:pt x="324271" y="343936"/>
                  <a:pt x="341537" y="361263"/>
                  <a:pt x="341537" y="382500"/>
                </a:cubicBezTo>
                <a:cubicBezTo>
                  <a:pt x="341537" y="403826"/>
                  <a:pt x="324271" y="421064"/>
                  <a:pt x="302911" y="421064"/>
                </a:cubicBezTo>
                <a:cubicBezTo>
                  <a:pt x="281552" y="421064"/>
                  <a:pt x="264197" y="403826"/>
                  <a:pt x="264197" y="382500"/>
                </a:cubicBezTo>
                <a:cubicBezTo>
                  <a:pt x="264197" y="361174"/>
                  <a:pt x="281552" y="343936"/>
                  <a:pt x="302911" y="343936"/>
                </a:cubicBezTo>
                <a:close/>
                <a:moveTo>
                  <a:pt x="94593" y="343653"/>
                </a:moveTo>
                <a:cubicBezTo>
                  <a:pt x="115931" y="343653"/>
                  <a:pt x="133228" y="360935"/>
                  <a:pt x="133228" y="382253"/>
                </a:cubicBezTo>
                <a:cubicBezTo>
                  <a:pt x="133228" y="403571"/>
                  <a:pt x="115931" y="420853"/>
                  <a:pt x="94593" y="420853"/>
                </a:cubicBezTo>
                <a:cubicBezTo>
                  <a:pt x="73255" y="420853"/>
                  <a:pt x="55958" y="403571"/>
                  <a:pt x="55958" y="382253"/>
                </a:cubicBezTo>
                <a:cubicBezTo>
                  <a:pt x="55958" y="360935"/>
                  <a:pt x="73255" y="343653"/>
                  <a:pt x="94593" y="343653"/>
                </a:cubicBezTo>
                <a:close/>
                <a:moveTo>
                  <a:pt x="155817" y="108347"/>
                </a:moveTo>
                <a:cubicBezTo>
                  <a:pt x="160179" y="104437"/>
                  <a:pt x="166944" y="104792"/>
                  <a:pt x="170860" y="109147"/>
                </a:cubicBezTo>
                <a:cubicBezTo>
                  <a:pt x="174866" y="113501"/>
                  <a:pt x="174510" y="120255"/>
                  <a:pt x="170059" y="124254"/>
                </a:cubicBezTo>
                <a:lnTo>
                  <a:pt x="149943" y="142205"/>
                </a:lnTo>
                <a:cubicBezTo>
                  <a:pt x="143356" y="170019"/>
                  <a:pt x="145670" y="160600"/>
                  <a:pt x="140062" y="184149"/>
                </a:cubicBezTo>
                <a:lnTo>
                  <a:pt x="279455" y="184149"/>
                </a:lnTo>
                <a:cubicBezTo>
                  <a:pt x="287288" y="184149"/>
                  <a:pt x="293964" y="188592"/>
                  <a:pt x="297257" y="195079"/>
                </a:cubicBezTo>
                <a:cubicBezTo>
                  <a:pt x="300550" y="188592"/>
                  <a:pt x="307315" y="184149"/>
                  <a:pt x="315059" y="184149"/>
                </a:cubicBezTo>
                <a:lnTo>
                  <a:pt x="328589" y="184149"/>
                </a:lnTo>
                <a:cubicBezTo>
                  <a:pt x="334731" y="158023"/>
                  <a:pt x="333396" y="163799"/>
                  <a:pt x="340428" y="134118"/>
                </a:cubicBezTo>
                <a:cubicBezTo>
                  <a:pt x="340873" y="131985"/>
                  <a:pt x="342030" y="130030"/>
                  <a:pt x="343632" y="128608"/>
                </a:cubicBezTo>
                <a:lnTo>
                  <a:pt x="366241" y="108347"/>
                </a:lnTo>
                <a:cubicBezTo>
                  <a:pt x="370692" y="104437"/>
                  <a:pt x="377457" y="104792"/>
                  <a:pt x="381373" y="109147"/>
                </a:cubicBezTo>
                <a:cubicBezTo>
                  <a:pt x="385290" y="113501"/>
                  <a:pt x="384934" y="120255"/>
                  <a:pt x="380572" y="124165"/>
                </a:cubicBezTo>
                <a:lnTo>
                  <a:pt x="360455" y="142205"/>
                </a:lnTo>
                <a:cubicBezTo>
                  <a:pt x="353868" y="170019"/>
                  <a:pt x="356094" y="160600"/>
                  <a:pt x="350575" y="184149"/>
                </a:cubicBezTo>
                <a:lnTo>
                  <a:pt x="489967" y="184149"/>
                </a:lnTo>
                <a:cubicBezTo>
                  <a:pt x="500916" y="184149"/>
                  <a:pt x="509906" y="193036"/>
                  <a:pt x="509906" y="204055"/>
                </a:cubicBezTo>
                <a:lnTo>
                  <a:pt x="509906" y="208143"/>
                </a:lnTo>
                <a:cubicBezTo>
                  <a:pt x="509906" y="219162"/>
                  <a:pt x="500916" y="228048"/>
                  <a:pt x="489967" y="228048"/>
                </a:cubicBezTo>
                <a:lnTo>
                  <a:pt x="477328" y="328910"/>
                </a:lnTo>
                <a:cubicBezTo>
                  <a:pt x="460059" y="340463"/>
                  <a:pt x="448577" y="360191"/>
                  <a:pt x="448577" y="382496"/>
                </a:cubicBezTo>
                <a:cubicBezTo>
                  <a:pt x="448577" y="391560"/>
                  <a:pt x="450535" y="400180"/>
                  <a:pt x="453918" y="408000"/>
                </a:cubicBezTo>
                <a:cubicBezTo>
                  <a:pt x="436916" y="410222"/>
                  <a:pt x="421873" y="418575"/>
                  <a:pt x="411014" y="430661"/>
                </a:cubicBezTo>
                <a:cubicBezTo>
                  <a:pt x="400155" y="418664"/>
                  <a:pt x="385201" y="410311"/>
                  <a:pt x="368377" y="408089"/>
                </a:cubicBezTo>
                <a:cubicBezTo>
                  <a:pt x="371760" y="400180"/>
                  <a:pt x="373629" y="391560"/>
                  <a:pt x="373629" y="382496"/>
                </a:cubicBezTo>
                <a:cubicBezTo>
                  <a:pt x="373629" y="352993"/>
                  <a:pt x="353690" y="328111"/>
                  <a:pt x="326631" y="320379"/>
                </a:cubicBezTo>
                <a:lnTo>
                  <a:pt x="315059" y="228048"/>
                </a:lnTo>
                <a:cubicBezTo>
                  <a:pt x="307315" y="228048"/>
                  <a:pt x="300550" y="223605"/>
                  <a:pt x="297257" y="217118"/>
                </a:cubicBezTo>
                <a:cubicBezTo>
                  <a:pt x="293964" y="223605"/>
                  <a:pt x="287288" y="228048"/>
                  <a:pt x="279455" y="228048"/>
                </a:cubicBezTo>
                <a:lnTo>
                  <a:pt x="266815" y="328910"/>
                </a:lnTo>
                <a:cubicBezTo>
                  <a:pt x="249547" y="340463"/>
                  <a:pt x="238153" y="360191"/>
                  <a:pt x="238153" y="382496"/>
                </a:cubicBezTo>
                <a:cubicBezTo>
                  <a:pt x="238153" y="391560"/>
                  <a:pt x="240022" y="400180"/>
                  <a:pt x="243405" y="408000"/>
                </a:cubicBezTo>
                <a:cubicBezTo>
                  <a:pt x="226493" y="410222"/>
                  <a:pt x="211450" y="418575"/>
                  <a:pt x="200501" y="430661"/>
                </a:cubicBezTo>
                <a:cubicBezTo>
                  <a:pt x="189642" y="418575"/>
                  <a:pt x="174688" y="410311"/>
                  <a:pt x="157865" y="408089"/>
                </a:cubicBezTo>
                <a:cubicBezTo>
                  <a:pt x="161247" y="400180"/>
                  <a:pt x="163205" y="391560"/>
                  <a:pt x="163205" y="382496"/>
                </a:cubicBezTo>
                <a:cubicBezTo>
                  <a:pt x="163205" y="352993"/>
                  <a:pt x="143267" y="328111"/>
                  <a:pt x="116118" y="320379"/>
                </a:cubicBezTo>
                <a:lnTo>
                  <a:pt x="104547" y="228048"/>
                </a:lnTo>
                <a:cubicBezTo>
                  <a:pt x="93598" y="228048"/>
                  <a:pt x="84608" y="219162"/>
                  <a:pt x="84608" y="208143"/>
                </a:cubicBezTo>
                <a:lnTo>
                  <a:pt x="84608" y="204055"/>
                </a:lnTo>
                <a:cubicBezTo>
                  <a:pt x="84608" y="193036"/>
                  <a:pt x="93598" y="184149"/>
                  <a:pt x="104547" y="184149"/>
                </a:cubicBezTo>
                <a:lnTo>
                  <a:pt x="118165" y="184149"/>
                </a:lnTo>
                <a:cubicBezTo>
                  <a:pt x="124307" y="158023"/>
                  <a:pt x="122883" y="163799"/>
                  <a:pt x="129915" y="134118"/>
                </a:cubicBezTo>
                <a:cubicBezTo>
                  <a:pt x="130449" y="131985"/>
                  <a:pt x="131606" y="130030"/>
                  <a:pt x="133208" y="128608"/>
                </a:cubicBezTo>
                <a:close/>
                <a:moveTo>
                  <a:pt x="350860" y="92017"/>
                </a:moveTo>
                <a:lnTo>
                  <a:pt x="360377" y="92017"/>
                </a:lnTo>
                <a:lnTo>
                  <a:pt x="332981" y="116705"/>
                </a:lnTo>
                <a:cubicBezTo>
                  <a:pt x="328889" y="120346"/>
                  <a:pt x="326043" y="125141"/>
                  <a:pt x="324798" y="130380"/>
                </a:cubicBezTo>
                <a:lnTo>
                  <a:pt x="317237" y="162794"/>
                </a:lnTo>
                <a:lnTo>
                  <a:pt x="305407" y="162794"/>
                </a:lnTo>
                <a:lnTo>
                  <a:pt x="305496" y="137130"/>
                </a:lnTo>
                <a:cubicBezTo>
                  <a:pt x="305674" y="112264"/>
                  <a:pt x="326043" y="92017"/>
                  <a:pt x="350860" y="92017"/>
                </a:cubicBezTo>
                <a:close/>
                <a:moveTo>
                  <a:pt x="140452" y="92017"/>
                </a:moveTo>
                <a:lnTo>
                  <a:pt x="149881" y="92017"/>
                </a:lnTo>
                <a:lnTo>
                  <a:pt x="122485" y="116705"/>
                </a:lnTo>
                <a:cubicBezTo>
                  <a:pt x="118482" y="120346"/>
                  <a:pt x="115636" y="125141"/>
                  <a:pt x="114391" y="130380"/>
                </a:cubicBezTo>
                <a:lnTo>
                  <a:pt x="106741" y="162794"/>
                </a:lnTo>
                <a:lnTo>
                  <a:pt x="94911" y="162794"/>
                </a:lnTo>
                <a:lnTo>
                  <a:pt x="95089" y="137130"/>
                </a:lnTo>
                <a:cubicBezTo>
                  <a:pt x="95178" y="112264"/>
                  <a:pt x="115547" y="92017"/>
                  <a:pt x="140452" y="92017"/>
                </a:cubicBezTo>
                <a:close/>
                <a:moveTo>
                  <a:pt x="393119" y="91735"/>
                </a:moveTo>
                <a:lnTo>
                  <a:pt x="411902" y="91735"/>
                </a:lnTo>
                <a:cubicBezTo>
                  <a:pt x="413950" y="91735"/>
                  <a:pt x="415374" y="93958"/>
                  <a:pt x="414306" y="95825"/>
                </a:cubicBezTo>
                <a:lnTo>
                  <a:pt x="407451" y="108273"/>
                </a:lnTo>
                <a:lnTo>
                  <a:pt x="415196" y="122232"/>
                </a:lnTo>
                <a:cubicBezTo>
                  <a:pt x="416086" y="123921"/>
                  <a:pt x="416353" y="125877"/>
                  <a:pt x="415997" y="127656"/>
                </a:cubicBezTo>
                <a:lnTo>
                  <a:pt x="410389" y="154063"/>
                </a:lnTo>
                <a:cubicBezTo>
                  <a:pt x="421250" y="125700"/>
                  <a:pt x="419024" y="131568"/>
                  <a:pt x="434158" y="92002"/>
                </a:cubicBezTo>
                <a:lnTo>
                  <a:pt x="453831" y="92002"/>
                </a:lnTo>
                <a:cubicBezTo>
                  <a:pt x="478668" y="92002"/>
                  <a:pt x="499054" y="112274"/>
                  <a:pt x="499143" y="137169"/>
                </a:cubicBezTo>
                <a:lnTo>
                  <a:pt x="499321" y="162865"/>
                </a:lnTo>
                <a:lnTo>
                  <a:pt x="460953" y="162865"/>
                </a:lnTo>
                <a:lnTo>
                  <a:pt x="460864" y="137347"/>
                </a:lnTo>
                <a:cubicBezTo>
                  <a:pt x="460686" y="135124"/>
                  <a:pt x="458816" y="133524"/>
                  <a:pt x="456680" y="133613"/>
                </a:cubicBezTo>
                <a:cubicBezTo>
                  <a:pt x="454543" y="133702"/>
                  <a:pt x="452763" y="135480"/>
                  <a:pt x="452763" y="137614"/>
                </a:cubicBezTo>
                <a:lnTo>
                  <a:pt x="452763" y="162865"/>
                </a:lnTo>
                <a:lnTo>
                  <a:pt x="372021" y="162865"/>
                </a:lnTo>
                <a:lnTo>
                  <a:pt x="374870" y="150862"/>
                </a:lnTo>
                <a:lnTo>
                  <a:pt x="390715" y="136636"/>
                </a:lnTo>
                <a:cubicBezTo>
                  <a:pt x="403980" y="124722"/>
                  <a:pt x="402466" y="106050"/>
                  <a:pt x="390715" y="96003"/>
                </a:cubicBezTo>
                <a:lnTo>
                  <a:pt x="390626" y="95825"/>
                </a:lnTo>
                <a:cubicBezTo>
                  <a:pt x="389647" y="93958"/>
                  <a:pt x="390982" y="91735"/>
                  <a:pt x="393119" y="91735"/>
                </a:cubicBezTo>
                <a:close/>
                <a:moveTo>
                  <a:pt x="182665" y="91735"/>
                </a:moveTo>
                <a:lnTo>
                  <a:pt x="201441" y="91735"/>
                </a:lnTo>
                <a:cubicBezTo>
                  <a:pt x="203577" y="91735"/>
                  <a:pt x="204912" y="93956"/>
                  <a:pt x="203933" y="95821"/>
                </a:cubicBezTo>
                <a:lnTo>
                  <a:pt x="197081" y="108256"/>
                </a:lnTo>
                <a:lnTo>
                  <a:pt x="204734" y="122202"/>
                </a:lnTo>
                <a:cubicBezTo>
                  <a:pt x="205623" y="123889"/>
                  <a:pt x="205979" y="125843"/>
                  <a:pt x="205534" y="127620"/>
                </a:cubicBezTo>
                <a:lnTo>
                  <a:pt x="199928" y="154000"/>
                </a:lnTo>
                <a:cubicBezTo>
                  <a:pt x="210873" y="125666"/>
                  <a:pt x="208560" y="131528"/>
                  <a:pt x="223687" y="92001"/>
                </a:cubicBezTo>
                <a:lnTo>
                  <a:pt x="243353" y="92001"/>
                </a:lnTo>
                <a:cubicBezTo>
                  <a:pt x="268269" y="92001"/>
                  <a:pt x="288557" y="112253"/>
                  <a:pt x="288735" y="137124"/>
                </a:cubicBezTo>
                <a:lnTo>
                  <a:pt x="288824" y="162794"/>
                </a:lnTo>
                <a:lnTo>
                  <a:pt x="250472" y="162794"/>
                </a:lnTo>
                <a:lnTo>
                  <a:pt x="250383" y="137302"/>
                </a:lnTo>
                <a:cubicBezTo>
                  <a:pt x="250205" y="135081"/>
                  <a:pt x="248425" y="133482"/>
                  <a:pt x="246200" y="133571"/>
                </a:cubicBezTo>
                <a:cubicBezTo>
                  <a:pt x="244065" y="133660"/>
                  <a:pt x="242374" y="135436"/>
                  <a:pt x="242374" y="137568"/>
                </a:cubicBezTo>
                <a:lnTo>
                  <a:pt x="242374" y="162794"/>
                </a:lnTo>
                <a:lnTo>
                  <a:pt x="161665" y="162794"/>
                </a:lnTo>
                <a:lnTo>
                  <a:pt x="164424" y="150803"/>
                </a:lnTo>
                <a:lnTo>
                  <a:pt x="180352" y="136591"/>
                </a:lnTo>
                <a:cubicBezTo>
                  <a:pt x="193521" y="124689"/>
                  <a:pt x="192098" y="106036"/>
                  <a:pt x="180352" y="95999"/>
                </a:cubicBezTo>
                <a:lnTo>
                  <a:pt x="180263" y="95821"/>
                </a:lnTo>
                <a:cubicBezTo>
                  <a:pt x="179195" y="93956"/>
                  <a:pt x="180530" y="91735"/>
                  <a:pt x="182665" y="91735"/>
                </a:cubicBezTo>
                <a:close/>
                <a:moveTo>
                  <a:pt x="402461" y="0"/>
                </a:moveTo>
                <a:cubicBezTo>
                  <a:pt x="424438" y="0"/>
                  <a:pt x="442234" y="17780"/>
                  <a:pt x="442234" y="39737"/>
                </a:cubicBezTo>
                <a:cubicBezTo>
                  <a:pt x="442234" y="61784"/>
                  <a:pt x="424172" y="79386"/>
                  <a:pt x="402461" y="79386"/>
                </a:cubicBezTo>
                <a:cubicBezTo>
                  <a:pt x="380573" y="79386"/>
                  <a:pt x="362777" y="61695"/>
                  <a:pt x="362777" y="39737"/>
                </a:cubicBezTo>
                <a:cubicBezTo>
                  <a:pt x="362777" y="17780"/>
                  <a:pt x="380573" y="0"/>
                  <a:pt x="402461" y="0"/>
                </a:cubicBezTo>
                <a:close/>
                <a:moveTo>
                  <a:pt x="192053" y="0"/>
                </a:moveTo>
                <a:cubicBezTo>
                  <a:pt x="213941" y="0"/>
                  <a:pt x="231737" y="17780"/>
                  <a:pt x="231737" y="39737"/>
                </a:cubicBezTo>
                <a:cubicBezTo>
                  <a:pt x="231737" y="61784"/>
                  <a:pt x="213764" y="79386"/>
                  <a:pt x="192053" y="79386"/>
                </a:cubicBezTo>
                <a:cubicBezTo>
                  <a:pt x="170164" y="79386"/>
                  <a:pt x="152280" y="61695"/>
                  <a:pt x="152280" y="39737"/>
                </a:cubicBezTo>
                <a:cubicBezTo>
                  <a:pt x="152280" y="17780"/>
                  <a:pt x="170076" y="0"/>
                  <a:pt x="192053" y="0"/>
                </a:cubicBezTo>
                <a:close/>
              </a:path>
            </a:pathLst>
          </a:custGeom>
          <a:solidFill>
            <a:schemeClr val="accent1"/>
          </a:solidFill>
          <a:ln>
            <a:noFill/>
          </a:ln>
        </p:spPr>
      </p:sp>
      <p:sp>
        <p:nvSpPr>
          <p:cNvPr id="7" name="business-deal_66137"/>
          <p:cNvSpPr>
            <a:spLocks noChangeAspect="1"/>
          </p:cNvSpPr>
          <p:nvPr/>
        </p:nvSpPr>
        <p:spPr bwMode="auto">
          <a:xfrm>
            <a:off x="10514012" y="3429000"/>
            <a:ext cx="499569" cy="501253"/>
          </a:xfrm>
          <a:custGeom>
            <a:avLst/>
            <a:gdLst>
              <a:gd name="connsiteX0" fmla="*/ 333012 w 575657"/>
              <a:gd name="connsiteY0" fmla="*/ 355678 h 577597"/>
              <a:gd name="connsiteX1" fmla="*/ 396692 w 575657"/>
              <a:gd name="connsiteY1" fmla="*/ 355678 h 577597"/>
              <a:gd name="connsiteX2" fmla="*/ 422533 w 575657"/>
              <a:gd name="connsiteY2" fmla="*/ 381461 h 577597"/>
              <a:gd name="connsiteX3" fmla="*/ 422533 w 575657"/>
              <a:gd name="connsiteY3" fmla="*/ 550893 h 577597"/>
              <a:gd name="connsiteX4" fmla="*/ 396692 w 575657"/>
              <a:gd name="connsiteY4" fmla="*/ 577597 h 577597"/>
              <a:gd name="connsiteX5" fmla="*/ 333012 w 575657"/>
              <a:gd name="connsiteY5" fmla="*/ 577597 h 577597"/>
              <a:gd name="connsiteX6" fmla="*/ 306248 w 575657"/>
              <a:gd name="connsiteY6" fmla="*/ 550893 h 577597"/>
              <a:gd name="connsiteX7" fmla="*/ 306248 w 575657"/>
              <a:gd name="connsiteY7" fmla="*/ 381461 h 577597"/>
              <a:gd name="connsiteX8" fmla="*/ 333012 w 575657"/>
              <a:gd name="connsiteY8" fmla="*/ 355678 h 577597"/>
              <a:gd name="connsiteX9" fmla="*/ 179880 w 575657"/>
              <a:gd name="connsiteY9" fmla="*/ 355678 h 577597"/>
              <a:gd name="connsiteX10" fmla="*/ 243541 w 575657"/>
              <a:gd name="connsiteY10" fmla="*/ 355678 h 577597"/>
              <a:gd name="connsiteX11" fmla="*/ 269374 w 575657"/>
              <a:gd name="connsiteY11" fmla="*/ 381461 h 577597"/>
              <a:gd name="connsiteX12" fmla="*/ 269374 w 575657"/>
              <a:gd name="connsiteY12" fmla="*/ 550893 h 577597"/>
              <a:gd name="connsiteX13" fmla="*/ 243541 w 575657"/>
              <a:gd name="connsiteY13" fmla="*/ 577597 h 577597"/>
              <a:gd name="connsiteX14" fmla="*/ 179880 w 575657"/>
              <a:gd name="connsiteY14" fmla="*/ 577597 h 577597"/>
              <a:gd name="connsiteX15" fmla="*/ 153124 w 575657"/>
              <a:gd name="connsiteY15" fmla="*/ 550893 h 577597"/>
              <a:gd name="connsiteX16" fmla="*/ 153124 w 575657"/>
              <a:gd name="connsiteY16" fmla="*/ 381461 h 577597"/>
              <a:gd name="connsiteX17" fmla="*/ 179880 w 575657"/>
              <a:gd name="connsiteY17" fmla="*/ 355678 h 577597"/>
              <a:gd name="connsiteX18" fmla="*/ 485213 w 575657"/>
              <a:gd name="connsiteY18" fmla="*/ 277415 h 577597"/>
              <a:gd name="connsiteX19" fmla="*/ 549816 w 575657"/>
              <a:gd name="connsiteY19" fmla="*/ 277415 h 577597"/>
              <a:gd name="connsiteX20" fmla="*/ 575657 w 575657"/>
              <a:gd name="connsiteY20" fmla="*/ 303198 h 577597"/>
              <a:gd name="connsiteX21" fmla="*/ 575657 w 575657"/>
              <a:gd name="connsiteY21" fmla="*/ 550894 h 577597"/>
              <a:gd name="connsiteX22" fmla="*/ 549816 w 575657"/>
              <a:gd name="connsiteY22" fmla="*/ 577597 h 577597"/>
              <a:gd name="connsiteX23" fmla="*/ 485213 w 575657"/>
              <a:gd name="connsiteY23" fmla="*/ 577597 h 577597"/>
              <a:gd name="connsiteX24" fmla="*/ 459372 w 575657"/>
              <a:gd name="connsiteY24" fmla="*/ 550894 h 577597"/>
              <a:gd name="connsiteX25" fmla="*/ 459372 w 575657"/>
              <a:gd name="connsiteY25" fmla="*/ 303198 h 577597"/>
              <a:gd name="connsiteX26" fmla="*/ 485213 w 575657"/>
              <a:gd name="connsiteY26" fmla="*/ 277415 h 577597"/>
              <a:gd name="connsiteX27" fmla="*/ 26756 w 575657"/>
              <a:gd name="connsiteY27" fmla="*/ 277415 h 577597"/>
              <a:gd name="connsiteX28" fmla="*/ 90417 w 575657"/>
              <a:gd name="connsiteY28" fmla="*/ 277415 h 577597"/>
              <a:gd name="connsiteX29" fmla="*/ 117173 w 575657"/>
              <a:gd name="connsiteY29" fmla="*/ 303198 h 577597"/>
              <a:gd name="connsiteX30" fmla="*/ 117173 w 575657"/>
              <a:gd name="connsiteY30" fmla="*/ 550894 h 577597"/>
              <a:gd name="connsiteX31" fmla="*/ 90417 w 575657"/>
              <a:gd name="connsiteY31" fmla="*/ 577597 h 577597"/>
              <a:gd name="connsiteX32" fmla="*/ 26756 w 575657"/>
              <a:gd name="connsiteY32" fmla="*/ 577597 h 577597"/>
              <a:gd name="connsiteX33" fmla="*/ 0 w 575657"/>
              <a:gd name="connsiteY33" fmla="*/ 550894 h 577597"/>
              <a:gd name="connsiteX34" fmla="*/ 0 w 575657"/>
              <a:gd name="connsiteY34" fmla="*/ 303198 h 577597"/>
              <a:gd name="connsiteX35" fmla="*/ 26756 w 575657"/>
              <a:gd name="connsiteY35" fmla="*/ 277415 h 577597"/>
              <a:gd name="connsiteX36" fmla="*/ 444638 w 575657"/>
              <a:gd name="connsiteY36" fmla="*/ 77536 h 577597"/>
              <a:gd name="connsiteX37" fmla="*/ 431723 w 575657"/>
              <a:gd name="connsiteY37" fmla="*/ 91340 h 577597"/>
              <a:gd name="connsiteX38" fmla="*/ 444638 w 575657"/>
              <a:gd name="connsiteY38" fmla="*/ 104225 h 577597"/>
              <a:gd name="connsiteX39" fmla="*/ 458475 w 575657"/>
              <a:gd name="connsiteY39" fmla="*/ 91340 h 577597"/>
              <a:gd name="connsiteX40" fmla="*/ 444638 w 575657"/>
              <a:gd name="connsiteY40" fmla="*/ 77536 h 577597"/>
              <a:gd name="connsiteX41" fmla="*/ 258272 w 575657"/>
              <a:gd name="connsiteY41" fmla="*/ 24184 h 577597"/>
              <a:gd name="connsiteX42" fmla="*/ 278585 w 575657"/>
              <a:gd name="connsiteY42" fmla="*/ 26832 h 577597"/>
              <a:gd name="connsiteX43" fmla="*/ 353322 w 575657"/>
              <a:gd name="connsiteY43" fmla="*/ 50779 h 577597"/>
              <a:gd name="connsiteX44" fmla="*/ 357013 w 575657"/>
              <a:gd name="connsiteY44" fmla="*/ 52622 h 577597"/>
              <a:gd name="connsiteX45" fmla="*/ 431749 w 575657"/>
              <a:gd name="connsiteY45" fmla="*/ 127226 h 577597"/>
              <a:gd name="connsiteX46" fmla="*/ 431749 w 575657"/>
              <a:gd name="connsiteY46" fmla="*/ 139199 h 577597"/>
              <a:gd name="connsiteX47" fmla="*/ 380079 w 575657"/>
              <a:gd name="connsiteY47" fmla="*/ 190777 h 577597"/>
              <a:gd name="connsiteX48" fmla="*/ 392997 w 575657"/>
              <a:gd name="connsiteY48" fmla="*/ 202751 h 577597"/>
              <a:gd name="connsiteX49" fmla="*/ 391151 w 575657"/>
              <a:gd name="connsiteY49" fmla="*/ 239592 h 577597"/>
              <a:gd name="connsiteX50" fmla="*/ 373621 w 575657"/>
              <a:gd name="connsiteY50" fmla="*/ 246961 h 577597"/>
              <a:gd name="connsiteX51" fmla="*/ 365317 w 575657"/>
              <a:gd name="connsiteY51" fmla="*/ 265381 h 577597"/>
              <a:gd name="connsiteX52" fmla="*/ 347786 w 575657"/>
              <a:gd name="connsiteY52" fmla="*/ 272750 h 577597"/>
              <a:gd name="connsiteX53" fmla="*/ 339482 w 575657"/>
              <a:gd name="connsiteY53" fmla="*/ 291170 h 577597"/>
              <a:gd name="connsiteX54" fmla="*/ 321028 w 575657"/>
              <a:gd name="connsiteY54" fmla="*/ 299460 h 577597"/>
              <a:gd name="connsiteX55" fmla="*/ 313647 w 575657"/>
              <a:gd name="connsiteY55" fmla="*/ 316960 h 577597"/>
              <a:gd name="connsiteX56" fmla="*/ 277663 w 575657"/>
              <a:gd name="connsiteY56" fmla="*/ 317881 h 577597"/>
              <a:gd name="connsiteX57" fmla="*/ 247215 w 575657"/>
              <a:gd name="connsiteY57" fmla="*/ 288407 h 577597"/>
              <a:gd name="connsiteX58" fmla="*/ 232452 w 575657"/>
              <a:gd name="connsiteY58" fmla="*/ 304065 h 577597"/>
              <a:gd name="connsiteX59" fmla="*/ 207540 w 575657"/>
              <a:gd name="connsiteY59" fmla="*/ 302223 h 577597"/>
              <a:gd name="connsiteX60" fmla="*/ 206617 w 575657"/>
              <a:gd name="connsiteY60" fmla="*/ 277355 h 577597"/>
              <a:gd name="connsiteX61" fmla="*/ 181705 w 575657"/>
              <a:gd name="connsiteY61" fmla="*/ 276434 h 577597"/>
              <a:gd name="connsiteX62" fmla="*/ 180782 w 575657"/>
              <a:gd name="connsiteY62" fmla="*/ 251566 h 577597"/>
              <a:gd name="connsiteX63" fmla="*/ 155870 w 575657"/>
              <a:gd name="connsiteY63" fmla="*/ 250645 h 577597"/>
              <a:gd name="connsiteX64" fmla="*/ 154025 w 575657"/>
              <a:gd name="connsiteY64" fmla="*/ 225777 h 577597"/>
              <a:gd name="connsiteX65" fmla="*/ 130035 w 575657"/>
              <a:gd name="connsiteY65" fmla="*/ 224856 h 577597"/>
              <a:gd name="connsiteX66" fmla="*/ 128190 w 575657"/>
              <a:gd name="connsiteY66" fmla="*/ 199988 h 577597"/>
              <a:gd name="connsiteX67" fmla="*/ 142953 w 575657"/>
              <a:gd name="connsiteY67" fmla="*/ 185251 h 577597"/>
              <a:gd name="connsiteX68" fmla="*/ 94051 w 575657"/>
              <a:gd name="connsiteY68" fmla="*/ 137357 h 577597"/>
              <a:gd name="connsiteX69" fmla="*/ 94051 w 575657"/>
              <a:gd name="connsiteY69" fmla="*/ 125384 h 577597"/>
              <a:gd name="connsiteX70" fmla="*/ 106046 w 575657"/>
              <a:gd name="connsiteY70" fmla="*/ 125384 h 577597"/>
              <a:gd name="connsiteX71" fmla="*/ 154947 w 575657"/>
              <a:gd name="connsiteY71" fmla="*/ 174199 h 577597"/>
              <a:gd name="connsiteX72" fmla="*/ 178014 w 575657"/>
              <a:gd name="connsiteY72" fmla="*/ 176962 h 577597"/>
              <a:gd name="connsiteX73" fmla="*/ 178937 w 575657"/>
              <a:gd name="connsiteY73" fmla="*/ 200909 h 577597"/>
              <a:gd name="connsiteX74" fmla="*/ 203849 w 575657"/>
              <a:gd name="connsiteY74" fmla="*/ 202751 h 577597"/>
              <a:gd name="connsiteX75" fmla="*/ 204772 w 575657"/>
              <a:gd name="connsiteY75" fmla="*/ 226698 h 577597"/>
              <a:gd name="connsiteX76" fmla="*/ 229684 w 575657"/>
              <a:gd name="connsiteY76" fmla="*/ 228540 h 577597"/>
              <a:gd name="connsiteX77" fmla="*/ 230606 w 575657"/>
              <a:gd name="connsiteY77" fmla="*/ 253408 h 577597"/>
              <a:gd name="connsiteX78" fmla="*/ 255519 w 575657"/>
              <a:gd name="connsiteY78" fmla="*/ 254329 h 577597"/>
              <a:gd name="connsiteX79" fmla="*/ 258287 w 575657"/>
              <a:gd name="connsiteY79" fmla="*/ 276434 h 577597"/>
              <a:gd name="connsiteX80" fmla="*/ 288735 w 575657"/>
              <a:gd name="connsiteY80" fmla="*/ 306828 h 577597"/>
              <a:gd name="connsiteX81" fmla="*/ 301652 w 575657"/>
              <a:gd name="connsiteY81" fmla="*/ 304986 h 577597"/>
              <a:gd name="connsiteX82" fmla="*/ 303498 w 575657"/>
              <a:gd name="connsiteY82" fmla="*/ 292092 h 577597"/>
              <a:gd name="connsiteX83" fmla="*/ 278585 w 575657"/>
              <a:gd name="connsiteY83" fmla="*/ 268145 h 577597"/>
              <a:gd name="connsiteX84" fmla="*/ 278585 w 575657"/>
              <a:gd name="connsiteY84" fmla="*/ 256171 h 577597"/>
              <a:gd name="connsiteX85" fmla="*/ 289657 w 575657"/>
              <a:gd name="connsiteY85" fmla="*/ 256171 h 577597"/>
              <a:gd name="connsiteX86" fmla="*/ 314570 w 575657"/>
              <a:gd name="connsiteY86" fmla="*/ 281039 h 577597"/>
              <a:gd name="connsiteX87" fmla="*/ 327487 w 575657"/>
              <a:gd name="connsiteY87" fmla="*/ 279197 h 577597"/>
              <a:gd name="connsiteX88" fmla="*/ 329332 w 575657"/>
              <a:gd name="connsiteY88" fmla="*/ 266302 h 577597"/>
              <a:gd name="connsiteX89" fmla="*/ 304420 w 575657"/>
              <a:gd name="connsiteY89" fmla="*/ 241434 h 577597"/>
              <a:gd name="connsiteX90" fmla="*/ 304420 w 575657"/>
              <a:gd name="connsiteY90" fmla="*/ 230382 h 577597"/>
              <a:gd name="connsiteX91" fmla="*/ 316415 w 575657"/>
              <a:gd name="connsiteY91" fmla="*/ 230382 h 577597"/>
              <a:gd name="connsiteX92" fmla="*/ 340404 w 575657"/>
              <a:gd name="connsiteY92" fmla="*/ 255250 h 577597"/>
              <a:gd name="connsiteX93" fmla="*/ 353322 w 575657"/>
              <a:gd name="connsiteY93" fmla="*/ 253408 h 577597"/>
              <a:gd name="connsiteX94" fmla="*/ 355167 w 575657"/>
              <a:gd name="connsiteY94" fmla="*/ 240513 h 577597"/>
              <a:gd name="connsiteX95" fmla="*/ 330255 w 575657"/>
              <a:gd name="connsiteY95" fmla="*/ 215645 h 577597"/>
              <a:gd name="connsiteX96" fmla="*/ 330255 w 575657"/>
              <a:gd name="connsiteY96" fmla="*/ 204593 h 577597"/>
              <a:gd name="connsiteX97" fmla="*/ 342250 w 575657"/>
              <a:gd name="connsiteY97" fmla="*/ 204593 h 577597"/>
              <a:gd name="connsiteX98" fmla="*/ 366239 w 575657"/>
              <a:gd name="connsiteY98" fmla="*/ 229461 h 577597"/>
              <a:gd name="connsiteX99" fmla="*/ 380079 w 575657"/>
              <a:gd name="connsiteY99" fmla="*/ 227619 h 577597"/>
              <a:gd name="connsiteX100" fmla="*/ 381002 w 575657"/>
              <a:gd name="connsiteY100" fmla="*/ 214724 h 577597"/>
              <a:gd name="connsiteX101" fmla="*/ 275817 w 575657"/>
              <a:gd name="connsiteY101" fmla="*/ 110647 h 577597"/>
              <a:gd name="connsiteX102" fmla="*/ 260132 w 575657"/>
              <a:gd name="connsiteY102" fmla="*/ 113410 h 577597"/>
              <a:gd name="connsiteX103" fmla="*/ 252751 w 575657"/>
              <a:gd name="connsiteY103" fmla="*/ 123541 h 577597"/>
              <a:gd name="connsiteX104" fmla="*/ 241679 w 575657"/>
              <a:gd name="connsiteY104" fmla="*/ 143804 h 577597"/>
              <a:gd name="connsiteX105" fmla="*/ 236143 w 575657"/>
              <a:gd name="connsiteY105" fmla="*/ 151173 h 577597"/>
              <a:gd name="connsiteX106" fmla="*/ 206617 w 575657"/>
              <a:gd name="connsiteY106" fmla="*/ 160383 h 577597"/>
              <a:gd name="connsiteX107" fmla="*/ 185396 w 575657"/>
              <a:gd name="connsiteY107" fmla="*/ 142883 h 577597"/>
              <a:gd name="connsiteX108" fmla="*/ 183550 w 575657"/>
              <a:gd name="connsiteY108" fmla="*/ 127226 h 577597"/>
              <a:gd name="connsiteX109" fmla="*/ 217689 w 575657"/>
              <a:gd name="connsiteY109" fmla="*/ 48016 h 577597"/>
              <a:gd name="connsiteX110" fmla="*/ 224148 w 575657"/>
              <a:gd name="connsiteY110" fmla="*/ 39727 h 577597"/>
              <a:gd name="connsiteX111" fmla="*/ 258272 w 575657"/>
              <a:gd name="connsiteY111" fmla="*/ 24184 h 577597"/>
              <a:gd name="connsiteX112" fmla="*/ 401743 w 575657"/>
              <a:gd name="connsiteY112" fmla="*/ 0 h 577597"/>
              <a:gd name="connsiteX113" fmla="*/ 413274 w 575657"/>
              <a:gd name="connsiteY113" fmla="*/ 4831 h 577597"/>
              <a:gd name="connsiteX114" fmla="*/ 479693 w 575657"/>
              <a:gd name="connsiteY114" fmla="*/ 71093 h 577597"/>
              <a:gd name="connsiteX115" fmla="*/ 479693 w 575657"/>
              <a:gd name="connsiteY115" fmla="*/ 94101 h 577597"/>
              <a:gd name="connsiteX116" fmla="*/ 456630 w 575657"/>
              <a:gd name="connsiteY116" fmla="*/ 117109 h 577597"/>
              <a:gd name="connsiteX117" fmla="*/ 433568 w 575657"/>
              <a:gd name="connsiteY117" fmla="*/ 117109 h 577597"/>
              <a:gd name="connsiteX118" fmla="*/ 367149 w 575657"/>
              <a:gd name="connsiteY118" fmla="*/ 50847 h 577597"/>
              <a:gd name="connsiteX119" fmla="*/ 367149 w 575657"/>
              <a:gd name="connsiteY119" fmla="*/ 27839 h 577597"/>
              <a:gd name="connsiteX120" fmla="*/ 390212 w 575657"/>
              <a:gd name="connsiteY120" fmla="*/ 4831 h 577597"/>
              <a:gd name="connsiteX121" fmla="*/ 401743 w 575657"/>
              <a:gd name="connsiteY121" fmla="*/ 0 h 57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575657" h="577597">
                <a:moveTo>
                  <a:pt x="333012" y="355678"/>
                </a:moveTo>
                <a:lnTo>
                  <a:pt x="396692" y="355678"/>
                </a:lnTo>
                <a:cubicBezTo>
                  <a:pt x="411458" y="355678"/>
                  <a:pt x="422533" y="366728"/>
                  <a:pt x="422533" y="381461"/>
                </a:cubicBezTo>
                <a:lnTo>
                  <a:pt x="422533" y="550893"/>
                </a:lnTo>
                <a:cubicBezTo>
                  <a:pt x="422533" y="565626"/>
                  <a:pt x="411458" y="577597"/>
                  <a:pt x="396692" y="577597"/>
                </a:cubicBezTo>
                <a:lnTo>
                  <a:pt x="333012" y="577597"/>
                </a:lnTo>
                <a:cubicBezTo>
                  <a:pt x="318246" y="577597"/>
                  <a:pt x="306248" y="565626"/>
                  <a:pt x="306248" y="550893"/>
                </a:cubicBezTo>
                <a:lnTo>
                  <a:pt x="306248" y="381461"/>
                </a:lnTo>
                <a:cubicBezTo>
                  <a:pt x="306248" y="366728"/>
                  <a:pt x="318246" y="355678"/>
                  <a:pt x="333012" y="355678"/>
                </a:cubicBezTo>
                <a:close/>
                <a:moveTo>
                  <a:pt x="179880" y="355678"/>
                </a:moveTo>
                <a:lnTo>
                  <a:pt x="243541" y="355678"/>
                </a:lnTo>
                <a:cubicBezTo>
                  <a:pt x="258303" y="355678"/>
                  <a:pt x="270297" y="366728"/>
                  <a:pt x="269374" y="381461"/>
                </a:cubicBezTo>
                <a:lnTo>
                  <a:pt x="269374" y="550893"/>
                </a:lnTo>
                <a:cubicBezTo>
                  <a:pt x="269374" y="565626"/>
                  <a:pt x="258303" y="577597"/>
                  <a:pt x="243541" y="577597"/>
                </a:cubicBezTo>
                <a:lnTo>
                  <a:pt x="179880" y="577597"/>
                </a:lnTo>
                <a:cubicBezTo>
                  <a:pt x="165118" y="577597"/>
                  <a:pt x="153124" y="565626"/>
                  <a:pt x="153124" y="550893"/>
                </a:cubicBezTo>
                <a:lnTo>
                  <a:pt x="153124" y="381461"/>
                </a:lnTo>
                <a:cubicBezTo>
                  <a:pt x="153124" y="366728"/>
                  <a:pt x="165118" y="355678"/>
                  <a:pt x="179880" y="355678"/>
                </a:cubicBezTo>
                <a:close/>
                <a:moveTo>
                  <a:pt x="485213" y="277415"/>
                </a:moveTo>
                <a:lnTo>
                  <a:pt x="549816" y="277415"/>
                </a:lnTo>
                <a:cubicBezTo>
                  <a:pt x="564582" y="277415"/>
                  <a:pt x="575657" y="288465"/>
                  <a:pt x="575657" y="303198"/>
                </a:cubicBezTo>
                <a:lnTo>
                  <a:pt x="575657" y="550894"/>
                </a:lnTo>
                <a:cubicBezTo>
                  <a:pt x="575657" y="565627"/>
                  <a:pt x="564582" y="577597"/>
                  <a:pt x="549816" y="577597"/>
                </a:cubicBezTo>
                <a:lnTo>
                  <a:pt x="485213" y="577597"/>
                </a:lnTo>
                <a:cubicBezTo>
                  <a:pt x="471370" y="577597"/>
                  <a:pt x="459372" y="565627"/>
                  <a:pt x="459372" y="550894"/>
                </a:cubicBezTo>
                <a:lnTo>
                  <a:pt x="459372" y="303198"/>
                </a:lnTo>
                <a:cubicBezTo>
                  <a:pt x="459372" y="288465"/>
                  <a:pt x="471370" y="277415"/>
                  <a:pt x="485213" y="277415"/>
                </a:cubicBezTo>
                <a:close/>
                <a:moveTo>
                  <a:pt x="26756" y="277415"/>
                </a:moveTo>
                <a:lnTo>
                  <a:pt x="90417" y="277415"/>
                </a:lnTo>
                <a:cubicBezTo>
                  <a:pt x="105179" y="277415"/>
                  <a:pt x="117173" y="288465"/>
                  <a:pt x="117173" y="303198"/>
                </a:cubicBezTo>
                <a:lnTo>
                  <a:pt x="117173" y="550894"/>
                </a:lnTo>
                <a:cubicBezTo>
                  <a:pt x="117173" y="565627"/>
                  <a:pt x="105179" y="577597"/>
                  <a:pt x="90417" y="577597"/>
                </a:cubicBezTo>
                <a:lnTo>
                  <a:pt x="26756" y="577597"/>
                </a:lnTo>
                <a:cubicBezTo>
                  <a:pt x="11994" y="577597"/>
                  <a:pt x="0" y="565627"/>
                  <a:pt x="0" y="550894"/>
                </a:cubicBezTo>
                <a:lnTo>
                  <a:pt x="0" y="303198"/>
                </a:lnTo>
                <a:cubicBezTo>
                  <a:pt x="0" y="288465"/>
                  <a:pt x="11994" y="277415"/>
                  <a:pt x="26756" y="277415"/>
                </a:cubicBezTo>
                <a:close/>
                <a:moveTo>
                  <a:pt x="444638" y="77536"/>
                </a:moveTo>
                <a:cubicBezTo>
                  <a:pt x="437258" y="77536"/>
                  <a:pt x="431723" y="83978"/>
                  <a:pt x="431723" y="91340"/>
                </a:cubicBezTo>
                <a:cubicBezTo>
                  <a:pt x="431723" y="98703"/>
                  <a:pt x="437258" y="104225"/>
                  <a:pt x="444638" y="104225"/>
                </a:cubicBezTo>
                <a:cubicBezTo>
                  <a:pt x="452018" y="104225"/>
                  <a:pt x="458475" y="98703"/>
                  <a:pt x="458475" y="91340"/>
                </a:cubicBezTo>
                <a:cubicBezTo>
                  <a:pt x="458475" y="83978"/>
                  <a:pt x="452018" y="77536"/>
                  <a:pt x="444638" y="77536"/>
                </a:cubicBezTo>
                <a:close/>
                <a:moveTo>
                  <a:pt x="258272" y="24184"/>
                </a:moveTo>
                <a:cubicBezTo>
                  <a:pt x="264399" y="23839"/>
                  <a:pt x="271204" y="24530"/>
                  <a:pt x="278585" y="26832"/>
                </a:cubicBezTo>
                <a:lnTo>
                  <a:pt x="353322" y="50779"/>
                </a:lnTo>
                <a:cubicBezTo>
                  <a:pt x="355167" y="50779"/>
                  <a:pt x="356090" y="51700"/>
                  <a:pt x="357013" y="52622"/>
                </a:cubicBezTo>
                <a:lnTo>
                  <a:pt x="431749" y="127226"/>
                </a:lnTo>
                <a:cubicBezTo>
                  <a:pt x="434517" y="130910"/>
                  <a:pt x="434517" y="135515"/>
                  <a:pt x="431749" y="139199"/>
                </a:cubicBezTo>
                <a:lnTo>
                  <a:pt x="380079" y="190777"/>
                </a:lnTo>
                <a:lnTo>
                  <a:pt x="392997" y="202751"/>
                </a:lnTo>
                <a:cubicBezTo>
                  <a:pt x="402223" y="212882"/>
                  <a:pt x="401301" y="228540"/>
                  <a:pt x="391151" y="239592"/>
                </a:cubicBezTo>
                <a:cubicBezTo>
                  <a:pt x="386538" y="244198"/>
                  <a:pt x="380079" y="246961"/>
                  <a:pt x="373621" y="246961"/>
                </a:cubicBezTo>
                <a:cubicBezTo>
                  <a:pt x="372698" y="253408"/>
                  <a:pt x="369930" y="259855"/>
                  <a:pt x="365317" y="265381"/>
                </a:cubicBezTo>
                <a:cubicBezTo>
                  <a:pt x="359781" y="269987"/>
                  <a:pt x="353322" y="272750"/>
                  <a:pt x="347786" y="272750"/>
                </a:cubicBezTo>
                <a:cubicBezTo>
                  <a:pt x="346863" y="279197"/>
                  <a:pt x="344095" y="285644"/>
                  <a:pt x="339482" y="291170"/>
                </a:cubicBezTo>
                <a:cubicBezTo>
                  <a:pt x="333946" y="295776"/>
                  <a:pt x="327487" y="298539"/>
                  <a:pt x="321028" y="299460"/>
                </a:cubicBezTo>
                <a:cubicBezTo>
                  <a:pt x="321028" y="304986"/>
                  <a:pt x="318260" y="311433"/>
                  <a:pt x="313647" y="316960"/>
                </a:cubicBezTo>
                <a:cubicBezTo>
                  <a:pt x="302575" y="327091"/>
                  <a:pt x="286889" y="328012"/>
                  <a:pt x="277663" y="317881"/>
                </a:cubicBezTo>
                <a:lnTo>
                  <a:pt x="247215" y="288407"/>
                </a:lnTo>
                <a:lnTo>
                  <a:pt x="232452" y="304065"/>
                </a:lnTo>
                <a:cubicBezTo>
                  <a:pt x="225993" y="309591"/>
                  <a:pt x="214921" y="309591"/>
                  <a:pt x="207540" y="302223"/>
                </a:cubicBezTo>
                <a:cubicBezTo>
                  <a:pt x="200158" y="294855"/>
                  <a:pt x="200158" y="283802"/>
                  <a:pt x="206617" y="277355"/>
                </a:cubicBezTo>
                <a:cubicBezTo>
                  <a:pt x="200158" y="283802"/>
                  <a:pt x="189086" y="283802"/>
                  <a:pt x="181705" y="276434"/>
                </a:cubicBezTo>
                <a:cubicBezTo>
                  <a:pt x="174323" y="269066"/>
                  <a:pt x="174323" y="258013"/>
                  <a:pt x="180782" y="251566"/>
                </a:cubicBezTo>
                <a:cubicBezTo>
                  <a:pt x="174323" y="258013"/>
                  <a:pt x="163251" y="257092"/>
                  <a:pt x="155870" y="250645"/>
                </a:cubicBezTo>
                <a:cubicBezTo>
                  <a:pt x="148489" y="243277"/>
                  <a:pt x="147566" y="232224"/>
                  <a:pt x="154025" y="225777"/>
                </a:cubicBezTo>
                <a:cubicBezTo>
                  <a:pt x="147566" y="232224"/>
                  <a:pt x="137417" y="231303"/>
                  <a:pt x="130035" y="224856"/>
                </a:cubicBezTo>
                <a:cubicBezTo>
                  <a:pt x="122654" y="217487"/>
                  <a:pt x="121731" y="206435"/>
                  <a:pt x="128190" y="199988"/>
                </a:cubicBezTo>
                <a:lnTo>
                  <a:pt x="142953" y="185251"/>
                </a:lnTo>
                <a:lnTo>
                  <a:pt x="94051" y="137357"/>
                </a:lnTo>
                <a:cubicBezTo>
                  <a:pt x="91283" y="133673"/>
                  <a:pt x="91283" y="129068"/>
                  <a:pt x="94051" y="125384"/>
                </a:cubicBezTo>
                <a:cubicBezTo>
                  <a:pt x="97742" y="122620"/>
                  <a:pt x="102355" y="122620"/>
                  <a:pt x="106046" y="125384"/>
                </a:cubicBezTo>
                <a:lnTo>
                  <a:pt x="154947" y="174199"/>
                </a:lnTo>
                <a:cubicBezTo>
                  <a:pt x="161406" y="169593"/>
                  <a:pt x="170633" y="170514"/>
                  <a:pt x="178014" y="176962"/>
                </a:cubicBezTo>
                <a:cubicBezTo>
                  <a:pt x="184473" y="184330"/>
                  <a:pt x="185396" y="194461"/>
                  <a:pt x="178937" y="200909"/>
                </a:cubicBezTo>
                <a:cubicBezTo>
                  <a:pt x="185396" y="194461"/>
                  <a:pt x="196468" y="195382"/>
                  <a:pt x="203849" y="202751"/>
                </a:cubicBezTo>
                <a:cubicBezTo>
                  <a:pt x="211230" y="210119"/>
                  <a:pt x="211230" y="221172"/>
                  <a:pt x="204772" y="226698"/>
                </a:cubicBezTo>
                <a:cubicBezTo>
                  <a:pt x="211230" y="221172"/>
                  <a:pt x="222302" y="221172"/>
                  <a:pt x="229684" y="228540"/>
                </a:cubicBezTo>
                <a:cubicBezTo>
                  <a:pt x="237065" y="235908"/>
                  <a:pt x="237065" y="246961"/>
                  <a:pt x="230606" y="253408"/>
                </a:cubicBezTo>
                <a:cubicBezTo>
                  <a:pt x="237065" y="246961"/>
                  <a:pt x="248137" y="246961"/>
                  <a:pt x="255519" y="254329"/>
                </a:cubicBezTo>
                <a:cubicBezTo>
                  <a:pt x="261977" y="260776"/>
                  <a:pt x="262900" y="269987"/>
                  <a:pt x="258287" y="276434"/>
                </a:cubicBezTo>
                <a:lnTo>
                  <a:pt x="288735" y="306828"/>
                </a:lnTo>
                <a:cubicBezTo>
                  <a:pt x="292426" y="309591"/>
                  <a:pt x="297962" y="309591"/>
                  <a:pt x="301652" y="304986"/>
                </a:cubicBezTo>
                <a:cubicBezTo>
                  <a:pt x="305343" y="301302"/>
                  <a:pt x="306266" y="295776"/>
                  <a:pt x="303498" y="292092"/>
                </a:cubicBezTo>
                <a:lnTo>
                  <a:pt x="278585" y="268145"/>
                </a:lnTo>
                <a:cubicBezTo>
                  <a:pt x="275817" y="264460"/>
                  <a:pt x="275817" y="258934"/>
                  <a:pt x="278585" y="256171"/>
                </a:cubicBezTo>
                <a:cubicBezTo>
                  <a:pt x="281353" y="252487"/>
                  <a:pt x="286889" y="252487"/>
                  <a:pt x="289657" y="256171"/>
                </a:cubicBezTo>
                <a:lnTo>
                  <a:pt x="314570" y="281039"/>
                </a:lnTo>
                <a:cubicBezTo>
                  <a:pt x="318260" y="283802"/>
                  <a:pt x="323796" y="282881"/>
                  <a:pt x="327487" y="279197"/>
                </a:cubicBezTo>
                <a:cubicBezTo>
                  <a:pt x="332100" y="275513"/>
                  <a:pt x="332100" y="269987"/>
                  <a:pt x="329332" y="266302"/>
                </a:cubicBezTo>
                <a:lnTo>
                  <a:pt x="304420" y="241434"/>
                </a:lnTo>
                <a:cubicBezTo>
                  <a:pt x="301652" y="238671"/>
                  <a:pt x="301652" y="233145"/>
                  <a:pt x="304420" y="230382"/>
                </a:cubicBezTo>
                <a:cubicBezTo>
                  <a:pt x="307188" y="226698"/>
                  <a:pt x="312724" y="226698"/>
                  <a:pt x="316415" y="230382"/>
                </a:cubicBezTo>
                <a:lnTo>
                  <a:pt x="340404" y="255250"/>
                </a:lnTo>
                <a:cubicBezTo>
                  <a:pt x="344095" y="258013"/>
                  <a:pt x="349631" y="257092"/>
                  <a:pt x="353322" y="253408"/>
                </a:cubicBezTo>
                <a:cubicBezTo>
                  <a:pt x="357935" y="249724"/>
                  <a:pt x="357935" y="243277"/>
                  <a:pt x="355167" y="240513"/>
                </a:cubicBezTo>
                <a:lnTo>
                  <a:pt x="330255" y="215645"/>
                </a:lnTo>
                <a:cubicBezTo>
                  <a:pt x="327487" y="212882"/>
                  <a:pt x="327487" y="207356"/>
                  <a:pt x="330255" y="204593"/>
                </a:cubicBezTo>
                <a:cubicBezTo>
                  <a:pt x="333946" y="200909"/>
                  <a:pt x="338559" y="200909"/>
                  <a:pt x="342250" y="204593"/>
                </a:cubicBezTo>
                <a:lnTo>
                  <a:pt x="366239" y="229461"/>
                </a:lnTo>
                <a:cubicBezTo>
                  <a:pt x="369930" y="232224"/>
                  <a:pt x="375466" y="231303"/>
                  <a:pt x="380079" y="227619"/>
                </a:cubicBezTo>
                <a:cubicBezTo>
                  <a:pt x="383770" y="223935"/>
                  <a:pt x="384693" y="217487"/>
                  <a:pt x="381002" y="214724"/>
                </a:cubicBezTo>
                <a:cubicBezTo>
                  <a:pt x="381002" y="214724"/>
                  <a:pt x="293348" y="126305"/>
                  <a:pt x="275817" y="110647"/>
                </a:cubicBezTo>
                <a:cubicBezTo>
                  <a:pt x="273972" y="107884"/>
                  <a:pt x="269359" y="104200"/>
                  <a:pt x="260132" y="113410"/>
                </a:cubicBezTo>
                <a:cubicBezTo>
                  <a:pt x="257364" y="116173"/>
                  <a:pt x="254596" y="119857"/>
                  <a:pt x="252751" y="123541"/>
                </a:cubicBezTo>
                <a:lnTo>
                  <a:pt x="241679" y="143804"/>
                </a:lnTo>
                <a:cubicBezTo>
                  <a:pt x="240756" y="146567"/>
                  <a:pt x="238911" y="148410"/>
                  <a:pt x="236143" y="151173"/>
                </a:cubicBezTo>
                <a:cubicBezTo>
                  <a:pt x="227838" y="159462"/>
                  <a:pt x="217689" y="162225"/>
                  <a:pt x="206617" y="160383"/>
                </a:cubicBezTo>
                <a:cubicBezTo>
                  <a:pt x="197390" y="157620"/>
                  <a:pt x="190009" y="152094"/>
                  <a:pt x="185396" y="142883"/>
                </a:cubicBezTo>
                <a:cubicBezTo>
                  <a:pt x="182628" y="137357"/>
                  <a:pt x="181705" y="130910"/>
                  <a:pt x="183550" y="127226"/>
                </a:cubicBezTo>
                <a:lnTo>
                  <a:pt x="217689" y="48016"/>
                </a:lnTo>
                <a:cubicBezTo>
                  <a:pt x="218612" y="45253"/>
                  <a:pt x="220457" y="42490"/>
                  <a:pt x="224148" y="39727"/>
                </a:cubicBezTo>
                <a:cubicBezTo>
                  <a:pt x="227608" y="35582"/>
                  <a:pt x="239891" y="25221"/>
                  <a:pt x="258272" y="24184"/>
                </a:cubicBezTo>
                <a:close/>
                <a:moveTo>
                  <a:pt x="401743" y="0"/>
                </a:moveTo>
                <a:cubicBezTo>
                  <a:pt x="405894" y="0"/>
                  <a:pt x="410045" y="1610"/>
                  <a:pt x="413274" y="4831"/>
                </a:cubicBezTo>
                <a:lnTo>
                  <a:pt x="479693" y="71093"/>
                </a:lnTo>
                <a:cubicBezTo>
                  <a:pt x="486150" y="77536"/>
                  <a:pt x="486150" y="87659"/>
                  <a:pt x="479693" y="94101"/>
                </a:cubicBezTo>
                <a:lnTo>
                  <a:pt x="456630" y="117109"/>
                </a:lnTo>
                <a:cubicBezTo>
                  <a:pt x="450173" y="123551"/>
                  <a:pt x="440026" y="123551"/>
                  <a:pt x="433568" y="117109"/>
                </a:cubicBezTo>
                <a:lnTo>
                  <a:pt x="367149" y="50847"/>
                </a:lnTo>
                <a:cubicBezTo>
                  <a:pt x="360692" y="44404"/>
                  <a:pt x="360692" y="34281"/>
                  <a:pt x="367149" y="27839"/>
                </a:cubicBezTo>
                <a:lnTo>
                  <a:pt x="390212" y="4831"/>
                </a:lnTo>
                <a:cubicBezTo>
                  <a:pt x="393440" y="1610"/>
                  <a:pt x="397591" y="0"/>
                  <a:pt x="401743" y="0"/>
                </a:cubicBezTo>
                <a:close/>
              </a:path>
            </a:pathLst>
          </a:custGeom>
          <a:solidFill>
            <a:schemeClr val="accent1"/>
          </a:solidFill>
          <a:ln>
            <a:noFill/>
          </a:ln>
        </p:spPr>
        <p:txBody>
          <a:bodyPr/>
          <a:lstStyle/>
          <a:p>
            <a:endParaRPr lang="zh-CN" altLang="en-US" dirty="0"/>
          </a:p>
        </p:txBody>
      </p:sp>
      <p:sp>
        <p:nvSpPr>
          <p:cNvPr id="8" name="man-talking-by-mic-on-a-presentation_46131"/>
          <p:cNvSpPr>
            <a:spLocks noChangeAspect="1"/>
          </p:cNvSpPr>
          <p:nvPr/>
        </p:nvSpPr>
        <p:spPr bwMode="auto">
          <a:xfrm>
            <a:off x="10512328" y="5108520"/>
            <a:ext cx="501253" cy="478096"/>
          </a:xfrm>
          <a:custGeom>
            <a:avLst/>
            <a:gdLst>
              <a:gd name="connsiteX0" fmla="*/ 0 w 574179"/>
              <a:gd name="connsiteY0" fmla="*/ 451358 h 547653"/>
              <a:gd name="connsiteX1" fmla="*/ 574179 w 574179"/>
              <a:gd name="connsiteY1" fmla="*/ 451358 h 547653"/>
              <a:gd name="connsiteX2" fmla="*/ 574179 w 574179"/>
              <a:gd name="connsiteY2" fmla="*/ 475432 h 547653"/>
              <a:gd name="connsiteX3" fmla="*/ 531137 w 574179"/>
              <a:gd name="connsiteY3" fmla="*/ 547653 h 547653"/>
              <a:gd name="connsiteX4" fmla="*/ 42181 w 574179"/>
              <a:gd name="connsiteY4" fmla="*/ 547653 h 547653"/>
              <a:gd name="connsiteX5" fmla="*/ 0 w 574179"/>
              <a:gd name="connsiteY5" fmla="*/ 475432 h 547653"/>
              <a:gd name="connsiteX6" fmla="*/ 392503 w 574179"/>
              <a:gd name="connsiteY6" fmla="*/ 318175 h 547653"/>
              <a:gd name="connsiteX7" fmla="*/ 416711 w 574179"/>
              <a:gd name="connsiteY7" fmla="*/ 337076 h 547653"/>
              <a:gd name="connsiteX8" fmla="*/ 419305 w 574179"/>
              <a:gd name="connsiteY8" fmla="*/ 345668 h 547653"/>
              <a:gd name="connsiteX9" fmla="*/ 395097 w 574179"/>
              <a:gd name="connsiteY9" fmla="*/ 343091 h 547653"/>
              <a:gd name="connsiteX10" fmla="*/ 298695 w 574179"/>
              <a:gd name="connsiteY10" fmla="*/ 263188 h 547653"/>
              <a:gd name="connsiteX11" fmla="*/ 320244 w 574179"/>
              <a:gd name="connsiteY11" fmla="*/ 272640 h 547653"/>
              <a:gd name="connsiteX12" fmla="*/ 330588 w 574179"/>
              <a:gd name="connsiteY12" fmla="*/ 270062 h 547653"/>
              <a:gd name="connsiteX13" fmla="*/ 377997 w 574179"/>
              <a:gd name="connsiteY13" fmla="*/ 307013 h 547653"/>
              <a:gd name="connsiteX14" fmla="*/ 377997 w 574179"/>
              <a:gd name="connsiteY14" fmla="*/ 341385 h 547653"/>
              <a:gd name="connsiteX15" fmla="*/ 308177 w 574179"/>
              <a:gd name="connsiteY15" fmla="*/ 338807 h 547653"/>
              <a:gd name="connsiteX16" fmla="*/ 320247 w 574179"/>
              <a:gd name="connsiteY16" fmla="*/ 224505 h 547653"/>
              <a:gd name="connsiteX17" fmla="*/ 336603 w 574179"/>
              <a:gd name="connsiteY17" fmla="*/ 241694 h 547653"/>
              <a:gd name="connsiteX18" fmla="*/ 335742 w 574179"/>
              <a:gd name="connsiteY18" fmla="*/ 246851 h 547653"/>
              <a:gd name="connsiteX19" fmla="*/ 433876 w 574179"/>
              <a:gd name="connsiteY19" fmla="*/ 324202 h 547653"/>
              <a:gd name="connsiteX20" fmla="*/ 435597 w 574179"/>
              <a:gd name="connsiteY20" fmla="*/ 325921 h 547653"/>
              <a:gd name="connsiteX21" fmla="*/ 446788 w 574179"/>
              <a:gd name="connsiteY21" fmla="*/ 364597 h 547653"/>
              <a:gd name="connsiteX22" fmla="*/ 499298 w 574179"/>
              <a:gd name="connsiteY22" fmla="*/ 380926 h 547653"/>
              <a:gd name="connsiteX23" fmla="*/ 499298 w 574179"/>
              <a:gd name="connsiteY23" fmla="*/ 438510 h 547653"/>
              <a:gd name="connsiteX24" fmla="*/ 74052 w 574179"/>
              <a:gd name="connsiteY24" fmla="*/ 438510 h 547653"/>
              <a:gd name="connsiteX25" fmla="*/ 74052 w 574179"/>
              <a:gd name="connsiteY25" fmla="*/ 380926 h 547653"/>
              <a:gd name="connsiteX26" fmla="*/ 286675 w 574179"/>
              <a:gd name="connsiteY26" fmla="*/ 352564 h 547653"/>
              <a:gd name="connsiteX27" fmla="*/ 439040 w 574179"/>
              <a:gd name="connsiteY27" fmla="*/ 362878 h 547653"/>
              <a:gd name="connsiteX28" fmla="*/ 428711 w 574179"/>
              <a:gd name="connsiteY28" fmla="*/ 329359 h 547653"/>
              <a:gd name="connsiteX29" fmla="*/ 332299 w 574179"/>
              <a:gd name="connsiteY29" fmla="*/ 252867 h 547653"/>
              <a:gd name="connsiteX30" fmla="*/ 320247 w 574179"/>
              <a:gd name="connsiteY30" fmla="*/ 258024 h 547653"/>
              <a:gd name="connsiteX31" fmla="*/ 303031 w 574179"/>
              <a:gd name="connsiteY31" fmla="*/ 241694 h 547653"/>
              <a:gd name="connsiteX32" fmla="*/ 320247 w 574179"/>
              <a:gd name="connsiteY32" fmla="*/ 224505 h 547653"/>
              <a:gd name="connsiteX33" fmla="*/ 299567 w 574179"/>
              <a:gd name="connsiteY33" fmla="*/ 186650 h 547653"/>
              <a:gd name="connsiteX34" fmla="*/ 427837 w 574179"/>
              <a:gd name="connsiteY34" fmla="*/ 215021 h 547653"/>
              <a:gd name="connsiteX35" fmla="*/ 433002 w 574179"/>
              <a:gd name="connsiteY35" fmla="*/ 217600 h 547653"/>
              <a:gd name="connsiteX36" fmla="*/ 438168 w 574179"/>
              <a:gd name="connsiteY36" fmla="*/ 220179 h 547653"/>
              <a:gd name="connsiteX37" fmla="*/ 442472 w 574179"/>
              <a:gd name="connsiteY37" fmla="*/ 225337 h 547653"/>
              <a:gd name="connsiteX38" fmla="*/ 445915 w 574179"/>
              <a:gd name="connsiteY38" fmla="*/ 230496 h 547653"/>
              <a:gd name="connsiteX39" fmla="*/ 447637 w 574179"/>
              <a:gd name="connsiteY39" fmla="*/ 237374 h 547653"/>
              <a:gd name="connsiteX40" fmla="*/ 449359 w 574179"/>
              <a:gd name="connsiteY40" fmla="*/ 241672 h 547653"/>
              <a:gd name="connsiteX41" fmla="*/ 462272 w 574179"/>
              <a:gd name="connsiteY41" fmla="*/ 352576 h 547653"/>
              <a:gd name="connsiteX42" fmla="*/ 457968 w 574179"/>
              <a:gd name="connsiteY42" fmla="*/ 351716 h 547653"/>
              <a:gd name="connsiteX43" fmla="*/ 448498 w 574179"/>
              <a:gd name="connsiteY43" fmla="*/ 321626 h 547653"/>
              <a:gd name="connsiteX44" fmla="*/ 446776 w 574179"/>
              <a:gd name="connsiteY44" fmla="*/ 315608 h 547653"/>
              <a:gd name="connsiteX45" fmla="*/ 351219 w 574179"/>
              <a:gd name="connsiteY45" fmla="*/ 240812 h 547653"/>
              <a:gd name="connsiteX46" fmla="*/ 320228 w 574179"/>
              <a:gd name="connsiteY46" fmla="*/ 210722 h 547653"/>
              <a:gd name="connsiteX47" fmla="*/ 293541 w 574179"/>
              <a:gd name="connsiteY47" fmla="*/ 226197 h 547653"/>
              <a:gd name="connsiteX48" fmla="*/ 290958 w 574179"/>
              <a:gd name="connsiteY48" fmla="*/ 203844 h 547653"/>
              <a:gd name="connsiteX49" fmla="*/ 274612 w 574179"/>
              <a:gd name="connsiteY49" fmla="*/ 186650 h 547653"/>
              <a:gd name="connsiteX50" fmla="*/ 282360 w 574179"/>
              <a:gd name="connsiteY50" fmla="*/ 203844 h 547653"/>
              <a:gd name="connsiteX51" fmla="*/ 283221 w 574179"/>
              <a:gd name="connsiteY51" fmla="*/ 203844 h 547653"/>
              <a:gd name="connsiteX52" fmla="*/ 265143 w 574179"/>
              <a:gd name="connsiteY52" fmla="*/ 338820 h 547653"/>
              <a:gd name="connsiteX53" fmla="*/ 195412 w 574179"/>
              <a:gd name="connsiteY53" fmla="*/ 341400 h 547653"/>
              <a:gd name="connsiteX54" fmla="*/ 195412 w 574179"/>
              <a:gd name="connsiteY54" fmla="*/ 266604 h 547653"/>
              <a:gd name="connsiteX55" fmla="*/ 186803 w 574179"/>
              <a:gd name="connsiteY55" fmla="*/ 269183 h 547653"/>
              <a:gd name="connsiteX56" fmla="*/ 178194 w 574179"/>
              <a:gd name="connsiteY56" fmla="*/ 343119 h 547653"/>
              <a:gd name="connsiteX57" fmla="*/ 111907 w 574179"/>
              <a:gd name="connsiteY57" fmla="*/ 352576 h 547653"/>
              <a:gd name="connsiteX58" fmla="*/ 124820 w 574179"/>
              <a:gd name="connsiteY58" fmla="*/ 241672 h 547653"/>
              <a:gd name="connsiteX59" fmla="*/ 125681 w 574179"/>
              <a:gd name="connsiteY59" fmla="*/ 237373 h 547653"/>
              <a:gd name="connsiteX60" fmla="*/ 128264 w 574179"/>
              <a:gd name="connsiteY60" fmla="*/ 230496 h 547653"/>
              <a:gd name="connsiteX61" fmla="*/ 131707 w 574179"/>
              <a:gd name="connsiteY61" fmla="*/ 226197 h 547653"/>
              <a:gd name="connsiteX62" fmla="*/ 136011 w 574179"/>
              <a:gd name="connsiteY62" fmla="*/ 220179 h 547653"/>
              <a:gd name="connsiteX63" fmla="*/ 141177 w 574179"/>
              <a:gd name="connsiteY63" fmla="*/ 217600 h 547653"/>
              <a:gd name="connsiteX64" fmla="*/ 145481 w 574179"/>
              <a:gd name="connsiteY64" fmla="*/ 215021 h 547653"/>
              <a:gd name="connsiteX65" fmla="*/ 274612 w 574179"/>
              <a:gd name="connsiteY65" fmla="*/ 186650 h 547653"/>
              <a:gd name="connsiteX66" fmla="*/ 287089 w 574179"/>
              <a:gd name="connsiteY66" fmla="*/ 0 h 547653"/>
              <a:gd name="connsiteX67" fmla="*/ 369292 w 574179"/>
              <a:gd name="connsiteY67" fmla="*/ 89871 h 547653"/>
              <a:gd name="connsiteX68" fmla="*/ 287089 w 574179"/>
              <a:gd name="connsiteY68" fmla="*/ 179742 h 547653"/>
              <a:gd name="connsiteX69" fmla="*/ 204886 w 574179"/>
              <a:gd name="connsiteY69" fmla="*/ 89871 h 547653"/>
              <a:gd name="connsiteX70" fmla="*/ 287089 w 574179"/>
              <a:gd name="connsiteY70" fmla="*/ 0 h 54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74179" h="547653">
                <a:moveTo>
                  <a:pt x="0" y="451358"/>
                </a:moveTo>
                <a:lnTo>
                  <a:pt x="574179" y="451358"/>
                </a:lnTo>
                <a:lnTo>
                  <a:pt x="574179" y="475432"/>
                </a:lnTo>
                <a:lnTo>
                  <a:pt x="531137" y="547653"/>
                </a:lnTo>
                <a:lnTo>
                  <a:pt x="42181" y="547653"/>
                </a:lnTo>
                <a:lnTo>
                  <a:pt x="0" y="475432"/>
                </a:lnTo>
                <a:close/>
                <a:moveTo>
                  <a:pt x="392503" y="318175"/>
                </a:moveTo>
                <a:lnTo>
                  <a:pt x="416711" y="337076"/>
                </a:lnTo>
                <a:lnTo>
                  <a:pt x="419305" y="345668"/>
                </a:lnTo>
                <a:cubicBezTo>
                  <a:pt x="411524" y="344809"/>
                  <a:pt x="403743" y="343950"/>
                  <a:pt x="395097" y="343091"/>
                </a:cubicBezTo>
                <a:close/>
                <a:moveTo>
                  <a:pt x="298695" y="263188"/>
                </a:moveTo>
                <a:cubicBezTo>
                  <a:pt x="304729" y="269203"/>
                  <a:pt x="311625" y="272640"/>
                  <a:pt x="320244" y="272640"/>
                </a:cubicBezTo>
                <a:cubicBezTo>
                  <a:pt x="323692" y="272640"/>
                  <a:pt x="327140" y="271781"/>
                  <a:pt x="330588" y="270062"/>
                </a:cubicBezTo>
                <a:lnTo>
                  <a:pt x="377997" y="307013"/>
                </a:lnTo>
                <a:lnTo>
                  <a:pt x="377997" y="341385"/>
                </a:lnTo>
                <a:cubicBezTo>
                  <a:pt x="356448" y="339666"/>
                  <a:pt x="333174" y="338807"/>
                  <a:pt x="308177" y="338807"/>
                </a:cubicBezTo>
                <a:close/>
                <a:moveTo>
                  <a:pt x="320247" y="224505"/>
                </a:moveTo>
                <a:cubicBezTo>
                  <a:pt x="329716" y="224505"/>
                  <a:pt x="336603" y="232240"/>
                  <a:pt x="336603" y="241694"/>
                </a:cubicBezTo>
                <a:cubicBezTo>
                  <a:pt x="336603" y="243413"/>
                  <a:pt x="336603" y="245132"/>
                  <a:pt x="335742" y="246851"/>
                </a:cubicBezTo>
                <a:lnTo>
                  <a:pt x="433876" y="324202"/>
                </a:lnTo>
                <a:cubicBezTo>
                  <a:pt x="434736" y="325062"/>
                  <a:pt x="434736" y="325062"/>
                  <a:pt x="435597" y="325921"/>
                </a:cubicBezTo>
                <a:lnTo>
                  <a:pt x="446788" y="364597"/>
                </a:lnTo>
                <a:cubicBezTo>
                  <a:pt x="488107" y="372332"/>
                  <a:pt x="499298" y="380926"/>
                  <a:pt x="499298" y="380926"/>
                </a:cubicBezTo>
                <a:lnTo>
                  <a:pt x="499298" y="438510"/>
                </a:lnTo>
                <a:lnTo>
                  <a:pt x="74052" y="438510"/>
                </a:lnTo>
                <a:lnTo>
                  <a:pt x="74052" y="380926"/>
                </a:lnTo>
                <a:cubicBezTo>
                  <a:pt x="74052" y="380926"/>
                  <a:pt x="109346" y="352564"/>
                  <a:pt x="286675" y="352564"/>
                </a:cubicBezTo>
                <a:cubicBezTo>
                  <a:pt x="358984" y="352564"/>
                  <a:pt x="406329" y="357721"/>
                  <a:pt x="439040" y="362878"/>
                </a:cubicBezTo>
                <a:lnTo>
                  <a:pt x="428711" y="329359"/>
                </a:lnTo>
                <a:lnTo>
                  <a:pt x="332299" y="252867"/>
                </a:lnTo>
                <a:cubicBezTo>
                  <a:pt x="328855" y="256305"/>
                  <a:pt x="324551" y="258024"/>
                  <a:pt x="320247" y="258024"/>
                </a:cubicBezTo>
                <a:cubicBezTo>
                  <a:pt x="310778" y="258024"/>
                  <a:pt x="303031" y="250289"/>
                  <a:pt x="303031" y="241694"/>
                </a:cubicBezTo>
                <a:cubicBezTo>
                  <a:pt x="303031" y="232240"/>
                  <a:pt x="310778" y="224505"/>
                  <a:pt x="320247" y="224505"/>
                </a:cubicBezTo>
                <a:close/>
                <a:moveTo>
                  <a:pt x="299567" y="186650"/>
                </a:moveTo>
                <a:cubicBezTo>
                  <a:pt x="359828" y="190089"/>
                  <a:pt x="425254" y="213301"/>
                  <a:pt x="427837" y="215021"/>
                </a:cubicBezTo>
                <a:cubicBezTo>
                  <a:pt x="430420" y="215021"/>
                  <a:pt x="431281" y="216740"/>
                  <a:pt x="433002" y="217600"/>
                </a:cubicBezTo>
                <a:cubicBezTo>
                  <a:pt x="434724" y="218460"/>
                  <a:pt x="436446" y="219319"/>
                  <a:pt x="438168" y="220179"/>
                </a:cubicBezTo>
                <a:cubicBezTo>
                  <a:pt x="439889" y="221899"/>
                  <a:pt x="440750" y="223618"/>
                  <a:pt x="442472" y="225337"/>
                </a:cubicBezTo>
                <a:cubicBezTo>
                  <a:pt x="443333" y="227057"/>
                  <a:pt x="445055" y="228776"/>
                  <a:pt x="445915" y="230496"/>
                </a:cubicBezTo>
                <a:cubicBezTo>
                  <a:pt x="446776" y="232215"/>
                  <a:pt x="447637" y="234794"/>
                  <a:pt x="447637" y="237374"/>
                </a:cubicBezTo>
                <a:cubicBezTo>
                  <a:pt x="448498" y="238233"/>
                  <a:pt x="449359" y="239953"/>
                  <a:pt x="449359" y="241672"/>
                </a:cubicBezTo>
                <a:lnTo>
                  <a:pt x="462272" y="352576"/>
                </a:lnTo>
                <a:cubicBezTo>
                  <a:pt x="460550" y="352576"/>
                  <a:pt x="459689" y="352576"/>
                  <a:pt x="457968" y="351716"/>
                </a:cubicBezTo>
                <a:lnTo>
                  <a:pt x="448498" y="321626"/>
                </a:lnTo>
                <a:lnTo>
                  <a:pt x="446776" y="315608"/>
                </a:lnTo>
                <a:lnTo>
                  <a:pt x="351219" y="240812"/>
                </a:lnTo>
                <a:cubicBezTo>
                  <a:pt x="351219" y="224478"/>
                  <a:pt x="337445" y="210722"/>
                  <a:pt x="320228" y="210722"/>
                </a:cubicBezTo>
                <a:cubicBezTo>
                  <a:pt x="309036" y="210722"/>
                  <a:pt x="299567" y="216740"/>
                  <a:pt x="293541" y="226197"/>
                </a:cubicBezTo>
                <a:lnTo>
                  <a:pt x="290958" y="203844"/>
                </a:lnTo>
                <a:close/>
                <a:moveTo>
                  <a:pt x="274612" y="186650"/>
                </a:moveTo>
                <a:lnTo>
                  <a:pt x="282360" y="203844"/>
                </a:lnTo>
                <a:lnTo>
                  <a:pt x="283221" y="203844"/>
                </a:lnTo>
                <a:lnTo>
                  <a:pt x="265143" y="338820"/>
                </a:lnTo>
                <a:cubicBezTo>
                  <a:pt x="239316" y="338820"/>
                  <a:pt x="216073" y="340540"/>
                  <a:pt x="195412" y="341400"/>
                </a:cubicBezTo>
                <a:lnTo>
                  <a:pt x="195412" y="266604"/>
                </a:lnTo>
                <a:cubicBezTo>
                  <a:pt x="192829" y="268323"/>
                  <a:pt x="189386" y="269183"/>
                  <a:pt x="186803" y="269183"/>
                </a:cubicBezTo>
                <a:lnTo>
                  <a:pt x="178194" y="343119"/>
                </a:lnTo>
                <a:cubicBezTo>
                  <a:pt x="149785" y="345698"/>
                  <a:pt x="128264" y="349137"/>
                  <a:pt x="111907" y="352576"/>
                </a:cubicBezTo>
                <a:lnTo>
                  <a:pt x="124820" y="241672"/>
                </a:lnTo>
                <a:cubicBezTo>
                  <a:pt x="124820" y="239953"/>
                  <a:pt x="125681" y="239093"/>
                  <a:pt x="125681" y="237373"/>
                </a:cubicBezTo>
                <a:cubicBezTo>
                  <a:pt x="126542" y="234794"/>
                  <a:pt x="126542" y="232215"/>
                  <a:pt x="128264" y="230496"/>
                </a:cubicBezTo>
                <a:cubicBezTo>
                  <a:pt x="129124" y="228776"/>
                  <a:pt x="129985" y="227057"/>
                  <a:pt x="131707" y="226197"/>
                </a:cubicBezTo>
                <a:cubicBezTo>
                  <a:pt x="132568" y="223618"/>
                  <a:pt x="134290" y="221899"/>
                  <a:pt x="136011" y="220179"/>
                </a:cubicBezTo>
                <a:cubicBezTo>
                  <a:pt x="137733" y="219319"/>
                  <a:pt x="139455" y="218460"/>
                  <a:pt x="141177" y="217600"/>
                </a:cubicBezTo>
                <a:cubicBezTo>
                  <a:pt x="142898" y="216740"/>
                  <a:pt x="143759" y="215021"/>
                  <a:pt x="145481" y="215021"/>
                </a:cubicBezTo>
                <a:cubicBezTo>
                  <a:pt x="148925" y="213301"/>
                  <a:pt x="214351" y="190089"/>
                  <a:pt x="274612" y="186650"/>
                </a:cubicBezTo>
                <a:close/>
                <a:moveTo>
                  <a:pt x="287089" y="0"/>
                </a:moveTo>
                <a:cubicBezTo>
                  <a:pt x="332488" y="0"/>
                  <a:pt x="369292" y="40237"/>
                  <a:pt x="369292" y="89871"/>
                </a:cubicBezTo>
                <a:cubicBezTo>
                  <a:pt x="369292" y="139505"/>
                  <a:pt x="332488" y="179742"/>
                  <a:pt x="287089" y="179742"/>
                </a:cubicBezTo>
                <a:cubicBezTo>
                  <a:pt x="241690" y="179742"/>
                  <a:pt x="204886" y="139505"/>
                  <a:pt x="204886" y="89871"/>
                </a:cubicBezTo>
                <a:cubicBezTo>
                  <a:pt x="204886" y="40237"/>
                  <a:pt x="241690" y="0"/>
                  <a:pt x="287089" y="0"/>
                </a:cubicBezTo>
                <a:close/>
              </a:path>
            </a:pathLst>
          </a:custGeom>
          <a:solidFill>
            <a:schemeClr val="accent1"/>
          </a:solidFill>
          <a:ln>
            <a:noFill/>
          </a:ln>
        </p:spPr>
      </p:sp>
    </p:spTree>
  </p:cSld>
  <p:clrMapOvr>
    <a:masterClrMapping/>
  </p:clrMapOvr>
  <p:transition>
    <p:random/>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0" name="文本框 9"/>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3.4.21  </a:t>
            </a:r>
            <a:r>
              <a:rPr lang="zh-CN" altLang="en-US" sz="2000" b="1" dirty="0">
                <a:latin typeface="仿宋" panose="02010609060101010101" charset="-122"/>
                <a:ea typeface="仿宋" panose="02010609060101010101" charset="-122"/>
                <a:cs typeface="仿宋" panose="02010609060101010101" charset="-122"/>
              </a:rPr>
              <a:t>可视化安全管理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1" name="文本框 10"/>
          <p:cNvSpPr txBox="1"/>
          <p:nvPr/>
        </p:nvSpPr>
        <p:spPr>
          <a:xfrm>
            <a:off x="372286" y="1280289"/>
            <a:ext cx="10894803" cy="5212453"/>
          </a:xfrm>
          <a:prstGeom prst="rect">
            <a:avLst/>
          </a:prstGeom>
          <a:noFill/>
        </p:spPr>
        <p:txBody>
          <a:bodyPr wrap="square" rtlCol="0">
            <a:spAutoFit/>
          </a:bodyPr>
          <a:lstStyle/>
          <a:p>
            <a:pPr lvl="1">
              <a:lnSpc>
                <a:spcPct val="150000"/>
              </a:lnSpc>
            </a:pPr>
            <a:r>
              <a:rPr lang="en-US" altLang="zh-CN" sz="1400" b="1" dirty="0">
                <a:latin typeface="仿宋" panose="02010609060101010101" charset="-122"/>
                <a:ea typeface="仿宋" panose="02010609060101010101" charset="-122"/>
                <a:cs typeface="仿宋" panose="02010609060101010101" charset="-122"/>
                <a:sym typeface="+mn-ea"/>
              </a:rPr>
              <a:t>2</a:t>
            </a:r>
            <a:r>
              <a:rPr lang="zh-CN" altLang="en-US" sz="1400" b="1" dirty="0">
                <a:latin typeface="仿宋" panose="02010609060101010101" charset="-122"/>
                <a:ea typeface="仿宋" panose="02010609060101010101" charset="-122"/>
                <a:cs typeface="仿宋" panose="02010609060101010101" charset="-122"/>
                <a:sym typeface="+mn-ea"/>
              </a:rPr>
              <a:t>）</a:t>
            </a:r>
            <a:r>
              <a:rPr lang="zh-CN" altLang="en-US" sz="1400" dirty="0">
                <a:latin typeface="仿宋" panose="02010609060101010101" charset="-122"/>
                <a:ea typeface="仿宋" panose="02010609060101010101" charset="-122"/>
                <a:cs typeface="仿宋" panose="02010609060101010101" charset="-122"/>
                <a:sym typeface="+mn-ea"/>
              </a:rPr>
              <a:t>安全验收标识使用管理流程搭设过程中，由安全总监负责挂设红色验收牌；搭设完成后，由验收组织人根据验收结论分别挂设黄、绿验收牌；</a:t>
            </a:r>
            <a:endParaRPr lang="en-US" altLang="zh-CN" sz="1400" dirty="0">
              <a:latin typeface="仿宋" panose="02010609060101010101" charset="-122"/>
              <a:ea typeface="仿宋" panose="02010609060101010101" charset="-122"/>
              <a:cs typeface="仿宋" panose="02010609060101010101" charset="-122"/>
              <a:sym typeface="+mn-ea"/>
            </a:endParaRPr>
          </a:p>
          <a:p>
            <a:pPr lvl="1">
              <a:lnSpc>
                <a:spcPct val="150000"/>
              </a:lnSpc>
            </a:pPr>
            <a:r>
              <a:rPr lang="zh-CN" altLang="en-US" sz="1400" dirty="0">
                <a:latin typeface="仿宋" panose="02010609060101010101" charset="-122"/>
                <a:ea typeface="仿宋" panose="02010609060101010101" charset="-122"/>
                <a:cs typeface="仿宋" panose="02010609060101010101" charset="-122"/>
                <a:sym typeface="+mn-ea"/>
              </a:rPr>
              <a:t>黄、绿验收牌背面为检查记录，巡查人员每周记 </a:t>
            </a:r>
            <a:r>
              <a:rPr lang="en-US" altLang="zh-CN" sz="1400" dirty="0">
                <a:latin typeface="仿宋" panose="02010609060101010101" charset="-122"/>
                <a:ea typeface="仿宋" panose="02010609060101010101" charset="-122"/>
                <a:cs typeface="仿宋" panose="02010609060101010101" charset="-122"/>
                <a:sym typeface="+mn-ea"/>
              </a:rPr>
              <a:t>1 </a:t>
            </a:r>
            <a:r>
              <a:rPr lang="zh-CN" altLang="en-US" sz="1400" dirty="0">
                <a:latin typeface="仿宋" panose="02010609060101010101" charset="-122"/>
                <a:ea typeface="仿宋" panose="02010609060101010101" charset="-122"/>
                <a:cs typeface="仿宋" panose="02010609060101010101" charset="-122"/>
                <a:sym typeface="+mn-ea"/>
              </a:rPr>
              <a:t>次检查结果， 发现架体不合格可更换标牌并督促整改；项目总工（技术负责人）将验收办法写入相关方案。</a:t>
            </a:r>
            <a:endParaRPr lang="zh-CN" altLang="en-US" sz="1400" dirty="0">
              <a:latin typeface="仿宋" panose="02010609060101010101" charset="-122"/>
              <a:ea typeface="仿宋" panose="02010609060101010101" charset="-122"/>
              <a:cs typeface="仿宋" panose="02010609060101010101" charset="-122"/>
              <a:sym typeface="+mn-ea"/>
            </a:endParaRPr>
          </a:p>
          <a:p>
            <a:pPr lvl="1">
              <a:lnSpc>
                <a:spcPct val="150000"/>
              </a:lnSpc>
            </a:pPr>
            <a:endParaRPr lang="en-US" altLang="zh-CN" sz="1400" b="1" dirty="0">
              <a:latin typeface="仿宋" panose="02010609060101010101" charset="-122"/>
              <a:ea typeface="仿宋" panose="02010609060101010101" charset="-122"/>
              <a:cs typeface="仿宋" panose="02010609060101010101" charset="-122"/>
              <a:sym typeface="+mn-ea"/>
            </a:endParaRPr>
          </a:p>
          <a:p>
            <a:pPr lvl="1">
              <a:lnSpc>
                <a:spcPct val="150000"/>
              </a:lnSpc>
            </a:pPr>
            <a:r>
              <a:rPr lang="en-US" altLang="zh-CN" sz="1400" b="1" dirty="0">
                <a:latin typeface="仿宋" panose="02010609060101010101" charset="-122"/>
                <a:ea typeface="仿宋" panose="02010609060101010101" charset="-122"/>
                <a:cs typeface="仿宋" panose="02010609060101010101" charset="-122"/>
                <a:sym typeface="+mn-ea"/>
              </a:rPr>
              <a:t>3</a:t>
            </a:r>
            <a:r>
              <a:rPr lang="zh-CN" altLang="en-US" sz="1400" b="1" dirty="0">
                <a:latin typeface="仿宋" panose="02010609060101010101" charset="-122"/>
                <a:ea typeface="仿宋" panose="02010609060101010101" charset="-122"/>
                <a:cs typeface="仿宋" panose="02010609060101010101" charset="-122"/>
                <a:sym typeface="+mn-ea"/>
              </a:rPr>
              <a:t>）安全检查标签使用管理流程</a:t>
            </a:r>
            <a:endParaRPr lang="zh-CN" altLang="en-US" sz="1400" b="1" dirty="0">
              <a:latin typeface="仿宋" panose="02010609060101010101" charset="-122"/>
              <a:ea typeface="仿宋" panose="02010609060101010101" charset="-122"/>
              <a:cs typeface="仿宋" panose="02010609060101010101" charset="-122"/>
              <a:sym typeface="+mn-ea"/>
            </a:endParaRPr>
          </a:p>
          <a:p>
            <a:pPr lvl="1">
              <a:lnSpc>
                <a:spcPct val="150000"/>
              </a:lnSpc>
            </a:pPr>
            <a:r>
              <a:rPr lang="zh-CN" altLang="en-US" sz="1400" dirty="0">
                <a:latin typeface="仿宋" panose="02010609060101010101" charset="-122"/>
                <a:ea typeface="仿宋" panose="02010609060101010101" charset="-122"/>
                <a:cs typeface="仿宋" panose="02010609060101010101" charset="-122"/>
                <a:sym typeface="+mn-ea"/>
              </a:rPr>
              <a:t>项目月检完成后，由责任工程师在责任范围内的相关设施设备上张贴与月度相对应的已检查标签，并建立台账，记录张贴标签数量、位置、检查时间及状态等，安全工程师负责监督督促，并建立总台账。</a:t>
            </a:r>
            <a:endParaRPr lang="zh-CN" altLang="en-US" sz="1400" dirty="0">
              <a:latin typeface="仿宋" panose="02010609060101010101" charset="-122"/>
              <a:ea typeface="仿宋" panose="02010609060101010101" charset="-122"/>
              <a:cs typeface="仿宋" panose="02010609060101010101" charset="-122"/>
              <a:sym typeface="+mn-ea"/>
            </a:endParaRPr>
          </a:p>
          <a:p>
            <a:pPr lvl="1">
              <a:lnSpc>
                <a:spcPct val="150000"/>
              </a:lnSpc>
            </a:pPr>
            <a:endParaRPr lang="en-US" altLang="zh-CN" sz="1400" b="1" dirty="0">
              <a:latin typeface="仿宋" panose="02010609060101010101" charset="-122"/>
              <a:ea typeface="仿宋" panose="02010609060101010101" charset="-122"/>
              <a:cs typeface="仿宋" panose="02010609060101010101" charset="-122"/>
              <a:sym typeface="+mn-ea"/>
            </a:endParaRPr>
          </a:p>
          <a:p>
            <a:pPr lvl="1">
              <a:lnSpc>
                <a:spcPct val="150000"/>
              </a:lnSpc>
            </a:pPr>
            <a:r>
              <a:rPr lang="en-US" altLang="zh-CN" sz="1400" b="1" dirty="0">
                <a:latin typeface="仿宋" panose="02010609060101010101" charset="-122"/>
                <a:ea typeface="仿宋" panose="02010609060101010101" charset="-122"/>
                <a:cs typeface="仿宋" panose="02010609060101010101" charset="-122"/>
                <a:sym typeface="+mn-ea"/>
              </a:rPr>
              <a:t>4</a:t>
            </a:r>
            <a:r>
              <a:rPr lang="zh-CN" altLang="en-US" sz="1400" b="1" dirty="0">
                <a:latin typeface="仿宋" panose="02010609060101010101" charset="-122"/>
                <a:ea typeface="仿宋" panose="02010609060101010101" charset="-122"/>
                <a:cs typeface="仿宋" panose="02010609060101010101" charset="-122"/>
                <a:sym typeface="+mn-ea"/>
              </a:rPr>
              <a:t>）安全警示挂图使用管理流程</a:t>
            </a:r>
            <a:endParaRPr lang="zh-CN" altLang="en-US" sz="1400" b="1" dirty="0">
              <a:latin typeface="仿宋" panose="02010609060101010101" charset="-122"/>
              <a:ea typeface="仿宋" panose="02010609060101010101" charset="-122"/>
              <a:cs typeface="仿宋" panose="02010609060101010101" charset="-122"/>
              <a:sym typeface="+mn-ea"/>
            </a:endParaRPr>
          </a:p>
          <a:p>
            <a:pPr lvl="1">
              <a:lnSpc>
                <a:spcPct val="150000"/>
              </a:lnSpc>
            </a:pPr>
            <a:r>
              <a:rPr lang="zh-CN" altLang="en-US" sz="1400" dirty="0">
                <a:latin typeface="仿宋" panose="02010609060101010101" charset="-122"/>
                <a:ea typeface="仿宋" panose="02010609060101010101" charset="-122"/>
                <a:cs typeface="仿宋" panose="02010609060101010101" charset="-122"/>
                <a:sym typeface="+mn-ea"/>
              </a:rPr>
              <a:t>安全工程师根据当前施工生产工艺和分部分项工程，从安全警示图库选取相关联的事故警示挂图（或自行编制），</a:t>
            </a:r>
            <a:r>
              <a:rPr lang="en-US" altLang="zh-CN" sz="1400" dirty="0">
                <a:latin typeface="仿宋" panose="02010609060101010101" charset="-122"/>
                <a:ea typeface="仿宋" panose="02010609060101010101" charset="-122"/>
                <a:cs typeface="仿宋" panose="02010609060101010101" charset="-122"/>
                <a:sym typeface="+mn-ea"/>
              </a:rPr>
              <a:t>A4 </a:t>
            </a:r>
            <a:r>
              <a:rPr lang="zh-CN" altLang="en-US" sz="1400" dirty="0">
                <a:latin typeface="仿宋" panose="02010609060101010101" charset="-122"/>
                <a:ea typeface="仿宋" panose="02010609060101010101" charset="-122"/>
                <a:cs typeface="仿宋" panose="02010609060101010101" charset="-122"/>
                <a:sym typeface="+mn-ea"/>
              </a:rPr>
              <a:t>纸彩色打印塑封，张贴在安全通道口等位置，至多 </a:t>
            </a:r>
            <a:r>
              <a:rPr lang="en-US" altLang="zh-CN" sz="1400" dirty="0">
                <a:latin typeface="仿宋" panose="02010609060101010101" charset="-122"/>
                <a:ea typeface="仿宋" panose="02010609060101010101" charset="-122"/>
                <a:cs typeface="仿宋" panose="02010609060101010101" charset="-122"/>
                <a:sym typeface="+mn-ea"/>
              </a:rPr>
              <a:t>2 </a:t>
            </a:r>
            <a:r>
              <a:rPr lang="zh-CN" altLang="en-US" sz="1400" dirty="0">
                <a:latin typeface="仿宋" panose="02010609060101010101" charset="-122"/>
                <a:ea typeface="仿宋" panose="02010609060101010101" charset="-122"/>
                <a:cs typeface="仿宋" panose="02010609060101010101" charset="-122"/>
                <a:sym typeface="+mn-ea"/>
              </a:rPr>
              <a:t>个月需更新一次。</a:t>
            </a:r>
            <a:endParaRPr lang="zh-CN" altLang="en-US" sz="1400" dirty="0">
              <a:latin typeface="仿宋" panose="02010609060101010101" charset="-122"/>
              <a:ea typeface="仿宋" panose="02010609060101010101" charset="-122"/>
              <a:cs typeface="仿宋" panose="02010609060101010101" charset="-122"/>
              <a:sym typeface="+mn-ea"/>
            </a:endParaRPr>
          </a:p>
          <a:p>
            <a:pPr lvl="1">
              <a:lnSpc>
                <a:spcPct val="150000"/>
              </a:lnSpc>
            </a:pPr>
            <a:endParaRPr lang="en-US" altLang="zh-CN" sz="1400" b="1" dirty="0">
              <a:latin typeface="仿宋" panose="02010609060101010101" charset="-122"/>
              <a:ea typeface="仿宋" panose="02010609060101010101" charset="-122"/>
              <a:cs typeface="仿宋" panose="02010609060101010101" charset="-122"/>
              <a:sym typeface="+mn-ea"/>
            </a:endParaRPr>
          </a:p>
          <a:p>
            <a:pPr lvl="1">
              <a:lnSpc>
                <a:spcPct val="150000"/>
              </a:lnSpc>
            </a:pPr>
            <a:r>
              <a:rPr lang="en-US" altLang="zh-CN" sz="1400" b="1" dirty="0">
                <a:latin typeface="仿宋" panose="02010609060101010101" charset="-122"/>
                <a:ea typeface="仿宋" panose="02010609060101010101" charset="-122"/>
                <a:cs typeface="仿宋" panose="02010609060101010101" charset="-122"/>
                <a:sym typeface="+mn-ea"/>
              </a:rPr>
              <a:t>5</a:t>
            </a:r>
            <a:r>
              <a:rPr lang="zh-CN" altLang="en-US" sz="1400" b="1" dirty="0">
                <a:latin typeface="仿宋" panose="02010609060101010101" charset="-122"/>
                <a:ea typeface="仿宋" panose="02010609060101010101" charset="-122"/>
                <a:cs typeface="仿宋" panose="02010609060101010101" charset="-122"/>
                <a:sym typeface="+mn-ea"/>
              </a:rPr>
              <a:t>）应急指示牌使用管理流程</a:t>
            </a:r>
            <a:endParaRPr lang="zh-CN" altLang="en-US" sz="1400" b="1" dirty="0">
              <a:latin typeface="仿宋" panose="02010609060101010101" charset="-122"/>
              <a:ea typeface="仿宋" panose="02010609060101010101" charset="-122"/>
              <a:cs typeface="仿宋" panose="02010609060101010101" charset="-122"/>
              <a:sym typeface="+mn-ea"/>
            </a:endParaRPr>
          </a:p>
          <a:p>
            <a:pPr lvl="1">
              <a:lnSpc>
                <a:spcPct val="150000"/>
              </a:lnSpc>
            </a:pPr>
            <a:r>
              <a:rPr lang="zh-CN" altLang="en-US" sz="1400" dirty="0">
                <a:latin typeface="仿宋" panose="02010609060101010101" charset="-122"/>
                <a:ea typeface="仿宋" panose="02010609060101010101" charset="-122"/>
                <a:cs typeface="仿宋" panose="02010609060101010101" charset="-122"/>
                <a:sym typeface="+mn-ea"/>
              </a:rPr>
              <a:t>由项目安全总监设计，内容包含应急疏散路线、应急集中点、应急电话、简单应急知识等，经项目安全生产领导小组共同讨论通过后制作，利用门禁卡、公示栏等方式公示，随工程进度现场发生变化时，及时更新。</a:t>
            </a:r>
            <a:endParaRPr lang="zh-CN" altLang="en-US" sz="1400" dirty="0">
              <a:latin typeface="仿宋" panose="02010609060101010101" charset="-122"/>
              <a:ea typeface="仿宋" panose="02010609060101010101" charset="-122"/>
              <a:cs typeface="仿宋" panose="02010609060101010101" charset="-122"/>
              <a:sym typeface="+mn-ea"/>
            </a:endParaRPr>
          </a:p>
        </p:txBody>
      </p:sp>
      <p:cxnSp>
        <p:nvCxnSpPr>
          <p:cNvPr id="6" name="直接连接符 51"/>
          <p:cNvCxnSpPr/>
          <p:nvPr/>
        </p:nvCxnSpPr>
        <p:spPr>
          <a:xfrm flipH="1">
            <a:off x="1878888" y="2836754"/>
            <a:ext cx="8137135" cy="0"/>
          </a:xfrm>
          <a:prstGeom prst="line">
            <a:avLst/>
          </a:prstGeom>
          <a:ln w="28575">
            <a:solidFill>
              <a:srgbClr val="0579CD"/>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接连接符 51"/>
          <p:cNvCxnSpPr/>
          <p:nvPr/>
        </p:nvCxnSpPr>
        <p:spPr>
          <a:xfrm flipH="1">
            <a:off x="1878888" y="5356797"/>
            <a:ext cx="8137135" cy="0"/>
          </a:xfrm>
          <a:prstGeom prst="line">
            <a:avLst/>
          </a:prstGeom>
          <a:ln w="28575">
            <a:solidFill>
              <a:srgbClr val="0579CD"/>
            </a:solidFill>
            <a:prstDash val="sysDot"/>
          </a:ln>
        </p:spPr>
        <p:style>
          <a:lnRef idx="1">
            <a:schemeClr val="accent1"/>
          </a:lnRef>
          <a:fillRef idx="0">
            <a:schemeClr val="accent1"/>
          </a:fillRef>
          <a:effectRef idx="0">
            <a:schemeClr val="accent1"/>
          </a:effectRef>
          <a:fontRef idx="minor">
            <a:schemeClr val="tx1"/>
          </a:fontRef>
        </p:style>
      </p:cxnSp>
      <p:cxnSp>
        <p:nvCxnSpPr>
          <p:cNvPr id="14" name="直接连接符 51"/>
          <p:cNvCxnSpPr/>
          <p:nvPr/>
        </p:nvCxnSpPr>
        <p:spPr>
          <a:xfrm flipH="1">
            <a:off x="1878888" y="4055954"/>
            <a:ext cx="8137135" cy="0"/>
          </a:xfrm>
          <a:prstGeom prst="line">
            <a:avLst/>
          </a:prstGeom>
          <a:ln w="28575">
            <a:solidFill>
              <a:srgbClr val="0579CD"/>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0" name="文本框 9"/>
          <p:cNvSpPr txBox="1"/>
          <p:nvPr/>
        </p:nvSpPr>
        <p:spPr>
          <a:xfrm>
            <a:off x="62231" y="781050"/>
            <a:ext cx="5167174" cy="481863"/>
          </a:xfrm>
          <a:prstGeom prst="rect">
            <a:avLst/>
          </a:prstGeom>
          <a:noFill/>
          <a:ln>
            <a:solidFill>
              <a:schemeClr val="accent1">
                <a:lumMod val="75000"/>
              </a:schemeClr>
            </a:solidFill>
          </a:ln>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3.4.21  </a:t>
            </a:r>
            <a:r>
              <a:rPr lang="zh-CN" altLang="en-US" sz="2000" b="1" dirty="0">
                <a:latin typeface="仿宋" panose="02010609060101010101" charset="-122"/>
                <a:ea typeface="仿宋" panose="02010609060101010101" charset="-122"/>
                <a:cs typeface="仿宋" panose="02010609060101010101" charset="-122"/>
              </a:rPr>
              <a:t>可视化安全管理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1" name="文本框 10"/>
          <p:cNvSpPr txBox="1"/>
          <p:nvPr/>
        </p:nvSpPr>
        <p:spPr>
          <a:xfrm>
            <a:off x="371012" y="1639519"/>
            <a:ext cx="10894803" cy="2950295"/>
          </a:xfrm>
          <a:prstGeom prst="rect">
            <a:avLst/>
          </a:prstGeom>
          <a:noFill/>
        </p:spPr>
        <p:txBody>
          <a:bodyPr wrap="square" rtlCol="0">
            <a:spAutoFit/>
          </a:bodyPr>
          <a:lstStyle/>
          <a:p>
            <a:pPr lvl="1">
              <a:lnSpc>
                <a:spcPct val="150000"/>
              </a:lnSpc>
            </a:pPr>
            <a:r>
              <a:rPr lang="en-US" altLang="zh-CN" sz="1400" b="1" dirty="0">
                <a:latin typeface="仿宋" panose="02010609060101010101" charset="-122"/>
                <a:ea typeface="仿宋" panose="02010609060101010101" charset="-122"/>
                <a:cs typeface="仿宋" panose="02010609060101010101" charset="-122"/>
                <a:sym typeface="+mn-ea"/>
              </a:rPr>
              <a:t>6</a:t>
            </a:r>
            <a:r>
              <a:rPr lang="zh-CN" altLang="en-US" sz="1400" b="1" dirty="0">
                <a:latin typeface="仿宋" panose="02010609060101010101" charset="-122"/>
                <a:ea typeface="仿宋" panose="02010609060101010101" charset="-122"/>
                <a:cs typeface="仿宋" panose="02010609060101010101" charset="-122"/>
                <a:sym typeface="+mn-ea"/>
              </a:rPr>
              <a:t>）安全生产责任制及考核公示牌使用管理流程</a:t>
            </a:r>
            <a:endParaRPr lang="zh-CN" altLang="en-US" sz="1400" b="1" dirty="0">
              <a:latin typeface="仿宋" panose="02010609060101010101" charset="-122"/>
              <a:ea typeface="仿宋" panose="02010609060101010101" charset="-122"/>
              <a:cs typeface="仿宋" panose="02010609060101010101" charset="-122"/>
              <a:sym typeface="+mn-ea"/>
            </a:endParaRPr>
          </a:p>
          <a:p>
            <a:pPr lvl="1">
              <a:lnSpc>
                <a:spcPct val="150000"/>
              </a:lnSpc>
            </a:pPr>
            <a:r>
              <a:rPr lang="zh-CN" altLang="en-US" sz="1400" dirty="0">
                <a:latin typeface="仿宋" panose="02010609060101010101" charset="-122"/>
                <a:ea typeface="仿宋" panose="02010609060101010101" charset="-122"/>
                <a:cs typeface="仿宋" panose="02010609060101010101" charset="-122"/>
                <a:sym typeface="+mn-ea"/>
              </a:rPr>
              <a:t>项目在施工现场入口处设置安全管理可视化公示栏，简单标注每位管理人员的责任区域或管理范畴，并附个人安全生产责任书，每季度公示考核情况。在同一考核期内同时公示对劳务队伍安全生产及文明施工考核评比的情况。</a:t>
            </a:r>
            <a:endParaRPr lang="en-US" altLang="zh-CN" sz="1400" dirty="0">
              <a:latin typeface="仿宋" panose="02010609060101010101" charset="-122"/>
              <a:ea typeface="仿宋" panose="02010609060101010101" charset="-122"/>
              <a:cs typeface="仿宋" panose="02010609060101010101" charset="-122"/>
              <a:sym typeface="+mn-ea"/>
            </a:endParaRPr>
          </a:p>
          <a:p>
            <a:pPr lvl="1">
              <a:lnSpc>
                <a:spcPct val="150000"/>
              </a:lnSpc>
            </a:pPr>
            <a:endParaRPr lang="en-US" altLang="zh-CN" sz="1400" dirty="0">
              <a:latin typeface="仿宋" panose="02010609060101010101" charset="-122"/>
              <a:ea typeface="仿宋" panose="02010609060101010101" charset="-122"/>
              <a:cs typeface="仿宋" panose="02010609060101010101" charset="-122"/>
              <a:sym typeface="+mn-ea"/>
            </a:endParaRPr>
          </a:p>
          <a:p>
            <a:pPr lvl="1">
              <a:lnSpc>
                <a:spcPct val="150000"/>
              </a:lnSpc>
            </a:pPr>
            <a:endParaRPr lang="en-US" altLang="zh-CN" sz="1400" dirty="0">
              <a:latin typeface="仿宋" panose="02010609060101010101" charset="-122"/>
              <a:ea typeface="仿宋" panose="02010609060101010101" charset="-122"/>
              <a:cs typeface="仿宋" panose="02010609060101010101" charset="-122"/>
              <a:sym typeface="+mn-ea"/>
            </a:endParaRPr>
          </a:p>
          <a:p>
            <a:pPr lvl="1">
              <a:lnSpc>
                <a:spcPct val="150000"/>
              </a:lnSpc>
            </a:pPr>
            <a:endParaRPr lang="zh-CN" altLang="en-US" sz="1400" dirty="0">
              <a:latin typeface="仿宋" panose="02010609060101010101" charset="-122"/>
              <a:ea typeface="仿宋" panose="02010609060101010101" charset="-122"/>
              <a:cs typeface="仿宋" panose="02010609060101010101" charset="-122"/>
              <a:sym typeface="+mn-ea"/>
            </a:endParaRPr>
          </a:p>
          <a:p>
            <a:pPr lvl="1">
              <a:lnSpc>
                <a:spcPct val="150000"/>
              </a:lnSpc>
            </a:pPr>
            <a:r>
              <a:rPr lang="en-US" altLang="zh-CN" sz="1400" b="1" dirty="0">
                <a:latin typeface="仿宋" panose="02010609060101010101" charset="-122"/>
                <a:ea typeface="仿宋" panose="02010609060101010101" charset="-122"/>
                <a:cs typeface="仿宋" panose="02010609060101010101" charset="-122"/>
                <a:sym typeface="+mn-ea"/>
              </a:rPr>
              <a:t>7</a:t>
            </a:r>
            <a:r>
              <a:rPr lang="zh-CN" altLang="en-US" sz="1400" b="1" dirty="0">
                <a:latin typeface="仿宋" panose="02010609060101010101" charset="-122"/>
                <a:ea typeface="仿宋" panose="02010609060101010101" charset="-122"/>
                <a:cs typeface="仿宋" panose="02010609060101010101" charset="-122"/>
                <a:sym typeface="+mn-ea"/>
              </a:rPr>
              <a:t>）高风险作业许可、安全技术交底项目责任工程师</a:t>
            </a:r>
            <a:r>
              <a:rPr lang="en-US" altLang="zh-CN" sz="1400" b="1" dirty="0">
                <a:latin typeface="仿宋" panose="02010609060101010101" charset="-122"/>
                <a:ea typeface="仿宋" panose="02010609060101010101" charset="-122"/>
                <a:cs typeface="仿宋" panose="02010609060101010101" charset="-122"/>
                <a:sym typeface="+mn-ea"/>
              </a:rPr>
              <a:t>/</a:t>
            </a:r>
            <a:r>
              <a:rPr lang="zh-CN" altLang="en-US" sz="1400" b="1" dirty="0">
                <a:latin typeface="仿宋" panose="02010609060101010101" charset="-122"/>
                <a:ea typeface="仿宋" panose="02010609060101010101" charset="-122"/>
                <a:cs typeface="仿宋" panose="02010609060101010101" charset="-122"/>
                <a:sym typeface="+mn-ea"/>
              </a:rPr>
              <a:t>助理责任工程师根据当日作业内容将相关联的危险作业许可、安全技术交底复印件置于公示栏处，利于各级管理人员了解</a:t>
            </a:r>
            <a:endParaRPr lang="zh-CN" altLang="en-US" sz="1400" b="1" dirty="0">
              <a:latin typeface="仿宋" panose="02010609060101010101" charset="-122"/>
              <a:ea typeface="仿宋" panose="02010609060101010101" charset="-122"/>
              <a:cs typeface="仿宋" panose="02010609060101010101" charset="-122"/>
              <a:sym typeface="+mn-ea"/>
            </a:endParaRPr>
          </a:p>
          <a:p>
            <a:pPr lvl="1">
              <a:lnSpc>
                <a:spcPct val="150000"/>
              </a:lnSpc>
            </a:pPr>
            <a:r>
              <a:rPr lang="zh-CN" altLang="en-US" sz="1400" b="1" dirty="0">
                <a:latin typeface="仿宋" panose="02010609060101010101" charset="-122"/>
                <a:ea typeface="仿宋" panose="02010609060101010101" charset="-122"/>
                <a:cs typeface="仿宋" panose="02010609060101010101" charset="-122"/>
                <a:sym typeface="+mn-ea"/>
              </a:rPr>
              <a:t>当日作业动态，有目的地开展日巡查，并互相监督督促相关工作开展。</a:t>
            </a:r>
            <a:endParaRPr lang="zh-CN" altLang="en-US" sz="1400" b="1" dirty="0">
              <a:latin typeface="仿宋" panose="02010609060101010101" charset="-122"/>
              <a:ea typeface="仿宋" panose="02010609060101010101" charset="-122"/>
              <a:cs typeface="仿宋" panose="02010609060101010101" charset="-122"/>
              <a:sym typeface="+mn-ea"/>
            </a:endParaRPr>
          </a:p>
        </p:txBody>
      </p:sp>
      <p:cxnSp>
        <p:nvCxnSpPr>
          <p:cNvPr id="7" name="直接连接符 51"/>
          <p:cNvCxnSpPr/>
          <p:nvPr/>
        </p:nvCxnSpPr>
        <p:spPr>
          <a:xfrm flipH="1">
            <a:off x="1552316" y="3195982"/>
            <a:ext cx="8137135" cy="0"/>
          </a:xfrm>
          <a:prstGeom prst="line">
            <a:avLst/>
          </a:prstGeom>
          <a:ln w="28575">
            <a:solidFill>
              <a:srgbClr val="0579CD"/>
            </a:solidFill>
            <a:prstDash val="sysDot"/>
          </a:ln>
        </p:spPr>
        <p:style>
          <a:lnRef idx="1">
            <a:schemeClr val="accent1"/>
          </a:lnRef>
          <a:fillRef idx="0">
            <a:schemeClr val="accent1"/>
          </a:fillRef>
          <a:effectRef idx="0">
            <a:schemeClr val="accent1"/>
          </a:effectRef>
          <a:fontRef idx="minor">
            <a:schemeClr val="tx1"/>
          </a:fontRef>
        </p:style>
      </p:cxnSp>
      <p:sp>
        <p:nvSpPr>
          <p:cNvPr id="8" name="îsḷiḑè"/>
          <p:cNvSpPr/>
          <p:nvPr/>
        </p:nvSpPr>
        <p:spPr>
          <a:xfrm>
            <a:off x="371012" y="1537713"/>
            <a:ext cx="481055" cy="419863"/>
          </a:xfrm>
          <a:custGeom>
            <a:avLst/>
            <a:gdLst>
              <a:gd name="connsiteX0" fmla="*/ 392435 w 609156"/>
              <a:gd name="connsiteY0" fmla="*/ 452324 h 561771"/>
              <a:gd name="connsiteX1" fmla="*/ 427863 w 609156"/>
              <a:gd name="connsiteY1" fmla="*/ 452324 h 561771"/>
              <a:gd name="connsiteX2" fmla="*/ 435435 w 609156"/>
              <a:gd name="connsiteY2" fmla="*/ 459885 h 561771"/>
              <a:gd name="connsiteX3" fmla="*/ 435435 w 609156"/>
              <a:gd name="connsiteY3" fmla="*/ 474634 h 561771"/>
              <a:gd name="connsiteX4" fmla="*/ 435435 w 609156"/>
              <a:gd name="connsiteY4" fmla="*/ 539321 h 561771"/>
              <a:gd name="connsiteX5" fmla="*/ 435435 w 609156"/>
              <a:gd name="connsiteY5" fmla="*/ 553976 h 561771"/>
              <a:gd name="connsiteX6" fmla="*/ 427863 w 609156"/>
              <a:gd name="connsiteY6" fmla="*/ 561630 h 561771"/>
              <a:gd name="connsiteX7" fmla="*/ 392435 w 609156"/>
              <a:gd name="connsiteY7" fmla="*/ 561630 h 561771"/>
              <a:gd name="connsiteX8" fmla="*/ 384863 w 609156"/>
              <a:gd name="connsiteY8" fmla="*/ 553976 h 561771"/>
              <a:gd name="connsiteX9" fmla="*/ 384863 w 609156"/>
              <a:gd name="connsiteY9" fmla="*/ 539321 h 561771"/>
              <a:gd name="connsiteX10" fmla="*/ 384863 w 609156"/>
              <a:gd name="connsiteY10" fmla="*/ 474634 h 561771"/>
              <a:gd name="connsiteX11" fmla="*/ 384863 w 609156"/>
              <a:gd name="connsiteY11" fmla="*/ 459885 h 561771"/>
              <a:gd name="connsiteX12" fmla="*/ 392435 w 609156"/>
              <a:gd name="connsiteY12" fmla="*/ 452324 h 561771"/>
              <a:gd name="connsiteX13" fmla="*/ 464152 w 609156"/>
              <a:gd name="connsiteY13" fmla="*/ 409985 h 561771"/>
              <a:gd name="connsiteX14" fmla="*/ 499488 w 609156"/>
              <a:gd name="connsiteY14" fmla="*/ 409985 h 561771"/>
              <a:gd name="connsiteX15" fmla="*/ 507153 w 609156"/>
              <a:gd name="connsiteY15" fmla="*/ 417551 h 561771"/>
              <a:gd name="connsiteX16" fmla="*/ 507153 w 609156"/>
              <a:gd name="connsiteY16" fmla="*/ 474622 h 561771"/>
              <a:gd name="connsiteX17" fmla="*/ 507153 w 609156"/>
              <a:gd name="connsiteY17" fmla="*/ 496853 h 561771"/>
              <a:gd name="connsiteX18" fmla="*/ 507153 w 609156"/>
              <a:gd name="connsiteY18" fmla="*/ 553923 h 561771"/>
              <a:gd name="connsiteX19" fmla="*/ 499488 w 609156"/>
              <a:gd name="connsiteY19" fmla="*/ 561489 h 561771"/>
              <a:gd name="connsiteX20" fmla="*/ 464152 w 609156"/>
              <a:gd name="connsiteY20" fmla="*/ 561489 h 561771"/>
              <a:gd name="connsiteX21" fmla="*/ 456487 w 609156"/>
              <a:gd name="connsiteY21" fmla="*/ 553923 h 561771"/>
              <a:gd name="connsiteX22" fmla="*/ 456487 w 609156"/>
              <a:gd name="connsiteY22" fmla="*/ 496853 h 561771"/>
              <a:gd name="connsiteX23" fmla="*/ 456487 w 609156"/>
              <a:gd name="connsiteY23" fmla="*/ 474622 h 561771"/>
              <a:gd name="connsiteX24" fmla="*/ 456487 w 609156"/>
              <a:gd name="connsiteY24" fmla="*/ 417551 h 561771"/>
              <a:gd name="connsiteX25" fmla="*/ 464152 w 609156"/>
              <a:gd name="connsiteY25" fmla="*/ 409985 h 561771"/>
              <a:gd name="connsiteX26" fmla="*/ 553539 w 609156"/>
              <a:gd name="connsiteY26" fmla="*/ 277886 h 561771"/>
              <a:gd name="connsiteX27" fmla="*/ 558399 w 609156"/>
              <a:gd name="connsiteY27" fmla="*/ 280594 h 561771"/>
              <a:gd name="connsiteX28" fmla="*/ 608220 w 609156"/>
              <a:gd name="connsiteY28" fmla="*/ 360717 h 561771"/>
              <a:gd name="connsiteX29" fmla="*/ 603359 w 609156"/>
              <a:gd name="connsiteY29" fmla="*/ 369402 h 561771"/>
              <a:gd name="connsiteX30" fmla="*/ 578776 w 609156"/>
              <a:gd name="connsiteY30" fmla="*/ 369402 h 561771"/>
              <a:gd name="connsiteX31" fmla="*/ 578776 w 609156"/>
              <a:gd name="connsiteY31" fmla="*/ 429074 h 561771"/>
              <a:gd name="connsiteX32" fmla="*/ 578776 w 609156"/>
              <a:gd name="connsiteY32" fmla="*/ 432529 h 561771"/>
              <a:gd name="connsiteX33" fmla="*/ 578776 w 609156"/>
              <a:gd name="connsiteY33" fmla="*/ 554674 h 561771"/>
              <a:gd name="connsiteX34" fmla="*/ 571205 w 609156"/>
              <a:gd name="connsiteY34" fmla="*/ 561771 h 561771"/>
              <a:gd name="connsiteX35" fmla="*/ 535779 w 609156"/>
              <a:gd name="connsiteY35" fmla="*/ 561771 h 561771"/>
              <a:gd name="connsiteX36" fmla="*/ 528208 w 609156"/>
              <a:gd name="connsiteY36" fmla="*/ 554207 h 561771"/>
              <a:gd name="connsiteX37" fmla="*/ 528208 w 609156"/>
              <a:gd name="connsiteY37" fmla="*/ 369495 h 561771"/>
              <a:gd name="connsiteX38" fmla="*/ 503625 w 609156"/>
              <a:gd name="connsiteY38" fmla="*/ 369495 h 561771"/>
              <a:gd name="connsiteX39" fmla="*/ 498764 w 609156"/>
              <a:gd name="connsiteY39" fmla="*/ 360717 h 561771"/>
              <a:gd name="connsiteX40" fmla="*/ 548678 w 609156"/>
              <a:gd name="connsiteY40" fmla="*/ 280594 h 561771"/>
              <a:gd name="connsiteX41" fmla="*/ 553539 w 609156"/>
              <a:gd name="connsiteY41" fmla="*/ 277886 h 561771"/>
              <a:gd name="connsiteX42" fmla="*/ 248743 w 609156"/>
              <a:gd name="connsiteY42" fmla="*/ 0 h 561771"/>
              <a:gd name="connsiteX43" fmla="*/ 260245 w 609156"/>
              <a:gd name="connsiteY43" fmla="*/ 0 h 561771"/>
              <a:gd name="connsiteX44" fmla="*/ 271654 w 609156"/>
              <a:gd name="connsiteY44" fmla="*/ 0 h 561771"/>
              <a:gd name="connsiteX45" fmla="*/ 368159 w 609156"/>
              <a:gd name="connsiteY45" fmla="*/ 96367 h 561771"/>
              <a:gd name="connsiteX46" fmla="*/ 368159 w 609156"/>
              <a:gd name="connsiteY46" fmla="*/ 203287 h 561771"/>
              <a:gd name="connsiteX47" fmla="*/ 346651 w 609156"/>
              <a:gd name="connsiteY47" fmla="*/ 243440 h 561771"/>
              <a:gd name="connsiteX48" fmla="*/ 346651 w 609156"/>
              <a:gd name="connsiteY48" fmla="*/ 346532 h 561771"/>
              <a:gd name="connsiteX49" fmla="*/ 349269 w 609156"/>
              <a:gd name="connsiteY49" fmla="*/ 351014 h 561771"/>
              <a:gd name="connsiteX50" fmla="*/ 440257 w 609156"/>
              <a:gd name="connsiteY50" fmla="*/ 403493 h 561771"/>
              <a:gd name="connsiteX51" fmla="*/ 436236 w 609156"/>
              <a:gd name="connsiteY51" fmla="*/ 417687 h 561771"/>
              <a:gd name="connsiteX52" fmla="*/ 436236 w 609156"/>
              <a:gd name="connsiteY52" fmla="*/ 433748 h 561771"/>
              <a:gd name="connsiteX53" fmla="*/ 427820 w 609156"/>
              <a:gd name="connsiteY53" fmla="*/ 432441 h 561771"/>
              <a:gd name="connsiteX54" fmla="*/ 392378 w 609156"/>
              <a:gd name="connsiteY54" fmla="*/ 432441 h 561771"/>
              <a:gd name="connsiteX55" fmla="*/ 364699 w 609156"/>
              <a:gd name="connsiteY55" fmla="*/ 460081 h 561771"/>
              <a:gd name="connsiteX56" fmla="*/ 364699 w 609156"/>
              <a:gd name="connsiteY56" fmla="*/ 474742 h 561771"/>
              <a:gd name="connsiteX57" fmla="*/ 364699 w 609156"/>
              <a:gd name="connsiteY57" fmla="*/ 539454 h 561771"/>
              <a:gd name="connsiteX58" fmla="*/ 364699 w 609156"/>
              <a:gd name="connsiteY58" fmla="*/ 554207 h 561771"/>
              <a:gd name="connsiteX59" fmla="*/ 365821 w 609156"/>
              <a:gd name="connsiteY59" fmla="*/ 561771 h 561771"/>
              <a:gd name="connsiteX60" fmla="*/ 294471 w 609156"/>
              <a:gd name="connsiteY60" fmla="*/ 561771 h 561771"/>
              <a:gd name="connsiteX61" fmla="*/ 272215 w 609156"/>
              <a:gd name="connsiteY61" fmla="*/ 459521 h 561771"/>
              <a:gd name="connsiteX62" fmla="*/ 260339 w 609156"/>
              <a:gd name="connsiteY62" fmla="*/ 393595 h 561771"/>
              <a:gd name="connsiteX63" fmla="*/ 248463 w 609156"/>
              <a:gd name="connsiteY63" fmla="*/ 459521 h 561771"/>
              <a:gd name="connsiteX64" fmla="*/ 226207 w 609156"/>
              <a:gd name="connsiteY64" fmla="*/ 561771 h 561771"/>
              <a:gd name="connsiteX65" fmla="*/ 0 w 609156"/>
              <a:gd name="connsiteY65" fmla="*/ 561771 h 561771"/>
              <a:gd name="connsiteX66" fmla="*/ 0 w 609156"/>
              <a:gd name="connsiteY66" fmla="*/ 488468 h 561771"/>
              <a:gd name="connsiteX67" fmla="*/ 18796 w 609156"/>
              <a:gd name="connsiteY67" fmla="*/ 448315 h 561771"/>
              <a:gd name="connsiteX68" fmla="*/ 171221 w 609156"/>
              <a:gd name="connsiteY68" fmla="*/ 350734 h 561771"/>
              <a:gd name="connsiteX69" fmla="*/ 173840 w 609156"/>
              <a:gd name="connsiteY69" fmla="*/ 346532 h 561771"/>
              <a:gd name="connsiteX70" fmla="*/ 173840 w 609156"/>
              <a:gd name="connsiteY70" fmla="*/ 243440 h 561771"/>
              <a:gd name="connsiteX71" fmla="*/ 152238 w 609156"/>
              <a:gd name="connsiteY71" fmla="*/ 203287 h 561771"/>
              <a:gd name="connsiteX72" fmla="*/ 152238 w 609156"/>
              <a:gd name="connsiteY72" fmla="*/ 96367 h 561771"/>
              <a:gd name="connsiteX73" fmla="*/ 248743 w 609156"/>
              <a:gd name="connsiteY73" fmla="*/ 0 h 5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09156" h="561771">
                <a:moveTo>
                  <a:pt x="392435" y="452324"/>
                </a:moveTo>
                <a:lnTo>
                  <a:pt x="427863" y="452324"/>
                </a:lnTo>
                <a:cubicBezTo>
                  <a:pt x="432070" y="452324"/>
                  <a:pt x="435529" y="455685"/>
                  <a:pt x="435435" y="459885"/>
                </a:cubicBezTo>
                <a:lnTo>
                  <a:pt x="435435" y="474634"/>
                </a:lnTo>
                <a:lnTo>
                  <a:pt x="435435" y="539321"/>
                </a:lnTo>
                <a:lnTo>
                  <a:pt x="435435" y="553976"/>
                </a:lnTo>
                <a:cubicBezTo>
                  <a:pt x="435435" y="558270"/>
                  <a:pt x="432070" y="561630"/>
                  <a:pt x="427863" y="561630"/>
                </a:cubicBezTo>
                <a:lnTo>
                  <a:pt x="392435" y="561630"/>
                </a:lnTo>
                <a:cubicBezTo>
                  <a:pt x="388228" y="561630"/>
                  <a:pt x="384863" y="558270"/>
                  <a:pt x="384863" y="553976"/>
                </a:cubicBezTo>
                <a:lnTo>
                  <a:pt x="384863" y="539321"/>
                </a:lnTo>
                <a:lnTo>
                  <a:pt x="384863" y="474634"/>
                </a:lnTo>
                <a:lnTo>
                  <a:pt x="384863" y="459885"/>
                </a:lnTo>
                <a:cubicBezTo>
                  <a:pt x="384863" y="455685"/>
                  <a:pt x="388228" y="452324"/>
                  <a:pt x="392435" y="452324"/>
                </a:cubicBezTo>
                <a:close/>
                <a:moveTo>
                  <a:pt x="464152" y="409985"/>
                </a:moveTo>
                <a:lnTo>
                  <a:pt x="499488" y="409985"/>
                </a:lnTo>
                <a:cubicBezTo>
                  <a:pt x="503788" y="409985"/>
                  <a:pt x="507153" y="413348"/>
                  <a:pt x="507153" y="417551"/>
                </a:cubicBezTo>
                <a:lnTo>
                  <a:pt x="507153" y="474622"/>
                </a:lnTo>
                <a:lnTo>
                  <a:pt x="507153" y="496853"/>
                </a:lnTo>
                <a:lnTo>
                  <a:pt x="507153" y="553923"/>
                </a:lnTo>
                <a:cubicBezTo>
                  <a:pt x="507153" y="558127"/>
                  <a:pt x="503788" y="561489"/>
                  <a:pt x="499488" y="561489"/>
                </a:cubicBezTo>
                <a:lnTo>
                  <a:pt x="464152" y="561489"/>
                </a:lnTo>
                <a:cubicBezTo>
                  <a:pt x="459852" y="561489"/>
                  <a:pt x="456487" y="558127"/>
                  <a:pt x="456487" y="553923"/>
                </a:cubicBezTo>
                <a:lnTo>
                  <a:pt x="456487" y="496853"/>
                </a:lnTo>
                <a:lnTo>
                  <a:pt x="456487" y="474622"/>
                </a:lnTo>
                <a:lnTo>
                  <a:pt x="456487" y="417551"/>
                </a:lnTo>
                <a:cubicBezTo>
                  <a:pt x="456487" y="413348"/>
                  <a:pt x="459852" y="409985"/>
                  <a:pt x="464152" y="409985"/>
                </a:cubicBezTo>
                <a:close/>
                <a:moveTo>
                  <a:pt x="553539" y="277886"/>
                </a:moveTo>
                <a:cubicBezTo>
                  <a:pt x="555408" y="277886"/>
                  <a:pt x="557277" y="278727"/>
                  <a:pt x="558399" y="280594"/>
                </a:cubicBezTo>
                <a:lnTo>
                  <a:pt x="608220" y="360717"/>
                </a:lnTo>
                <a:cubicBezTo>
                  <a:pt x="610743" y="364546"/>
                  <a:pt x="607846" y="369495"/>
                  <a:pt x="603359" y="369402"/>
                </a:cubicBezTo>
                <a:lnTo>
                  <a:pt x="578776" y="369402"/>
                </a:lnTo>
                <a:lnTo>
                  <a:pt x="578776" y="429074"/>
                </a:lnTo>
                <a:lnTo>
                  <a:pt x="578776" y="432529"/>
                </a:lnTo>
                <a:lnTo>
                  <a:pt x="578776" y="554674"/>
                </a:lnTo>
                <a:cubicBezTo>
                  <a:pt x="578589" y="558690"/>
                  <a:pt x="575224" y="561771"/>
                  <a:pt x="571205" y="561771"/>
                </a:cubicBezTo>
                <a:lnTo>
                  <a:pt x="535779" y="561771"/>
                </a:lnTo>
                <a:cubicBezTo>
                  <a:pt x="531573" y="561771"/>
                  <a:pt x="528208" y="558409"/>
                  <a:pt x="528208" y="554207"/>
                </a:cubicBezTo>
                <a:lnTo>
                  <a:pt x="528208" y="369495"/>
                </a:lnTo>
                <a:lnTo>
                  <a:pt x="503625" y="369495"/>
                </a:lnTo>
                <a:cubicBezTo>
                  <a:pt x="499138" y="369495"/>
                  <a:pt x="496427" y="364546"/>
                  <a:pt x="498764" y="360717"/>
                </a:cubicBezTo>
                <a:lnTo>
                  <a:pt x="548678" y="280594"/>
                </a:lnTo>
                <a:cubicBezTo>
                  <a:pt x="549800" y="278727"/>
                  <a:pt x="551669" y="277886"/>
                  <a:pt x="553539" y="277886"/>
                </a:cubicBezTo>
                <a:close/>
                <a:moveTo>
                  <a:pt x="248743" y="0"/>
                </a:moveTo>
                <a:lnTo>
                  <a:pt x="260245" y="0"/>
                </a:lnTo>
                <a:lnTo>
                  <a:pt x="271654" y="0"/>
                </a:lnTo>
                <a:cubicBezTo>
                  <a:pt x="325049" y="0"/>
                  <a:pt x="368159" y="43234"/>
                  <a:pt x="368159" y="96367"/>
                </a:cubicBezTo>
                <a:lnTo>
                  <a:pt x="368159" y="203287"/>
                </a:lnTo>
                <a:cubicBezTo>
                  <a:pt x="368159" y="220002"/>
                  <a:pt x="359555" y="234849"/>
                  <a:pt x="346651" y="243440"/>
                </a:cubicBezTo>
                <a:lnTo>
                  <a:pt x="346651" y="346532"/>
                </a:lnTo>
                <a:cubicBezTo>
                  <a:pt x="346651" y="348399"/>
                  <a:pt x="347586" y="349987"/>
                  <a:pt x="349269" y="351014"/>
                </a:cubicBezTo>
                <a:cubicBezTo>
                  <a:pt x="359368" y="355869"/>
                  <a:pt x="396399" y="374545"/>
                  <a:pt x="440257" y="403493"/>
                </a:cubicBezTo>
                <a:cubicBezTo>
                  <a:pt x="437732" y="407602"/>
                  <a:pt x="436236" y="412457"/>
                  <a:pt x="436236" y="417687"/>
                </a:cubicBezTo>
                <a:lnTo>
                  <a:pt x="436236" y="433748"/>
                </a:lnTo>
                <a:cubicBezTo>
                  <a:pt x="433617" y="432908"/>
                  <a:pt x="430812" y="432441"/>
                  <a:pt x="427820" y="432441"/>
                </a:cubicBezTo>
                <a:lnTo>
                  <a:pt x="392378" y="432441"/>
                </a:lnTo>
                <a:cubicBezTo>
                  <a:pt x="377136" y="432441"/>
                  <a:pt x="364699" y="444767"/>
                  <a:pt x="364699" y="460081"/>
                </a:cubicBezTo>
                <a:lnTo>
                  <a:pt x="364699" y="474742"/>
                </a:lnTo>
                <a:lnTo>
                  <a:pt x="364699" y="539454"/>
                </a:lnTo>
                <a:lnTo>
                  <a:pt x="364699" y="554207"/>
                </a:lnTo>
                <a:cubicBezTo>
                  <a:pt x="364699" y="556822"/>
                  <a:pt x="365073" y="559250"/>
                  <a:pt x="365821" y="561771"/>
                </a:cubicBezTo>
                <a:lnTo>
                  <a:pt x="294471" y="561771"/>
                </a:lnTo>
                <a:lnTo>
                  <a:pt x="272215" y="459521"/>
                </a:lnTo>
                <a:cubicBezTo>
                  <a:pt x="317288" y="396676"/>
                  <a:pt x="268848" y="393688"/>
                  <a:pt x="260339" y="393595"/>
                </a:cubicBezTo>
                <a:cubicBezTo>
                  <a:pt x="251829" y="393688"/>
                  <a:pt x="203390" y="396676"/>
                  <a:pt x="248463" y="459521"/>
                </a:cubicBezTo>
                <a:lnTo>
                  <a:pt x="226207" y="561771"/>
                </a:lnTo>
                <a:lnTo>
                  <a:pt x="0" y="561771"/>
                </a:lnTo>
                <a:lnTo>
                  <a:pt x="0" y="488468"/>
                </a:lnTo>
                <a:cubicBezTo>
                  <a:pt x="0" y="472874"/>
                  <a:pt x="6826" y="458213"/>
                  <a:pt x="18796" y="448315"/>
                </a:cubicBezTo>
                <a:cubicBezTo>
                  <a:pt x="85190" y="393968"/>
                  <a:pt x="156633" y="357830"/>
                  <a:pt x="171221" y="350734"/>
                </a:cubicBezTo>
                <a:cubicBezTo>
                  <a:pt x="172811" y="349987"/>
                  <a:pt x="173840" y="348399"/>
                  <a:pt x="173840" y="346532"/>
                </a:cubicBezTo>
                <a:lnTo>
                  <a:pt x="173840" y="243440"/>
                </a:lnTo>
                <a:cubicBezTo>
                  <a:pt x="160841" y="234849"/>
                  <a:pt x="152238" y="220095"/>
                  <a:pt x="152238" y="203287"/>
                </a:cubicBezTo>
                <a:lnTo>
                  <a:pt x="152238" y="96367"/>
                </a:lnTo>
                <a:cubicBezTo>
                  <a:pt x="152238" y="43048"/>
                  <a:pt x="195534" y="0"/>
                  <a:pt x="248743" y="0"/>
                </a:cubicBezTo>
                <a:close/>
              </a:path>
            </a:pathLst>
          </a:custGeom>
          <a:solidFill>
            <a:schemeClr val="bg1"/>
          </a:solidFill>
          <a:ln w="3175">
            <a:solidFill>
              <a:schemeClr val="accent1">
                <a:lumMod val="7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i="1">
              <a:solidFill>
                <a:schemeClr val="tx1"/>
              </a:solidFill>
            </a:endParaRPr>
          </a:p>
        </p:txBody>
      </p:sp>
      <p:sp>
        <p:nvSpPr>
          <p:cNvPr id="9" name="îsḷiḑè"/>
          <p:cNvSpPr/>
          <p:nvPr/>
        </p:nvSpPr>
        <p:spPr>
          <a:xfrm>
            <a:off x="371012" y="3454394"/>
            <a:ext cx="481055" cy="419863"/>
          </a:xfrm>
          <a:custGeom>
            <a:avLst/>
            <a:gdLst>
              <a:gd name="connsiteX0" fmla="*/ 392435 w 609156"/>
              <a:gd name="connsiteY0" fmla="*/ 452324 h 561771"/>
              <a:gd name="connsiteX1" fmla="*/ 427863 w 609156"/>
              <a:gd name="connsiteY1" fmla="*/ 452324 h 561771"/>
              <a:gd name="connsiteX2" fmla="*/ 435435 w 609156"/>
              <a:gd name="connsiteY2" fmla="*/ 459885 h 561771"/>
              <a:gd name="connsiteX3" fmla="*/ 435435 w 609156"/>
              <a:gd name="connsiteY3" fmla="*/ 474634 h 561771"/>
              <a:gd name="connsiteX4" fmla="*/ 435435 w 609156"/>
              <a:gd name="connsiteY4" fmla="*/ 539321 h 561771"/>
              <a:gd name="connsiteX5" fmla="*/ 435435 w 609156"/>
              <a:gd name="connsiteY5" fmla="*/ 553976 h 561771"/>
              <a:gd name="connsiteX6" fmla="*/ 427863 w 609156"/>
              <a:gd name="connsiteY6" fmla="*/ 561630 h 561771"/>
              <a:gd name="connsiteX7" fmla="*/ 392435 w 609156"/>
              <a:gd name="connsiteY7" fmla="*/ 561630 h 561771"/>
              <a:gd name="connsiteX8" fmla="*/ 384863 w 609156"/>
              <a:gd name="connsiteY8" fmla="*/ 553976 h 561771"/>
              <a:gd name="connsiteX9" fmla="*/ 384863 w 609156"/>
              <a:gd name="connsiteY9" fmla="*/ 539321 h 561771"/>
              <a:gd name="connsiteX10" fmla="*/ 384863 w 609156"/>
              <a:gd name="connsiteY10" fmla="*/ 474634 h 561771"/>
              <a:gd name="connsiteX11" fmla="*/ 384863 w 609156"/>
              <a:gd name="connsiteY11" fmla="*/ 459885 h 561771"/>
              <a:gd name="connsiteX12" fmla="*/ 392435 w 609156"/>
              <a:gd name="connsiteY12" fmla="*/ 452324 h 561771"/>
              <a:gd name="connsiteX13" fmla="*/ 464152 w 609156"/>
              <a:gd name="connsiteY13" fmla="*/ 409985 h 561771"/>
              <a:gd name="connsiteX14" fmla="*/ 499488 w 609156"/>
              <a:gd name="connsiteY14" fmla="*/ 409985 h 561771"/>
              <a:gd name="connsiteX15" fmla="*/ 507153 w 609156"/>
              <a:gd name="connsiteY15" fmla="*/ 417551 h 561771"/>
              <a:gd name="connsiteX16" fmla="*/ 507153 w 609156"/>
              <a:gd name="connsiteY16" fmla="*/ 474622 h 561771"/>
              <a:gd name="connsiteX17" fmla="*/ 507153 w 609156"/>
              <a:gd name="connsiteY17" fmla="*/ 496853 h 561771"/>
              <a:gd name="connsiteX18" fmla="*/ 507153 w 609156"/>
              <a:gd name="connsiteY18" fmla="*/ 553923 h 561771"/>
              <a:gd name="connsiteX19" fmla="*/ 499488 w 609156"/>
              <a:gd name="connsiteY19" fmla="*/ 561489 h 561771"/>
              <a:gd name="connsiteX20" fmla="*/ 464152 w 609156"/>
              <a:gd name="connsiteY20" fmla="*/ 561489 h 561771"/>
              <a:gd name="connsiteX21" fmla="*/ 456487 w 609156"/>
              <a:gd name="connsiteY21" fmla="*/ 553923 h 561771"/>
              <a:gd name="connsiteX22" fmla="*/ 456487 w 609156"/>
              <a:gd name="connsiteY22" fmla="*/ 496853 h 561771"/>
              <a:gd name="connsiteX23" fmla="*/ 456487 w 609156"/>
              <a:gd name="connsiteY23" fmla="*/ 474622 h 561771"/>
              <a:gd name="connsiteX24" fmla="*/ 456487 w 609156"/>
              <a:gd name="connsiteY24" fmla="*/ 417551 h 561771"/>
              <a:gd name="connsiteX25" fmla="*/ 464152 w 609156"/>
              <a:gd name="connsiteY25" fmla="*/ 409985 h 561771"/>
              <a:gd name="connsiteX26" fmla="*/ 553539 w 609156"/>
              <a:gd name="connsiteY26" fmla="*/ 277886 h 561771"/>
              <a:gd name="connsiteX27" fmla="*/ 558399 w 609156"/>
              <a:gd name="connsiteY27" fmla="*/ 280594 h 561771"/>
              <a:gd name="connsiteX28" fmla="*/ 608220 w 609156"/>
              <a:gd name="connsiteY28" fmla="*/ 360717 h 561771"/>
              <a:gd name="connsiteX29" fmla="*/ 603359 w 609156"/>
              <a:gd name="connsiteY29" fmla="*/ 369402 h 561771"/>
              <a:gd name="connsiteX30" fmla="*/ 578776 w 609156"/>
              <a:gd name="connsiteY30" fmla="*/ 369402 h 561771"/>
              <a:gd name="connsiteX31" fmla="*/ 578776 w 609156"/>
              <a:gd name="connsiteY31" fmla="*/ 429074 h 561771"/>
              <a:gd name="connsiteX32" fmla="*/ 578776 w 609156"/>
              <a:gd name="connsiteY32" fmla="*/ 432529 h 561771"/>
              <a:gd name="connsiteX33" fmla="*/ 578776 w 609156"/>
              <a:gd name="connsiteY33" fmla="*/ 554674 h 561771"/>
              <a:gd name="connsiteX34" fmla="*/ 571205 w 609156"/>
              <a:gd name="connsiteY34" fmla="*/ 561771 h 561771"/>
              <a:gd name="connsiteX35" fmla="*/ 535779 w 609156"/>
              <a:gd name="connsiteY35" fmla="*/ 561771 h 561771"/>
              <a:gd name="connsiteX36" fmla="*/ 528208 w 609156"/>
              <a:gd name="connsiteY36" fmla="*/ 554207 h 561771"/>
              <a:gd name="connsiteX37" fmla="*/ 528208 w 609156"/>
              <a:gd name="connsiteY37" fmla="*/ 369495 h 561771"/>
              <a:gd name="connsiteX38" fmla="*/ 503625 w 609156"/>
              <a:gd name="connsiteY38" fmla="*/ 369495 h 561771"/>
              <a:gd name="connsiteX39" fmla="*/ 498764 w 609156"/>
              <a:gd name="connsiteY39" fmla="*/ 360717 h 561771"/>
              <a:gd name="connsiteX40" fmla="*/ 548678 w 609156"/>
              <a:gd name="connsiteY40" fmla="*/ 280594 h 561771"/>
              <a:gd name="connsiteX41" fmla="*/ 553539 w 609156"/>
              <a:gd name="connsiteY41" fmla="*/ 277886 h 561771"/>
              <a:gd name="connsiteX42" fmla="*/ 248743 w 609156"/>
              <a:gd name="connsiteY42" fmla="*/ 0 h 561771"/>
              <a:gd name="connsiteX43" fmla="*/ 260245 w 609156"/>
              <a:gd name="connsiteY43" fmla="*/ 0 h 561771"/>
              <a:gd name="connsiteX44" fmla="*/ 271654 w 609156"/>
              <a:gd name="connsiteY44" fmla="*/ 0 h 561771"/>
              <a:gd name="connsiteX45" fmla="*/ 368159 w 609156"/>
              <a:gd name="connsiteY45" fmla="*/ 96367 h 561771"/>
              <a:gd name="connsiteX46" fmla="*/ 368159 w 609156"/>
              <a:gd name="connsiteY46" fmla="*/ 203287 h 561771"/>
              <a:gd name="connsiteX47" fmla="*/ 346651 w 609156"/>
              <a:gd name="connsiteY47" fmla="*/ 243440 h 561771"/>
              <a:gd name="connsiteX48" fmla="*/ 346651 w 609156"/>
              <a:gd name="connsiteY48" fmla="*/ 346532 h 561771"/>
              <a:gd name="connsiteX49" fmla="*/ 349269 w 609156"/>
              <a:gd name="connsiteY49" fmla="*/ 351014 h 561771"/>
              <a:gd name="connsiteX50" fmla="*/ 440257 w 609156"/>
              <a:gd name="connsiteY50" fmla="*/ 403493 h 561771"/>
              <a:gd name="connsiteX51" fmla="*/ 436236 w 609156"/>
              <a:gd name="connsiteY51" fmla="*/ 417687 h 561771"/>
              <a:gd name="connsiteX52" fmla="*/ 436236 w 609156"/>
              <a:gd name="connsiteY52" fmla="*/ 433748 h 561771"/>
              <a:gd name="connsiteX53" fmla="*/ 427820 w 609156"/>
              <a:gd name="connsiteY53" fmla="*/ 432441 h 561771"/>
              <a:gd name="connsiteX54" fmla="*/ 392378 w 609156"/>
              <a:gd name="connsiteY54" fmla="*/ 432441 h 561771"/>
              <a:gd name="connsiteX55" fmla="*/ 364699 w 609156"/>
              <a:gd name="connsiteY55" fmla="*/ 460081 h 561771"/>
              <a:gd name="connsiteX56" fmla="*/ 364699 w 609156"/>
              <a:gd name="connsiteY56" fmla="*/ 474742 h 561771"/>
              <a:gd name="connsiteX57" fmla="*/ 364699 w 609156"/>
              <a:gd name="connsiteY57" fmla="*/ 539454 h 561771"/>
              <a:gd name="connsiteX58" fmla="*/ 364699 w 609156"/>
              <a:gd name="connsiteY58" fmla="*/ 554207 h 561771"/>
              <a:gd name="connsiteX59" fmla="*/ 365821 w 609156"/>
              <a:gd name="connsiteY59" fmla="*/ 561771 h 561771"/>
              <a:gd name="connsiteX60" fmla="*/ 294471 w 609156"/>
              <a:gd name="connsiteY60" fmla="*/ 561771 h 561771"/>
              <a:gd name="connsiteX61" fmla="*/ 272215 w 609156"/>
              <a:gd name="connsiteY61" fmla="*/ 459521 h 561771"/>
              <a:gd name="connsiteX62" fmla="*/ 260339 w 609156"/>
              <a:gd name="connsiteY62" fmla="*/ 393595 h 561771"/>
              <a:gd name="connsiteX63" fmla="*/ 248463 w 609156"/>
              <a:gd name="connsiteY63" fmla="*/ 459521 h 561771"/>
              <a:gd name="connsiteX64" fmla="*/ 226207 w 609156"/>
              <a:gd name="connsiteY64" fmla="*/ 561771 h 561771"/>
              <a:gd name="connsiteX65" fmla="*/ 0 w 609156"/>
              <a:gd name="connsiteY65" fmla="*/ 561771 h 561771"/>
              <a:gd name="connsiteX66" fmla="*/ 0 w 609156"/>
              <a:gd name="connsiteY66" fmla="*/ 488468 h 561771"/>
              <a:gd name="connsiteX67" fmla="*/ 18796 w 609156"/>
              <a:gd name="connsiteY67" fmla="*/ 448315 h 561771"/>
              <a:gd name="connsiteX68" fmla="*/ 171221 w 609156"/>
              <a:gd name="connsiteY68" fmla="*/ 350734 h 561771"/>
              <a:gd name="connsiteX69" fmla="*/ 173840 w 609156"/>
              <a:gd name="connsiteY69" fmla="*/ 346532 h 561771"/>
              <a:gd name="connsiteX70" fmla="*/ 173840 w 609156"/>
              <a:gd name="connsiteY70" fmla="*/ 243440 h 561771"/>
              <a:gd name="connsiteX71" fmla="*/ 152238 w 609156"/>
              <a:gd name="connsiteY71" fmla="*/ 203287 h 561771"/>
              <a:gd name="connsiteX72" fmla="*/ 152238 w 609156"/>
              <a:gd name="connsiteY72" fmla="*/ 96367 h 561771"/>
              <a:gd name="connsiteX73" fmla="*/ 248743 w 609156"/>
              <a:gd name="connsiteY73" fmla="*/ 0 h 56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09156" h="561771">
                <a:moveTo>
                  <a:pt x="392435" y="452324"/>
                </a:moveTo>
                <a:lnTo>
                  <a:pt x="427863" y="452324"/>
                </a:lnTo>
                <a:cubicBezTo>
                  <a:pt x="432070" y="452324"/>
                  <a:pt x="435529" y="455685"/>
                  <a:pt x="435435" y="459885"/>
                </a:cubicBezTo>
                <a:lnTo>
                  <a:pt x="435435" y="474634"/>
                </a:lnTo>
                <a:lnTo>
                  <a:pt x="435435" y="539321"/>
                </a:lnTo>
                <a:lnTo>
                  <a:pt x="435435" y="553976"/>
                </a:lnTo>
                <a:cubicBezTo>
                  <a:pt x="435435" y="558270"/>
                  <a:pt x="432070" y="561630"/>
                  <a:pt x="427863" y="561630"/>
                </a:cubicBezTo>
                <a:lnTo>
                  <a:pt x="392435" y="561630"/>
                </a:lnTo>
                <a:cubicBezTo>
                  <a:pt x="388228" y="561630"/>
                  <a:pt x="384863" y="558270"/>
                  <a:pt x="384863" y="553976"/>
                </a:cubicBezTo>
                <a:lnTo>
                  <a:pt x="384863" y="539321"/>
                </a:lnTo>
                <a:lnTo>
                  <a:pt x="384863" y="474634"/>
                </a:lnTo>
                <a:lnTo>
                  <a:pt x="384863" y="459885"/>
                </a:lnTo>
                <a:cubicBezTo>
                  <a:pt x="384863" y="455685"/>
                  <a:pt x="388228" y="452324"/>
                  <a:pt x="392435" y="452324"/>
                </a:cubicBezTo>
                <a:close/>
                <a:moveTo>
                  <a:pt x="464152" y="409985"/>
                </a:moveTo>
                <a:lnTo>
                  <a:pt x="499488" y="409985"/>
                </a:lnTo>
                <a:cubicBezTo>
                  <a:pt x="503788" y="409985"/>
                  <a:pt x="507153" y="413348"/>
                  <a:pt x="507153" y="417551"/>
                </a:cubicBezTo>
                <a:lnTo>
                  <a:pt x="507153" y="474622"/>
                </a:lnTo>
                <a:lnTo>
                  <a:pt x="507153" y="496853"/>
                </a:lnTo>
                <a:lnTo>
                  <a:pt x="507153" y="553923"/>
                </a:lnTo>
                <a:cubicBezTo>
                  <a:pt x="507153" y="558127"/>
                  <a:pt x="503788" y="561489"/>
                  <a:pt x="499488" y="561489"/>
                </a:cubicBezTo>
                <a:lnTo>
                  <a:pt x="464152" y="561489"/>
                </a:lnTo>
                <a:cubicBezTo>
                  <a:pt x="459852" y="561489"/>
                  <a:pt x="456487" y="558127"/>
                  <a:pt x="456487" y="553923"/>
                </a:cubicBezTo>
                <a:lnTo>
                  <a:pt x="456487" y="496853"/>
                </a:lnTo>
                <a:lnTo>
                  <a:pt x="456487" y="474622"/>
                </a:lnTo>
                <a:lnTo>
                  <a:pt x="456487" y="417551"/>
                </a:lnTo>
                <a:cubicBezTo>
                  <a:pt x="456487" y="413348"/>
                  <a:pt x="459852" y="409985"/>
                  <a:pt x="464152" y="409985"/>
                </a:cubicBezTo>
                <a:close/>
                <a:moveTo>
                  <a:pt x="553539" y="277886"/>
                </a:moveTo>
                <a:cubicBezTo>
                  <a:pt x="555408" y="277886"/>
                  <a:pt x="557277" y="278727"/>
                  <a:pt x="558399" y="280594"/>
                </a:cubicBezTo>
                <a:lnTo>
                  <a:pt x="608220" y="360717"/>
                </a:lnTo>
                <a:cubicBezTo>
                  <a:pt x="610743" y="364546"/>
                  <a:pt x="607846" y="369495"/>
                  <a:pt x="603359" y="369402"/>
                </a:cubicBezTo>
                <a:lnTo>
                  <a:pt x="578776" y="369402"/>
                </a:lnTo>
                <a:lnTo>
                  <a:pt x="578776" y="429074"/>
                </a:lnTo>
                <a:lnTo>
                  <a:pt x="578776" y="432529"/>
                </a:lnTo>
                <a:lnTo>
                  <a:pt x="578776" y="554674"/>
                </a:lnTo>
                <a:cubicBezTo>
                  <a:pt x="578589" y="558690"/>
                  <a:pt x="575224" y="561771"/>
                  <a:pt x="571205" y="561771"/>
                </a:cubicBezTo>
                <a:lnTo>
                  <a:pt x="535779" y="561771"/>
                </a:lnTo>
                <a:cubicBezTo>
                  <a:pt x="531573" y="561771"/>
                  <a:pt x="528208" y="558409"/>
                  <a:pt x="528208" y="554207"/>
                </a:cubicBezTo>
                <a:lnTo>
                  <a:pt x="528208" y="369495"/>
                </a:lnTo>
                <a:lnTo>
                  <a:pt x="503625" y="369495"/>
                </a:lnTo>
                <a:cubicBezTo>
                  <a:pt x="499138" y="369495"/>
                  <a:pt x="496427" y="364546"/>
                  <a:pt x="498764" y="360717"/>
                </a:cubicBezTo>
                <a:lnTo>
                  <a:pt x="548678" y="280594"/>
                </a:lnTo>
                <a:cubicBezTo>
                  <a:pt x="549800" y="278727"/>
                  <a:pt x="551669" y="277886"/>
                  <a:pt x="553539" y="277886"/>
                </a:cubicBezTo>
                <a:close/>
                <a:moveTo>
                  <a:pt x="248743" y="0"/>
                </a:moveTo>
                <a:lnTo>
                  <a:pt x="260245" y="0"/>
                </a:lnTo>
                <a:lnTo>
                  <a:pt x="271654" y="0"/>
                </a:lnTo>
                <a:cubicBezTo>
                  <a:pt x="325049" y="0"/>
                  <a:pt x="368159" y="43234"/>
                  <a:pt x="368159" y="96367"/>
                </a:cubicBezTo>
                <a:lnTo>
                  <a:pt x="368159" y="203287"/>
                </a:lnTo>
                <a:cubicBezTo>
                  <a:pt x="368159" y="220002"/>
                  <a:pt x="359555" y="234849"/>
                  <a:pt x="346651" y="243440"/>
                </a:cubicBezTo>
                <a:lnTo>
                  <a:pt x="346651" y="346532"/>
                </a:lnTo>
                <a:cubicBezTo>
                  <a:pt x="346651" y="348399"/>
                  <a:pt x="347586" y="349987"/>
                  <a:pt x="349269" y="351014"/>
                </a:cubicBezTo>
                <a:cubicBezTo>
                  <a:pt x="359368" y="355869"/>
                  <a:pt x="396399" y="374545"/>
                  <a:pt x="440257" y="403493"/>
                </a:cubicBezTo>
                <a:cubicBezTo>
                  <a:pt x="437732" y="407602"/>
                  <a:pt x="436236" y="412457"/>
                  <a:pt x="436236" y="417687"/>
                </a:cubicBezTo>
                <a:lnTo>
                  <a:pt x="436236" y="433748"/>
                </a:lnTo>
                <a:cubicBezTo>
                  <a:pt x="433617" y="432908"/>
                  <a:pt x="430812" y="432441"/>
                  <a:pt x="427820" y="432441"/>
                </a:cubicBezTo>
                <a:lnTo>
                  <a:pt x="392378" y="432441"/>
                </a:lnTo>
                <a:cubicBezTo>
                  <a:pt x="377136" y="432441"/>
                  <a:pt x="364699" y="444767"/>
                  <a:pt x="364699" y="460081"/>
                </a:cubicBezTo>
                <a:lnTo>
                  <a:pt x="364699" y="474742"/>
                </a:lnTo>
                <a:lnTo>
                  <a:pt x="364699" y="539454"/>
                </a:lnTo>
                <a:lnTo>
                  <a:pt x="364699" y="554207"/>
                </a:lnTo>
                <a:cubicBezTo>
                  <a:pt x="364699" y="556822"/>
                  <a:pt x="365073" y="559250"/>
                  <a:pt x="365821" y="561771"/>
                </a:cubicBezTo>
                <a:lnTo>
                  <a:pt x="294471" y="561771"/>
                </a:lnTo>
                <a:lnTo>
                  <a:pt x="272215" y="459521"/>
                </a:lnTo>
                <a:cubicBezTo>
                  <a:pt x="317288" y="396676"/>
                  <a:pt x="268848" y="393688"/>
                  <a:pt x="260339" y="393595"/>
                </a:cubicBezTo>
                <a:cubicBezTo>
                  <a:pt x="251829" y="393688"/>
                  <a:pt x="203390" y="396676"/>
                  <a:pt x="248463" y="459521"/>
                </a:cubicBezTo>
                <a:lnTo>
                  <a:pt x="226207" y="561771"/>
                </a:lnTo>
                <a:lnTo>
                  <a:pt x="0" y="561771"/>
                </a:lnTo>
                <a:lnTo>
                  <a:pt x="0" y="488468"/>
                </a:lnTo>
                <a:cubicBezTo>
                  <a:pt x="0" y="472874"/>
                  <a:pt x="6826" y="458213"/>
                  <a:pt x="18796" y="448315"/>
                </a:cubicBezTo>
                <a:cubicBezTo>
                  <a:pt x="85190" y="393968"/>
                  <a:pt x="156633" y="357830"/>
                  <a:pt x="171221" y="350734"/>
                </a:cubicBezTo>
                <a:cubicBezTo>
                  <a:pt x="172811" y="349987"/>
                  <a:pt x="173840" y="348399"/>
                  <a:pt x="173840" y="346532"/>
                </a:cubicBezTo>
                <a:lnTo>
                  <a:pt x="173840" y="243440"/>
                </a:lnTo>
                <a:cubicBezTo>
                  <a:pt x="160841" y="234849"/>
                  <a:pt x="152238" y="220095"/>
                  <a:pt x="152238" y="203287"/>
                </a:cubicBezTo>
                <a:lnTo>
                  <a:pt x="152238" y="96367"/>
                </a:lnTo>
                <a:cubicBezTo>
                  <a:pt x="152238" y="43048"/>
                  <a:pt x="195534" y="0"/>
                  <a:pt x="248743" y="0"/>
                </a:cubicBezTo>
                <a:close/>
              </a:path>
            </a:pathLst>
          </a:custGeom>
          <a:solidFill>
            <a:schemeClr val="bg1"/>
          </a:solidFill>
          <a:ln w="3175">
            <a:solidFill>
              <a:schemeClr val="accent1">
                <a:lumMod val="75000"/>
              </a:schemeClr>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defTabSz="914400"/>
            <a:endParaRPr lang="zh-CN" altLang="en-US" sz="2000" b="1" i="1">
              <a:solidFill>
                <a:schemeClr val="tx1"/>
              </a:solidFill>
            </a:endParaRPr>
          </a:p>
        </p:txBody>
      </p:sp>
    </p:spTree>
  </p:cSld>
  <p:clrMapOvr>
    <a:masterClrMapping/>
  </p:clrMapOvr>
  <p:transition>
    <p:random/>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0" name="文本框 9"/>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3.4.22  </a:t>
            </a:r>
            <a:r>
              <a:rPr lang="zh-CN" altLang="en-US" sz="2000" b="1" dirty="0">
                <a:latin typeface="仿宋" panose="02010609060101010101" charset="-122"/>
                <a:ea typeface="仿宋" panose="02010609060101010101" charset="-122"/>
                <a:cs typeface="仿宋" panose="02010609060101010101" charset="-122"/>
              </a:rPr>
              <a:t>“三类人员”证书管理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6" name="文本框 5"/>
          <p:cNvSpPr txBox="1"/>
          <p:nvPr/>
        </p:nvSpPr>
        <p:spPr>
          <a:xfrm>
            <a:off x="372286" y="1280289"/>
            <a:ext cx="10842251"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）“三类人员”证书管理要求</a:t>
            </a:r>
            <a:endParaRPr lang="en-US" altLang="zh-CN" sz="1600" b="1" dirty="0">
              <a:latin typeface="仿宋" panose="02010609060101010101" charset="-122"/>
              <a:ea typeface="仿宋" panose="02010609060101010101" charset="-122"/>
              <a:cs typeface="仿宋" panose="02010609060101010101" charset="-122"/>
              <a:sym typeface="+mn-ea"/>
            </a:endParaRPr>
          </a:p>
        </p:txBody>
      </p:sp>
      <p:grpSp>
        <p:nvGrpSpPr>
          <p:cNvPr id="8" name="组合 7"/>
          <p:cNvGrpSpPr>
            <a:grpSpLocks noChangeAspect="1"/>
          </p:cNvGrpSpPr>
          <p:nvPr/>
        </p:nvGrpSpPr>
        <p:grpSpPr>
          <a:xfrm>
            <a:off x="1482537" y="1977876"/>
            <a:ext cx="9731999" cy="4166033"/>
            <a:chOff x="358345" y="1450963"/>
            <a:chExt cx="10949619" cy="4687268"/>
          </a:xfrm>
        </p:grpSpPr>
        <p:grpSp>
          <p:nvGrpSpPr>
            <p:cNvPr id="9" name="组合 4"/>
            <p:cNvGrpSpPr/>
            <p:nvPr/>
          </p:nvGrpSpPr>
          <p:grpSpPr>
            <a:xfrm>
              <a:off x="358345" y="1609277"/>
              <a:ext cx="3893487" cy="3585026"/>
              <a:chOff x="983432" y="2042691"/>
              <a:chExt cx="4316166" cy="3964566"/>
            </a:xfrm>
          </p:grpSpPr>
          <p:sp>
            <p:nvSpPr>
              <p:cNvPr id="15" name="空心弧 44"/>
              <p:cNvSpPr/>
              <p:nvPr/>
            </p:nvSpPr>
            <p:spPr>
              <a:xfrm rot="11968239">
                <a:off x="983432" y="2042691"/>
                <a:ext cx="3964565" cy="3964566"/>
              </a:xfrm>
              <a:prstGeom prst="blockArc">
                <a:avLst>
                  <a:gd name="adj1" fmla="val 5692214"/>
                  <a:gd name="adj2" fmla="val 21588400"/>
                  <a:gd name="adj3" fmla="val 751"/>
                </a:avLst>
              </a:prstGeom>
              <a:solidFill>
                <a:srgbClr val="0070C0"/>
              </a:solidFill>
              <a:ln w="25400" cap="flat" cmpd="sng" algn="ctr">
                <a:solidFill>
                  <a:srgbClr val="0070C0"/>
                </a:solidFill>
                <a:prstDash val="solid"/>
              </a:ln>
              <a:effectLst/>
            </p:spPr>
            <p:txBody>
              <a:bodyPr anchor="ctr"/>
              <a:lstStyle/>
              <a:p>
                <a:pPr algn="ctr" defTabSz="650240" fontAlgn="auto">
                  <a:spcBef>
                    <a:spcPts val="0"/>
                  </a:spcBef>
                  <a:spcAft>
                    <a:spcPts val="0"/>
                  </a:spcAft>
                  <a:defRPr/>
                </a:pPr>
                <a:endParaRPr lang="zh-CN" altLang="en-US" b="1" kern="0">
                  <a:solidFill>
                    <a:schemeClr val="accent5">
                      <a:lumMod val="75000"/>
                    </a:schemeClr>
                  </a:solidFill>
                  <a:latin typeface="Arial" panose="020B0604020202020204" pitchFamily="34" charset="0"/>
                  <a:ea typeface="微软雅黑" panose="020B0503020204020204" pitchFamily="34" charset="-122"/>
                </a:endParaRPr>
              </a:p>
            </p:txBody>
          </p:sp>
          <p:sp>
            <p:nvSpPr>
              <p:cNvPr id="16" name="空心弧 45"/>
              <p:cNvSpPr/>
              <p:nvPr/>
            </p:nvSpPr>
            <p:spPr>
              <a:xfrm rot="483470">
                <a:off x="1601419" y="2651741"/>
                <a:ext cx="2825631" cy="2825631"/>
              </a:xfrm>
              <a:prstGeom prst="blockArc">
                <a:avLst>
                  <a:gd name="adj1" fmla="val 5692214"/>
                  <a:gd name="adj2" fmla="val 42522"/>
                  <a:gd name="adj3" fmla="val 1111"/>
                </a:avLst>
              </a:prstGeom>
              <a:solidFill>
                <a:schemeClr val="tx2">
                  <a:lumMod val="60000"/>
                  <a:lumOff val="40000"/>
                </a:schemeClr>
              </a:solidFill>
              <a:ln w="25400" cap="flat" cmpd="sng" algn="ctr">
                <a:solidFill>
                  <a:schemeClr val="accent1"/>
                </a:solidFill>
                <a:prstDash val="solid"/>
              </a:ln>
              <a:effectLst/>
            </p:spPr>
            <p:txBody>
              <a:bodyPr anchor="ctr"/>
              <a:lstStyle/>
              <a:p>
                <a:pPr algn="ctr" defTabSz="650240" fontAlgn="auto">
                  <a:spcBef>
                    <a:spcPts val="0"/>
                  </a:spcBef>
                  <a:spcAft>
                    <a:spcPts val="0"/>
                  </a:spcAft>
                  <a:defRPr/>
                </a:pPr>
                <a:endParaRPr lang="zh-CN" altLang="en-US" b="1" kern="0" dirty="0">
                  <a:solidFill>
                    <a:schemeClr val="accent5">
                      <a:lumMod val="75000"/>
                    </a:schemeClr>
                  </a:solidFill>
                  <a:latin typeface="Arial" panose="020B0604020202020204" pitchFamily="34" charset="0"/>
                  <a:ea typeface="微软雅黑" panose="020B0503020204020204" pitchFamily="34" charset="-122"/>
                </a:endParaRPr>
              </a:p>
            </p:txBody>
          </p:sp>
          <p:sp>
            <p:nvSpPr>
              <p:cNvPr id="17" name="椭圆 46"/>
              <p:cNvSpPr/>
              <p:nvPr/>
            </p:nvSpPr>
            <p:spPr bwMode="auto">
              <a:xfrm>
                <a:off x="1769960" y="2820282"/>
                <a:ext cx="2489825" cy="2489825"/>
              </a:xfrm>
              <a:prstGeom prst="ellipse">
                <a:avLst/>
              </a:prstGeom>
              <a:solidFill>
                <a:schemeClr val="tx2">
                  <a:lumMod val="60000"/>
                  <a:lumOff val="40000"/>
                </a:schemeClr>
              </a:solidFill>
              <a:ln w="25400" cap="flat" cmpd="sng" algn="ctr">
                <a:solidFill>
                  <a:schemeClr val="accent1"/>
                </a:solidFill>
                <a:prstDash val="solid"/>
              </a:ln>
              <a:effectLst>
                <a:innerShdw blurRad="101600">
                  <a:prstClr val="black"/>
                </a:innerShdw>
              </a:effectLst>
            </p:spPr>
            <p:txBody>
              <a:bodyPr anchor="ctr"/>
              <a:lstStyle/>
              <a:p>
                <a:pPr algn="ctr" defTabSz="650240" fontAlgn="auto">
                  <a:spcBef>
                    <a:spcPts val="0"/>
                  </a:spcBef>
                  <a:spcAft>
                    <a:spcPts val="0"/>
                  </a:spcAft>
                  <a:defRPr/>
                </a:pPr>
                <a:endParaRPr lang="zh-CN" altLang="en-US" b="1" kern="0" dirty="0">
                  <a:solidFill>
                    <a:schemeClr val="accent5">
                      <a:lumMod val="75000"/>
                    </a:schemeClr>
                  </a:solidFill>
                  <a:latin typeface="Arial" panose="020B0604020202020204" pitchFamily="34" charset="0"/>
                  <a:ea typeface="微软雅黑" panose="020B0503020204020204" pitchFamily="34" charset="-122"/>
                </a:endParaRPr>
              </a:p>
            </p:txBody>
          </p:sp>
          <p:sp>
            <p:nvSpPr>
              <p:cNvPr id="18" name="椭圆 47"/>
              <p:cNvSpPr/>
              <p:nvPr/>
            </p:nvSpPr>
            <p:spPr bwMode="auto">
              <a:xfrm>
                <a:off x="1882322" y="2921152"/>
                <a:ext cx="2257442" cy="2258718"/>
              </a:xfrm>
              <a:prstGeom prst="ellipse">
                <a:avLst/>
              </a:prstGeom>
              <a:solidFill>
                <a:sysClr val="window" lastClr="FFFFFF">
                  <a:lumMod val="95000"/>
                </a:sysClr>
              </a:solidFill>
              <a:ln w="25400" cap="flat" cmpd="sng" algn="ctr">
                <a:noFill/>
                <a:prstDash val="solid"/>
              </a:ln>
              <a:effectLst>
                <a:outerShdw blurRad="177800" dist="38100" dir="5400000" algn="t" rotWithShape="0">
                  <a:prstClr val="black">
                    <a:alpha val="76000"/>
                  </a:prstClr>
                </a:outerShdw>
              </a:effectLst>
            </p:spPr>
            <p:txBody>
              <a:bodyPr anchor="ctr"/>
              <a:lstStyle/>
              <a:p>
                <a:pPr algn="ctr" defTabSz="650240" fontAlgn="auto">
                  <a:spcBef>
                    <a:spcPts val="0"/>
                  </a:spcBef>
                  <a:spcAft>
                    <a:spcPts val="0"/>
                  </a:spcAft>
                  <a:defRPr/>
                </a:pPr>
                <a:endParaRPr lang="zh-CN" altLang="en-US" b="1" kern="0">
                  <a:solidFill>
                    <a:schemeClr val="accent5">
                      <a:lumMod val="75000"/>
                    </a:schemeClr>
                  </a:solidFill>
                  <a:latin typeface="Arial" panose="020B0604020202020204" pitchFamily="34" charset="0"/>
                  <a:ea typeface="微软雅黑" panose="020B0503020204020204" pitchFamily="34" charset="-122"/>
                </a:endParaRPr>
              </a:p>
            </p:txBody>
          </p:sp>
          <p:sp>
            <p:nvSpPr>
              <p:cNvPr id="19" name="椭圆 48"/>
              <p:cNvSpPr/>
              <p:nvPr/>
            </p:nvSpPr>
            <p:spPr bwMode="auto">
              <a:xfrm>
                <a:off x="2095553" y="3147151"/>
                <a:ext cx="1838641" cy="1839916"/>
              </a:xfrm>
              <a:prstGeom prst="ellipse">
                <a:avLst/>
              </a:prstGeom>
              <a:gradFill flip="none" rotWithShape="1">
                <a:gsLst>
                  <a:gs pos="39000">
                    <a:sysClr val="window" lastClr="FFFFFF"/>
                  </a:gs>
                  <a:gs pos="100000">
                    <a:sysClr val="windowText" lastClr="000000">
                      <a:lumMod val="75000"/>
                      <a:lumOff val="25000"/>
                    </a:sysClr>
                  </a:gs>
                </a:gsLst>
                <a:lin ang="16200000" scaled="1"/>
                <a:tileRect/>
              </a:gradFill>
              <a:ln w="25400" cap="flat" cmpd="sng" algn="ctr">
                <a:noFill/>
                <a:prstDash val="solid"/>
              </a:ln>
              <a:effectLst/>
            </p:spPr>
            <p:txBody>
              <a:bodyPr anchor="ctr"/>
              <a:lstStyle/>
              <a:p>
                <a:pPr algn="ctr" defTabSz="650240" fontAlgn="auto">
                  <a:spcBef>
                    <a:spcPts val="0"/>
                  </a:spcBef>
                  <a:spcAft>
                    <a:spcPts val="0"/>
                  </a:spcAft>
                  <a:defRPr/>
                </a:pPr>
                <a:endParaRPr lang="zh-CN" altLang="en-US" b="1" kern="0">
                  <a:solidFill>
                    <a:srgbClr val="7DBB36"/>
                  </a:solidFill>
                  <a:latin typeface="Arial" panose="020B0604020202020204" pitchFamily="34" charset="0"/>
                  <a:ea typeface="微软雅黑" panose="020B0503020204020204" pitchFamily="34" charset="-122"/>
                </a:endParaRPr>
              </a:p>
            </p:txBody>
          </p:sp>
          <p:sp>
            <p:nvSpPr>
              <p:cNvPr id="20" name="椭圆 49"/>
              <p:cNvSpPr/>
              <p:nvPr/>
            </p:nvSpPr>
            <p:spPr bwMode="auto">
              <a:xfrm>
                <a:off x="2150457" y="3186733"/>
                <a:ext cx="1736492" cy="1736492"/>
              </a:xfrm>
              <a:prstGeom prst="ellipse">
                <a:avLst/>
              </a:prstGeom>
              <a:gradFill flip="none" rotWithShape="1">
                <a:gsLst>
                  <a:gs pos="20000">
                    <a:srgbClr val="BFBFBF"/>
                  </a:gs>
                  <a:gs pos="80000">
                    <a:srgbClr val="FFFFFF"/>
                  </a:gs>
                  <a:gs pos="100000">
                    <a:sysClr val="window" lastClr="FFFFFF">
                      <a:lumMod val="95000"/>
                      <a:tint val="0"/>
                    </a:sysClr>
                  </a:gs>
                </a:gsLst>
                <a:lin ang="2700000" scaled="1"/>
                <a:tileRect/>
              </a:gradFill>
              <a:ln w="28575" cap="flat" cmpd="sng" algn="ctr">
                <a:solidFill>
                  <a:srgbClr val="F2F2F2"/>
                </a:solidFill>
                <a:prstDash val="solid"/>
              </a:ln>
              <a:effectLst>
                <a:outerShdw blurRad="88900" dist="75434" dir="2699993" algn="t" rotWithShape="0">
                  <a:srgbClr val="000000">
                    <a:alpha val="23000"/>
                  </a:srgbClr>
                </a:outerShdw>
              </a:effectLst>
            </p:spPr>
            <p:txBody>
              <a:bodyPr anchor="ctr"/>
              <a:lstStyle/>
              <a:p>
                <a:pPr algn="ctr" defTabSz="650240" fontAlgn="auto">
                  <a:spcBef>
                    <a:spcPts val="0"/>
                  </a:spcBef>
                  <a:spcAft>
                    <a:spcPts val="0"/>
                  </a:spcAft>
                  <a:defRPr/>
                </a:pPr>
                <a:endParaRPr lang="zh-CN" altLang="en-US" b="1" kern="0">
                  <a:solidFill>
                    <a:schemeClr val="accent5">
                      <a:lumMod val="75000"/>
                    </a:schemeClr>
                  </a:solidFill>
                  <a:latin typeface="Arial" panose="020B0604020202020204" pitchFamily="34" charset="0"/>
                  <a:ea typeface="微软雅黑" panose="020B0503020204020204" pitchFamily="34" charset="-122"/>
                </a:endParaRPr>
              </a:p>
            </p:txBody>
          </p:sp>
          <p:sp>
            <p:nvSpPr>
              <p:cNvPr id="21" name="同心圆 52"/>
              <p:cNvSpPr/>
              <p:nvPr/>
            </p:nvSpPr>
            <p:spPr bwMode="auto">
              <a:xfrm>
                <a:off x="3938024" y="2254645"/>
                <a:ext cx="814620" cy="814620"/>
              </a:xfrm>
              <a:prstGeom prst="donut">
                <a:avLst>
                  <a:gd name="adj" fmla="val 3142"/>
                </a:avLst>
              </a:prstGeom>
              <a:solidFill>
                <a:srgbClr val="0070C0"/>
              </a:solidFill>
              <a:ln w="6350" cap="flat" cmpd="sng" algn="ctr">
                <a:solidFill>
                  <a:srgbClr val="0070C0"/>
                </a:solidFill>
                <a:prstDash val="solid"/>
              </a:ln>
              <a:effectLst/>
            </p:spPr>
            <p:txBody>
              <a:bodyPr anchor="ctr"/>
              <a:lstStyle/>
              <a:p>
                <a:pPr algn="ctr" defTabSz="650240" fontAlgn="auto">
                  <a:spcBef>
                    <a:spcPts val="0"/>
                  </a:spcBef>
                  <a:spcAft>
                    <a:spcPts val="0"/>
                  </a:spcAft>
                  <a:defRPr/>
                </a:pPr>
                <a:endParaRPr lang="zh-CN" altLang="en-US" b="1" kern="0">
                  <a:solidFill>
                    <a:schemeClr val="accent5">
                      <a:lumMod val="75000"/>
                    </a:schemeClr>
                  </a:solidFill>
                  <a:latin typeface="Arial" panose="020B0604020202020204" pitchFamily="34" charset="0"/>
                  <a:ea typeface="微软雅黑" panose="020B0503020204020204" pitchFamily="34" charset="-122"/>
                </a:endParaRPr>
              </a:p>
            </p:txBody>
          </p:sp>
          <p:sp>
            <p:nvSpPr>
              <p:cNvPr id="23" name="椭圆 54"/>
              <p:cNvSpPr/>
              <p:nvPr/>
            </p:nvSpPr>
            <p:spPr bwMode="auto">
              <a:xfrm>
                <a:off x="4134017" y="2450638"/>
                <a:ext cx="422633" cy="422633"/>
              </a:xfrm>
              <a:prstGeom prst="ellipse">
                <a:avLst/>
              </a:prstGeom>
              <a:gradFill flip="none" rotWithShape="1">
                <a:gsLst>
                  <a:gs pos="20000">
                    <a:srgbClr val="BFBFBF"/>
                  </a:gs>
                  <a:gs pos="80000">
                    <a:srgbClr val="FFFFFF"/>
                  </a:gs>
                  <a:gs pos="100000">
                    <a:srgbClr val="E46C0A">
                      <a:tint val="0"/>
                    </a:srgbClr>
                  </a:gs>
                </a:gsLst>
                <a:lin ang="2700000" scaled="1"/>
                <a:tileRect/>
              </a:gradFill>
              <a:ln w="28575" cap="flat" cmpd="sng" algn="ctr">
                <a:solidFill>
                  <a:srgbClr val="F2F2F2"/>
                </a:solidFill>
                <a:prstDash val="solid"/>
              </a:ln>
              <a:effectLst/>
            </p:spPr>
            <p:txBody>
              <a:bodyPr anchor="ctr"/>
              <a:lstStyle/>
              <a:p>
                <a:pPr algn="ctr" defTabSz="650240" fontAlgn="auto">
                  <a:spcBef>
                    <a:spcPts val="0"/>
                  </a:spcBef>
                  <a:spcAft>
                    <a:spcPts val="0"/>
                  </a:spcAft>
                  <a:defRPr/>
                </a:pPr>
                <a:endParaRPr lang="zh-CN" altLang="en-US" b="1" kern="0">
                  <a:solidFill>
                    <a:schemeClr val="accent5">
                      <a:lumMod val="75000"/>
                    </a:schemeClr>
                  </a:solidFill>
                  <a:latin typeface="Arial" panose="020B0604020202020204" pitchFamily="34" charset="0"/>
                  <a:ea typeface="微软雅黑" panose="020B0503020204020204" pitchFamily="34" charset="-122"/>
                </a:endParaRPr>
              </a:p>
            </p:txBody>
          </p:sp>
          <p:sp>
            <p:nvSpPr>
              <p:cNvPr id="24" name="TextBox 53"/>
              <p:cNvSpPr txBox="1">
                <a:spLocks noChangeArrowheads="1"/>
              </p:cNvSpPr>
              <p:nvPr/>
            </p:nvSpPr>
            <p:spPr bwMode="auto">
              <a:xfrm>
                <a:off x="4072426" y="2406684"/>
                <a:ext cx="584997" cy="51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defTabSz="650240" fontAlgn="auto">
                  <a:spcBef>
                    <a:spcPts val="0"/>
                  </a:spcBef>
                  <a:spcAft>
                    <a:spcPts val="0"/>
                  </a:spcAft>
                  <a:defRPr/>
                </a:pPr>
                <a:r>
                  <a:rPr lang="en-US" altLang="en-US" sz="2400" b="1" kern="0" dirty="0">
                    <a:solidFill>
                      <a:srgbClr val="0070C0"/>
                    </a:solidFill>
                    <a:latin typeface="Arial" panose="020B0604020202020204" pitchFamily="34" charset="0"/>
                    <a:ea typeface="微软雅黑" panose="020B0503020204020204" pitchFamily="34" charset="-122"/>
                  </a:rPr>
                  <a:t>01</a:t>
                </a:r>
                <a:endParaRPr lang="en-GB" altLang="en-US" sz="2400" b="1" kern="0" dirty="0">
                  <a:solidFill>
                    <a:srgbClr val="0070C0"/>
                  </a:solidFill>
                  <a:latin typeface="Arial" panose="020B0604020202020204" pitchFamily="34" charset="0"/>
                  <a:ea typeface="微软雅黑" panose="020B0503020204020204" pitchFamily="34" charset="-122"/>
                </a:endParaRPr>
              </a:p>
            </p:txBody>
          </p:sp>
          <p:sp>
            <p:nvSpPr>
              <p:cNvPr id="25" name="同心圆 59"/>
              <p:cNvSpPr/>
              <p:nvPr/>
            </p:nvSpPr>
            <p:spPr bwMode="auto">
              <a:xfrm>
                <a:off x="4461832" y="3344538"/>
                <a:ext cx="815896" cy="815897"/>
              </a:xfrm>
              <a:prstGeom prst="donut">
                <a:avLst>
                  <a:gd name="adj" fmla="val 3142"/>
                </a:avLst>
              </a:prstGeom>
              <a:solidFill>
                <a:schemeClr val="tx2">
                  <a:lumMod val="60000"/>
                  <a:lumOff val="40000"/>
                </a:schemeClr>
              </a:solidFill>
              <a:ln w="6350" cap="flat" cmpd="sng" algn="ctr">
                <a:solidFill>
                  <a:schemeClr val="accent1"/>
                </a:solidFill>
                <a:prstDash val="solid"/>
              </a:ln>
              <a:effectLst/>
            </p:spPr>
            <p:txBody>
              <a:bodyPr anchor="ctr"/>
              <a:lstStyle/>
              <a:p>
                <a:pPr algn="ctr" defTabSz="650240" fontAlgn="auto">
                  <a:spcBef>
                    <a:spcPts val="0"/>
                  </a:spcBef>
                  <a:spcAft>
                    <a:spcPts val="0"/>
                  </a:spcAft>
                  <a:defRPr/>
                </a:pPr>
                <a:endParaRPr lang="zh-CN" altLang="en-US" b="1" kern="0">
                  <a:solidFill>
                    <a:schemeClr val="accent1"/>
                  </a:solidFill>
                  <a:latin typeface="Arial" panose="020B0604020202020204" pitchFamily="34" charset="0"/>
                  <a:ea typeface="微软雅黑" panose="020B0503020204020204" pitchFamily="34" charset="-122"/>
                </a:endParaRPr>
              </a:p>
            </p:txBody>
          </p:sp>
          <p:sp>
            <p:nvSpPr>
              <p:cNvPr id="26" name="椭圆 61"/>
              <p:cNvSpPr/>
              <p:nvPr/>
            </p:nvSpPr>
            <p:spPr bwMode="auto">
              <a:xfrm>
                <a:off x="4673835" y="3540532"/>
                <a:ext cx="422633" cy="423909"/>
              </a:xfrm>
              <a:prstGeom prst="ellipse">
                <a:avLst/>
              </a:prstGeom>
              <a:gradFill flip="none" rotWithShape="1">
                <a:gsLst>
                  <a:gs pos="20000">
                    <a:srgbClr val="BFBFBF"/>
                  </a:gs>
                  <a:gs pos="80000">
                    <a:srgbClr val="FFFFFF"/>
                  </a:gs>
                  <a:gs pos="100000">
                    <a:srgbClr val="E46C0A">
                      <a:tint val="0"/>
                    </a:srgbClr>
                  </a:gs>
                </a:gsLst>
                <a:lin ang="2700000" scaled="1"/>
                <a:tileRect/>
              </a:gradFill>
              <a:ln w="28575" cap="flat" cmpd="sng" algn="ctr">
                <a:solidFill>
                  <a:srgbClr val="F2F2F2"/>
                </a:solidFill>
                <a:prstDash val="solid"/>
              </a:ln>
              <a:effectLst/>
            </p:spPr>
            <p:txBody>
              <a:bodyPr anchor="ctr"/>
              <a:lstStyle/>
              <a:p>
                <a:pPr algn="ctr" defTabSz="650240" fontAlgn="auto">
                  <a:spcBef>
                    <a:spcPts val="0"/>
                  </a:spcBef>
                  <a:spcAft>
                    <a:spcPts val="0"/>
                  </a:spcAft>
                  <a:defRPr/>
                </a:pPr>
                <a:endParaRPr lang="zh-CN" altLang="en-US" b="1" kern="0">
                  <a:solidFill>
                    <a:schemeClr val="accent5">
                      <a:lumMod val="75000"/>
                    </a:schemeClr>
                  </a:solidFill>
                  <a:latin typeface="Arial" panose="020B0604020202020204" pitchFamily="34" charset="0"/>
                  <a:ea typeface="微软雅黑" panose="020B0503020204020204" pitchFamily="34" charset="-122"/>
                </a:endParaRPr>
              </a:p>
            </p:txBody>
          </p:sp>
          <p:sp>
            <p:nvSpPr>
              <p:cNvPr id="27" name="TextBox 54"/>
              <p:cNvSpPr txBox="1">
                <a:spLocks noChangeArrowheads="1"/>
              </p:cNvSpPr>
              <p:nvPr/>
            </p:nvSpPr>
            <p:spPr bwMode="auto">
              <a:xfrm>
                <a:off x="4556651" y="3458693"/>
                <a:ext cx="742947" cy="648386"/>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defTabSz="650240" fontAlgn="auto">
                  <a:spcBef>
                    <a:spcPts val="0"/>
                  </a:spcBef>
                  <a:spcAft>
                    <a:spcPts val="0"/>
                  </a:spcAft>
                  <a:defRPr/>
                </a:pPr>
                <a:r>
                  <a:rPr lang="en-US" altLang="en-US" sz="2400" b="1" kern="0" dirty="0">
                    <a:solidFill>
                      <a:schemeClr val="accent1"/>
                    </a:solidFill>
                    <a:latin typeface="Arial" panose="020B0604020202020204" pitchFamily="34" charset="0"/>
                    <a:ea typeface="微软雅黑" panose="020B0503020204020204" pitchFamily="34" charset="-122"/>
                  </a:rPr>
                  <a:t>02</a:t>
                </a:r>
                <a:endParaRPr lang="en-GB" altLang="en-US" sz="2400" b="1" kern="0" dirty="0">
                  <a:solidFill>
                    <a:schemeClr val="accent1"/>
                  </a:solidFill>
                  <a:latin typeface="Arial" panose="020B0604020202020204" pitchFamily="34" charset="0"/>
                  <a:ea typeface="微软雅黑" panose="020B0503020204020204" pitchFamily="34" charset="-122"/>
                </a:endParaRPr>
              </a:p>
            </p:txBody>
          </p:sp>
          <p:sp>
            <p:nvSpPr>
              <p:cNvPr id="28" name="同心圆 66"/>
              <p:cNvSpPr/>
              <p:nvPr/>
            </p:nvSpPr>
            <p:spPr bwMode="auto">
              <a:xfrm>
                <a:off x="4053884" y="4868208"/>
                <a:ext cx="815898" cy="815897"/>
              </a:xfrm>
              <a:prstGeom prst="donut">
                <a:avLst>
                  <a:gd name="adj" fmla="val 3142"/>
                </a:avLst>
              </a:prstGeom>
              <a:solidFill>
                <a:schemeClr val="tx2">
                  <a:lumMod val="60000"/>
                  <a:lumOff val="40000"/>
                </a:schemeClr>
              </a:solidFill>
              <a:ln w="6350" cap="flat" cmpd="sng" algn="ctr">
                <a:solidFill>
                  <a:schemeClr val="accent1"/>
                </a:solidFill>
                <a:prstDash val="solid"/>
              </a:ln>
              <a:effectLst/>
            </p:spPr>
            <p:txBody>
              <a:bodyPr anchor="ctr"/>
              <a:lstStyle/>
              <a:p>
                <a:pPr algn="ctr" defTabSz="650240" fontAlgn="auto">
                  <a:spcBef>
                    <a:spcPts val="0"/>
                  </a:spcBef>
                  <a:spcAft>
                    <a:spcPts val="0"/>
                  </a:spcAft>
                  <a:defRPr/>
                </a:pPr>
                <a:endParaRPr lang="zh-CN" altLang="en-US" b="1" kern="0">
                  <a:solidFill>
                    <a:schemeClr val="accent5">
                      <a:lumMod val="75000"/>
                    </a:schemeClr>
                  </a:solidFill>
                  <a:latin typeface="Arial" panose="020B0604020202020204" pitchFamily="34" charset="0"/>
                  <a:ea typeface="微软雅黑" panose="020B0503020204020204" pitchFamily="34" charset="-122"/>
                </a:endParaRPr>
              </a:p>
            </p:txBody>
          </p:sp>
          <p:sp>
            <p:nvSpPr>
              <p:cNvPr id="29" name="椭圆 68"/>
              <p:cNvSpPr/>
              <p:nvPr/>
            </p:nvSpPr>
            <p:spPr bwMode="auto">
              <a:xfrm>
                <a:off x="4250516" y="5064203"/>
                <a:ext cx="422633" cy="423908"/>
              </a:xfrm>
              <a:prstGeom prst="ellipse">
                <a:avLst/>
              </a:prstGeom>
              <a:gradFill flip="none" rotWithShape="1">
                <a:gsLst>
                  <a:gs pos="20000">
                    <a:srgbClr val="BFBFBF"/>
                  </a:gs>
                  <a:gs pos="80000">
                    <a:srgbClr val="FFFFFF"/>
                  </a:gs>
                  <a:gs pos="100000">
                    <a:srgbClr val="E46C0A">
                      <a:tint val="0"/>
                    </a:srgbClr>
                  </a:gs>
                </a:gsLst>
                <a:lin ang="2700000" scaled="1"/>
                <a:tileRect/>
              </a:gradFill>
              <a:ln w="28575" cap="flat" cmpd="sng" algn="ctr">
                <a:solidFill>
                  <a:srgbClr val="F2F2F2"/>
                </a:solidFill>
                <a:prstDash val="solid"/>
              </a:ln>
              <a:effectLst/>
            </p:spPr>
            <p:txBody>
              <a:bodyPr anchor="ctr"/>
              <a:lstStyle/>
              <a:p>
                <a:pPr algn="ctr" defTabSz="650240" fontAlgn="auto">
                  <a:spcBef>
                    <a:spcPts val="0"/>
                  </a:spcBef>
                  <a:spcAft>
                    <a:spcPts val="0"/>
                  </a:spcAft>
                  <a:defRPr/>
                </a:pPr>
                <a:endParaRPr lang="zh-CN" altLang="en-US" b="1" kern="0">
                  <a:solidFill>
                    <a:schemeClr val="accent5">
                      <a:lumMod val="75000"/>
                    </a:schemeClr>
                  </a:solidFill>
                  <a:latin typeface="Arial" panose="020B0604020202020204" pitchFamily="34" charset="0"/>
                  <a:ea typeface="微软雅黑" panose="020B0503020204020204" pitchFamily="34" charset="-122"/>
                </a:endParaRPr>
              </a:p>
            </p:txBody>
          </p:sp>
          <p:sp>
            <p:nvSpPr>
              <p:cNvPr id="30" name="TextBox 55"/>
              <p:cNvSpPr txBox="1">
                <a:spLocks noChangeArrowheads="1"/>
              </p:cNvSpPr>
              <p:nvPr/>
            </p:nvSpPr>
            <p:spPr bwMode="auto">
              <a:xfrm>
                <a:off x="4134018" y="5020886"/>
                <a:ext cx="742947" cy="64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defTabSz="650240" fontAlgn="auto">
                  <a:spcBef>
                    <a:spcPts val="0"/>
                  </a:spcBef>
                  <a:spcAft>
                    <a:spcPts val="0"/>
                  </a:spcAft>
                  <a:defRPr/>
                </a:pPr>
                <a:r>
                  <a:rPr lang="en-US" altLang="en-US" sz="2400" b="1" kern="0" dirty="0">
                    <a:solidFill>
                      <a:schemeClr val="accent1"/>
                    </a:solidFill>
                    <a:latin typeface="Arial" panose="020B0604020202020204" pitchFamily="34" charset="0"/>
                    <a:ea typeface="微软雅黑" panose="020B0503020204020204" pitchFamily="34" charset="-122"/>
                  </a:rPr>
                  <a:t>03</a:t>
                </a:r>
                <a:endParaRPr lang="en-GB" altLang="en-US" sz="2400" b="1" kern="0" dirty="0">
                  <a:solidFill>
                    <a:schemeClr val="accent1"/>
                  </a:solidFill>
                  <a:latin typeface="Arial" panose="020B0604020202020204" pitchFamily="34" charset="0"/>
                  <a:ea typeface="微软雅黑" panose="020B0503020204020204" pitchFamily="34" charset="-122"/>
                </a:endParaRPr>
              </a:p>
            </p:txBody>
          </p:sp>
          <p:sp>
            <p:nvSpPr>
              <p:cNvPr id="31" name="TextBox 75"/>
              <p:cNvSpPr txBox="1"/>
              <p:nvPr/>
            </p:nvSpPr>
            <p:spPr>
              <a:xfrm>
                <a:off x="2110252" y="3554614"/>
                <a:ext cx="1893981" cy="1167096"/>
              </a:xfrm>
              <a:prstGeom prst="rect">
                <a:avLst/>
              </a:prstGeom>
              <a:noFill/>
            </p:spPr>
            <p:txBody>
              <a:bodyPr wrap="square" rtlCol="0">
                <a:spAutoFit/>
              </a:bodyPr>
              <a:lstStyle/>
              <a:p>
                <a:pPr algn="ctr" defTabSz="650240" fontAlgn="auto">
                  <a:spcBef>
                    <a:spcPts val="0"/>
                  </a:spcBef>
                  <a:spcAft>
                    <a:spcPts val="0"/>
                  </a:spcAft>
                  <a:defRPr/>
                </a:pPr>
                <a:r>
                  <a:rPr lang="zh-CN" altLang="en-US" sz="2400" b="1" dirty="0">
                    <a:solidFill>
                      <a:schemeClr val="accent1"/>
                    </a:solidFill>
                    <a:latin typeface="Arial" panose="020B0604020202020204" pitchFamily="34" charset="0"/>
                    <a:ea typeface="微软雅黑" panose="020B0503020204020204" pitchFamily="34" charset="-122"/>
                  </a:rPr>
                  <a:t>证书管理要求</a:t>
                </a:r>
                <a:endParaRPr lang="zh-CN" altLang="en-US" sz="2400" b="1" dirty="0">
                  <a:solidFill>
                    <a:schemeClr val="accent1"/>
                  </a:solidFill>
                  <a:latin typeface="Arial" panose="020B0604020202020204" pitchFamily="34" charset="0"/>
                  <a:ea typeface="微软雅黑" panose="020B0503020204020204" pitchFamily="34" charset="-122"/>
                </a:endParaRPr>
              </a:p>
            </p:txBody>
          </p:sp>
        </p:grpSp>
        <p:sp>
          <p:nvSpPr>
            <p:cNvPr id="11" name="Rectangle 64"/>
            <p:cNvSpPr/>
            <p:nvPr/>
          </p:nvSpPr>
          <p:spPr>
            <a:xfrm>
              <a:off x="5160986" y="1615954"/>
              <a:ext cx="5184905" cy="562450"/>
            </a:xfrm>
            <a:prstGeom prst="rect">
              <a:avLst/>
            </a:prstGeom>
          </p:spPr>
          <p:txBody>
            <a:bodyPr wrap="square" lIns="91435" tIns="45718" rIns="91435" bIns="45718">
              <a:spAutoFit/>
            </a:bodyPr>
            <a:lstStyle/>
            <a:p>
              <a:pPr defTabSz="650240" fontAlgn="auto">
                <a:lnSpc>
                  <a:spcPct val="150000"/>
                </a:lnSpc>
                <a:spcBef>
                  <a:spcPts val="0"/>
                </a:spcBef>
                <a:spcAft>
                  <a:spcPts val="0"/>
                </a:spcAft>
                <a:defRPr/>
              </a:pPr>
              <a:endParaRPr lang="en-GB" altLang="zh-CN" dirty="0">
                <a:latin typeface="楷体" panose="02010609060101010101" pitchFamily="49" charset="-122"/>
                <a:ea typeface="楷体" panose="02010609060101010101" pitchFamily="49" charset="-122"/>
                <a:sym typeface="+mn-lt"/>
              </a:endParaRPr>
            </a:p>
          </p:txBody>
        </p:sp>
        <p:sp>
          <p:nvSpPr>
            <p:cNvPr id="12" name="文本框 9"/>
            <p:cNvSpPr txBox="1"/>
            <p:nvPr/>
          </p:nvSpPr>
          <p:spPr>
            <a:xfrm>
              <a:off x="3995265" y="1450963"/>
              <a:ext cx="6438489" cy="2345258"/>
            </a:xfrm>
            <a:prstGeom prst="rect">
              <a:avLst/>
            </a:prstGeom>
            <a:noFill/>
          </p:spPr>
          <p:txBody>
            <a:bodyPr wrap="square" rtlCol="0">
              <a:spAutoFit/>
            </a:bodyPr>
            <a:lstStyle/>
            <a:p>
              <a:pPr>
                <a:lnSpc>
                  <a:spcPct val="150000"/>
                </a:lnSpc>
                <a:defRPr/>
              </a:pPr>
              <a:r>
                <a:rPr lang="zh-CN" altLang="en-US" sz="2400" b="1" kern="0" dirty="0">
                  <a:solidFill>
                    <a:srgbClr val="0070C0"/>
                  </a:solidFill>
                  <a:latin typeface="Arial" panose="020B0604020202020204" pitchFamily="34" charset="0"/>
                  <a:ea typeface="微软雅黑" panose="020B0503020204020204" pitchFamily="34" charset="-122"/>
                </a:rPr>
                <a:t>   安全生产监督管理部</a:t>
              </a:r>
              <a:r>
                <a:rPr lang="en-US" altLang="zh-CN" sz="1600" b="1" kern="100" dirty="0">
                  <a:solidFill>
                    <a:srgbClr val="000000"/>
                  </a:solidFill>
                  <a:latin typeface="楷体" panose="02010609060101010101" pitchFamily="49" charset="-122"/>
                  <a:ea typeface="楷体" panose="02010609060101010101" pitchFamily="49" charset="-122"/>
                </a:rPr>
                <a:t>C</a:t>
              </a:r>
              <a:r>
                <a:rPr lang="zh-CN" altLang="en-US" sz="1600" b="1" kern="100" dirty="0">
                  <a:solidFill>
                    <a:srgbClr val="000000"/>
                  </a:solidFill>
                  <a:latin typeface="楷体" panose="02010609060101010101" pitchFamily="49" charset="-122"/>
                  <a:ea typeface="楷体" panose="02010609060101010101" pitchFamily="49" charset="-122"/>
                </a:rPr>
                <a:t>证证件保管、维护、组织</a:t>
              </a:r>
              <a:r>
                <a:rPr lang="en-US" altLang="zh-CN" sz="1600" b="1" kern="100" dirty="0">
                  <a:solidFill>
                    <a:srgbClr val="000000"/>
                  </a:solidFill>
                  <a:latin typeface="楷体" panose="02010609060101010101" pitchFamily="49" charset="-122"/>
                  <a:ea typeface="楷体" panose="02010609060101010101" pitchFamily="49" charset="-122"/>
                </a:rPr>
                <a:t>ABC</a:t>
              </a:r>
              <a:r>
                <a:rPr lang="zh-CN" altLang="en-US" sz="1600" b="1" kern="100" dirty="0">
                  <a:solidFill>
                    <a:srgbClr val="000000"/>
                  </a:solidFill>
                  <a:latin typeface="楷体" panose="02010609060101010101" pitchFamily="49" charset="-122"/>
                  <a:ea typeface="楷体" panose="02010609060101010101" pitchFamily="49" charset="-122"/>
                </a:rPr>
                <a:t>证取证考试、延期考试</a:t>
              </a:r>
              <a:endParaRPr lang="zh-CN" altLang="en-US" sz="1600" b="1" kern="100" dirty="0">
                <a:solidFill>
                  <a:srgbClr val="000000"/>
                </a:solidFill>
                <a:latin typeface="楷体" panose="02010609060101010101" pitchFamily="49" charset="-122"/>
                <a:ea typeface="楷体" panose="02010609060101010101" pitchFamily="49" charset="-122"/>
              </a:endParaRPr>
            </a:p>
            <a:p>
              <a:pPr>
                <a:lnSpc>
                  <a:spcPct val="150000"/>
                </a:lnSpc>
                <a:defRPr/>
              </a:pPr>
              <a:endParaRPr lang="en-GB" altLang="zh-CN" dirty="0">
                <a:latin typeface="楷体" panose="02010609060101010101" pitchFamily="49" charset="-122"/>
                <a:ea typeface="楷体" panose="02010609060101010101" pitchFamily="49" charset="-122"/>
                <a:sym typeface="+mn-lt"/>
              </a:endParaRPr>
            </a:p>
            <a:p>
              <a:pPr defTabSz="685800" fontAlgn="auto">
                <a:spcBef>
                  <a:spcPts val="0"/>
                </a:spcBef>
                <a:spcAft>
                  <a:spcPts val="0"/>
                </a:spcAft>
                <a:defRPr/>
              </a:pPr>
              <a:endParaRPr lang="en-US" altLang="zh-CN" sz="2400" b="1" kern="0" dirty="0">
                <a:solidFill>
                  <a:srgbClr val="0070C0"/>
                </a:solidFill>
                <a:latin typeface="Arial" panose="020B0604020202020204" pitchFamily="34" charset="0"/>
                <a:ea typeface="微软雅黑" panose="020B0503020204020204" pitchFamily="34" charset="-122"/>
              </a:endParaRPr>
            </a:p>
          </p:txBody>
        </p:sp>
        <p:sp>
          <p:nvSpPr>
            <p:cNvPr id="13" name="文本框 9"/>
            <p:cNvSpPr txBox="1"/>
            <p:nvPr/>
          </p:nvSpPr>
          <p:spPr>
            <a:xfrm>
              <a:off x="4288225" y="3108836"/>
              <a:ext cx="6720342" cy="585908"/>
            </a:xfrm>
            <a:prstGeom prst="rect">
              <a:avLst/>
            </a:prstGeom>
            <a:noFill/>
          </p:spPr>
          <p:txBody>
            <a:bodyPr wrap="square" rtlCol="0">
              <a:spAutoFit/>
            </a:bodyPr>
            <a:lstStyle/>
            <a:p>
              <a:pPr marR="2540" algn="ctr">
                <a:lnSpc>
                  <a:spcPct val="107000"/>
                </a:lnSpc>
              </a:pPr>
              <a:r>
                <a:rPr lang="zh-CN" altLang="en-US" sz="2400" b="1" kern="0" dirty="0">
                  <a:solidFill>
                    <a:schemeClr val="accent1"/>
                  </a:solidFill>
                  <a:latin typeface="Arial" panose="020B0604020202020204" pitchFamily="34" charset="0"/>
                  <a:ea typeface="微软雅黑" panose="020B0503020204020204" pitchFamily="34" charset="-122"/>
                </a:rPr>
                <a:t>人力资源部 </a:t>
              </a:r>
              <a:r>
                <a:rPr lang="en-US" altLang="zh-CN" sz="1600" b="1" kern="100" dirty="0">
                  <a:solidFill>
                    <a:srgbClr val="000000"/>
                  </a:solidFill>
                  <a:latin typeface="楷体" panose="02010609060101010101" pitchFamily="49" charset="-122"/>
                  <a:ea typeface="楷体" panose="02010609060101010101" pitchFamily="49" charset="-122"/>
                </a:rPr>
                <a:t>AB</a:t>
              </a:r>
              <a:r>
                <a:rPr lang="zh-CN" altLang="en-US" sz="1600" b="1" kern="100" dirty="0">
                  <a:solidFill>
                    <a:srgbClr val="000000"/>
                  </a:solidFill>
                  <a:latin typeface="楷体" panose="02010609060101010101" pitchFamily="49" charset="-122"/>
                  <a:ea typeface="楷体" panose="02010609060101010101" pitchFamily="49" charset="-122"/>
                </a:rPr>
                <a:t>证证件保管、维护，转入转出协调</a:t>
              </a:r>
              <a:endParaRPr lang="zh-CN" altLang="en-US" sz="1600" b="1" kern="100" dirty="0">
                <a:solidFill>
                  <a:srgbClr val="000000"/>
                </a:solidFill>
                <a:latin typeface="楷体" panose="02010609060101010101" pitchFamily="49" charset="-122"/>
                <a:ea typeface="楷体" panose="02010609060101010101" pitchFamily="49" charset="-122"/>
              </a:endParaRPr>
            </a:p>
          </p:txBody>
        </p:sp>
        <p:sp>
          <p:nvSpPr>
            <p:cNvPr id="14" name="文本框 9"/>
            <p:cNvSpPr txBox="1"/>
            <p:nvPr/>
          </p:nvSpPr>
          <p:spPr>
            <a:xfrm>
              <a:off x="4115235" y="4452577"/>
              <a:ext cx="7192729" cy="1685654"/>
            </a:xfrm>
            <a:prstGeom prst="rect">
              <a:avLst/>
            </a:prstGeom>
            <a:noFill/>
          </p:spPr>
          <p:txBody>
            <a:bodyPr wrap="square" rtlCol="0">
              <a:spAutoFit/>
            </a:bodyPr>
            <a:lstStyle/>
            <a:p>
              <a:pPr defTabSz="685800">
                <a:lnSpc>
                  <a:spcPct val="150000"/>
                </a:lnSpc>
                <a:defRPr/>
              </a:pPr>
              <a:r>
                <a:rPr lang="zh-CN" altLang="en-US" sz="2400" b="1" kern="0" dirty="0">
                  <a:solidFill>
                    <a:schemeClr val="accent1"/>
                  </a:solidFill>
                  <a:latin typeface="Arial" panose="020B0604020202020204" pitchFamily="34" charset="0"/>
                  <a:ea typeface="微软雅黑" panose="020B0503020204020204" pitchFamily="34" charset="-122"/>
                </a:rPr>
                <a:t>市场部</a:t>
              </a:r>
              <a:r>
                <a:rPr lang="zh-CN" altLang="en-US" sz="1600" b="1" kern="100" dirty="0">
                  <a:solidFill>
                    <a:srgbClr val="000000"/>
                  </a:solidFill>
                  <a:latin typeface="楷体" panose="02010609060101010101" pitchFamily="49" charset="-122"/>
                  <a:ea typeface="楷体" panose="02010609060101010101" pitchFamily="49" charset="-122"/>
                </a:rPr>
                <a:t>市场准入备案、投标配置、业绩梳理、人证匹配协调等</a:t>
              </a:r>
              <a:endParaRPr lang="zh-CN" altLang="en-US" sz="1600" b="1" kern="100" dirty="0">
                <a:solidFill>
                  <a:srgbClr val="000000"/>
                </a:solidFill>
                <a:latin typeface="楷体" panose="02010609060101010101" pitchFamily="49" charset="-122"/>
                <a:ea typeface="楷体" panose="02010609060101010101" pitchFamily="49" charset="-122"/>
              </a:endParaRPr>
            </a:p>
            <a:p>
              <a:pPr defTabSz="685800" fontAlgn="auto">
                <a:lnSpc>
                  <a:spcPct val="150000"/>
                </a:lnSpc>
                <a:spcBef>
                  <a:spcPts val="0"/>
                </a:spcBef>
                <a:spcAft>
                  <a:spcPts val="0"/>
                </a:spcAft>
                <a:defRPr/>
              </a:pPr>
              <a:endParaRPr lang="en-US" altLang="zh-CN" sz="1600" dirty="0">
                <a:latin typeface="楷体" panose="02010609060101010101" pitchFamily="49" charset="-122"/>
                <a:ea typeface="楷体" panose="02010609060101010101" pitchFamily="49" charset="-122"/>
              </a:endParaRPr>
            </a:p>
          </p:txBody>
        </p:sp>
      </p:grpSp>
    </p:spTree>
  </p:cSld>
  <p:clrMapOvr>
    <a:masterClrMapping/>
  </p:clrMapOvr>
  <p:transition>
    <p:random/>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1" name="文本框 10"/>
          <p:cNvSpPr txBox="1"/>
          <p:nvPr/>
        </p:nvSpPr>
        <p:spPr>
          <a:xfrm>
            <a:off x="372286" y="1280289"/>
            <a:ext cx="10894803" cy="5014595"/>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）“三类人员”取证管理</a:t>
            </a:r>
            <a:endParaRPr lang="en-US" altLang="zh-CN" sz="1600" b="1" dirty="0">
              <a:latin typeface="仿宋" panose="02010609060101010101" charset="-122"/>
              <a:ea typeface="仿宋" panose="02010609060101010101" charset="-122"/>
              <a:cs typeface="仿宋" panose="02010609060101010101" charset="-122"/>
              <a:sym typeface="+mn-ea"/>
            </a:endParaRPr>
          </a:p>
          <a:p>
            <a:pPr lvl="1">
              <a:lnSpc>
                <a:spcPct val="130000"/>
              </a:lnSpc>
            </a:pPr>
            <a:r>
              <a:rPr lang="zh-CN" altLang="en-US" sz="1600" b="1" dirty="0">
                <a:latin typeface="仿宋" panose="02010609060101010101" charset="-122"/>
                <a:ea typeface="仿宋" panose="02010609060101010101" charset="-122"/>
                <a:cs typeface="仿宋" panose="02010609060101010101" charset="-122"/>
                <a:sym typeface="+mn-ea"/>
              </a:rPr>
              <a:t>安全工程师取证要求</a:t>
            </a:r>
            <a:endParaRPr lang="en-US" altLang="zh-CN" sz="1600" b="1"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cs typeface="仿宋" panose="02010609060101010101" charset="-122"/>
                <a:sym typeface="+mn-ea"/>
              </a:rPr>
              <a:t>1</a:t>
            </a:r>
            <a:r>
              <a:rPr lang="zh-CN" altLang="en-US" sz="1400" b="1" dirty="0">
                <a:latin typeface="仿宋" panose="02010609060101010101" charset="-122"/>
                <a:ea typeface="仿宋" panose="02010609060101010101" charset="-122"/>
                <a:cs typeface="仿宋" panose="02010609060101010101" charset="-122"/>
                <a:sym typeface="+mn-ea"/>
              </a:rPr>
              <a:t>）</a:t>
            </a:r>
            <a:r>
              <a:rPr lang="zh-CN" altLang="en-US" sz="1400" dirty="0">
                <a:latin typeface="仿宋" panose="02010609060101010101" charset="-122"/>
                <a:ea typeface="仿宋" panose="02010609060101010101" charset="-122"/>
                <a:cs typeface="仿宋" panose="02010609060101010101" charset="-122"/>
                <a:sym typeface="+mn-ea"/>
              </a:rPr>
              <a:t>公司安全工程师上岗必须持有建安 </a:t>
            </a:r>
            <a:r>
              <a:rPr lang="en-US" altLang="zh-CN" sz="1400" dirty="0">
                <a:latin typeface="仿宋" panose="02010609060101010101" charset="-122"/>
                <a:ea typeface="仿宋" panose="02010609060101010101" charset="-122"/>
                <a:cs typeface="仿宋" panose="02010609060101010101" charset="-122"/>
                <a:sym typeface="+mn-ea"/>
              </a:rPr>
              <a:t>C </a:t>
            </a:r>
            <a:r>
              <a:rPr lang="zh-CN" altLang="en-US" sz="1400" dirty="0">
                <a:latin typeface="仿宋" panose="02010609060101010101" charset="-122"/>
                <a:ea typeface="仿宋" panose="02010609060101010101" charset="-122"/>
                <a:cs typeface="仿宋" panose="02010609060101010101" charset="-122"/>
                <a:sym typeface="+mn-ea"/>
              </a:rPr>
              <a:t>证，持证率 </a:t>
            </a:r>
            <a:r>
              <a:rPr lang="en-US" altLang="zh-CN" sz="1400" dirty="0">
                <a:latin typeface="仿宋" panose="02010609060101010101" charset="-122"/>
                <a:ea typeface="仿宋" panose="02010609060101010101" charset="-122"/>
                <a:cs typeface="仿宋" panose="02010609060101010101" charset="-122"/>
                <a:sym typeface="+mn-ea"/>
              </a:rPr>
              <a:t>100%</a:t>
            </a:r>
            <a:r>
              <a:rPr lang="zh-CN" altLang="en-US" sz="1400" dirty="0">
                <a:latin typeface="仿宋" panose="02010609060101010101" charset="-122"/>
                <a:ea typeface="仿宋" panose="02010609060101010101" charset="-122"/>
                <a:cs typeface="仿宋" panose="02010609060101010101" charset="-122"/>
                <a:sym typeface="+mn-ea"/>
              </a:rPr>
              <a:t>。</a:t>
            </a:r>
            <a:endParaRPr lang="zh-CN" altLang="en-US" sz="1400"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cs typeface="仿宋" panose="02010609060101010101" charset="-122"/>
                <a:sym typeface="+mn-ea"/>
              </a:rPr>
              <a:t>2</a:t>
            </a:r>
            <a:r>
              <a:rPr lang="zh-CN" altLang="en-US" sz="1400" b="1" dirty="0">
                <a:latin typeface="仿宋" panose="02010609060101010101" charset="-122"/>
                <a:ea typeface="仿宋" panose="02010609060101010101" charset="-122"/>
                <a:cs typeface="仿宋" panose="02010609060101010101" charset="-122"/>
                <a:sym typeface="+mn-ea"/>
              </a:rPr>
              <a:t>）</a:t>
            </a:r>
            <a:r>
              <a:rPr lang="zh-CN" altLang="en-US" sz="1400" dirty="0">
                <a:latin typeface="仿宋" panose="02010609060101010101" charset="-122"/>
                <a:ea typeface="仿宋" panose="02010609060101010101" charset="-122"/>
                <a:cs typeface="仿宋" panose="02010609060101010101" charset="-122"/>
                <a:sym typeface="+mn-ea"/>
              </a:rPr>
              <a:t>新入职的安全工程师进入公司半年后，必须参加公司组织的建安 </a:t>
            </a:r>
            <a:r>
              <a:rPr lang="en-US" altLang="zh-CN" sz="1400" dirty="0">
                <a:latin typeface="仿宋" panose="02010609060101010101" charset="-122"/>
                <a:ea typeface="仿宋" panose="02010609060101010101" charset="-122"/>
                <a:cs typeface="仿宋" panose="02010609060101010101" charset="-122"/>
                <a:sym typeface="+mn-ea"/>
              </a:rPr>
              <a:t>C </a:t>
            </a:r>
            <a:r>
              <a:rPr lang="zh-CN" altLang="en-US" sz="1400" dirty="0">
                <a:latin typeface="仿宋" panose="02010609060101010101" charset="-122"/>
                <a:ea typeface="仿宋" panose="02010609060101010101" charset="-122"/>
                <a:cs typeface="仿宋" panose="02010609060101010101" charset="-122"/>
                <a:sym typeface="+mn-ea"/>
              </a:rPr>
              <a:t>证考试，并且认真备考，确保顺利通过考试，考试未通过，公司不予以报销期间产生的住宿、交通、餐饮等培训费用。</a:t>
            </a:r>
            <a:endParaRPr lang="zh-CN" altLang="en-US" sz="1400"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cs typeface="仿宋" panose="02010609060101010101" charset="-122"/>
                <a:sym typeface="+mn-ea"/>
              </a:rPr>
              <a:t>3</a:t>
            </a:r>
            <a:r>
              <a:rPr lang="zh-CN" altLang="en-US" sz="1400" b="1" dirty="0">
                <a:latin typeface="仿宋" panose="02010609060101010101" charset="-122"/>
                <a:ea typeface="仿宋" panose="02010609060101010101" charset="-122"/>
                <a:cs typeface="仿宋" panose="02010609060101010101" charset="-122"/>
                <a:sym typeface="+mn-ea"/>
              </a:rPr>
              <a:t>）</a:t>
            </a:r>
            <a:r>
              <a:rPr lang="zh-CN" altLang="en-US" sz="1400" dirty="0">
                <a:latin typeface="仿宋" panose="02010609060101010101" charset="-122"/>
                <a:ea typeface="仿宋" panose="02010609060101010101" charset="-122"/>
                <a:cs typeface="仿宋" panose="02010609060101010101" charset="-122"/>
                <a:sym typeface="+mn-ea"/>
              </a:rPr>
              <a:t>报名考试后不得无故缺考，否则公司将予以缺考通报，记录当日缺勤。</a:t>
            </a:r>
            <a:endParaRPr lang="zh-CN" altLang="en-US" sz="1400"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cs typeface="仿宋" panose="02010609060101010101" charset="-122"/>
                <a:sym typeface="+mn-ea"/>
              </a:rPr>
              <a:t>4</a:t>
            </a:r>
            <a:r>
              <a:rPr lang="zh-CN" altLang="en-US" sz="1400" b="1" dirty="0">
                <a:latin typeface="仿宋" panose="02010609060101010101" charset="-122"/>
                <a:ea typeface="仿宋" panose="02010609060101010101" charset="-122"/>
                <a:cs typeface="仿宋" panose="02010609060101010101" charset="-122"/>
                <a:sym typeface="+mn-ea"/>
              </a:rPr>
              <a:t>）</a:t>
            </a:r>
            <a:r>
              <a:rPr lang="zh-CN" altLang="en-US" sz="1400" dirty="0">
                <a:latin typeface="仿宋" panose="02010609060101010101" charset="-122"/>
                <a:ea typeface="仿宋" panose="02010609060101010101" charset="-122"/>
                <a:cs typeface="仿宋" panose="02010609060101010101" charset="-122"/>
                <a:sym typeface="+mn-ea"/>
              </a:rPr>
              <a:t>安全工程师连续 </a:t>
            </a:r>
            <a:r>
              <a:rPr lang="en-US" altLang="zh-CN" sz="1400" dirty="0">
                <a:latin typeface="仿宋" panose="02010609060101010101" charset="-122"/>
                <a:ea typeface="仿宋" panose="02010609060101010101" charset="-122"/>
                <a:cs typeface="仿宋" panose="02010609060101010101" charset="-122"/>
                <a:sym typeface="+mn-ea"/>
              </a:rPr>
              <a:t>2 </a:t>
            </a:r>
            <a:r>
              <a:rPr lang="zh-CN" altLang="en-US" sz="1400" dirty="0">
                <a:latin typeface="仿宋" panose="02010609060101010101" charset="-122"/>
                <a:ea typeface="仿宋" panose="02010609060101010101" charset="-122"/>
                <a:cs typeface="仿宋" panose="02010609060101010101" charset="-122"/>
                <a:sym typeface="+mn-ea"/>
              </a:rPr>
              <a:t>次考试不通过，公司将解除与其的劳务合同。</a:t>
            </a:r>
            <a:endParaRPr lang="en-US" altLang="zh-CN" sz="1400" dirty="0">
              <a:latin typeface="仿宋" panose="02010609060101010101" charset="-122"/>
              <a:ea typeface="仿宋" panose="02010609060101010101" charset="-122"/>
              <a:cs typeface="仿宋" panose="02010609060101010101" charset="-122"/>
              <a:sym typeface="+mn-ea"/>
            </a:endParaRPr>
          </a:p>
          <a:p>
            <a:pPr lvl="1">
              <a:lnSpc>
                <a:spcPct val="130000"/>
              </a:lnSpc>
            </a:pPr>
            <a:r>
              <a:rPr lang="zh-CN" altLang="en-US" sz="1600" b="1" dirty="0">
                <a:latin typeface="仿宋" panose="02010609060101010101" charset="-122"/>
                <a:ea typeface="仿宋" panose="02010609060101010101" charset="-122"/>
                <a:cs typeface="仿宋" panose="02010609060101010101" charset="-122"/>
                <a:sym typeface="+mn-ea"/>
              </a:rPr>
              <a:t>非安全工程师取证要求</a:t>
            </a:r>
            <a:endParaRPr lang="en-US" altLang="zh-CN" sz="1600" b="1"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1</a:t>
            </a:r>
            <a:r>
              <a:rPr lang="zh-CN" altLang="en-US" sz="1400" b="1"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按照公司要求以及责任工程师岗位安全职责，公司责任工程师以及新入职的助理责任工程师进入公司半年后须参加建安三类人员取证考核。</a:t>
            </a:r>
            <a:endParaRPr lang="zh-CN" altLang="en-US" sz="1400" b="1" dirty="0">
              <a:latin typeface="仿宋" panose="02010609060101010101" charset="-122"/>
              <a:ea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2</a:t>
            </a:r>
            <a:r>
              <a:rPr lang="zh-CN" altLang="en-US" sz="1400" b="1"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报名参加考试的责任工程师须认真备考，确保顺利通过考试，考试未通过，公司不予以报销期间产生的住宿、交通、餐饮等培训费用。</a:t>
            </a:r>
            <a:endParaRPr lang="zh-CN" altLang="en-US" sz="1400" dirty="0">
              <a:latin typeface="仿宋" panose="02010609060101010101" charset="-122"/>
              <a:ea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3</a:t>
            </a:r>
            <a:r>
              <a:rPr lang="zh-CN" altLang="en-US" sz="1400" b="1"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报名考试后不得无故缺考，否则公司将予以缺考通报，记录当日缺勤。</a:t>
            </a:r>
            <a:endParaRPr lang="zh-CN" altLang="en-US" sz="1400" dirty="0">
              <a:latin typeface="仿宋" panose="02010609060101010101" charset="-122"/>
              <a:ea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4</a:t>
            </a:r>
            <a:r>
              <a:rPr lang="zh-CN" altLang="en-US" sz="1400" b="1"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责任工程师</a:t>
            </a:r>
            <a:r>
              <a:rPr lang="en-US" altLang="zh-CN" sz="1400"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助理责任工程师建安 </a:t>
            </a:r>
            <a:r>
              <a:rPr lang="en-US" altLang="zh-CN" sz="1400" dirty="0">
                <a:latin typeface="仿宋" panose="02010609060101010101" charset="-122"/>
                <a:ea typeface="仿宋" panose="02010609060101010101" charset="-122"/>
                <a:sym typeface="+mn-ea"/>
              </a:rPr>
              <a:t>C </a:t>
            </a:r>
            <a:r>
              <a:rPr lang="zh-CN" altLang="en-US" sz="1400" dirty="0">
                <a:latin typeface="仿宋" panose="02010609060101010101" charset="-122"/>
                <a:ea typeface="仿宋" panose="02010609060101010101" charset="-122"/>
                <a:sym typeface="+mn-ea"/>
              </a:rPr>
              <a:t>证考核作为岗位安全职责考核一项重要指标，如本年度考核未通过或无故缺席考试，视为本年度岗位安全职责考核不达标，考核不达标的责任工程师名单将提交至人力资源部，停发每月绩效工资，直到其通过取证考试后再补发，并且每季度绩效考核不得评为 </a:t>
            </a:r>
            <a:r>
              <a:rPr lang="en-US" altLang="zh-CN" sz="1400" dirty="0">
                <a:latin typeface="仿宋" panose="02010609060101010101" charset="-122"/>
                <a:ea typeface="仿宋" panose="02010609060101010101" charset="-122"/>
                <a:sym typeface="+mn-ea"/>
              </a:rPr>
              <a:t>A</a:t>
            </a:r>
            <a:r>
              <a:rPr lang="zh-CN" altLang="en-US" sz="1400" dirty="0">
                <a:latin typeface="仿宋" panose="02010609060101010101" charset="-122"/>
                <a:ea typeface="仿宋" panose="02010609060101010101" charset="-122"/>
                <a:sym typeface="+mn-ea"/>
              </a:rPr>
              <a:t>、</a:t>
            </a:r>
            <a:r>
              <a:rPr lang="en-US" altLang="zh-CN" sz="1400" dirty="0">
                <a:latin typeface="仿宋" panose="02010609060101010101" charset="-122"/>
                <a:ea typeface="仿宋" panose="02010609060101010101" charset="-122"/>
                <a:sym typeface="+mn-ea"/>
              </a:rPr>
              <a:t>B </a:t>
            </a:r>
            <a:r>
              <a:rPr lang="zh-CN" altLang="en-US" sz="1400" dirty="0">
                <a:latin typeface="仿宋" panose="02010609060101010101" charset="-122"/>
                <a:ea typeface="仿宋" panose="02010609060101010101" charset="-122"/>
                <a:sym typeface="+mn-ea"/>
              </a:rPr>
              <a:t>档。</a:t>
            </a:r>
            <a:endParaRPr lang="zh-CN" altLang="en-US" sz="1400" dirty="0">
              <a:latin typeface="仿宋" panose="02010609060101010101" charset="-122"/>
              <a:ea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5</a:t>
            </a:r>
            <a:r>
              <a:rPr lang="zh-CN" altLang="en-US" sz="1400" b="1"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鼓励除责任工程师</a:t>
            </a:r>
            <a:r>
              <a:rPr lang="en-US" altLang="zh-CN" sz="1400"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助理责任工程师以外的其他岗位的非安全工程师参加建安 </a:t>
            </a:r>
            <a:r>
              <a:rPr lang="en-US" altLang="zh-CN" sz="1400" dirty="0">
                <a:latin typeface="仿宋" panose="02010609060101010101" charset="-122"/>
                <a:ea typeface="仿宋" panose="02010609060101010101" charset="-122"/>
                <a:sym typeface="+mn-ea"/>
              </a:rPr>
              <a:t>C </a:t>
            </a:r>
            <a:r>
              <a:rPr lang="zh-CN" altLang="en-US" sz="1400" dirty="0">
                <a:latin typeface="仿宋" panose="02010609060101010101" charset="-122"/>
                <a:ea typeface="仿宋" panose="02010609060101010101" charset="-122"/>
                <a:sym typeface="+mn-ea"/>
              </a:rPr>
              <a:t>证考试。</a:t>
            </a:r>
            <a:endParaRPr lang="zh-CN" altLang="en-US" sz="1400" dirty="0">
              <a:latin typeface="仿宋" panose="02010609060101010101" charset="-122"/>
              <a:ea typeface="仿宋" panose="02010609060101010101" charset="-122"/>
              <a:sym typeface="+mn-ea"/>
            </a:endParaRPr>
          </a:p>
        </p:txBody>
      </p:sp>
      <p:sp>
        <p:nvSpPr>
          <p:cNvPr id="6" name="文本框 5"/>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3.4.22  </a:t>
            </a:r>
            <a:r>
              <a:rPr lang="zh-CN" altLang="en-US" sz="2000" b="1" dirty="0">
                <a:latin typeface="仿宋" panose="02010609060101010101" charset="-122"/>
                <a:ea typeface="仿宋" panose="02010609060101010101" charset="-122"/>
                <a:cs typeface="仿宋" panose="02010609060101010101" charset="-122"/>
              </a:rPr>
              <a:t>“三类人员”证书管理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1" name="文本框 10"/>
          <p:cNvSpPr txBox="1"/>
          <p:nvPr/>
        </p:nvSpPr>
        <p:spPr>
          <a:xfrm>
            <a:off x="372286" y="1280289"/>
            <a:ext cx="10894803" cy="5153660"/>
          </a:xfrm>
          <a:prstGeom prst="rect">
            <a:avLst/>
          </a:prstGeom>
          <a:noFill/>
        </p:spPr>
        <p:txBody>
          <a:bodyPr wrap="square" rtlCol="0">
            <a:spAutoFit/>
          </a:bodyPr>
          <a:lstStyle/>
          <a:p>
            <a:pPr lvl="1">
              <a:lnSpc>
                <a:spcPct val="130000"/>
              </a:lnSpc>
            </a:pPr>
            <a:r>
              <a:rPr lang="zh-CN" altLang="en-US" sz="1600" b="1" dirty="0">
                <a:latin typeface="仿宋" panose="02010609060101010101" charset="-122"/>
                <a:ea typeface="仿宋" panose="02010609060101010101" charset="-122"/>
                <a:sym typeface="+mn-ea"/>
              </a:rPr>
              <a:t>其他取证要求</a:t>
            </a:r>
            <a:endParaRPr lang="zh-CN" altLang="en-US" sz="1600" b="1" dirty="0">
              <a:latin typeface="仿宋" panose="02010609060101010101" charset="-122"/>
              <a:ea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1</a:t>
            </a:r>
            <a:r>
              <a:rPr lang="zh-CN" altLang="en-US" sz="1400" b="1"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安全工程师、责任工程师、助理责任工程师若未通过建安 </a:t>
            </a:r>
            <a:r>
              <a:rPr lang="en-US" altLang="zh-CN" sz="1400" dirty="0">
                <a:latin typeface="仿宋" panose="02010609060101010101" charset="-122"/>
                <a:ea typeface="仿宋" panose="02010609060101010101" charset="-122"/>
                <a:sym typeface="+mn-ea"/>
              </a:rPr>
              <a:t>C </a:t>
            </a:r>
            <a:r>
              <a:rPr lang="zh-CN" altLang="en-US" sz="1400" dirty="0">
                <a:latin typeface="仿宋" panose="02010609060101010101" charset="-122"/>
                <a:ea typeface="仿宋" panose="02010609060101010101" charset="-122"/>
                <a:sym typeface="+mn-ea"/>
              </a:rPr>
              <a:t>证考试，后续如若取得一级建造师证件后，公司不安排建安 </a:t>
            </a:r>
            <a:r>
              <a:rPr lang="en-US" altLang="zh-CN" sz="1400" dirty="0">
                <a:latin typeface="仿宋" panose="02010609060101010101" charset="-122"/>
                <a:ea typeface="仿宋" panose="02010609060101010101" charset="-122"/>
                <a:sym typeface="+mn-ea"/>
              </a:rPr>
              <a:t>B </a:t>
            </a:r>
            <a:r>
              <a:rPr lang="zh-CN" altLang="en-US" sz="1400" dirty="0">
                <a:latin typeface="仿宋" panose="02010609060101010101" charset="-122"/>
                <a:ea typeface="仿宋" panose="02010609060101010101" charset="-122"/>
                <a:sym typeface="+mn-ea"/>
              </a:rPr>
              <a:t>证取证考核，不发放相关奖励及补贴。</a:t>
            </a:r>
            <a:endParaRPr lang="zh-CN" altLang="en-US" sz="1400" dirty="0">
              <a:latin typeface="仿宋" panose="02010609060101010101" charset="-122"/>
              <a:ea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2</a:t>
            </a:r>
            <a:r>
              <a:rPr lang="zh-CN" altLang="en-US" sz="1400" b="1"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已经持有 </a:t>
            </a:r>
            <a:r>
              <a:rPr lang="en-US" altLang="zh-CN" sz="1400" dirty="0">
                <a:latin typeface="仿宋" panose="02010609060101010101" charset="-122"/>
                <a:ea typeface="仿宋" panose="02010609060101010101" charset="-122"/>
                <a:sym typeface="+mn-ea"/>
              </a:rPr>
              <a:t>B </a:t>
            </a:r>
            <a:r>
              <a:rPr lang="zh-CN" altLang="en-US" sz="1400" dirty="0">
                <a:latin typeface="仿宋" panose="02010609060101010101" charset="-122"/>
                <a:ea typeface="仿宋" panose="02010609060101010101" charset="-122"/>
                <a:sym typeface="+mn-ea"/>
              </a:rPr>
              <a:t>证的人员，不再安排 </a:t>
            </a:r>
            <a:r>
              <a:rPr lang="en-US" altLang="zh-CN" sz="1400" dirty="0">
                <a:latin typeface="仿宋" panose="02010609060101010101" charset="-122"/>
                <a:ea typeface="仿宋" panose="02010609060101010101" charset="-122"/>
                <a:sym typeface="+mn-ea"/>
              </a:rPr>
              <a:t>C </a:t>
            </a:r>
            <a:r>
              <a:rPr lang="zh-CN" altLang="en-US" sz="1400" dirty="0">
                <a:latin typeface="仿宋" panose="02010609060101010101" charset="-122"/>
                <a:ea typeface="仿宋" panose="02010609060101010101" charset="-122"/>
                <a:sym typeface="+mn-ea"/>
              </a:rPr>
              <a:t>证取证考试。</a:t>
            </a:r>
            <a:endParaRPr lang="en-US" altLang="zh-CN" sz="1400" dirty="0">
              <a:latin typeface="仿宋" panose="02010609060101010101" charset="-122"/>
              <a:ea typeface="仿宋" panose="02010609060101010101" charset="-122"/>
              <a:sym typeface="+mn-ea"/>
            </a:endParaRPr>
          </a:p>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）证件的使用要求</a:t>
            </a:r>
            <a:endParaRPr lang="en-US" altLang="zh-CN" sz="1600" b="1"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1</a:t>
            </a:r>
            <a:r>
              <a:rPr lang="zh-CN" altLang="en-US" sz="1400" b="1"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原则上，除公司市场部投标需要等特殊情况，建安 </a:t>
            </a:r>
            <a:r>
              <a:rPr lang="en-US" altLang="zh-CN" sz="1400" dirty="0">
                <a:latin typeface="仿宋" panose="02010609060101010101" charset="-122"/>
                <a:ea typeface="仿宋" panose="02010609060101010101" charset="-122"/>
                <a:sym typeface="+mn-ea"/>
              </a:rPr>
              <a:t>C </a:t>
            </a:r>
            <a:r>
              <a:rPr lang="zh-CN" altLang="en-US" sz="1400" dirty="0">
                <a:latin typeface="仿宋" panose="02010609060101010101" charset="-122"/>
                <a:ea typeface="仿宋" panose="02010609060101010101" charset="-122"/>
                <a:sym typeface="+mn-ea"/>
              </a:rPr>
              <a:t>证不再跨分公司使用。</a:t>
            </a:r>
            <a:endParaRPr lang="zh-CN" altLang="en-US" sz="1400" dirty="0">
              <a:latin typeface="仿宋" panose="02010609060101010101" charset="-122"/>
              <a:ea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2</a:t>
            </a:r>
            <a:r>
              <a:rPr lang="zh-CN" altLang="en-US" sz="1400" b="1"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使用的备案证件以市场部投标时使用的证件为准，无其他特殊情况，不得要求更换证件。</a:t>
            </a:r>
            <a:endParaRPr lang="zh-CN" altLang="en-US" sz="1400" dirty="0">
              <a:latin typeface="仿宋" panose="02010609060101010101" charset="-122"/>
              <a:ea typeface="仿宋" panose="02010609060101010101" charset="-122"/>
              <a:sym typeface="+mn-ea"/>
            </a:endParaRPr>
          </a:p>
          <a:p>
            <a:pPr lvl="1">
              <a:lnSpc>
                <a:spcPct val="130000"/>
              </a:lnSpc>
            </a:pPr>
            <a:r>
              <a:rPr lang="zh-CN" altLang="en-US" sz="1400" dirty="0">
                <a:latin typeface="仿宋" panose="02010609060101010101" charset="-122"/>
                <a:ea typeface="仿宋" panose="02010609060101010101" charset="-122"/>
                <a:sym typeface="+mn-ea"/>
              </a:rPr>
              <a:t>项目上如有特殊情况需要变更三类人员证书，应及时联系市场部等其他部门，确认好变更后的人员后，联系公司安全生产监督管理部业务人员借变更后的建安 </a:t>
            </a:r>
            <a:r>
              <a:rPr lang="en-US" altLang="zh-CN" sz="1400" dirty="0">
                <a:latin typeface="仿宋" panose="02010609060101010101" charset="-122"/>
                <a:ea typeface="仿宋" panose="02010609060101010101" charset="-122"/>
                <a:sym typeface="+mn-ea"/>
              </a:rPr>
              <a:t>C </a:t>
            </a:r>
            <a:r>
              <a:rPr lang="zh-CN" altLang="en-US" sz="1400" dirty="0">
                <a:latin typeface="仿宋" panose="02010609060101010101" charset="-122"/>
                <a:ea typeface="仿宋" panose="02010609060101010101" charset="-122"/>
                <a:sym typeface="+mn-ea"/>
              </a:rPr>
              <a:t>证。</a:t>
            </a:r>
            <a:endParaRPr lang="en-US" altLang="zh-CN" sz="1400" b="1" dirty="0">
              <a:latin typeface="仿宋" panose="02010609060101010101" charset="-122"/>
              <a:ea typeface="仿宋" panose="02010609060101010101" charset="-122"/>
              <a:sym typeface="+mn-ea"/>
            </a:endParaRPr>
          </a:p>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4</a:t>
            </a:r>
            <a:r>
              <a:rPr lang="zh-CN" altLang="en-US" sz="1600" b="1" dirty="0">
                <a:latin typeface="仿宋" panose="02010609060101010101" charset="-122"/>
                <a:ea typeface="仿宋" panose="02010609060101010101" charset="-122"/>
                <a:cs typeface="仿宋" panose="02010609060101010101" charset="-122"/>
                <a:sym typeface="+mn-ea"/>
              </a:rPr>
              <a:t>）证件的维护要求</a:t>
            </a:r>
            <a:endParaRPr lang="en-US" altLang="zh-CN" sz="1600" b="1"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1)</a:t>
            </a:r>
            <a:r>
              <a:rPr lang="zh-CN" altLang="en-US" sz="1400" dirty="0">
                <a:latin typeface="仿宋" panose="02010609060101010101" charset="-122"/>
                <a:ea typeface="仿宋" panose="02010609060101010101" charset="-122"/>
                <a:sym typeface="+mn-ea"/>
              </a:rPr>
              <a:t>公司建立公司三类人员台账每月更新建安三类人员台账，分公司建立辖区内三类人员台账每月更新建安三类人员台账。</a:t>
            </a:r>
            <a:endParaRPr lang="zh-CN" altLang="en-US" sz="1400" dirty="0">
              <a:latin typeface="仿宋" panose="02010609060101010101" charset="-122"/>
              <a:ea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2)</a:t>
            </a:r>
            <a:r>
              <a:rPr lang="zh-CN" altLang="en-US" sz="1400" dirty="0">
                <a:latin typeface="仿宋" panose="02010609060101010101" charset="-122"/>
                <a:ea typeface="仿宋" panose="02010609060101010101" charset="-122"/>
                <a:sym typeface="+mn-ea"/>
              </a:rPr>
              <a:t>建安三类人员证件有效期截止日期三个月前，由分公司拟定延期培训考核的人员名单，报公司审核，名单内延期培训考核人员应当准时参加培训考核，具体要求参见上文安全工程师及非安全工程师取证考试要求。</a:t>
            </a:r>
            <a:endParaRPr lang="en-US" altLang="zh-CN" sz="1400" dirty="0">
              <a:latin typeface="仿宋" panose="02010609060101010101" charset="-122"/>
              <a:ea typeface="仿宋" panose="02010609060101010101" charset="-122"/>
              <a:sym typeface="+mn-ea"/>
            </a:endParaRPr>
          </a:p>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5</a:t>
            </a:r>
            <a:r>
              <a:rPr lang="zh-CN" altLang="en-US" sz="1600" b="1" dirty="0">
                <a:latin typeface="仿宋" panose="02010609060101010101" charset="-122"/>
                <a:ea typeface="仿宋" panose="02010609060101010101" charset="-122"/>
                <a:cs typeface="仿宋" panose="02010609060101010101" charset="-122"/>
                <a:sym typeface="+mn-ea"/>
              </a:rPr>
              <a:t>）证件的转入及转出</a:t>
            </a:r>
            <a:endParaRPr lang="en-US" altLang="zh-CN" sz="1600" b="1"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1)</a:t>
            </a:r>
            <a:r>
              <a:rPr lang="zh-CN" altLang="en-US" sz="1400" dirty="0">
                <a:latin typeface="仿宋" panose="02010609060101010101" charset="-122"/>
                <a:ea typeface="仿宋" panose="02010609060101010101" charset="-122"/>
                <a:sym typeface="+mn-ea"/>
              </a:rPr>
              <a:t>社会招聘人员已在前单位取得建安三类人员证件者，可以按照自己意愿，联系公司人力资源部审核，人力资源部提交需要转入的证件名单及详情至公司安全生产监督管理部，由公司安全生产监督管理部联系局安全生产监督管理部办理转出工作。 </a:t>
            </a:r>
            <a:r>
              <a:rPr lang="en-US" altLang="zh-CN" sz="1400" dirty="0">
                <a:latin typeface="仿宋" panose="02010609060101010101" charset="-122"/>
                <a:ea typeface="仿宋" panose="02010609060101010101" charset="-122"/>
                <a:sym typeface="+mn-ea"/>
              </a:rPr>
              <a:t>2</a:t>
            </a:r>
            <a:r>
              <a:rPr lang="zh-CN" altLang="en-US" sz="1400" dirty="0">
                <a:latin typeface="仿宋" panose="02010609060101010101" charset="-122"/>
                <a:ea typeface="仿宋" panose="02010609060101010101" charset="-122"/>
                <a:sym typeface="+mn-ea"/>
              </a:rPr>
              <a:t>、本公司离职人员须在离职前一个月，告知公司人力资源部、安全生产监督管理部相关人员办理三类人员证书转出。</a:t>
            </a:r>
            <a:endParaRPr lang="en-US" altLang="zh-CN" sz="1400" dirty="0">
              <a:latin typeface="仿宋" panose="02010609060101010101" charset="-122"/>
              <a:ea typeface="仿宋" panose="02010609060101010101" charset="-122"/>
              <a:sym typeface="+mn-ea"/>
            </a:endParaRPr>
          </a:p>
        </p:txBody>
      </p:sp>
      <p:sp>
        <p:nvSpPr>
          <p:cNvPr id="6" name="文本框 5"/>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3.4.22  </a:t>
            </a:r>
            <a:r>
              <a:rPr lang="zh-CN" altLang="en-US" sz="2000" b="1" dirty="0">
                <a:latin typeface="仿宋" panose="02010609060101010101" charset="-122"/>
                <a:ea typeface="仿宋" panose="02010609060101010101" charset="-122"/>
                <a:cs typeface="仿宋" panose="02010609060101010101" charset="-122"/>
              </a:rPr>
              <a:t>“三类人员”证书管理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6" name="文本框 5"/>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3.4.22  </a:t>
            </a:r>
            <a:r>
              <a:rPr lang="zh-CN" altLang="en-US" sz="2000" b="1" dirty="0">
                <a:latin typeface="仿宋" panose="02010609060101010101" charset="-122"/>
                <a:ea typeface="仿宋" panose="02010609060101010101" charset="-122"/>
                <a:cs typeface="仿宋" panose="02010609060101010101" charset="-122"/>
              </a:rPr>
              <a:t>“三类人员”证书管理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grpSp>
        <p:nvGrpSpPr>
          <p:cNvPr id="7" name="组合 6"/>
          <p:cNvGrpSpPr>
            <a:grpSpLocks noChangeAspect="1"/>
          </p:cNvGrpSpPr>
          <p:nvPr/>
        </p:nvGrpSpPr>
        <p:grpSpPr>
          <a:xfrm>
            <a:off x="668803" y="1875198"/>
            <a:ext cx="10557305" cy="3447915"/>
            <a:chOff x="0" y="1888145"/>
            <a:chExt cx="12192000" cy="3981791"/>
          </a:xfrm>
        </p:grpSpPr>
        <p:grpSp>
          <p:nvGrpSpPr>
            <p:cNvPr id="8" name="组合 7"/>
            <p:cNvGrpSpPr/>
            <p:nvPr/>
          </p:nvGrpSpPr>
          <p:grpSpPr>
            <a:xfrm>
              <a:off x="892495" y="1888145"/>
              <a:ext cx="4329052" cy="936482"/>
              <a:chOff x="646895" y="1591173"/>
              <a:chExt cx="4329052" cy="936482"/>
            </a:xfrm>
          </p:grpSpPr>
          <p:sp>
            <p:nvSpPr>
              <p:cNvPr id="14" name="矩形 13"/>
              <p:cNvSpPr/>
              <p:nvPr/>
            </p:nvSpPr>
            <p:spPr>
              <a:xfrm>
                <a:off x="859721" y="1748977"/>
                <a:ext cx="4116226" cy="529965"/>
              </a:xfrm>
              <a:prstGeom prst="rect">
                <a:avLst/>
              </a:prstGeom>
              <a:noFill/>
            </p:spPr>
            <p:txBody>
              <a:bodyPr wrap="square">
                <a:spAutoFit/>
              </a:bodyPr>
              <a:lstStyle/>
              <a:p>
                <a:pPr algn="ctr" defTabSz="685800" fontAlgn="auto">
                  <a:lnSpc>
                    <a:spcPct val="150000"/>
                  </a:lnSpc>
                  <a:spcBef>
                    <a:spcPts val="0"/>
                  </a:spcBef>
                  <a:spcAft>
                    <a:spcPts val="450"/>
                  </a:spcAft>
                </a:pPr>
                <a:r>
                  <a:rPr lang="zh-CN" altLang="en-US" b="1" dirty="0">
                    <a:solidFill>
                      <a:schemeClr val="accent1">
                        <a:lumMod val="75000"/>
                      </a:schemeClr>
                    </a:solidFill>
                    <a:latin typeface="微软雅黑" panose="020B0503020204020204" pitchFamily="34" charset="-122"/>
                    <a:ea typeface="微软雅黑" panose="020B0503020204020204" pitchFamily="34" charset="-122"/>
                    <a:cs typeface="仿宋" panose="02010609060101010101" charset="-122"/>
                    <a:sym typeface="+mn-ea"/>
                  </a:rPr>
                  <a:t>证件的借出及归还</a:t>
                </a:r>
                <a:endParaRPr lang="zh-CN" altLang="en-US" b="1" spc="113" dirty="0">
                  <a:solidFill>
                    <a:schemeClr val="accent1">
                      <a:lumMod val="75000"/>
                    </a:schemeClr>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646895" y="1591173"/>
                <a:ext cx="923938" cy="936482"/>
                <a:chOff x="646895" y="1591173"/>
                <a:chExt cx="923938" cy="936482"/>
              </a:xfrm>
            </p:grpSpPr>
            <p:sp>
              <p:nvSpPr>
                <p:cNvPr id="16" name="椭圆 15"/>
                <p:cNvSpPr/>
                <p:nvPr/>
              </p:nvSpPr>
              <p:spPr>
                <a:xfrm>
                  <a:off x="646895" y="1591173"/>
                  <a:ext cx="923938" cy="936482"/>
                </a:xfrm>
                <a:prstGeom prst="ellipse">
                  <a:avLst/>
                </a:prstGeom>
                <a:solidFill>
                  <a:schemeClr val="accent1">
                    <a:lumMod val="75000"/>
                  </a:schemeClr>
                </a:solidFill>
                <a:ln w="25400" cap="flat" cmpd="sng" algn="ctr">
                  <a:solidFill>
                    <a:schemeClr val="bg1"/>
                  </a:solidFill>
                  <a:prstDash val="solid"/>
                </a:ln>
                <a:effectLst/>
              </p:spPr>
              <p:txBody>
                <a:bodyPr rtlCol="0" anchor="ctr"/>
                <a:lstStyle/>
                <a:p>
                  <a:pPr algn="ctr" defTabSz="685800" fontAlgn="auto">
                    <a:spcBef>
                      <a:spcPts val="0"/>
                    </a:spcBef>
                    <a:spcAft>
                      <a:spcPts val="0"/>
                    </a:spcAft>
                    <a:defRPr/>
                  </a:pPr>
                  <a:endParaRPr lang="zh-CN" altLang="en-US" sz="1000" kern="0" dirty="0">
                    <a:solidFill>
                      <a:schemeClr val="tx2">
                        <a:lumMod val="60000"/>
                        <a:lumOff val="40000"/>
                      </a:schemeClr>
                    </a:solidFill>
                    <a:latin typeface="Arial" panose="020B0604020202020204" pitchFamily="34" charset="0"/>
                    <a:ea typeface="微软雅黑" panose="020B0503020204020204" pitchFamily="34" charset="-122"/>
                  </a:endParaRPr>
                </a:p>
              </p:txBody>
            </p:sp>
            <p:sp>
              <p:nvSpPr>
                <p:cNvPr id="17" name="Freeform 166"/>
                <p:cNvSpPr>
                  <a:spLocks noChangeArrowheads="1"/>
                </p:cNvSpPr>
                <p:nvPr/>
              </p:nvSpPr>
              <p:spPr bwMode="auto">
                <a:xfrm>
                  <a:off x="859721" y="1860708"/>
                  <a:ext cx="498286" cy="529965"/>
                </a:xfrm>
                <a:custGeom>
                  <a:avLst/>
                  <a:gdLst>
                    <a:gd name="T0" fmla="*/ 396 w 793"/>
                    <a:gd name="T1" fmla="*/ 146 h 1157"/>
                    <a:gd name="T2" fmla="*/ 553 w 793"/>
                    <a:gd name="T3" fmla="*/ 209 h 1157"/>
                    <a:gd name="T4" fmla="*/ 615 w 793"/>
                    <a:gd name="T5" fmla="*/ 365 h 1157"/>
                    <a:gd name="T6" fmla="*/ 553 w 793"/>
                    <a:gd name="T7" fmla="*/ 511 h 1157"/>
                    <a:gd name="T8" fmla="*/ 396 w 793"/>
                    <a:gd name="T9" fmla="*/ 709 h 1157"/>
                    <a:gd name="T10" fmla="*/ 240 w 793"/>
                    <a:gd name="T11" fmla="*/ 511 h 1157"/>
                    <a:gd name="T12" fmla="*/ 178 w 793"/>
                    <a:gd name="T13" fmla="*/ 365 h 1157"/>
                    <a:gd name="T14" fmla="*/ 240 w 793"/>
                    <a:gd name="T15" fmla="*/ 209 h 1157"/>
                    <a:gd name="T16" fmla="*/ 396 w 793"/>
                    <a:gd name="T17" fmla="*/ 146 h 1157"/>
                    <a:gd name="T18" fmla="*/ 396 w 793"/>
                    <a:gd name="T19" fmla="*/ 0 h 1157"/>
                    <a:gd name="T20" fmla="*/ 136 w 793"/>
                    <a:gd name="T21" fmla="*/ 105 h 1157"/>
                    <a:gd name="T22" fmla="*/ 136 w 793"/>
                    <a:gd name="T23" fmla="*/ 615 h 1157"/>
                    <a:gd name="T24" fmla="*/ 396 w 793"/>
                    <a:gd name="T25" fmla="*/ 1156 h 1157"/>
                    <a:gd name="T26" fmla="*/ 646 w 793"/>
                    <a:gd name="T27" fmla="*/ 615 h 1157"/>
                    <a:gd name="T28" fmla="*/ 646 w 793"/>
                    <a:gd name="T29" fmla="*/ 105 h 1157"/>
                    <a:gd name="T30" fmla="*/ 396 w 793"/>
                    <a:gd name="T31" fmla="*/ 0 h 1157"/>
                    <a:gd name="T32" fmla="*/ 396 w 793"/>
                    <a:gd name="T33" fmla="*/ 146 h 1157"/>
                    <a:gd name="T34" fmla="*/ 396 w 793"/>
                    <a:gd name="T35" fmla="*/ 0 h 1157"/>
                    <a:gd name="T36" fmla="*/ 396 w 793"/>
                    <a:gd name="T37" fmla="*/ 0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93" h="1157">
                      <a:moveTo>
                        <a:pt x="396" y="146"/>
                      </a:moveTo>
                      <a:cubicBezTo>
                        <a:pt x="448" y="146"/>
                        <a:pt x="511" y="167"/>
                        <a:pt x="553" y="209"/>
                      </a:cubicBezTo>
                      <a:cubicBezTo>
                        <a:pt x="584" y="250"/>
                        <a:pt x="615" y="302"/>
                        <a:pt x="615" y="365"/>
                      </a:cubicBezTo>
                      <a:cubicBezTo>
                        <a:pt x="615" y="417"/>
                        <a:pt x="584" y="469"/>
                        <a:pt x="553" y="511"/>
                      </a:cubicBezTo>
                      <a:cubicBezTo>
                        <a:pt x="542" y="521"/>
                        <a:pt x="469" y="594"/>
                        <a:pt x="396" y="709"/>
                      </a:cubicBezTo>
                      <a:cubicBezTo>
                        <a:pt x="323" y="594"/>
                        <a:pt x="250" y="521"/>
                        <a:pt x="240" y="511"/>
                      </a:cubicBezTo>
                      <a:cubicBezTo>
                        <a:pt x="198" y="469"/>
                        <a:pt x="178" y="417"/>
                        <a:pt x="178" y="365"/>
                      </a:cubicBezTo>
                      <a:cubicBezTo>
                        <a:pt x="178" y="302"/>
                        <a:pt x="198" y="250"/>
                        <a:pt x="240" y="209"/>
                      </a:cubicBezTo>
                      <a:cubicBezTo>
                        <a:pt x="282" y="167"/>
                        <a:pt x="334" y="146"/>
                        <a:pt x="396" y="146"/>
                      </a:cubicBezTo>
                      <a:lnTo>
                        <a:pt x="396" y="0"/>
                      </a:lnTo>
                      <a:cubicBezTo>
                        <a:pt x="303" y="0"/>
                        <a:pt x="209" y="32"/>
                        <a:pt x="136" y="105"/>
                      </a:cubicBezTo>
                      <a:cubicBezTo>
                        <a:pt x="0" y="250"/>
                        <a:pt x="0" y="480"/>
                        <a:pt x="136" y="615"/>
                      </a:cubicBezTo>
                      <a:cubicBezTo>
                        <a:pt x="136" y="615"/>
                        <a:pt x="396" y="865"/>
                        <a:pt x="396" y="1156"/>
                      </a:cubicBezTo>
                      <a:cubicBezTo>
                        <a:pt x="396" y="865"/>
                        <a:pt x="646" y="615"/>
                        <a:pt x="646" y="615"/>
                      </a:cubicBezTo>
                      <a:cubicBezTo>
                        <a:pt x="792" y="480"/>
                        <a:pt x="792" y="250"/>
                        <a:pt x="646" y="105"/>
                      </a:cubicBezTo>
                      <a:cubicBezTo>
                        <a:pt x="584" y="32"/>
                        <a:pt x="490" y="0"/>
                        <a:pt x="396" y="0"/>
                      </a:cubicBezTo>
                      <a:lnTo>
                        <a:pt x="396" y="146"/>
                      </a:lnTo>
                      <a:close/>
                      <a:moveTo>
                        <a:pt x="396" y="0"/>
                      </a:moveTo>
                      <a:lnTo>
                        <a:pt x="396" y="0"/>
                      </a:lnTo>
                      <a:close/>
                    </a:path>
                  </a:pathLst>
                </a:custGeom>
                <a:solidFill>
                  <a:srgbClr val="FFFFFF"/>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543560">
                    <a:defRPr/>
                  </a:pPr>
                  <a:endParaRPr lang="en-US" sz="1065" dirty="0">
                    <a:cs typeface="+mn-ea"/>
                    <a:sym typeface="+mn-lt"/>
                  </a:endParaRPr>
                </a:p>
              </p:txBody>
            </p:sp>
          </p:grpSp>
        </p:grpSp>
        <p:sp>
          <p:nvSpPr>
            <p:cNvPr id="9" name="矩形 8"/>
            <p:cNvSpPr/>
            <p:nvPr/>
          </p:nvSpPr>
          <p:spPr>
            <a:xfrm>
              <a:off x="6851652" y="3354997"/>
              <a:ext cx="4681536" cy="1182258"/>
            </a:xfrm>
            <a:prstGeom prst="rect">
              <a:avLst/>
            </a:prstGeom>
            <a:noFill/>
            <a:ln>
              <a:solidFill>
                <a:schemeClr val="bg2">
                  <a:lumMod val="10000"/>
                </a:schemeClr>
              </a:solidFill>
            </a:ln>
          </p:spPr>
          <p:txBody>
            <a:bodyPr wrap="square">
              <a:spAutoFit/>
            </a:bodyPr>
            <a:lstStyle/>
            <a:p>
              <a:pPr lvl="1">
                <a:lnSpc>
                  <a:spcPct val="150000"/>
                </a:lnSpc>
              </a:pPr>
              <a:r>
                <a:rPr lang="en-US" altLang="zh-CN" sz="1400" b="1" dirty="0">
                  <a:latin typeface="微软雅黑" panose="020B0503020204020204" pitchFamily="34" charset="-122"/>
                  <a:ea typeface="微软雅黑" panose="020B0503020204020204" pitchFamily="34" charset="-122"/>
                  <a:sym typeface="+mn-ea"/>
                </a:rPr>
                <a:t>2</a:t>
              </a:r>
              <a:r>
                <a:rPr lang="zh-CN" altLang="en-US" sz="1400" b="1" dirty="0">
                  <a:latin typeface="微软雅黑" panose="020B0503020204020204" pitchFamily="34" charset="-122"/>
                  <a:ea typeface="微软雅黑" panose="020B0503020204020204" pitchFamily="34" charset="-122"/>
                  <a:sym typeface="+mn-ea"/>
                </a:rPr>
                <a:t>、借证人员必须做好相关登记，按照约定时间归还，如有特殊情况不能归还，应及时联系公司证件维护人员，申请延长时间。</a:t>
              </a:r>
              <a:endParaRPr lang="en-US" altLang="zh-CN" sz="1400" b="1" dirty="0">
                <a:latin typeface="微软雅黑" panose="020B0503020204020204" pitchFamily="34" charset="-122"/>
                <a:ea typeface="微软雅黑" panose="020B0503020204020204" pitchFamily="34" charset="-122"/>
                <a:sym typeface="+mn-ea"/>
              </a:endParaRPr>
            </a:p>
          </p:txBody>
        </p:sp>
        <p:sp>
          <p:nvSpPr>
            <p:cNvPr id="10" name="矩形 9"/>
            <p:cNvSpPr/>
            <p:nvPr/>
          </p:nvSpPr>
          <p:spPr>
            <a:xfrm>
              <a:off x="738409" y="3354997"/>
              <a:ext cx="5064938" cy="1182258"/>
            </a:xfrm>
            <a:prstGeom prst="rect">
              <a:avLst/>
            </a:prstGeom>
            <a:noFill/>
            <a:ln>
              <a:solidFill>
                <a:schemeClr val="bg2">
                  <a:lumMod val="10000"/>
                </a:schemeClr>
              </a:solidFill>
            </a:ln>
          </p:spPr>
          <p:txBody>
            <a:bodyPr wrap="square">
              <a:spAutoFit/>
            </a:bodyPr>
            <a:lstStyle/>
            <a:p>
              <a:pPr lvl="1">
                <a:lnSpc>
                  <a:spcPct val="150000"/>
                </a:lnSpc>
              </a:pPr>
              <a:r>
                <a:rPr lang="en-US" altLang="zh-CN" sz="1400" b="1" dirty="0">
                  <a:latin typeface="微软雅黑" panose="020B0503020204020204" pitchFamily="34" charset="-122"/>
                  <a:ea typeface="微软雅黑" panose="020B0503020204020204" pitchFamily="34" charset="-122"/>
                  <a:sym typeface="+mn-ea"/>
                </a:rPr>
                <a:t>1</a:t>
              </a:r>
              <a:r>
                <a:rPr lang="zh-CN" altLang="en-US" sz="1400" b="1" dirty="0">
                  <a:latin typeface="微软雅黑" panose="020B0503020204020204" pitchFamily="34" charset="-122"/>
                  <a:ea typeface="微软雅黑" panose="020B0503020204020204" pitchFamily="34" charset="-122"/>
                  <a:sym typeface="+mn-ea"/>
                </a:rPr>
                <a:t>、借用 </a:t>
              </a:r>
              <a:r>
                <a:rPr lang="en-US" altLang="zh-CN" sz="1400" b="1" dirty="0">
                  <a:latin typeface="微软雅黑" panose="020B0503020204020204" pitchFamily="34" charset="-122"/>
                  <a:ea typeface="微软雅黑" panose="020B0503020204020204" pitchFamily="34" charset="-122"/>
                  <a:sym typeface="+mn-ea"/>
                </a:rPr>
                <a:t>A</a:t>
              </a:r>
              <a:r>
                <a:rPr lang="zh-CN" altLang="en-US" sz="1400" b="1" dirty="0">
                  <a:latin typeface="微软雅黑" panose="020B0503020204020204" pitchFamily="34" charset="-122"/>
                  <a:ea typeface="微软雅黑" panose="020B0503020204020204" pitchFamily="34" charset="-122"/>
                  <a:sym typeface="+mn-ea"/>
                </a:rPr>
                <a:t>、</a:t>
              </a:r>
              <a:r>
                <a:rPr lang="en-US" altLang="zh-CN" sz="1400" b="1" dirty="0">
                  <a:latin typeface="微软雅黑" panose="020B0503020204020204" pitchFamily="34" charset="-122"/>
                  <a:ea typeface="微软雅黑" panose="020B0503020204020204" pitchFamily="34" charset="-122"/>
                  <a:sym typeface="+mn-ea"/>
                </a:rPr>
                <a:t>B </a:t>
              </a:r>
              <a:r>
                <a:rPr lang="zh-CN" altLang="en-US" sz="1400" b="1" dirty="0">
                  <a:latin typeface="微软雅黑" panose="020B0503020204020204" pitchFamily="34" charset="-122"/>
                  <a:ea typeface="微软雅黑" panose="020B0503020204020204" pitchFamily="34" charset="-122"/>
                  <a:sym typeface="+mn-ea"/>
                </a:rPr>
                <a:t>证，向公司人力资源部申请，并办理借出收需。借用 </a:t>
              </a:r>
              <a:r>
                <a:rPr lang="en-US" altLang="zh-CN" sz="1400" b="1" dirty="0">
                  <a:latin typeface="微软雅黑" panose="020B0503020204020204" pitchFamily="34" charset="-122"/>
                  <a:ea typeface="微软雅黑" panose="020B0503020204020204" pitchFamily="34" charset="-122"/>
                  <a:sym typeface="+mn-ea"/>
                </a:rPr>
                <a:t>C </a:t>
              </a:r>
              <a:r>
                <a:rPr lang="zh-CN" altLang="en-US" sz="1400" b="1" dirty="0">
                  <a:latin typeface="微软雅黑" panose="020B0503020204020204" pitchFamily="34" charset="-122"/>
                  <a:ea typeface="微软雅黑" panose="020B0503020204020204" pitchFamily="34" charset="-122"/>
                  <a:sym typeface="+mn-ea"/>
                </a:rPr>
                <a:t>证，向公司安全生产监督管理部申请，并办理借出收需。</a:t>
              </a:r>
              <a:endParaRPr lang="zh-CN" altLang="en-US" sz="1400" b="1" dirty="0">
                <a:latin typeface="微软雅黑" panose="020B0503020204020204" pitchFamily="34" charset="-122"/>
                <a:ea typeface="微软雅黑" panose="020B0503020204020204" pitchFamily="34" charset="-122"/>
                <a:sym typeface="+mn-ea"/>
              </a:endParaRPr>
            </a:p>
          </p:txBody>
        </p:sp>
        <p:sp>
          <p:nvSpPr>
            <p:cNvPr id="12" name="直接连接符 6"/>
            <p:cNvSpPr>
              <a:spLocks noChangeShapeType="1"/>
            </p:cNvSpPr>
            <p:nvPr/>
          </p:nvSpPr>
          <p:spPr bwMode="auto">
            <a:xfrm flipV="1">
              <a:off x="0" y="5869936"/>
              <a:ext cx="12192000" cy="0"/>
            </a:xfrm>
            <a:prstGeom prst="line">
              <a:avLst/>
            </a:prstGeom>
            <a:noFill/>
            <a:ln w="25400">
              <a:solidFill>
                <a:schemeClr val="accent1">
                  <a:lumMod val="75000"/>
                </a:schemeClr>
              </a:solidFill>
              <a:round/>
            </a:ln>
            <a:extLst>
              <a:ext uri="{909E8E84-426E-40DD-AFC4-6F175D3DCCD1}">
                <a14:hiddenFill xmlns:a14="http://schemas.microsoft.com/office/drawing/2010/main">
                  <a:noFill/>
                </a14:hiddenFill>
              </a:ext>
            </a:extLst>
          </p:spPr>
          <p:txBody>
            <a:bodyPr/>
            <a:lstStyle/>
            <a:p>
              <a:endParaRPr lang="zh-CN" altLang="en-US"/>
            </a:p>
          </p:txBody>
        </p:sp>
        <p:sp>
          <p:nvSpPr>
            <p:cNvPr id="13" name="直接连接符 6"/>
            <p:cNvSpPr>
              <a:spLocks noChangeShapeType="1"/>
            </p:cNvSpPr>
            <p:nvPr/>
          </p:nvSpPr>
          <p:spPr bwMode="auto">
            <a:xfrm flipH="1">
              <a:off x="6258782" y="2575915"/>
              <a:ext cx="8762" cy="2703094"/>
            </a:xfrm>
            <a:prstGeom prst="line">
              <a:avLst/>
            </a:prstGeom>
            <a:noFill/>
            <a:ln w="25400">
              <a:solidFill>
                <a:schemeClr val="accent1">
                  <a:lumMod val="75000"/>
                </a:schemeClr>
              </a:solidFill>
              <a:round/>
            </a:ln>
            <a:extLst>
              <a:ext uri="{909E8E84-426E-40DD-AFC4-6F175D3DCCD1}">
                <a14:hiddenFill xmlns:a14="http://schemas.microsoft.com/office/drawing/2010/main">
                  <a:noFill/>
                </a14:hiddenFill>
              </a:ext>
            </a:extLst>
          </p:spPr>
          <p:txBody>
            <a:bodyPr/>
            <a:lstStyle/>
            <a:p>
              <a:endParaRPr lang="zh-CN" altLang="en-US" dirty="0">
                <a:highlight>
                  <a:srgbClr val="00AEEF"/>
                </a:highlight>
              </a:endParaRPr>
            </a:p>
          </p:txBody>
        </p:sp>
      </p:grpSp>
    </p:spTree>
  </p:cSld>
  <p:clrMapOvr>
    <a:masterClrMapping/>
  </p:clrMapOvr>
  <p:transition>
    <p:random/>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1" name="文本框 10"/>
          <p:cNvSpPr txBox="1"/>
          <p:nvPr/>
        </p:nvSpPr>
        <p:spPr>
          <a:xfrm>
            <a:off x="372286" y="1280289"/>
            <a:ext cx="10894803" cy="4833620"/>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）活动开展流程</a:t>
            </a:r>
            <a:endParaRPr lang="en-US" altLang="zh-CN" sz="1600" b="1"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1</a:t>
            </a:r>
            <a:r>
              <a:rPr lang="zh-CN" altLang="en-US" sz="1400" b="1"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项目开工时，编制本项目“行为安全之星”活动实施方案；</a:t>
            </a:r>
            <a:endParaRPr lang="zh-CN" altLang="en-US" sz="1400" dirty="0">
              <a:latin typeface="仿宋" panose="02010609060101010101" charset="-122"/>
              <a:ea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2</a:t>
            </a:r>
            <a:r>
              <a:rPr lang="zh-CN" altLang="en-US" sz="1400" b="1"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正式启动活动前，集中组织方案宣贯和培训；</a:t>
            </a:r>
            <a:endParaRPr lang="zh-CN" altLang="en-US" sz="1400" dirty="0">
              <a:latin typeface="仿宋" panose="02010609060101010101" charset="-122"/>
              <a:ea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3</a:t>
            </a:r>
            <a:r>
              <a:rPr lang="zh-CN" altLang="en-US" sz="1400" b="1"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成立安全观察组，实施日常安全观察工作；</a:t>
            </a:r>
            <a:endParaRPr lang="zh-CN" altLang="en-US" sz="1400" dirty="0">
              <a:latin typeface="仿宋" panose="02010609060101010101" charset="-122"/>
              <a:ea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4</a:t>
            </a:r>
            <a:r>
              <a:rPr lang="zh-CN" altLang="en-US" sz="1400" b="1"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收集、整理、分析相关数据，总结活动开展情况；</a:t>
            </a:r>
            <a:endParaRPr lang="zh-CN" altLang="en-US" sz="1400" dirty="0">
              <a:latin typeface="仿宋" panose="02010609060101010101" charset="-122"/>
              <a:ea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5</a:t>
            </a:r>
            <a:r>
              <a:rPr lang="zh-CN" altLang="en-US" sz="1400" b="1"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组织召开表彰大会，评选表彰“行为安全之星”。</a:t>
            </a:r>
            <a:endParaRPr lang="en-US" altLang="zh-CN" sz="1400" dirty="0">
              <a:latin typeface="仿宋" panose="02010609060101010101" charset="-122"/>
              <a:ea typeface="仿宋" panose="02010609060101010101" charset="-122"/>
              <a:sym typeface="+mn-ea"/>
            </a:endParaRPr>
          </a:p>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）活动开展要点</a:t>
            </a:r>
            <a:endParaRPr lang="en-US" altLang="zh-CN" sz="1600" b="1" dirty="0">
              <a:latin typeface="仿宋" panose="02010609060101010101" charset="-122"/>
              <a:ea typeface="仿宋" panose="02010609060101010101" charset="-122"/>
              <a:cs typeface="仿宋" panose="02010609060101010101" charset="-122"/>
              <a:sym typeface="+mn-ea"/>
            </a:endParaRPr>
          </a:p>
          <a:p>
            <a:pPr lvl="1">
              <a:lnSpc>
                <a:spcPct val="130000"/>
              </a:lnSpc>
            </a:pPr>
            <a:r>
              <a:rPr lang="zh-CN" altLang="en-US" sz="1400" b="1" dirty="0">
                <a:latin typeface="仿宋" panose="02010609060101010101" charset="-122"/>
                <a:ea typeface="仿宋" panose="02010609060101010101" charset="-122"/>
                <a:sym typeface="+mn-ea"/>
              </a:rPr>
              <a:t>活动方案：</a:t>
            </a:r>
            <a:endParaRPr lang="zh-CN" altLang="en-US" sz="1400" b="1" dirty="0">
              <a:latin typeface="仿宋" panose="02010609060101010101" charset="-122"/>
              <a:ea typeface="仿宋" panose="02010609060101010101" charset="-122"/>
              <a:sym typeface="+mn-ea"/>
            </a:endParaRPr>
          </a:p>
          <a:p>
            <a:pPr lvl="1">
              <a:lnSpc>
                <a:spcPct val="130000"/>
              </a:lnSpc>
            </a:pPr>
            <a:r>
              <a:rPr lang="zh-CN" altLang="en-US" sz="1400" b="1" dirty="0">
                <a:latin typeface="仿宋" panose="02010609060101010101" charset="-122"/>
                <a:ea typeface="仿宋" panose="02010609060101010101" charset="-122"/>
                <a:sym typeface="+mn-ea"/>
              </a:rPr>
              <a:t>①方案内容：</a:t>
            </a:r>
            <a:endParaRPr lang="zh-CN" altLang="en-US" sz="1400" b="1" dirty="0">
              <a:latin typeface="仿宋" panose="02010609060101010101" charset="-122"/>
              <a:ea typeface="仿宋" panose="02010609060101010101" charset="-122"/>
              <a:sym typeface="+mn-ea"/>
            </a:endParaRPr>
          </a:p>
          <a:p>
            <a:pPr lvl="1">
              <a:lnSpc>
                <a:spcPct val="130000"/>
              </a:lnSpc>
            </a:pPr>
            <a:r>
              <a:rPr lang="zh-CN" altLang="en-US" sz="1400" dirty="0">
                <a:latin typeface="仿宋" panose="02010609060101010101" charset="-122"/>
                <a:ea typeface="仿宋" panose="02010609060101010101" charset="-122"/>
                <a:sym typeface="+mn-ea"/>
              </a:rPr>
              <a:t>行为安全观察组成员、行为安全观察计划、表彰方式与表彰卡价值、活动经费计划、活动宣传计划、活动信息统计要求等；</a:t>
            </a:r>
            <a:r>
              <a:rPr lang="zh-CN" altLang="en-US" sz="1400" b="1" dirty="0">
                <a:latin typeface="仿宋" panose="02010609060101010101" charset="-122"/>
                <a:ea typeface="仿宋" panose="02010609060101010101" charset="-122"/>
                <a:sym typeface="+mn-ea"/>
              </a:rPr>
              <a:t> </a:t>
            </a:r>
            <a:endParaRPr lang="zh-CN" altLang="en-US" sz="1400" b="1" dirty="0">
              <a:latin typeface="仿宋" panose="02010609060101010101" charset="-122"/>
              <a:ea typeface="仿宋" panose="02010609060101010101" charset="-122"/>
              <a:sym typeface="+mn-ea"/>
            </a:endParaRPr>
          </a:p>
          <a:p>
            <a:pPr lvl="1">
              <a:lnSpc>
                <a:spcPct val="130000"/>
              </a:lnSpc>
            </a:pPr>
            <a:r>
              <a:rPr lang="zh-CN" altLang="en-US" sz="1400" b="1" dirty="0">
                <a:latin typeface="仿宋" panose="02010609060101010101" charset="-122"/>
                <a:ea typeface="仿宋" panose="02010609060101010101" charset="-122"/>
                <a:sym typeface="+mn-ea"/>
              </a:rPr>
              <a:t>②项目开工 </a:t>
            </a:r>
            <a:r>
              <a:rPr lang="en-US" altLang="zh-CN" sz="1400" b="1" dirty="0">
                <a:latin typeface="仿宋" panose="02010609060101010101" charset="-122"/>
                <a:ea typeface="仿宋" panose="02010609060101010101" charset="-122"/>
                <a:sym typeface="+mn-ea"/>
              </a:rPr>
              <a:t>1 </a:t>
            </a:r>
            <a:r>
              <a:rPr lang="zh-CN" altLang="en-US" sz="1400" b="1" dirty="0">
                <a:latin typeface="仿宋" panose="02010609060101010101" charset="-122"/>
                <a:ea typeface="仿宋" panose="02010609060101010101" charset="-122"/>
                <a:sym typeface="+mn-ea"/>
              </a:rPr>
              <a:t>个月内完成编制和项目内部审批，经项目经理签字批准后实施，并报分公司备案；</a:t>
            </a:r>
            <a:endParaRPr lang="zh-CN" altLang="en-US" sz="1400" b="1" dirty="0">
              <a:latin typeface="仿宋" panose="02010609060101010101" charset="-122"/>
              <a:ea typeface="仿宋" panose="02010609060101010101" charset="-122"/>
              <a:sym typeface="+mn-ea"/>
            </a:endParaRPr>
          </a:p>
          <a:p>
            <a:pPr lvl="1">
              <a:lnSpc>
                <a:spcPct val="130000"/>
              </a:lnSpc>
            </a:pPr>
            <a:r>
              <a:rPr lang="zh-CN" altLang="en-US" sz="1400" b="1" dirty="0">
                <a:latin typeface="仿宋" panose="02010609060101010101" charset="-122"/>
                <a:ea typeface="仿宋" panose="02010609060101010101" charset="-122"/>
                <a:sym typeface="+mn-ea"/>
              </a:rPr>
              <a:t>③现场作业人员超过 </a:t>
            </a:r>
            <a:r>
              <a:rPr lang="en-US" altLang="zh-CN" sz="1400" b="1" dirty="0">
                <a:latin typeface="仿宋" panose="02010609060101010101" charset="-122"/>
                <a:ea typeface="仿宋" panose="02010609060101010101" charset="-122"/>
                <a:sym typeface="+mn-ea"/>
              </a:rPr>
              <a:t>10 </a:t>
            </a:r>
            <a:r>
              <a:rPr lang="zh-CN" altLang="en-US" sz="1400" b="1" dirty="0">
                <a:latin typeface="仿宋" panose="02010609060101010101" charset="-122"/>
                <a:ea typeface="仿宋" panose="02010609060101010101" charset="-122"/>
                <a:sym typeface="+mn-ea"/>
              </a:rPr>
              <a:t>人时，项目应开展行为安全之星活动，无论处于任何施工阶段。</a:t>
            </a:r>
            <a:endParaRPr lang="en-US" altLang="zh-CN" sz="1400" b="1" dirty="0">
              <a:latin typeface="仿宋" panose="02010609060101010101" charset="-122"/>
              <a:ea typeface="仿宋" panose="02010609060101010101" charset="-122"/>
              <a:sym typeface="+mn-ea"/>
            </a:endParaRPr>
          </a:p>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）安全观察</a:t>
            </a:r>
            <a:endParaRPr lang="en-US" altLang="zh-CN" sz="1600" b="1"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1</a:t>
            </a:r>
            <a:r>
              <a:rPr lang="zh-CN" altLang="en-US" sz="1400" b="1"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安全观察参照局</a:t>
            </a:r>
            <a:r>
              <a:rPr lang="en-US" altLang="zh-CN" sz="1400"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安全观察手册</a:t>
            </a:r>
            <a:r>
              <a:rPr lang="en-US" altLang="zh-CN" sz="1400"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执行；</a:t>
            </a:r>
            <a:endParaRPr lang="zh-CN" altLang="en-US" sz="1400" dirty="0">
              <a:latin typeface="仿宋" panose="02010609060101010101" charset="-122"/>
              <a:ea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2</a:t>
            </a:r>
            <a:r>
              <a:rPr lang="zh-CN" altLang="en-US" sz="1400" b="1"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项目日均发卡必须达到工人总数的 </a:t>
            </a:r>
            <a:r>
              <a:rPr lang="en-US" altLang="zh-CN" sz="1400" dirty="0">
                <a:latin typeface="仿宋" panose="02010609060101010101" charset="-122"/>
                <a:ea typeface="仿宋" panose="02010609060101010101" charset="-122"/>
                <a:sym typeface="+mn-ea"/>
              </a:rPr>
              <a:t>3%</a:t>
            </a:r>
            <a:r>
              <a:rPr lang="zh-CN" altLang="en-US" sz="1400" dirty="0">
                <a:latin typeface="仿宋" panose="02010609060101010101" charset="-122"/>
                <a:ea typeface="仿宋" panose="02010609060101010101" charset="-122"/>
                <a:sym typeface="+mn-ea"/>
              </a:rPr>
              <a:t>以上；</a:t>
            </a:r>
            <a:endParaRPr lang="en-US" altLang="zh-CN" sz="1400" dirty="0">
              <a:latin typeface="仿宋" panose="02010609060101010101" charset="-122"/>
              <a:ea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3</a:t>
            </a:r>
            <a:r>
              <a:rPr lang="zh-CN" altLang="en-US" sz="1400" b="1" dirty="0">
                <a:latin typeface="仿宋" panose="02010609060101010101" charset="-122"/>
                <a:ea typeface="仿宋" panose="02010609060101010101" charset="-122"/>
                <a:sym typeface="+mn-ea"/>
              </a:rPr>
              <a:t>）</a:t>
            </a:r>
            <a:r>
              <a:rPr lang="zh-CN" altLang="en-US" sz="1400" dirty="0">
                <a:latin typeface="仿宋" panose="02010609060101010101" charset="-122"/>
                <a:ea typeface="仿宋" panose="02010609060101010101" charset="-122"/>
                <a:sym typeface="+mn-ea"/>
              </a:rPr>
              <a:t>项目班子成员必须确保每周 </a:t>
            </a:r>
            <a:r>
              <a:rPr lang="en-US" altLang="zh-CN" sz="1400" dirty="0">
                <a:latin typeface="仿宋" panose="02010609060101010101" charset="-122"/>
                <a:ea typeface="仿宋" panose="02010609060101010101" charset="-122"/>
                <a:sym typeface="+mn-ea"/>
              </a:rPr>
              <a:t>2 </a:t>
            </a:r>
            <a:r>
              <a:rPr lang="zh-CN" altLang="en-US" sz="1400" dirty="0">
                <a:latin typeface="仿宋" panose="02010609060101010101" charset="-122"/>
                <a:ea typeface="仿宋" panose="02010609060101010101" charset="-122"/>
                <a:sym typeface="+mn-ea"/>
              </a:rPr>
              <a:t>次以上观察。</a:t>
            </a:r>
            <a:endParaRPr lang="en-US" altLang="zh-CN" sz="1400" dirty="0">
              <a:latin typeface="仿宋" panose="02010609060101010101" charset="-122"/>
              <a:ea typeface="仿宋" panose="02010609060101010101" charset="-122"/>
              <a:sym typeface="+mn-ea"/>
            </a:endParaRPr>
          </a:p>
        </p:txBody>
      </p:sp>
      <p:sp>
        <p:nvSpPr>
          <p:cNvPr id="6" name="文本框 5"/>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3.4.23  </a:t>
            </a:r>
            <a:r>
              <a:rPr lang="zh-CN" altLang="en-US" sz="2000" b="1" dirty="0">
                <a:latin typeface="仿宋" panose="02010609060101010101" charset="-122"/>
                <a:ea typeface="仿宋" panose="02010609060101010101" charset="-122"/>
                <a:cs typeface="仿宋" panose="02010609060101010101" charset="-122"/>
              </a:rPr>
              <a:t>行为安全之星活动管理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1" name="文本框 10"/>
          <p:cNvSpPr txBox="1"/>
          <p:nvPr/>
        </p:nvSpPr>
        <p:spPr>
          <a:xfrm>
            <a:off x="372286" y="1280289"/>
            <a:ext cx="10894803" cy="4744085"/>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4</a:t>
            </a:r>
            <a:r>
              <a:rPr lang="zh-CN" altLang="en-US" sz="1600" b="1" dirty="0">
                <a:latin typeface="仿宋" panose="02010609060101010101" charset="-122"/>
                <a:ea typeface="仿宋" panose="02010609060101010101" charset="-122"/>
                <a:cs typeface="仿宋" panose="02010609060101010101" charset="-122"/>
                <a:sym typeface="+mn-ea"/>
              </a:rPr>
              <a:t>）安全表彰</a:t>
            </a:r>
            <a:endParaRPr lang="en-US" altLang="zh-CN" sz="1600" b="1"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1</a:t>
            </a:r>
            <a:r>
              <a:rPr lang="zh-CN" altLang="en-US" sz="1400" b="1" dirty="0">
                <a:latin typeface="仿宋" panose="02010609060101010101" charset="-122"/>
                <a:ea typeface="仿宋" panose="02010609060101010101" charset="-122"/>
                <a:sym typeface="+mn-ea"/>
              </a:rPr>
              <a:t>）日常表彰：</a:t>
            </a:r>
            <a:r>
              <a:rPr lang="zh-CN" altLang="en-US" sz="1400" dirty="0">
                <a:latin typeface="仿宋" panose="02010609060101010101" charset="-122"/>
                <a:ea typeface="仿宋" panose="02010609060101010101" charset="-122"/>
                <a:sym typeface="+mn-ea"/>
              </a:rPr>
              <a:t>发放具有一定使用价值的“行为安全”表彰卡，不鼓励直接发放现金或生活用品。</a:t>
            </a:r>
            <a:endParaRPr lang="zh-CN" altLang="en-US" sz="1400" dirty="0">
              <a:latin typeface="仿宋" panose="02010609060101010101" charset="-122"/>
              <a:ea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2</a:t>
            </a:r>
            <a:r>
              <a:rPr lang="zh-CN" altLang="en-US" sz="1400" b="1" dirty="0">
                <a:latin typeface="仿宋" panose="02010609060101010101" charset="-122"/>
                <a:ea typeface="仿宋" panose="02010609060101010101" charset="-122"/>
                <a:sym typeface="+mn-ea"/>
              </a:rPr>
              <a:t>）集中表彰：</a:t>
            </a:r>
            <a:r>
              <a:rPr lang="zh-CN" altLang="en-US" sz="1400" dirty="0">
                <a:latin typeface="仿宋" panose="02010609060101010101" charset="-122"/>
                <a:ea typeface="仿宋" panose="02010609060101010101" charset="-122"/>
                <a:sym typeface="+mn-ea"/>
              </a:rPr>
              <a:t>项目部至少每 </a:t>
            </a:r>
            <a:r>
              <a:rPr lang="en-US" altLang="zh-CN" sz="1400" dirty="0">
                <a:latin typeface="仿宋" panose="02010609060101010101" charset="-122"/>
                <a:ea typeface="仿宋" panose="02010609060101010101" charset="-122"/>
                <a:sym typeface="+mn-ea"/>
              </a:rPr>
              <a:t>1 </a:t>
            </a:r>
            <a:r>
              <a:rPr lang="zh-CN" altLang="en-US" sz="1400" dirty="0">
                <a:latin typeface="仿宋" panose="02010609060101010101" charset="-122"/>
                <a:ea typeface="仿宋" panose="02010609060101010101" charset="-122"/>
                <a:sym typeface="+mn-ea"/>
              </a:rPr>
              <a:t>月组织 </a:t>
            </a:r>
            <a:r>
              <a:rPr lang="en-US" altLang="zh-CN" sz="1400" dirty="0">
                <a:latin typeface="仿宋" panose="02010609060101010101" charset="-122"/>
                <a:ea typeface="仿宋" panose="02010609060101010101" charset="-122"/>
                <a:sym typeface="+mn-ea"/>
              </a:rPr>
              <a:t>1 </a:t>
            </a:r>
            <a:r>
              <a:rPr lang="zh-CN" altLang="en-US" sz="1400" dirty="0">
                <a:latin typeface="仿宋" panose="02010609060101010101" charset="-122"/>
                <a:ea typeface="仿宋" panose="02010609060101010101" charset="-122"/>
                <a:sym typeface="+mn-ea"/>
              </a:rPr>
              <a:t>次对行为安全表现优异的工人进行集中公开表彰，表彰形式可以为现金奖励或荣誉表彰，表彰结果须定期公示。</a:t>
            </a:r>
            <a:endParaRPr lang="zh-CN" altLang="en-US" sz="1400" dirty="0">
              <a:latin typeface="仿宋" panose="02010609060101010101" charset="-122"/>
              <a:ea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3</a:t>
            </a:r>
            <a:r>
              <a:rPr lang="zh-CN" altLang="en-US" sz="1400" b="1" dirty="0">
                <a:latin typeface="仿宋" panose="02010609060101010101" charset="-122"/>
                <a:ea typeface="仿宋" panose="02010609060101010101" charset="-122"/>
                <a:sym typeface="+mn-ea"/>
              </a:rPr>
              <a:t>）表彰卡兑换：</a:t>
            </a:r>
            <a:r>
              <a:rPr lang="zh-CN" altLang="en-US" sz="1400" dirty="0">
                <a:latin typeface="仿宋" panose="02010609060101010101" charset="-122"/>
                <a:ea typeface="仿宋" panose="02010609060101010101" charset="-122"/>
                <a:sym typeface="+mn-ea"/>
              </a:rPr>
              <a:t>表彰积分卡必须实现可即时兑换奖励，获奖人员使用表彰卡进行兑换时，应记录获奖人员的姓名、身份证信息、获得表彰和兑换日期等，并要求获奖人员签字确认，方便项目费用核销。</a:t>
            </a:r>
            <a:endParaRPr lang="zh-CN" altLang="en-US" sz="1400" dirty="0">
              <a:latin typeface="仿宋" panose="02010609060101010101" charset="-122"/>
              <a:ea typeface="仿宋" panose="02010609060101010101" charset="-122"/>
              <a:sym typeface="+mn-ea"/>
            </a:endParaRPr>
          </a:p>
          <a:p>
            <a:pPr lvl="1">
              <a:lnSpc>
                <a:spcPct val="130000"/>
              </a:lnSpc>
            </a:pPr>
            <a:r>
              <a:rPr lang="zh-CN" altLang="en-US" sz="1400" b="1" dirty="0">
                <a:latin typeface="仿宋" panose="02010609060101010101" charset="-122"/>
                <a:ea typeface="仿宋" panose="02010609060101010101" charset="-122"/>
                <a:sym typeface="+mn-ea"/>
              </a:rPr>
              <a:t>表彰对象：项目一线作业人员和项目管理人员评选行为安全之星、一线作业班组评选平安班组。</a:t>
            </a:r>
            <a:endParaRPr lang="en-US" altLang="zh-CN" sz="1400" b="1" dirty="0">
              <a:latin typeface="仿宋" panose="02010609060101010101" charset="-122"/>
              <a:ea typeface="仿宋" panose="02010609060101010101" charset="-122"/>
              <a:sym typeface="+mn-ea"/>
            </a:endParaRPr>
          </a:p>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5</a:t>
            </a:r>
            <a:r>
              <a:rPr lang="zh-CN" altLang="en-US" sz="1600" b="1" dirty="0">
                <a:latin typeface="仿宋" panose="02010609060101010101" charset="-122"/>
                <a:ea typeface="仿宋" panose="02010609060101010101" charset="-122"/>
                <a:cs typeface="仿宋" panose="02010609060101010101" charset="-122"/>
                <a:sym typeface="+mn-ea"/>
              </a:rPr>
              <a:t>）活动经费</a:t>
            </a:r>
            <a:endParaRPr lang="en-US" altLang="zh-CN" sz="1600" b="1" dirty="0">
              <a:latin typeface="仿宋" panose="02010609060101010101" charset="-122"/>
              <a:ea typeface="仿宋" panose="02010609060101010101" charset="-122"/>
              <a:cs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1</a:t>
            </a:r>
            <a:r>
              <a:rPr lang="zh-CN" altLang="en-US" sz="1400" b="1" dirty="0">
                <a:latin typeface="仿宋" panose="02010609060101010101" charset="-122"/>
                <a:ea typeface="仿宋" panose="02010609060101010101" charset="-122"/>
                <a:sym typeface="+mn-ea"/>
              </a:rPr>
              <a:t>）经费来源：</a:t>
            </a:r>
            <a:endParaRPr lang="zh-CN" altLang="en-US" sz="1400" b="1" dirty="0">
              <a:latin typeface="仿宋" panose="02010609060101010101" charset="-122"/>
              <a:ea typeface="仿宋" panose="02010609060101010101" charset="-122"/>
              <a:sym typeface="+mn-ea"/>
            </a:endParaRPr>
          </a:p>
          <a:p>
            <a:pPr lvl="1">
              <a:lnSpc>
                <a:spcPct val="130000"/>
              </a:lnSpc>
            </a:pPr>
            <a:r>
              <a:rPr lang="zh-CN" altLang="en-US" sz="1400" dirty="0">
                <a:latin typeface="仿宋" panose="02010609060101010101" charset="-122"/>
                <a:ea typeface="仿宋" panose="02010609060101010101" charset="-122"/>
                <a:sym typeface="+mn-ea"/>
              </a:rPr>
              <a:t>从项目安全生产费用中提取 </a:t>
            </a:r>
            <a:r>
              <a:rPr lang="en-US" altLang="zh-CN" sz="1400" dirty="0">
                <a:latin typeface="仿宋" panose="02010609060101010101" charset="-122"/>
                <a:ea typeface="仿宋" panose="02010609060101010101" charset="-122"/>
                <a:sym typeface="+mn-ea"/>
              </a:rPr>
              <a:t>3%-5%</a:t>
            </a:r>
            <a:r>
              <a:rPr lang="zh-CN" altLang="en-US" sz="1400" dirty="0">
                <a:latin typeface="仿宋" panose="02010609060101010101" charset="-122"/>
                <a:ea typeface="仿宋" panose="02010609060101010101" charset="-122"/>
                <a:sym typeface="+mn-ea"/>
              </a:rPr>
              <a:t>，成立安全专项资金，可联合业主、分包单位等加大资金投入。资金不足时项目应予以补足，资金结余时，应留存至下一活动周期使用。</a:t>
            </a:r>
            <a:endParaRPr lang="zh-CN" altLang="en-US" sz="1400" dirty="0">
              <a:latin typeface="仿宋" panose="02010609060101010101" charset="-122"/>
              <a:ea typeface="仿宋" panose="02010609060101010101" charset="-122"/>
              <a:sym typeface="+mn-ea"/>
            </a:endParaRPr>
          </a:p>
          <a:p>
            <a:pPr lvl="1">
              <a:lnSpc>
                <a:spcPct val="130000"/>
              </a:lnSpc>
            </a:pPr>
            <a:r>
              <a:rPr lang="en-US" altLang="zh-CN" sz="1400" b="1" dirty="0">
                <a:latin typeface="仿宋" panose="02010609060101010101" charset="-122"/>
                <a:ea typeface="仿宋" panose="02010609060101010101" charset="-122"/>
                <a:sym typeface="+mn-ea"/>
              </a:rPr>
              <a:t>2</a:t>
            </a:r>
            <a:r>
              <a:rPr lang="zh-CN" altLang="en-US" sz="1400" b="1" dirty="0">
                <a:latin typeface="仿宋" panose="02010609060101010101" charset="-122"/>
                <a:ea typeface="仿宋" panose="02010609060101010101" charset="-122"/>
                <a:sym typeface="+mn-ea"/>
              </a:rPr>
              <a:t>）经费使用：</a:t>
            </a:r>
            <a:endParaRPr lang="zh-CN" altLang="en-US" sz="1400" b="1" dirty="0">
              <a:latin typeface="仿宋" panose="02010609060101010101" charset="-122"/>
              <a:ea typeface="仿宋" panose="02010609060101010101" charset="-122"/>
              <a:sym typeface="+mn-ea"/>
            </a:endParaRPr>
          </a:p>
          <a:p>
            <a:pPr lvl="1">
              <a:lnSpc>
                <a:spcPct val="130000"/>
              </a:lnSpc>
            </a:pPr>
            <a:r>
              <a:rPr lang="zh-CN" altLang="en-US" sz="1400" b="1" dirty="0">
                <a:latin typeface="仿宋" panose="02010609060101010101" charset="-122"/>
                <a:ea typeface="仿宋" panose="02010609060101010101" charset="-122"/>
                <a:sym typeface="+mn-ea"/>
              </a:rPr>
              <a:t>①</a:t>
            </a:r>
            <a:r>
              <a:rPr lang="zh-CN" altLang="en-US" sz="1400" dirty="0">
                <a:latin typeface="仿宋" panose="02010609060101010101" charset="-122"/>
                <a:ea typeface="仿宋" panose="02010609060101010101" charset="-122"/>
                <a:sym typeface="+mn-ea"/>
              </a:rPr>
              <a:t>用于表彰卡兑换奖励费用、“行为安全之星”周期表彰费用、形式创新的奖励费用等；</a:t>
            </a:r>
            <a:endParaRPr lang="zh-CN" altLang="en-US" sz="1400" dirty="0">
              <a:latin typeface="仿宋" panose="02010609060101010101" charset="-122"/>
              <a:ea typeface="仿宋" panose="02010609060101010101" charset="-122"/>
              <a:sym typeface="+mn-ea"/>
            </a:endParaRPr>
          </a:p>
          <a:p>
            <a:pPr lvl="1">
              <a:lnSpc>
                <a:spcPct val="130000"/>
              </a:lnSpc>
            </a:pPr>
            <a:r>
              <a:rPr lang="zh-CN" altLang="en-US" sz="1400" b="1" dirty="0">
                <a:latin typeface="仿宋" panose="02010609060101010101" charset="-122"/>
                <a:ea typeface="仿宋" panose="02010609060101010101" charset="-122"/>
                <a:sym typeface="+mn-ea"/>
              </a:rPr>
              <a:t>②</a:t>
            </a:r>
            <a:r>
              <a:rPr lang="zh-CN" altLang="en-US" sz="1400" dirty="0">
                <a:latin typeface="仿宋" panose="02010609060101010101" charset="-122"/>
                <a:ea typeface="仿宋" panose="02010609060101010101" charset="-122"/>
                <a:sym typeface="+mn-ea"/>
              </a:rPr>
              <a:t>用于“行为安全之星”宣传教育费用；</a:t>
            </a:r>
            <a:endParaRPr lang="zh-CN" altLang="en-US" sz="1400" dirty="0">
              <a:latin typeface="仿宋" panose="02010609060101010101" charset="-122"/>
              <a:ea typeface="仿宋" panose="02010609060101010101" charset="-122"/>
              <a:sym typeface="+mn-ea"/>
            </a:endParaRPr>
          </a:p>
          <a:p>
            <a:pPr lvl="1">
              <a:lnSpc>
                <a:spcPct val="130000"/>
              </a:lnSpc>
            </a:pPr>
            <a:r>
              <a:rPr lang="zh-CN" altLang="en-US" sz="1400" b="1" dirty="0">
                <a:latin typeface="仿宋" panose="02010609060101010101" charset="-122"/>
                <a:ea typeface="仿宋" panose="02010609060101010101" charset="-122"/>
                <a:sym typeface="+mn-ea"/>
              </a:rPr>
              <a:t>③</a:t>
            </a:r>
            <a:r>
              <a:rPr lang="zh-CN" altLang="en-US" sz="1400" dirty="0">
                <a:latin typeface="仿宋" panose="02010609060101010101" charset="-122"/>
                <a:ea typeface="仿宋" panose="02010609060101010101" charset="-122"/>
                <a:sym typeface="+mn-ea"/>
              </a:rPr>
              <a:t>可用于优秀“行为安全之星”观察员的奖励；</a:t>
            </a:r>
            <a:endParaRPr lang="zh-CN" altLang="en-US" sz="1400" dirty="0">
              <a:latin typeface="仿宋" panose="02010609060101010101" charset="-122"/>
              <a:ea typeface="仿宋" panose="02010609060101010101" charset="-122"/>
              <a:sym typeface="+mn-ea"/>
            </a:endParaRPr>
          </a:p>
          <a:p>
            <a:pPr lvl="1">
              <a:lnSpc>
                <a:spcPct val="130000"/>
              </a:lnSpc>
            </a:pPr>
            <a:r>
              <a:rPr lang="zh-CN" altLang="en-US" sz="1400" b="1" dirty="0">
                <a:latin typeface="仿宋" panose="02010609060101010101" charset="-122"/>
                <a:ea typeface="仿宋" panose="02010609060101010101" charset="-122"/>
                <a:sym typeface="+mn-ea"/>
              </a:rPr>
              <a:t>④</a:t>
            </a:r>
            <a:r>
              <a:rPr lang="zh-CN" altLang="en-US" sz="1400" dirty="0">
                <a:latin typeface="仿宋" panose="02010609060101010101" charset="-122"/>
                <a:ea typeface="仿宋" panose="02010609060101010101" charset="-122"/>
                <a:sym typeface="+mn-ea"/>
              </a:rPr>
              <a:t>用于活动开展耗材费用，如表彰卡制作、奖状制作等。</a:t>
            </a:r>
            <a:endParaRPr lang="zh-CN" altLang="en-US" sz="1400" dirty="0">
              <a:latin typeface="仿宋" panose="02010609060101010101" charset="-122"/>
              <a:ea typeface="仿宋" panose="02010609060101010101" charset="-122"/>
              <a:sym typeface="+mn-ea"/>
            </a:endParaRPr>
          </a:p>
        </p:txBody>
      </p:sp>
      <p:sp>
        <p:nvSpPr>
          <p:cNvPr id="6" name="文本框 5"/>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3.4.23  </a:t>
            </a:r>
            <a:r>
              <a:rPr lang="zh-CN" altLang="en-US" sz="2000" b="1" dirty="0">
                <a:latin typeface="仿宋" panose="02010609060101010101" charset="-122"/>
                <a:ea typeface="仿宋" panose="02010609060101010101" charset="-122"/>
                <a:cs typeface="仿宋" panose="02010609060101010101" charset="-122"/>
              </a:rPr>
              <a:t>行为安全之星活动管理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1.</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solidFill>
                  <a:schemeClr val="tx1"/>
                </a:solidFill>
                <a:latin typeface="仿宋" panose="02010609060101010101" charset="-122"/>
                <a:ea typeface="仿宋" panose="02010609060101010101" charset="-122"/>
                <a:cs typeface="仿宋" panose="02010609060101010101" charset="-122"/>
                <a:sym typeface="+mn-ea"/>
              </a:rPr>
              <a:t>总则</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3" name="文本框 22"/>
          <p:cNvSpPr txBox="1"/>
          <p:nvPr/>
        </p:nvSpPr>
        <p:spPr>
          <a:xfrm>
            <a:off x="346011" y="1238249"/>
            <a:ext cx="5167174" cy="460375"/>
          </a:xfrm>
          <a:prstGeom prst="rect">
            <a:avLst/>
          </a:prstGeom>
          <a:noFill/>
        </p:spPr>
        <p:txBody>
          <a:bodyPr wrap="square" rtlCol="0">
            <a:spAutoFit/>
          </a:bodyPr>
          <a:lstStyle/>
          <a:p>
            <a:pPr>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1.4</a:t>
            </a:r>
            <a:r>
              <a:rPr lang="en-US" altLang="zh-CN" sz="1600" b="1" dirty="0">
                <a:latin typeface="仿宋" panose="02010609060101010101" charset="-122"/>
                <a:ea typeface="仿宋" panose="02010609060101010101" charset="-122"/>
                <a:cs typeface="仿宋" panose="02010609060101010101" charset="-122"/>
              </a:rPr>
              <a:t> </a:t>
            </a:r>
            <a:r>
              <a:rPr lang="zh-CN" altLang="en-US" sz="1600" b="1" dirty="0">
                <a:latin typeface="仿宋" panose="02010609060101010101" charset="-122"/>
                <a:ea typeface="仿宋" panose="02010609060101010101" charset="-122"/>
                <a:cs typeface="仿宋" panose="02010609060101010101" charset="-122"/>
              </a:rPr>
              <a:t> 重要术语和定义  </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4" name="Freeform 29"/>
          <p:cNvSpPr/>
          <p:nvPr>
            <p:custDataLst>
              <p:tags r:id="rId1"/>
            </p:custDataLst>
          </p:nvPr>
        </p:nvSpPr>
        <p:spPr bwMode="auto">
          <a:xfrm rot="993967">
            <a:off x="3829050" y="3793490"/>
            <a:ext cx="1993900" cy="1991360"/>
          </a:xfrm>
          <a:custGeom>
            <a:avLst/>
            <a:gdLst>
              <a:gd name="T0" fmla="*/ 456 w 912"/>
              <a:gd name="T1" fmla="*/ 0 h 913"/>
              <a:gd name="T2" fmla="*/ 0 w 912"/>
              <a:gd name="T3" fmla="*/ 457 h 913"/>
              <a:gd name="T4" fmla="*/ 456 w 912"/>
              <a:gd name="T5" fmla="*/ 913 h 913"/>
              <a:gd name="T6" fmla="*/ 912 w 912"/>
              <a:gd name="T7" fmla="*/ 457 h 913"/>
              <a:gd name="T8" fmla="*/ 912 w 912"/>
              <a:gd name="T9" fmla="*/ 0 h 913"/>
              <a:gd name="T10" fmla="*/ 456 w 912"/>
              <a:gd name="T11" fmla="*/ 0 h 913"/>
            </a:gdLst>
            <a:ahLst/>
            <a:cxnLst>
              <a:cxn ang="0">
                <a:pos x="T0" y="T1"/>
              </a:cxn>
              <a:cxn ang="0">
                <a:pos x="T2" y="T3"/>
              </a:cxn>
              <a:cxn ang="0">
                <a:pos x="T4" y="T5"/>
              </a:cxn>
              <a:cxn ang="0">
                <a:pos x="T6" y="T7"/>
              </a:cxn>
              <a:cxn ang="0">
                <a:pos x="T8" y="T9"/>
              </a:cxn>
              <a:cxn ang="0">
                <a:pos x="T10" y="T11"/>
              </a:cxn>
            </a:cxnLst>
            <a:rect l="0" t="0" r="r" b="b"/>
            <a:pathLst>
              <a:path w="912" h="913">
                <a:moveTo>
                  <a:pt x="456" y="0"/>
                </a:moveTo>
                <a:cubicBezTo>
                  <a:pt x="204" y="0"/>
                  <a:pt x="0" y="205"/>
                  <a:pt x="0" y="457"/>
                </a:cubicBezTo>
                <a:cubicBezTo>
                  <a:pt x="0" y="709"/>
                  <a:pt x="204" y="913"/>
                  <a:pt x="456" y="913"/>
                </a:cubicBezTo>
                <a:cubicBezTo>
                  <a:pt x="708" y="913"/>
                  <a:pt x="912" y="709"/>
                  <a:pt x="912" y="457"/>
                </a:cubicBezTo>
                <a:cubicBezTo>
                  <a:pt x="912" y="0"/>
                  <a:pt x="912" y="0"/>
                  <a:pt x="912" y="0"/>
                </a:cubicBezTo>
                <a:lnTo>
                  <a:pt x="456" y="0"/>
                </a:lnTo>
                <a:close/>
              </a:path>
            </a:pathLst>
          </a:custGeom>
          <a:solidFill>
            <a:schemeClr val="accent1"/>
          </a:solidFill>
          <a:ln>
            <a:noFill/>
          </a:ln>
        </p:spPr>
        <p:txBody>
          <a:bodyPr lIns="90000" tIns="46800" rIns="90000" bIns="46800">
            <a:normAutofit/>
          </a:bodyPr>
          <a:lstStyle/>
          <a:p>
            <a:endParaRPr lang="zh-CN" altLang="en-US" sz="1400"/>
          </a:p>
        </p:txBody>
      </p:sp>
      <p:sp>
        <p:nvSpPr>
          <p:cNvPr id="30" name="Freeform 37"/>
          <p:cNvSpPr>
            <a:spLocks noEditPoints="1"/>
          </p:cNvSpPr>
          <p:nvPr>
            <p:custDataLst>
              <p:tags r:id="rId2"/>
            </p:custDataLst>
          </p:nvPr>
        </p:nvSpPr>
        <p:spPr bwMode="auto">
          <a:xfrm>
            <a:off x="4649470" y="4218940"/>
            <a:ext cx="379095" cy="370205"/>
          </a:xfrm>
          <a:custGeom>
            <a:avLst/>
            <a:gdLst>
              <a:gd name="T0" fmla="*/ 49 w 98"/>
              <a:gd name="T1" fmla="*/ 0 h 98"/>
              <a:gd name="T2" fmla="*/ 84 w 98"/>
              <a:gd name="T3" fmla="*/ 15 h 98"/>
              <a:gd name="T4" fmla="*/ 98 w 98"/>
              <a:gd name="T5" fmla="*/ 49 h 98"/>
              <a:gd name="T6" fmla="*/ 84 w 98"/>
              <a:gd name="T7" fmla="*/ 84 h 98"/>
              <a:gd name="T8" fmla="*/ 49 w 98"/>
              <a:gd name="T9" fmla="*/ 98 h 98"/>
              <a:gd name="T10" fmla="*/ 14 w 98"/>
              <a:gd name="T11" fmla="*/ 84 h 98"/>
              <a:gd name="T12" fmla="*/ 14 w 98"/>
              <a:gd name="T13" fmla="*/ 84 h 98"/>
              <a:gd name="T14" fmla="*/ 14 w 98"/>
              <a:gd name="T15" fmla="*/ 84 h 98"/>
              <a:gd name="T16" fmla="*/ 0 w 98"/>
              <a:gd name="T17" fmla="*/ 49 h 98"/>
              <a:gd name="T18" fmla="*/ 14 w 98"/>
              <a:gd name="T19" fmla="*/ 15 h 98"/>
              <a:gd name="T20" fmla="*/ 14 w 98"/>
              <a:gd name="T21" fmla="*/ 15 h 98"/>
              <a:gd name="T22" fmla="*/ 49 w 98"/>
              <a:gd name="T23" fmla="*/ 0 h 98"/>
              <a:gd name="T24" fmla="*/ 51 w 98"/>
              <a:gd name="T25" fmla="*/ 8 h 98"/>
              <a:gd name="T26" fmla="*/ 51 w 98"/>
              <a:gd name="T27" fmla="*/ 8 h 98"/>
              <a:gd name="T28" fmla="*/ 51 w 98"/>
              <a:gd name="T29" fmla="*/ 48 h 98"/>
              <a:gd name="T30" fmla="*/ 80 w 98"/>
              <a:gd name="T31" fmla="*/ 77 h 98"/>
              <a:gd name="T32" fmla="*/ 91 w 98"/>
              <a:gd name="T33" fmla="*/ 49 h 98"/>
              <a:gd name="T34" fmla="*/ 78 w 98"/>
              <a:gd name="T35" fmla="*/ 20 h 98"/>
              <a:gd name="T36" fmla="*/ 78 w 98"/>
              <a:gd name="T37" fmla="*/ 20 h 98"/>
              <a:gd name="T38" fmla="*/ 51 w 98"/>
              <a:gd name="T39" fmla="*/ 8 h 98"/>
              <a:gd name="T40" fmla="*/ 77 w 98"/>
              <a:gd name="T41" fmla="*/ 80 h 98"/>
              <a:gd name="T42" fmla="*/ 77 w 98"/>
              <a:gd name="T43" fmla="*/ 80 h 98"/>
              <a:gd name="T44" fmla="*/ 48 w 98"/>
              <a:gd name="T45" fmla="*/ 51 h 98"/>
              <a:gd name="T46" fmla="*/ 47 w 98"/>
              <a:gd name="T47" fmla="*/ 51 h 98"/>
              <a:gd name="T48" fmla="*/ 47 w 98"/>
              <a:gd name="T49" fmla="*/ 49 h 98"/>
              <a:gd name="T50" fmla="*/ 47 w 98"/>
              <a:gd name="T51" fmla="*/ 8 h 98"/>
              <a:gd name="T52" fmla="*/ 20 w 98"/>
              <a:gd name="T53" fmla="*/ 20 h 98"/>
              <a:gd name="T54" fmla="*/ 20 w 98"/>
              <a:gd name="T55" fmla="*/ 20 h 98"/>
              <a:gd name="T56" fmla="*/ 8 w 98"/>
              <a:gd name="T57" fmla="*/ 49 h 98"/>
              <a:gd name="T58" fmla="*/ 20 w 98"/>
              <a:gd name="T59" fmla="*/ 79 h 98"/>
              <a:gd name="T60" fmla="*/ 20 w 98"/>
              <a:gd name="T61" fmla="*/ 79 h 98"/>
              <a:gd name="T62" fmla="*/ 49 w 98"/>
              <a:gd name="T63" fmla="*/ 91 h 98"/>
              <a:gd name="T64" fmla="*/ 77 w 98"/>
              <a:gd name="T65" fmla="*/ 8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98">
                <a:moveTo>
                  <a:pt x="49" y="0"/>
                </a:moveTo>
                <a:cubicBezTo>
                  <a:pt x="63" y="0"/>
                  <a:pt x="75" y="6"/>
                  <a:pt x="84" y="15"/>
                </a:cubicBezTo>
                <a:cubicBezTo>
                  <a:pt x="93" y="24"/>
                  <a:pt x="98" y="36"/>
                  <a:pt x="98" y="49"/>
                </a:cubicBezTo>
                <a:cubicBezTo>
                  <a:pt x="98" y="63"/>
                  <a:pt x="93" y="75"/>
                  <a:pt x="84" y="84"/>
                </a:cubicBezTo>
                <a:cubicBezTo>
                  <a:pt x="75" y="93"/>
                  <a:pt x="63" y="98"/>
                  <a:pt x="49" y="98"/>
                </a:cubicBezTo>
                <a:cubicBezTo>
                  <a:pt x="36" y="98"/>
                  <a:pt x="23" y="93"/>
                  <a:pt x="14" y="84"/>
                </a:cubicBezTo>
                <a:cubicBezTo>
                  <a:pt x="14" y="84"/>
                  <a:pt x="14" y="84"/>
                  <a:pt x="14" y="84"/>
                </a:cubicBezTo>
                <a:cubicBezTo>
                  <a:pt x="14" y="84"/>
                  <a:pt x="14" y="84"/>
                  <a:pt x="14" y="84"/>
                </a:cubicBezTo>
                <a:cubicBezTo>
                  <a:pt x="6" y="75"/>
                  <a:pt x="0" y="63"/>
                  <a:pt x="0" y="49"/>
                </a:cubicBezTo>
                <a:cubicBezTo>
                  <a:pt x="0" y="36"/>
                  <a:pt x="6" y="24"/>
                  <a:pt x="14" y="15"/>
                </a:cubicBezTo>
                <a:cubicBezTo>
                  <a:pt x="14" y="15"/>
                  <a:pt x="14" y="15"/>
                  <a:pt x="14" y="15"/>
                </a:cubicBezTo>
                <a:cubicBezTo>
                  <a:pt x="23" y="6"/>
                  <a:pt x="36" y="0"/>
                  <a:pt x="49" y="0"/>
                </a:cubicBezTo>
                <a:close/>
                <a:moveTo>
                  <a:pt x="51" y="8"/>
                </a:moveTo>
                <a:cubicBezTo>
                  <a:pt x="51" y="8"/>
                  <a:pt x="51" y="8"/>
                  <a:pt x="51" y="8"/>
                </a:cubicBezTo>
                <a:cubicBezTo>
                  <a:pt x="51" y="48"/>
                  <a:pt x="51" y="48"/>
                  <a:pt x="51" y="48"/>
                </a:cubicBezTo>
                <a:cubicBezTo>
                  <a:pt x="80" y="77"/>
                  <a:pt x="80" y="77"/>
                  <a:pt x="80" y="77"/>
                </a:cubicBezTo>
                <a:cubicBezTo>
                  <a:pt x="87" y="70"/>
                  <a:pt x="91" y="60"/>
                  <a:pt x="91" y="49"/>
                </a:cubicBezTo>
                <a:cubicBezTo>
                  <a:pt x="91" y="38"/>
                  <a:pt x="86" y="28"/>
                  <a:pt x="78" y="20"/>
                </a:cubicBezTo>
                <a:cubicBezTo>
                  <a:pt x="78" y="20"/>
                  <a:pt x="78" y="20"/>
                  <a:pt x="78" y="20"/>
                </a:cubicBezTo>
                <a:cubicBezTo>
                  <a:pt x="71" y="13"/>
                  <a:pt x="62" y="8"/>
                  <a:pt x="51" y="8"/>
                </a:cubicBezTo>
                <a:close/>
                <a:moveTo>
                  <a:pt x="77" y="80"/>
                </a:moveTo>
                <a:cubicBezTo>
                  <a:pt x="77" y="80"/>
                  <a:pt x="77" y="80"/>
                  <a:pt x="77" y="80"/>
                </a:cubicBezTo>
                <a:cubicBezTo>
                  <a:pt x="48" y="51"/>
                  <a:pt x="48" y="51"/>
                  <a:pt x="48" y="51"/>
                </a:cubicBezTo>
                <a:cubicBezTo>
                  <a:pt x="47" y="51"/>
                  <a:pt x="47" y="51"/>
                  <a:pt x="47" y="51"/>
                </a:cubicBezTo>
                <a:cubicBezTo>
                  <a:pt x="47" y="50"/>
                  <a:pt x="47" y="50"/>
                  <a:pt x="47" y="49"/>
                </a:cubicBezTo>
                <a:cubicBezTo>
                  <a:pt x="47" y="8"/>
                  <a:pt x="47" y="8"/>
                  <a:pt x="47" y="8"/>
                </a:cubicBezTo>
                <a:cubicBezTo>
                  <a:pt x="36" y="8"/>
                  <a:pt x="27" y="13"/>
                  <a:pt x="20" y="20"/>
                </a:cubicBezTo>
                <a:cubicBezTo>
                  <a:pt x="20" y="20"/>
                  <a:pt x="20" y="20"/>
                  <a:pt x="20" y="20"/>
                </a:cubicBezTo>
                <a:cubicBezTo>
                  <a:pt x="12" y="28"/>
                  <a:pt x="8" y="38"/>
                  <a:pt x="8" y="49"/>
                </a:cubicBezTo>
                <a:cubicBezTo>
                  <a:pt x="8" y="61"/>
                  <a:pt x="12" y="71"/>
                  <a:pt x="20" y="79"/>
                </a:cubicBezTo>
                <a:cubicBezTo>
                  <a:pt x="20" y="79"/>
                  <a:pt x="20" y="79"/>
                  <a:pt x="20" y="79"/>
                </a:cubicBezTo>
                <a:cubicBezTo>
                  <a:pt x="27" y="86"/>
                  <a:pt x="38" y="91"/>
                  <a:pt x="49" y="91"/>
                </a:cubicBezTo>
                <a:cubicBezTo>
                  <a:pt x="60" y="91"/>
                  <a:pt x="69" y="87"/>
                  <a:pt x="77" y="80"/>
                </a:cubicBezTo>
                <a:close/>
              </a:path>
            </a:pathLst>
          </a:custGeom>
          <a:solidFill>
            <a:schemeClr val="bg1"/>
          </a:solidFill>
          <a:ln>
            <a:noFill/>
          </a:ln>
        </p:spPr>
        <p:txBody>
          <a:bodyPr lIns="90000" tIns="46800" rIns="90000" bIns="46800">
            <a:normAutofit/>
          </a:bodyPr>
          <a:lstStyle/>
          <a:p>
            <a:endParaRPr lang="zh-CN" altLang="en-US" sz="1400"/>
          </a:p>
        </p:txBody>
      </p:sp>
      <p:sp>
        <p:nvSpPr>
          <p:cNvPr id="26" name="Freeform 31"/>
          <p:cNvSpPr/>
          <p:nvPr>
            <p:custDataLst>
              <p:tags r:id="rId3"/>
            </p:custDataLst>
          </p:nvPr>
        </p:nvSpPr>
        <p:spPr bwMode="auto">
          <a:xfrm rot="19170527">
            <a:off x="5210810" y="1677035"/>
            <a:ext cx="1995805" cy="1989455"/>
          </a:xfrm>
          <a:custGeom>
            <a:avLst/>
            <a:gdLst>
              <a:gd name="T0" fmla="*/ 457 w 913"/>
              <a:gd name="T1" fmla="*/ 912 h 912"/>
              <a:gd name="T2" fmla="*/ 913 w 913"/>
              <a:gd name="T3" fmla="*/ 456 h 912"/>
              <a:gd name="T4" fmla="*/ 457 w 913"/>
              <a:gd name="T5" fmla="*/ 0 h 912"/>
              <a:gd name="T6" fmla="*/ 0 w 913"/>
              <a:gd name="T7" fmla="*/ 456 h 912"/>
              <a:gd name="T8" fmla="*/ 0 w 913"/>
              <a:gd name="T9" fmla="*/ 912 h 912"/>
              <a:gd name="T10" fmla="*/ 457 w 913"/>
              <a:gd name="T11" fmla="*/ 912 h 912"/>
            </a:gdLst>
            <a:ahLst/>
            <a:cxnLst>
              <a:cxn ang="0">
                <a:pos x="T0" y="T1"/>
              </a:cxn>
              <a:cxn ang="0">
                <a:pos x="T2" y="T3"/>
              </a:cxn>
              <a:cxn ang="0">
                <a:pos x="T4" y="T5"/>
              </a:cxn>
              <a:cxn ang="0">
                <a:pos x="T6" y="T7"/>
              </a:cxn>
              <a:cxn ang="0">
                <a:pos x="T8" y="T9"/>
              </a:cxn>
              <a:cxn ang="0">
                <a:pos x="T10" y="T11"/>
              </a:cxn>
            </a:cxnLst>
            <a:rect l="0" t="0" r="r" b="b"/>
            <a:pathLst>
              <a:path w="913" h="912">
                <a:moveTo>
                  <a:pt x="457" y="912"/>
                </a:moveTo>
                <a:cubicBezTo>
                  <a:pt x="709" y="912"/>
                  <a:pt x="913" y="708"/>
                  <a:pt x="913" y="456"/>
                </a:cubicBezTo>
                <a:cubicBezTo>
                  <a:pt x="913" y="204"/>
                  <a:pt x="709" y="0"/>
                  <a:pt x="457" y="0"/>
                </a:cubicBezTo>
                <a:cubicBezTo>
                  <a:pt x="205" y="0"/>
                  <a:pt x="0" y="204"/>
                  <a:pt x="0" y="456"/>
                </a:cubicBezTo>
                <a:cubicBezTo>
                  <a:pt x="0" y="912"/>
                  <a:pt x="0" y="912"/>
                  <a:pt x="0" y="912"/>
                </a:cubicBezTo>
                <a:lnTo>
                  <a:pt x="457" y="912"/>
                </a:lnTo>
                <a:close/>
              </a:path>
            </a:pathLst>
          </a:custGeom>
          <a:solidFill>
            <a:schemeClr val="accent1"/>
          </a:solidFill>
          <a:ln>
            <a:noFill/>
          </a:ln>
        </p:spPr>
        <p:txBody>
          <a:bodyPr lIns="90000" tIns="46800" rIns="90000" bIns="46800">
            <a:normAutofit/>
          </a:bodyPr>
          <a:lstStyle/>
          <a:p>
            <a:endParaRPr lang="zh-CN" altLang="en-US" sz="1400"/>
          </a:p>
        </p:txBody>
      </p:sp>
      <p:sp>
        <p:nvSpPr>
          <p:cNvPr id="29" name="Freeform 36"/>
          <p:cNvSpPr>
            <a:spLocks noEditPoints="1"/>
          </p:cNvSpPr>
          <p:nvPr>
            <p:custDataLst>
              <p:tags r:id="rId4"/>
            </p:custDataLst>
          </p:nvPr>
        </p:nvSpPr>
        <p:spPr bwMode="auto">
          <a:xfrm>
            <a:off x="6057265" y="2112010"/>
            <a:ext cx="302260" cy="383540"/>
          </a:xfrm>
          <a:custGeom>
            <a:avLst/>
            <a:gdLst>
              <a:gd name="T0" fmla="*/ 24 w 79"/>
              <a:gd name="T1" fmla="*/ 42 h 99"/>
              <a:gd name="T2" fmla="*/ 4 w 79"/>
              <a:gd name="T3" fmla="*/ 8 h 99"/>
              <a:gd name="T4" fmla="*/ 4 w 79"/>
              <a:gd name="T5" fmla="*/ 0 h 99"/>
              <a:gd name="T6" fmla="*/ 10 w 79"/>
              <a:gd name="T7" fmla="*/ 0 h 99"/>
              <a:gd name="T8" fmla="*/ 69 w 79"/>
              <a:gd name="T9" fmla="*/ 0 h 99"/>
              <a:gd name="T10" fmla="*/ 75 w 79"/>
              <a:gd name="T11" fmla="*/ 0 h 99"/>
              <a:gd name="T12" fmla="*/ 75 w 79"/>
              <a:gd name="T13" fmla="*/ 8 h 99"/>
              <a:gd name="T14" fmla="*/ 55 w 79"/>
              <a:gd name="T15" fmla="*/ 42 h 99"/>
              <a:gd name="T16" fmla="*/ 55 w 79"/>
              <a:gd name="T17" fmla="*/ 57 h 99"/>
              <a:gd name="T18" fmla="*/ 75 w 79"/>
              <a:gd name="T19" fmla="*/ 91 h 99"/>
              <a:gd name="T20" fmla="*/ 75 w 79"/>
              <a:gd name="T21" fmla="*/ 99 h 99"/>
              <a:gd name="T22" fmla="*/ 69 w 79"/>
              <a:gd name="T23" fmla="*/ 99 h 99"/>
              <a:gd name="T24" fmla="*/ 10 w 79"/>
              <a:gd name="T25" fmla="*/ 99 h 99"/>
              <a:gd name="T26" fmla="*/ 4 w 79"/>
              <a:gd name="T27" fmla="*/ 99 h 99"/>
              <a:gd name="T28" fmla="*/ 4 w 79"/>
              <a:gd name="T29" fmla="*/ 91 h 99"/>
              <a:gd name="T30" fmla="*/ 24 w 79"/>
              <a:gd name="T31" fmla="*/ 57 h 99"/>
              <a:gd name="T32" fmla="*/ 14 w 79"/>
              <a:gd name="T33" fmla="*/ 91 h 99"/>
              <a:gd name="T34" fmla="*/ 17 w 79"/>
              <a:gd name="T35" fmla="*/ 91 h 99"/>
              <a:gd name="T36" fmla="*/ 41 w 79"/>
              <a:gd name="T37" fmla="*/ 70 h 99"/>
              <a:gd name="T38" fmla="*/ 65 w 79"/>
              <a:gd name="T39" fmla="*/ 91 h 99"/>
              <a:gd name="T40" fmla="*/ 40 w 79"/>
              <a:gd name="T41" fmla="*/ 52 h 99"/>
              <a:gd name="T42" fmla="*/ 40 w 79"/>
              <a:gd name="T43" fmla="*/ 52 h 99"/>
              <a:gd name="T44" fmla="*/ 40 w 79"/>
              <a:gd name="T45" fmla="*/ 52 h 99"/>
              <a:gd name="T46" fmla="*/ 14 w 79"/>
              <a:gd name="T47" fmla="*/ 91 h 99"/>
              <a:gd name="T48" fmla="*/ 24 w 79"/>
              <a:gd name="T49" fmla="*/ 91 h 99"/>
              <a:gd name="T50" fmla="*/ 40 w 79"/>
              <a:gd name="T51" fmla="*/ 75 h 99"/>
              <a:gd name="T52" fmla="*/ 20 w 79"/>
              <a:gd name="T53" fmla="*/ 28 h 99"/>
              <a:gd name="T54" fmla="*/ 59 w 79"/>
              <a:gd name="T55" fmla="*/ 28 h 99"/>
              <a:gd name="T56" fmla="*/ 14 w 79"/>
              <a:gd name="T57" fmla="*/ 8 h 99"/>
              <a:gd name="T58" fmla="*/ 55 w 79"/>
              <a:gd name="T59" fmla="*/ 33 h 99"/>
              <a:gd name="T60" fmla="*/ 24 w 79"/>
              <a:gd name="T61" fmla="*/ 33 h 99"/>
              <a:gd name="T62" fmla="*/ 40 w 79"/>
              <a:gd name="T63" fmla="*/ 47 h 99"/>
              <a:gd name="T64" fmla="*/ 40 w 79"/>
              <a:gd name="T65" fmla="*/ 47 h 99"/>
              <a:gd name="T66" fmla="*/ 40 w 79"/>
              <a:gd name="T67" fmla="*/ 47 h 99"/>
              <a:gd name="T68" fmla="*/ 55 w 79"/>
              <a:gd name="T69" fmla="*/ 3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99">
                <a:moveTo>
                  <a:pt x="32" y="49"/>
                </a:moveTo>
                <a:cubicBezTo>
                  <a:pt x="29" y="47"/>
                  <a:pt x="27" y="44"/>
                  <a:pt x="24" y="42"/>
                </a:cubicBezTo>
                <a:cubicBezTo>
                  <a:pt x="16" y="35"/>
                  <a:pt x="8" y="28"/>
                  <a:pt x="7" y="8"/>
                </a:cubicBezTo>
                <a:cubicBezTo>
                  <a:pt x="4" y="8"/>
                  <a:pt x="4" y="8"/>
                  <a:pt x="4" y="8"/>
                </a:cubicBezTo>
                <a:cubicBezTo>
                  <a:pt x="2" y="8"/>
                  <a:pt x="0" y="6"/>
                  <a:pt x="0" y="4"/>
                </a:cubicBezTo>
                <a:cubicBezTo>
                  <a:pt x="0" y="2"/>
                  <a:pt x="2" y="0"/>
                  <a:pt x="4" y="0"/>
                </a:cubicBezTo>
                <a:cubicBezTo>
                  <a:pt x="10" y="0"/>
                  <a:pt x="10" y="0"/>
                  <a:pt x="10" y="0"/>
                </a:cubicBezTo>
                <a:cubicBezTo>
                  <a:pt x="10" y="0"/>
                  <a:pt x="10" y="0"/>
                  <a:pt x="10" y="0"/>
                </a:cubicBezTo>
                <a:cubicBezTo>
                  <a:pt x="11" y="0"/>
                  <a:pt x="11" y="0"/>
                  <a:pt x="11" y="0"/>
                </a:cubicBezTo>
                <a:cubicBezTo>
                  <a:pt x="69" y="0"/>
                  <a:pt x="69" y="0"/>
                  <a:pt x="69" y="0"/>
                </a:cubicBezTo>
                <a:cubicBezTo>
                  <a:pt x="69" y="0"/>
                  <a:pt x="69" y="0"/>
                  <a:pt x="69" y="0"/>
                </a:cubicBezTo>
                <a:cubicBezTo>
                  <a:pt x="75" y="0"/>
                  <a:pt x="75" y="0"/>
                  <a:pt x="75" y="0"/>
                </a:cubicBezTo>
                <a:cubicBezTo>
                  <a:pt x="78" y="0"/>
                  <a:pt x="79" y="2"/>
                  <a:pt x="79" y="4"/>
                </a:cubicBezTo>
                <a:cubicBezTo>
                  <a:pt x="79" y="6"/>
                  <a:pt x="78" y="8"/>
                  <a:pt x="75" y="8"/>
                </a:cubicBezTo>
                <a:cubicBezTo>
                  <a:pt x="73" y="8"/>
                  <a:pt x="73" y="8"/>
                  <a:pt x="73" y="8"/>
                </a:cubicBezTo>
                <a:cubicBezTo>
                  <a:pt x="72" y="28"/>
                  <a:pt x="64" y="35"/>
                  <a:pt x="55" y="42"/>
                </a:cubicBezTo>
                <a:cubicBezTo>
                  <a:pt x="53" y="44"/>
                  <a:pt x="50" y="47"/>
                  <a:pt x="48" y="49"/>
                </a:cubicBezTo>
                <a:cubicBezTo>
                  <a:pt x="50" y="52"/>
                  <a:pt x="53" y="54"/>
                  <a:pt x="55" y="57"/>
                </a:cubicBezTo>
                <a:cubicBezTo>
                  <a:pt x="64" y="64"/>
                  <a:pt x="72" y="70"/>
                  <a:pt x="73" y="91"/>
                </a:cubicBezTo>
                <a:cubicBezTo>
                  <a:pt x="75" y="91"/>
                  <a:pt x="75" y="91"/>
                  <a:pt x="75" y="91"/>
                </a:cubicBezTo>
                <a:cubicBezTo>
                  <a:pt x="78" y="91"/>
                  <a:pt x="79" y="93"/>
                  <a:pt x="79" y="95"/>
                </a:cubicBezTo>
                <a:cubicBezTo>
                  <a:pt x="79" y="97"/>
                  <a:pt x="78" y="99"/>
                  <a:pt x="75" y="99"/>
                </a:cubicBezTo>
                <a:cubicBezTo>
                  <a:pt x="69" y="99"/>
                  <a:pt x="69" y="99"/>
                  <a:pt x="69" y="99"/>
                </a:cubicBezTo>
                <a:cubicBezTo>
                  <a:pt x="69" y="99"/>
                  <a:pt x="69" y="99"/>
                  <a:pt x="69" y="99"/>
                </a:cubicBezTo>
                <a:cubicBezTo>
                  <a:pt x="69" y="99"/>
                  <a:pt x="69" y="99"/>
                  <a:pt x="69" y="99"/>
                </a:cubicBezTo>
                <a:cubicBezTo>
                  <a:pt x="10" y="99"/>
                  <a:pt x="10" y="99"/>
                  <a:pt x="10" y="99"/>
                </a:cubicBezTo>
                <a:cubicBezTo>
                  <a:pt x="10" y="99"/>
                  <a:pt x="10" y="99"/>
                  <a:pt x="10" y="99"/>
                </a:cubicBezTo>
                <a:cubicBezTo>
                  <a:pt x="4" y="99"/>
                  <a:pt x="4" y="99"/>
                  <a:pt x="4" y="99"/>
                </a:cubicBezTo>
                <a:cubicBezTo>
                  <a:pt x="2" y="99"/>
                  <a:pt x="0" y="97"/>
                  <a:pt x="0" y="95"/>
                </a:cubicBezTo>
                <a:cubicBezTo>
                  <a:pt x="0" y="93"/>
                  <a:pt x="2" y="91"/>
                  <a:pt x="4" y="91"/>
                </a:cubicBezTo>
                <a:cubicBezTo>
                  <a:pt x="7" y="91"/>
                  <a:pt x="7" y="91"/>
                  <a:pt x="7" y="91"/>
                </a:cubicBezTo>
                <a:cubicBezTo>
                  <a:pt x="8" y="70"/>
                  <a:pt x="16" y="64"/>
                  <a:pt x="24" y="57"/>
                </a:cubicBezTo>
                <a:cubicBezTo>
                  <a:pt x="27" y="54"/>
                  <a:pt x="29" y="52"/>
                  <a:pt x="32" y="49"/>
                </a:cubicBezTo>
                <a:close/>
                <a:moveTo>
                  <a:pt x="14" y="91"/>
                </a:moveTo>
                <a:cubicBezTo>
                  <a:pt x="14" y="91"/>
                  <a:pt x="14" y="91"/>
                  <a:pt x="14" y="91"/>
                </a:cubicBezTo>
                <a:cubicBezTo>
                  <a:pt x="17" y="91"/>
                  <a:pt x="17" y="91"/>
                  <a:pt x="17" y="91"/>
                </a:cubicBezTo>
                <a:cubicBezTo>
                  <a:pt x="38" y="70"/>
                  <a:pt x="38" y="70"/>
                  <a:pt x="38" y="70"/>
                </a:cubicBezTo>
                <a:cubicBezTo>
                  <a:pt x="39" y="69"/>
                  <a:pt x="40" y="69"/>
                  <a:pt x="41" y="70"/>
                </a:cubicBezTo>
                <a:cubicBezTo>
                  <a:pt x="62" y="91"/>
                  <a:pt x="62" y="91"/>
                  <a:pt x="62" y="91"/>
                </a:cubicBezTo>
                <a:cubicBezTo>
                  <a:pt x="65" y="91"/>
                  <a:pt x="65" y="91"/>
                  <a:pt x="65" y="91"/>
                </a:cubicBezTo>
                <a:cubicBezTo>
                  <a:pt x="64" y="74"/>
                  <a:pt x="58" y="68"/>
                  <a:pt x="50" y="62"/>
                </a:cubicBezTo>
                <a:cubicBezTo>
                  <a:pt x="47" y="59"/>
                  <a:pt x="43" y="56"/>
                  <a:pt x="40" y="52"/>
                </a:cubicBezTo>
                <a:cubicBezTo>
                  <a:pt x="40" y="52"/>
                  <a:pt x="40" y="52"/>
                  <a:pt x="40" y="52"/>
                </a:cubicBezTo>
                <a:cubicBezTo>
                  <a:pt x="40" y="52"/>
                  <a:pt x="40" y="52"/>
                  <a:pt x="40" y="52"/>
                </a:cubicBezTo>
                <a:cubicBezTo>
                  <a:pt x="40" y="52"/>
                  <a:pt x="40" y="52"/>
                  <a:pt x="40" y="52"/>
                </a:cubicBezTo>
                <a:cubicBezTo>
                  <a:pt x="40" y="52"/>
                  <a:pt x="40" y="52"/>
                  <a:pt x="40" y="52"/>
                </a:cubicBezTo>
                <a:cubicBezTo>
                  <a:pt x="36" y="56"/>
                  <a:pt x="32" y="59"/>
                  <a:pt x="29" y="62"/>
                </a:cubicBezTo>
                <a:cubicBezTo>
                  <a:pt x="22" y="68"/>
                  <a:pt x="15" y="74"/>
                  <a:pt x="14" y="91"/>
                </a:cubicBezTo>
                <a:close/>
                <a:moveTo>
                  <a:pt x="24" y="91"/>
                </a:moveTo>
                <a:cubicBezTo>
                  <a:pt x="24" y="91"/>
                  <a:pt x="24" y="91"/>
                  <a:pt x="24" y="91"/>
                </a:cubicBezTo>
                <a:cubicBezTo>
                  <a:pt x="56" y="91"/>
                  <a:pt x="56" y="91"/>
                  <a:pt x="56" y="91"/>
                </a:cubicBezTo>
                <a:cubicBezTo>
                  <a:pt x="40" y="75"/>
                  <a:pt x="40" y="75"/>
                  <a:pt x="40" y="75"/>
                </a:cubicBezTo>
                <a:cubicBezTo>
                  <a:pt x="24" y="91"/>
                  <a:pt x="24" y="91"/>
                  <a:pt x="24" y="91"/>
                </a:cubicBezTo>
                <a:close/>
                <a:moveTo>
                  <a:pt x="20" y="28"/>
                </a:moveTo>
                <a:cubicBezTo>
                  <a:pt x="20" y="28"/>
                  <a:pt x="20" y="28"/>
                  <a:pt x="20" y="28"/>
                </a:cubicBezTo>
                <a:cubicBezTo>
                  <a:pt x="59" y="28"/>
                  <a:pt x="59" y="28"/>
                  <a:pt x="59" y="28"/>
                </a:cubicBezTo>
                <a:cubicBezTo>
                  <a:pt x="62" y="24"/>
                  <a:pt x="65" y="18"/>
                  <a:pt x="65" y="8"/>
                </a:cubicBezTo>
                <a:cubicBezTo>
                  <a:pt x="14" y="8"/>
                  <a:pt x="14" y="8"/>
                  <a:pt x="14" y="8"/>
                </a:cubicBezTo>
                <a:cubicBezTo>
                  <a:pt x="15" y="18"/>
                  <a:pt x="17" y="24"/>
                  <a:pt x="20" y="28"/>
                </a:cubicBezTo>
                <a:close/>
                <a:moveTo>
                  <a:pt x="55" y="33"/>
                </a:moveTo>
                <a:cubicBezTo>
                  <a:pt x="55" y="33"/>
                  <a:pt x="55" y="33"/>
                  <a:pt x="55" y="33"/>
                </a:cubicBezTo>
                <a:cubicBezTo>
                  <a:pt x="24" y="33"/>
                  <a:pt x="24" y="33"/>
                  <a:pt x="24" y="33"/>
                </a:cubicBezTo>
                <a:cubicBezTo>
                  <a:pt x="26" y="34"/>
                  <a:pt x="27" y="35"/>
                  <a:pt x="29" y="37"/>
                </a:cubicBezTo>
                <a:cubicBezTo>
                  <a:pt x="32" y="40"/>
                  <a:pt x="36" y="43"/>
                  <a:pt x="40" y="47"/>
                </a:cubicBezTo>
                <a:cubicBezTo>
                  <a:pt x="40" y="47"/>
                  <a:pt x="40" y="47"/>
                  <a:pt x="40" y="47"/>
                </a:cubicBezTo>
                <a:cubicBezTo>
                  <a:pt x="40" y="47"/>
                  <a:pt x="40" y="47"/>
                  <a:pt x="40" y="47"/>
                </a:cubicBezTo>
                <a:cubicBezTo>
                  <a:pt x="40" y="47"/>
                  <a:pt x="40" y="47"/>
                  <a:pt x="40" y="47"/>
                </a:cubicBezTo>
                <a:cubicBezTo>
                  <a:pt x="40" y="47"/>
                  <a:pt x="40" y="47"/>
                  <a:pt x="40" y="47"/>
                </a:cubicBezTo>
                <a:cubicBezTo>
                  <a:pt x="43" y="43"/>
                  <a:pt x="47" y="40"/>
                  <a:pt x="50" y="37"/>
                </a:cubicBezTo>
                <a:cubicBezTo>
                  <a:pt x="52" y="35"/>
                  <a:pt x="54" y="34"/>
                  <a:pt x="55" y="33"/>
                </a:cubicBezTo>
                <a:close/>
              </a:path>
            </a:pathLst>
          </a:custGeom>
          <a:solidFill>
            <a:schemeClr val="bg1"/>
          </a:solidFill>
          <a:ln>
            <a:noFill/>
          </a:ln>
        </p:spPr>
        <p:txBody>
          <a:bodyPr lIns="90000" tIns="46800" rIns="90000" bIns="46800">
            <a:normAutofit/>
          </a:bodyPr>
          <a:lstStyle/>
          <a:p>
            <a:endParaRPr lang="zh-CN" altLang="en-US" sz="1400"/>
          </a:p>
        </p:txBody>
      </p:sp>
      <p:sp>
        <p:nvSpPr>
          <p:cNvPr id="37" name="Freeform 42"/>
          <p:cNvSpPr/>
          <p:nvPr>
            <p:custDataLst>
              <p:tags r:id="rId5"/>
            </p:custDataLst>
          </p:nvPr>
        </p:nvSpPr>
        <p:spPr bwMode="auto">
          <a:xfrm rot="10079867">
            <a:off x="6295390" y="3898900"/>
            <a:ext cx="2007235" cy="2002790"/>
          </a:xfrm>
          <a:custGeom>
            <a:avLst/>
            <a:gdLst>
              <a:gd name="T0" fmla="*/ 459 w 918"/>
              <a:gd name="T1" fmla="*/ 918 h 918"/>
              <a:gd name="T2" fmla="*/ 0 w 918"/>
              <a:gd name="T3" fmla="*/ 459 h 918"/>
              <a:gd name="T4" fmla="*/ 459 w 918"/>
              <a:gd name="T5" fmla="*/ 0 h 918"/>
              <a:gd name="T6" fmla="*/ 918 w 918"/>
              <a:gd name="T7" fmla="*/ 459 h 918"/>
              <a:gd name="T8" fmla="*/ 918 w 918"/>
              <a:gd name="T9" fmla="*/ 918 h 918"/>
              <a:gd name="T10" fmla="*/ 459 w 918"/>
              <a:gd name="T11" fmla="*/ 918 h 918"/>
            </a:gdLst>
            <a:ahLst/>
            <a:cxnLst>
              <a:cxn ang="0">
                <a:pos x="T0" y="T1"/>
              </a:cxn>
              <a:cxn ang="0">
                <a:pos x="T2" y="T3"/>
              </a:cxn>
              <a:cxn ang="0">
                <a:pos x="T4" y="T5"/>
              </a:cxn>
              <a:cxn ang="0">
                <a:pos x="T6" y="T7"/>
              </a:cxn>
              <a:cxn ang="0">
                <a:pos x="T8" y="T9"/>
              </a:cxn>
              <a:cxn ang="0">
                <a:pos x="T10" y="T11"/>
              </a:cxn>
            </a:cxnLst>
            <a:rect l="0" t="0" r="r" b="b"/>
            <a:pathLst>
              <a:path w="918" h="918">
                <a:moveTo>
                  <a:pt x="459" y="918"/>
                </a:moveTo>
                <a:cubicBezTo>
                  <a:pt x="205" y="918"/>
                  <a:pt x="0" y="713"/>
                  <a:pt x="0" y="459"/>
                </a:cubicBezTo>
                <a:cubicBezTo>
                  <a:pt x="0" y="205"/>
                  <a:pt x="205" y="0"/>
                  <a:pt x="459" y="0"/>
                </a:cubicBezTo>
                <a:cubicBezTo>
                  <a:pt x="713" y="0"/>
                  <a:pt x="918" y="205"/>
                  <a:pt x="918" y="459"/>
                </a:cubicBezTo>
                <a:cubicBezTo>
                  <a:pt x="918" y="918"/>
                  <a:pt x="918" y="918"/>
                  <a:pt x="918" y="918"/>
                </a:cubicBezTo>
                <a:lnTo>
                  <a:pt x="459" y="918"/>
                </a:lnTo>
                <a:close/>
              </a:path>
            </a:pathLst>
          </a:custGeom>
          <a:solidFill>
            <a:schemeClr val="accent3"/>
          </a:solidFill>
          <a:ln w="6350" cap="flat">
            <a:noFill/>
            <a:prstDash val="dash"/>
            <a:miter lim="800000"/>
          </a:ln>
        </p:spPr>
        <p:txBody>
          <a:bodyPr lIns="90000" tIns="46800" rIns="90000" bIns="46800">
            <a:normAutofit/>
          </a:bodyPr>
          <a:lstStyle/>
          <a:p>
            <a:endParaRPr lang="zh-CN" altLang="en-US" sz="1400"/>
          </a:p>
        </p:txBody>
      </p:sp>
      <p:sp>
        <p:nvSpPr>
          <p:cNvPr id="28" name="Freeform 35"/>
          <p:cNvSpPr>
            <a:spLocks noEditPoints="1"/>
          </p:cNvSpPr>
          <p:nvPr>
            <p:custDataLst>
              <p:tags r:id="rId6"/>
            </p:custDataLst>
          </p:nvPr>
        </p:nvSpPr>
        <p:spPr bwMode="auto">
          <a:xfrm>
            <a:off x="7065010" y="4344035"/>
            <a:ext cx="520065" cy="354330"/>
          </a:xfrm>
          <a:custGeom>
            <a:avLst/>
            <a:gdLst>
              <a:gd name="T0" fmla="*/ 79 w 98"/>
              <a:gd name="T1" fmla="*/ 61 h 69"/>
              <a:gd name="T2" fmla="*/ 91 w 98"/>
              <a:gd name="T3" fmla="*/ 49 h 69"/>
              <a:gd name="T4" fmla="*/ 81 w 98"/>
              <a:gd name="T5" fmla="*/ 37 h 69"/>
              <a:gd name="T6" fmla="*/ 70 w 98"/>
              <a:gd name="T7" fmla="*/ 15 h 69"/>
              <a:gd name="T8" fmla="*/ 37 w 98"/>
              <a:gd name="T9" fmla="*/ 12 h 69"/>
              <a:gd name="T10" fmla="*/ 24 w 98"/>
              <a:gd name="T11" fmla="*/ 26 h 69"/>
              <a:gd name="T12" fmla="*/ 8 w 98"/>
              <a:gd name="T13" fmla="*/ 43 h 69"/>
              <a:gd name="T14" fmla="*/ 13 w 98"/>
              <a:gd name="T15" fmla="*/ 56 h 69"/>
              <a:gd name="T16" fmla="*/ 26 w 98"/>
              <a:gd name="T17" fmla="*/ 61 h 69"/>
              <a:gd name="T18" fmla="*/ 26 w 98"/>
              <a:gd name="T19" fmla="*/ 42 h 69"/>
              <a:gd name="T20" fmla="*/ 26 w 98"/>
              <a:gd name="T21" fmla="*/ 39 h 69"/>
              <a:gd name="T22" fmla="*/ 34 w 98"/>
              <a:gd name="T23" fmla="*/ 43 h 69"/>
              <a:gd name="T24" fmla="*/ 36 w 98"/>
              <a:gd name="T25" fmla="*/ 28 h 69"/>
              <a:gd name="T26" fmla="*/ 38 w 98"/>
              <a:gd name="T27" fmla="*/ 43 h 69"/>
              <a:gd name="T28" fmla="*/ 46 w 98"/>
              <a:gd name="T29" fmla="*/ 39 h 69"/>
              <a:gd name="T30" fmla="*/ 38 w 98"/>
              <a:gd name="T31" fmla="*/ 50 h 69"/>
              <a:gd name="T32" fmla="*/ 38 w 98"/>
              <a:gd name="T33" fmla="*/ 50 h 69"/>
              <a:gd name="T34" fmla="*/ 37 w 98"/>
              <a:gd name="T35" fmla="*/ 50 h 69"/>
              <a:gd name="T36" fmla="*/ 37 w 98"/>
              <a:gd name="T37" fmla="*/ 50 h 69"/>
              <a:gd name="T38" fmla="*/ 35 w 98"/>
              <a:gd name="T39" fmla="*/ 50 h 69"/>
              <a:gd name="T40" fmla="*/ 35 w 98"/>
              <a:gd name="T41" fmla="*/ 50 h 69"/>
              <a:gd name="T42" fmla="*/ 35 w 98"/>
              <a:gd name="T43" fmla="*/ 50 h 69"/>
              <a:gd name="T44" fmla="*/ 26 w 98"/>
              <a:gd name="T45" fmla="*/ 42 h 69"/>
              <a:gd name="T46" fmla="*/ 53 w 98"/>
              <a:gd name="T47" fmla="*/ 40 h 69"/>
              <a:gd name="T48" fmla="*/ 49 w 98"/>
              <a:gd name="T49" fmla="*/ 37 h 69"/>
              <a:gd name="T50" fmla="*/ 58 w 98"/>
              <a:gd name="T51" fmla="*/ 28 h 69"/>
              <a:gd name="T52" fmla="*/ 58 w 98"/>
              <a:gd name="T53" fmla="*/ 28 h 69"/>
              <a:gd name="T54" fmla="*/ 58 w 98"/>
              <a:gd name="T55" fmla="*/ 28 h 69"/>
              <a:gd name="T56" fmla="*/ 60 w 98"/>
              <a:gd name="T57" fmla="*/ 28 h 69"/>
              <a:gd name="T58" fmla="*/ 60 w 98"/>
              <a:gd name="T59" fmla="*/ 28 h 69"/>
              <a:gd name="T60" fmla="*/ 61 w 98"/>
              <a:gd name="T61" fmla="*/ 28 h 69"/>
              <a:gd name="T62" fmla="*/ 69 w 98"/>
              <a:gd name="T63" fmla="*/ 37 h 69"/>
              <a:gd name="T64" fmla="*/ 66 w 98"/>
              <a:gd name="T65" fmla="*/ 40 h 69"/>
              <a:gd name="T66" fmla="*/ 62 w 98"/>
              <a:gd name="T67" fmla="*/ 48 h 69"/>
              <a:gd name="T68" fmla="*/ 57 w 98"/>
              <a:gd name="T69" fmla="*/ 48 h 69"/>
              <a:gd name="T70" fmla="*/ 53 w 98"/>
              <a:gd name="T71" fmla="*/ 40 h 69"/>
              <a:gd name="T72" fmla="*/ 93 w 98"/>
              <a:gd name="T73" fmla="*/ 63 h 69"/>
              <a:gd name="T74" fmla="*/ 79 w 98"/>
              <a:gd name="T75" fmla="*/ 69 h 69"/>
              <a:gd name="T76" fmla="*/ 8 w 98"/>
              <a:gd name="T77" fmla="*/ 61 h 69"/>
              <a:gd name="T78" fmla="*/ 7 w 98"/>
              <a:gd name="T79" fmla="*/ 26 h 69"/>
              <a:gd name="T80" fmla="*/ 33 w 98"/>
              <a:gd name="T81" fmla="*/ 5 h 69"/>
              <a:gd name="T82" fmla="*/ 75 w 98"/>
              <a:gd name="T83" fmla="*/ 10 h 69"/>
              <a:gd name="T84" fmla="*/ 94 w 98"/>
              <a:gd name="T85" fmla="*/ 36 h 69"/>
              <a:gd name="T86" fmla="*/ 93 w 98"/>
              <a:gd name="T87" fmla="*/ 63 h 69"/>
              <a:gd name="T88" fmla="*/ 93 w 98"/>
              <a:gd name="T89"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69">
                <a:moveTo>
                  <a:pt x="79" y="61"/>
                </a:moveTo>
                <a:cubicBezTo>
                  <a:pt x="79" y="61"/>
                  <a:pt x="79" y="61"/>
                  <a:pt x="79" y="61"/>
                </a:cubicBezTo>
                <a:cubicBezTo>
                  <a:pt x="82" y="61"/>
                  <a:pt x="85" y="60"/>
                  <a:pt x="87" y="58"/>
                </a:cubicBezTo>
                <a:cubicBezTo>
                  <a:pt x="89" y="55"/>
                  <a:pt x="91" y="52"/>
                  <a:pt x="91" y="49"/>
                </a:cubicBezTo>
                <a:cubicBezTo>
                  <a:pt x="91" y="46"/>
                  <a:pt x="90" y="43"/>
                  <a:pt x="88" y="41"/>
                </a:cubicBezTo>
                <a:cubicBezTo>
                  <a:pt x="86" y="39"/>
                  <a:pt x="84" y="38"/>
                  <a:pt x="81" y="37"/>
                </a:cubicBezTo>
                <a:cubicBezTo>
                  <a:pt x="79" y="37"/>
                  <a:pt x="78" y="35"/>
                  <a:pt x="78" y="33"/>
                </a:cubicBezTo>
                <a:cubicBezTo>
                  <a:pt x="78" y="26"/>
                  <a:pt x="75" y="20"/>
                  <a:pt x="70" y="15"/>
                </a:cubicBezTo>
                <a:cubicBezTo>
                  <a:pt x="65" y="10"/>
                  <a:pt x="59" y="8"/>
                  <a:pt x="52" y="8"/>
                </a:cubicBezTo>
                <a:cubicBezTo>
                  <a:pt x="46" y="8"/>
                  <a:pt x="41" y="9"/>
                  <a:pt x="37" y="12"/>
                </a:cubicBezTo>
                <a:cubicBezTo>
                  <a:pt x="33" y="14"/>
                  <a:pt x="30" y="19"/>
                  <a:pt x="28" y="23"/>
                </a:cubicBezTo>
                <a:cubicBezTo>
                  <a:pt x="27" y="25"/>
                  <a:pt x="26" y="26"/>
                  <a:pt x="24" y="26"/>
                </a:cubicBezTo>
                <a:cubicBezTo>
                  <a:pt x="20" y="26"/>
                  <a:pt x="16" y="28"/>
                  <a:pt x="13" y="31"/>
                </a:cubicBezTo>
                <a:cubicBezTo>
                  <a:pt x="10" y="34"/>
                  <a:pt x="8" y="39"/>
                  <a:pt x="8" y="43"/>
                </a:cubicBezTo>
                <a:cubicBezTo>
                  <a:pt x="8" y="48"/>
                  <a:pt x="10" y="53"/>
                  <a:pt x="13" y="56"/>
                </a:cubicBezTo>
                <a:cubicBezTo>
                  <a:pt x="13" y="56"/>
                  <a:pt x="13" y="56"/>
                  <a:pt x="13" y="56"/>
                </a:cubicBezTo>
                <a:cubicBezTo>
                  <a:pt x="13" y="56"/>
                  <a:pt x="13" y="56"/>
                  <a:pt x="13" y="56"/>
                </a:cubicBezTo>
                <a:cubicBezTo>
                  <a:pt x="16" y="59"/>
                  <a:pt x="21" y="61"/>
                  <a:pt x="26" y="61"/>
                </a:cubicBezTo>
                <a:cubicBezTo>
                  <a:pt x="79" y="61"/>
                  <a:pt x="79" y="61"/>
                  <a:pt x="79" y="61"/>
                </a:cubicBezTo>
                <a:close/>
                <a:moveTo>
                  <a:pt x="26" y="42"/>
                </a:moveTo>
                <a:cubicBezTo>
                  <a:pt x="26" y="42"/>
                  <a:pt x="26" y="42"/>
                  <a:pt x="26" y="42"/>
                </a:cubicBezTo>
                <a:cubicBezTo>
                  <a:pt x="25" y="41"/>
                  <a:pt x="25" y="39"/>
                  <a:pt x="26" y="39"/>
                </a:cubicBezTo>
                <a:cubicBezTo>
                  <a:pt x="27" y="38"/>
                  <a:pt x="29" y="38"/>
                  <a:pt x="29" y="39"/>
                </a:cubicBezTo>
                <a:cubicBezTo>
                  <a:pt x="34" y="43"/>
                  <a:pt x="34" y="43"/>
                  <a:pt x="34" y="43"/>
                </a:cubicBezTo>
                <a:cubicBezTo>
                  <a:pt x="34" y="30"/>
                  <a:pt x="34" y="30"/>
                  <a:pt x="34" y="30"/>
                </a:cubicBezTo>
                <a:cubicBezTo>
                  <a:pt x="34" y="29"/>
                  <a:pt x="35" y="28"/>
                  <a:pt x="36" y="28"/>
                </a:cubicBezTo>
                <a:cubicBezTo>
                  <a:pt x="37" y="28"/>
                  <a:pt x="38" y="29"/>
                  <a:pt x="38" y="30"/>
                </a:cubicBezTo>
                <a:cubicBezTo>
                  <a:pt x="38" y="43"/>
                  <a:pt x="38" y="43"/>
                  <a:pt x="38" y="43"/>
                </a:cubicBezTo>
                <a:cubicBezTo>
                  <a:pt x="43" y="39"/>
                  <a:pt x="43" y="39"/>
                  <a:pt x="43" y="39"/>
                </a:cubicBezTo>
                <a:cubicBezTo>
                  <a:pt x="44" y="38"/>
                  <a:pt x="45" y="38"/>
                  <a:pt x="46" y="39"/>
                </a:cubicBezTo>
                <a:cubicBezTo>
                  <a:pt x="47" y="39"/>
                  <a:pt x="47" y="41"/>
                  <a:pt x="46" y="42"/>
                </a:cubicBezTo>
                <a:cubicBezTo>
                  <a:pt x="38" y="50"/>
                  <a:pt x="38" y="50"/>
                  <a:pt x="38" y="50"/>
                </a:cubicBezTo>
                <a:cubicBezTo>
                  <a:pt x="38" y="50"/>
                  <a:pt x="38" y="50"/>
                  <a:pt x="38" y="50"/>
                </a:cubicBezTo>
                <a:cubicBezTo>
                  <a:pt x="38" y="50"/>
                  <a:pt x="38" y="50"/>
                  <a:pt x="38" y="50"/>
                </a:cubicBezTo>
                <a:cubicBezTo>
                  <a:pt x="38" y="50"/>
                  <a:pt x="38" y="50"/>
                  <a:pt x="38" y="50"/>
                </a:cubicBezTo>
                <a:cubicBezTo>
                  <a:pt x="38" y="50"/>
                  <a:pt x="38" y="50"/>
                  <a:pt x="37" y="50"/>
                </a:cubicBezTo>
                <a:cubicBezTo>
                  <a:pt x="37" y="50"/>
                  <a:pt x="37" y="50"/>
                  <a:pt x="37" y="50"/>
                </a:cubicBezTo>
                <a:cubicBezTo>
                  <a:pt x="37" y="50"/>
                  <a:pt x="37" y="50"/>
                  <a:pt x="37" y="50"/>
                </a:cubicBezTo>
                <a:cubicBezTo>
                  <a:pt x="37" y="51"/>
                  <a:pt x="37" y="51"/>
                  <a:pt x="36" y="51"/>
                </a:cubicBezTo>
                <a:cubicBezTo>
                  <a:pt x="36" y="51"/>
                  <a:pt x="36" y="51"/>
                  <a:pt x="35" y="50"/>
                </a:cubicBezTo>
                <a:cubicBezTo>
                  <a:pt x="35" y="50"/>
                  <a:pt x="35" y="50"/>
                  <a:pt x="35" y="50"/>
                </a:cubicBezTo>
                <a:cubicBezTo>
                  <a:pt x="35" y="50"/>
                  <a:pt x="35" y="50"/>
                  <a:pt x="35" y="50"/>
                </a:cubicBezTo>
                <a:cubicBezTo>
                  <a:pt x="35" y="50"/>
                  <a:pt x="35" y="50"/>
                  <a:pt x="35" y="50"/>
                </a:cubicBezTo>
                <a:cubicBezTo>
                  <a:pt x="35" y="50"/>
                  <a:pt x="35" y="50"/>
                  <a:pt x="35" y="50"/>
                </a:cubicBezTo>
                <a:cubicBezTo>
                  <a:pt x="35" y="50"/>
                  <a:pt x="35" y="50"/>
                  <a:pt x="35" y="50"/>
                </a:cubicBezTo>
                <a:cubicBezTo>
                  <a:pt x="26" y="42"/>
                  <a:pt x="26" y="42"/>
                  <a:pt x="26" y="42"/>
                </a:cubicBezTo>
                <a:close/>
                <a:moveTo>
                  <a:pt x="53" y="40"/>
                </a:moveTo>
                <a:cubicBezTo>
                  <a:pt x="53" y="40"/>
                  <a:pt x="53" y="40"/>
                  <a:pt x="53" y="40"/>
                </a:cubicBezTo>
                <a:cubicBezTo>
                  <a:pt x="52" y="41"/>
                  <a:pt x="50" y="41"/>
                  <a:pt x="49" y="40"/>
                </a:cubicBezTo>
                <a:cubicBezTo>
                  <a:pt x="48" y="39"/>
                  <a:pt x="48" y="37"/>
                  <a:pt x="49" y="37"/>
                </a:cubicBezTo>
                <a:cubicBezTo>
                  <a:pt x="58" y="28"/>
                  <a:pt x="58" y="28"/>
                  <a:pt x="58" y="28"/>
                </a:cubicBezTo>
                <a:cubicBezTo>
                  <a:pt x="58" y="28"/>
                  <a:pt x="58" y="28"/>
                  <a:pt x="58" y="28"/>
                </a:cubicBezTo>
                <a:cubicBezTo>
                  <a:pt x="58" y="28"/>
                  <a:pt x="58" y="28"/>
                  <a:pt x="58" y="28"/>
                </a:cubicBezTo>
                <a:cubicBezTo>
                  <a:pt x="58" y="28"/>
                  <a:pt x="58" y="28"/>
                  <a:pt x="58" y="28"/>
                </a:cubicBezTo>
                <a:cubicBezTo>
                  <a:pt x="58" y="28"/>
                  <a:pt x="58" y="28"/>
                  <a:pt x="58" y="28"/>
                </a:cubicBezTo>
                <a:cubicBezTo>
                  <a:pt x="58" y="28"/>
                  <a:pt x="58" y="28"/>
                  <a:pt x="58" y="28"/>
                </a:cubicBezTo>
                <a:cubicBezTo>
                  <a:pt x="59" y="28"/>
                  <a:pt x="59" y="28"/>
                  <a:pt x="59" y="28"/>
                </a:cubicBezTo>
                <a:cubicBezTo>
                  <a:pt x="60" y="28"/>
                  <a:pt x="60" y="28"/>
                  <a:pt x="60" y="28"/>
                </a:cubicBezTo>
                <a:cubicBezTo>
                  <a:pt x="60" y="28"/>
                  <a:pt x="60" y="28"/>
                  <a:pt x="60" y="28"/>
                </a:cubicBezTo>
                <a:cubicBezTo>
                  <a:pt x="60" y="28"/>
                  <a:pt x="60" y="28"/>
                  <a:pt x="60" y="28"/>
                </a:cubicBezTo>
                <a:cubicBezTo>
                  <a:pt x="61" y="28"/>
                  <a:pt x="61" y="28"/>
                  <a:pt x="61" y="28"/>
                </a:cubicBezTo>
                <a:cubicBezTo>
                  <a:pt x="61" y="28"/>
                  <a:pt x="61" y="28"/>
                  <a:pt x="61" y="28"/>
                </a:cubicBezTo>
                <a:cubicBezTo>
                  <a:pt x="61" y="28"/>
                  <a:pt x="61" y="28"/>
                  <a:pt x="61" y="28"/>
                </a:cubicBezTo>
                <a:cubicBezTo>
                  <a:pt x="69" y="37"/>
                  <a:pt x="69" y="37"/>
                  <a:pt x="69" y="37"/>
                </a:cubicBezTo>
                <a:cubicBezTo>
                  <a:pt x="70" y="37"/>
                  <a:pt x="70" y="39"/>
                  <a:pt x="69" y="40"/>
                </a:cubicBezTo>
                <a:cubicBezTo>
                  <a:pt x="68" y="41"/>
                  <a:pt x="67" y="41"/>
                  <a:pt x="66" y="40"/>
                </a:cubicBezTo>
                <a:cubicBezTo>
                  <a:pt x="62" y="35"/>
                  <a:pt x="62" y="35"/>
                  <a:pt x="62" y="35"/>
                </a:cubicBezTo>
                <a:cubicBezTo>
                  <a:pt x="62" y="48"/>
                  <a:pt x="62" y="48"/>
                  <a:pt x="62" y="48"/>
                </a:cubicBezTo>
                <a:cubicBezTo>
                  <a:pt x="62" y="50"/>
                  <a:pt x="61" y="51"/>
                  <a:pt x="59" y="51"/>
                </a:cubicBezTo>
                <a:cubicBezTo>
                  <a:pt x="58" y="51"/>
                  <a:pt x="57" y="50"/>
                  <a:pt x="57" y="48"/>
                </a:cubicBezTo>
                <a:cubicBezTo>
                  <a:pt x="57" y="35"/>
                  <a:pt x="57" y="35"/>
                  <a:pt x="57" y="35"/>
                </a:cubicBezTo>
                <a:cubicBezTo>
                  <a:pt x="53" y="40"/>
                  <a:pt x="53" y="40"/>
                  <a:pt x="53" y="40"/>
                </a:cubicBezTo>
                <a:close/>
                <a:moveTo>
                  <a:pt x="93" y="63"/>
                </a:moveTo>
                <a:cubicBezTo>
                  <a:pt x="93" y="63"/>
                  <a:pt x="93" y="63"/>
                  <a:pt x="93" y="63"/>
                </a:cubicBezTo>
                <a:cubicBezTo>
                  <a:pt x="89" y="66"/>
                  <a:pt x="84" y="69"/>
                  <a:pt x="79" y="69"/>
                </a:cubicBezTo>
                <a:cubicBezTo>
                  <a:pt x="79" y="69"/>
                  <a:pt x="79" y="69"/>
                  <a:pt x="79" y="69"/>
                </a:cubicBezTo>
                <a:cubicBezTo>
                  <a:pt x="26" y="69"/>
                  <a:pt x="26" y="69"/>
                  <a:pt x="26" y="69"/>
                </a:cubicBezTo>
                <a:cubicBezTo>
                  <a:pt x="19" y="69"/>
                  <a:pt x="12" y="66"/>
                  <a:pt x="8" y="61"/>
                </a:cubicBezTo>
                <a:cubicBezTo>
                  <a:pt x="3" y="57"/>
                  <a:pt x="0" y="50"/>
                  <a:pt x="0" y="43"/>
                </a:cubicBezTo>
                <a:cubicBezTo>
                  <a:pt x="0" y="37"/>
                  <a:pt x="3" y="30"/>
                  <a:pt x="7" y="26"/>
                </a:cubicBezTo>
                <a:cubicBezTo>
                  <a:pt x="11" y="22"/>
                  <a:pt x="16" y="19"/>
                  <a:pt x="22" y="18"/>
                </a:cubicBezTo>
                <a:cubicBezTo>
                  <a:pt x="25" y="13"/>
                  <a:pt x="28" y="9"/>
                  <a:pt x="33" y="5"/>
                </a:cubicBezTo>
                <a:cubicBezTo>
                  <a:pt x="39" y="2"/>
                  <a:pt x="45" y="0"/>
                  <a:pt x="52" y="0"/>
                </a:cubicBezTo>
                <a:cubicBezTo>
                  <a:pt x="61" y="0"/>
                  <a:pt x="69" y="4"/>
                  <a:pt x="75" y="10"/>
                </a:cubicBezTo>
                <a:cubicBezTo>
                  <a:pt x="81" y="15"/>
                  <a:pt x="84" y="22"/>
                  <a:pt x="85" y="30"/>
                </a:cubicBezTo>
                <a:cubicBezTo>
                  <a:pt x="88" y="32"/>
                  <a:pt x="91" y="34"/>
                  <a:pt x="94" y="36"/>
                </a:cubicBezTo>
                <a:cubicBezTo>
                  <a:pt x="97" y="40"/>
                  <a:pt x="98" y="44"/>
                  <a:pt x="98" y="49"/>
                </a:cubicBezTo>
                <a:cubicBezTo>
                  <a:pt x="98" y="54"/>
                  <a:pt x="96" y="59"/>
                  <a:pt x="93" y="63"/>
                </a:cubicBezTo>
                <a:cubicBezTo>
                  <a:pt x="93" y="63"/>
                  <a:pt x="93" y="63"/>
                  <a:pt x="93" y="63"/>
                </a:cubicBezTo>
                <a:cubicBezTo>
                  <a:pt x="93" y="63"/>
                  <a:pt x="93" y="63"/>
                  <a:pt x="93" y="63"/>
                </a:cubicBezTo>
                <a:close/>
              </a:path>
            </a:pathLst>
          </a:custGeom>
          <a:solidFill>
            <a:schemeClr val="bg1"/>
          </a:solidFill>
          <a:ln>
            <a:noFill/>
          </a:ln>
        </p:spPr>
        <p:txBody>
          <a:bodyPr lIns="90000" tIns="46800" rIns="90000" bIns="46800">
            <a:normAutofit/>
          </a:bodyPr>
          <a:lstStyle/>
          <a:p>
            <a:endParaRPr lang="zh-CN" altLang="en-US" sz="1400"/>
          </a:p>
        </p:txBody>
      </p:sp>
      <p:sp>
        <p:nvSpPr>
          <p:cNvPr id="3" name="文本框 2"/>
          <p:cNvSpPr txBox="1"/>
          <p:nvPr>
            <p:custDataLst>
              <p:tags r:id="rId7"/>
            </p:custDataLst>
          </p:nvPr>
        </p:nvSpPr>
        <p:spPr>
          <a:xfrm>
            <a:off x="8489315" y="4347210"/>
            <a:ext cx="317436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b" anchorCtr="0">
            <a:normAutofit lnSpcReduction="10000"/>
          </a:bodyPr>
          <a:lstStyle>
            <a:defPPr>
              <a:defRPr lang="zh-CN"/>
            </a:defPPr>
            <a:lvl1pPr>
              <a:lnSpc>
                <a:spcPct val="120000"/>
              </a:lnSpc>
              <a:buFont typeface="Arial" panose="020B0604020202020204" pitchFamily="34" charset="0"/>
              <a:buNone/>
              <a:defRPr b="1">
                <a:solidFill>
                  <a:schemeClr val="accent3"/>
                </a:solidFill>
                <a:latin typeface="+mj-lt"/>
                <a:ea typeface="+mj-ea"/>
                <a:cs typeface="+mj-cs"/>
              </a:defRPr>
            </a:lvl1pPr>
          </a:lstStyle>
          <a:p>
            <a:pPr marL="0" indent="0" algn="l">
              <a:lnSpc>
                <a:spcPct val="120000"/>
              </a:lnSpc>
              <a:spcBef>
                <a:spcPts val="0"/>
              </a:spcBef>
              <a:spcAft>
                <a:spcPts val="0"/>
              </a:spcAft>
              <a:buSzPct val="100000"/>
            </a:pPr>
            <a:r>
              <a:rPr lang="zh-CN" altLang="en-US" sz="2000" dirty="0">
                <a:latin typeface="仿宋" panose="02010609060101010101" charset="-122"/>
                <a:ea typeface="仿宋" panose="02010609060101010101" charset="-122"/>
                <a:cs typeface="仿宋" panose="02010609060101010101" charset="-122"/>
                <a:sym typeface="+mn-ea"/>
              </a:rPr>
              <a:t>安全工程师</a:t>
            </a:r>
            <a:endParaRPr lang="zh-CN" altLang="en-US" sz="1000" dirty="0"/>
          </a:p>
        </p:txBody>
      </p:sp>
      <p:sp>
        <p:nvSpPr>
          <p:cNvPr id="4" name="文本框 3"/>
          <p:cNvSpPr txBox="1"/>
          <p:nvPr>
            <p:custDataLst>
              <p:tags r:id="rId8"/>
            </p:custDataLst>
          </p:nvPr>
        </p:nvSpPr>
        <p:spPr>
          <a:xfrm>
            <a:off x="8489315" y="4768850"/>
            <a:ext cx="3174365" cy="118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ormAutofit/>
          </a:bodyPr>
          <a:lstStyle>
            <a:defPPr>
              <a:defRPr lang="zh-CN"/>
            </a:defPPr>
            <a:lvl1pPr>
              <a:lnSpc>
                <a:spcPct val="120000"/>
              </a:lnSpc>
              <a:buFont typeface="Arial" panose="020B0604020202020204" pitchFamily="34" charset="0"/>
              <a:buNone/>
            </a:lvl1pPr>
          </a:lstStyle>
          <a:p>
            <a:pPr marL="0" indent="0" algn="l">
              <a:lnSpc>
                <a:spcPct val="120000"/>
              </a:lnSpc>
              <a:spcBef>
                <a:spcPts val="0"/>
              </a:spcBef>
              <a:spcAft>
                <a:spcPts val="0"/>
              </a:spcAft>
              <a:buSzPct val="100000"/>
            </a:pPr>
            <a:r>
              <a:rPr lang="en-US" altLang="zh-CN" sz="1400" dirty="0">
                <a:latin typeface="仿宋" panose="02010609060101010101" charset="-122"/>
                <a:ea typeface="仿宋" panose="02010609060101010101" charset="-122"/>
                <a:cs typeface="仿宋" panose="02010609060101010101" charset="-122"/>
                <a:sym typeface="+mn-ea"/>
              </a:rPr>
              <a:t> </a:t>
            </a:r>
            <a:r>
              <a:rPr lang="zh-CN" altLang="en-US" sz="1400" b="1" dirty="0">
                <a:latin typeface="仿宋" panose="02010609060101010101" charset="-122"/>
                <a:ea typeface="仿宋" panose="02010609060101010101" charset="-122"/>
                <a:cs typeface="仿宋" panose="02010609060101010101" charset="-122"/>
                <a:sym typeface="+mn-ea"/>
              </a:rPr>
              <a:t>企业中专职负责安全生产监督管理，并具有相应资质和能力的管理人员。</a:t>
            </a:r>
            <a:endParaRPr lang="en-US" altLang="zh-CN" sz="1400" b="1" dirty="0">
              <a:latin typeface="仿宋" panose="02010609060101010101" charset="-122"/>
              <a:ea typeface="仿宋" panose="02010609060101010101" charset="-122"/>
              <a:cs typeface="仿宋" panose="02010609060101010101" charset="-122"/>
            </a:endParaRPr>
          </a:p>
          <a:p>
            <a:pPr marL="0" indent="0" algn="l">
              <a:lnSpc>
                <a:spcPct val="120000"/>
              </a:lnSpc>
              <a:spcBef>
                <a:spcPts val="0"/>
              </a:spcBef>
              <a:spcAft>
                <a:spcPts val="0"/>
              </a:spcAft>
              <a:buSzPct val="100000"/>
            </a:pPr>
            <a:r>
              <a:rPr lang="zh-CN" altLang="en-US" sz="1400" b="1" dirty="0">
                <a:solidFill>
                  <a:schemeClr val="tx1"/>
                </a:solidFill>
                <a:latin typeface="仿宋" panose="02010609060101010101" charset="-122"/>
                <a:ea typeface="仿宋" panose="02010609060101010101" charset="-122"/>
                <a:cs typeface="仿宋" panose="02010609060101010101" charset="-122"/>
              </a:rPr>
              <a:t> </a:t>
            </a:r>
            <a:endParaRPr lang="zh-CN" altLang="en-US" sz="1400" b="1" dirty="0">
              <a:solidFill>
                <a:schemeClr val="tx1"/>
              </a:solidFill>
              <a:latin typeface="仿宋" panose="02010609060101010101" charset="-122"/>
              <a:ea typeface="仿宋" panose="02010609060101010101" charset="-122"/>
              <a:cs typeface="仿宋" panose="02010609060101010101" charset="-122"/>
            </a:endParaRPr>
          </a:p>
        </p:txBody>
      </p:sp>
      <p:sp>
        <p:nvSpPr>
          <p:cNvPr id="5" name="文本框 4"/>
          <p:cNvSpPr txBox="1"/>
          <p:nvPr>
            <p:custDataLst>
              <p:tags r:id="rId9"/>
            </p:custDataLst>
          </p:nvPr>
        </p:nvSpPr>
        <p:spPr>
          <a:xfrm>
            <a:off x="7632065" y="1530985"/>
            <a:ext cx="317436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b" anchorCtr="0">
            <a:noAutofit/>
          </a:bodyPr>
          <a:lstStyle>
            <a:defPPr>
              <a:defRPr lang="zh-CN"/>
            </a:defPPr>
            <a:lvl1pPr>
              <a:lnSpc>
                <a:spcPct val="120000"/>
              </a:lnSpc>
              <a:buFont typeface="Arial" panose="020B0604020202020204" pitchFamily="34" charset="0"/>
              <a:buNone/>
              <a:defRPr b="1">
                <a:solidFill>
                  <a:schemeClr val="accent1"/>
                </a:solidFill>
                <a:latin typeface="+mj-lt"/>
                <a:ea typeface="+mj-ea"/>
                <a:cs typeface="+mj-cs"/>
              </a:defRPr>
            </a:lvl1pPr>
          </a:lstStyle>
          <a:p>
            <a:pPr marL="0" indent="0" algn="l">
              <a:lnSpc>
                <a:spcPct val="120000"/>
              </a:lnSpc>
              <a:spcBef>
                <a:spcPts val="0"/>
              </a:spcBef>
              <a:spcAft>
                <a:spcPts val="0"/>
              </a:spcAft>
              <a:buSzPct val="100000"/>
            </a:pPr>
            <a:r>
              <a:rPr lang="zh-CN" altLang="en-US" sz="2000" dirty="0">
                <a:latin typeface="仿宋" panose="02010609060101010101" charset="-122"/>
                <a:ea typeface="仿宋" panose="02010609060101010101" charset="-122"/>
                <a:cs typeface="仿宋" panose="02010609060101010101" charset="-122"/>
                <a:sym typeface="+mn-ea"/>
              </a:rPr>
              <a:t>职业健康安全管理体系</a:t>
            </a:r>
            <a:endParaRPr lang="zh-CN" altLang="en-US" sz="2000" dirty="0">
              <a:latin typeface="仿宋" panose="02010609060101010101" charset="-122"/>
              <a:ea typeface="仿宋" panose="02010609060101010101" charset="-122"/>
              <a:cs typeface="仿宋" panose="02010609060101010101" charset="-122"/>
              <a:sym typeface="+mn-ea"/>
            </a:endParaRPr>
          </a:p>
        </p:txBody>
      </p:sp>
      <p:sp>
        <p:nvSpPr>
          <p:cNvPr id="6" name="文本框 5"/>
          <p:cNvSpPr txBox="1"/>
          <p:nvPr>
            <p:custDataLst>
              <p:tags r:id="rId10"/>
            </p:custDataLst>
          </p:nvPr>
        </p:nvSpPr>
        <p:spPr>
          <a:xfrm>
            <a:off x="7632065" y="1952625"/>
            <a:ext cx="3174365" cy="118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ormAutofit/>
          </a:bodyPr>
          <a:lstStyle>
            <a:defPPr>
              <a:defRPr lang="zh-CN"/>
            </a:defPPr>
            <a:lvl1pPr>
              <a:lnSpc>
                <a:spcPct val="120000"/>
              </a:lnSpc>
              <a:buFont typeface="Arial" panose="020B0604020202020204" pitchFamily="34" charset="0"/>
              <a:buNone/>
            </a:lvl1pPr>
          </a:lstStyle>
          <a:p>
            <a:pPr marL="0" indent="0" algn="l">
              <a:lnSpc>
                <a:spcPct val="120000"/>
              </a:lnSpc>
              <a:spcBef>
                <a:spcPts val="0"/>
              </a:spcBef>
              <a:spcAft>
                <a:spcPts val="0"/>
              </a:spcAft>
              <a:buSzPct val="100000"/>
            </a:pPr>
            <a:r>
              <a:rPr lang="zh-CN" altLang="en-US" sz="1400" b="1" dirty="0">
                <a:solidFill>
                  <a:schemeClr val="tx1"/>
                </a:solidFill>
                <a:latin typeface="仿宋" panose="02010609060101010101" charset="-122"/>
                <a:ea typeface="仿宋" panose="02010609060101010101" charset="-122"/>
              </a:rPr>
              <a:t>具备一定安全生产管理知识和经验，有意愿和能力开展各类安全生产教育培训的管理人员。</a:t>
            </a:r>
            <a:r>
              <a:rPr lang="zh-CN" altLang="en-US" sz="1000" dirty="0">
                <a:solidFill>
                  <a:schemeClr val="tx1"/>
                </a:solidFill>
              </a:rPr>
              <a:t> </a:t>
            </a:r>
            <a:endParaRPr lang="zh-CN" altLang="en-US" sz="1000" dirty="0">
              <a:solidFill>
                <a:schemeClr val="tx1"/>
              </a:solidFill>
            </a:endParaRPr>
          </a:p>
        </p:txBody>
      </p:sp>
      <p:sp>
        <p:nvSpPr>
          <p:cNvPr id="8" name="文本框 7"/>
          <p:cNvSpPr txBox="1"/>
          <p:nvPr>
            <p:custDataLst>
              <p:tags r:id="rId11"/>
            </p:custDataLst>
          </p:nvPr>
        </p:nvSpPr>
        <p:spPr>
          <a:xfrm>
            <a:off x="287655" y="3712210"/>
            <a:ext cx="317436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b" anchorCtr="0">
            <a:noAutofit/>
          </a:bodyPr>
          <a:lstStyle>
            <a:defPPr>
              <a:defRPr lang="zh-CN"/>
            </a:defPPr>
            <a:lvl1pPr algn="r">
              <a:lnSpc>
                <a:spcPct val="120000"/>
              </a:lnSpc>
              <a:buFont typeface="Arial" panose="020B0604020202020204" pitchFamily="34" charset="0"/>
              <a:buNone/>
              <a:defRPr b="1">
                <a:solidFill>
                  <a:schemeClr val="accent1"/>
                </a:solidFill>
                <a:latin typeface="+mj-lt"/>
                <a:ea typeface="+mj-ea"/>
                <a:cs typeface="+mj-cs"/>
              </a:defRPr>
            </a:lvl1pPr>
          </a:lstStyle>
          <a:p>
            <a:pPr marL="0" indent="0" algn="r">
              <a:lnSpc>
                <a:spcPct val="120000"/>
              </a:lnSpc>
              <a:spcBef>
                <a:spcPts val="0"/>
              </a:spcBef>
              <a:spcAft>
                <a:spcPts val="0"/>
              </a:spcAft>
              <a:buSzPct val="100000"/>
            </a:pPr>
            <a:r>
              <a:rPr lang="zh-CN" altLang="en-US" sz="2000" dirty="0">
                <a:latin typeface="仿宋" panose="02010609060101010101" charset="-122"/>
                <a:ea typeface="仿宋" panose="02010609060101010101" charset="-122"/>
                <a:cs typeface="仿宋" panose="02010609060101010101" charset="-122"/>
                <a:sym typeface="+mn-ea"/>
              </a:rPr>
              <a:t>监管分离</a:t>
            </a:r>
            <a:r>
              <a:rPr lang="zh-CN" altLang="en-US" sz="2000" dirty="0">
                <a:latin typeface="仿宋" panose="02010609060101010101" charset="-122"/>
                <a:ea typeface="仿宋" panose="02010609060101010101" charset="-122"/>
                <a:cs typeface="仿宋" panose="02010609060101010101" charset="-122"/>
              </a:rPr>
              <a:t> </a:t>
            </a:r>
            <a:endParaRPr lang="zh-CN" altLang="en-US" sz="2000" dirty="0">
              <a:latin typeface="仿宋" panose="02010609060101010101" charset="-122"/>
              <a:ea typeface="仿宋" panose="02010609060101010101" charset="-122"/>
              <a:cs typeface="仿宋" panose="02010609060101010101" charset="-122"/>
            </a:endParaRPr>
          </a:p>
        </p:txBody>
      </p:sp>
      <p:sp>
        <p:nvSpPr>
          <p:cNvPr id="9" name="文本框 8"/>
          <p:cNvSpPr txBox="1"/>
          <p:nvPr>
            <p:custDataLst>
              <p:tags r:id="rId12"/>
            </p:custDataLst>
          </p:nvPr>
        </p:nvSpPr>
        <p:spPr>
          <a:xfrm>
            <a:off x="516255" y="4139565"/>
            <a:ext cx="3174365" cy="159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oAutofit/>
          </a:bodyPr>
          <a:lstStyle>
            <a:defPPr>
              <a:defRPr lang="zh-CN"/>
            </a:defPPr>
            <a:lvl1pPr algn="r">
              <a:lnSpc>
                <a:spcPct val="120000"/>
              </a:lnSpc>
              <a:buFont typeface="Arial" panose="020B0604020202020204" pitchFamily="34" charset="0"/>
              <a:buNone/>
            </a:lvl1pPr>
          </a:lstStyle>
          <a:p>
            <a:pPr algn="l">
              <a:lnSpc>
                <a:spcPct val="150000"/>
              </a:lnSpc>
            </a:pPr>
            <a:r>
              <a:rPr lang="zh-CN" altLang="en-US" sz="1400" dirty="0">
                <a:solidFill>
                  <a:schemeClr val="tx1"/>
                </a:solidFill>
                <a:latin typeface="仿宋" panose="02010609060101010101" charset="-122"/>
                <a:ea typeface="仿宋" panose="02010609060101010101" charset="-122"/>
                <a:cs typeface="仿宋" panose="02010609060101010101" charset="-122"/>
              </a:rPr>
              <a:t> </a:t>
            </a:r>
            <a:r>
              <a:rPr lang="zh-CN" altLang="en-US" sz="1400" b="1" dirty="0">
                <a:latin typeface="仿宋" panose="02010609060101010101" charset="-122"/>
                <a:ea typeface="仿宋" panose="02010609060101010101" charset="-122"/>
                <a:cs typeface="仿宋" panose="02010609060101010101" charset="-122"/>
                <a:sym typeface="+mn-ea"/>
              </a:rPr>
              <a:t>建立在“全员安全”和健全的安全生产责任制基础上，由企业生产单元负责落实安全生产管理，成立单独的安全生产监督单元，专职负责监督安全生产管理体系运行，并及时纠偏和修正。 </a:t>
            </a:r>
            <a:endParaRPr lang="zh-CN" altLang="en-US" sz="1400" b="1" dirty="0">
              <a:solidFill>
                <a:schemeClr val="tx1"/>
              </a:solidFill>
              <a:latin typeface="仿宋" panose="02010609060101010101" charset="-122"/>
              <a:ea typeface="仿宋" panose="02010609060101010101" charset="-122"/>
              <a:cs typeface="仿宋" panose="02010609060101010101" charset="-122"/>
            </a:endParaRPr>
          </a:p>
        </p:txBody>
      </p:sp>
      <p:sp>
        <p:nvSpPr>
          <p:cNvPr id="10" name="文本框 9"/>
          <p:cNvSpPr txBox="1"/>
          <p:nvPr>
            <p:custDataLst>
              <p:tags r:id="rId13"/>
            </p:custDataLst>
          </p:nvPr>
        </p:nvSpPr>
        <p:spPr>
          <a:xfrm>
            <a:off x="6792595" y="4766945"/>
            <a:ext cx="1056640" cy="646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oAutofit/>
          </a:bodyPr>
          <a:lstStyle>
            <a:defPPr>
              <a:defRPr lang="zh-CN"/>
            </a:defPPr>
            <a:lvl1pPr algn="ctr">
              <a:buFont typeface="Arial" panose="020B0604020202020204" pitchFamily="34" charset="0"/>
              <a:buNone/>
              <a:defRPr>
                <a:solidFill>
                  <a:schemeClr val="bg1"/>
                </a:solidFill>
              </a:defRPr>
            </a:lvl1pPr>
          </a:lstStyle>
          <a:p>
            <a:r>
              <a:rPr lang="en-US" altLang="zh-CN" sz="4000">
                <a:latin typeface="黑体" panose="02010609060101010101" pitchFamily="49" charset="-122"/>
                <a:ea typeface="黑体" panose="02010609060101010101" pitchFamily="49" charset="-122"/>
              </a:rPr>
              <a:t>5</a:t>
            </a:r>
            <a:endParaRPr lang="en-US" altLang="zh-CN" sz="4000">
              <a:latin typeface="黑体" panose="02010609060101010101" pitchFamily="49" charset="-122"/>
              <a:ea typeface="黑体" panose="02010609060101010101" pitchFamily="49" charset="-122"/>
            </a:endParaRPr>
          </a:p>
        </p:txBody>
      </p:sp>
      <p:sp>
        <p:nvSpPr>
          <p:cNvPr id="11" name="文本框 10"/>
          <p:cNvSpPr txBox="1"/>
          <p:nvPr>
            <p:custDataLst>
              <p:tags r:id="rId14"/>
            </p:custDataLst>
          </p:nvPr>
        </p:nvSpPr>
        <p:spPr>
          <a:xfrm>
            <a:off x="5680075" y="2574925"/>
            <a:ext cx="1056640" cy="646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oAutofit/>
          </a:bodyPr>
          <a:lstStyle>
            <a:defPPr>
              <a:defRPr lang="zh-CN"/>
            </a:defPPr>
            <a:lvl1pPr algn="ctr">
              <a:buFont typeface="Arial" panose="020B0604020202020204" pitchFamily="34" charset="0"/>
              <a:buNone/>
              <a:defRPr>
                <a:solidFill>
                  <a:schemeClr val="bg1"/>
                </a:solidFill>
              </a:defRPr>
            </a:lvl1pPr>
          </a:lstStyle>
          <a:p>
            <a:r>
              <a:rPr lang="en-US" altLang="zh-CN" sz="4000">
                <a:latin typeface="黑体" panose="02010609060101010101" pitchFamily="49" charset="-122"/>
                <a:ea typeface="黑体" panose="02010609060101010101" pitchFamily="49" charset="-122"/>
              </a:rPr>
              <a:t>3</a:t>
            </a:r>
            <a:endParaRPr lang="en-US" altLang="zh-CN" sz="4000">
              <a:latin typeface="黑体" panose="02010609060101010101" pitchFamily="49" charset="-122"/>
              <a:ea typeface="黑体" panose="02010609060101010101" pitchFamily="49" charset="-122"/>
            </a:endParaRPr>
          </a:p>
        </p:txBody>
      </p:sp>
      <p:sp>
        <p:nvSpPr>
          <p:cNvPr id="12" name="文本框 11"/>
          <p:cNvSpPr txBox="1"/>
          <p:nvPr>
            <p:custDataLst>
              <p:tags r:id="rId15"/>
            </p:custDataLst>
          </p:nvPr>
        </p:nvSpPr>
        <p:spPr>
          <a:xfrm>
            <a:off x="4315460" y="4612005"/>
            <a:ext cx="1056640" cy="646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oAutofit/>
          </a:bodyPr>
          <a:lstStyle>
            <a:defPPr>
              <a:defRPr lang="zh-CN"/>
            </a:defPPr>
            <a:lvl1pPr algn="ctr">
              <a:buFont typeface="Arial" panose="020B0604020202020204" pitchFamily="34" charset="0"/>
              <a:buNone/>
              <a:defRPr>
                <a:solidFill>
                  <a:schemeClr val="bg1"/>
                </a:solidFill>
              </a:defRPr>
            </a:lvl1pPr>
          </a:lstStyle>
          <a:p>
            <a:r>
              <a:rPr lang="en-US" altLang="zh-CN" sz="4000">
                <a:latin typeface="黑体" panose="02010609060101010101" pitchFamily="49" charset="-122"/>
                <a:ea typeface="黑体" panose="02010609060101010101" pitchFamily="49" charset="-122"/>
              </a:rPr>
              <a:t>4</a:t>
            </a:r>
            <a:endParaRPr lang="en-US" altLang="zh-CN" sz="4000">
              <a:latin typeface="黑体" panose="02010609060101010101" pitchFamily="49" charset="-122"/>
              <a:ea typeface="黑体" panose="02010609060101010101" pitchFamily="49" charset="-122"/>
            </a:endParaRPr>
          </a:p>
        </p:txBody>
      </p:sp>
    </p:spTree>
    <p:custDataLst>
      <p:tags r:id="rId16"/>
    </p:custDataLst>
  </p:cSld>
  <p:clrMapOvr>
    <a:masterClrMapping/>
  </p:clrMapOvr>
  <p:transition>
    <p:random/>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1" name="文本框 10"/>
          <p:cNvSpPr txBox="1"/>
          <p:nvPr/>
        </p:nvSpPr>
        <p:spPr>
          <a:xfrm>
            <a:off x="372286" y="1606115"/>
            <a:ext cx="11026183" cy="1096454"/>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）管理规定</a:t>
            </a:r>
            <a:endParaRPr lang="en-US" altLang="zh-CN" sz="1600" b="1" dirty="0">
              <a:latin typeface="仿宋" panose="02010609060101010101" charset="-122"/>
              <a:ea typeface="仿宋" panose="02010609060101010101" charset="-122"/>
              <a:cs typeface="仿宋" panose="02010609060101010101" charset="-122"/>
              <a:sym typeface="+mn-ea"/>
            </a:endParaRPr>
          </a:p>
          <a:p>
            <a:pPr>
              <a:lnSpc>
                <a:spcPct val="150000"/>
              </a:lnSpc>
            </a:pPr>
            <a:r>
              <a:rPr lang="zh-CN" altLang="en-US" sz="1400" b="1" dirty="0">
                <a:latin typeface="仿宋" panose="02010609060101010101" charset="-122"/>
                <a:ea typeface="仿宋" panose="02010609060101010101" charset="-122"/>
                <a:cs typeface="仿宋" panose="02010609060101010101" charset="-122"/>
                <a:sym typeface="+mn-ea"/>
              </a:rPr>
              <a:t>  设备设施验收挂牌管理要求见</a:t>
            </a:r>
            <a:r>
              <a:rPr lang="en-US" altLang="zh-CN" sz="1400" b="1" dirty="0">
                <a:latin typeface="仿宋" panose="02010609060101010101" charset="-122"/>
                <a:ea typeface="仿宋" panose="02010609060101010101" charset="-122"/>
                <a:cs typeface="仿宋" panose="02010609060101010101" charset="-122"/>
                <a:sym typeface="+mn-ea"/>
              </a:rPr>
              <a:t>《3.3.8 </a:t>
            </a:r>
            <a:r>
              <a:rPr lang="zh-CN" altLang="en-US" sz="1400" b="1" dirty="0">
                <a:latin typeface="仿宋" panose="02010609060101010101" charset="-122"/>
                <a:ea typeface="仿宋" panose="02010609060101010101" charset="-122"/>
                <a:cs typeface="仿宋" panose="02010609060101010101" charset="-122"/>
                <a:sym typeface="+mn-ea"/>
              </a:rPr>
              <a:t>安全验收</a:t>
            </a:r>
            <a:r>
              <a:rPr lang="en-US" altLang="zh-CN" sz="1400" b="1" dirty="0">
                <a:latin typeface="仿宋" panose="02010609060101010101" charset="-122"/>
                <a:ea typeface="仿宋" panose="02010609060101010101" charset="-122"/>
                <a:cs typeface="仿宋" panose="02010609060101010101" charset="-122"/>
                <a:sym typeface="+mn-ea"/>
              </a:rPr>
              <a:t>》</a:t>
            </a:r>
            <a:r>
              <a:rPr lang="zh-CN" altLang="en-US" sz="1400" b="1" dirty="0">
                <a:latin typeface="仿宋" panose="02010609060101010101" charset="-122"/>
                <a:ea typeface="仿宋" panose="02010609060101010101" charset="-122"/>
                <a:sym typeface="+mn-ea"/>
              </a:rPr>
              <a:t>。</a:t>
            </a:r>
            <a:endParaRPr lang="en-US" altLang="zh-CN" sz="1400" b="1" dirty="0">
              <a:latin typeface="仿宋" panose="02010609060101010101" charset="-122"/>
              <a:ea typeface="仿宋" panose="02010609060101010101" charset="-122"/>
              <a:sym typeface="+mn-ea"/>
            </a:endParaRPr>
          </a:p>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）考核规定</a:t>
            </a:r>
            <a:endParaRPr lang="en-US" altLang="zh-CN" sz="1600" b="1" dirty="0">
              <a:latin typeface="仿宋" panose="02010609060101010101" charset="-122"/>
              <a:ea typeface="仿宋" panose="02010609060101010101" charset="-122"/>
              <a:cs typeface="仿宋" panose="02010609060101010101" charset="-122"/>
              <a:sym typeface="+mn-ea"/>
            </a:endParaRPr>
          </a:p>
        </p:txBody>
      </p:sp>
      <p:sp>
        <p:nvSpPr>
          <p:cNvPr id="6" name="文本框 5"/>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3.5  </a:t>
            </a:r>
            <a:r>
              <a:rPr lang="zh-CN" altLang="en-US" sz="2000" b="1" dirty="0">
                <a:latin typeface="仿宋" panose="02010609060101010101" charset="-122"/>
                <a:ea typeface="仿宋" panose="02010609060101010101" charset="-122"/>
                <a:cs typeface="仿宋" panose="02010609060101010101" charset="-122"/>
              </a:rPr>
              <a:t>安全生产奖罚管理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7" name="文本框 6"/>
          <p:cNvSpPr txBox="1"/>
          <p:nvPr/>
        </p:nvSpPr>
        <p:spPr>
          <a:xfrm>
            <a:off x="346011" y="1238249"/>
            <a:ext cx="5167174" cy="403957"/>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3.5</a:t>
            </a:r>
            <a:r>
              <a:rPr lang="en-US" altLang="zh-CN" sz="1600" b="1" dirty="0">
                <a:latin typeface="仿宋" panose="02010609060101010101" charset="-122"/>
                <a:ea typeface="仿宋" panose="02010609060101010101" charset="-122"/>
                <a:cs typeface="仿宋" panose="02010609060101010101" charset="-122"/>
              </a:rPr>
              <a:t>.1  </a:t>
            </a:r>
            <a:r>
              <a:rPr lang="zh-CN" altLang="en-US" sz="1600" b="1" dirty="0">
                <a:latin typeface="仿宋" panose="02010609060101010101" charset="-122"/>
                <a:ea typeface="仿宋" panose="02010609060101010101" charset="-122"/>
                <a:cs typeface="仿宋" panose="02010609060101010101" charset="-122"/>
              </a:rPr>
              <a:t>设备设施验收挂牌制度考核管理</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graphicFrame>
        <p:nvGraphicFramePr>
          <p:cNvPr id="8" name="表格 7"/>
          <p:cNvGraphicFramePr>
            <a:graphicFrameLocks noGrp="1"/>
          </p:cNvGraphicFramePr>
          <p:nvPr>
            <p:custDataLst>
              <p:tags r:id="rId2"/>
            </p:custDataLst>
          </p:nvPr>
        </p:nvGraphicFramePr>
        <p:xfrm>
          <a:off x="705707" y="2955139"/>
          <a:ext cx="10476230" cy="2994660"/>
        </p:xfrm>
        <a:graphic>
          <a:graphicData uri="http://schemas.openxmlformats.org/drawingml/2006/table">
            <a:tbl>
              <a:tblPr>
                <a:tableStyleId>{5C22544A-7EE6-4342-B048-85BDC9FD1C3A}</a:tableStyleId>
              </a:tblPr>
              <a:tblGrid>
                <a:gridCol w="510540"/>
                <a:gridCol w="3027045"/>
                <a:gridCol w="2165985"/>
                <a:gridCol w="4772660"/>
              </a:tblGrid>
              <a:tr h="514350">
                <a:tc>
                  <a:txBody>
                    <a:bodyPr/>
                    <a:lstStyle/>
                    <a:p>
                      <a:pPr marL="22860" marR="0" indent="0" algn="just">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序号</a:t>
                      </a:r>
                      <a:endParaRPr lang="zh-CN" altLang="en-US" sz="1600" b="1" kern="100" dirty="0">
                        <a:solidFill>
                          <a:schemeClr val="bg1"/>
                        </a:solidFill>
                        <a:effectLst/>
                        <a:latin typeface="仿宋" panose="02010609060101010101" charset="-122"/>
                        <a:ea typeface="仿宋" panose="02010609060101010101" charset="-122"/>
                      </a:endParaRPr>
                    </a:p>
                  </a:txBody>
                  <a:tcPr marL="67945" marR="3175" marT="40005">
                    <a:solidFill>
                      <a:srgbClr val="00AEEF"/>
                    </a:solidFill>
                  </a:tcPr>
                </a:tc>
                <a:tc>
                  <a:txBody>
                    <a:bodyPr/>
                    <a:lstStyle/>
                    <a:p>
                      <a:pPr marL="0" marR="6350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考核检查不符合事项</a:t>
                      </a:r>
                      <a:endParaRPr lang="zh-CN" altLang="en-US" sz="1600" b="1" kern="100" dirty="0">
                        <a:solidFill>
                          <a:schemeClr val="bg1"/>
                        </a:solidFill>
                        <a:effectLst/>
                        <a:latin typeface="仿宋" panose="02010609060101010101" charset="-122"/>
                        <a:ea typeface="仿宋" panose="02010609060101010101" charset="-122"/>
                      </a:endParaRPr>
                    </a:p>
                  </a:txBody>
                  <a:tcPr marL="67945" marR="3175" marT="40005">
                    <a:solidFill>
                      <a:srgbClr val="00AEEF"/>
                    </a:solidFill>
                  </a:tcPr>
                </a:tc>
                <a:tc>
                  <a:txBody>
                    <a:bodyPr/>
                    <a:lstStyle/>
                    <a:p>
                      <a:pPr marL="160020" marR="0" indent="0">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主责单位</a:t>
                      </a:r>
                      <a:endParaRPr lang="zh-CN" altLang="en-US" sz="1600" b="1" kern="100" dirty="0">
                        <a:solidFill>
                          <a:schemeClr val="bg1"/>
                        </a:solidFill>
                        <a:effectLst/>
                        <a:latin typeface="仿宋" panose="02010609060101010101" charset="-122"/>
                        <a:ea typeface="仿宋" panose="02010609060101010101" charset="-122"/>
                      </a:endParaRPr>
                    </a:p>
                  </a:txBody>
                  <a:tcPr marL="67945" marR="3175" marT="40005">
                    <a:solidFill>
                      <a:srgbClr val="00AEEF"/>
                    </a:solidFill>
                  </a:tcPr>
                </a:tc>
                <a:tc>
                  <a:txBody>
                    <a:bodyPr/>
                    <a:lstStyle/>
                    <a:p>
                      <a:pPr marL="0" marR="6477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处罚措施</a:t>
                      </a:r>
                      <a:endParaRPr lang="zh-CN" altLang="en-US" sz="1600" b="1" kern="100" dirty="0">
                        <a:solidFill>
                          <a:schemeClr val="bg1"/>
                        </a:solidFill>
                        <a:effectLst/>
                        <a:latin typeface="仿宋" panose="02010609060101010101" charset="-122"/>
                        <a:ea typeface="仿宋" panose="02010609060101010101" charset="-122"/>
                      </a:endParaRPr>
                    </a:p>
                  </a:txBody>
                  <a:tcPr marL="67945" marR="3175" marT="40005">
                    <a:solidFill>
                      <a:srgbClr val="00AEEF"/>
                    </a:solidFill>
                  </a:tcPr>
                </a:tc>
              </a:tr>
              <a:tr h="826770">
                <a:tc>
                  <a:txBody>
                    <a:bodyPr/>
                    <a:lstStyle/>
                    <a:p>
                      <a:pPr marL="0" marR="66040" indent="0" algn="ctr">
                        <a:lnSpc>
                          <a:spcPct val="150000"/>
                        </a:lnSpc>
                        <a:spcAft>
                          <a:spcPts val="0"/>
                        </a:spcAft>
                      </a:pPr>
                      <a:r>
                        <a:rPr lang="en-US" altLang="zh-CN" sz="1400" b="1" kern="100" dirty="0">
                          <a:solidFill>
                            <a:srgbClr val="000000"/>
                          </a:solidFill>
                          <a:effectLst/>
                          <a:latin typeface="仿宋" panose="02010609060101010101" charset="-122"/>
                          <a:ea typeface="仿宋" panose="02010609060101010101" charset="-122"/>
                        </a:rPr>
                        <a:t>1</a:t>
                      </a:r>
                      <a:endParaRPr lang="zh-CN" altLang="en-US" sz="1400" b="1" kern="100" dirty="0">
                        <a:solidFill>
                          <a:srgbClr val="000000"/>
                        </a:solidFill>
                        <a:effectLst/>
                        <a:latin typeface="仿宋" panose="02010609060101010101" charset="-122"/>
                        <a:ea typeface="仿宋" panose="02010609060101010101" charset="-122"/>
                      </a:endParaRPr>
                    </a:p>
                  </a:txBody>
                  <a:tcPr marL="67945" marR="3175" marT="40005" anchor="ctr"/>
                </a:tc>
                <a:tc>
                  <a:txBody>
                    <a:bodyPr/>
                    <a:lstStyle/>
                    <a:p>
                      <a:pPr marL="635" marR="0" indent="0" algn="ctr">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安全设施未按本制度组织验收或验收走过场、验收结果与现场不符</a:t>
                      </a:r>
                      <a:endParaRPr lang="zh-CN" altLang="en-US" sz="1400" b="1" kern="100" dirty="0">
                        <a:solidFill>
                          <a:srgbClr val="000000"/>
                        </a:solidFill>
                        <a:effectLst/>
                        <a:latin typeface="仿宋" panose="02010609060101010101" charset="-122"/>
                        <a:ea typeface="仿宋" panose="02010609060101010101" charset="-122"/>
                      </a:endParaRPr>
                    </a:p>
                  </a:txBody>
                  <a:tcPr marL="67945" marR="3175" marT="40005"/>
                </a:tc>
                <a:tc>
                  <a:txBody>
                    <a:bodyPr/>
                    <a:lstStyle/>
                    <a:p>
                      <a:pPr marL="0" marR="0" indent="0" algn="ctr">
                        <a:lnSpc>
                          <a:spcPct val="150000"/>
                        </a:lnSpc>
                        <a:spcAft>
                          <a:spcPts val="0"/>
                        </a:spcAft>
                      </a:pPr>
                      <a:r>
                        <a:rPr lang="zh-CN" altLang="en-US" sz="1400" b="1" kern="100">
                          <a:solidFill>
                            <a:srgbClr val="000000"/>
                          </a:solidFill>
                          <a:effectLst/>
                          <a:latin typeface="仿宋" panose="02010609060101010101" charset="-122"/>
                          <a:ea typeface="仿宋" panose="02010609060101010101" charset="-122"/>
                        </a:rPr>
                        <a:t>项目经理、验收组人员、分包单位</a:t>
                      </a:r>
                      <a:endParaRPr lang="zh-CN" altLang="en-US" sz="1400" b="1" kern="100">
                        <a:solidFill>
                          <a:srgbClr val="000000"/>
                        </a:solidFill>
                        <a:effectLst/>
                        <a:latin typeface="仿宋" panose="02010609060101010101" charset="-122"/>
                        <a:ea typeface="仿宋" panose="02010609060101010101" charset="-122"/>
                      </a:endParaRPr>
                    </a:p>
                  </a:txBody>
                  <a:tcPr marL="67945" marR="3175" marT="40005"/>
                </a:tc>
                <a:tc>
                  <a:txBody>
                    <a:bodyPr/>
                    <a:lstStyle/>
                    <a:p>
                      <a:pPr marL="635" marR="0" indent="0" algn="ctr">
                        <a:lnSpc>
                          <a:spcPct val="150000"/>
                        </a:lnSpc>
                        <a:spcAft>
                          <a:spcPts val="10"/>
                        </a:spcAft>
                      </a:pPr>
                      <a:r>
                        <a:rPr lang="zh-CN" altLang="en-US" sz="1400" b="1" kern="100">
                          <a:solidFill>
                            <a:srgbClr val="000000"/>
                          </a:solidFill>
                          <a:effectLst/>
                          <a:latin typeface="仿宋" panose="02010609060101010101" charset="-122"/>
                          <a:ea typeface="仿宋" panose="02010609060101010101" charset="-122"/>
                        </a:rPr>
                        <a:t>项目经理</a:t>
                      </a:r>
                      <a:r>
                        <a:rPr lang="en-US" altLang="zh-CN" sz="1400" b="1" kern="100">
                          <a:solidFill>
                            <a:srgbClr val="000000"/>
                          </a:solidFill>
                          <a:effectLst/>
                          <a:latin typeface="仿宋" panose="02010609060101010101" charset="-122"/>
                          <a:ea typeface="仿宋" panose="02010609060101010101" charset="-122"/>
                        </a:rPr>
                        <a:t>500</a:t>
                      </a:r>
                      <a:r>
                        <a:rPr lang="zh-CN" altLang="en-US" sz="1400" b="1" kern="100">
                          <a:solidFill>
                            <a:srgbClr val="000000"/>
                          </a:solidFill>
                          <a:effectLst/>
                          <a:latin typeface="仿宋" panose="02010609060101010101" charset="-122"/>
                          <a:ea typeface="仿宋" panose="02010609060101010101" charset="-122"/>
                        </a:rPr>
                        <a:t>元</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处；总工</a:t>
                      </a:r>
                      <a:r>
                        <a:rPr lang="en-US" altLang="zh-CN" sz="1400" b="1" kern="100">
                          <a:solidFill>
                            <a:srgbClr val="000000"/>
                          </a:solidFill>
                          <a:effectLst/>
                          <a:latin typeface="仿宋" panose="02010609060101010101" charset="-122"/>
                          <a:ea typeface="仿宋" panose="02010609060101010101" charset="-122"/>
                        </a:rPr>
                        <a:t>500</a:t>
                      </a:r>
                      <a:r>
                        <a:rPr lang="zh-CN" altLang="en-US" sz="1400" b="1" kern="100">
                          <a:solidFill>
                            <a:srgbClr val="000000"/>
                          </a:solidFill>
                          <a:effectLst/>
                          <a:latin typeface="仿宋" panose="02010609060101010101" charset="-122"/>
                          <a:ea typeface="仿宋" panose="02010609060101010101" charset="-122"/>
                        </a:rPr>
                        <a:t>元</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处、其他验收组人员</a:t>
                      </a:r>
                      <a:r>
                        <a:rPr lang="en-US" altLang="zh-CN" sz="1400" b="1" kern="100">
                          <a:solidFill>
                            <a:srgbClr val="000000"/>
                          </a:solidFill>
                          <a:effectLst/>
                          <a:latin typeface="仿宋" panose="02010609060101010101" charset="-122"/>
                          <a:ea typeface="仿宋" panose="02010609060101010101" charset="-122"/>
                        </a:rPr>
                        <a:t>100</a:t>
                      </a:r>
                      <a:r>
                        <a:rPr lang="zh-CN" altLang="en-US" sz="1400" b="1" kern="100">
                          <a:solidFill>
                            <a:srgbClr val="000000"/>
                          </a:solidFill>
                          <a:effectLst/>
                          <a:latin typeface="仿宋" panose="02010609060101010101" charset="-122"/>
                          <a:ea typeface="仿宋" panose="02010609060101010101" charset="-122"/>
                        </a:rPr>
                        <a:t>元</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处；分包单位</a:t>
                      </a:r>
                      <a:r>
                        <a:rPr lang="en-US" altLang="zh-CN" sz="1400" b="1" kern="100">
                          <a:solidFill>
                            <a:srgbClr val="000000"/>
                          </a:solidFill>
                          <a:effectLst/>
                          <a:latin typeface="仿宋" panose="02010609060101010101" charset="-122"/>
                          <a:ea typeface="仿宋" panose="02010609060101010101" charset="-122"/>
                        </a:rPr>
                        <a:t>1000-10000</a:t>
                      </a:r>
                      <a:r>
                        <a:rPr lang="zh-CN" altLang="en-US" sz="1400" b="1" kern="100">
                          <a:solidFill>
                            <a:srgbClr val="000000"/>
                          </a:solidFill>
                          <a:effectLst/>
                          <a:latin typeface="仿宋" panose="02010609060101010101" charset="-122"/>
                          <a:ea typeface="仿宋" panose="02010609060101010101" charset="-122"/>
                        </a:rPr>
                        <a:t>元</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处。</a:t>
                      </a:r>
                      <a:endParaRPr lang="zh-CN" altLang="en-US" sz="1400" b="1" kern="100">
                        <a:solidFill>
                          <a:srgbClr val="000000"/>
                        </a:solidFill>
                        <a:effectLst/>
                        <a:latin typeface="仿宋" panose="02010609060101010101" charset="-122"/>
                        <a:ea typeface="仿宋" panose="02010609060101010101" charset="-122"/>
                      </a:endParaRPr>
                    </a:p>
                  </a:txBody>
                  <a:tcPr marL="67945" marR="3175" marT="40005"/>
                </a:tc>
              </a:tr>
              <a:tr h="826770">
                <a:tc>
                  <a:txBody>
                    <a:bodyPr/>
                    <a:lstStyle/>
                    <a:p>
                      <a:pPr marL="0" marR="66040" indent="0" algn="ctr">
                        <a:lnSpc>
                          <a:spcPct val="150000"/>
                        </a:lnSpc>
                        <a:spcAft>
                          <a:spcPts val="0"/>
                        </a:spcAft>
                      </a:pPr>
                      <a:r>
                        <a:rPr lang="en-US" altLang="zh-CN" sz="1400" b="1" kern="100">
                          <a:solidFill>
                            <a:srgbClr val="000000"/>
                          </a:solidFill>
                          <a:effectLst/>
                          <a:latin typeface="仿宋" panose="02010609060101010101" charset="-122"/>
                          <a:ea typeface="仿宋" panose="02010609060101010101" charset="-122"/>
                        </a:rPr>
                        <a:t>2</a:t>
                      </a:r>
                      <a:endParaRPr lang="zh-CN" altLang="en-US" sz="1400" b="1" kern="100">
                        <a:solidFill>
                          <a:srgbClr val="000000"/>
                        </a:solidFill>
                        <a:effectLst/>
                        <a:latin typeface="仿宋" panose="02010609060101010101" charset="-122"/>
                        <a:ea typeface="仿宋" panose="02010609060101010101" charset="-122"/>
                      </a:endParaRPr>
                    </a:p>
                  </a:txBody>
                  <a:tcPr marL="67945" marR="3175" marT="40005" anchor="ctr"/>
                </a:tc>
                <a:tc>
                  <a:txBody>
                    <a:bodyPr/>
                    <a:lstStyle/>
                    <a:p>
                      <a:pPr marL="635" marR="0" indent="0" algn="ctr">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对悬挂了不合格标签的设施、设备，未落实整改、仍然在使用。</a:t>
                      </a:r>
                      <a:endParaRPr lang="zh-CN" altLang="en-US" sz="1400" b="1" kern="100" dirty="0">
                        <a:solidFill>
                          <a:srgbClr val="000000"/>
                        </a:solidFill>
                        <a:effectLst/>
                        <a:latin typeface="仿宋" panose="02010609060101010101" charset="-122"/>
                        <a:ea typeface="仿宋" panose="02010609060101010101" charset="-122"/>
                      </a:endParaRPr>
                    </a:p>
                  </a:txBody>
                  <a:tcPr marL="67945" marR="3175" marT="40005"/>
                </a:tc>
                <a:tc>
                  <a:txBody>
                    <a:bodyPr/>
                    <a:lstStyle/>
                    <a:p>
                      <a:pPr marL="0" marR="0" indent="0" algn="ctr">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项目经理、责任工程师，分包单位</a:t>
                      </a:r>
                      <a:endParaRPr lang="zh-CN" altLang="en-US" sz="1400" b="1" kern="100" dirty="0">
                        <a:solidFill>
                          <a:srgbClr val="000000"/>
                        </a:solidFill>
                        <a:effectLst/>
                        <a:latin typeface="仿宋" panose="02010609060101010101" charset="-122"/>
                        <a:ea typeface="仿宋" panose="02010609060101010101" charset="-122"/>
                      </a:endParaRPr>
                    </a:p>
                  </a:txBody>
                  <a:tcPr marL="67945" marR="3175" marT="40005"/>
                </a:tc>
                <a:tc>
                  <a:txBody>
                    <a:bodyPr/>
                    <a:lstStyle/>
                    <a:p>
                      <a:pPr marL="635" marR="0" indent="0" algn="ctr">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项目经理</a:t>
                      </a:r>
                      <a:r>
                        <a:rPr lang="en-US" altLang="zh-CN" sz="1400" b="1" kern="100" dirty="0">
                          <a:solidFill>
                            <a:srgbClr val="000000"/>
                          </a:solidFill>
                          <a:effectLst/>
                          <a:latin typeface="仿宋" panose="02010609060101010101" charset="-122"/>
                          <a:ea typeface="仿宋" panose="02010609060101010101" charset="-122"/>
                        </a:rPr>
                        <a:t>500</a:t>
                      </a:r>
                      <a:r>
                        <a:rPr lang="zh-CN" altLang="en-US" sz="1400" b="1" kern="100" dirty="0">
                          <a:solidFill>
                            <a:srgbClr val="000000"/>
                          </a:solidFill>
                          <a:effectLst/>
                          <a:latin typeface="仿宋" panose="02010609060101010101" charset="-122"/>
                          <a:ea typeface="仿宋" panose="02010609060101010101" charset="-122"/>
                        </a:rPr>
                        <a:t>元</a:t>
                      </a:r>
                      <a:r>
                        <a:rPr lang="en-US" altLang="zh-CN" sz="1400" b="1" kern="100" dirty="0">
                          <a:solidFill>
                            <a:srgbClr val="000000"/>
                          </a:solidFill>
                          <a:effectLst/>
                          <a:latin typeface="仿宋" panose="02010609060101010101" charset="-122"/>
                          <a:ea typeface="仿宋" panose="02010609060101010101" charset="-122"/>
                        </a:rPr>
                        <a:t>/</a:t>
                      </a:r>
                      <a:r>
                        <a:rPr lang="zh-CN" altLang="en-US" sz="1400" b="1" kern="100" dirty="0">
                          <a:solidFill>
                            <a:srgbClr val="000000"/>
                          </a:solidFill>
                          <a:effectLst/>
                          <a:latin typeface="仿宋" panose="02010609060101010101" charset="-122"/>
                          <a:ea typeface="仿宋" panose="02010609060101010101" charset="-122"/>
                        </a:rPr>
                        <a:t>处，责任工程师</a:t>
                      </a:r>
                      <a:r>
                        <a:rPr lang="en-US" altLang="zh-CN" sz="1400" b="1" kern="100" dirty="0">
                          <a:solidFill>
                            <a:srgbClr val="000000"/>
                          </a:solidFill>
                          <a:effectLst/>
                          <a:latin typeface="仿宋" panose="02010609060101010101" charset="-122"/>
                          <a:ea typeface="仿宋" panose="02010609060101010101" charset="-122"/>
                        </a:rPr>
                        <a:t>100 </a:t>
                      </a:r>
                      <a:r>
                        <a:rPr lang="zh-CN" altLang="en-US" sz="1400" b="1" kern="100" dirty="0">
                          <a:solidFill>
                            <a:srgbClr val="000000"/>
                          </a:solidFill>
                          <a:effectLst/>
                          <a:latin typeface="仿宋" panose="02010609060101010101" charset="-122"/>
                          <a:ea typeface="仿宋" panose="02010609060101010101" charset="-122"/>
                        </a:rPr>
                        <a:t>元</a:t>
                      </a:r>
                      <a:r>
                        <a:rPr lang="en-US" altLang="zh-CN" sz="1400" b="1" kern="100" dirty="0">
                          <a:solidFill>
                            <a:srgbClr val="000000"/>
                          </a:solidFill>
                          <a:effectLst/>
                          <a:latin typeface="仿宋" panose="02010609060101010101" charset="-122"/>
                          <a:ea typeface="仿宋" panose="02010609060101010101" charset="-122"/>
                        </a:rPr>
                        <a:t>/</a:t>
                      </a:r>
                      <a:r>
                        <a:rPr lang="zh-CN" altLang="en-US" sz="1400" b="1" kern="100" dirty="0">
                          <a:solidFill>
                            <a:srgbClr val="000000"/>
                          </a:solidFill>
                          <a:effectLst/>
                          <a:latin typeface="仿宋" panose="02010609060101010101" charset="-122"/>
                          <a:ea typeface="仿宋" panose="02010609060101010101" charset="-122"/>
                        </a:rPr>
                        <a:t>处；分包单位</a:t>
                      </a:r>
                      <a:r>
                        <a:rPr lang="en-US" altLang="zh-CN" sz="1400" b="1" kern="100" dirty="0">
                          <a:solidFill>
                            <a:srgbClr val="000000"/>
                          </a:solidFill>
                          <a:effectLst/>
                          <a:latin typeface="仿宋" panose="02010609060101010101" charset="-122"/>
                          <a:ea typeface="仿宋" panose="02010609060101010101" charset="-122"/>
                        </a:rPr>
                        <a:t>1000-10000</a:t>
                      </a:r>
                      <a:r>
                        <a:rPr lang="zh-CN" altLang="en-US" sz="1400" b="1" kern="100" dirty="0">
                          <a:solidFill>
                            <a:srgbClr val="000000"/>
                          </a:solidFill>
                          <a:effectLst/>
                          <a:latin typeface="仿宋" panose="02010609060101010101" charset="-122"/>
                          <a:ea typeface="仿宋" panose="02010609060101010101" charset="-122"/>
                        </a:rPr>
                        <a:t>元</a:t>
                      </a:r>
                      <a:r>
                        <a:rPr lang="en-US" altLang="zh-CN" sz="1400" b="1" kern="100" dirty="0">
                          <a:solidFill>
                            <a:srgbClr val="000000"/>
                          </a:solidFill>
                          <a:effectLst/>
                          <a:latin typeface="仿宋" panose="02010609060101010101" charset="-122"/>
                          <a:ea typeface="仿宋" panose="02010609060101010101" charset="-122"/>
                        </a:rPr>
                        <a:t>/</a:t>
                      </a:r>
                      <a:r>
                        <a:rPr lang="zh-CN" altLang="en-US" sz="1400" b="1" kern="100" dirty="0">
                          <a:solidFill>
                            <a:srgbClr val="000000"/>
                          </a:solidFill>
                          <a:effectLst/>
                          <a:latin typeface="仿宋" panose="02010609060101010101" charset="-122"/>
                          <a:ea typeface="仿宋" panose="02010609060101010101" charset="-122"/>
                        </a:rPr>
                        <a:t>处。</a:t>
                      </a:r>
                      <a:endParaRPr lang="zh-CN" altLang="en-US" sz="1400" b="1" kern="100" dirty="0">
                        <a:solidFill>
                          <a:srgbClr val="000000"/>
                        </a:solidFill>
                        <a:effectLst/>
                        <a:latin typeface="仿宋" panose="02010609060101010101" charset="-122"/>
                        <a:ea typeface="仿宋" panose="02010609060101010101" charset="-122"/>
                      </a:endParaRPr>
                    </a:p>
                  </a:txBody>
                  <a:tcPr marL="67945" marR="3175" marT="40005" anchor="ctr"/>
                </a:tc>
              </a:tr>
              <a:tr h="826770">
                <a:tc>
                  <a:txBody>
                    <a:bodyPr/>
                    <a:lstStyle/>
                    <a:p>
                      <a:pPr marL="0" marR="66040" indent="0" algn="ctr">
                        <a:lnSpc>
                          <a:spcPct val="150000"/>
                        </a:lnSpc>
                        <a:spcAft>
                          <a:spcPts val="0"/>
                        </a:spcAft>
                      </a:pPr>
                      <a:r>
                        <a:rPr lang="en-US" altLang="zh-CN" sz="1400" b="1" kern="100">
                          <a:solidFill>
                            <a:srgbClr val="000000"/>
                          </a:solidFill>
                          <a:effectLst/>
                          <a:latin typeface="仿宋" panose="02010609060101010101" charset="-122"/>
                          <a:ea typeface="仿宋" panose="02010609060101010101" charset="-122"/>
                        </a:rPr>
                        <a:t>3</a:t>
                      </a:r>
                      <a:endParaRPr lang="zh-CN" altLang="en-US" sz="1400" b="1" kern="100">
                        <a:solidFill>
                          <a:srgbClr val="000000"/>
                        </a:solidFill>
                        <a:effectLst/>
                        <a:latin typeface="仿宋" panose="02010609060101010101" charset="-122"/>
                        <a:ea typeface="仿宋" panose="02010609060101010101" charset="-122"/>
                      </a:endParaRPr>
                    </a:p>
                  </a:txBody>
                  <a:tcPr marL="67945" marR="3175" marT="40005" anchor="ctr"/>
                </a:tc>
                <a:tc>
                  <a:txBody>
                    <a:bodyPr/>
                    <a:lstStyle/>
                    <a:p>
                      <a:pPr marL="0" marR="0" indent="0" algn="ctr">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对验收不合格或遭到破坏未恢复的安全设施设备未悬挂不合格标签的。</a:t>
                      </a:r>
                      <a:endParaRPr lang="zh-CN" altLang="en-US" sz="1400" b="1" kern="100" dirty="0">
                        <a:solidFill>
                          <a:srgbClr val="000000"/>
                        </a:solidFill>
                        <a:effectLst/>
                        <a:latin typeface="仿宋" panose="02010609060101010101" charset="-122"/>
                        <a:ea typeface="仿宋" panose="02010609060101010101" charset="-122"/>
                      </a:endParaRPr>
                    </a:p>
                  </a:txBody>
                  <a:tcPr marL="67945" marR="3175" marT="40005"/>
                </a:tc>
                <a:tc>
                  <a:txBody>
                    <a:bodyPr/>
                    <a:lstStyle/>
                    <a:p>
                      <a:pPr marL="0" marR="0" indent="0" algn="ctr">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项目经理、安全总监、安全工程师</a:t>
                      </a:r>
                      <a:endParaRPr lang="zh-CN" altLang="en-US" sz="1400" b="1" kern="100" dirty="0">
                        <a:solidFill>
                          <a:srgbClr val="000000"/>
                        </a:solidFill>
                        <a:effectLst/>
                        <a:latin typeface="仿宋" panose="02010609060101010101" charset="-122"/>
                        <a:ea typeface="仿宋" panose="02010609060101010101" charset="-122"/>
                      </a:endParaRPr>
                    </a:p>
                  </a:txBody>
                  <a:tcPr marL="67945" marR="3175" marT="40005"/>
                </a:tc>
                <a:tc>
                  <a:txBody>
                    <a:bodyPr/>
                    <a:lstStyle/>
                    <a:p>
                      <a:pPr marL="635" marR="0" indent="0" algn="ctr">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项目经理、安全总监 </a:t>
                      </a:r>
                      <a:r>
                        <a:rPr lang="en-US" altLang="zh-CN" sz="1400" b="1" kern="100" dirty="0">
                          <a:solidFill>
                            <a:srgbClr val="000000"/>
                          </a:solidFill>
                          <a:effectLst/>
                          <a:latin typeface="仿宋" panose="02010609060101010101" charset="-122"/>
                          <a:ea typeface="仿宋" panose="02010609060101010101" charset="-122"/>
                        </a:rPr>
                        <a:t>500 </a:t>
                      </a:r>
                      <a:r>
                        <a:rPr lang="zh-CN" altLang="en-US" sz="1400" b="1" kern="100" dirty="0">
                          <a:solidFill>
                            <a:srgbClr val="000000"/>
                          </a:solidFill>
                          <a:effectLst/>
                          <a:latin typeface="仿宋" panose="02010609060101010101" charset="-122"/>
                          <a:ea typeface="仿宋" panose="02010609060101010101" charset="-122"/>
                        </a:rPr>
                        <a:t>元</a:t>
                      </a:r>
                      <a:r>
                        <a:rPr lang="en-US" altLang="zh-CN" sz="1400" b="1" kern="100" dirty="0">
                          <a:solidFill>
                            <a:srgbClr val="000000"/>
                          </a:solidFill>
                          <a:effectLst/>
                          <a:latin typeface="仿宋" panose="02010609060101010101" charset="-122"/>
                          <a:ea typeface="仿宋" panose="02010609060101010101" charset="-122"/>
                        </a:rPr>
                        <a:t>/</a:t>
                      </a:r>
                      <a:r>
                        <a:rPr lang="zh-CN" altLang="en-US" sz="1400" b="1" kern="100" dirty="0">
                          <a:solidFill>
                            <a:srgbClr val="000000"/>
                          </a:solidFill>
                          <a:effectLst/>
                          <a:latin typeface="仿宋" panose="02010609060101010101" charset="-122"/>
                          <a:ea typeface="仿宋" panose="02010609060101010101" charset="-122"/>
                        </a:rPr>
                        <a:t>处、安全工程师 </a:t>
                      </a:r>
                      <a:r>
                        <a:rPr lang="en-US" altLang="zh-CN" sz="1400" b="1" kern="100" dirty="0">
                          <a:solidFill>
                            <a:srgbClr val="000000"/>
                          </a:solidFill>
                          <a:effectLst/>
                          <a:latin typeface="仿宋" panose="02010609060101010101" charset="-122"/>
                          <a:ea typeface="仿宋" panose="02010609060101010101" charset="-122"/>
                        </a:rPr>
                        <a:t>100 </a:t>
                      </a:r>
                      <a:r>
                        <a:rPr lang="zh-CN" altLang="en-US" sz="1400" b="1" kern="100" dirty="0">
                          <a:solidFill>
                            <a:srgbClr val="000000"/>
                          </a:solidFill>
                          <a:effectLst/>
                          <a:latin typeface="仿宋" panose="02010609060101010101" charset="-122"/>
                          <a:ea typeface="仿宋" panose="02010609060101010101" charset="-122"/>
                        </a:rPr>
                        <a:t>元</a:t>
                      </a:r>
                      <a:r>
                        <a:rPr lang="en-US" altLang="zh-CN" sz="1400" b="1" kern="100" dirty="0">
                          <a:solidFill>
                            <a:srgbClr val="000000"/>
                          </a:solidFill>
                          <a:effectLst/>
                          <a:latin typeface="仿宋" panose="02010609060101010101" charset="-122"/>
                          <a:ea typeface="仿宋" panose="02010609060101010101" charset="-122"/>
                        </a:rPr>
                        <a:t>/</a:t>
                      </a:r>
                      <a:r>
                        <a:rPr lang="zh-CN" altLang="en-US" sz="1400" b="1" kern="100" dirty="0">
                          <a:solidFill>
                            <a:srgbClr val="000000"/>
                          </a:solidFill>
                          <a:effectLst/>
                          <a:latin typeface="仿宋" panose="02010609060101010101" charset="-122"/>
                          <a:ea typeface="仿宋" panose="02010609060101010101" charset="-122"/>
                        </a:rPr>
                        <a:t>处；两次及以上的加倍处罚。</a:t>
                      </a:r>
                      <a:endParaRPr lang="zh-CN" altLang="en-US" sz="1400" b="1" kern="100" dirty="0">
                        <a:solidFill>
                          <a:srgbClr val="000000"/>
                        </a:solidFill>
                        <a:effectLst/>
                        <a:latin typeface="仿宋" panose="02010609060101010101" charset="-122"/>
                        <a:ea typeface="仿宋" panose="02010609060101010101" charset="-122"/>
                      </a:endParaRPr>
                    </a:p>
                  </a:txBody>
                  <a:tcPr marL="67945" marR="3175" marT="40005"/>
                </a:tc>
              </a:tr>
            </a:tbl>
          </a:graphicData>
        </a:graphic>
      </p:graphicFrame>
    </p:spTree>
  </p:cSld>
  <p:clrMapOvr>
    <a:masterClrMapping/>
  </p:clrMapOvr>
  <p:transition>
    <p:random/>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1" name="文本框 10"/>
          <p:cNvSpPr txBox="1"/>
          <p:nvPr/>
        </p:nvSpPr>
        <p:spPr>
          <a:xfrm>
            <a:off x="346251" y="1642310"/>
            <a:ext cx="11026183" cy="1096454"/>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）管理规定</a:t>
            </a:r>
            <a:endParaRPr lang="en-US" altLang="zh-CN" sz="1600" b="1" dirty="0">
              <a:latin typeface="仿宋" panose="02010609060101010101" charset="-122"/>
              <a:ea typeface="仿宋" panose="02010609060101010101" charset="-122"/>
              <a:cs typeface="仿宋" panose="02010609060101010101" charset="-122"/>
              <a:sym typeface="+mn-ea"/>
            </a:endParaRPr>
          </a:p>
          <a:p>
            <a:pPr>
              <a:lnSpc>
                <a:spcPct val="150000"/>
              </a:lnSpc>
            </a:pPr>
            <a:r>
              <a:rPr lang="zh-CN" altLang="en-US" sz="1400" b="1" dirty="0">
                <a:latin typeface="仿宋" panose="02010609060101010101" charset="-122"/>
                <a:ea typeface="仿宋" panose="02010609060101010101" charset="-122"/>
                <a:cs typeface="仿宋" panose="02010609060101010101" charset="-122"/>
                <a:sym typeface="+mn-ea"/>
              </a:rPr>
              <a:t>   管理要求见</a:t>
            </a:r>
            <a:r>
              <a:rPr lang="en-US" altLang="zh-CN" sz="1400" b="1" dirty="0">
                <a:latin typeface="仿宋" panose="02010609060101010101" charset="-122"/>
                <a:ea typeface="仿宋" panose="02010609060101010101" charset="-122"/>
                <a:cs typeface="仿宋" panose="02010609060101010101" charset="-122"/>
                <a:sym typeface="+mn-ea"/>
              </a:rPr>
              <a:t>《3.3. 19 </a:t>
            </a:r>
            <a:r>
              <a:rPr lang="zh-CN" altLang="en-US" sz="1400" b="1" dirty="0">
                <a:latin typeface="仿宋" panose="02010609060101010101" charset="-122"/>
                <a:ea typeface="仿宋" panose="02010609060101010101" charset="-122"/>
                <a:cs typeface="仿宋" panose="02010609060101010101" charset="-122"/>
                <a:sym typeface="+mn-ea"/>
              </a:rPr>
              <a:t>十项“零容忍”安全隐患管理</a:t>
            </a:r>
            <a:r>
              <a:rPr lang="en-US" altLang="zh-CN" sz="1400" b="1" dirty="0">
                <a:latin typeface="仿宋" panose="02010609060101010101" charset="-122"/>
                <a:ea typeface="仿宋" panose="02010609060101010101" charset="-122"/>
                <a:cs typeface="仿宋" panose="02010609060101010101" charset="-122"/>
                <a:sym typeface="+mn-ea"/>
              </a:rPr>
              <a:t>》</a:t>
            </a:r>
            <a:r>
              <a:rPr lang="zh-CN" altLang="en-US" sz="1400" b="1" dirty="0">
                <a:latin typeface="仿宋" panose="02010609060101010101" charset="-122"/>
                <a:ea typeface="仿宋" panose="02010609060101010101" charset="-122"/>
                <a:sym typeface="+mn-ea"/>
              </a:rPr>
              <a:t>。</a:t>
            </a:r>
            <a:endParaRPr lang="en-US" altLang="zh-CN" sz="1400" b="1" dirty="0">
              <a:latin typeface="仿宋" panose="02010609060101010101" charset="-122"/>
              <a:ea typeface="仿宋" panose="02010609060101010101" charset="-122"/>
              <a:sym typeface="+mn-ea"/>
            </a:endParaRPr>
          </a:p>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）考核规定</a:t>
            </a:r>
            <a:endParaRPr lang="en-US" altLang="zh-CN" sz="1600" b="1" dirty="0">
              <a:latin typeface="仿宋" panose="02010609060101010101" charset="-122"/>
              <a:ea typeface="仿宋" panose="02010609060101010101" charset="-122"/>
              <a:cs typeface="仿宋" panose="02010609060101010101" charset="-122"/>
              <a:sym typeface="+mn-ea"/>
            </a:endParaRPr>
          </a:p>
        </p:txBody>
      </p:sp>
      <p:sp>
        <p:nvSpPr>
          <p:cNvPr id="6" name="文本框 5"/>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3.5  </a:t>
            </a:r>
            <a:r>
              <a:rPr lang="zh-CN" altLang="en-US" sz="2000" b="1" dirty="0">
                <a:latin typeface="仿宋" panose="02010609060101010101" charset="-122"/>
                <a:ea typeface="仿宋" panose="02010609060101010101" charset="-122"/>
                <a:cs typeface="仿宋" panose="02010609060101010101" charset="-122"/>
              </a:rPr>
              <a:t>安全生产奖罚管理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7" name="文本框 6"/>
          <p:cNvSpPr txBox="1"/>
          <p:nvPr/>
        </p:nvSpPr>
        <p:spPr>
          <a:xfrm>
            <a:off x="346011" y="1238249"/>
            <a:ext cx="5167174" cy="403957"/>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3.5</a:t>
            </a:r>
            <a:r>
              <a:rPr lang="en-US" altLang="zh-CN" sz="1600" b="1" dirty="0">
                <a:latin typeface="仿宋" panose="02010609060101010101" charset="-122"/>
                <a:ea typeface="仿宋" panose="02010609060101010101" charset="-122"/>
                <a:cs typeface="仿宋" panose="02010609060101010101" charset="-122"/>
              </a:rPr>
              <a:t>.2  </a:t>
            </a:r>
            <a:r>
              <a:rPr lang="zh-CN" altLang="en-US" sz="1600" b="1" dirty="0">
                <a:latin typeface="仿宋" panose="02010609060101010101" charset="-122"/>
                <a:ea typeface="仿宋" panose="02010609060101010101" charset="-122"/>
                <a:cs typeface="仿宋" panose="02010609060101010101" charset="-122"/>
              </a:rPr>
              <a:t>十项“零容忍”安全隐患考核管理</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graphicFrame>
        <p:nvGraphicFramePr>
          <p:cNvPr id="8" name="表格 7"/>
          <p:cNvGraphicFramePr>
            <a:graphicFrameLocks noGrp="1"/>
          </p:cNvGraphicFramePr>
          <p:nvPr>
            <p:custDataLst>
              <p:tags r:id="rId2"/>
            </p:custDataLst>
          </p:nvPr>
        </p:nvGraphicFramePr>
        <p:xfrm>
          <a:off x="393287" y="2828139"/>
          <a:ext cx="11531600" cy="3586480"/>
        </p:xfrm>
        <a:graphic>
          <a:graphicData uri="http://schemas.openxmlformats.org/drawingml/2006/table">
            <a:tbl>
              <a:tblPr>
                <a:tableStyleId>{5C22544A-7EE6-4342-B048-85BDC9FD1C3A}</a:tableStyleId>
              </a:tblPr>
              <a:tblGrid>
                <a:gridCol w="772160"/>
                <a:gridCol w="1986915"/>
                <a:gridCol w="3478530"/>
                <a:gridCol w="2757805"/>
                <a:gridCol w="2536190"/>
              </a:tblGrid>
              <a:tr h="524510">
                <a:tc>
                  <a:txBody>
                    <a:bodyPr/>
                    <a:lstStyle/>
                    <a:p>
                      <a:pPr marL="23495" marR="0" indent="0" algn="ctr">
                        <a:lnSpc>
                          <a:spcPct val="150000"/>
                        </a:lnSpc>
                        <a:spcAft>
                          <a:spcPts val="0"/>
                        </a:spcAft>
                      </a:pPr>
                      <a:r>
                        <a:rPr lang="zh-CN" altLang="en-US" sz="1600" b="1" kern="100">
                          <a:solidFill>
                            <a:schemeClr val="bg1"/>
                          </a:solidFill>
                          <a:effectLst/>
                          <a:latin typeface="仿宋" panose="02010609060101010101" charset="-122"/>
                          <a:ea typeface="仿宋" panose="02010609060101010101" charset="-122"/>
                        </a:rPr>
                        <a:t>序号</a:t>
                      </a:r>
                      <a:endParaRPr lang="zh-CN" altLang="en-US" sz="1600" b="1" kern="100">
                        <a:solidFill>
                          <a:schemeClr val="bg1"/>
                        </a:solidFill>
                        <a:effectLst/>
                        <a:latin typeface="仿宋" panose="02010609060101010101" charset="-122"/>
                        <a:ea typeface="仿宋" panose="02010609060101010101" charset="-122"/>
                      </a:endParaRPr>
                    </a:p>
                  </a:txBody>
                  <a:tcPr marL="67310" marR="62865" marT="40005">
                    <a:solidFill>
                      <a:srgbClr val="00AEEF"/>
                    </a:solidFill>
                  </a:tcPr>
                </a:tc>
                <a:tc>
                  <a:txBody>
                    <a:bodyPr/>
                    <a:lstStyle/>
                    <a:p>
                      <a:pPr marL="138430" marR="0" indent="0" algn="ctr">
                        <a:lnSpc>
                          <a:spcPct val="150000"/>
                        </a:lnSpc>
                        <a:spcAft>
                          <a:spcPts val="0"/>
                        </a:spcAft>
                      </a:pPr>
                      <a:r>
                        <a:rPr lang="zh-CN" altLang="en-US" sz="1600" b="1" kern="100">
                          <a:solidFill>
                            <a:schemeClr val="bg1"/>
                          </a:solidFill>
                          <a:effectLst/>
                          <a:latin typeface="仿宋" panose="02010609060101010101" charset="-122"/>
                          <a:ea typeface="仿宋" panose="02010609060101010101" charset="-122"/>
                        </a:rPr>
                        <a:t>零容忍项目</a:t>
                      </a:r>
                      <a:endParaRPr lang="zh-CN" altLang="en-US" sz="1600" b="1" kern="100">
                        <a:solidFill>
                          <a:schemeClr val="bg1"/>
                        </a:solidFill>
                        <a:effectLst/>
                        <a:latin typeface="仿宋" panose="02010609060101010101" charset="-122"/>
                        <a:ea typeface="仿宋" panose="02010609060101010101" charset="-122"/>
                      </a:endParaRPr>
                    </a:p>
                  </a:txBody>
                  <a:tcPr marL="67310" marR="62865" marT="40005">
                    <a:solidFill>
                      <a:srgbClr val="00AEEF"/>
                    </a:solidFill>
                  </a:tcPr>
                </a:tc>
                <a:tc>
                  <a:txBody>
                    <a:bodyPr/>
                    <a:lstStyle/>
                    <a:p>
                      <a:pPr marL="0" marR="3810" indent="0" algn="ctr">
                        <a:lnSpc>
                          <a:spcPct val="150000"/>
                        </a:lnSpc>
                        <a:spcAft>
                          <a:spcPts val="0"/>
                        </a:spcAft>
                      </a:pPr>
                      <a:r>
                        <a:rPr lang="zh-CN" altLang="en-US" sz="1600" b="1" kern="100">
                          <a:solidFill>
                            <a:schemeClr val="bg1"/>
                          </a:solidFill>
                          <a:effectLst/>
                          <a:latin typeface="仿宋" panose="02010609060101010101" charset="-122"/>
                          <a:ea typeface="仿宋" panose="02010609060101010101" charset="-122"/>
                        </a:rPr>
                        <a:t>主责人员</a:t>
                      </a:r>
                      <a:endParaRPr lang="zh-CN" altLang="en-US" sz="1600" b="1" kern="100">
                        <a:solidFill>
                          <a:schemeClr val="bg1"/>
                        </a:solidFill>
                        <a:effectLst/>
                        <a:latin typeface="仿宋" panose="02010609060101010101" charset="-122"/>
                        <a:ea typeface="仿宋" panose="02010609060101010101" charset="-122"/>
                      </a:endParaRPr>
                    </a:p>
                  </a:txBody>
                  <a:tcPr marL="67310" marR="62865" marT="40005">
                    <a:solidFill>
                      <a:srgbClr val="00AEEF"/>
                    </a:solidFill>
                  </a:tcPr>
                </a:tc>
                <a:tc>
                  <a:txBody>
                    <a:bodyPr/>
                    <a:lstStyle/>
                    <a:p>
                      <a:pPr marL="182880" marR="0" indent="0" algn="ctr">
                        <a:lnSpc>
                          <a:spcPct val="150000"/>
                        </a:lnSpc>
                        <a:spcAft>
                          <a:spcPts val="0"/>
                        </a:spcAft>
                      </a:pPr>
                      <a:r>
                        <a:rPr lang="zh-CN" altLang="en-US" sz="1600" b="1" kern="100">
                          <a:solidFill>
                            <a:schemeClr val="bg1"/>
                          </a:solidFill>
                          <a:effectLst/>
                          <a:latin typeface="仿宋" panose="02010609060101010101" charset="-122"/>
                          <a:ea typeface="仿宋" panose="02010609060101010101" charset="-122"/>
                        </a:rPr>
                        <a:t>连带责任人</a:t>
                      </a:r>
                      <a:endParaRPr lang="zh-CN" altLang="en-US" sz="1600" b="1" kern="100">
                        <a:solidFill>
                          <a:schemeClr val="bg1"/>
                        </a:solidFill>
                        <a:effectLst/>
                        <a:latin typeface="仿宋" panose="02010609060101010101" charset="-122"/>
                        <a:ea typeface="仿宋" panose="02010609060101010101" charset="-122"/>
                      </a:endParaRPr>
                    </a:p>
                  </a:txBody>
                  <a:tcPr marL="67310" marR="62865" marT="40005">
                    <a:solidFill>
                      <a:srgbClr val="00AEEF"/>
                    </a:solidFill>
                  </a:tcPr>
                </a:tc>
                <a:tc>
                  <a:txBody>
                    <a:bodyPr/>
                    <a:lstStyle/>
                    <a:p>
                      <a:pPr marL="0" marR="5715"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处罚标准</a:t>
                      </a:r>
                      <a:endParaRPr lang="zh-CN" altLang="en-US" sz="1600" b="1" kern="100" dirty="0">
                        <a:solidFill>
                          <a:schemeClr val="bg1"/>
                        </a:solidFill>
                        <a:effectLst/>
                        <a:latin typeface="仿宋" panose="02010609060101010101" charset="-122"/>
                        <a:ea typeface="仿宋" panose="02010609060101010101" charset="-122"/>
                      </a:endParaRPr>
                    </a:p>
                  </a:txBody>
                  <a:tcPr marL="67310" marR="62865" marT="40005">
                    <a:solidFill>
                      <a:srgbClr val="00AEEF"/>
                    </a:solidFill>
                  </a:tcPr>
                </a:tc>
              </a:tr>
              <a:tr h="604520">
                <a:tc>
                  <a:txBody>
                    <a:bodyPr/>
                    <a:lstStyle/>
                    <a:p>
                      <a:pPr marL="93345" marR="0" indent="0" algn="ctr">
                        <a:lnSpc>
                          <a:spcPct val="107000"/>
                        </a:lnSpc>
                        <a:spcAft>
                          <a:spcPts val="0"/>
                        </a:spcAft>
                      </a:pPr>
                      <a:r>
                        <a:rPr lang="en-US" altLang="zh-CN" sz="1400" b="1" kern="100" dirty="0">
                          <a:solidFill>
                            <a:srgbClr val="000000"/>
                          </a:solidFill>
                          <a:effectLst/>
                          <a:latin typeface="仿宋" panose="02010609060101010101" charset="-122"/>
                          <a:ea typeface="仿宋" panose="02010609060101010101" charset="-122"/>
                        </a:rPr>
                        <a:t>1</a:t>
                      </a:r>
                      <a:endParaRPr lang="en-US" altLang="zh-CN" sz="1400" b="1" kern="100" dirty="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1270"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工人未经入场安全教育</a:t>
                      </a:r>
                      <a:endParaRPr lang="zh-CN" altLang="en-US" sz="1400" b="1" kern="100" dirty="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项目经理</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项目安全总监</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责任工程师</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助理责任工程师</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专业工程师</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分公司经理</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分公司安全总监</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rowSpan="5">
                  <a:txBody>
                    <a:bodyPr/>
                    <a:lstStyle/>
                    <a:p>
                      <a:pPr marL="635" marR="0" indent="0" algn="l">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项目经理：每次</a:t>
                      </a:r>
                      <a:r>
                        <a:rPr lang="en-US" altLang="zh-CN" sz="1400" b="1" kern="100" dirty="0">
                          <a:solidFill>
                            <a:srgbClr val="000000"/>
                          </a:solidFill>
                          <a:effectLst/>
                          <a:latin typeface="仿宋" panose="02010609060101010101" charset="-122"/>
                          <a:ea typeface="仿宋" panose="02010609060101010101" charset="-122"/>
                        </a:rPr>
                        <a:t>2000</a:t>
                      </a:r>
                      <a:r>
                        <a:rPr lang="zh-CN" altLang="en-US" sz="1400" b="1" kern="100" dirty="0">
                          <a:solidFill>
                            <a:srgbClr val="000000"/>
                          </a:solidFill>
                          <a:effectLst/>
                          <a:latin typeface="仿宋" panose="02010609060101010101" charset="-122"/>
                          <a:ea typeface="仿宋" panose="02010609060101010101" charset="-122"/>
                        </a:rPr>
                        <a:t>元 </a:t>
                      </a:r>
                      <a:r>
                        <a:rPr lang="en-US" altLang="zh-CN" sz="1400" b="1" kern="100" dirty="0">
                          <a:solidFill>
                            <a:srgbClr val="000000"/>
                          </a:solidFill>
                          <a:effectLst/>
                          <a:latin typeface="仿宋" panose="02010609060101010101" charset="-122"/>
                          <a:ea typeface="仿宋" panose="02010609060101010101" charset="-122"/>
                        </a:rPr>
                        <a:t>×n</a:t>
                      </a:r>
                      <a:r>
                        <a:rPr lang="zh-CN" altLang="en-US" sz="1400" b="1" kern="100" dirty="0">
                          <a:solidFill>
                            <a:srgbClr val="000000"/>
                          </a:solidFill>
                          <a:effectLst/>
                          <a:latin typeface="仿宋" panose="02010609060101010101" charset="-122"/>
                          <a:ea typeface="仿宋" panose="02010609060101010101" charset="-122"/>
                        </a:rPr>
                        <a:t>；项目其他主责人员：</a:t>
                      </a:r>
                      <a:r>
                        <a:rPr lang="en-US" altLang="zh-CN" sz="1400" b="1" kern="100" dirty="0">
                          <a:solidFill>
                            <a:srgbClr val="000000"/>
                          </a:solidFill>
                          <a:effectLst/>
                          <a:latin typeface="仿宋" panose="02010609060101010101" charset="-122"/>
                          <a:ea typeface="仿宋" panose="02010609060101010101" charset="-122"/>
                        </a:rPr>
                        <a:t>1000</a:t>
                      </a:r>
                      <a:r>
                        <a:rPr lang="zh-CN" altLang="en-US" sz="1400" b="1" kern="100" dirty="0">
                          <a:solidFill>
                            <a:srgbClr val="000000"/>
                          </a:solidFill>
                          <a:effectLst/>
                          <a:latin typeface="仿宋" panose="02010609060101010101" charset="-122"/>
                          <a:ea typeface="仿宋" panose="02010609060101010101" charset="-122"/>
                        </a:rPr>
                        <a:t>元</a:t>
                      </a:r>
                      <a:r>
                        <a:rPr lang="en-US" altLang="zh-CN" sz="1400" b="1" kern="100" dirty="0">
                          <a:solidFill>
                            <a:srgbClr val="000000"/>
                          </a:solidFill>
                          <a:effectLst/>
                          <a:latin typeface="仿宋" panose="02010609060101010101" charset="-122"/>
                          <a:ea typeface="仿宋" panose="02010609060101010101" charset="-122"/>
                        </a:rPr>
                        <a:t>×n</a:t>
                      </a:r>
                      <a:r>
                        <a:rPr lang="zh-CN" altLang="en-US" sz="1400" b="1" kern="100" dirty="0">
                          <a:solidFill>
                            <a:srgbClr val="000000"/>
                          </a:solidFill>
                          <a:effectLst/>
                          <a:latin typeface="仿宋" panose="02010609060101010101" charset="-122"/>
                          <a:ea typeface="仿宋" panose="02010609060101010101" charset="-122"/>
                        </a:rPr>
                        <a:t>；</a:t>
                      </a:r>
                      <a:endParaRPr lang="zh-CN" altLang="en-US" sz="1400" b="1" kern="100" dirty="0">
                        <a:solidFill>
                          <a:srgbClr val="000000"/>
                        </a:solidFill>
                        <a:effectLst/>
                        <a:latin typeface="仿宋" panose="02010609060101010101" charset="-122"/>
                        <a:ea typeface="仿宋" panose="02010609060101010101" charset="-122"/>
                      </a:endParaRPr>
                    </a:p>
                    <a:p>
                      <a:pPr marL="635" marR="0" indent="0" algn="l">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分公司相关人员：</a:t>
                      </a:r>
                      <a:r>
                        <a:rPr lang="en-US" altLang="zh-CN" sz="1400" b="1" kern="100" dirty="0">
                          <a:solidFill>
                            <a:srgbClr val="000000"/>
                          </a:solidFill>
                          <a:effectLst/>
                          <a:latin typeface="仿宋" panose="02010609060101010101" charset="-122"/>
                          <a:ea typeface="仿宋" panose="02010609060101010101" charset="-122"/>
                        </a:rPr>
                        <a:t>1000 </a:t>
                      </a:r>
                      <a:r>
                        <a:rPr lang="zh-CN" altLang="en-US" sz="1400" b="1" kern="100" dirty="0">
                          <a:solidFill>
                            <a:srgbClr val="000000"/>
                          </a:solidFill>
                          <a:effectLst/>
                          <a:latin typeface="仿宋" panose="02010609060101010101" charset="-122"/>
                          <a:ea typeface="仿宋" panose="02010609060101010101" charset="-122"/>
                        </a:rPr>
                        <a:t>元</a:t>
                      </a:r>
                      <a:r>
                        <a:rPr lang="en-US" altLang="zh-CN" sz="1400" b="1" kern="100" dirty="0">
                          <a:solidFill>
                            <a:srgbClr val="000000"/>
                          </a:solidFill>
                          <a:effectLst/>
                          <a:latin typeface="仿宋" panose="02010609060101010101" charset="-122"/>
                          <a:ea typeface="仿宋" panose="02010609060101010101" charset="-122"/>
                        </a:rPr>
                        <a:t>×n</a:t>
                      </a:r>
                      <a:r>
                        <a:rPr lang="zh-CN" altLang="en-US" sz="1400" b="1" kern="100" dirty="0">
                          <a:solidFill>
                            <a:srgbClr val="000000"/>
                          </a:solidFill>
                          <a:effectLst/>
                          <a:latin typeface="仿宋" panose="02010609060101010101" charset="-122"/>
                          <a:ea typeface="仿宋" panose="02010609060101010101" charset="-122"/>
                        </a:rPr>
                        <a:t>。</a:t>
                      </a:r>
                      <a:endParaRPr lang="zh-CN" altLang="en-US" sz="1400" b="1" kern="100" dirty="0">
                        <a:solidFill>
                          <a:srgbClr val="000000"/>
                        </a:solidFill>
                        <a:effectLst/>
                        <a:latin typeface="仿宋" panose="02010609060101010101" charset="-122"/>
                        <a:ea typeface="仿宋" panose="02010609060101010101" charset="-122"/>
                      </a:endParaRPr>
                    </a:p>
                    <a:p>
                      <a:pPr marL="635" marR="0" indent="0" algn="l">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注：</a:t>
                      </a:r>
                      <a:r>
                        <a:rPr lang="en-US" altLang="zh-CN" sz="1400" b="1" kern="100" dirty="0">
                          <a:solidFill>
                            <a:srgbClr val="000000"/>
                          </a:solidFill>
                          <a:effectLst/>
                          <a:latin typeface="仿宋" panose="02010609060101010101" charset="-122"/>
                          <a:ea typeface="仿宋" panose="02010609060101010101" charset="-122"/>
                        </a:rPr>
                        <a:t>n</a:t>
                      </a:r>
                      <a:r>
                        <a:rPr lang="zh-CN" altLang="en-US" sz="1400" b="1" kern="100" dirty="0">
                          <a:solidFill>
                            <a:srgbClr val="000000"/>
                          </a:solidFill>
                          <a:effectLst/>
                          <a:latin typeface="仿宋" panose="02010609060101010101" charset="-122"/>
                          <a:ea typeface="仿宋" panose="02010609060101010101" charset="-122"/>
                        </a:rPr>
                        <a:t>为发现十项“零容忍”隐患的数量或未接受入场教育、安全技术交底的工人数量。</a:t>
                      </a:r>
                      <a:endParaRPr lang="zh-CN" altLang="en-US" sz="1400" b="1" kern="100" dirty="0">
                        <a:solidFill>
                          <a:srgbClr val="000000"/>
                        </a:solidFill>
                        <a:effectLst/>
                        <a:latin typeface="仿宋" panose="02010609060101010101" charset="-122"/>
                        <a:ea typeface="仿宋" panose="02010609060101010101" charset="-122"/>
                      </a:endParaRPr>
                    </a:p>
                  </a:txBody>
                  <a:tcPr marL="67945" marR="3175" marT="40005" anchor="ctr"/>
                </a:tc>
              </a:tr>
              <a:tr h="558165">
                <a:tc>
                  <a:txBody>
                    <a:bodyPr/>
                    <a:lstStyle/>
                    <a:p>
                      <a:pPr marL="93345"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2</a:t>
                      </a:r>
                      <a:endParaRPr lang="en-US" altLang="zh-CN"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1270"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工人未经安全技术交底</a:t>
                      </a:r>
                      <a:endParaRPr lang="zh-CN" altLang="en-US" sz="1400" b="1" kern="100" dirty="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0"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项目经理</a:t>
                      </a:r>
                      <a:r>
                        <a:rPr lang="en-US" altLang="zh-CN" sz="1400" b="1" kern="100" dirty="0">
                          <a:solidFill>
                            <a:srgbClr val="000000"/>
                          </a:solidFill>
                          <a:effectLst/>
                          <a:latin typeface="仿宋" panose="02010609060101010101" charset="-122"/>
                          <a:ea typeface="仿宋" panose="02010609060101010101" charset="-122"/>
                        </a:rPr>
                        <a:t>/</a:t>
                      </a:r>
                      <a:r>
                        <a:rPr lang="zh-CN" altLang="en-US" sz="1400" b="1" kern="100" dirty="0">
                          <a:solidFill>
                            <a:srgbClr val="000000"/>
                          </a:solidFill>
                          <a:effectLst/>
                          <a:latin typeface="仿宋" panose="02010609060101010101" charset="-122"/>
                          <a:ea typeface="仿宋" panose="02010609060101010101" charset="-122"/>
                        </a:rPr>
                        <a:t>项目总工</a:t>
                      </a:r>
                      <a:endParaRPr lang="zh-CN" altLang="en-US" sz="1400" b="1" kern="100" dirty="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0"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分公司经理</a:t>
                      </a:r>
                      <a:r>
                        <a:rPr lang="en-US" altLang="zh-CN" sz="1400" b="1" kern="100" dirty="0">
                          <a:solidFill>
                            <a:srgbClr val="000000"/>
                          </a:solidFill>
                          <a:effectLst/>
                          <a:latin typeface="仿宋" panose="02010609060101010101" charset="-122"/>
                          <a:ea typeface="仿宋" panose="02010609060101010101" charset="-122"/>
                        </a:rPr>
                        <a:t>/</a:t>
                      </a:r>
                      <a:r>
                        <a:rPr lang="zh-CN" altLang="en-US" sz="1400" b="1" kern="100" dirty="0">
                          <a:solidFill>
                            <a:srgbClr val="000000"/>
                          </a:solidFill>
                          <a:effectLst/>
                          <a:latin typeface="仿宋" panose="02010609060101010101" charset="-122"/>
                          <a:ea typeface="仿宋" panose="02010609060101010101" charset="-122"/>
                        </a:rPr>
                        <a:t>分公司总工</a:t>
                      </a:r>
                      <a:endParaRPr lang="zh-CN" altLang="en-US" sz="1400" b="1" kern="100" dirty="0">
                        <a:solidFill>
                          <a:srgbClr val="000000"/>
                        </a:solidFill>
                        <a:effectLst/>
                        <a:latin typeface="仿宋" panose="02010609060101010101" charset="-122"/>
                        <a:ea typeface="仿宋" panose="02010609060101010101" charset="-122"/>
                      </a:endParaRPr>
                    </a:p>
                  </a:txBody>
                  <a:tcPr marL="67310" marR="62865" marT="40005" anchor="ctr"/>
                </a:tc>
                <a:tc vMerge="1">
                  <a:tcPr marL="67945" marR="3175" marT="40005" anchor="ctr"/>
                </a:tc>
              </a:tr>
              <a:tr h="781685">
                <a:tc>
                  <a:txBody>
                    <a:bodyPr/>
                    <a:lstStyle/>
                    <a:p>
                      <a:pPr marL="93345"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3</a:t>
                      </a:r>
                      <a:endParaRPr lang="en-US" altLang="zh-CN"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127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特种作业人员无证上岗</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0"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项目经理</a:t>
                      </a:r>
                      <a:r>
                        <a:rPr lang="en-US" altLang="zh-CN" sz="1400" b="1" kern="100" dirty="0">
                          <a:solidFill>
                            <a:srgbClr val="000000"/>
                          </a:solidFill>
                          <a:effectLst/>
                          <a:latin typeface="仿宋" panose="02010609060101010101" charset="-122"/>
                          <a:ea typeface="仿宋" panose="02010609060101010101" charset="-122"/>
                        </a:rPr>
                        <a:t>/</a:t>
                      </a:r>
                      <a:r>
                        <a:rPr lang="zh-CN" altLang="en-US" sz="1400" b="1" kern="100" dirty="0">
                          <a:solidFill>
                            <a:srgbClr val="000000"/>
                          </a:solidFill>
                          <a:effectLst/>
                          <a:latin typeface="仿宋" panose="02010609060101010101" charset="-122"/>
                          <a:ea typeface="仿宋" panose="02010609060101010101" charset="-122"/>
                        </a:rPr>
                        <a:t>责任工程师</a:t>
                      </a:r>
                      <a:r>
                        <a:rPr lang="en-US" altLang="zh-CN" sz="1400" b="1" kern="100" dirty="0">
                          <a:solidFill>
                            <a:srgbClr val="000000"/>
                          </a:solidFill>
                          <a:effectLst/>
                          <a:latin typeface="仿宋" panose="02010609060101010101" charset="-122"/>
                          <a:ea typeface="仿宋" panose="02010609060101010101" charset="-122"/>
                        </a:rPr>
                        <a:t>/ </a:t>
                      </a:r>
                      <a:r>
                        <a:rPr lang="zh-CN" altLang="en-US" sz="1400" b="1" kern="100" dirty="0">
                          <a:solidFill>
                            <a:srgbClr val="000000"/>
                          </a:solidFill>
                          <a:effectLst/>
                          <a:latin typeface="仿宋" panose="02010609060101010101" charset="-122"/>
                          <a:ea typeface="仿宋" panose="02010609060101010101" charset="-122"/>
                        </a:rPr>
                        <a:t>助理责任工程师</a:t>
                      </a:r>
                      <a:r>
                        <a:rPr lang="en-US" altLang="zh-CN" sz="1400" b="1" kern="100" dirty="0">
                          <a:solidFill>
                            <a:srgbClr val="000000"/>
                          </a:solidFill>
                          <a:effectLst/>
                          <a:latin typeface="仿宋" panose="02010609060101010101" charset="-122"/>
                          <a:ea typeface="仿宋" panose="02010609060101010101" charset="-122"/>
                        </a:rPr>
                        <a:t>/</a:t>
                      </a:r>
                      <a:r>
                        <a:rPr lang="zh-CN" altLang="en-US" sz="1400" b="1" kern="100" dirty="0">
                          <a:solidFill>
                            <a:srgbClr val="000000"/>
                          </a:solidFill>
                          <a:effectLst/>
                          <a:latin typeface="仿宋" panose="02010609060101010101" charset="-122"/>
                          <a:ea typeface="仿宋" panose="02010609060101010101" charset="-122"/>
                        </a:rPr>
                        <a:t>机械管理员</a:t>
                      </a:r>
                      <a:endParaRPr lang="zh-CN" altLang="en-US" sz="1400" b="1" kern="100" dirty="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0"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分公司经理</a:t>
                      </a:r>
                      <a:r>
                        <a:rPr lang="en-US" altLang="zh-CN" sz="1400" b="1" kern="100" dirty="0">
                          <a:solidFill>
                            <a:srgbClr val="000000"/>
                          </a:solidFill>
                          <a:effectLst/>
                          <a:latin typeface="仿宋" panose="02010609060101010101" charset="-122"/>
                          <a:ea typeface="仿宋" panose="02010609060101010101" charset="-122"/>
                        </a:rPr>
                        <a:t>/</a:t>
                      </a:r>
                      <a:r>
                        <a:rPr lang="zh-CN" altLang="en-US" sz="1400" b="1" kern="100" dirty="0">
                          <a:solidFill>
                            <a:srgbClr val="000000"/>
                          </a:solidFill>
                          <a:effectLst/>
                          <a:latin typeface="仿宋" panose="02010609060101010101" charset="-122"/>
                          <a:ea typeface="仿宋" panose="02010609060101010101" charset="-122"/>
                        </a:rPr>
                        <a:t>分公司安全总监</a:t>
                      </a:r>
                      <a:r>
                        <a:rPr lang="en-US" altLang="zh-CN" sz="1400" b="1" kern="100" dirty="0">
                          <a:solidFill>
                            <a:srgbClr val="000000"/>
                          </a:solidFill>
                          <a:effectLst/>
                          <a:latin typeface="仿宋" panose="02010609060101010101" charset="-122"/>
                          <a:ea typeface="仿宋" panose="02010609060101010101" charset="-122"/>
                        </a:rPr>
                        <a:t>/</a:t>
                      </a:r>
                      <a:r>
                        <a:rPr lang="zh-CN" altLang="en-US" sz="1400" b="1" kern="100" dirty="0">
                          <a:solidFill>
                            <a:srgbClr val="000000"/>
                          </a:solidFill>
                          <a:effectLst/>
                          <a:latin typeface="仿宋" panose="02010609060101010101" charset="-122"/>
                          <a:ea typeface="仿宋" panose="02010609060101010101" charset="-122"/>
                        </a:rPr>
                        <a:t>分公司机械主管</a:t>
                      </a:r>
                      <a:endParaRPr lang="zh-CN" altLang="en-US" sz="1400" b="1" kern="100" dirty="0">
                        <a:solidFill>
                          <a:srgbClr val="000000"/>
                        </a:solidFill>
                        <a:effectLst/>
                        <a:latin typeface="仿宋" panose="02010609060101010101" charset="-122"/>
                        <a:ea typeface="仿宋" panose="02010609060101010101" charset="-122"/>
                      </a:endParaRPr>
                    </a:p>
                  </a:txBody>
                  <a:tcPr marL="67310" marR="62865" marT="40005" anchor="ctr"/>
                </a:tc>
                <a:tc vMerge="1">
                  <a:tcPr marL="67945" marR="3175" marT="40005"/>
                </a:tc>
              </a:tr>
              <a:tr h="558800">
                <a:tc>
                  <a:txBody>
                    <a:bodyPr/>
                    <a:lstStyle/>
                    <a:p>
                      <a:pPr marL="93345"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4</a:t>
                      </a:r>
                      <a:endParaRPr lang="en-US" altLang="zh-CN"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127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危大工程未按要求组织安全验收</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项目经理</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项目总工</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责任工程师</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安全总监</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0"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分公司经理</a:t>
                      </a:r>
                      <a:r>
                        <a:rPr lang="en-US" altLang="zh-CN" sz="1400" b="1" kern="100" dirty="0">
                          <a:solidFill>
                            <a:srgbClr val="000000"/>
                          </a:solidFill>
                          <a:effectLst/>
                          <a:latin typeface="仿宋" panose="02010609060101010101" charset="-122"/>
                          <a:ea typeface="仿宋" panose="02010609060101010101" charset="-122"/>
                        </a:rPr>
                        <a:t>/</a:t>
                      </a:r>
                      <a:r>
                        <a:rPr lang="zh-CN" altLang="en-US" sz="1400" b="1" kern="100" dirty="0">
                          <a:solidFill>
                            <a:srgbClr val="000000"/>
                          </a:solidFill>
                          <a:effectLst/>
                          <a:latin typeface="仿宋" panose="02010609060101010101" charset="-122"/>
                          <a:ea typeface="仿宋" panose="02010609060101010101" charset="-122"/>
                        </a:rPr>
                        <a:t>分公司总工</a:t>
                      </a:r>
                      <a:r>
                        <a:rPr lang="en-US" altLang="zh-CN" sz="1400" b="1" kern="100" dirty="0">
                          <a:solidFill>
                            <a:srgbClr val="000000"/>
                          </a:solidFill>
                          <a:effectLst/>
                          <a:latin typeface="仿宋" panose="02010609060101010101" charset="-122"/>
                          <a:ea typeface="仿宋" panose="02010609060101010101" charset="-122"/>
                        </a:rPr>
                        <a:t>/</a:t>
                      </a:r>
                      <a:r>
                        <a:rPr lang="zh-CN" altLang="en-US" sz="1400" b="1" kern="100" dirty="0">
                          <a:solidFill>
                            <a:srgbClr val="000000"/>
                          </a:solidFill>
                          <a:effectLst/>
                          <a:latin typeface="仿宋" panose="02010609060101010101" charset="-122"/>
                          <a:ea typeface="仿宋" panose="02010609060101010101" charset="-122"/>
                        </a:rPr>
                        <a:t>分公司安全总监</a:t>
                      </a:r>
                      <a:endParaRPr lang="zh-CN" altLang="en-US" sz="1400" b="1" kern="100" dirty="0">
                        <a:solidFill>
                          <a:srgbClr val="000000"/>
                        </a:solidFill>
                        <a:effectLst/>
                        <a:latin typeface="仿宋" panose="02010609060101010101" charset="-122"/>
                        <a:ea typeface="仿宋" panose="02010609060101010101" charset="-122"/>
                      </a:endParaRPr>
                    </a:p>
                  </a:txBody>
                  <a:tcPr marL="67310" marR="62865" marT="40005" anchor="ctr"/>
                </a:tc>
                <a:tc vMerge="1">
                  <a:tcPr marL="67945" marR="3175" marT="40005"/>
                </a:tc>
              </a:tr>
              <a:tr h="558800">
                <a:tc>
                  <a:txBody>
                    <a:bodyPr/>
                    <a:lstStyle/>
                    <a:p>
                      <a:pPr marL="93345"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5</a:t>
                      </a:r>
                      <a:endParaRPr lang="en-US" altLang="zh-CN"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127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高风险作业未经作业许可</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项目经理</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责任工程师</a:t>
                      </a:r>
                      <a:r>
                        <a:rPr lang="en-US" altLang="zh-CN" sz="1400" b="1" kern="100">
                          <a:solidFill>
                            <a:srgbClr val="000000"/>
                          </a:solidFill>
                          <a:effectLst/>
                          <a:latin typeface="仿宋" panose="02010609060101010101" charset="-122"/>
                          <a:ea typeface="仿宋" panose="02010609060101010101" charset="-122"/>
                        </a:rPr>
                        <a:t>/ </a:t>
                      </a:r>
                      <a:r>
                        <a:rPr lang="zh-CN" altLang="en-US" sz="1400" b="1" kern="100">
                          <a:solidFill>
                            <a:srgbClr val="000000"/>
                          </a:solidFill>
                          <a:effectLst/>
                          <a:latin typeface="仿宋" panose="02010609060101010101" charset="-122"/>
                          <a:ea typeface="仿宋" panose="02010609060101010101" charset="-122"/>
                        </a:rPr>
                        <a:t>助理责任工程师</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0"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分公司经理</a:t>
                      </a:r>
                      <a:r>
                        <a:rPr lang="en-US" altLang="zh-CN" sz="1400" b="1" kern="100" dirty="0">
                          <a:solidFill>
                            <a:srgbClr val="000000"/>
                          </a:solidFill>
                          <a:effectLst/>
                          <a:latin typeface="仿宋" panose="02010609060101010101" charset="-122"/>
                          <a:ea typeface="仿宋" panose="02010609060101010101" charset="-122"/>
                        </a:rPr>
                        <a:t>/</a:t>
                      </a:r>
                      <a:r>
                        <a:rPr lang="zh-CN" altLang="en-US" sz="1400" b="1" kern="100" dirty="0">
                          <a:solidFill>
                            <a:srgbClr val="000000"/>
                          </a:solidFill>
                          <a:effectLst/>
                          <a:latin typeface="仿宋" panose="02010609060101010101" charset="-122"/>
                          <a:ea typeface="仿宋" panose="02010609060101010101" charset="-122"/>
                        </a:rPr>
                        <a:t>分公司安全总监</a:t>
                      </a:r>
                      <a:endParaRPr lang="zh-CN" altLang="en-US" sz="1400" b="1" kern="100" dirty="0">
                        <a:solidFill>
                          <a:srgbClr val="000000"/>
                        </a:solidFill>
                        <a:effectLst/>
                        <a:latin typeface="仿宋" panose="02010609060101010101" charset="-122"/>
                        <a:ea typeface="仿宋" panose="02010609060101010101" charset="-122"/>
                      </a:endParaRPr>
                    </a:p>
                  </a:txBody>
                  <a:tcPr marL="67310" marR="62865" marT="40005" anchor="ctr"/>
                </a:tc>
                <a:tc vMerge="1">
                  <a:tcPr marL="67945" marR="3175" marT="40005"/>
                </a:tc>
              </a:tr>
            </a:tbl>
          </a:graphicData>
        </a:graphic>
      </p:graphicFrame>
    </p:spTree>
  </p:cSld>
  <p:clrMapOvr>
    <a:masterClrMapping/>
  </p:clrMapOvr>
  <p:transition>
    <p:random/>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1" name="文本框 10"/>
          <p:cNvSpPr txBox="1"/>
          <p:nvPr/>
        </p:nvSpPr>
        <p:spPr>
          <a:xfrm>
            <a:off x="372286" y="1606115"/>
            <a:ext cx="11026183"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）考核规定</a:t>
            </a:r>
            <a:endParaRPr lang="en-US" altLang="zh-CN" sz="1600" b="1" dirty="0">
              <a:latin typeface="仿宋" panose="02010609060101010101" charset="-122"/>
              <a:ea typeface="仿宋" panose="02010609060101010101" charset="-122"/>
              <a:cs typeface="仿宋" panose="02010609060101010101" charset="-122"/>
              <a:sym typeface="+mn-ea"/>
            </a:endParaRPr>
          </a:p>
        </p:txBody>
      </p:sp>
      <p:sp>
        <p:nvSpPr>
          <p:cNvPr id="6" name="文本框 5"/>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3.5  </a:t>
            </a:r>
            <a:r>
              <a:rPr lang="zh-CN" altLang="en-US" sz="2000" b="1" dirty="0">
                <a:latin typeface="仿宋" panose="02010609060101010101" charset="-122"/>
                <a:ea typeface="仿宋" panose="02010609060101010101" charset="-122"/>
                <a:cs typeface="仿宋" panose="02010609060101010101" charset="-122"/>
              </a:rPr>
              <a:t>安全生产奖罚管理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7" name="文本框 6"/>
          <p:cNvSpPr txBox="1"/>
          <p:nvPr/>
        </p:nvSpPr>
        <p:spPr>
          <a:xfrm>
            <a:off x="346011" y="1238249"/>
            <a:ext cx="5167174" cy="403957"/>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3.5</a:t>
            </a:r>
            <a:r>
              <a:rPr lang="en-US" altLang="zh-CN" sz="1600" b="1" dirty="0">
                <a:latin typeface="仿宋" panose="02010609060101010101" charset="-122"/>
                <a:ea typeface="仿宋" panose="02010609060101010101" charset="-122"/>
                <a:cs typeface="仿宋" panose="02010609060101010101" charset="-122"/>
              </a:rPr>
              <a:t>.2  </a:t>
            </a:r>
            <a:r>
              <a:rPr lang="zh-CN" altLang="en-US" sz="1600" b="1" dirty="0">
                <a:latin typeface="仿宋" panose="02010609060101010101" charset="-122"/>
                <a:ea typeface="仿宋" panose="02010609060101010101" charset="-122"/>
                <a:cs typeface="仿宋" panose="02010609060101010101" charset="-122"/>
              </a:rPr>
              <a:t>十项“零容忍”安全隐患考核管理</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graphicFrame>
        <p:nvGraphicFramePr>
          <p:cNvPr id="8" name="表格 7"/>
          <p:cNvGraphicFramePr>
            <a:graphicFrameLocks noGrp="1"/>
          </p:cNvGraphicFramePr>
          <p:nvPr>
            <p:custDataLst>
              <p:tags r:id="rId1"/>
            </p:custDataLst>
          </p:nvPr>
        </p:nvGraphicFramePr>
        <p:xfrm>
          <a:off x="346932" y="2166012"/>
          <a:ext cx="11496675" cy="3924628"/>
        </p:xfrm>
        <a:graphic>
          <a:graphicData uri="http://schemas.openxmlformats.org/drawingml/2006/table">
            <a:tbl>
              <a:tblPr>
                <a:tableStyleId>{5C22544A-7EE6-4342-B048-85BDC9FD1C3A}</a:tableStyleId>
              </a:tblPr>
              <a:tblGrid>
                <a:gridCol w="763270"/>
                <a:gridCol w="1330960"/>
                <a:gridCol w="1624965"/>
                <a:gridCol w="3888740"/>
                <a:gridCol w="3888740"/>
              </a:tblGrid>
              <a:tr h="435302">
                <a:tc>
                  <a:txBody>
                    <a:bodyPr/>
                    <a:lstStyle/>
                    <a:p>
                      <a:pPr marL="23495" marR="0" indent="0" algn="ctr">
                        <a:lnSpc>
                          <a:spcPct val="150000"/>
                        </a:lnSpc>
                        <a:spcAft>
                          <a:spcPts val="0"/>
                        </a:spcAft>
                      </a:pPr>
                      <a:r>
                        <a:rPr lang="zh-CN" altLang="en-US" sz="1600" b="1" kern="100">
                          <a:solidFill>
                            <a:schemeClr val="bg1"/>
                          </a:solidFill>
                          <a:effectLst/>
                          <a:latin typeface="仿宋" panose="02010609060101010101" charset="-122"/>
                          <a:ea typeface="仿宋" panose="02010609060101010101" charset="-122"/>
                        </a:rPr>
                        <a:t>序号</a:t>
                      </a:r>
                      <a:endParaRPr lang="zh-CN" altLang="en-US" sz="1600" b="1" kern="100">
                        <a:solidFill>
                          <a:schemeClr val="bg1"/>
                        </a:solidFill>
                        <a:effectLst/>
                        <a:latin typeface="仿宋" panose="02010609060101010101" charset="-122"/>
                        <a:ea typeface="仿宋" panose="02010609060101010101" charset="-122"/>
                      </a:endParaRPr>
                    </a:p>
                  </a:txBody>
                  <a:tcPr marL="67310" marR="62865" marT="40005">
                    <a:solidFill>
                      <a:srgbClr val="00AEEF"/>
                    </a:solidFill>
                  </a:tcPr>
                </a:tc>
                <a:tc>
                  <a:txBody>
                    <a:bodyPr/>
                    <a:lstStyle/>
                    <a:p>
                      <a:pPr marL="138430" marR="0" indent="0" algn="ctr">
                        <a:lnSpc>
                          <a:spcPct val="150000"/>
                        </a:lnSpc>
                        <a:spcAft>
                          <a:spcPts val="0"/>
                        </a:spcAft>
                      </a:pPr>
                      <a:r>
                        <a:rPr lang="zh-CN" altLang="en-US" sz="1600" b="1" kern="100">
                          <a:solidFill>
                            <a:schemeClr val="bg1"/>
                          </a:solidFill>
                          <a:effectLst/>
                          <a:latin typeface="仿宋" panose="02010609060101010101" charset="-122"/>
                          <a:ea typeface="仿宋" panose="02010609060101010101" charset="-122"/>
                        </a:rPr>
                        <a:t>零容忍项目</a:t>
                      </a:r>
                      <a:endParaRPr lang="zh-CN" altLang="en-US" sz="1600" b="1" kern="100">
                        <a:solidFill>
                          <a:schemeClr val="bg1"/>
                        </a:solidFill>
                        <a:effectLst/>
                        <a:latin typeface="仿宋" panose="02010609060101010101" charset="-122"/>
                        <a:ea typeface="仿宋" panose="02010609060101010101" charset="-122"/>
                      </a:endParaRPr>
                    </a:p>
                  </a:txBody>
                  <a:tcPr marL="67310" marR="62865" marT="40005">
                    <a:solidFill>
                      <a:srgbClr val="00AEEF"/>
                    </a:solidFill>
                  </a:tcPr>
                </a:tc>
                <a:tc>
                  <a:txBody>
                    <a:bodyPr/>
                    <a:lstStyle/>
                    <a:p>
                      <a:pPr marL="0" marR="3810" indent="0" algn="ctr">
                        <a:lnSpc>
                          <a:spcPct val="150000"/>
                        </a:lnSpc>
                        <a:spcAft>
                          <a:spcPts val="0"/>
                        </a:spcAft>
                      </a:pPr>
                      <a:r>
                        <a:rPr lang="zh-CN" altLang="en-US" sz="1600" b="1" kern="100">
                          <a:solidFill>
                            <a:schemeClr val="bg1"/>
                          </a:solidFill>
                          <a:effectLst/>
                          <a:latin typeface="仿宋" panose="02010609060101010101" charset="-122"/>
                          <a:ea typeface="仿宋" panose="02010609060101010101" charset="-122"/>
                        </a:rPr>
                        <a:t>主责人员</a:t>
                      </a:r>
                      <a:endParaRPr lang="zh-CN" altLang="en-US" sz="1600" b="1" kern="100">
                        <a:solidFill>
                          <a:schemeClr val="bg1"/>
                        </a:solidFill>
                        <a:effectLst/>
                        <a:latin typeface="仿宋" panose="02010609060101010101" charset="-122"/>
                        <a:ea typeface="仿宋" panose="02010609060101010101" charset="-122"/>
                      </a:endParaRPr>
                    </a:p>
                  </a:txBody>
                  <a:tcPr marL="67310" marR="62865" marT="40005">
                    <a:solidFill>
                      <a:srgbClr val="00AEEF"/>
                    </a:solidFill>
                  </a:tcPr>
                </a:tc>
                <a:tc>
                  <a:txBody>
                    <a:bodyPr/>
                    <a:lstStyle/>
                    <a:p>
                      <a:pPr marL="182880" marR="0" indent="0" algn="ctr">
                        <a:lnSpc>
                          <a:spcPct val="150000"/>
                        </a:lnSpc>
                        <a:spcAft>
                          <a:spcPts val="0"/>
                        </a:spcAft>
                      </a:pPr>
                      <a:r>
                        <a:rPr lang="zh-CN" altLang="en-US" sz="1600" b="1" kern="100">
                          <a:solidFill>
                            <a:schemeClr val="bg1"/>
                          </a:solidFill>
                          <a:effectLst/>
                          <a:latin typeface="仿宋" panose="02010609060101010101" charset="-122"/>
                          <a:ea typeface="仿宋" panose="02010609060101010101" charset="-122"/>
                        </a:rPr>
                        <a:t>连带责任人</a:t>
                      </a:r>
                      <a:endParaRPr lang="zh-CN" altLang="en-US" sz="1600" b="1" kern="100">
                        <a:solidFill>
                          <a:schemeClr val="bg1"/>
                        </a:solidFill>
                        <a:effectLst/>
                        <a:latin typeface="仿宋" panose="02010609060101010101" charset="-122"/>
                        <a:ea typeface="仿宋" panose="02010609060101010101" charset="-122"/>
                      </a:endParaRPr>
                    </a:p>
                  </a:txBody>
                  <a:tcPr marL="67310" marR="62865" marT="40005">
                    <a:solidFill>
                      <a:srgbClr val="00AEEF"/>
                    </a:solidFill>
                  </a:tcPr>
                </a:tc>
                <a:tc>
                  <a:txBody>
                    <a:bodyPr/>
                    <a:lstStyle/>
                    <a:p>
                      <a:pPr marL="0" marR="5715"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处罚标准</a:t>
                      </a:r>
                      <a:endParaRPr lang="zh-CN" altLang="en-US" sz="1600" b="1" kern="100" dirty="0">
                        <a:solidFill>
                          <a:schemeClr val="bg1"/>
                        </a:solidFill>
                        <a:effectLst/>
                        <a:latin typeface="仿宋" panose="02010609060101010101" charset="-122"/>
                        <a:ea typeface="仿宋" panose="02010609060101010101" charset="-122"/>
                      </a:endParaRPr>
                    </a:p>
                  </a:txBody>
                  <a:tcPr marL="67310" marR="62865" marT="40005">
                    <a:solidFill>
                      <a:srgbClr val="00AEEF"/>
                    </a:solidFill>
                  </a:tcPr>
                </a:tc>
              </a:tr>
              <a:tr h="480542">
                <a:tc>
                  <a:txBody>
                    <a:bodyPr/>
                    <a:lstStyle/>
                    <a:p>
                      <a:pPr marL="93345"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6</a:t>
                      </a:r>
                      <a:endParaRPr lang="en-US" altLang="zh-CN"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127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起重机械安全装置失效</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项目经理</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机械管理员</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分公司经理</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分公司机械主管</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rowSpan="5">
                  <a:txBody>
                    <a:bodyPr/>
                    <a:lstStyle/>
                    <a:p>
                      <a:pPr marL="635" marR="0" indent="0" algn="l">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项目经理：每次</a:t>
                      </a:r>
                      <a:r>
                        <a:rPr lang="en-US" altLang="zh-CN" sz="1400" b="1" kern="100" dirty="0">
                          <a:solidFill>
                            <a:srgbClr val="000000"/>
                          </a:solidFill>
                          <a:effectLst/>
                          <a:latin typeface="仿宋" panose="02010609060101010101" charset="-122"/>
                          <a:ea typeface="仿宋" panose="02010609060101010101" charset="-122"/>
                        </a:rPr>
                        <a:t>2000</a:t>
                      </a:r>
                      <a:r>
                        <a:rPr lang="zh-CN" altLang="en-US" sz="1400" b="1" kern="100" dirty="0">
                          <a:solidFill>
                            <a:srgbClr val="000000"/>
                          </a:solidFill>
                          <a:effectLst/>
                          <a:latin typeface="仿宋" panose="02010609060101010101" charset="-122"/>
                          <a:ea typeface="仿宋" panose="02010609060101010101" charset="-122"/>
                        </a:rPr>
                        <a:t>元 </a:t>
                      </a:r>
                      <a:r>
                        <a:rPr lang="en-US" altLang="zh-CN" sz="1400" b="1" kern="100" dirty="0">
                          <a:solidFill>
                            <a:srgbClr val="000000"/>
                          </a:solidFill>
                          <a:effectLst/>
                          <a:latin typeface="仿宋" panose="02010609060101010101" charset="-122"/>
                          <a:ea typeface="仿宋" panose="02010609060101010101" charset="-122"/>
                        </a:rPr>
                        <a:t>×n</a:t>
                      </a:r>
                      <a:r>
                        <a:rPr lang="zh-CN" altLang="en-US" sz="1400" b="1" kern="100" dirty="0">
                          <a:solidFill>
                            <a:srgbClr val="000000"/>
                          </a:solidFill>
                          <a:effectLst/>
                          <a:latin typeface="仿宋" panose="02010609060101010101" charset="-122"/>
                          <a:ea typeface="仿宋" panose="02010609060101010101" charset="-122"/>
                        </a:rPr>
                        <a:t>；项目其他主责人员：</a:t>
                      </a:r>
                      <a:r>
                        <a:rPr lang="en-US" altLang="zh-CN" sz="1400" b="1" kern="100" dirty="0">
                          <a:solidFill>
                            <a:srgbClr val="000000"/>
                          </a:solidFill>
                          <a:effectLst/>
                          <a:latin typeface="仿宋" panose="02010609060101010101" charset="-122"/>
                          <a:ea typeface="仿宋" panose="02010609060101010101" charset="-122"/>
                        </a:rPr>
                        <a:t>1000</a:t>
                      </a:r>
                      <a:r>
                        <a:rPr lang="zh-CN" altLang="en-US" sz="1400" b="1" kern="100" dirty="0">
                          <a:solidFill>
                            <a:srgbClr val="000000"/>
                          </a:solidFill>
                          <a:effectLst/>
                          <a:latin typeface="仿宋" panose="02010609060101010101" charset="-122"/>
                          <a:ea typeface="仿宋" panose="02010609060101010101" charset="-122"/>
                        </a:rPr>
                        <a:t>元</a:t>
                      </a:r>
                      <a:r>
                        <a:rPr lang="en-US" altLang="zh-CN" sz="1400" b="1" kern="100" dirty="0">
                          <a:solidFill>
                            <a:srgbClr val="000000"/>
                          </a:solidFill>
                          <a:effectLst/>
                          <a:latin typeface="仿宋" panose="02010609060101010101" charset="-122"/>
                          <a:ea typeface="仿宋" panose="02010609060101010101" charset="-122"/>
                        </a:rPr>
                        <a:t>×n</a:t>
                      </a:r>
                      <a:r>
                        <a:rPr lang="zh-CN" altLang="en-US" sz="1400" b="1" kern="100" dirty="0">
                          <a:solidFill>
                            <a:srgbClr val="000000"/>
                          </a:solidFill>
                          <a:effectLst/>
                          <a:latin typeface="仿宋" panose="02010609060101010101" charset="-122"/>
                          <a:ea typeface="仿宋" panose="02010609060101010101" charset="-122"/>
                        </a:rPr>
                        <a:t>；</a:t>
                      </a:r>
                      <a:endParaRPr lang="zh-CN" altLang="en-US" sz="1400" b="1" kern="100" dirty="0">
                        <a:solidFill>
                          <a:srgbClr val="000000"/>
                        </a:solidFill>
                        <a:effectLst/>
                        <a:latin typeface="仿宋" panose="02010609060101010101" charset="-122"/>
                        <a:ea typeface="仿宋" panose="02010609060101010101" charset="-122"/>
                      </a:endParaRPr>
                    </a:p>
                    <a:p>
                      <a:pPr marL="635" marR="0" indent="0" algn="l">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分公司相关人员：</a:t>
                      </a:r>
                      <a:r>
                        <a:rPr lang="en-US" altLang="zh-CN" sz="1400" b="1" kern="100" dirty="0">
                          <a:solidFill>
                            <a:srgbClr val="000000"/>
                          </a:solidFill>
                          <a:effectLst/>
                          <a:latin typeface="仿宋" panose="02010609060101010101" charset="-122"/>
                          <a:ea typeface="仿宋" panose="02010609060101010101" charset="-122"/>
                        </a:rPr>
                        <a:t>1000 </a:t>
                      </a:r>
                      <a:r>
                        <a:rPr lang="zh-CN" altLang="en-US" sz="1400" b="1" kern="100" dirty="0">
                          <a:solidFill>
                            <a:srgbClr val="000000"/>
                          </a:solidFill>
                          <a:effectLst/>
                          <a:latin typeface="仿宋" panose="02010609060101010101" charset="-122"/>
                          <a:ea typeface="仿宋" panose="02010609060101010101" charset="-122"/>
                        </a:rPr>
                        <a:t>元</a:t>
                      </a:r>
                      <a:r>
                        <a:rPr lang="en-US" altLang="zh-CN" sz="1400" b="1" kern="100" dirty="0">
                          <a:solidFill>
                            <a:srgbClr val="000000"/>
                          </a:solidFill>
                          <a:effectLst/>
                          <a:latin typeface="仿宋" panose="02010609060101010101" charset="-122"/>
                          <a:ea typeface="仿宋" panose="02010609060101010101" charset="-122"/>
                        </a:rPr>
                        <a:t>×n</a:t>
                      </a:r>
                      <a:r>
                        <a:rPr lang="zh-CN" altLang="en-US" sz="1400" b="1" kern="100" dirty="0">
                          <a:solidFill>
                            <a:srgbClr val="000000"/>
                          </a:solidFill>
                          <a:effectLst/>
                          <a:latin typeface="仿宋" panose="02010609060101010101" charset="-122"/>
                          <a:ea typeface="仿宋" panose="02010609060101010101" charset="-122"/>
                        </a:rPr>
                        <a:t>。</a:t>
                      </a:r>
                      <a:endParaRPr lang="zh-CN" altLang="en-US" sz="1400" b="1" kern="100" dirty="0">
                        <a:solidFill>
                          <a:srgbClr val="000000"/>
                        </a:solidFill>
                        <a:effectLst/>
                        <a:latin typeface="仿宋" panose="02010609060101010101" charset="-122"/>
                        <a:ea typeface="仿宋" panose="02010609060101010101" charset="-122"/>
                      </a:endParaRPr>
                    </a:p>
                    <a:p>
                      <a:pPr marL="635" marR="0" indent="0" algn="l">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注：</a:t>
                      </a:r>
                      <a:r>
                        <a:rPr lang="en-US" altLang="zh-CN" sz="1400" b="1" kern="100" dirty="0">
                          <a:solidFill>
                            <a:srgbClr val="000000"/>
                          </a:solidFill>
                          <a:effectLst/>
                          <a:latin typeface="仿宋" panose="02010609060101010101" charset="-122"/>
                          <a:ea typeface="仿宋" panose="02010609060101010101" charset="-122"/>
                        </a:rPr>
                        <a:t>n</a:t>
                      </a:r>
                      <a:r>
                        <a:rPr lang="zh-CN" altLang="en-US" sz="1400" b="1" kern="100" dirty="0">
                          <a:solidFill>
                            <a:srgbClr val="000000"/>
                          </a:solidFill>
                          <a:effectLst/>
                          <a:latin typeface="仿宋" panose="02010609060101010101" charset="-122"/>
                          <a:ea typeface="仿宋" panose="02010609060101010101" charset="-122"/>
                        </a:rPr>
                        <a:t>为发现十项“零容忍”隐患的数量或未接受入场教育、安全技术交底的工人数量。</a:t>
                      </a:r>
                      <a:endParaRPr lang="zh-CN" altLang="en-US" sz="1400" b="1" kern="100" dirty="0">
                        <a:solidFill>
                          <a:srgbClr val="000000"/>
                        </a:solidFill>
                        <a:effectLst/>
                        <a:latin typeface="仿宋" panose="02010609060101010101" charset="-122"/>
                        <a:ea typeface="仿宋" panose="02010609060101010101" charset="-122"/>
                      </a:endParaRPr>
                    </a:p>
                  </a:txBody>
                  <a:tcPr marL="67945" marR="3175" marT="40005" anchor="ctr"/>
                </a:tc>
              </a:tr>
              <a:tr h="480542">
                <a:tc>
                  <a:txBody>
                    <a:bodyPr/>
                    <a:lstStyle/>
                    <a:p>
                      <a:pPr marL="93345"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7</a:t>
                      </a:r>
                      <a:endParaRPr lang="en-US" altLang="zh-CN"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127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临时消防设施缺失</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项目经理</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责任工程师</a:t>
                      </a:r>
                      <a:r>
                        <a:rPr lang="en-US" altLang="zh-CN" sz="1400" b="1" kern="100">
                          <a:solidFill>
                            <a:srgbClr val="000000"/>
                          </a:solidFill>
                          <a:effectLst/>
                          <a:latin typeface="仿宋" panose="02010609060101010101" charset="-122"/>
                          <a:ea typeface="仿宋" panose="02010609060101010101" charset="-122"/>
                        </a:rPr>
                        <a:t>/ </a:t>
                      </a:r>
                      <a:r>
                        <a:rPr lang="zh-CN" altLang="en-US" sz="1400" b="1" kern="100">
                          <a:solidFill>
                            <a:srgbClr val="000000"/>
                          </a:solidFill>
                          <a:effectLst/>
                          <a:latin typeface="仿宋" panose="02010609060101010101" charset="-122"/>
                          <a:ea typeface="仿宋" panose="02010609060101010101" charset="-122"/>
                        </a:rPr>
                        <a:t>助理责任工程师（含专业工程师）</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安全总监</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分公司经理</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分公司生产副经理</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分公司安全总监</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vMerge="1">
                  <a:tcPr marL="67945" marR="3175" marT="40005" anchor="ctr"/>
                </a:tc>
              </a:tr>
              <a:tr h="622935">
                <a:tc>
                  <a:txBody>
                    <a:bodyPr/>
                    <a:lstStyle/>
                    <a:p>
                      <a:pPr marL="93345"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8</a:t>
                      </a:r>
                      <a:endParaRPr lang="en-US" altLang="zh-CN"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127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高处作业未系安全带</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项目经理</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责任工程师</a:t>
                      </a:r>
                      <a:r>
                        <a:rPr lang="en-US" altLang="zh-CN" sz="1400" b="1" kern="100">
                          <a:solidFill>
                            <a:srgbClr val="000000"/>
                          </a:solidFill>
                          <a:effectLst/>
                          <a:latin typeface="仿宋" panose="02010609060101010101" charset="-122"/>
                          <a:ea typeface="仿宋" panose="02010609060101010101" charset="-122"/>
                        </a:rPr>
                        <a:t>/ </a:t>
                      </a:r>
                      <a:r>
                        <a:rPr lang="zh-CN" altLang="en-US" sz="1400" b="1" kern="100">
                          <a:solidFill>
                            <a:srgbClr val="000000"/>
                          </a:solidFill>
                          <a:effectLst/>
                          <a:latin typeface="仿宋" panose="02010609060101010101" charset="-122"/>
                          <a:ea typeface="仿宋" panose="02010609060101010101" charset="-122"/>
                        </a:rPr>
                        <a:t>助理责任工程师</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安全总监</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分公司经理</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分公司生产副经理</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分公司安全总监</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vMerge="1">
                  <a:tcPr marL="67945" marR="3175" marT="40005"/>
                </a:tc>
              </a:tr>
              <a:tr h="480542">
                <a:tc>
                  <a:txBody>
                    <a:bodyPr/>
                    <a:lstStyle/>
                    <a:p>
                      <a:pPr marL="93345"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9</a:t>
                      </a:r>
                      <a:endParaRPr lang="en-US" altLang="zh-CN"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127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项目经理未组织和参加周检查</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项目经理</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分公司经理</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分公司生产副经理</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分公司安全总监</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vMerge="1">
                  <a:tcPr marL="67945" marR="3175" marT="40005"/>
                </a:tc>
              </a:tr>
              <a:tr h="480542">
                <a:tc>
                  <a:txBody>
                    <a:bodyPr/>
                    <a:lstStyle/>
                    <a:p>
                      <a:pPr marL="62865"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10</a:t>
                      </a:r>
                      <a:endParaRPr lang="en-US" altLang="zh-CN"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127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安全监督日志未按要求记录</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项目经理</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项目安全监管人员</a:t>
                      </a:r>
                      <a:endParaRPr lang="zh-CN" altLang="en-US" sz="1400" b="1" kern="100">
                        <a:solidFill>
                          <a:srgbClr val="000000"/>
                        </a:solidFill>
                        <a:effectLst/>
                        <a:latin typeface="仿宋" panose="02010609060101010101" charset="-122"/>
                        <a:ea typeface="仿宋" panose="02010609060101010101" charset="-122"/>
                      </a:endParaRPr>
                    </a:p>
                  </a:txBody>
                  <a:tcPr marL="67310" marR="62865" marT="40005" anchor="ctr"/>
                </a:tc>
                <a:tc>
                  <a:txBody>
                    <a:bodyPr/>
                    <a:lstStyle/>
                    <a:p>
                      <a:pPr marL="0"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分公司经理</a:t>
                      </a:r>
                      <a:r>
                        <a:rPr lang="en-US" altLang="zh-CN" sz="1400" b="1" kern="100" dirty="0">
                          <a:solidFill>
                            <a:srgbClr val="000000"/>
                          </a:solidFill>
                          <a:effectLst/>
                          <a:latin typeface="仿宋" panose="02010609060101010101" charset="-122"/>
                          <a:ea typeface="仿宋" panose="02010609060101010101" charset="-122"/>
                        </a:rPr>
                        <a:t>/</a:t>
                      </a:r>
                      <a:r>
                        <a:rPr lang="zh-CN" altLang="en-US" sz="1400" b="1" kern="100" dirty="0">
                          <a:solidFill>
                            <a:srgbClr val="000000"/>
                          </a:solidFill>
                          <a:effectLst/>
                          <a:latin typeface="仿宋" panose="02010609060101010101" charset="-122"/>
                          <a:ea typeface="仿宋" panose="02010609060101010101" charset="-122"/>
                        </a:rPr>
                        <a:t>分公司安全总监</a:t>
                      </a:r>
                      <a:endParaRPr lang="zh-CN" altLang="en-US" sz="1400" b="1" kern="100" dirty="0">
                        <a:solidFill>
                          <a:srgbClr val="000000"/>
                        </a:solidFill>
                        <a:effectLst/>
                        <a:latin typeface="仿宋" panose="02010609060101010101" charset="-122"/>
                        <a:ea typeface="仿宋" panose="02010609060101010101" charset="-122"/>
                      </a:endParaRPr>
                    </a:p>
                  </a:txBody>
                  <a:tcPr marL="67310" marR="62865" marT="40005" anchor="ctr"/>
                </a:tc>
                <a:tc vMerge="1">
                  <a:tcPr marL="67945" marR="3175" marT="40005"/>
                </a:tc>
              </a:tr>
            </a:tbl>
          </a:graphicData>
        </a:graphic>
      </p:graphicFrame>
    </p:spTree>
  </p:cSld>
  <p:clrMapOvr>
    <a:masterClrMapping/>
  </p:clrMapOvr>
  <p:transition>
    <p:random/>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6" name="文本框 5"/>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3.5  </a:t>
            </a:r>
            <a:r>
              <a:rPr lang="zh-CN" altLang="en-US" sz="2000" b="1" dirty="0">
                <a:latin typeface="仿宋" panose="02010609060101010101" charset="-122"/>
                <a:ea typeface="仿宋" panose="02010609060101010101" charset="-122"/>
                <a:cs typeface="仿宋" panose="02010609060101010101" charset="-122"/>
              </a:rPr>
              <a:t>安全生产奖罚管理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7" name="文本框 6"/>
          <p:cNvSpPr txBox="1"/>
          <p:nvPr/>
        </p:nvSpPr>
        <p:spPr>
          <a:xfrm>
            <a:off x="346011" y="1238249"/>
            <a:ext cx="5167174" cy="403957"/>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3.5</a:t>
            </a:r>
            <a:r>
              <a:rPr lang="en-US" altLang="zh-CN" sz="1600" b="1" dirty="0">
                <a:latin typeface="仿宋" panose="02010609060101010101" charset="-122"/>
                <a:ea typeface="仿宋" panose="02010609060101010101" charset="-122"/>
                <a:cs typeface="仿宋" panose="02010609060101010101" charset="-122"/>
              </a:rPr>
              <a:t>.3  </a:t>
            </a:r>
            <a:r>
              <a:rPr lang="zh-CN" altLang="en-US" sz="1600" b="1" dirty="0">
                <a:latin typeface="仿宋" panose="02010609060101010101" charset="-122"/>
                <a:ea typeface="仿宋" panose="02010609060101010101" charset="-122"/>
                <a:cs typeface="仿宋" panose="02010609060101010101" charset="-122"/>
              </a:rPr>
              <a:t>生产安全风险红黄牌警示考核管理</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grpSp>
        <p:nvGrpSpPr>
          <p:cNvPr id="4" name="组合 3"/>
          <p:cNvGrpSpPr/>
          <p:nvPr>
            <p:custDataLst>
              <p:tags r:id="rId2"/>
            </p:custDataLst>
          </p:nvPr>
        </p:nvGrpSpPr>
        <p:grpSpPr>
          <a:xfrm>
            <a:off x="1650339" y="3627017"/>
            <a:ext cx="1099860" cy="1099860"/>
            <a:chOff x="2388532" y="2849497"/>
            <a:chExt cx="1059336" cy="1059336"/>
          </a:xfrm>
        </p:grpSpPr>
        <p:sp>
          <p:nvSpPr>
            <p:cNvPr id="3" name="椭圆 2"/>
            <p:cNvSpPr/>
            <p:nvPr>
              <p:custDataLst>
                <p:tags r:id="rId3"/>
              </p:custDataLst>
            </p:nvPr>
          </p:nvSpPr>
          <p:spPr>
            <a:xfrm>
              <a:off x="2388532" y="2849497"/>
              <a:ext cx="1059336" cy="1059336"/>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Freeform 169"/>
            <p:cNvSpPr>
              <a:spLocks noEditPoints="1"/>
            </p:cNvSpPr>
            <p:nvPr>
              <p:custDataLst>
                <p:tags r:id="rId4"/>
              </p:custDataLst>
            </p:nvPr>
          </p:nvSpPr>
          <p:spPr bwMode="auto">
            <a:xfrm>
              <a:off x="2571638" y="3097444"/>
              <a:ext cx="693125" cy="563443"/>
            </a:xfrm>
            <a:custGeom>
              <a:avLst/>
              <a:gdLst>
                <a:gd name="T0" fmla="*/ 49 w 65"/>
                <a:gd name="T1" fmla="*/ 33 h 53"/>
                <a:gd name="T2" fmla="*/ 49 w 65"/>
                <a:gd name="T3" fmla="*/ 33 h 53"/>
                <a:gd name="T4" fmla="*/ 38 w 65"/>
                <a:gd name="T5" fmla="*/ 31 h 53"/>
                <a:gd name="T6" fmla="*/ 38 w 65"/>
                <a:gd name="T7" fmla="*/ 24 h 53"/>
                <a:gd name="T8" fmla="*/ 56 w 65"/>
                <a:gd name="T9" fmla="*/ 11 h 53"/>
                <a:gd name="T10" fmla="*/ 60 w 65"/>
                <a:gd name="T11" fmla="*/ 24 h 53"/>
                <a:gd name="T12" fmla="*/ 54 w 65"/>
                <a:gd name="T13" fmla="*/ 31 h 53"/>
                <a:gd name="T14" fmla="*/ 35 w 65"/>
                <a:gd name="T15" fmla="*/ 18 h 53"/>
                <a:gd name="T16" fmla="*/ 35 w 65"/>
                <a:gd name="T17" fmla="*/ 19 h 53"/>
                <a:gd name="T18" fmla="*/ 33 w 65"/>
                <a:gd name="T19" fmla="*/ 26 h 53"/>
                <a:gd name="T20" fmla="*/ 21 w 65"/>
                <a:gd name="T21" fmla="*/ 35 h 53"/>
                <a:gd name="T22" fmla="*/ 9 w 65"/>
                <a:gd name="T23" fmla="*/ 26 h 53"/>
                <a:gd name="T24" fmla="*/ 7 w 65"/>
                <a:gd name="T25" fmla="*/ 19 h 53"/>
                <a:gd name="T26" fmla="*/ 7 w 65"/>
                <a:gd name="T27" fmla="*/ 18 h 53"/>
                <a:gd name="T28" fmla="*/ 11 w 65"/>
                <a:gd name="T29" fmla="*/ 4 h 53"/>
                <a:gd name="T30" fmla="*/ 34 w 65"/>
                <a:gd name="T31" fmla="*/ 18 h 53"/>
                <a:gd name="T32" fmla="*/ 12 w 65"/>
                <a:gd name="T33" fmla="*/ 36 h 53"/>
                <a:gd name="T34" fmla="*/ 30 w 65"/>
                <a:gd name="T35" fmla="*/ 36 h 53"/>
                <a:gd name="T36" fmla="*/ 41 w 65"/>
                <a:gd name="T37" fmla="*/ 53 h 53"/>
                <a:gd name="T38" fmla="*/ 6 w 65"/>
                <a:gd name="T39" fmla="*/ 36 h 53"/>
                <a:gd name="T40" fmla="*/ 31 w 65"/>
                <a:gd name="T41" fmla="*/ 20 h 53"/>
                <a:gd name="T42" fmla="*/ 14 w 65"/>
                <a:gd name="T43" fmla="*/ 16 h 53"/>
                <a:gd name="T44" fmla="*/ 10 w 65"/>
                <a:gd name="T45" fmla="*/ 19 h 53"/>
                <a:gd name="T46" fmla="*/ 9 w 65"/>
                <a:gd name="T47" fmla="*/ 20 h 53"/>
                <a:gd name="T48" fmla="*/ 11 w 65"/>
                <a:gd name="T49" fmla="*/ 24 h 53"/>
                <a:gd name="T50" fmla="*/ 11 w 65"/>
                <a:gd name="T51" fmla="*/ 25 h 53"/>
                <a:gd name="T52" fmla="*/ 21 w 65"/>
                <a:gd name="T53" fmla="*/ 33 h 53"/>
                <a:gd name="T54" fmla="*/ 31 w 65"/>
                <a:gd name="T55" fmla="*/ 25 h 53"/>
                <a:gd name="T56" fmla="*/ 31 w 65"/>
                <a:gd name="T57" fmla="*/ 24 h 53"/>
                <a:gd name="T58" fmla="*/ 33 w 65"/>
                <a:gd name="T59" fmla="*/ 20 h 53"/>
                <a:gd name="T60" fmla="*/ 33 w 65"/>
                <a:gd name="T61" fmla="*/ 20 h 53"/>
                <a:gd name="T62" fmla="*/ 39 w 65"/>
                <a:gd name="T63" fmla="*/ 35 h 53"/>
                <a:gd name="T64" fmla="*/ 64 w 65"/>
                <a:gd name="T65" fmla="*/ 47 h 53"/>
                <a:gd name="T66" fmla="*/ 49 w 65"/>
                <a:gd name="T67" fmla="*/ 37 h 53"/>
                <a:gd name="T68" fmla="*/ 56 w 65"/>
                <a:gd name="T69" fmla="*/ 25 h 53"/>
                <a:gd name="T70" fmla="*/ 42 w 65"/>
                <a:gd name="T71" fmla="*/ 19 h 53"/>
                <a:gd name="T72" fmla="*/ 42 w 65"/>
                <a:gd name="T73" fmla="*/ 24 h 53"/>
                <a:gd name="T74" fmla="*/ 56 w 65"/>
                <a:gd name="T75" fmla="*/ 2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 h="53">
                  <a:moveTo>
                    <a:pt x="54" y="31"/>
                  </a:moveTo>
                  <a:cubicBezTo>
                    <a:pt x="52" y="32"/>
                    <a:pt x="51" y="32"/>
                    <a:pt x="49" y="33"/>
                  </a:cubicBezTo>
                  <a:cubicBezTo>
                    <a:pt x="49" y="33"/>
                    <a:pt x="49" y="33"/>
                    <a:pt x="49" y="33"/>
                  </a:cubicBezTo>
                  <a:cubicBezTo>
                    <a:pt x="49" y="33"/>
                    <a:pt x="49" y="33"/>
                    <a:pt x="49" y="33"/>
                  </a:cubicBezTo>
                  <a:cubicBezTo>
                    <a:pt x="48" y="33"/>
                    <a:pt x="46" y="32"/>
                    <a:pt x="45" y="31"/>
                  </a:cubicBezTo>
                  <a:cubicBezTo>
                    <a:pt x="38" y="31"/>
                    <a:pt x="38" y="31"/>
                    <a:pt x="38" y="31"/>
                  </a:cubicBezTo>
                  <a:cubicBezTo>
                    <a:pt x="38" y="24"/>
                    <a:pt x="38" y="24"/>
                    <a:pt x="38" y="24"/>
                  </a:cubicBezTo>
                  <a:cubicBezTo>
                    <a:pt x="38" y="24"/>
                    <a:pt x="38" y="24"/>
                    <a:pt x="38" y="24"/>
                  </a:cubicBezTo>
                  <a:cubicBezTo>
                    <a:pt x="38" y="19"/>
                    <a:pt x="40" y="13"/>
                    <a:pt x="42" y="11"/>
                  </a:cubicBezTo>
                  <a:cubicBezTo>
                    <a:pt x="45" y="8"/>
                    <a:pt x="52" y="8"/>
                    <a:pt x="56" y="11"/>
                  </a:cubicBezTo>
                  <a:cubicBezTo>
                    <a:pt x="58" y="12"/>
                    <a:pt x="60" y="19"/>
                    <a:pt x="60" y="24"/>
                  </a:cubicBezTo>
                  <a:cubicBezTo>
                    <a:pt x="60" y="24"/>
                    <a:pt x="60" y="24"/>
                    <a:pt x="60" y="24"/>
                  </a:cubicBezTo>
                  <a:cubicBezTo>
                    <a:pt x="60" y="31"/>
                    <a:pt x="60" y="31"/>
                    <a:pt x="60" y="31"/>
                  </a:cubicBezTo>
                  <a:cubicBezTo>
                    <a:pt x="54" y="31"/>
                    <a:pt x="54" y="31"/>
                    <a:pt x="54" y="31"/>
                  </a:cubicBezTo>
                  <a:close/>
                  <a:moveTo>
                    <a:pt x="34" y="18"/>
                  </a:moveTo>
                  <a:cubicBezTo>
                    <a:pt x="34" y="18"/>
                    <a:pt x="35" y="18"/>
                    <a:pt x="35" y="18"/>
                  </a:cubicBezTo>
                  <a:cubicBezTo>
                    <a:pt x="35" y="18"/>
                    <a:pt x="35" y="18"/>
                    <a:pt x="35" y="18"/>
                  </a:cubicBezTo>
                  <a:cubicBezTo>
                    <a:pt x="35" y="19"/>
                    <a:pt x="35" y="19"/>
                    <a:pt x="35" y="19"/>
                  </a:cubicBezTo>
                  <a:cubicBezTo>
                    <a:pt x="35" y="21"/>
                    <a:pt x="35" y="22"/>
                    <a:pt x="35" y="23"/>
                  </a:cubicBezTo>
                  <a:cubicBezTo>
                    <a:pt x="34" y="24"/>
                    <a:pt x="34" y="25"/>
                    <a:pt x="33" y="26"/>
                  </a:cubicBezTo>
                  <a:cubicBezTo>
                    <a:pt x="32" y="28"/>
                    <a:pt x="30" y="31"/>
                    <a:pt x="28" y="33"/>
                  </a:cubicBezTo>
                  <a:cubicBezTo>
                    <a:pt x="26" y="34"/>
                    <a:pt x="24" y="35"/>
                    <a:pt x="21" y="35"/>
                  </a:cubicBezTo>
                  <a:cubicBezTo>
                    <a:pt x="18" y="35"/>
                    <a:pt x="16" y="34"/>
                    <a:pt x="14" y="33"/>
                  </a:cubicBezTo>
                  <a:cubicBezTo>
                    <a:pt x="12" y="31"/>
                    <a:pt x="10" y="28"/>
                    <a:pt x="9" y="26"/>
                  </a:cubicBezTo>
                  <a:cubicBezTo>
                    <a:pt x="9" y="25"/>
                    <a:pt x="8" y="24"/>
                    <a:pt x="7" y="23"/>
                  </a:cubicBezTo>
                  <a:cubicBezTo>
                    <a:pt x="7" y="22"/>
                    <a:pt x="7" y="21"/>
                    <a:pt x="7" y="19"/>
                  </a:cubicBezTo>
                  <a:cubicBezTo>
                    <a:pt x="7" y="18"/>
                    <a:pt x="7" y="18"/>
                    <a:pt x="7" y="18"/>
                  </a:cubicBezTo>
                  <a:cubicBezTo>
                    <a:pt x="7" y="18"/>
                    <a:pt x="7" y="18"/>
                    <a:pt x="7" y="18"/>
                  </a:cubicBezTo>
                  <a:cubicBezTo>
                    <a:pt x="7" y="18"/>
                    <a:pt x="7" y="18"/>
                    <a:pt x="8" y="18"/>
                  </a:cubicBezTo>
                  <a:cubicBezTo>
                    <a:pt x="7" y="11"/>
                    <a:pt x="7" y="7"/>
                    <a:pt x="11" y="4"/>
                  </a:cubicBezTo>
                  <a:cubicBezTo>
                    <a:pt x="16" y="0"/>
                    <a:pt x="25" y="0"/>
                    <a:pt x="30" y="4"/>
                  </a:cubicBezTo>
                  <a:cubicBezTo>
                    <a:pt x="34" y="7"/>
                    <a:pt x="35" y="11"/>
                    <a:pt x="34" y="18"/>
                  </a:cubicBezTo>
                  <a:close/>
                  <a:moveTo>
                    <a:pt x="6" y="36"/>
                  </a:moveTo>
                  <a:cubicBezTo>
                    <a:pt x="8" y="36"/>
                    <a:pt x="10" y="36"/>
                    <a:pt x="12" y="36"/>
                  </a:cubicBezTo>
                  <a:cubicBezTo>
                    <a:pt x="14" y="38"/>
                    <a:pt x="17" y="40"/>
                    <a:pt x="21" y="40"/>
                  </a:cubicBezTo>
                  <a:cubicBezTo>
                    <a:pt x="24" y="40"/>
                    <a:pt x="28" y="38"/>
                    <a:pt x="30" y="36"/>
                  </a:cubicBezTo>
                  <a:cubicBezTo>
                    <a:pt x="32" y="36"/>
                    <a:pt x="34" y="36"/>
                    <a:pt x="36" y="36"/>
                  </a:cubicBezTo>
                  <a:cubicBezTo>
                    <a:pt x="39" y="39"/>
                    <a:pt x="42" y="48"/>
                    <a:pt x="41" y="53"/>
                  </a:cubicBezTo>
                  <a:cubicBezTo>
                    <a:pt x="28" y="53"/>
                    <a:pt x="14" y="53"/>
                    <a:pt x="0" y="53"/>
                  </a:cubicBezTo>
                  <a:cubicBezTo>
                    <a:pt x="1" y="48"/>
                    <a:pt x="1" y="40"/>
                    <a:pt x="6" y="36"/>
                  </a:cubicBezTo>
                  <a:close/>
                  <a:moveTo>
                    <a:pt x="33" y="20"/>
                  </a:moveTo>
                  <a:cubicBezTo>
                    <a:pt x="32" y="20"/>
                    <a:pt x="31" y="20"/>
                    <a:pt x="31" y="20"/>
                  </a:cubicBezTo>
                  <a:cubicBezTo>
                    <a:pt x="31" y="19"/>
                    <a:pt x="30" y="18"/>
                    <a:pt x="30" y="17"/>
                  </a:cubicBezTo>
                  <a:cubicBezTo>
                    <a:pt x="25" y="18"/>
                    <a:pt x="20" y="18"/>
                    <a:pt x="14" y="16"/>
                  </a:cubicBezTo>
                  <a:cubicBezTo>
                    <a:pt x="13" y="17"/>
                    <a:pt x="12" y="19"/>
                    <a:pt x="12" y="20"/>
                  </a:cubicBezTo>
                  <a:cubicBezTo>
                    <a:pt x="11" y="20"/>
                    <a:pt x="10" y="20"/>
                    <a:pt x="10" y="19"/>
                  </a:cubicBezTo>
                  <a:cubicBezTo>
                    <a:pt x="10" y="19"/>
                    <a:pt x="9" y="20"/>
                    <a:pt x="9" y="20"/>
                  </a:cubicBezTo>
                  <a:cubicBezTo>
                    <a:pt x="9" y="20"/>
                    <a:pt x="9" y="20"/>
                    <a:pt x="9" y="20"/>
                  </a:cubicBezTo>
                  <a:cubicBezTo>
                    <a:pt x="9" y="21"/>
                    <a:pt x="9" y="22"/>
                    <a:pt x="9" y="23"/>
                  </a:cubicBezTo>
                  <a:cubicBezTo>
                    <a:pt x="10" y="23"/>
                    <a:pt x="10" y="24"/>
                    <a:pt x="11" y="24"/>
                  </a:cubicBezTo>
                  <a:cubicBezTo>
                    <a:pt x="11" y="24"/>
                    <a:pt x="11" y="24"/>
                    <a:pt x="11" y="24"/>
                  </a:cubicBezTo>
                  <a:cubicBezTo>
                    <a:pt x="11" y="25"/>
                    <a:pt x="11" y="25"/>
                    <a:pt x="11" y="25"/>
                  </a:cubicBezTo>
                  <a:cubicBezTo>
                    <a:pt x="12" y="27"/>
                    <a:pt x="13" y="29"/>
                    <a:pt x="15" y="31"/>
                  </a:cubicBezTo>
                  <a:cubicBezTo>
                    <a:pt x="17" y="32"/>
                    <a:pt x="19" y="33"/>
                    <a:pt x="21" y="33"/>
                  </a:cubicBezTo>
                  <a:cubicBezTo>
                    <a:pt x="23" y="33"/>
                    <a:pt x="25" y="32"/>
                    <a:pt x="27" y="31"/>
                  </a:cubicBezTo>
                  <a:cubicBezTo>
                    <a:pt x="29" y="29"/>
                    <a:pt x="30" y="27"/>
                    <a:pt x="31" y="25"/>
                  </a:cubicBezTo>
                  <a:cubicBezTo>
                    <a:pt x="31" y="24"/>
                    <a:pt x="31" y="24"/>
                    <a:pt x="31" y="24"/>
                  </a:cubicBezTo>
                  <a:cubicBezTo>
                    <a:pt x="31" y="24"/>
                    <a:pt x="31" y="24"/>
                    <a:pt x="31" y="24"/>
                  </a:cubicBezTo>
                  <a:cubicBezTo>
                    <a:pt x="32" y="24"/>
                    <a:pt x="32" y="23"/>
                    <a:pt x="33" y="23"/>
                  </a:cubicBezTo>
                  <a:cubicBezTo>
                    <a:pt x="33" y="22"/>
                    <a:pt x="33" y="21"/>
                    <a:pt x="33" y="20"/>
                  </a:cubicBezTo>
                  <a:cubicBezTo>
                    <a:pt x="33" y="20"/>
                    <a:pt x="33" y="20"/>
                    <a:pt x="33" y="20"/>
                  </a:cubicBezTo>
                  <a:cubicBezTo>
                    <a:pt x="33" y="20"/>
                    <a:pt x="33" y="20"/>
                    <a:pt x="33" y="20"/>
                  </a:cubicBezTo>
                  <a:close/>
                  <a:moveTo>
                    <a:pt x="42" y="34"/>
                  </a:moveTo>
                  <a:cubicBezTo>
                    <a:pt x="41" y="34"/>
                    <a:pt x="40" y="34"/>
                    <a:pt x="39" y="35"/>
                  </a:cubicBezTo>
                  <a:cubicBezTo>
                    <a:pt x="42" y="38"/>
                    <a:pt x="43" y="43"/>
                    <a:pt x="44" y="47"/>
                  </a:cubicBezTo>
                  <a:cubicBezTo>
                    <a:pt x="64" y="47"/>
                    <a:pt x="64" y="47"/>
                    <a:pt x="64" y="47"/>
                  </a:cubicBezTo>
                  <a:cubicBezTo>
                    <a:pt x="65" y="43"/>
                    <a:pt x="63" y="36"/>
                    <a:pt x="56" y="34"/>
                  </a:cubicBezTo>
                  <a:cubicBezTo>
                    <a:pt x="54" y="35"/>
                    <a:pt x="52" y="37"/>
                    <a:pt x="49" y="37"/>
                  </a:cubicBezTo>
                  <a:cubicBezTo>
                    <a:pt x="46" y="37"/>
                    <a:pt x="44" y="36"/>
                    <a:pt x="42" y="34"/>
                  </a:cubicBezTo>
                  <a:close/>
                  <a:moveTo>
                    <a:pt x="56" y="25"/>
                  </a:moveTo>
                  <a:cubicBezTo>
                    <a:pt x="56" y="23"/>
                    <a:pt x="56" y="20"/>
                    <a:pt x="56" y="19"/>
                  </a:cubicBezTo>
                  <a:cubicBezTo>
                    <a:pt x="53" y="20"/>
                    <a:pt x="47" y="20"/>
                    <a:pt x="42" y="19"/>
                  </a:cubicBezTo>
                  <a:cubicBezTo>
                    <a:pt x="42" y="24"/>
                    <a:pt x="42" y="24"/>
                    <a:pt x="42" y="24"/>
                  </a:cubicBezTo>
                  <a:cubicBezTo>
                    <a:pt x="42" y="24"/>
                    <a:pt x="42" y="24"/>
                    <a:pt x="42" y="24"/>
                  </a:cubicBezTo>
                  <a:cubicBezTo>
                    <a:pt x="43" y="28"/>
                    <a:pt x="45" y="30"/>
                    <a:pt x="49" y="31"/>
                  </a:cubicBezTo>
                  <a:cubicBezTo>
                    <a:pt x="53" y="30"/>
                    <a:pt x="55" y="28"/>
                    <a:pt x="56" y="2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33" name="文本框 32"/>
          <p:cNvSpPr txBox="1"/>
          <p:nvPr>
            <p:custDataLst>
              <p:tags r:id="rId5"/>
            </p:custDataLst>
          </p:nvPr>
        </p:nvSpPr>
        <p:spPr>
          <a:xfrm>
            <a:off x="4879340" y="1261110"/>
            <a:ext cx="5817235" cy="3007995"/>
          </a:xfrm>
          <a:prstGeom prst="rect">
            <a:avLst/>
          </a:prstGeom>
          <a:noFill/>
        </p:spPr>
        <p:txBody>
          <a:bodyPr wrap="square" lIns="0" tIns="0" rIns="0" bIns="0" rtlCol="0" anchor="t" anchorCtr="0">
            <a:noAutofit/>
          </a:bodyPr>
          <a:lstStyle/>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400" b="1"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具有下列情形之一的，对责任单位予以黄牌警示：</a:t>
            </a:r>
            <a:endParaRPr lang="zh-CN" altLang="en-US" sz="1400" b="1"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分公司领导未落实领导带班安全检查制度；</a:t>
            </a:r>
            <a:endPar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分公司安全巡查未落实“三必”标准、未量化监督数据；</a:t>
            </a:r>
            <a:endPar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分公司未组织项目安全策划；</a:t>
            </a:r>
            <a:endPar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对上级单位检查出的安全隐患未及时整改闭合；</a:t>
            </a:r>
            <a:endPar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被上级单位检查下达局部暂缓施工；</a:t>
            </a:r>
            <a:endPar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违反十项“零容忍”安全隐患管理制度；</a:t>
            </a:r>
            <a:endPar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受到政府部门安全生产行政处罚、约谈或通报；</a:t>
            </a:r>
            <a:endPar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发生火灾、机械设备等非亡人生产安全事故；</a:t>
            </a:r>
            <a:endPar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公司领导、有关部门认为应被列入黄牌警示的其他事项。</a:t>
            </a:r>
            <a:endPar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p:txBody>
      </p:sp>
      <p:sp>
        <p:nvSpPr>
          <p:cNvPr id="114" name="文本框 113"/>
          <p:cNvSpPr txBox="1"/>
          <p:nvPr>
            <p:custDataLst>
              <p:tags r:id="rId6"/>
            </p:custDataLst>
          </p:nvPr>
        </p:nvSpPr>
        <p:spPr>
          <a:xfrm>
            <a:off x="4879340" y="4403725"/>
            <a:ext cx="5354955" cy="2454275"/>
          </a:xfrm>
          <a:prstGeom prst="rect">
            <a:avLst/>
          </a:prstGeom>
          <a:noFill/>
        </p:spPr>
        <p:txBody>
          <a:bodyPr wrap="square" lIns="0" tIns="0" rIns="0" bIns="0" rtlCol="0" anchor="t" anchorCtr="0">
            <a:normAutofit/>
          </a:bodyPr>
          <a:lstStyle/>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400" b="1"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具有下列情形之一的，对责任单位予以红牌警示：</a:t>
            </a:r>
            <a:endParaRPr lang="zh-CN" altLang="en-US" sz="1400" b="1"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发生具有较大社会影响的险肇事件；</a:t>
            </a:r>
            <a:endPar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发生工亡事故；</a:t>
            </a:r>
            <a:endPar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迟报、瞒报生产安全事故；</a:t>
            </a:r>
            <a:endPar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未按要求开展事故调查；</a:t>
            </a:r>
            <a:endPar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黄牌警示问题逾期未完成整改；</a:t>
            </a:r>
            <a:endPar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被上级单位检查下达全面停工整改；</a:t>
            </a:r>
            <a:endPar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a:p>
            <a:pPr marL="730250" lvl="2" indent="-222250" algn="l" fontAlgn="ctr">
              <a:lnSpc>
                <a:spcPct val="130000"/>
              </a:lnSpc>
              <a:spcBef>
                <a:spcPts val="0"/>
              </a:spcBef>
              <a:spcAft>
                <a:spcPts val="0"/>
              </a:spcAft>
              <a:buSzPct val="100000"/>
              <a:buFont typeface="Arial" panose="020B0604020202020204" pitchFamily="34" charset="0"/>
              <a:buChar char="●"/>
            </a:pPr>
            <a:r>
              <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公司领导认为应被列入红牌警示的其他事项。；</a:t>
            </a:r>
            <a:endParaRPr lang="zh-CN" altLang="en-US" sz="1400"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p:txBody>
      </p:sp>
      <p:sp>
        <p:nvSpPr>
          <p:cNvPr id="55" name="椭圆 54"/>
          <p:cNvSpPr/>
          <p:nvPr>
            <p:custDataLst>
              <p:tags r:id="rId7"/>
            </p:custDataLst>
          </p:nvPr>
        </p:nvSpPr>
        <p:spPr>
          <a:xfrm flipH="1">
            <a:off x="4018327" y="1683523"/>
            <a:ext cx="689898" cy="68989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Freeform 181"/>
          <p:cNvSpPr>
            <a:spLocks noEditPoints="1"/>
          </p:cNvSpPr>
          <p:nvPr>
            <p:custDataLst>
              <p:tags r:id="rId8"/>
            </p:custDataLst>
          </p:nvPr>
        </p:nvSpPr>
        <p:spPr bwMode="auto">
          <a:xfrm flipH="1">
            <a:off x="4208011" y="1870148"/>
            <a:ext cx="311296" cy="291409"/>
          </a:xfrm>
          <a:custGeom>
            <a:avLst/>
            <a:gdLst>
              <a:gd name="T0" fmla="*/ 54 w 58"/>
              <a:gd name="T1" fmla="*/ 33 h 54"/>
              <a:gd name="T2" fmla="*/ 54 w 58"/>
              <a:gd name="T3" fmla="*/ 50 h 54"/>
              <a:gd name="T4" fmla="*/ 50 w 58"/>
              <a:gd name="T5" fmla="*/ 54 h 54"/>
              <a:gd name="T6" fmla="*/ 8 w 58"/>
              <a:gd name="T7" fmla="*/ 54 h 54"/>
              <a:gd name="T8" fmla="*/ 5 w 58"/>
              <a:gd name="T9" fmla="*/ 50 h 54"/>
              <a:gd name="T10" fmla="*/ 5 w 58"/>
              <a:gd name="T11" fmla="*/ 33 h 54"/>
              <a:gd name="T12" fmla="*/ 23 w 58"/>
              <a:gd name="T13" fmla="*/ 33 h 54"/>
              <a:gd name="T14" fmla="*/ 23 w 58"/>
              <a:gd name="T15" fmla="*/ 35 h 54"/>
              <a:gd name="T16" fmla="*/ 27 w 58"/>
              <a:gd name="T17" fmla="*/ 35 h 54"/>
              <a:gd name="T18" fmla="*/ 27 w 58"/>
              <a:gd name="T19" fmla="*/ 40 h 54"/>
              <a:gd name="T20" fmla="*/ 32 w 58"/>
              <a:gd name="T21" fmla="*/ 40 h 54"/>
              <a:gd name="T22" fmla="*/ 32 w 58"/>
              <a:gd name="T23" fmla="*/ 35 h 54"/>
              <a:gd name="T24" fmla="*/ 35 w 58"/>
              <a:gd name="T25" fmla="*/ 35 h 54"/>
              <a:gd name="T26" fmla="*/ 35 w 58"/>
              <a:gd name="T27" fmla="*/ 33 h 54"/>
              <a:gd name="T28" fmla="*/ 54 w 58"/>
              <a:gd name="T29" fmla="*/ 33 h 54"/>
              <a:gd name="T30" fmla="*/ 54 w 58"/>
              <a:gd name="T31" fmla="*/ 33 h 54"/>
              <a:gd name="T32" fmla="*/ 15 w 58"/>
              <a:gd name="T33" fmla="*/ 6 h 54"/>
              <a:gd name="T34" fmla="*/ 17 w 58"/>
              <a:gd name="T35" fmla="*/ 5 h 54"/>
              <a:gd name="T36" fmla="*/ 28 w 58"/>
              <a:gd name="T37" fmla="*/ 0 h 54"/>
              <a:gd name="T38" fmla="*/ 40 w 58"/>
              <a:gd name="T39" fmla="*/ 4 h 54"/>
              <a:gd name="T40" fmla="*/ 43 w 58"/>
              <a:gd name="T41" fmla="*/ 6 h 54"/>
              <a:gd name="T42" fmla="*/ 41 w 58"/>
              <a:gd name="T43" fmla="*/ 8 h 54"/>
              <a:gd name="T44" fmla="*/ 37 w 58"/>
              <a:gd name="T45" fmla="*/ 8 h 54"/>
              <a:gd name="T46" fmla="*/ 28 w 58"/>
              <a:gd name="T47" fmla="*/ 5 h 54"/>
              <a:gd name="T48" fmla="*/ 21 w 58"/>
              <a:gd name="T49" fmla="*/ 8 h 54"/>
              <a:gd name="T50" fmla="*/ 18 w 58"/>
              <a:gd name="T51" fmla="*/ 8 h 54"/>
              <a:gd name="T52" fmla="*/ 15 w 58"/>
              <a:gd name="T53" fmla="*/ 6 h 54"/>
              <a:gd name="T54" fmla="*/ 4 w 58"/>
              <a:gd name="T55" fmla="*/ 10 h 54"/>
              <a:gd name="T56" fmla="*/ 54 w 58"/>
              <a:gd name="T57" fmla="*/ 10 h 54"/>
              <a:gd name="T58" fmla="*/ 58 w 58"/>
              <a:gd name="T59" fmla="*/ 14 h 54"/>
              <a:gd name="T60" fmla="*/ 58 w 58"/>
              <a:gd name="T61" fmla="*/ 24 h 54"/>
              <a:gd name="T62" fmla="*/ 54 w 58"/>
              <a:gd name="T63" fmla="*/ 29 h 54"/>
              <a:gd name="T64" fmla="*/ 4 w 58"/>
              <a:gd name="T65" fmla="*/ 29 h 54"/>
              <a:gd name="T66" fmla="*/ 0 w 58"/>
              <a:gd name="T67" fmla="*/ 24 h 54"/>
              <a:gd name="T68" fmla="*/ 0 w 58"/>
              <a:gd name="T69" fmla="*/ 14 h 54"/>
              <a:gd name="T70" fmla="*/ 4 w 58"/>
              <a:gd name="T71"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54">
                <a:moveTo>
                  <a:pt x="54" y="33"/>
                </a:moveTo>
                <a:cubicBezTo>
                  <a:pt x="54" y="50"/>
                  <a:pt x="54" y="50"/>
                  <a:pt x="54" y="50"/>
                </a:cubicBezTo>
                <a:cubicBezTo>
                  <a:pt x="54" y="52"/>
                  <a:pt x="52" y="54"/>
                  <a:pt x="50" y="54"/>
                </a:cubicBezTo>
                <a:cubicBezTo>
                  <a:pt x="8" y="54"/>
                  <a:pt x="8" y="54"/>
                  <a:pt x="8" y="54"/>
                </a:cubicBezTo>
                <a:cubicBezTo>
                  <a:pt x="6" y="54"/>
                  <a:pt x="5" y="52"/>
                  <a:pt x="5" y="50"/>
                </a:cubicBezTo>
                <a:cubicBezTo>
                  <a:pt x="5" y="33"/>
                  <a:pt x="5" y="33"/>
                  <a:pt x="5" y="33"/>
                </a:cubicBezTo>
                <a:cubicBezTo>
                  <a:pt x="23" y="33"/>
                  <a:pt x="23" y="33"/>
                  <a:pt x="23" y="33"/>
                </a:cubicBezTo>
                <a:cubicBezTo>
                  <a:pt x="23" y="35"/>
                  <a:pt x="23" y="35"/>
                  <a:pt x="23" y="35"/>
                </a:cubicBezTo>
                <a:cubicBezTo>
                  <a:pt x="27" y="35"/>
                  <a:pt x="27" y="35"/>
                  <a:pt x="27" y="35"/>
                </a:cubicBezTo>
                <a:cubicBezTo>
                  <a:pt x="27" y="40"/>
                  <a:pt x="27" y="40"/>
                  <a:pt x="27" y="40"/>
                </a:cubicBezTo>
                <a:cubicBezTo>
                  <a:pt x="32" y="40"/>
                  <a:pt x="32" y="40"/>
                  <a:pt x="32" y="40"/>
                </a:cubicBezTo>
                <a:cubicBezTo>
                  <a:pt x="32" y="35"/>
                  <a:pt x="32" y="35"/>
                  <a:pt x="32" y="35"/>
                </a:cubicBezTo>
                <a:cubicBezTo>
                  <a:pt x="35" y="35"/>
                  <a:pt x="35" y="35"/>
                  <a:pt x="35" y="35"/>
                </a:cubicBezTo>
                <a:cubicBezTo>
                  <a:pt x="35" y="33"/>
                  <a:pt x="35" y="33"/>
                  <a:pt x="35" y="33"/>
                </a:cubicBezTo>
                <a:cubicBezTo>
                  <a:pt x="54" y="33"/>
                  <a:pt x="54" y="33"/>
                  <a:pt x="54" y="33"/>
                </a:cubicBezTo>
                <a:cubicBezTo>
                  <a:pt x="54" y="33"/>
                  <a:pt x="54" y="33"/>
                  <a:pt x="54" y="33"/>
                </a:cubicBezTo>
                <a:close/>
                <a:moveTo>
                  <a:pt x="15" y="6"/>
                </a:moveTo>
                <a:cubicBezTo>
                  <a:pt x="16" y="6"/>
                  <a:pt x="16" y="5"/>
                  <a:pt x="17" y="5"/>
                </a:cubicBezTo>
                <a:cubicBezTo>
                  <a:pt x="20" y="2"/>
                  <a:pt x="24" y="1"/>
                  <a:pt x="28" y="0"/>
                </a:cubicBezTo>
                <a:cubicBezTo>
                  <a:pt x="32" y="0"/>
                  <a:pt x="37" y="1"/>
                  <a:pt x="40" y="4"/>
                </a:cubicBezTo>
                <a:cubicBezTo>
                  <a:pt x="41" y="5"/>
                  <a:pt x="42" y="5"/>
                  <a:pt x="43" y="6"/>
                </a:cubicBezTo>
                <a:cubicBezTo>
                  <a:pt x="41" y="8"/>
                  <a:pt x="41" y="8"/>
                  <a:pt x="41" y="8"/>
                </a:cubicBezTo>
                <a:cubicBezTo>
                  <a:pt x="37" y="8"/>
                  <a:pt x="37" y="8"/>
                  <a:pt x="37" y="8"/>
                </a:cubicBezTo>
                <a:cubicBezTo>
                  <a:pt x="35" y="6"/>
                  <a:pt x="31" y="5"/>
                  <a:pt x="28" y="5"/>
                </a:cubicBezTo>
                <a:cubicBezTo>
                  <a:pt x="25" y="6"/>
                  <a:pt x="23" y="6"/>
                  <a:pt x="21" y="8"/>
                </a:cubicBezTo>
                <a:cubicBezTo>
                  <a:pt x="18" y="8"/>
                  <a:pt x="18" y="8"/>
                  <a:pt x="18" y="8"/>
                </a:cubicBezTo>
                <a:cubicBezTo>
                  <a:pt x="15" y="6"/>
                  <a:pt x="15" y="6"/>
                  <a:pt x="15" y="6"/>
                </a:cubicBezTo>
                <a:close/>
                <a:moveTo>
                  <a:pt x="4" y="10"/>
                </a:moveTo>
                <a:cubicBezTo>
                  <a:pt x="54" y="10"/>
                  <a:pt x="54" y="10"/>
                  <a:pt x="54" y="10"/>
                </a:cubicBezTo>
                <a:cubicBezTo>
                  <a:pt x="56" y="10"/>
                  <a:pt x="58" y="12"/>
                  <a:pt x="58" y="14"/>
                </a:cubicBezTo>
                <a:cubicBezTo>
                  <a:pt x="58" y="24"/>
                  <a:pt x="58" y="24"/>
                  <a:pt x="58" y="24"/>
                </a:cubicBezTo>
                <a:cubicBezTo>
                  <a:pt x="58" y="27"/>
                  <a:pt x="56" y="29"/>
                  <a:pt x="54" y="29"/>
                </a:cubicBezTo>
                <a:cubicBezTo>
                  <a:pt x="4" y="29"/>
                  <a:pt x="4" y="29"/>
                  <a:pt x="4" y="29"/>
                </a:cubicBezTo>
                <a:cubicBezTo>
                  <a:pt x="2" y="29"/>
                  <a:pt x="0" y="27"/>
                  <a:pt x="0" y="24"/>
                </a:cubicBezTo>
                <a:cubicBezTo>
                  <a:pt x="0" y="14"/>
                  <a:pt x="0" y="14"/>
                  <a:pt x="0" y="14"/>
                </a:cubicBezTo>
                <a:cubicBezTo>
                  <a:pt x="0" y="12"/>
                  <a:pt x="2" y="10"/>
                  <a:pt x="4" y="1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9" name="椭圆 18"/>
          <p:cNvSpPr/>
          <p:nvPr>
            <p:custDataLst>
              <p:tags r:id="rId9"/>
            </p:custDataLst>
          </p:nvPr>
        </p:nvSpPr>
        <p:spPr>
          <a:xfrm flipH="1" flipV="1">
            <a:off x="2491679" y="3698914"/>
            <a:ext cx="107080" cy="107080"/>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8" name="肘形连接符 7"/>
          <p:cNvCxnSpPr>
            <a:stCxn id="19" idx="4"/>
            <a:endCxn id="55" idx="4"/>
          </p:cNvCxnSpPr>
          <p:nvPr>
            <p:custDataLst>
              <p:tags r:id="rId10"/>
            </p:custDataLst>
          </p:nvPr>
        </p:nvCxnSpPr>
        <p:spPr>
          <a:xfrm rot="16200000">
            <a:off x="2791501" y="2126374"/>
            <a:ext cx="1326257" cy="1818823"/>
          </a:xfrm>
          <a:prstGeom prst="bentConnector3">
            <a:avLst>
              <a:gd name="adj1" fmla="val 50000"/>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5" name="椭圆 114"/>
          <p:cNvSpPr/>
          <p:nvPr>
            <p:custDataLst>
              <p:tags r:id="rId11"/>
            </p:custDataLst>
          </p:nvPr>
        </p:nvSpPr>
        <p:spPr>
          <a:xfrm flipH="1">
            <a:off x="4018327" y="5084829"/>
            <a:ext cx="689898" cy="6898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17" name="肘形连接符 116"/>
          <p:cNvCxnSpPr>
            <a:stCxn id="115" idx="0"/>
            <a:endCxn id="59" idx="2"/>
          </p:cNvCxnSpPr>
          <p:nvPr>
            <p:custDataLst>
              <p:tags r:id="rId12"/>
            </p:custDataLst>
          </p:nvPr>
        </p:nvCxnSpPr>
        <p:spPr>
          <a:xfrm rot="16200000" flipV="1">
            <a:off x="3255010" y="3976370"/>
            <a:ext cx="456565" cy="1760855"/>
          </a:xfrm>
          <a:prstGeom prst="bentConnector2">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9" name="椭圆 58"/>
          <p:cNvSpPr/>
          <p:nvPr>
            <p:custDataLst>
              <p:tags r:id="rId13"/>
            </p:custDataLst>
          </p:nvPr>
        </p:nvSpPr>
        <p:spPr>
          <a:xfrm flipH="1" flipV="1">
            <a:off x="2495503" y="4575436"/>
            <a:ext cx="107080" cy="107080"/>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Freeform 166"/>
          <p:cNvSpPr>
            <a:spLocks noEditPoints="1"/>
          </p:cNvSpPr>
          <p:nvPr>
            <p:custDataLst>
              <p:tags r:id="rId14"/>
            </p:custDataLst>
          </p:nvPr>
        </p:nvSpPr>
        <p:spPr bwMode="auto">
          <a:xfrm flipH="1">
            <a:off x="4199597" y="5281396"/>
            <a:ext cx="327357" cy="295998"/>
          </a:xfrm>
          <a:custGeom>
            <a:avLst/>
            <a:gdLst>
              <a:gd name="T0" fmla="*/ 0 w 145"/>
              <a:gd name="T1" fmla="*/ 0 h 131"/>
              <a:gd name="T2" fmla="*/ 145 w 145"/>
              <a:gd name="T3" fmla="*/ 0 h 131"/>
              <a:gd name="T4" fmla="*/ 145 w 145"/>
              <a:gd name="T5" fmla="*/ 95 h 131"/>
              <a:gd name="T6" fmla="*/ 102 w 145"/>
              <a:gd name="T7" fmla="*/ 107 h 131"/>
              <a:gd name="T8" fmla="*/ 102 w 145"/>
              <a:gd name="T9" fmla="*/ 119 h 131"/>
              <a:gd name="T10" fmla="*/ 119 w 145"/>
              <a:gd name="T11" fmla="*/ 119 h 131"/>
              <a:gd name="T12" fmla="*/ 119 w 145"/>
              <a:gd name="T13" fmla="*/ 131 h 131"/>
              <a:gd name="T14" fmla="*/ 26 w 145"/>
              <a:gd name="T15" fmla="*/ 131 h 131"/>
              <a:gd name="T16" fmla="*/ 26 w 145"/>
              <a:gd name="T17" fmla="*/ 119 h 131"/>
              <a:gd name="T18" fmla="*/ 48 w 145"/>
              <a:gd name="T19" fmla="*/ 119 h 131"/>
              <a:gd name="T20" fmla="*/ 48 w 145"/>
              <a:gd name="T21" fmla="*/ 109 h 131"/>
              <a:gd name="T22" fmla="*/ 0 w 145"/>
              <a:gd name="T23" fmla="*/ 95 h 131"/>
              <a:gd name="T24" fmla="*/ 0 w 145"/>
              <a:gd name="T25" fmla="*/ 0 h 131"/>
              <a:gd name="T26" fmla="*/ 0 w 145"/>
              <a:gd name="T27" fmla="*/ 0 h 131"/>
              <a:gd name="T28" fmla="*/ 124 w 145"/>
              <a:gd name="T29" fmla="*/ 52 h 131"/>
              <a:gd name="T30" fmla="*/ 124 w 145"/>
              <a:gd name="T31" fmla="*/ 33 h 131"/>
              <a:gd name="T32" fmla="*/ 78 w 145"/>
              <a:gd name="T33" fmla="*/ 81 h 131"/>
              <a:gd name="T34" fmla="*/ 95 w 145"/>
              <a:gd name="T35" fmla="*/ 81 h 131"/>
              <a:gd name="T36" fmla="*/ 124 w 145"/>
              <a:gd name="T37" fmla="*/ 52 h 131"/>
              <a:gd name="T38" fmla="*/ 124 w 145"/>
              <a:gd name="T39" fmla="*/ 52 h 131"/>
              <a:gd name="T40" fmla="*/ 124 w 145"/>
              <a:gd name="T41" fmla="*/ 66 h 131"/>
              <a:gd name="T42" fmla="*/ 124 w 145"/>
              <a:gd name="T43" fmla="*/ 57 h 131"/>
              <a:gd name="T44" fmla="*/ 102 w 145"/>
              <a:gd name="T45" fmla="*/ 81 h 131"/>
              <a:gd name="T46" fmla="*/ 109 w 145"/>
              <a:gd name="T47" fmla="*/ 81 h 131"/>
              <a:gd name="T48" fmla="*/ 124 w 145"/>
              <a:gd name="T49" fmla="*/ 66 h 131"/>
              <a:gd name="T50" fmla="*/ 124 w 145"/>
              <a:gd name="T51" fmla="*/ 66 h 131"/>
              <a:gd name="T52" fmla="*/ 21 w 145"/>
              <a:gd name="T53" fmla="*/ 33 h 131"/>
              <a:gd name="T54" fmla="*/ 21 w 145"/>
              <a:gd name="T55" fmla="*/ 43 h 131"/>
              <a:gd name="T56" fmla="*/ 43 w 145"/>
              <a:gd name="T57" fmla="*/ 19 h 131"/>
              <a:gd name="T58" fmla="*/ 36 w 145"/>
              <a:gd name="T59" fmla="*/ 19 h 131"/>
              <a:gd name="T60" fmla="*/ 21 w 145"/>
              <a:gd name="T61" fmla="*/ 33 h 131"/>
              <a:gd name="T62" fmla="*/ 21 w 145"/>
              <a:gd name="T63" fmla="*/ 33 h 131"/>
              <a:gd name="T64" fmla="*/ 21 w 145"/>
              <a:gd name="T65" fmla="*/ 47 h 131"/>
              <a:gd name="T66" fmla="*/ 21 w 145"/>
              <a:gd name="T67" fmla="*/ 66 h 131"/>
              <a:gd name="T68" fmla="*/ 67 w 145"/>
              <a:gd name="T69" fmla="*/ 21 h 131"/>
              <a:gd name="T70" fmla="*/ 48 w 145"/>
              <a:gd name="T71" fmla="*/ 21 h 131"/>
              <a:gd name="T72" fmla="*/ 21 w 145"/>
              <a:gd name="T73" fmla="*/ 47 h 131"/>
              <a:gd name="T74" fmla="*/ 21 w 145"/>
              <a:gd name="T75" fmla="*/ 47 h 131"/>
              <a:gd name="T76" fmla="*/ 17 w 145"/>
              <a:gd name="T77" fmla="*/ 17 h 131"/>
              <a:gd name="T78" fmla="*/ 17 w 145"/>
              <a:gd name="T79" fmla="*/ 83 h 131"/>
              <a:gd name="T80" fmla="*/ 128 w 145"/>
              <a:gd name="T81" fmla="*/ 83 h 131"/>
              <a:gd name="T82" fmla="*/ 128 w 145"/>
              <a:gd name="T83" fmla="*/ 17 h 131"/>
              <a:gd name="T84" fmla="*/ 17 w 145"/>
              <a:gd name="T85" fmla="*/ 1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5" h="131">
                <a:moveTo>
                  <a:pt x="0" y="0"/>
                </a:moveTo>
                <a:lnTo>
                  <a:pt x="145" y="0"/>
                </a:lnTo>
                <a:lnTo>
                  <a:pt x="145" y="95"/>
                </a:lnTo>
                <a:lnTo>
                  <a:pt x="102" y="107"/>
                </a:lnTo>
                <a:lnTo>
                  <a:pt x="102" y="119"/>
                </a:lnTo>
                <a:lnTo>
                  <a:pt x="119" y="119"/>
                </a:lnTo>
                <a:lnTo>
                  <a:pt x="119" y="131"/>
                </a:lnTo>
                <a:lnTo>
                  <a:pt x="26" y="131"/>
                </a:lnTo>
                <a:lnTo>
                  <a:pt x="26" y="119"/>
                </a:lnTo>
                <a:lnTo>
                  <a:pt x="48" y="119"/>
                </a:lnTo>
                <a:lnTo>
                  <a:pt x="48" y="109"/>
                </a:lnTo>
                <a:lnTo>
                  <a:pt x="0" y="95"/>
                </a:lnTo>
                <a:lnTo>
                  <a:pt x="0" y="0"/>
                </a:lnTo>
                <a:lnTo>
                  <a:pt x="0" y="0"/>
                </a:lnTo>
                <a:close/>
                <a:moveTo>
                  <a:pt x="124" y="52"/>
                </a:moveTo>
                <a:lnTo>
                  <a:pt x="124" y="33"/>
                </a:lnTo>
                <a:lnTo>
                  <a:pt x="78" y="81"/>
                </a:lnTo>
                <a:lnTo>
                  <a:pt x="95" y="81"/>
                </a:lnTo>
                <a:lnTo>
                  <a:pt x="124" y="52"/>
                </a:lnTo>
                <a:lnTo>
                  <a:pt x="124" y="52"/>
                </a:lnTo>
                <a:close/>
                <a:moveTo>
                  <a:pt x="124" y="66"/>
                </a:moveTo>
                <a:lnTo>
                  <a:pt x="124" y="57"/>
                </a:lnTo>
                <a:lnTo>
                  <a:pt x="102" y="81"/>
                </a:lnTo>
                <a:lnTo>
                  <a:pt x="109" y="81"/>
                </a:lnTo>
                <a:lnTo>
                  <a:pt x="124" y="66"/>
                </a:lnTo>
                <a:lnTo>
                  <a:pt x="124" y="66"/>
                </a:lnTo>
                <a:close/>
                <a:moveTo>
                  <a:pt x="21" y="33"/>
                </a:moveTo>
                <a:lnTo>
                  <a:pt x="21" y="43"/>
                </a:lnTo>
                <a:lnTo>
                  <a:pt x="43" y="19"/>
                </a:lnTo>
                <a:lnTo>
                  <a:pt x="36" y="19"/>
                </a:lnTo>
                <a:lnTo>
                  <a:pt x="21" y="33"/>
                </a:lnTo>
                <a:lnTo>
                  <a:pt x="21" y="33"/>
                </a:lnTo>
                <a:close/>
                <a:moveTo>
                  <a:pt x="21" y="47"/>
                </a:moveTo>
                <a:lnTo>
                  <a:pt x="21" y="66"/>
                </a:lnTo>
                <a:lnTo>
                  <a:pt x="67" y="21"/>
                </a:lnTo>
                <a:lnTo>
                  <a:pt x="48" y="21"/>
                </a:lnTo>
                <a:lnTo>
                  <a:pt x="21" y="47"/>
                </a:lnTo>
                <a:lnTo>
                  <a:pt x="21" y="47"/>
                </a:lnTo>
                <a:close/>
                <a:moveTo>
                  <a:pt x="17" y="17"/>
                </a:moveTo>
                <a:lnTo>
                  <a:pt x="17" y="83"/>
                </a:lnTo>
                <a:lnTo>
                  <a:pt x="128" y="83"/>
                </a:lnTo>
                <a:lnTo>
                  <a:pt x="128" y="17"/>
                </a:lnTo>
                <a:lnTo>
                  <a:pt x="17" y="1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7" name="圆角矩形 16"/>
          <p:cNvSpPr/>
          <p:nvPr>
            <p:custDataLst>
              <p:tags r:id="rId15"/>
            </p:custDataLst>
          </p:nvPr>
        </p:nvSpPr>
        <p:spPr>
          <a:xfrm>
            <a:off x="1044575" y="4904323"/>
            <a:ext cx="2263968" cy="471915"/>
          </a:xfrm>
          <a:prstGeom prst="roundRect">
            <a:avLst>
              <a:gd name="adj" fmla="val 50000"/>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p:cNvSpPr txBox="1"/>
          <p:nvPr>
            <p:custDataLst>
              <p:tags r:id="rId16"/>
            </p:custDataLst>
          </p:nvPr>
        </p:nvSpPr>
        <p:spPr>
          <a:xfrm flipH="1">
            <a:off x="1249556" y="4993046"/>
            <a:ext cx="1893013" cy="316650"/>
          </a:xfrm>
          <a:prstGeom prst="rect">
            <a:avLst/>
          </a:prstGeom>
          <a:noFill/>
        </p:spPr>
        <p:txBody>
          <a:bodyPr vert="horz" wrap="square" lIns="0" tIns="0" rIns="0" bIns="0" rtlCol="0" anchor="t" anchorCtr="0">
            <a:normAutofit/>
          </a:bodyPr>
          <a:lstStyle/>
          <a:p>
            <a:pPr marL="0" indent="0" algn="r">
              <a:lnSpc>
                <a:spcPct val="100000"/>
              </a:lnSpc>
              <a:spcBef>
                <a:spcPts val="0"/>
              </a:spcBef>
              <a:spcAft>
                <a:spcPts val="0"/>
              </a:spcAft>
              <a:buSzPct val="100000"/>
            </a:pPr>
            <a:r>
              <a:rPr lang="zh-CN" altLang="en-US" spc="200" dirty="0">
                <a:solidFill>
                  <a:schemeClr val="accent3">
                    <a:lumMod val="75000"/>
                  </a:schemeClr>
                </a:solidFill>
                <a:latin typeface="Arial" panose="020B0604020202020204" pitchFamily="34" charset="0"/>
                <a:ea typeface="微软雅黑" panose="020B0503020204020204" pitchFamily="34" charset="-122"/>
                <a:sym typeface="+mn-ea"/>
              </a:rPr>
              <a:t>红黄牌警示范围</a:t>
            </a:r>
            <a:endParaRPr lang="zh-CN" altLang="en-US" spc="200" dirty="0">
              <a:solidFill>
                <a:schemeClr val="accent3">
                  <a:lumMod val="75000"/>
                </a:schemeClr>
              </a:solidFill>
              <a:latin typeface="Arial" panose="020B0604020202020204" pitchFamily="34" charset="0"/>
              <a:ea typeface="微软雅黑" panose="020B0503020204020204" pitchFamily="34" charset="-122"/>
              <a:sym typeface="+mn-ea"/>
            </a:endParaRPr>
          </a:p>
        </p:txBody>
      </p:sp>
    </p:spTree>
    <p:custDataLst>
      <p:tags r:id="rId17"/>
    </p:custDataLst>
  </p:cSld>
  <p:clrMapOvr>
    <a:masterClrMapping/>
  </p:clrMapOvr>
  <p:transition>
    <p:random/>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6" name="文本框 5"/>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3.5  </a:t>
            </a:r>
            <a:r>
              <a:rPr lang="zh-CN" altLang="en-US" sz="2000" b="1" dirty="0">
                <a:latin typeface="仿宋" panose="02010609060101010101" charset="-122"/>
                <a:ea typeface="仿宋" panose="02010609060101010101" charset="-122"/>
                <a:cs typeface="仿宋" panose="02010609060101010101" charset="-122"/>
              </a:rPr>
              <a:t>安全生产奖罚管理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7" name="文本框 6"/>
          <p:cNvSpPr txBox="1"/>
          <p:nvPr/>
        </p:nvSpPr>
        <p:spPr>
          <a:xfrm>
            <a:off x="346011" y="1238249"/>
            <a:ext cx="5167174" cy="403957"/>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3.5</a:t>
            </a:r>
            <a:r>
              <a:rPr lang="en-US" altLang="zh-CN" sz="1600" b="1" dirty="0">
                <a:latin typeface="仿宋" panose="02010609060101010101" charset="-122"/>
                <a:ea typeface="仿宋" panose="02010609060101010101" charset="-122"/>
                <a:cs typeface="仿宋" panose="02010609060101010101" charset="-122"/>
              </a:rPr>
              <a:t>.3  </a:t>
            </a:r>
            <a:r>
              <a:rPr lang="zh-CN" altLang="en-US" sz="1600" b="1" dirty="0">
                <a:latin typeface="仿宋" panose="02010609060101010101" charset="-122"/>
                <a:ea typeface="仿宋" panose="02010609060101010101" charset="-122"/>
                <a:cs typeface="仿宋" panose="02010609060101010101" charset="-122"/>
              </a:rPr>
              <a:t>生产安全风险红黄牌警示考核管理</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nvSpPr>
        <p:spPr>
          <a:xfrm>
            <a:off x="372286" y="1590348"/>
            <a:ext cx="10894803"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）红黄牌警示流程</a:t>
            </a:r>
            <a:endParaRPr lang="en-US" altLang="zh-CN" sz="1600" b="1" dirty="0">
              <a:latin typeface="仿宋" panose="02010609060101010101" charset="-122"/>
              <a:ea typeface="仿宋" panose="02010609060101010101" charset="-122"/>
              <a:cs typeface="仿宋" panose="02010609060101010101" charset="-122"/>
              <a:sym typeface="+mn-ea"/>
            </a:endParaRPr>
          </a:p>
        </p:txBody>
      </p:sp>
      <p:pic>
        <p:nvPicPr>
          <p:cNvPr id="8" name="Picture 14886"/>
          <p:cNvPicPr/>
          <p:nvPr/>
        </p:nvPicPr>
        <p:blipFill>
          <a:blip r:embed="rId1"/>
          <a:stretch>
            <a:fillRect/>
          </a:stretch>
        </p:blipFill>
        <p:spPr>
          <a:xfrm>
            <a:off x="6635140" y="565326"/>
            <a:ext cx="4150798" cy="5747320"/>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6062" y="2898155"/>
            <a:ext cx="1861748" cy="2369497"/>
          </a:xfrm>
          <a:prstGeom prst="rect">
            <a:avLst/>
          </a:prstGeom>
          <a:effectLst>
            <a:outerShdw blurRad="76200" dir="18900000" sy="23000" kx="-1200000" algn="bl" rotWithShape="0">
              <a:prstClr val="black">
                <a:alpha val="20000"/>
              </a:prstClr>
            </a:outerShdw>
          </a:effectLst>
        </p:spPr>
      </p:pic>
    </p:spTree>
  </p:cSld>
  <p:clrMapOvr>
    <a:masterClrMapping/>
  </p:clrMapOvr>
  <p:transition>
    <p:random/>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6" name="文本框 5"/>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3.5  </a:t>
            </a:r>
            <a:r>
              <a:rPr lang="zh-CN" altLang="en-US" sz="2000" b="1" dirty="0">
                <a:latin typeface="仿宋" panose="02010609060101010101" charset="-122"/>
                <a:ea typeface="仿宋" panose="02010609060101010101" charset="-122"/>
                <a:cs typeface="仿宋" panose="02010609060101010101" charset="-122"/>
              </a:rPr>
              <a:t>安全生产奖罚管理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7" name="文本框 6"/>
          <p:cNvSpPr txBox="1"/>
          <p:nvPr/>
        </p:nvSpPr>
        <p:spPr>
          <a:xfrm>
            <a:off x="346011" y="1238249"/>
            <a:ext cx="5167174" cy="403957"/>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3.5</a:t>
            </a:r>
            <a:r>
              <a:rPr lang="en-US" altLang="zh-CN" sz="1600" b="1" dirty="0">
                <a:latin typeface="仿宋" panose="02010609060101010101" charset="-122"/>
                <a:ea typeface="仿宋" panose="02010609060101010101" charset="-122"/>
                <a:cs typeface="仿宋" panose="02010609060101010101" charset="-122"/>
              </a:rPr>
              <a:t>.4  </a:t>
            </a:r>
            <a:r>
              <a:rPr lang="zh-CN" altLang="en-US" sz="1600" b="1" dirty="0">
                <a:latin typeface="仿宋" panose="02010609060101010101" charset="-122"/>
                <a:ea typeface="仿宋" panose="02010609060101010101" charset="-122"/>
                <a:cs typeface="仿宋" panose="02010609060101010101" charset="-122"/>
              </a:rPr>
              <a:t>生产安全事故考核管理</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nvSpPr>
        <p:spPr>
          <a:xfrm>
            <a:off x="372286" y="1590348"/>
            <a:ext cx="10894803"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）管理流程</a:t>
            </a:r>
            <a:endParaRPr lang="en-US" altLang="zh-CN" sz="1600" b="1" dirty="0">
              <a:latin typeface="仿宋" panose="02010609060101010101" charset="-122"/>
              <a:ea typeface="仿宋" panose="02010609060101010101" charset="-122"/>
              <a:cs typeface="仿宋" panose="02010609060101010101" charset="-122"/>
              <a:sym typeface="+mn-ea"/>
            </a:endParaRPr>
          </a:p>
        </p:txBody>
      </p:sp>
      <p:pic>
        <p:nvPicPr>
          <p:cNvPr id="10" name="Picture 15074"/>
          <p:cNvPicPr/>
          <p:nvPr/>
        </p:nvPicPr>
        <p:blipFill>
          <a:blip r:embed="rId2"/>
          <a:stretch>
            <a:fillRect/>
          </a:stretch>
        </p:blipFill>
        <p:spPr>
          <a:xfrm>
            <a:off x="4263015" y="778328"/>
            <a:ext cx="7315068" cy="5272777"/>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3639" y="2898155"/>
            <a:ext cx="1861748" cy="2369497"/>
          </a:xfrm>
          <a:prstGeom prst="rect">
            <a:avLst/>
          </a:prstGeom>
          <a:effectLst>
            <a:outerShdw blurRad="76200" dir="18900000" sy="23000" kx="-1200000" algn="bl" rotWithShape="0">
              <a:prstClr val="black">
                <a:alpha val="20000"/>
              </a:prstClr>
            </a:outerShdw>
          </a:effectLst>
        </p:spPr>
      </p:pic>
    </p:spTree>
  </p:cSld>
  <p:clrMapOvr>
    <a:masterClrMapping/>
  </p:clrMapOvr>
  <p:transition>
    <p:random/>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graphicFrame>
        <p:nvGraphicFramePr>
          <p:cNvPr id="8" name="表格 7"/>
          <p:cNvGraphicFramePr>
            <a:graphicFrameLocks noGrp="1"/>
          </p:cNvGraphicFramePr>
          <p:nvPr>
            <p:custDataLst>
              <p:tags r:id="rId2"/>
            </p:custDataLst>
          </p:nvPr>
        </p:nvGraphicFramePr>
        <p:xfrm>
          <a:off x="890492" y="1966311"/>
          <a:ext cx="10345067" cy="4163619"/>
        </p:xfrm>
        <a:graphic>
          <a:graphicData uri="http://schemas.openxmlformats.org/drawingml/2006/table">
            <a:tbl>
              <a:tblPr>
                <a:tableStyleId>{5C22544A-7EE6-4342-B048-85BDC9FD1C3A}</a:tableStyleId>
              </a:tblPr>
              <a:tblGrid>
                <a:gridCol w="1721329"/>
                <a:gridCol w="2564524"/>
                <a:gridCol w="3026979"/>
                <a:gridCol w="3032235"/>
              </a:tblGrid>
              <a:tr h="435302">
                <a:tc>
                  <a:txBody>
                    <a:bodyPr/>
                    <a:lstStyle/>
                    <a:p>
                      <a:pPr marL="23495"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处罚对象</a:t>
                      </a:r>
                      <a:endParaRPr lang="zh-CN" altLang="en-US" sz="1400" b="1" kern="100" dirty="0">
                        <a:solidFill>
                          <a:schemeClr val="bg1"/>
                        </a:solidFill>
                        <a:effectLst/>
                        <a:latin typeface="仿宋" panose="02010609060101010101" charset="-122"/>
                        <a:ea typeface="仿宋" panose="02010609060101010101" charset="-122"/>
                      </a:endParaRPr>
                    </a:p>
                  </a:txBody>
                  <a:tcPr marL="67310" marR="62865" marT="40005" anchor="ctr">
                    <a:solidFill>
                      <a:srgbClr val="00AEEF"/>
                    </a:solidFill>
                  </a:tcPr>
                </a:tc>
                <a:tc>
                  <a:txBody>
                    <a:bodyPr/>
                    <a:lstStyle/>
                    <a:p>
                      <a:pPr marL="23495" marR="0" indent="0" algn="ctr" defTabSz="685800" rtl="0" eaLnBrk="1" latinLnBrk="0" hangingPunct="1">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火灾、机械、爆炸等损誉事故</a:t>
                      </a:r>
                      <a:endParaRPr lang="zh-CN" altLang="en-US" sz="1400" b="1" kern="100" dirty="0">
                        <a:solidFill>
                          <a:schemeClr val="bg1"/>
                        </a:solidFill>
                        <a:effectLst/>
                        <a:latin typeface="仿宋" panose="02010609060101010101" charset="-122"/>
                        <a:ea typeface="仿宋" panose="02010609060101010101" charset="-122"/>
                        <a:cs typeface="+mn-cs"/>
                      </a:endParaRPr>
                    </a:p>
                    <a:p>
                      <a:pPr marL="23495" marR="0" indent="0" algn="ctr" defTabSz="685800" rtl="0" eaLnBrk="1" latinLnBrk="0" hangingPunct="1">
                        <a:lnSpc>
                          <a:spcPct val="150000"/>
                        </a:lnSpc>
                        <a:spcAft>
                          <a:spcPts val="0"/>
                        </a:spcAft>
                      </a:pPr>
                      <a:r>
                        <a:rPr lang="en-US" altLang="zh-CN" sz="1400" b="1" kern="100" dirty="0">
                          <a:solidFill>
                            <a:schemeClr val="bg1"/>
                          </a:solidFill>
                          <a:effectLst/>
                          <a:latin typeface="仿宋" panose="02010609060101010101" charset="-122"/>
                          <a:ea typeface="仿宋" panose="02010609060101010101" charset="-122"/>
                          <a:cs typeface="+mn-cs"/>
                        </a:rPr>
                        <a:t>/</a:t>
                      </a:r>
                      <a:r>
                        <a:rPr lang="zh-CN" altLang="en-US" sz="1400" b="1" kern="100" dirty="0">
                          <a:solidFill>
                            <a:schemeClr val="bg1"/>
                          </a:solidFill>
                          <a:effectLst/>
                          <a:latin typeface="仿宋" panose="02010609060101010101" charset="-122"/>
                          <a:ea typeface="仿宋" panose="02010609060101010101" charset="-122"/>
                          <a:cs typeface="+mn-cs"/>
                        </a:rPr>
                        <a:t>事件</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2540" marT="41275" anchor="ctr">
                    <a:solidFill>
                      <a:srgbClr val="00AEEF"/>
                    </a:solidFill>
                  </a:tcPr>
                </a:tc>
                <a:tc>
                  <a:txBody>
                    <a:bodyPr/>
                    <a:lstStyle/>
                    <a:p>
                      <a:pPr marL="23495" marR="0" indent="0" algn="ctr" defTabSz="685800" rtl="0" eaLnBrk="1" latinLnBrk="0" hangingPunct="1">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一般事故</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2540" marT="41275" anchor="ctr">
                    <a:solidFill>
                      <a:srgbClr val="00AEEF"/>
                    </a:solidFill>
                  </a:tcPr>
                </a:tc>
                <a:tc>
                  <a:txBody>
                    <a:bodyPr/>
                    <a:lstStyle/>
                    <a:p>
                      <a:pPr marL="23495" marR="0" indent="0" algn="ctr" defTabSz="685800" rtl="0" eaLnBrk="1" latinLnBrk="0" hangingPunct="1">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较大及以上事故</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2540" marT="41275" anchor="ctr">
                    <a:solidFill>
                      <a:srgbClr val="00AEEF"/>
                    </a:solidFill>
                  </a:tcPr>
                </a:tc>
              </a:tr>
              <a:tr h="480542">
                <a:tc>
                  <a:txBody>
                    <a:bodyPr/>
                    <a:lstStyle/>
                    <a:p>
                      <a:pPr marL="0" marR="762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经理</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18415" marR="0" indent="10795"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起，累计计算（总额不超过上年度总收入 </a:t>
                      </a:r>
                      <a:r>
                        <a:rPr lang="en-US" altLang="zh-CN" sz="1100" b="1" kern="100">
                          <a:solidFill>
                            <a:srgbClr val="000000"/>
                          </a:solidFill>
                          <a:effectLst/>
                          <a:latin typeface="仿宋" panose="02010609060101010101" charset="-122"/>
                          <a:ea typeface="仿宋" panose="02010609060101010101" charset="-122"/>
                        </a:rPr>
                        <a:t>30%</a:t>
                      </a:r>
                      <a:r>
                        <a:rPr lang="zh-CN" altLang="en-US"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0" marR="0" indent="762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1.5</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死亡</a:t>
                      </a: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人，累计计算（总额不超过上年度总收入</a:t>
                      </a:r>
                      <a:r>
                        <a:rPr lang="en-US" altLang="zh-CN" sz="1100" b="1" kern="100">
                          <a:solidFill>
                            <a:srgbClr val="000000"/>
                          </a:solidFill>
                          <a:effectLst/>
                          <a:latin typeface="仿宋" panose="02010609060101010101" charset="-122"/>
                          <a:ea typeface="仿宋" panose="02010609060101010101" charset="-122"/>
                        </a:rPr>
                        <a:t>30%</a:t>
                      </a:r>
                      <a:r>
                        <a:rPr lang="zh-CN" altLang="en-US"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635"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2</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死亡</a:t>
                      </a: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人，累计计算（总额不超过上年度总收入</a:t>
                      </a:r>
                      <a:r>
                        <a:rPr lang="en-US" altLang="zh-CN" sz="1100" b="1" kern="100">
                          <a:solidFill>
                            <a:srgbClr val="000000"/>
                          </a:solidFill>
                          <a:effectLst/>
                          <a:latin typeface="仿宋" panose="02010609060101010101" charset="-122"/>
                          <a:ea typeface="仿宋" panose="02010609060101010101" charset="-122"/>
                        </a:rPr>
                        <a:t>30%</a:t>
                      </a:r>
                      <a:r>
                        <a:rPr lang="zh-CN" altLang="en-US"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52705" marT="40005" anchor="ctr"/>
                </a:tc>
              </a:tr>
              <a:tr h="480542">
                <a:tc>
                  <a:txBody>
                    <a:bodyPr/>
                    <a:lstStyle/>
                    <a:p>
                      <a:pPr marL="17589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生产副经理</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36830" marR="0" indent="0" algn="ctr">
                        <a:lnSpc>
                          <a:spcPct val="107000"/>
                        </a:lnSpc>
                        <a:spcAft>
                          <a:spcPts val="345"/>
                        </a:spcAft>
                      </a:pPr>
                      <a:r>
                        <a:rPr lang="en-US" altLang="zh-CN" sz="1100" b="1" kern="100" dirty="0">
                          <a:solidFill>
                            <a:srgbClr val="000000"/>
                          </a:solidFill>
                          <a:effectLst/>
                          <a:latin typeface="仿宋" panose="02010609060101010101" charset="-122"/>
                          <a:ea typeface="仿宋" panose="02010609060101010101" charset="-122"/>
                        </a:rPr>
                        <a:t>0.8</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起，累计计算（总额不超过上年度总收入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30%</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15240" marR="0" indent="-635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死亡</a:t>
                      </a: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人，累计计算（总额不超过上年度总收入</a:t>
                      </a:r>
                      <a:r>
                        <a:rPr lang="en-US" altLang="zh-CN" sz="1100" b="1" kern="100">
                          <a:solidFill>
                            <a:srgbClr val="000000"/>
                          </a:solidFill>
                          <a:effectLst/>
                          <a:latin typeface="仿宋" panose="02010609060101010101" charset="-122"/>
                          <a:ea typeface="仿宋" panose="02010609060101010101" charset="-122"/>
                        </a:rPr>
                        <a:t>30%</a:t>
                      </a:r>
                      <a:r>
                        <a:rPr lang="zh-CN" altLang="en-US"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5080" marR="0" indent="-4445" algn="ctr">
                        <a:lnSpc>
                          <a:spcPct val="137000"/>
                        </a:lnSpc>
                        <a:spcAft>
                          <a:spcPts val="0"/>
                        </a:spcAft>
                      </a:pPr>
                      <a:r>
                        <a:rPr lang="en-US" altLang="zh-CN" sz="1100" b="1" kern="100" dirty="0">
                          <a:solidFill>
                            <a:srgbClr val="000000"/>
                          </a:solidFill>
                          <a:effectLst/>
                          <a:latin typeface="仿宋" panose="02010609060101010101" charset="-122"/>
                          <a:ea typeface="仿宋" panose="02010609060101010101" charset="-122"/>
                        </a:rPr>
                        <a:t>1.5</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死亡</a:t>
                      </a: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人，累计计算（总额不超过上年度总收入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30%</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r>
              <a:tr h="480542">
                <a:tc>
                  <a:txBody>
                    <a:bodyPr/>
                    <a:lstStyle/>
                    <a:p>
                      <a:pPr marL="0" marR="889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总工程师</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36830" marR="0" indent="0" algn="ctr">
                        <a:lnSpc>
                          <a:spcPct val="107000"/>
                        </a:lnSpc>
                        <a:spcAft>
                          <a:spcPts val="335"/>
                        </a:spcAft>
                      </a:pPr>
                      <a:r>
                        <a:rPr lang="en-US" altLang="zh-CN" sz="1100" b="1" kern="100" dirty="0">
                          <a:solidFill>
                            <a:srgbClr val="000000"/>
                          </a:solidFill>
                          <a:effectLst/>
                          <a:latin typeface="仿宋" panose="02010609060101010101" charset="-122"/>
                          <a:ea typeface="仿宋" panose="02010609060101010101" charset="-122"/>
                        </a:rPr>
                        <a:t>0.5</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起，累计计算（总额不超过上年度总收入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30%</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0" marR="0" indent="762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0.8</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死亡</a:t>
                      </a: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人，累计计算（总额不超过上年度总收入</a:t>
                      </a:r>
                      <a:r>
                        <a:rPr lang="en-US" altLang="zh-CN" sz="1100" b="1" kern="100">
                          <a:solidFill>
                            <a:srgbClr val="000000"/>
                          </a:solidFill>
                          <a:effectLst/>
                          <a:latin typeface="仿宋" panose="02010609060101010101" charset="-122"/>
                          <a:ea typeface="仿宋" panose="02010609060101010101" charset="-122"/>
                        </a:rPr>
                        <a:t>30%</a:t>
                      </a:r>
                      <a:r>
                        <a:rPr lang="zh-CN" altLang="en-US"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635"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死亡</a:t>
                      </a: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人，累计计算（总额不超过上年度总收入</a:t>
                      </a:r>
                      <a:r>
                        <a:rPr lang="en-US" altLang="zh-CN" sz="1100" b="1" kern="100">
                          <a:solidFill>
                            <a:srgbClr val="000000"/>
                          </a:solidFill>
                          <a:effectLst/>
                          <a:latin typeface="仿宋" panose="02010609060101010101" charset="-122"/>
                          <a:ea typeface="仿宋" panose="02010609060101010101" charset="-122"/>
                        </a:rPr>
                        <a:t>30%</a:t>
                      </a:r>
                      <a:r>
                        <a:rPr lang="zh-CN" altLang="en-US"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52705" marT="40005" anchor="ctr"/>
                </a:tc>
              </a:tr>
              <a:tr h="480542">
                <a:tc>
                  <a:txBody>
                    <a:bodyPr/>
                    <a:lstStyle/>
                    <a:p>
                      <a:pPr marL="0" marR="889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安全总监</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36830" marR="0" indent="0" algn="ctr">
                        <a:lnSpc>
                          <a:spcPct val="107000"/>
                        </a:lnSpc>
                        <a:spcAft>
                          <a:spcPts val="345"/>
                        </a:spcAft>
                      </a:pPr>
                      <a:r>
                        <a:rPr lang="en-US" altLang="zh-CN" sz="1100" b="1" kern="100" dirty="0">
                          <a:solidFill>
                            <a:srgbClr val="000000"/>
                          </a:solidFill>
                          <a:effectLst/>
                          <a:latin typeface="仿宋" panose="02010609060101010101" charset="-122"/>
                          <a:ea typeface="仿宋" panose="02010609060101010101" charset="-122"/>
                        </a:rPr>
                        <a:t>0.5</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起，累计计算（总额不超过上年度总收入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30%</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0" marR="0" indent="762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0.8</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死亡</a:t>
                      </a: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人，累计计算（总额不超过上年度总收入</a:t>
                      </a:r>
                      <a:r>
                        <a:rPr lang="en-US" altLang="zh-CN" sz="1100" b="1" kern="100">
                          <a:solidFill>
                            <a:srgbClr val="000000"/>
                          </a:solidFill>
                          <a:effectLst/>
                          <a:latin typeface="仿宋" panose="02010609060101010101" charset="-122"/>
                          <a:ea typeface="仿宋" panose="02010609060101010101" charset="-122"/>
                        </a:rPr>
                        <a:t>30%</a:t>
                      </a:r>
                      <a:r>
                        <a:rPr lang="zh-CN" altLang="en-US"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635" marR="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死亡</a:t>
                      </a: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人，累计计算（总额不超过上年度总收入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30%</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r>
              <a:tr h="480542">
                <a:tc>
                  <a:txBody>
                    <a:bodyPr/>
                    <a:lstStyle/>
                    <a:p>
                      <a:pPr marL="11176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其他班子成员</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36830" marR="0" indent="0" algn="ctr">
                        <a:lnSpc>
                          <a:spcPct val="107000"/>
                        </a:lnSpc>
                        <a:spcAft>
                          <a:spcPts val="345"/>
                        </a:spcAft>
                      </a:pPr>
                      <a:r>
                        <a:rPr lang="en-US" altLang="zh-CN" sz="1100" b="1" kern="100" dirty="0">
                          <a:solidFill>
                            <a:srgbClr val="000000"/>
                          </a:solidFill>
                          <a:effectLst/>
                          <a:latin typeface="仿宋" panose="02010609060101010101" charset="-122"/>
                          <a:ea typeface="仿宋" panose="02010609060101010101" charset="-122"/>
                        </a:rPr>
                        <a:t>0.3</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起，累计计算（总额不超过上年度总收入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25%</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0" marR="0" indent="762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0.4</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死亡</a:t>
                      </a: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人，累计计算（总额不超过上年度总收入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25%</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5080" marR="0" indent="-4445" algn="ctr">
                        <a:lnSpc>
                          <a:spcPct val="137000"/>
                        </a:lnSpc>
                        <a:spcAft>
                          <a:spcPts val="0"/>
                        </a:spcAft>
                      </a:pPr>
                      <a:r>
                        <a:rPr lang="en-US" altLang="zh-CN" sz="1100" b="1" kern="100" dirty="0">
                          <a:solidFill>
                            <a:srgbClr val="000000"/>
                          </a:solidFill>
                          <a:effectLst/>
                          <a:latin typeface="仿宋" panose="02010609060101010101" charset="-122"/>
                          <a:ea typeface="仿宋" panose="02010609060101010101" charset="-122"/>
                        </a:rPr>
                        <a:t>0.5</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死亡</a:t>
                      </a: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人，累计计算（总额不超过上年度总收入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25%</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r>
              <a:tr h="480542">
                <a:tc>
                  <a:txBody>
                    <a:bodyPr/>
                    <a:lstStyle/>
                    <a:p>
                      <a:pPr marL="19050" marR="0" indent="0" algn="ctr">
                        <a:lnSpc>
                          <a:spcPct val="107000"/>
                        </a:lnSpc>
                        <a:spcAft>
                          <a:spcPts val="345"/>
                        </a:spcAft>
                      </a:pPr>
                      <a:r>
                        <a:rPr lang="zh-CN" altLang="en-US" sz="1100" b="1" kern="100" dirty="0">
                          <a:solidFill>
                            <a:srgbClr val="000000"/>
                          </a:solidFill>
                          <a:effectLst/>
                          <a:latin typeface="仿宋" panose="02010609060101010101" charset="-122"/>
                          <a:ea typeface="仿宋" panose="02010609060101010101" charset="-122"/>
                        </a:rPr>
                        <a:t>安全、施工、技</a:t>
                      </a:r>
                      <a:endParaRPr lang="zh-CN" altLang="en-US" sz="1100" b="1" kern="100" dirty="0">
                        <a:solidFill>
                          <a:srgbClr val="000000"/>
                        </a:solidFill>
                        <a:effectLst/>
                        <a:latin typeface="仿宋" panose="02010609060101010101" charset="-122"/>
                        <a:ea typeface="仿宋" panose="02010609060101010101" charset="-122"/>
                      </a:endParaRPr>
                    </a:p>
                    <a:p>
                      <a:pPr marL="410210" marR="0" indent="-393065"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术质量部门负责人</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68580" marR="0" indent="0" algn="ctr">
                        <a:lnSpc>
                          <a:spcPct val="107000"/>
                        </a:lnSpc>
                        <a:spcAft>
                          <a:spcPts val="345"/>
                        </a:spcAft>
                      </a:pPr>
                      <a:r>
                        <a:rPr lang="en-US" altLang="zh-CN" sz="1100" b="1" kern="100" dirty="0">
                          <a:solidFill>
                            <a:srgbClr val="000000"/>
                          </a:solidFill>
                          <a:effectLst/>
                          <a:latin typeface="仿宋" panose="02010609060101010101" charset="-122"/>
                          <a:ea typeface="仿宋" panose="02010609060101010101" charset="-122"/>
                        </a:rPr>
                        <a:t>0.2</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起，累计计算（总额不超过上年度总收入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25%</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65405" marR="0" indent="1270" algn="ctr">
                        <a:lnSpc>
                          <a:spcPct val="137000"/>
                        </a:lnSpc>
                        <a:spcAft>
                          <a:spcPts val="0"/>
                        </a:spcAft>
                      </a:pPr>
                      <a:r>
                        <a:rPr lang="en-US" altLang="zh-CN" sz="1100" b="1" kern="100" dirty="0">
                          <a:solidFill>
                            <a:srgbClr val="000000"/>
                          </a:solidFill>
                          <a:effectLst/>
                          <a:latin typeface="仿宋" panose="02010609060101010101" charset="-122"/>
                          <a:ea typeface="仿宋" panose="02010609060101010101" charset="-122"/>
                        </a:rPr>
                        <a:t>0.3</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死亡</a:t>
                      </a: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人，累计计算（总额不超过上年度总收入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25%</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66040" marR="0" indent="0" algn="ctr">
                        <a:lnSpc>
                          <a:spcPct val="137000"/>
                        </a:lnSpc>
                        <a:spcAft>
                          <a:spcPts val="0"/>
                        </a:spcAft>
                      </a:pPr>
                      <a:r>
                        <a:rPr lang="en-US" altLang="zh-CN" sz="1100" b="1" kern="100" dirty="0">
                          <a:solidFill>
                            <a:srgbClr val="000000"/>
                          </a:solidFill>
                          <a:effectLst/>
                          <a:latin typeface="仿宋" panose="02010609060101010101" charset="-122"/>
                          <a:ea typeface="仿宋" panose="02010609060101010101" charset="-122"/>
                        </a:rPr>
                        <a:t>0.4</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死亡</a:t>
                      </a: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人，累计计算（总额不超过上年度总收入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25%</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r>
              <a:tr h="480542">
                <a:tc>
                  <a:txBody>
                    <a:bodyPr/>
                    <a:lstStyle/>
                    <a:p>
                      <a:pPr marL="0" marR="0" indent="0" algn="ctr">
                        <a:lnSpc>
                          <a:spcPct val="13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安全、施工、技术部门管理人员及其他部门负责人</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68580" marR="0" indent="0" algn="ctr">
                        <a:lnSpc>
                          <a:spcPct val="107000"/>
                        </a:lnSpc>
                        <a:spcAft>
                          <a:spcPts val="345"/>
                        </a:spcAft>
                      </a:pPr>
                      <a:r>
                        <a:rPr lang="en-US" altLang="zh-CN" sz="1100" b="1" kern="100" dirty="0">
                          <a:solidFill>
                            <a:srgbClr val="000000"/>
                          </a:solidFill>
                          <a:effectLst/>
                          <a:latin typeface="仿宋" panose="02010609060101010101" charset="-122"/>
                          <a:ea typeface="仿宋" panose="02010609060101010101" charset="-122"/>
                        </a:rPr>
                        <a:t>0.1</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起，累计计算（总额不超过上年度总收入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25%</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65405" marR="0" indent="1270" algn="ctr">
                        <a:lnSpc>
                          <a:spcPct val="137000"/>
                        </a:lnSpc>
                        <a:spcAft>
                          <a:spcPts val="0"/>
                        </a:spcAft>
                      </a:pPr>
                      <a:r>
                        <a:rPr lang="en-US" altLang="zh-CN" sz="1100" b="1" kern="100" dirty="0">
                          <a:solidFill>
                            <a:srgbClr val="000000"/>
                          </a:solidFill>
                          <a:effectLst/>
                          <a:latin typeface="仿宋" panose="02010609060101010101" charset="-122"/>
                          <a:ea typeface="仿宋" panose="02010609060101010101" charset="-122"/>
                        </a:rPr>
                        <a:t>0.2</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死亡</a:t>
                      </a: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人，累计计算（总额不超过上年度总收入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25%</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c>
                  <a:txBody>
                    <a:bodyPr/>
                    <a:lstStyle/>
                    <a:p>
                      <a:pPr marL="66040" marR="0" indent="0" algn="ctr">
                        <a:lnSpc>
                          <a:spcPct val="137000"/>
                        </a:lnSpc>
                        <a:spcAft>
                          <a:spcPts val="0"/>
                        </a:spcAft>
                      </a:pPr>
                      <a:r>
                        <a:rPr lang="en-US" altLang="zh-CN" sz="1100" b="1" kern="100" dirty="0">
                          <a:solidFill>
                            <a:srgbClr val="000000"/>
                          </a:solidFill>
                          <a:effectLst/>
                          <a:latin typeface="仿宋" panose="02010609060101010101" charset="-122"/>
                          <a:ea typeface="仿宋" panose="02010609060101010101" charset="-122"/>
                        </a:rPr>
                        <a:t>0.3</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死亡</a:t>
                      </a: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人，累计计算（总额不超过上年度总收入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25%</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7945" marR="52705" marT="40005" anchor="ctr"/>
                </a:tc>
              </a:tr>
            </a:tbl>
          </a:graphicData>
        </a:graphic>
      </p:graphicFrame>
      <p:sp>
        <p:nvSpPr>
          <p:cNvPr id="9" name="文本框 8"/>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3.5  </a:t>
            </a:r>
            <a:r>
              <a:rPr lang="zh-CN" altLang="en-US" sz="2000" b="1" dirty="0">
                <a:latin typeface="仿宋" panose="02010609060101010101" charset="-122"/>
                <a:ea typeface="仿宋" panose="02010609060101010101" charset="-122"/>
                <a:cs typeface="仿宋" panose="02010609060101010101" charset="-122"/>
              </a:rPr>
              <a:t>安全生产奖罚管理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0" name="文本框 9"/>
          <p:cNvSpPr txBox="1"/>
          <p:nvPr/>
        </p:nvSpPr>
        <p:spPr>
          <a:xfrm>
            <a:off x="346011" y="1238249"/>
            <a:ext cx="5167174" cy="403957"/>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3.5</a:t>
            </a:r>
            <a:r>
              <a:rPr lang="en-US" altLang="zh-CN" sz="1600" b="1" dirty="0">
                <a:latin typeface="仿宋" panose="02010609060101010101" charset="-122"/>
                <a:ea typeface="仿宋" panose="02010609060101010101" charset="-122"/>
                <a:cs typeface="仿宋" panose="02010609060101010101" charset="-122"/>
              </a:rPr>
              <a:t>.4  </a:t>
            </a:r>
            <a:r>
              <a:rPr lang="zh-CN" altLang="en-US" sz="1600" b="1" dirty="0">
                <a:latin typeface="仿宋" panose="02010609060101010101" charset="-122"/>
                <a:ea typeface="仿宋" panose="02010609060101010101" charset="-122"/>
                <a:cs typeface="仿宋" panose="02010609060101010101" charset="-122"/>
              </a:rPr>
              <a:t>生产安全事故考核管理</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2" name="文本框 11"/>
          <p:cNvSpPr txBox="1"/>
          <p:nvPr/>
        </p:nvSpPr>
        <p:spPr>
          <a:xfrm>
            <a:off x="372286" y="1590348"/>
            <a:ext cx="10894803"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）处罚标准</a:t>
            </a:r>
            <a:r>
              <a:rPr lang="en-US" altLang="zh-CN" sz="1600" b="1" dirty="0">
                <a:latin typeface="仿宋" panose="02010609060101010101" charset="-122"/>
                <a:ea typeface="仿宋" panose="02010609060101010101" charset="-122"/>
                <a:cs typeface="仿宋" panose="02010609060101010101" charset="-122"/>
                <a:sym typeface="+mn-ea"/>
              </a:rPr>
              <a:t>-</a:t>
            </a:r>
            <a:r>
              <a:rPr lang="zh-CN" altLang="en-US" sz="1600" b="1" dirty="0">
                <a:latin typeface="仿宋" panose="02010609060101010101" charset="-122"/>
                <a:ea typeface="仿宋" panose="02010609060101010101" charset="-122"/>
                <a:cs typeface="仿宋" panose="02010609060101010101" charset="-122"/>
                <a:sym typeface="+mn-ea"/>
              </a:rPr>
              <a:t>对分公司的处罚</a:t>
            </a:r>
            <a:endParaRPr lang="en-US" altLang="zh-CN" sz="1600" b="1" dirty="0">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graphicFrame>
        <p:nvGraphicFramePr>
          <p:cNvPr id="8" name="表格 7"/>
          <p:cNvGraphicFramePr>
            <a:graphicFrameLocks noGrp="1"/>
          </p:cNvGraphicFramePr>
          <p:nvPr>
            <p:custDataLst>
              <p:tags r:id="rId2"/>
            </p:custDataLst>
          </p:nvPr>
        </p:nvGraphicFramePr>
        <p:xfrm>
          <a:off x="212312" y="1664686"/>
          <a:ext cx="11765280" cy="5168900"/>
        </p:xfrm>
        <a:graphic>
          <a:graphicData uri="http://schemas.openxmlformats.org/drawingml/2006/table">
            <a:tbl>
              <a:tblPr>
                <a:tableStyleId>{5C22544A-7EE6-4342-B048-85BDC9FD1C3A}</a:tableStyleId>
              </a:tblPr>
              <a:tblGrid>
                <a:gridCol w="1957705"/>
                <a:gridCol w="2916555"/>
                <a:gridCol w="3442335"/>
                <a:gridCol w="3448685"/>
              </a:tblGrid>
              <a:tr h="791210">
                <a:tc>
                  <a:txBody>
                    <a:bodyPr/>
                    <a:lstStyle/>
                    <a:p>
                      <a:pPr marL="23495"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处罚对象</a:t>
                      </a:r>
                      <a:endParaRPr lang="zh-CN" altLang="en-US" sz="1400" b="1" kern="100" dirty="0">
                        <a:solidFill>
                          <a:schemeClr val="bg1"/>
                        </a:solidFill>
                        <a:effectLst/>
                        <a:latin typeface="仿宋" panose="02010609060101010101" charset="-122"/>
                        <a:ea typeface="仿宋" panose="02010609060101010101" charset="-122"/>
                      </a:endParaRPr>
                    </a:p>
                  </a:txBody>
                  <a:tcPr marL="67310" marR="62865" marT="40005" anchor="ctr">
                    <a:solidFill>
                      <a:srgbClr val="00AEEF"/>
                    </a:solidFill>
                  </a:tcPr>
                </a:tc>
                <a:tc>
                  <a:txBody>
                    <a:bodyPr/>
                    <a:lstStyle/>
                    <a:p>
                      <a:pPr marL="23495" marR="0" indent="0" algn="ctr" defTabSz="685800" rtl="0" eaLnBrk="1" latinLnBrk="0" hangingPunct="1">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火灾、机械、爆炸等损誉事故</a:t>
                      </a:r>
                      <a:endParaRPr lang="zh-CN" altLang="en-US" sz="1400" b="1" kern="100" dirty="0">
                        <a:solidFill>
                          <a:schemeClr val="bg1"/>
                        </a:solidFill>
                        <a:effectLst/>
                        <a:latin typeface="仿宋" panose="02010609060101010101" charset="-122"/>
                        <a:ea typeface="仿宋" panose="02010609060101010101" charset="-122"/>
                        <a:cs typeface="+mn-cs"/>
                      </a:endParaRPr>
                    </a:p>
                    <a:p>
                      <a:pPr marL="23495" marR="0" indent="0" algn="ctr" defTabSz="685800" rtl="0" eaLnBrk="1" latinLnBrk="0" hangingPunct="1">
                        <a:lnSpc>
                          <a:spcPct val="150000"/>
                        </a:lnSpc>
                        <a:spcAft>
                          <a:spcPts val="0"/>
                        </a:spcAft>
                      </a:pPr>
                      <a:r>
                        <a:rPr lang="en-US" altLang="zh-CN" sz="1400" b="1" kern="100" dirty="0">
                          <a:solidFill>
                            <a:schemeClr val="bg1"/>
                          </a:solidFill>
                          <a:effectLst/>
                          <a:latin typeface="仿宋" panose="02010609060101010101" charset="-122"/>
                          <a:ea typeface="仿宋" panose="02010609060101010101" charset="-122"/>
                          <a:cs typeface="+mn-cs"/>
                        </a:rPr>
                        <a:t>/</a:t>
                      </a:r>
                      <a:r>
                        <a:rPr lang="zh-CN" altLang="en-US" sz="1400" b="1" kern="100" dirty="0">
                          <a:solidFill>
                            <a:schemeClr val="bg1"/>
                          </a:solidFill>
                          <a:effectLst/>
                          <a:latin typeface="仿宋" panose="02010609060101010101" charset="-122"/>
                          <a:ea typeface="仿宋" panose="02010609060101010101" charset="-122"/>
                          <a:cs typeface="+mn-cs"/>
                        </a:rPr>
                        <a:t>事件</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2540" marT="41275" anchor="ctr">
                    <a:solidFill>
                      <a:srgbClr val="00AEEF"/>
                    </a:solidFill>
                  </a:tcPr>
                </a:tc>
                <a:tc>
                  <a:txBody>
                    <a:bodyPr/>
                    <a:lstStyle/>
                    <a:p>
                      <a:pPr marL="23495" marR="0" indent="0" algn="ctr" defTabSz="685800" rtl="0" eaLnBrk="1" latinLnBrk="0" hangingPunct="1">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一般事故</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2540" marT="41275" anchor="ctr">
                    <a:solidFill>
                      <a:srgbClr val="00AEEF"/>
                    </a:solidFill>
                  </a:tcPr>
                </a:tc>
                <a:tc>
                  <a:txBody>
                    <a:bodyPr/>
                    <a:lstStyle/>
                    <a:p>
                      <a:pPr marL="23495" marR="0" indent="0" algn="ctr" defTabSz="685800" rtl="0" eaLnBrk="1" latinLnBrk="0" hangingPunct="1">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较大及以上事故</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2540" marT="41275" anchor="ctr">
                    <a:solidFill>
                      <a:srgbClr val="00AEEF"/>
                    </a:solidFill>
                  </a:tcPr>
                </a:tc>
              </a:tr>
              <a:tr h="522605">
                <a:tc>
                  <a:txBody>
                    <a:bodyPr/>
                    <a:lstStyle/>
                    <a:p>
                      <a:pPr marL="13652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项目经理</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1270"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起，累计计算（总额不超过上年度总收入</a:t>
                      </a:r>
                      <a:r>
                        <a:rPr lang="en-US" altLang="zh-CN" sz="1100" b="1" kern="100">
                          <a:solidFill>
                            <a:srgbClr val="000000"/>
                          </a:solidFill>
                          <a:effectLst/>
                          <a:latin typeface="仿宋" panose="02010609060101010101" charset="-122"/>
                          <a:ea typeface="仿宋" panose="02010609060101010101" charset="-122"/>
                        </a:rPr>
                        <a:t>30%</a:t>
                      </a:r>
                      <a:r>
                        <a:rPr lang="zh-CN" altLang="en-US" sz="1100" b="1" kern="100">
                          <a:solidFill>
                            <a:srgbClr val="000000"/>
                          </a:solidFill>
                          <a:effectLst/>
                          <a:latin typeface="仿宋" panose="02010609060101010101" charset="-122"/>
                          <a:ea typeface="仿宋" panose="02010609060101010101" charset="-122"/>
                        </a:rPr>
                        <a:t>）</a:t>
                      </a:r>
                      <a:endParaRPr lang="zh-CN" altLang="en-US" sz="1400" b="1" kern="10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635"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1.5</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死亡</a:t>
                      </a: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人，累计计算（总额不超过上年度总收入</a:t>
                      </a:r>
                      <a:r>
                        <a:rPr lang="en-US" altLang="zh-CN" sz="1100" b="1" kern="100">
                          <a:solidFill>
                            <a:srgbClr val="000000"/>
                          </a:solidFill>
                          <a:effectLst/>
                          <a:latin typeface="仿宋" panose="02010609060101010101" charset="-122"/>
                          <a:ea typeface="仿宋" panose="02010609060101010101" charset="-122"/>
                        </a:rPr>
                        <a:t>30%</a:t>
                      </a:r>
                      <a:r>
                        <a:rPr lang="zh-CN" altLang="en-US" sz="1100" b="1" kern="100">
                          <a:solidFill>
                            <a:srgbClr val="000000"/>
                          </a:solidFill>
                          <a:effectLst/>
                          <a:latin typeface="仿宋" panose="02010609060101010101" charset="-122"/>
                          <a:ea typeface="仿宋" panose="02010609060101010101" charset="-122"/>
                        </a:rPr>
                        <a:t>）</a:t>
                      </a:r>
                      <a:endParaRPr lang="zh-CN" altLang="en-US" sz="1400" b="1" kern="10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0"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2</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死亡</a:t>
                      </a: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人，累计计算（总额不超过上年度总收入</a:t>
                      </a:r>
                      <a:r>
                        <a:rPr lang="en-US" altLang="zh-CN" sz="1100" b="1" kern="100">
                          <a:solidFill>
                            <a:srgbClr val="000000"/>
                          </a:solidFill>
                          <a:effectLst/>
                          <a:latin typeface="仿宋" panose="02010609060101010101" charset="-122"/>
                          <a:ea typeface="仿宋" panose="02010609060101010101" charset="-122"/>
                        </a:rPr>
                        <a:t>80%</a:t>
                      </a:r>
                      <a:r>
                        <a:rPr lang="zh-CN" altLang="en-US" sz="1100" b="1" kern="100">
                          <a:solidFill>
                            <a:srgbClr val="000000"/>
                          </a:solidFill>
                          <a:effectLst/>
                          <a:latin typeface="仿宋" panose="02010609060101010101" charset="-122"/>
                          <a:ea typeface="仿宋" panose="02010609060101010101" charset="-122"/>
                        </a:rPr>
                        <a:t>）</a:t>
                      </a:r>
                      <a:endParaRPr lang="zh-CN" altLang="en-US" sz="1400" b="1" kern="100">
                        <a:solidFill>
                          <a:srgbClr val="000000"/>
                        </a:solidFill>
                        <a:effectLst/>
                        <a:latin typeface="仿宋" panose="02010609060101010101" charset="-122"/>
                        <a:ea typeface="仿宋" panose="02010609060101010101" charset="-122"/>
                      </a:endParaRPr>
                    </a:p>
                  </a:txBody>
                  <a:tcPr marL="67945" marR="2540" marT="41275" anchor="ctr"/>
                </a:tc>
              </a:tr>
              <a:tr h="550545">
                <a:tc>
                  <a:txBody>
                    <a:bodyPr/>
                    <a:lstStyle/>
                    <a:p>
                      <a:pPr marL="13652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总工程师</a:t>
                      </a:r>
                      <a:endParaRPr lang="zh-CN" altLang="en-US" sz="1400" b="1" kern="10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0" marR="0" indent="0" algn="ctr">
                        <a:lnSpc>
                          <a:spcPct val="125000"/>
                        </a:lnSpc>
                        <a:spcAft>
                          <a:spcPts val="0"/>
                        </a:spcAft>
                      </a:pPr>
                      <a:r>
                        <a:rPr lang="en-US" altLang="zh-CN" sz="1100" b="1" kern="100" dirty="0">
                          <a:solidFill>
                            <a:srgbClr val="000000"/>
                          </a:solidFill>
                          <a:effectLst/>
                          <a:latin typeface="仿宋" panose="02010609060101010101" charset="-122"/>
                          <a:ea typeface="仿宋" panose="02010609060101010101" charset="-122"/>
                        </a:rPr>
                        <a:t>0.8</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起，累计计算（总额不超过上年度总收入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30%</a:t>
                      </a:r>
                      <a:r>
                        <a:rPr lang="zh-CN" altLang="en-US" sz="1100" b="1" kern="100" dirty="0">
                          <a:solidFill>
                            <a:srgbClr val="000000"/>
                          </a:solidFill>
                          <a:effectLst/>
                          <a:latin typeface="仿宋" panose="02010609060101010101" charset="-122"/>
                          <a:ea typeface="仿宋" panose="02010609060101010101" charset="-122"/>
                        </a:rPr>
                        <a:t>）</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635"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死亡</a:t>
                      </a: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人，累计计算（总额不超过上年度总收入</a:t>
                      </a:r>
                      <a:r>
                        <a:rPr lang="en-US" altLang="zh-CN" sz="1100" b="1" kern="100">
                          <a:solidFill>
                            <a:srgbClr val="000000"/>
                          </a:solidFill>
                          <a:effectLst/>
                          <a:latin typeface="仿宋" panose="02010609060101010101" charset="-122"/>
                          <a:ea typeface="仿宋" panose="02010609060101010101" charset="-122"/>
                        </a:rPr>
                        <a:t>30%</a:t>
                      </a:r>
                      <a:r>
                        <a:rPr lang="zh-CN" altLang="en-US" sz="1100" b="1" kern="100">
                          <a:solidFill>
                            <a:srgbClr val="000000"/>
                          </a:solidFill>
                          <a:effectLst/>
                          <a:latin typeface="仿宋" panose="02010609060101010101" charset="-122"/>
                          <a:ea typeface="仿宋" panose="02010609060101010101" charset="-122"/>
                        </a:rPr>
                        <a:t>）</a:t>
                      </a:r>
                      <a:endParaRPr lang="zh-CN" altLang="en-US" sz="1400" b="1" kern="10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0"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1.5</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死亡</a:t>
                      </a: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人，累计计算（总额不超过上年度总收入</a:t>
                      </a:r>
                      <a:r>
                        <a:rPr lang="en-US" altLang="zh-CN" sz="1100" b="1" kern="100">
                          <a:solidFill>
                            <a:srgbClr val="000000"/>
                          </a:solidFill>
                          <a:effectLst/>
                          <a:latin typeface="仿宋" panose="02010609060101010101" charset="-122"/>
                          <a:ea typeface="仿宋" panose="02010609060101010101" charset="-122"/>
                        </a:rPr>
                        <a:t>30%</a:t>
                      </a:r>
                      <a:r>
                        <a:rPr lang="zh-CN" altLang="en-US" sz="1100" b="1" kern="100">
                          <a:solidFill>
                            <a:srgbClr val="000000"/>
                          </a:solidFill>
                          <a:effectLst/>
                          <a:latin typeface="仿宋" panose="02010609060101010101" charset="-122"/>
                          <a:ea typeface="仿宋" panose="02010609060101010101" charset="-122"/>
                        </a:rPr>
                        <a:t>）</a:t>
                      </a:r>
                      <a:endParaRPr lang="zh-CN" altLang="en-US" sz="1400" b="1" kern="100">
                        <a:solidFill>
                          <a:srgbClr val="000000"/>
                        </a:solidFill>
                        <a:effectLst/>
                        <a:latin typeface="仿宋" panose="02010609060101010101" charset="-122"/>
                        <a:ea typeface="仿宋" panose="02010609060101010101" charset="-122"/>
                      </a:endParaRPr>
                    </a:p>
                  </a:txBody>
                  <a:tcPr marL="67945" marR="2540" marT="41275" anchor="ctr"/>
                </a:tc>
              </a:tr>
              <a:tr h="550545">
                <a:tc>
                  <a:txBody>
                    <a:bodyPr/>
                    <a:lstStyle/>
                    <a:p>
                      <a:pPr marL="13652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安全总监</a:t>
                      </a:r>
                      <a:endParaRPr lang="zh-CN" altLang="en-US" sz="1400" b="1" kern="10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0" marR="0" indent="0" algn="ctr">
                        <a:lnSpc>
                          <a:spcPct val="125000"/>
                        </a:lnSpc>
                        <a:spcAft>
                          <a:spcPts val="0"/>
                        </a:spcAft>
                      </a:pPr>
                      <a:r>
                        <a:rPr lang="en-US" altLang="zh-CN" sz="1100" b="1" kern="100" dirty="0">
                          <a:solidFill>
                            <a:srgbClr val="000000"/>
                          </a:solidFill>
                          <a:effectLst/>
                          <a:latin typeface="仿宋" panose="02010609060101010101" charset="-122"/>
                          <a:ea typeface="仿宋" panose="02010609060101010101" charset="-122"/>
                        </a:rPr>
                        <a:t>0.8</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起，累计计算（总额不超过上年度总收入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30%</a:t>
                      </a:r>
                      <a:r>
                        <a:rPr lang="zh-CN" altLang="en-US" sz="1100" b="1" kern="100" dirty="0">
                          <a:solidFill>
                            <a:srgbClr val="000000"/>
                          </a:solidFill>
                          <a:effectLst/>
                          <a:latin typeface="仿宋" panose="02010609060101010101" charset="-122"/>
                          <a:ea typeface="仿宋" panose="02010609060101010101" charset="-122"/>
                        </a:rPr>
                        <a:t>）</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635"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死亡</a:t>
                      </a: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人，累计计算（总额不超过上年度总收入</a:t>
                      </a:r>
                      <a:r>
                        <a:rPr lang="en-US" altLang="zh-CN" sz="1100" b="1" kern="100">
                          <a:solidFill>
                            <a:srgbClr val="000000"/>
                          </a:solidFill>
                          <a:effectLst/>
                          <a:latin typeface="仿宋" panose="02010609060101010101" charset="-122"/>
                          <a:ea typeface="仿宋" panose="02010609060101010101" charset="-122"/>
                        </a:rPr>
                        <a:t>30%</a:t>
                      </a:r>
                      <a:r>
                        <a:rPr lang="zh-CN" altLang="en-US" sz="1100" b="1" kern="100">
                          <a:solidFill>
                            <a:srgbClr val="000000"/>
                          </a:solidFill>
                          <a:effectLst/>
                          <a:latin typeface="仿宋" panose="02010609060101010101" charset="-122"/>
                          <a:ea typeface="仿宋" panose="02010609060101010101" charset="-122"/>
                        </a:rPr>
                        <a:t>）</a:t>
                      </a:r>
                      <a:endParaRPr lang="zh-CN" altLang="en-US" sz="1400" b="1" kern="10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0"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1.5</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死亡</a:t>
                      </a: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人，累计计算（总额不超过上年度总收入</a:t>
                      </a:r>
                      <a:r>
                        <a:rPr lang="en-US" altLang="zh-CN" sz="1100" b="1" kern="100">
                          <a:solidFill>
                            <a:srgbClr val="000000"/>
                          </a:solidFill>
                          <a:effectLst/>
                          <a:latin typeface="仿宋" panose="02010609060101010101" charset="-122"/>
                          <a:ea typeface="仿宋" panose="02010609060101010101" charset="-122"/>
                        </a:rPr>
                        <a:t>30%</a:t>
                      </a:r>
                      <a:r>
                        <a:rPr lang="zh-CN" altLang="en-US" sz="1100" b="1" kern="100">
                          <a:solidFill>
                            <a:srgbClr val="000000"/>
                          </a:solidFill>
                          <a:effectLst/>
                          <a:latin typeface="仿宋" panose="02010609060101010101" charset="-122"/>
                          <a:ea typeface="仿宋" panose="02010609060101010101" charset="-122"/>
                        </a:rPr>
                        <a:t>）</a:t>
                      </a:r>
                      <a:endParaRPr lang="zh-CN" altLang="en-US" sz="1400" b="1" kern="100">
                        <a:solidFill>
                          <a:srgbClr val="000000"/>
                        </a:solidFill>
                        <a:effectLst/>
                        <a:latin typeface="仿宋" panose="02010609060101010101" charset="-122"/>
                        <a:ea typeface="仿宋" panose="02010609060101010101" charset="-122"/>
                      </a:endParaRPr>
                    </a:p>
                  </a:txBody>
                  <a:tcPr marL="67945" marR="2540" marT="41275" anchor="ctr"/>
                </a:tc>
              </a:tr>
              <a:tr h="551180">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专职书记、商务经理等班子成员</a:t>
                      </a:r>
                      <a:endParaRPr lang="zh-CN" altLang="en-US" sz="1400" b="1" kern="10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0" marR="0" indent="0" algn="ctr">
                        <a:lnSpc>
                          <a:spcPct val="125000"/>
                        </a:lnSpc>
                        <a:spcAft>
                          <a:spcPts val="0"/>
                        </a:spcAft>
                      </a:pPr>
                      <a:r>
                        <a:rPr lang="en-US" altLang="zh-CN" sz="1100" b="1" kern="100" dirty="0">
                          <a:solidFill>
                            <a:srgbClr val="000000"/>
                          </a:solidFill>
                          <a:effectLst/>
                          <a:latin typeface="仿宋" panose="02010609060101010101" charset="-122"/>
                          <a:ea typeface="仿宋" panose="02010609060101010101" charset="-122"/>
                        </a:rPr>
                        <a:t>0.5</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起，累计计算（总额不超过上年度总收入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30%</a:t>
                      </a:r>
                      <a:r>
                        <a:rPr lang="zh-CN" altLang="en-US" sz="1100" b="1" kern="100" dirty="0">
                          <a:solidFill>
                            <a:srgbClr val="000000"/>
                          </a:solidFill>
                          <a:effectLst/>
                          <a:latin typeface="仿宋" panose="02010609060101010101" charset="-122"/>
                          <a:ea typeface="仿宋" panose="02010609060101010101" charset="-122"/>
                        </a:rPr>
                        <a:t>）</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635"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0.8</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死亡</a:t>
                      </a: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人，累计计算（总额不超过上年度总收入</a:t>
                      </a:r>
                      <a:r>
                        <a:rPr lang="en-US" altLang="zh-CN" sz="1100" b="1" kern="100">
                          <a:solidFill>
                            <a:srgbClr val="000000"/>
                          </a:solidFill>
                          <a:effectLst/>
                          <a:latin typeface="仿宋" panose="02010609060101010101" charset="-122"/>
                          <a:ea typeface="仿宋" panose="02010609060101010101" charset="-122"/>
                        </a:rPr>
                        <a:t>30%</a:t>
                      </a:r>
                      <a:r>
                        <a:rPr lang="zh-CN" altLang="en-US" sz="1100" b="1" kern="100">
                          <a:solidFill>
                            <a:srgbClr val="000000"/>
                          </a:solidFill>
                          <a:effectLst/>
                          <a:latin typeface="仿宋" panose="02010609060101010101" charset="-122"/>
                          <a:ea typeface="仿宋" panose="02010609060101010101" charset="-122"/>
                        </a:rPr>
                        <a:t>）</a:t>
                      </a:r>
                      <a:endParaRPr lang="zh-CN" altLang="en-US" sz="1400" b="1" kern="10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0"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死亡</a:t>
                      </a: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人，累计计算（总额不超过上年度总收入</a:t>
                      </a:r>
                      <a:r>
                        <a:rPr lang="en-US" altLang="zh-CN" sz="1100" b="1" kern="100">
                          <a:solidFill>
                            <a:srgbClr val="000000"/>
                          </a:solidFill>
                          <a:effectLst/>
                          <a:latin typeface="仿宋" panose="02010609060101010101" charset="-122"/>
                          <a:ea typeface="仿宋" panose="02010609060101010101" charset="-122"/>
                        </a:rPr>
                        <a:t>30%</a:t>
                      </a:r>
                      <a:r>
                        <a:rPr lang="zh-CN" altLang="en-US" sz="1100" b="1" kern="100">
                          <a:solidFill>
                            <a:srgbClr val="000000"/>
                          </a:solidFill>
                          <a:effectLst/>
                          <a:latin typeface="仿宋" panose="02010609060101010101" charset="-122"/>
                          <a:ea typeface="仿宋" panose="02010609060101010101" charset="-122"/>
                        </a:rPr>
                        <a:t>）</a:t>
                      </a:r>
                      <a:endParaRPr lang="zh-CN" altLang="en-US" sz="1400" b="1" kern="100">
                        <a:solidFill>
                          <a:srgbClr val="000000"/>
                        </a:solidFill>
                        <a:effectLst/>
                        <a:latin typeface="仿宋" panose="02010609060101010101" charset="-122"/>
                        <a:ea typeface="仿宋" panose="02010609060101010101" charset="-122"/>
                      </a:endParaRPr>
                    </a:p>
                  </a:txBody>
                  <a:tcPr marL="67945" marR="2540" marT="41275" anchor="ctr"/>
                </a:tc>
              </a:tr>
              <a:tr h="550545">
                <a:tc>
                  <a:txBody>
                    <a:bodyPr/>
                    <a:lstStyle/>
                    <a:p>
                      <a:pPr marL="6985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责任工程师</a:t>
                      </a:r>
                      <a:endParaRPr lang="zh-CN" altLang="en-US" sz="1400" b="1" kern="10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0" marR="0" indent="0" algn="ctr">
                        <a:lnSpc>
                          <a:spcPct val="125000"/>
                        </a:lnSpc>
                        <a:spcAft>
                          <a:spcPts val="0"/>
                        </a:spcAft>
                      </a:pPr>
                      <a:r>
                        <a:rPr lang="en-US" altLang="zh-CN" sz="1100" b="1" kern="100" dirty="0">
                          <a:solidFill>
                            <a:srgbClr val="000000"/>
                          </a:solidFill>
                          <a:effectLst/>
                          <a:latin typeface="仿宋" panose="02010609060101010101" charset="-122"/>
                          <a:ea typeface="仿宋" panose="02010609060101010101" charset="-122"/>
                        </a:rPr>
                        <a:t>0.8</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起，累计计算（总额不超过上年度总收入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30%</a:t>
                      </a:r>
                      <a:r>
                        <a:rPr lang="zh-CN" altLang="en-US" sz="1100" b="1" kern="100" dirty="0">
                          <a:solidFill>
                            <a:srgbClr val="000000"/>
                          </a:solidFill>
                          <a:effectLst/>
                          <a:latin typeface="仿宋" panose="02010609060101010101" charset="-122"/>
                          <a:ea typeface="仿宋" panose="02010609060101010101" charset="-122"/>
                        </a:rPr>
                        <a:t>）</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635"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死亡</a:t>
                      </a: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人，累计计算（总额不超过上年度总收入</a:t>
                      </a:r>
                      <a:r>
                        <a:rPr lang="en-US" altLang="zh-CN" sz="1100" b="1" kern="100">
                          <a:solidFill>
                            <a:srgbClr val="000000"/>
                          </a:solidFill>
                          <a:effectLst/>
                          <a:latin typeface="仿宋" panose="02010609060101010101" charset="-122"/>
                          <a:ea typeface="仿宋" panose="02010609060101010101" charset="-122"/>
                        </a:rPr>
                        <a:t>30%</a:t>
                      </a:r>
                      <a:r>
                        <a:rPr lang="zh-CN" altLang="en-US" sz="1100" b="1" kern="100">
                          <a:solidFill>
                            <a:srgbClr val="000000"/>
                          </a:solidFill>
                          <a:effectLst/>
                          <a:latin typeface="仿宋" panose="02010609060101010101" charset="-122"/>
                          <a:ea typeface="仿宋" panose="02010609060101010101" charset="-122"/>
                        </a:rPr>
                        <a:t>）</a:t>
                      </a:r>
                      <a:endParaRPr lang="zh-CN" altLang="en-US" sz="1400" b="1" kern="10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0" marR="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1.5</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死亡</a:t>
                      </a: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人，累计计算（总额不超过上年度总收入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30%</a:t>
                      </a:r>
                      <a:r>
                        <a:rPr lang="zh-CN" altLang="en-US" sz="1100" b="1" kern="100" dirty="0">
                          <a:solidFill>
                            <a:srgbClr val="000000"/>
                          </a:solidFill>
                          <a:effectLst/>
                          <a:latin typeface="仿宋" panose="02010609060101010101" charset="-122"/>
                          <a:ea typeface="仿宋" panose="02010609060101010101" charset="-122"/>
                        </a:rPr>
                        <a:t>）</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1275" anchor="ctr"/>
                </a:tc>
              </a:tr>
              <a:tr h="550545">
                <a:tc>
                  <a:txBody>
                    <a:bodyPr/>
                    <a:lstStyle/>
                    <a:p>
                      <a:pPr marL="2540" marR="0" indent="-127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副总工、安全、技术、工程、安装等部门负责人</a:t>
                      </a:r>
                      <a:endParaRPr lang="zh-CN" altLang="en-US" sz="1100" b="1" kern="10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0" marR="0" indent="0" algn="ctr">
                        <a:lnSpc>
                          <a:spcPct val="125000"/>
                        </a:lnSpc>
                        <a:spcAft>
                          <a:spcPts val="0"/>
                        </a:spcAft>
                      </a:pPr>
                      <a:r>
                        <a:rPr lang="en-US" altLang="zh-CN" sz="1100" b="1" kern="100" dirty="0">
                          <a:solidFill>
                            <a:srgbClr val="000000"/>
                          </a:solidFill>
                          <a:effectLst/>
                          <a:latin typeface="仿宋" panose="02010609060101010101" charset="-122"/>
                          <a:ea typeface="仿宋" panose="02010609060101010101" charset="-122"/>
                        </a:rPr>
                        <a:t>0.4</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起，累计计算（总额不超过上年度总收入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25%</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635"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0.6</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死亡</a:t>
                      </a: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人，累计计算（总额不超过上年度总收入</a:t>
                      </a:r>
                      <a:r>
                        <a:rPr lang="en-US" altLang="zh-CN" sz="1100" b="1" kern="100">
                          <a:solidFill>
                            <a:srgbClr val="000000"/>
                          </a:solidFill>
                          <a:effectLst/>
                          <a:latin typeface="仿宋" panose="02010609060101010101" charset="-122"/>
                          <a:ea typeface="仿宋" panose="02010609060101010101" charset="-122"/>
                        </a:rPr>
                        <a:t>25%</a:t>
                      </a:r>
                      <a:r>
                        <a:rPr lang="zh-CN" altLang="en-US"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0"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0.8</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死亡</a:t>
                      </a: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人，累计计算（总额不超过上年度总收入</a:t>
                      </a:r>
                      <a:r>
                        <a:rPr lang="en-US" altLang="zh-CN" sz="1100" b="1" kern="100">
                          <a:solidFill>
                            <a:srgbClr val="000000"/>
                          </a:solidFill>
                          <a:effectLst/>
                          <a:latin typeface="仿宋" panose="02010609060101010101" charset="-122"/>
                          <a:ea typeface="仿宋" panose="02010609060101010101" charset="-122"/>
                        </a:rPr>
                        <a:t>25%</a:t>
                      </a:r>
                      <a:r>
                        <a:rPr lang="zh-CN" altLang="en-US"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2540" marT="41275" anchor="ctr"/>
                </a:tc>
              </a:tr>
              <a:tr h="551180">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安全、工程技术、机电等部门管理人员及其他部门经理</a:t>
                      </a:r>
                      <a:endParaRPr lang="zh-CN" altLang="en-US" sz="1100" b="1" kern="10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0" marR="0" indent="0" algn="ctr">
                        <a:lnSpc>
                          <a:spcPct val="125000"/>
                        </a:lnSpc>
                        <a:spcAft>
                          <a:spcPts val="0"/>
                        </a:spcAft>
                      </a:pPr>
                      <a:r>
                        <a:rPr lang="en-US" altLang="zh-CN" sz="1100" b="1" kern="100" dirty="0">
                          <a:solidFill>
                            <a:srgbClr val="000000"/>
                          </a:solidFill>
                          <a:effectLst/>
                          <a:latin typeface="仿宋" panose="02010609060101010101" charset="-122"/>
                          <a:ea typeface="仿宋" panose="02010609060101010101" charset="-122"/>
                        </a:rPr>
                        <a:t>0.2</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起，累计计算（总额不超过上年度总收入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25%</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635"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0.3</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死亡</a:t>
                      </a: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人，累计计算（总额不超过上年度总收入</a:t>
                      </a:r>
                      <a:r>
                        <a:rPr lang="en-US" altLang="zh-CN" sz="1100" b="1" kern="100">
                          <a:solidFill>
                            <a:srgbClr val="000000"/>
                          </a:solidFill>
                          <a:effectLst/>
                          <a:latin typeface="仿宋" panose="02010609060101010101" charset="-122"/>
                          <a:ea typeface="仿宋" panose="02010609060101010101" charset="-122"/>
                        </a:rPr>
                        <a:t>25%</a:t>
                      </a:r>
                      <a:r>
                        <a:rPr lang="zh-CN" altLang="en-US"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0" marR="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0.4</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死亡</a:t>
                      </a: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人，累计计算（总额不超过上年度总收入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25%</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1275" anchor="ctr"/>
                </a:tc>
              </a:tr>
              <a:tr h="550545">
                <a:tc>
                  <a:txBody>
                    <a:bodyPr/>
                    <a:lstStyle/>
                    <a:p>
                      <a:pPr marL="254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其他管理人员</a:t>
                      </a:r>
                      <a:endParaRPr lang="zh-CN" altLang="en-US" sz="1100" b="1" kern="10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0" marR="0" indent="0" algn="ctr">
                        <a:lnSpc>
                          <a:spcPct val="125000"/>
                        </a:lnSpc>
                        <a:spcAft>
                          <a:spcPts val="0"/>
                        </a:spcAft>
                      </a:pPr>
                      <a:r>
                        <a:rPr lang="en-US" altLang="zh-CN" sz="1100" b="1" kern="100" dirty="0">
                          <a:solidFill>
                            <a:srgbClr val="000000"/>
                          </a:solidFill>
                          <a:effectLst/>
                          <a:latin typeface="仿宋" panose="02010609060101010101" charset="-122"/>
                          <a:ea typeface="仿宋" panose="02010609060101010101" charset="-122"/>
                        </a:rPr>
                        <a:t>0.1</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起，累计计算（总额不超过上年度总收入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25%</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635"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0.2</a:t>
                      </a:r>
                      <a:r>
                        <a:rPr lang="zh-CN" altLang="en-US" sz="1100" b="1" kern="100">
                          <a:solidFill>
                            <a:srgbClr val="000000"/>
                          </a:solidFill>
                          <a:effectLst/>
                          <a:latin typeface="仿宋" panose="02010609060101010101" charset="-122"/>
                          <a:ea typeface="仿宋" panose="02010609060101010101" charset="-122"/>
                        </a:rPr>
                        <a:t>万元</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死亡</a:t>
                      </a: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人，累计计算（总额不超过上年度总收入</a:t>
                      </a:r>
                      <a:r>
                        <a:rPr lang="en-US" altLang="zh-CN" sz="1100" b="1" kern="100">
                          <a:solidFill>
                            <a:srgbClr val="000000"/>
                          </a:solidFill>
                          <a:effectLst/>
                          <a:latin typeface="仿宋" panose="02010609060101010101" charset="-122"/>
                          <a:ea typeface="仿宋" panose="02010609060101010101" charset="-122"/>
                        </a:rPr>
                        <a:t>25%</a:t>
                      </a:r>
                      <a:r>
                        <a:rPr lang="zh-CN" altLang="en-US"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2540" marT="41275" anchor="ctr"/>
                </a:tc>
                <a:tc>
                  <a:txBody>
                    <a:bodyPr/>
                    <a:lstStyle/>
                    <a:p>
                      <a:pPr marL="0" marR="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0.3</a:t>
                      </a:r>
                      <a:r>
                        <a:rPr lang="zh-CN" altLang="en-US" sz="1100" b="1" kern="100" dirty="0">
                          <a:solidFill>
                            <a:srgbClr val="000000"/>
                          </a:solidFill>
                          <a:effectLst/>
                          <a:latin typeface="仿宋" panose="02010609060101010101" charset="-122"/>
                          <a:ea typeface="仿宋" panose="02010609060101010101" charset="-122"/>
                        </a:rPr>
                        <a:t>万元</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死亡</a:t>
                      </a: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人，累计计算（总额不超过上年度总收入</a:t>
                      </a:r>
                      <a:r>
                        <a:rPr lang="en-US" altLang="zh-CN" sz="1100" b="1" kern="100" dirty="0">
                          <a:solidFill>
                            <a:srgbClr val="000000"/>
                          </a:solidFill>
                          <a:effectLst/>
                          <a:latin typeface="仿宋" panose="02010609060101010101" charset="-122"/>
                          <a:ea typeface="仿宋" panose="02010609060101010101" charset="-122"/>
                        </a:rPr>
                        <a:t>25%</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1275" anchor="ctr"/>
                </a:tc>
              </a:tr>
            </a:tbl>
          </a:graphicData>
        </a:graphic>
      </p:graphicFrame>
      <p:sp>
        <p:nvSpPr>
          <p:cNvPr id="9" name="文本框 8"/>
          <p:cNvSpPr txBox="1"/>
          <p:nvPr/>
        </p:nvSpPr>
        <p:spPr>
          <a:xfrm>
            <a:off x="62231" y="45212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3.5  </a:t>
            </a:r>
            <a:r>
              <a:rPr lang="zh-CN" altLang="en-US" sz="2000" b="1" dirty="0">
                <a:latin typeface="仿宋" panose="02010609060101010101" charset="-122"/>
                <a:ea typeface="仿宋" panose="02010609060101010101" charset="-122"/>
                <a:cs typeface="仿宋" panose="02010609060101010101" charset="-122"/>
              </a:rPr>
              <a:t>安全生产奖罚管理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0" name="文本框 9"/>
          <p:cNvSpPr txBox="1"/>
          <p:nvPr/>
        </p:nvSpPr>
        <p:spPr>
          <a:xfrm>
            <a:off x="346011" y="909319"/>
            <a:ext cx="5167174" cy="403957"/>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3.5</a:t>
            </a:r>
            <a:r>
              <a:rPr lang="en-US" altLang="zh-CN" sz="1600" b="1" dirty="0">
                <a:latin typeface="仿宋" panose="02010609060101010101" charset="-122"/>
                <a:ea typeface="仿宋" panose="02010609060101010101" charset="-122"/>
                <a:cs typeface="仿宋" panose="02010609060101010101" charset="-122"/>
              </a:rPr>
              <a:t>.4  </a:t>
            </a:r>
            <a:r>
              <a:rPr lang="zh-CN" altLang="en-US" sz="1600" b="1" dirty="0">
                <a:latin typeface="仿宋" panose="02010609060101010101" charset="-122"/>
                <a:ea typeface="仿宋" panose="02010609060101010101" charset="-122"/>
                <a:cs typeface="仿宋" panose="02010609060101010101" charset="-122"/>
              </a:rPr>
              <a:t>生产安全事故考核管理</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2" name="文本框 11"/>
          <p:cNvSpPr txBox="1"/>
          <p:nvPr/>
        </p:nvSpPr>
        <p:spPr>
          <a:xfrm>
            <a:off x="372286" y="1261418"/>
            <a:ext cx="10894803"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）处罚标准</a:t>
            </a:r>
            <a:r>
              <a:rPr lang="en-US" altLang="zh-CN" sz="1600" b="1" dirty="0">
                <a:latin typeface="仿宋" panose="02010609060101010101" charset="-122"/>
                <a:ea typeface="仿宋" panose="02010609060101010101" charset="-122"/>
                <a:cs typeface="仿宋" panose="02010609060101010101" charset="-122"/>
                <a:sym typeface="+mn-ea"/>
              </a:rPr>
              <a:t>-</a:t>
            </a:r>
            <a:r>
              <a:rPr lang="zh-CN" altLang="en-US" sz="1600" b="1" dirty="0">
                <a:latin typeface="仿宋" panose="02010609060101010101" charset="-122"/>
                <a:ea typeface="仿宋" panose="02010609060101010101" charset="-122"/>
                <a:cs typeface="仿宋" panose="02010609060101010101" charset="-122"/>
                <a:sym typeface="+mn-ea"/>
              </a:rPr>
              <a:t>对项目部的处罚</a:t>
            </a:r>
            <a:endParaRPr lang="en-US" altLang="zh-CN" sz="1600" b="1" dirty="0">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graphicFrame>
        <p:nvGraphicFramePr>
          <p:cNvPr id="8" name="表格 7"/>
          <p:cNvGraphicFramePr>
            <a:graphicFrameLocks noGrp="1"/>
          </p:cNvGraphicFramePr>
          <p:nvPr>
            <p:custDataLst>
              <p:tags r:id="rId1"/>
            </p:custDataLst>
          </p:nvPr>
        </p:nvGraphicFramePr>
        <p:xfrm>
          <a:off x="659352" y="2486376"/>
          <a:ext cx="10737850" cy="3564255"/>
        </p:xfrm>
        <a:graphic>
          <a:graphicData uri="http://schemas.openxmlformats.org/drawingml/2006/table">
            <a:tbl>
              <a:tblPr>
                <a:tableStyleId>{5C22544A-7EE6-4342-B048-85BDC9FD1C3A}</a:tableStyleId>
              </a:tblPr>
              <a:tblGrid>
                <a:gridCol w="1126490"/>
                <a:gridCol w="1678305"/>
                <a:gridCol w="1980565"/>
                <a:gridCol w="1984375"/>
                <a:gridCol w="1984375"/>
                <a:gridCol w="1983740"/>
              </a:tblGrid>
              <a:tr h="817880">
                <a:tc>
                  <a:txBody>
                    <a:bodyPr/>
                    <a:lstStyle/>
                    <a:p>
                      <a:pPr marL="23495"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序号</a:t>
                      </a:r>
                      <a:endParaRPr lang="zh-CN" altLang="en-US" sz="1600" b="1" kern="100" dirty="0">
                        <a:solidFill>
                          <a:schemeClr val="bg1"/>
                        </a:solidFill>
                        <a:effectLst/>
                        <a:latin typeface="仿宋" panose="02010609060101010101" charset="-122"/>
                        <a:ea typeface="仿宋" panose="02010609060101010101" charset="-122"/>
                      </a:endParaRPr>
                    </a:p>
                  </a:txBody>
                  <a:tcPr marL="67310" marR="62865" marT="40005" anchor="ctr">
                    <a:solidFill>
                      <a:srgbClr val="00AEEF"/>
                    </a:solidFill>
                  </a:tcPr>
                </a:tc>
                <a:tc>
                  <a:txBody>
                    <a:bodyPr/>
                    <a:lstStyle/>
                    <a:p>
                      <a:pPr marL="23495" marR="0" indent="0" algn="ctr" defTabSz="685800" rtl="0" eaLnBrk="1" latinLnBrk="0" hangingPunct="1">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cs typeface="+mn-cs"/>
                        </a:rPr>
                        <a:t>处罚事项</a:t>
                      </a:r>
                      <a:endParaRPr lang="zh-CN" altLang="en-US" sz="1600" b="1" kern="100" dirty="0">
                        <a:solidFill>
                          <a:schemeClr val="bg1"/>
                        </a:solidFill>
                        <a:effectLst/>
                        <a:latin typeface="仿宋" panose="02010609060101010101" charset="-122"/>
                        <a:ea typeface="仿宋" panose="02010609060101010101" charset="-122"/>
                        <a:cs typeface="+mn-cs"/>
                      </a:endParaRPr>
                    </a:p>
                  </a:txBody>
                  <a:tcPr marL="67945" marR="2540" marT="41275" anchor="ctr">
                    <a:solidFill>
                      <a:srgbClr val="00AEEF"/>
                    </a:solidFill>
                  </a:tcPr>
                </a:tc>
                <a:tc>
                  <a:txBody>
                    <a:bodyPr/>
                    <a:lstStyle/>
                    <a:p>
                      <a:pPr marL="23495" marR="0" indent="0" algn="ctr" defTabSz="685800" rtl="0" eaLnBrk="1" latinLnBrk="0" hangingPunct="1">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cs typeface="+mn-cs"/>
                        </a:rPr>
                        <a:t>分公司总经理</a:t>
                      </a:r>
                      <a:endParaRPr lang="zh-CN" altLang="en-US" sz="1600" b="1" kern="100" dirty="0">
                        <a:solidFill>
                          <a:schemeClr val="bg1"/>
                        </a:solidFill>
                        <a:effectLst/>
                        <a:latin typeface="仿宋" panose="02010609060101010101" charset="-122"/>
                        <a:ea typeface="仿宋" panose="02010609060101010101" charset="-122"/>
                        <a:cs typeface="+mn-cs"/>
                      </a:endParaRPr>
                    </a:p>
                  </a:txBody>
                  <a:tcPr marL="67945" marR="69215" marT="40640" anchor="ctr">
                    <a:solidFill>
                      <a:srgbClr val="00AEEF"/>
                    </a:solidFill>
                  </a:tcPr>
                </a:tc>
                <a:tc>
                  <a:txBody>
                    <a:bodyPr/>
                    <a:lstStyle/>
                    <a:p>
                      <a:pPr marL="23495" marR="0" indent="0" algn="ctr" defTabSz="685800" rtl="0" eaLnBrk="1" latinLnBrk="0" hangingPunct="1">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cs typeface="+mn-cs"/>
                        </a:rPr>
                        <a:t>分公司直接责任人</a:t>
                      </a:r>
                      <a:endParaRPr lang="zh-CN" altLang="en-US" sz="1600" b="1" kern="100" dirty="0">
                        <a:solidFill>
                          <a:schemeClr val="bg1"/>
                        </a:solidFill>
                        <a:effectLst/>
                        <a:latin typeface="仿宋" panose="02010609060101010101" charset="-122"/>
                        <a:ea typeface="仿宋" panose="02010609060101010101" charset="-122"/>
                        <a:cs typeface="+mn-cs"/>
                      </a:endParaRPr>
                    </a:p>
                  </a:txBody>
                  <a:tcPr marL="67945" marR="69215" marT="40640" anchor="ctr">
                    <a:solidFill>
                      <a:srgbClr val="00AEEF"/>
                    </a:solidFill>
                  </a:tcPr>
                </a:tc>
                <a:tc>
                  <a:txBody>
                    <a:bodyPr/>
                    <a:lstStyle/>
                    <a:p>
                      <a:pPr marL="23495" marR="0" indent="0" algn="ctr" defTabSz="685800" rtl="0" eaLnBrk="1" latinLnBrk="0" hangingPunct="1">
                        <a:lnSpc>
                          <a:spcPct val="100000"/>
                        </a:lnSpc>
                        <a:spcAft>
                          <a:spcPts val="0"/>
                        </a:spcAft>
                      </a:pPr>
                      <a:r>
                        <a:rPr lang="zh-CN" altLang="en-US" sz="1600" b="1" kern="100" dirty="0">
                          <a:solidFill>
                            <a:schemeClr val="bg1"/>
                          </a:solidFill>
                          <a:effectLst/>
                          <a:latin typeface="仿宋" panose="02010609060101010101" charset="-122"/>
                          <a:ea typeface="仿宋" panose="02010609060101010101" charset="-122"/>
                          <a:cs typeface="+mn-cs"/>
                        </a:rPr>
                        <a:t>项目经理</a:t>
                      </a:r>
                      <a:endParaRPr lang="zh-CN" altLang="en-US" sz="1600" b="1" kern="100" dirty="0">
                        <a:solidFill>
                          <a:schemeClr val="bg1"/>
                        </a:solidFill>
                        <a:effectLst/>
                        <a:latin typeface="仿宋" panose="02010609060101010101" charset="-122"/>
                        <a:ea typeface="仿宋" panose="02010609060101010101" charset="-122"/>
                        <a:cs typeface="+mn-cs"/>
                      </a:endParaRPr>
                    </a:p>
                  </a:txBody>
                  <a:tcPr marL="67945" marR="69215" marT="40640" anchor="ctr">
                    <a:solidFill>
                      <a:srgbClr val="00AEEF"/>
                    </a:solidFill>
                  </a:tcPr>
                </a:tc>
                <a:tc>
                  <a:txBody>
                    <a:bodyPr/>
                    <a:lstStyle/>
                    <a:p>
                      <a:pPr marL="23495" marR="0" indent="0" algn="ctr" defTabSz="685800" rtl="0" eaLnBrk="1" latinLnBrk="0" hangingPunct="1">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cs typeface="+mn-cs"/>
                        </a:rPr>
                        <a:t>项目其他直接责任人</a:t>
                      </a:r>
                      <a:endParaRPr lang="zh-CN" altLang="en-US" sz="1600" b="1" kern="100" dirty="0">
                        <a:solidFill>
                          <a:schemeClr val="bg1"/>
                        </a:solidFill>
                        <a:effectLst/>
                        <a:latin typeface="仿宋" panose="02010609060101010101" charset="-122"/>
                        <a:ea typeface="仿宋" panose="02010609060101010101" charset="-122"/>
                        <a:cs typeface="+mn-cs"/>
                      </a:endParaRPr>
                    </a:p>
                  </a:txBody>
                  <a:tcPr marL="67945" marR="69215" marT="40640" anchor="ctr">
                    <a:solidFill>
                      <a:srgbClr val="00AEEF"/>
                    </a:solidFill>
                  </a:tcPr>
                </a:tc>
              </a:tr>
              <a:tr h="513080">
                <a:tc>
                  <a:txBody>
                    <a:bodyPr/>
                    <a:lstStyle/>
                    <a:p>
                      <a:pPr marL="1270" marR="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1</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0"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瞒报、迟报、漏报、谎报生产安全事故</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97155" marR="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1-2</a:t>
                      </a:r>
                      <a:r>
                        <a:rPr lang="zh-CN" altLang="en-US" sz="1400" b="1" kern="100">
                          <a:solidFill>
                            <a:srgbClr val="000000"/>
                          </a:solidFill>
                          <a:effectLst/>
                          <a:latin typeface="仿宋" panose="02010609060101010101" charset="-122"/>
                          <a:ea typeface="仿宋" panose="02010609060101010101" charset="-122"/>
                        </a:rPr>
                        <a:t>万元</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50800" marR="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1-2</a:t>
                      </a:r>
                      <a:r>
                        <a:rPr lang="zh-CN" altLang="en-US" sz="1400" b="1" kern="100">
                          <a:solidFill>
                            <a:srgbClr val="000000"/>
                          </a:solidFill>
                          <a:effectLst/>
                          <a:latin typeface="仿宋" panose="02010609060101010101" charset="-122"/>
                          <a:ea typeface="仿宋" panose="02010609060101010101" charset="-122"/>
                        </a:rPr>
                        <a:t>万元</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0" marR="254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1-5</a:t>
                      </a:r>
                      <a:r>
                        <a:rPr lang="zh-CN" altLang="en-US" sz="1400" b="1" kern="100">
                          <a:solidFill>
                            <a:srgbClr val="000000"/>
                          </a:solidFill>
                          <a:effectLst/>
                          <a:latin typeface="仿宋" panose="02010609060101010101" charset="-122"/>
                          <a:ea typeface="仿宋" panose="02010609060101010101" charset="-122"/>
                        </a:rPr>
                        <a:t>万元</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0" marR="1905"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1-2</a:t>
                      </a:r>
                      <a:r>
                        <a:rPr lang="zh-CN" altLang="en-US" sz="1400" b="1" kern="100">
                          <a:solidFill>
                            <a:srgbClr val="000000"/>
                          </a:solidFill>
                          <a:effectLst/>
                          <a:latin typeface="仿宋" panose="02010609060101010101" charset="-122"/>
                          <a:ea typeface="仿宋" panose="02010609060101010101" charset="-122"/>
                        </a:rPr>
                        <a:t>万元</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r>
              <a:tr h="513080">
                <a:tc>
                  <a:txBody>
                    <a:bodyPr/>
                    <a:lstStyle/>
                    <a:p>
                      <a:pPr marL="1270" marR="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2</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0" marR="0" indent="0" algn="ctr">
                        <a:lnSpc>
                          <a:spcPct val="100000"/>
                        </a:lnSpc>
                        <a:spcAft>
                          <a:spcPts val="0"/>
                        </a:spcAft>
                      </a:pPr>
                      <a:r>
                        <a:rPr lang="zh-CN" altLang="en-US" sz="1400" b="1" kern="100" dirty="0">
                          <a:solidFill>
                            <a:srgbClr val="000000"/>
                          </a:solidFill>
                          <a:effectLst/>
                          <a:latin typeface="仿宋" panose="02010609060101010101" charset="-122"/>
                          <a:ea typeface="仿宋" panose="02010609060101010101" charset="-122"/>
                        </a:rPr>
                        <a:t>受到省级以上报刊、文件通报批评</a:t>
                      </a:r>
                      <a:endParaRPr lang="zh-CN" altLang="en-US" sz="1400" b="1" kern="100" dirty="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30480" marR="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0.5-2</a:t>
                      </a:r>
                      <a:r>
                        <a:rPr lang="zh-CN" altLang="en-US" sz="1400" b="1" kern="100">
                          <a:solidFill>
                            <a:srgbClr val="000000"/>
                          </a:solidFill>
                          <a:effectLst/>
                          <a:latin typeface="仿宋" panose="02010609060101010101" charset="-122"/>
                          <a:ea typeface="仿宋" panose="02010609060101010101" charset="-122"/>
                        </a:rPr>
                        <a:t>万元</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0" marR="0" indent="0" algn="ctr">
                        <a:lnSpc>
                          <a:spcPct val="100000"/>
                        </a:lnSpc>
                        <a:spcAft>
                          <a:spcPts val="800"/>
                        </a:spcAft>
                      </a:pPr>
                      <a:r>
                        <a:rPr lang="zh-CN" altLang="en-US" sz="1400" b="1" kern="100">
                          <a:solidFill>
                            <a:srgbClr val="000000"/>
                          </a:solidFill>
                          <a:effectLst/>
                          <a:latin typeface="仿宋" panose="02010609060101010101" charset="-122"/>
                          <a:ea typeface="仿宋" panose="02010609060101010101" charset="-122"/>
                        </a:rPr>
                        <a:t> </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0" marR="635"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0.5-2</a:t>
                      </a:r>
                      <a:r>
                        <a:rPr lang="zh-CN" altLang="en-US" sz="1400" b="1" kern="100">
                          <a:solidFill>
                            <a:srgbClr val="000000"/>
                          </a:solidFill>
                          <a:effectLst/>
                          <a:latin typeface="仿宋" panose="02010609060101010101" charset="-122"/>
                          <a:ea typeface="仿宋" panose="02010609060101010101" charset="-122"/>
                        </a:rPr>
                        <a:t>万元</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88265" marR="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0.3-1</a:t>
                      </a:r>
                      <a:r>
                        <a:rPr lang="zh-CN" altLang="en-US" sz="1400" b="1" kern="100">
                          <a:solidFill>
                            <a:srgbClr val="000000"/>
                          </a:solidFill>
                          <a:effectLst/>
                          <a:latin typeface="仿宋" panose="02010609060101010101" charset="-122"/>
                          <a:ea typeface="仿宋" panose="02010609060101010101" charset="-122"/>
                        </a:rPr>
                        <a:t>万元</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r>
              <a:tr h="480695">
                <a:tc>
                  <a:txBody>
                    <a:bodyPr/>
                    <a:lstStyle/>
                    <a:p>
                      <a:pPr marL="1270" marR="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3</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0"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被媒体负面曝光</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30480" marR="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0.5-2</a:t>
                      </a:r>
                      <a:r>
                        <a:rPr lang="zh-CN" altLang="en-US" sz="1400" b="1" kern="100">
                          <a:solidFill>
                            <a:srgbClr val="000000"/>
                          </a:solidFill>
                          <a:effectLst/>
                          <a:latin typeface="仿宋" panose="02010609060101010101" charset="-122"/>
                          <a:ea typeface="仿宋" panose="02010609060101010101" charset="-122"/>
                        </a:rPr>
                        <a:t>万元</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0" marR="0" indent="0" algn="ctr">
                        <a:lnSpc>
                          <a:spcPct val="100000"/>
                        </a:lnSpc>
                        <a:spcAft>
                          <a:spcPts val="800"/>
                        </a:spcAft>
                      </a:pPr>
                      <a:r>
                        <a:rPr lang="zh-CN" altLang="en-US" sz="1400" b="1" kern="100">
                          <a:solidFill>
                            <a:srgbClr val="000000"/>
                          </a:solidFill>
                          <a:effectLst/>
                          <a:latin typeface="仿宋" panose="02010609060101010101" charset="-122"/>
                          <a:ea typeface="仿宋" panose="02010609060101010101" charset="-122"/>
                        </a:rPr>
                        <a:t> </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0" marR="635"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0.5-2</a:t>
                      </a:r>
                      <a:r>
                        <a:rPr lang="zh-CN" altLang="en-US" sz="1400" b="1" kern="100">
                          <a:solidFill>
                            <a:srgbClr val="000000"/>
                          </a:solidFill>
                          <a:effectLst/>
                          <a:latin typeface="仿宋" panose="02010609060101010101" charset="-122"/>
                          <a:ea typeface="仿宋" panose="02010609060101010101" charset="-122"/>
                        </a:rPr>
                        <a:t>万元</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88265" marR="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0.3-1</a:t>
                      </a:r>
                      <a:r>
                        <a:rPr lang="zh-CN" altLang="en-US" sz="1400" b="1" kern="100">
                          <a:solidFill>
                            <a:srgbClr val="000000"/>
                          </a:solidFill>
                          <a:effectLst/>
                          <a:latin typeface="仿宋" panose="02010609060101010101" charset="-122"/>
                          <a:ea typeface="仿宋" panose="02010609060101010101" charset="-122"/>
                        </a:rPr>
                        <a:t>万元</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r>
              <a:tr h="726440">
                <a:tc>
                  <a:txBody>
                    <a:bodyPr/>
                    <a:lstStyle/>
                    <a:p>
                      <a:pPr marL="1270" marR="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4</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0"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因安全生产受地方政府、上级部门处罚</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30480" marR="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0.5-2</a:t>
                      </a:r>
                      <a:r>
                        <a:rPr lang="zh-CN" altLang="en-US" sz="1400" b="1" kern="100">
                          <a:solidFill>
                            <a:srgbClr val="000000"/>
                          </a:solidFill>
                          <a:effectLst/>
                          <a:latin typeface="仿宋" panose="02010609060101010101" charset="-122"/>
                          <a:ea typeface="仿宋" panose="02010609060101010101" charset="-122"/>
                        </a:rPr>
                        <a:t>万元</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0" marR="0" indent="0" algn="ctr">
                        <a:lnSpc>
                          <a:spcPct val="100000"/>
                        </a:lnSpc>
                        <a:spcAft>
                          <a:spcPts val="800"/>
                        </a:spcAft>
                      </a:pPr>
                      <a:r>
                        <a:rPr lang="zh-CN" altLang="en-US" sz="1400" b="1" kern="100" dirty="0">
                          <a:solidFill>
                            <a:srgbClr val="000000"/>
                          </a:solidFill>
                          <a:effectLst/>
                          <a:latin typeface="仿宋" panose="02010609060101010101" charset="-122"/>
                          <a:ea typeface="仿宋" panose="02010609060101010101" charset="-122"/>
                        </a:rPr>
                        <a:t> </a:t>
                      </a:r>
                      <a:endParaRPr lang="zh-CN" altLang="en-US" sz="1400" b="1" kern="100" dirty="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0" marR="635"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0.5-2</a:t>
                      </a:r>
                      <a:r>
                        <a:rPr lang="zh-CN" altLang="en-US" sz="1400" b="1" kern="100">
                          <a:solidFill>
                            <a:srgbClr val="000000"/>
                          </a:solidFill>
                          <a:effectLst/>
                          <a:latin typeface="仿宋" panose="02010609060101010101" charset="-122"/>
                          <a:ea typeface="仿宋" panose="02010609060101010101" charset="-122"/>
                        </a:rPr>
                        <a:t>万元</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88265" marR="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0.3-1</a:t>
                      </a:r>
                      <a:r>
                        <a:rPr lang="zh-CN" altLang="en-US" sz="1400" b="1" kern="100">
                          <a:solidFill>
                            <a:srgbClr val="000000"/>
                          </a:solidFill>
                          <a:effectLst/>
                          <a:latin typeface="仿宋" panose="02010609060101010101" charset="-122"/>
                          <a:ea typeface="仿宋" panose="02010609060101010101" charset="-122"/>
                        </a:rPr>
                        <a:t>万元</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r>
              <a:tr h="513080">
                <a:tc>
                  <a:txBody>
                    <a:bodyPr/>
                    <a:lstStyle/>
                    <a:p>
                      <a:pPr marL="1270" marR="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5</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0"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其他因安全生产导致不良影响事件</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30480" marR="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0.5-1</a:t>
                      </a:r>
                      <a:r>
                        <a:rPr lang="zh-CN" altLang="en-US" sz="1400" b="1" kern="100">
                          <a:solidFill>
                            <a:srgbClr val="000000"/>
                          </a:solidFill>
                          <a:effectLst/>
                          <a:latin typeface="仿宋" panose="02010609060101010101" charset="-122"/>
                          <a:ea typeface="仿宋" panose="02010609060101010101" charset="-122"/>
                        </a:rPr>
                        <a:t>万元</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0" marR="0" indent="0" algn="ctr">
                        <a:lnSpc>
                          <a:spcPct val="100000"/>
                        </a:lnSpc>
                        <a:spcAft>
                          <a:spcPts val="800"/>
                        </a:spcAft>
                      </a:pPr>
                      <a:r>
                        <a:rPr lang="zh-CN" altLang="en-US" sz="1400" b="1" kern="100">
                          <a:solidFill>
                            <a:srgbClr val="000000"/>
                          </a:solidFill>
                          <a:effectLst/>
                          <a:latin typeface="仿宋" panose="02010609060101010101" charset="-122"/>
                          <a:ea typeface="仿宋" panose="02010609060101010101" charset="-122"/>
                        </a:rPr>
                        <a:t> </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0" marR="635"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0.5-1</a:t>
                      </a:r>
                      <a:r>
                        <a:rPr lang="zh-CN" altLang="en-US" sz="1400" b="1" kern="100">
                          <a:solidFill>
                            <a:srgbClr val="000000"/>
                          </a:solidFill>
                          <a:effectLst/>
                          <a:latin typeface="仿宋" panose="02010609060101010101" charset="-122"/>
                          <a:ea typeface="仿宋" panose="02010609060101010101" charset="-122"/>
                        </a:rPr>
                        <a:t>万元</a:t>
                      </a:r>
                      <a:endParaRPr lang="zh-CN" altLang="en-US" sz="1400" b="1" kern="100">
                        <a:solidFill>
                          <a:srgbClr val="000000"/>
                        </a:solidFill>
                        <a:effectLst/>
                        <a:latin typeface="仿宋" panose="02010609060101010101" charset="-122"/>
                        <a:ea typeface="仿宋" panose="02010609060101010101" charset="-122"/>
                      </a:endParaRPr>
                    </a:p>
                  </a:txBody>
                  <a:tcPr marL="67945" marR="69215" marT="40640" anchor="ctr"/>
                </a:tc>
                <a:tc>
                  <a:txBody>
                    <a:bodyPr/>
                    <a:lstStyle/>
                    <a:p>
                      <a:pPr marL="20955" marR="0" indent="0" algn="ctr">
                        <a:lnSpc>
                          <a:spcPct val="100000"/>
                        </a:lnSpc>
                        <a:spcAft>
                          <a:spcPts val="0"/>
                        </a:spcAft>
                      </a:pPr>
                      <a:r>
                        <a:rPr lang="en-US" altLang="zh-CN" sz="1400" b="1" kern="100" dirty="0">
                          <a:solidFill>
                            <a:srgbClr val="000000"/>
                          </a:solidFill>
                          <a:effectLst/>
                          <a:latin typeface="仿宋" panose="02010609060101010101" charset="-122"/>
                          <a:ea typeface="仿宋" panose="02010609060101010101" charset="-122"/>
                        </a:rPr>
                        <a:t>0.3-0.5</a:t>
                      </a:r>
                      <a:r>
                        <a:rPr lang="zh-CN" altLang="en-US" sz="1400" b="1" kern="100" dirty="0">
                          <a:solidFill>
                            <a:srgbClr val="000000"/>
                          </a:solidFill>
                          <a:effectLst/>
                          <a:latin typeface="仿宋" panose="02010609060101010101" charset="-122"/>
                          <a:ea typeface="仿宋" panose="02010609060101010101" charset="-122"/>
                        </a:rPr>
                        <a:t>万元</a:t>
                      </a:r>
                      <a:endParaRPr lang="zh-CN" altLang="en-US" sz="1400" b="1" kern="100" dirty="0">
                        <a:solidFill>
                          <a:srgbClr val="000000"/>
                        </a:solidFill>
                        <a:effectLst/>
                        <a:latin typeface="仿宋" panose="02010609060101010101" charset="-122"/>
                        <a:ea typeface="仿宋" panose="02010609060101010101" charset="-122"/>
                      </a:endParaRPr>
                    </a:p>
                  </a:txBody>
                  <a:tcPr marL="67945" marR="69215" marT="40640" anchor="ctr"/>
                </a:tc>
              </a:tr>
            </a:tbl>
          </a:graphicData>
        </a:graphic>
      </p:graphicFrame>
      <p:sp>
        <p:nvSpPr>
          <p:cNvPr id="9" name="文本框 8"/>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3.5  </a:t>
            </a:r>
            <a:r>
              <a:rPr lang="zh-CN" altLang="en-US" sz="2000" b="1" dirty="0">
                <a:latin typeface="仿宋" panose="02010609060101010101" charset="-122"/>
                <a:ea typeface="仿宋" panose="02010609060101010101" charset="-122"/>
                <a:cs typeface="仿宋" panose="02010609060101010101" charset="-122"/>
              </a:rPr>
              <a:t>安全生产奖罚管理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0" name="文本框 9"/>
          <p:cNvSpPr txBox="1"/>
          <p:nvPr/>
        </p:nvSpPr>
        <p:spPr>
          <a:xfrm>
            <a:off x="346011" y="1222483"/>
            <a:ext cx="5167174" cy="403957"/>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3.5</a:t>
            </a:r>
            <a:r>
              <a:rPr lang="en-US" altLang="zh-CN" sz="1600" b="1" dirty="0">
                <a:latin typeface="仿宋" panose="02010609060101010101" charset="-122"/>
                <a:ea typeface="仿宋" panose="02010609060101010101" charset="-122"/>
                <a:cs typeface="仿宋" panose="02010609060101010101" charset="-122"/>
              </a:rPr>
              <a:t>.4  </a:t>
            </a:r>
            <a:r>
              <a:rPr lang="zh-CN" altLang="en-US" sz="1600" b="1" dirty="0">
                <a:latin typeface="仿宋" panose="02010609060101010101" charset="-122"/>
                <a:ea typeface="仿宋" panose="02010609060101010101" charset="-122"/>
                <a:cs typeface="仿宋" panose="02010609060101010101" charset="-122"/>
              </a:rPr>
              <a:t>生产安全事故考核管理</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2" name="文本框 11"/>
          <p:cNvSpPr txBox="1"/>
          <p:nvPr/>
        </p:nvSpPr>
        <p:spPr>
          <a:xfrm>
            <a:off x="372286" y="1590348"/>
            <a:ext cx="10894803"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）处罚标准</a:t>
            </a:r>
            <a:r>
              <a:rPr lang="en-US" altLang="zh-CN" sz="1600" b="1" dirty="0">
                <a:latin typeface="仿宋" panose="02010609060101010101" charset="-122"/>
                <a:ea typeface="仿宋" panose="02010609060101010101" charset="-122"/>
                <a:cs typeface="仿宋" panose="02010609060101010101" charset="-122"/>
                <a:sym typeface="+mn-ea"/>
              </a:rPr>
              <a:t>-</a:t>
            </a:r>
            <a:r>
              <a:rPr lang="zh-CN" altLang="en-US" sz="1600" b="1" dirty="0">
                <a:latin typeface="仿宋" panose="02010609060101010101" charset="-122"/>
                <a:ea typeface="仿宋" panose="02010609060101010101" charset="-122"/>
                <a:cs typeface="仿宋" panose="02010609060101010101" charset="-122"/>
                <a:sym typeface="+mn-ea"/>
              </a:rPr>
              <a:t>其他生产安全不良行为处罚标准</a:t>
            </a:r>
            <a:endParaRPr lang="en-US" altLang="zh-CN" sz="1600" b="1" dirty="0">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9" name="文本框 8"/>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3.5  </a:t>
            </a:r>
            <a:r>
              <a:rPr lang="zh-CN" altLang="en-US" sz="2000" b="1" dirty="0">
                <a:latin typeface="仿宋" panose="02010609060101010101" charset="-122"/>
                <a:ea typeface="仿宋" panose="02010609060101010101" charset="-122"/>
                <a:cs typeface="仿宋" panose="02010609060101010101" charset="-122"/>
              </a:rPr>
              <a:t>安全生产奖罚管理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0" name="文本框 9"/>
          <p:cNvSpPr txBox="1"/>
          <p:nvPr/>
        </p:nvSpPr>
        <p:spPr>
          <a:xfrm>
            <a:off x="346011" y="1222483"/>
            <a:ext cx="5167174" cy="403957"/>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3.5</a:t>
            </a:r>
            <a:r>
              <a:rPr lang="en-US" altLang="zh-CN" sz="1600" b="1" dirty="0">
                <a:latin typeface="仿宋" panose="02010609060101010101" charset="-122"/>
                <a:ea typeface="仿宋" panose="02010609060101010101" charset="-122"/>
                <a:cs typeface="仿宋" panose="02010609060101010101" charset="-122"/>
              </a:rPr>
              <a:t>.5  </a:t>
            </a:r>
            <a:r>
              <a:rPr lang="zh-CN" altLang="en-US" sz="1600" b="1" dirty="0">
                <a:latin typeface="仿宋" panose="02010609060101010101" charset="-122"/>
                <a:ea typeface="仿宋" panose="02010609060101010101" charset="-122"/>
                <a:cs typeface="仿宋" panose="02010609060101010101" charset="-122"/>
              </a:rPr>
              <a:t>安全奖励考核管理</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2" name="文本框 11"/>
          <p:cNvSpPr txBox="1"/>
          <p:nvPr/>
        </p:nvSpPr>
        <p:spPr>
          <a:xfrm>
            <a:off x="372286" y="1590348"/>
            <a:ext cx="10894803" cy="1096454"/>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）管理要求</a:t>
            </a:r>
            <a:endParaRPr lang="en-US" altLang="zh-CN" sz="1600" b="1" dirty="0">
              <a:latin typeface="仿宋" panose="02010609060101010101" charset="-122"/>
              <a:ea typeface="仿宋" panose="02010609060101010101" charset="-122"/>
              <a:cs typeface="仿宋" panose="02010609060101010101" charset="-122"/>
              <a:sym typeface="+mn-ea"/>
            </a:endParaRPr>
          </a:p>
          <a:p>
            <a:pPr>
              <a:lnSpc>
                <a:spcPct val="150000"/>
              </a:lnSpc>
            </a:pPr>
            <a:r>
              <a:rPr lang="zh-CN" altLang="en-US" sz="1400" b="1" dirty="0">
                <a:latin typeface="仿宋" panose="02010609060101010101" charset="-122"/>
                <a:ea typeface="仿宋" panose="02010609060101010101" charset="-122"/>
                <a:cs typeface="仿宋" panose="02010609060101010101" charset="-122"/>
                <a:sym typeface="+mn-ea"/>
              </a:rPr>
              <a:t>  安全创优管理要求见</a:t>
            </a:r>
            <a:r>
              <a:rPr lang="en-US" altLang="zh-CN" sz="1400" b="1" dirty="0">
                <a:latin typeface="仿宋" panose="02010609060101010101" charset="-122"/>
                <a:ea typeface="仿宋" panose="02010609060101010101" charset="-122"/>
                <a:cs typeface="仿宋" panose="02010609060101010101" charset="-122"/>
                <a:sym typeface="+mn-ea"/>
              </a:rPr>
              <a:t>《3.3.14 </a:t>
            </a:r>
            <a:r>
              <a:rPr lang="zh-CN" altLang="en-US" sz="1400" b="1" dirty="0">
                <a:latin typeface="仿宋" panose="02010609060101010101" charset="-122"/>
                <a:ea typeface="仿宋" panose="02010609060101010101" charset="-122"/>
                <a:cs typeface="仿宋" panose="02010609060101010101" charset="-122"/>
                <a:sym typeface="+mn-ea"/>
              </a:rPr>
              <a:t>创优管理</a:t>
            </a:r>
            <a:r>
              <a:rPr lang="en-US" altLang="zh-CN" sz="1400" b="1" dirty="0">
                <a:latin typeface="仿宋" panose="02010609060101010101" charset="-122"/>
                <a:ea typeface="仿宋" panose="02010609060101010101" charset="-122"/>
                <a:cs typeface="仿宋" panose="02010609060101010101" charset="-122"/>
                <a:sym typeface="+mn-ea"/>
              </a:rPr>
              <a:t>》</a:t>
            </a:r>
            <a:endParaRPr lang="en-US" altLang="zh-CN" sz="1400" b="1" dirty="0">
              <a:latin typeface="仿宋" panose="02010609060101010101" charset="-122"/>
              <a:ea typeface="仿宋" panose="02010609060101010101" charset="-122"/>
              <a:cs typeface="仿宋" panose="02010609060101010101" charset="-122"/>
              <a:sym typeface="+mn-ea"/>
            </a:endParaRPr>
          </a:p>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）管理流程</a:t>
            </a:r>
            <a:endParaRPr lang="en-US" altLang="zh-CN" sz="1600" b="1" dirty="0">
              <a:latin typeface="仿宋" panose="02010609060101010101" charset="-122"/>
              <a:ea typeface="仿宋" panose="02010609060101010101" charset="-122"/>
              <a:cs typeface="仿宋" panose="02010609060101010101" charset="-122"/>
              <a:sym typeface="+mn-ea"/>
            </a:endParaRPr>
          </a:p>
        </p:txBody>
      </p:sp>
      <p:pic>
        <p:nvPicPr>
          <p:cNvPr id="11" name="Picture 15981"/>
          <p:cNvPicPr/>
          <p:nvPr/>
        </p:nvPicPr>
        <p:blipFill>
          <a:blip r:embed="rId1"/>
          <a:stretch>
            <a:fillRect/>
          </a:stretch>
        </p:blipFill>
        <p:spPr>
          <a:xfrm>
            <a:off x="4478370" y="781050"/>
            <a:ext cx="7341344" cy="5255699"/>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944" y="3054667"/>
            <a:ext cx="1861748" cy="2369497"/>
          </a:xfrm>
          <a:prstGeom prst="rect">
            <a:avLst/>
          </a:prstGeom>
          <a:effectLst>
            <a:outerShdw blurRad="76200" dir="18900000" sy="23000" kx="-1200000" algn="bl" rotWithShape="0">
              <a:prstClr val="black">
                <a:alpha val="20000"/>
              </a:prstClr>
            </a:outerShdw>
          </a:effectLst>
        </p:spPr>
      </p:pic>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1.</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solidFill>
                  <a:schemeClr val="tx1"/>
                </a:solidFill>
                <a:latin typeface="仿宋" panose="02010609060101010101" charset="-122"/>
                <a:ea typeface="仿宋" panose="02010609060101010101" charset="-122"/>
                <a:cs typeface="仿宋" panose="02010609060101010101" charset="-122"/>
                <a:sym typeface="+mn-ea"/>
              </a:rPr>
              <a:t>总则</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3" name="文本框 22"/>
          <p:cNvSpPr txBox="1"/>
          <p:nvPr/>
        </p:nvSpPr>
        <p:spPr>
          <a:xfrm>
            <a:off x="346011" y="1238249"/>
            <a:ext cx="5167174" cy="460375"/>
          </a:xfrm>
          <a:prstGeom prst="rect">
            <a:avLst/>
          </a:prstGeom>
          <a:noFill/>
        </p:spPr>
        <p:txBody>
          <a:bodyPr wrap="square" rtlCol="0">
            <a:spAutoFit/>
          </a:bodyPr>
          <a:lstStyle/>
          <a:p>
            <a:pPr>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1.4</a:t>
            </a:r>
            <a:r>
              <a:rPr lang="zh-CN" altLang="en-US" sz="1600" b="1" dirty="0">
                <a:latin typeface="仿宋" panose="02010609060101010101" charset="-122"/>
                <a:ea typeface="仿宋" panose="02010609060101010101" charset="-122"/>
                <a:cs typeface="仿宋" panose="02010609060101010101" charset="-122"/>
              </a:rPr>
              <a:t> 重要术语和定义  </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31" name="Freeform 42"/>
          <p:cNvSpPr/>
          <p:nvPr>
            <p:custDataLst>
              <p:tags r:id="rId1"/>
            </p:custDataLst>
          </p:nvPr>
        </p:nvSpPr>
        <p:spPr bwMode="auto">
          <a:xfrm rot="10800000">
            <a:off x="6143625" y="4099560"/>
            <a:ext cx="2100580" cy="2095500"/>
          </a:xfrm>
          <a:custGeom>
            <a:avLst/>
            <a:gdLst>
              <a:gd name="T0" fmla="*/ 459 w 918"/>
              <a:gd name="T1" fmla="*/ 918 h 918"/>
              <a:gd name="T2" fmla="*/ 0 w 918"/>
              <a:gd name="T3" fmla="*/ 459 h 918"/>
              <a:gd name="T4" fmla="*/ 459 w 918"/>
              <a:gd name="T5" fmla="*/ 0 h 918"/>
              <a:gd name="T6" fmla="*/ 918 w 918"/>
              <a:gd name="T7" fmla="*/ 459 h 918"/>
              <a:gd name="T8" fmla="*/ 918 w 918"/>
              <a:gd name="T9" fmla="*/ 918 h 918"/>
              <a:gd name="T10" fmla="*/ 459 w 918"/>
              <a:gd name="T11" fmla="*/ 918 h 918"/>
            </a:gdLst>
            <a:ahLst/>
            <a:cxnLst>
              <a:cxn ang="0">
                <a:pos x="T0" y="T1"/>
              </a:cxn>
              <a:cxn ang="0">
                <a:pos x="T2" y="T3"/>
              </a:cxn>
              <a:cxn ang="0">
                <a:pos x="T4" y="T5"/>
              </a:cxn>
              <a:cxn ang="0">
                <a:pos x="T6" y="T7"/>
              </a:cxn>
              <a:cxn ang="0">
                <a:pos x="T8" y="T9"/>
              </a:cxn>
              <a:cxn ang="0">
                <a:pos x="T10" y="T11"/>
              </a:cxn>
            </a:cxnLst>
            <a:rect l="0" t="0" r="r" b="b"/>
            <a:pathLst>
              <a:path w="918" h="918">
                <a:moveTo>
                  <a:pt x="459" y="918"/>
                </a:moveTo>
                <a:cubicBezTo>
                  <a:pt x="205" y="918"/>
                  <a:pt x="0" y="713"/>
                  <a:pt x="0" y="459"/>
                </a:cubicBezTo>
                <a:cubicBezTo>
                  <a:pt x="0" y="205"/>
                  <a:pt x="205" y="0"/>
                  <a:pt x="459" y="0"/>
                </a:cubicBezTo>
                <a:cubicBezTo>
                  <a:pt x="713" y="0"/>
                  <a:pt x="918" y="205"/>
                  <a:pt x="918" y="459"/>
                </a:cubicBezTo>
                <a:cubicBezTo>
                  <a:pt x="918" y="918"/>
                  <a:pt x="918" y="918"/>
                  <a:pt x="918" y="918"/>
                </a:cubicBezTo>
                <a:lnTo>
                  <a:pt x="459" y="918"/>
                </a:lnTo>
                <a:close/>
              </a:path>
            </a:pathLst>
          </a:custGeom>
          <a:solidFill>
            <a:schemeClr val="accent3"/>
          </a:solidFill>
          <a:ln w="6350" cap="flat">
            <a:noFill/>
            <a:prstDash val="dash"/>
            <a:miter lim="800000"/>
          </a:ln>
        </p:spPr>
        <p:txBody>
          <a:bodyPr lIns="90000" tIns="46800" rIns="90000" bIns="46800">
            <a:normAutofit/>
          </a:bodyPr>
          <a:lstStyle/>
          <a:p>
            <a:endParaRPr lang="zh-CN" altLang="en-US" sz="1400"/>
          </a:p>
        </p:txBody>
      </p:sp>
      <p:sp>
        <p:nvSpPr>
          <p:cNvPr id="132" name="Freeform 29"/>
          <p:cNvSpPr/>
          <p:nvPr>
            <p:custDataLst>
              <p:tags r:id="rId2"/>
            </p:custDataLst>
          </p:nvPr>
        </p:nvSpPr>
        <p:spPr bwMode="auto">
          <a:xfrm>
            <a:off x="3955415" y="4099560"/>
            <a:ext cx="2085975" cy="2084070"/>
          </a:xfrm>
          <a:custGeom>
            <a:avLst/>
            <a:gdLst>
              <a:gd name="T0" fmla="*/ 456 w 912"/>
              <a:gd name="T1" fmla="*/ 0 h 913"/>
              <a:gd name="T2" fmla="*/ 0 w 912"/>
              <a:gd name="T3" fmla="*/ 457 h 913"/>
              <a:gd name="T4" fmla="*/ 456 w 912"/>
              <a:gd name="T5" fmla="*/ 913 h 913"/>
              <a:gd name="T6" fmla="*/ 912 w 912"/>
              <a:gd name="T7" fmla="*/ 457 h 913"/>
              <a:gd name="T8" fmla="*/ 912 w 912"/>
              <a:gd name="T9" fmla="*/ 0 h 913"/>
              <a:gd name="T10" fmla="*/ 456 w 912"/>
              <a:gd name="T11" fmla="*/ 0 h 913"/>
            </a:gdLst>
            <a:ahLst/>
            <a:cxnLst>
              <a:cxn ang="0">
                <a:pos x="T0" y="T1"/>
              </a:cxn>
              <a:cxn ang="0">
                <a:pos x="T2" y="T3"/>
              </a:cxn>
              <a:cxn ang="0">
                <a:pos x="T4" y="T5"/>
              </a:cxn>
              <a:cxn ang="0">
                <a:pos x="T6" y="T7"/>
              </a:cxn>
              <a:cxn ang="0">
                <a:pos x="T8" y="T9"/>
              </a:cxn>
              <a:cxn ang="0">
                <a:pos x="T10" y="T11"/>
              </a:cxn>
            </a:cxnLst>
            <a:rect l="0" t="0" r="r" b="b"/>
            <a:pathLst>
              <a:path w="912" h="913">
                <a:moveTo>
                  <a:pt x="456" y="0"/>
                </a:moveTo>
                <a:cubicBezTo>
                  <a:pt x="204" y="0"/>
                  <a:pt x="0" y="205"/>
                  <a:pt x="0" y="457"/>
                </a:cubicBezTo>
                <a:cubicBezTo>
                  <a:pt x="0" y="709"/>
                  <a:pt x="204" y="913"/>
                  <a:pt x="456" y="913"/>
                </a:cubicBezTo>
                <a:cubicBezTo>
                  <a:pt x="708" y="913"/>
                  <a:pt x="912" y="709"/>
                  <a:pt x="912" y="457"/>
                </a:cubicBezTo>
                <a:cubicBezTo>
                  <a:pt x="912" y="0"/>
                  <a:pt x="912" y="0"/>
                  <a:pt x="912" y="0"/>
                </a:cubicBezTo>
                <a:lnTo>
                  <a:pt x="456" y="0"/>
                </a:lnTo>
                <a:close/>
              </a:path>
            </a:pathLst>
          </a:custGeom>
          <a:solidFill>
            <a:schemeClr val="accent1"/>
          </a:solidFill>
          <a:ln>
            <a:noFill/>
          </a:ln>
        </p:spPr>
        <p:txBody>
          <a:bodyPr lIns="90000" tIns="46800" rIns="90000" bIns="46800">
            <a:normAutofit/>
          </a:bodyPr>
          <a:lstStyle/>
          <a:p>
            <a:endParaRPr lang="zh-CN" altLang="en-US" sz="1400"/>
          </a:p>
        </p:txBody>
      </p:sp>
      <p:sp>
        <p:nvSpPr>
          <p:cNvPr id="133" name="Freeform 31"/>
          <p:cNvSpPr/>
          <p:nvPr>
            <p:custDataLst>
              <p:tags r:id="rId3"/>
            </p:custDataLst>
          </p:nvPr>
        </p:nvSpPr>
        <p:spPr bwMode="auto">
          <a:xfrm>
            <a:off x="6141085" y="1920875"/>
            <a:ext cx="2088515" cy="2081530"/>
          </a:xfrm>
          <a:custGeom>
            <a:avLst/>
            <a:gdLst>
              <a:gd name="T0" fmla="*/ 457 w 913"/>
              <a:gd name="T1" fmla="*/ 912 h 912"/>
              <a:gd name="T2" fmla="*/ 913 w 913"/>
              <a:gd name="T3" fmla="*/ 456 h 912"/>
              <a:gd name="T4" fmla="*/ 457 w 913"/>
              <a:gd name="T5" fmla="*/ 0 h 912"/>
              <a:gd name="T6" fmla="*/ 0 w 913"/>
              <a:gd name="T7" fmla="*/ 456 h 912"/>
              <a:gd name="T8" fmla="*/ 0 w 913"/>
              <a:gd name="T9" fmla="*/ 912 h 912"/>
              <a:gd name="T10" fmla="*/ 457 w 913"/>
              <a:gd name="T11" fmla="*/ 912 h 912"/>
            </a:gdLst>
            <a:ahLst/>
            <a:cxnLst>
              <a:cxn ang="0">
                <a:pos x="T0" y="T1"/>
              </a:cxn>
              <a:cxn ang="0">
                <a:pos x="T2" y="T3"/>
              </a:cxn>
              <a:cxn ang="0">
                <a:pos x="T4" y="T5"/>
              </a:cxn>
              <a:cxn ang="0">
                <a:pos x="T6" y="T7"/>
              </a:cxn>
              <a:cxn ang="0">
                <a:pos x="T8" y="T9"/>
              </a:cxn>
              <a:cxn ang="0">
                <a:pos x="T10" y="T11"/>
              </a:cxn>
            </a:cxnLst>
            <a:rect l="0" t="0" r="r" b="b"/>
            <a:pathLst>
              <a:path w="913" h="912">
                <a:moveTo>
                  <a:pt x="457" y="912"/>
                </a:moveTo>
                <a:cubicBezTo>
                  <a:pt x="709" y="912"/>
                  <a:pt x="913" y="708"/>
                  <a:pt x="913" y="456"/>
                </a:cubicBezTo>
                <a:cubicBezTo>
                  <a:pt x="913" y="204"/>
                  <a:pt x="709" y="0"/>
                  <a:pt x="457" y="0"/>
                </a:cubicBezTo>
                <a:cubicBezTo>
                  <a:pt x="205" y="0"/>
                  <a:pt x="0" y="204"/>
                  <a:pt x="0" y="456"/>
                </a:cubicBezTo>
                <a:cubicBezTo>
                  <a:pt x="0" y="912"/>
                  <a:pt x="0" y="912"/>
                  <a:pt x="0" y="912"/>
                </a:cubicBezTo>
                <a:lnTo>
                  <a:pt x="457" y="912"/>
                </a:lnTo>
                <a:close/>
              </a:path>
            </a:pathLst>
          </a:custGeom>
          <a:solidFill>
            <a:schemeClr val="accent1"/>
          </a:solidFill>
          <a:ln>
            <a:noFill/>
          </a:ln>
        </p:spPr>
        <p:txBody>
          <a:bodyPr lIns="90000" tIns="46800" rIns="90000" bIns="46800">
            <a:normAutofit/>
          </a:bodyPr>
          <a:lstStyle/>
          <a:p>
            <a:endParaRPr lang="zh-CN" altLang="en-US" sz="1400"/>
          </a:p>
        </p:txBody>
      </p:sp>
      <p:sp>
        <p:nvSpPr>
          <p:cNvPr id="134" name="Freeform 32"/>
          <p:cNvSpPr/>
          <p:nvPr>
            <p:custDataLst>
              <p:tags r:id="rId4"/>
            </p:custDataLst>
          </p:nvPr>
        </p:nvSpPr>
        <p:spPr bwMode="auto">
          <a:xfrm>
            <a:off x="3957955" y="1923415"/>
            <a:ext cx="2084070" cy="2078990"/>
          </a:xfrm>
          <a:custGeom>
            <a:avLst/>
            <a:gdLst>
              <a:gd name="T0" fmla="*/ 459 w 918"/>
              <a:gd name="T1" fmla="*/ 918 h 918"/>
              <a:gd name="T2" fmla="*/ 0 w 918"/>
              <a:gd name="T3" fmla="*/ 459 h 918"/>
              <a:gd name="T4" fmla="*/ 459 w 918"/>
              <a:gd name="T5" fmla="*/ 0 h 918"/>
              <a:gd name="T6" fmla="*/ 918 w 918"/>
              <a:gd name="T7" fmla="*/ 459 h 918"/>
              <a:gd name="T8" fmla="*/ 918 w 918"/>
              <a:gd name="T9" fmla="*/ 918 h 918"/>
              <a:gd name="T10" fmla="*/ 459 w 918"/>
              <a:gd name="T11" fmla="*/ 918 h 918"/>
            </a:gdLst>
            <a:ahLst/>
            <a:cxnLst>
              <a:cxn ang="0">
                <a:pos x="T0" y="T1"/>
              </a:cxn>
              <a:cxn ang="0">
                <a:pos x="T2" y="T3"/>
              </a:cxn>
              <a:cxn ang="0">
                <a:pos x="T4" y="T5"/>
              </a:cxn>
              <a:cxn ang="0">
                <a:pos x="T6" y="T7"/>
              </a:cxn>
              <a:cxn ang="0">
                <a:pos x="T8" y="T9"/>
              </a:cxn>
              <a:cxn ang="0">
                <a:pos x="T10" y="T11"/>
              </a:cxn>
            </a:cxnLst>
            <a:rect l="0" t="0" r="r" b="b"/>
            <a:pathLst>
              <a:path w="918" h="918">
                <a:moveTo>
                  <a:pt x="459" y="918"/>
                </a:moveTo>
                <a:cubicBezTo>
                  <a:pt x="205" y="918"/>
                  <a:pt x="0" y="713"/>
                  <a:pt x="0" y="459"/>
                </a:cubicBezTo>
                <a:cubicBezTo>
                  <a:pt x="0" y="205"/>
                  <a:pt x="205" y="0"/>
                  <a:pt x="459" y="0"/>
                </a:cubicBezTo>
                <a:cubicBezTo>
                  <a:pt x="713" y="0"/>
                  <a:pt x="918" y="205"/>
                  <a:pt x="918" y="459"/>
                </a:cubicBezTo>
                <a:cubicBezTo>
                  <a:pt x="918" y="918"/>
                  <a:pt x="918" y="918"/>
                  <a:pt x="918" y="918"/>
                </a:cubicBezTo>
                <a:lnTo>
                  <a:pt x="459" y="918"/>
                </a:lnTo>
                <a:close/>
              </a:path>
            </a:pathLst>
          </a:custGeom>
          <a:solidFill>
            <a:schemeClr val="accent3"/>
          </a:solidFill>
          <a:ln w="6350" cap="flat">
            <a:noFill/>
            <a:prstDash val="dash"/>
            <a:miter lim="800000"/>
          </a:ln>
        </p:spPr>
        <p:txBody>
          <a:bodyPr lIns="90000" tIns="46800" rIns="90000" bIns="46800">
            <a:normAutofit/>
          </a:bodyPr>
          <a:lstStyle/>
          <a:p>
            <a:endParaRPr lang="zh-CN" altLang="en-US" sz="1400"/>
          </a:p>
        </p:txBody>
      </p:sp>
      <p:sp>
        <p:nvSpPr>
          <p:cNvPr id="135" name="Freeform 35"/>
          <p:cNvSpPr>
            <a:spLocks noEditPoints="1"/>
          </p:cNvSpPr>
          <p:nvPr>
            <p:custDataLst>
              <p:tags r:id="rId5"/>
            </p:custDataLst>
          </p:nvPr>
        </p:nvSpPr>
        <p:spPr bwMode="auto">
          <a:xfrm>
            <a:off x="6826250" y="4535805"/>
            <a:ext cx="544195" cy="370840"/>
          </a:xfrm>
          <a:custGeom>
            <a:avLst/>
            <a:gdLst>
              <a:gd name="T0" fmla="*/ 79 w 98"/>
              <a:gd name="T1" fmla="*/ 61 h 69"/>
              <a:gd name="T2" fmla="*/ 91 w 98"/>
              <a:gd name="T3" fmla="*/ 49 h 69"/>
              <a:gd name="T4" fmla="*/ 81 w 98"/>
              <a:gd name="T5" fmla="*/ 37 h 69"/>
              <a:gd name="T6" fmla="*/ 70 w 98"/>
              <a:gd name="T7" fmla="*/ 15 h 69"/>
              <a:gd name="T8" fmla="*/ 37 w 98"/>
              <a:gd name="T9" fmla="*/ 12 h 69"/>
              <a:gd name="T10" fmla="*/ 24 w 98"/>
              <a:gd name="T11" fmla="*/ 26 h 69"/>
              <a:gd name="T12" fmla="*/ 8 w 98"/>
              <a:gd name="T13" fmla="*/ 43 h 69"/>
              <a:gd name="T14" fmla="*/ 13 w 98"/>
              <a:gd name="T15" fmla="*/ 56 h 69"/>
              <a:gd name="T16" fmla="*/ 26 w 98"/>
              <a:gd name="T17" fmla="*/ 61 h 69"/>
              <a:gd name="T18" fmla="*/ 26 w 98"/>
              <a:gd name="T19" fmla="*/ 42 h 69"/>
              <a:gd name="T20" fmla="*/ 26 w 98"/>
              <a:gd name="T21" fmla="*/ 39 h 69"/>
              <a:gd name="T22" fmla="*/ 34 w 98"/>
              <a:gd name="T23" fmla="*/ 43 h 69"/>
              <a:gd name="T24" fmla="*/ 36 w 98"/>
              <a:gd name="T25" fmla="*/ 28 h 69"/>
              <a:gd name="T26" fmla="*/ 38 w 98"/>
              <a:gd name="T27" fmla="*/ 43 h 69"/>
              <a:gd name="T28" fmla="*/ 46 w 98"/>
              <a:gd name="T29" fmla="*/ 39 h 69"/>
              <a:gd name="T30" fmla="*/ 38 w 98"/>
              <a:gd name="T31" fmla="*/ 50 h 69"/>
              <a:gd name="T32" fmla="*/ 38 w 98"/>
              <a:gd name="T33" fmla="*/ 50 h 69"/>
              <a:gd name="T34" fmla="*/ 37 w 98"/>
              <a:gd name="T35" fmla="*/ 50 h 69"/>
              <a:gd name="T36" fmla="*/ 37 w 98"/>
              <a:gd name="T37" fmla="*/ 50 h 69"/>
              <a:gd name="T38" fmla="*/ 35 w 98"/>
              <a:gd name="T39" fmla="*/ 50 h 69"/>
              <a:gd name="T40" fmla="*/ 35 w 98"/>
              <a:gd name="T41" fmla="*/ 50 h 69"/>
              <a:gd name="T42" fmla="*/ 35 w 98"/>
              <a:gd name="T43" fmla="*/ 50 h 69"/>
              <a:gd name="T44" fmla="*/ 26 w 98"/>
              <a:gd name="T45" fmla="*/ 42 h 69"/>
              <a:gd name="T46" fmla="*/ 53 w 98"/>
              <a:gd name="T47" fmla="*/ 40 h 69"/>
              <a:gd name="T48" fmla="*/ 49 w 98"/>
              <a:gd name="T49" fmla="*/ 37 h 69"/>
              <a:gd name="T50" fmla="*/ 58 w 98"/>
              <a:gd name="T51" fmla="*/ 28 h 69"/>
              <a:gd name="T52" fmla="*/ 58 w 98"/>
              <a:gd name="T53" fmla="*/ 28 h 69"/>
              <a:gd name="T54" fmla="*/ 58 w 98"/>
              <a:gd name="T55" fmla="*/ 28 h 69"/>
              <a:gd name="T56" fmla="*/ 60 w 98"/>
              <a:gd name="T57" fmla="*/ 28 h 69"/>
              <a:gd name="T58" fmla="*/ 60 w 98"/>
              <a:gd name="T59" fmla="*/ 28 h 69"/>
              <a:gd name="T60" fmla="*/ 61 w 98"/>
              <a:gd name="T61" fmla="*/ 28 h 69"/>
              <a:gd name="T62" fmla="*/ 69 w 98"/>
              <a:gd name="T63" fmla="*/ 37 h 69"/>
              <a:gd name="T64" fmla="*/ 66 w 98"/>
              <a:gd name="T65" fmla="*/ 40 h 69"/>
              <a:gd name="T66" fmla="*/ 62 w 98"/>
              <a:gd name="T67" fmla="*/ 48 h 69"/>
              <a:gd name="T68" fmla="*/ 57 w 98"/>
              <a:gd name="T69" fmla="*/ 48 h 69"/>
              <a:gd name="T70" fmla="*/ 53 w 98"/>
              <a:gd name="T71" fmla="*/ 40 h 69"/>
              <a:gd name="T72" fmla="*/ 93 w 98"/>
              <a:gd name="T73" fmla="*/ 63 h 69"/>
              <a:gd name="T74" fmla="*/ 79 w 98"/>
              <a:gd name="T75" fmla="*/ 69 h 69"/>
              <a:gd name="T76" fmla="*/ 8 w 98"/>
              <a:gd name="T77" fmla="*/ 61 h 69"/>
              <a:gd name="T78" fmla="*/ 7 w 98"/>
              <a:gd name="T79" fmla="*/ 26 h 69"/>
              <a:gd name="T80" fmla="*/ 33 w 98"/>
              <a:gd name="T81" fmla="*/ 5 h 69"/>
              <a:gd name="T82" fmla="*/ 75 w 98"/>
              <a:gd name="T83" fmla="*/ 10 h 69"/>
              <a:gd name="T84" fmla="*/ 94 w 98"/>
              <a:gd name="T85" fmla="*/ 36 h 69"/>
              <a:gd name="T86" fmla="*/ 93 w 98"/>
              <a:gd name="T87" fmla="*/ 63 h 69"/>
              <a:gd name="T88" fmla="*/ 93 w 98"/>
              <a:gd name="T89" fmla="*/ 6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69">
                <a:moveTo>
                  <a:pt x="79" y="61"/>
                </a:moveTo>
                <a:cubicBezTo>
                  <a:pt x="79" y="61"/>
                  <a:pt x="79" y="61"/>
                  <a:pt x="79" y="61"/>
                </a:cubicBezTo>
                <a:cubicBezTo>
                  <a:pt x="82" y="61"/>
                  <a:pt x="85" y="60"/>
                  <a:pt x="87" y="58"/>
                </a:cubicBezTo>
                <a:cubicBezTo>
                  <a:pt x="89" y="55"/>
                  <a:pt x="91" y="52"/>
                  <a:pt x="91" y="49"/>
                </a:cubicBezTo>
                <a:cubicBezTo>
                  <a:pt x="91" y="46"/>
                  <a:pt x="90" y="43"/>
                  <a:pt x="88" y="41"/>
                </a:cubicBezTo>
                <a:cubicBezTo>
                  <a:pt x="86" y="39"/>
                  <a:pt x="84" y="38"/>
                  <a:pt x="81" y="37"/>
                </a:cubicBezTo>
                <a:cubicBezTo>
                  <a:pt x="79" y="37"/>
                  <a:pt x="78" y="35"/>
                  <a:pt x="78" y="33"/>
                </a:cubicBezTo>
                <a:cubicBezTo>
                  <a:pt x="78" y="26"/>
                  <a:pt x="75" y="20"/>
                  <a:pt x="70" y="15"/>
                </a:cubicBezTo>
                <a:cubicBezTo>
                  <a:pt x="65" y="10"/>
                  <a:pt x="59" y="8"/>
                  <a:pt x="52" y="8"/>
                </a:cubicBezTo>
                <a:cubicBezTo>
                  <a:pt x="46" y="8"/>
                  <a:pt x="41" y="9"/>
                  <a:pt x="37" y="12"/>
                </a:cubicBezTo>
                <a:cubicBezTo>
                  <a:pt x="33" y="14"/>
                  <a:pt x="30" y="19"/>
                  <a:pt x="28" y="23"/>
                </a:cubicBezTo>
                <a:cubicBezTo>
                  <a:pt x="27" y="25"/>
                  <a:pt x="26" y="26"/>
                  <a:pt x="24" y="26"/>
                </a:cubicBezTo>
                <a:cubicBezTo>
                  <a:pt x="20" y="26"/>
                  <a:pt x="16" y="28"/>
                  <a:pt x="13" y="31"/>
                </a:cubicBezTo>
                <a:cubicBezTo>
                  <a:pt x="10" y="34"/>
                  <a:pt x="8" y="39"/>
                  <a:pt x="8" y="43"/>
                </a:cubicBezTo>
                <a:cubicBezTo>
                  <a:pt x="8" y="48"/>
                  <a:pt x="10" y="53"/>
                  <a:pt x="13" y="56"/>
                </a:cubicBezTo>
                <a:cubicBezTo>
                  <a:pt x="13" y="56"/>
                  <a:pt x="13" y="56"/>
                  <a:pt x="13" y="56"/>
                </a:cubicBezTo>
                <a:cubicBezTo>
                  <a:pt x="13" y="56"/>
                  <a:pt x="13" y="56"/>
                  <a:pt x="13" y="56"/>
                </a:cubicBezTo>
                <a:cubicBezTo>
                  <a:pt x="16" y="59"/>
                  <a:pt x="21" y="61"/>
                  <a:pt x="26" y="61"/>
                </a:cubicBezTo>
                <a:cubicBezTo>
                  <a:pt x="79" y="61"/>
                  <a:pt x="79" y="61"/>
                  <a:pt x="79" y="61"/>
                </a:cubicBezTo>
                <a:close/>
                <a:moveTo>
                  <a:pt x="26" y="42"/>
                </a:moveTo>
                <a:cubicBezTo>
                  <a:pt x="26" y="42"/>
                  <a:pt x="26" y="42"/>
                  <a:pt x="26" y="42"/>
                </a:cubicBezTo>
                <a:cubicBezTo>
                  <a:pt x="25" y="41"/>
                  <a:pt x="25" y="39"/>
                  <a:pt x="26" y="39"/>
                </a:cubicBezTo>
                <a:cubicBezTo>
                  <a:pt x="27" y="38"/>
                  <a:pt x="29" y="38"/>
                  <a:pt x="29" y="39"/>
                </a:cubicBezTo>
                <a:cubicBezTo>
                  <a:pt x="34" y="43"/>
                  <a:pt x="34" y="43"/>
                  <a:pt x="34" y="43"/>
                </a:cubicBezTo>
                <a:cubicBezTo>
                  <a:pt x="34" y="30"/>
                  <a:pt x="34" y="30"/>
                  <a:pt x="34" y="30"/>
                </a:cubicBezTo>
                <a:cubicBezTo>
                  <a:pt x="34" y="29"/>
                  <a:pt x="35" y="28"/>
                  <a:pt x="36" y="28"/>
                </a:cubicBezTo>
                <a:cubicBezTo>
                  <a:pt x="37" y="28"/>
                  <a:pt x="38" y="29"/>
                  <a:pt x="38" y="30"/>
                </a:cubicBezTo>
                <a:cubicBezTo>
                  <a:pt x="38" y="43"/>
                  <a:pt x="38" y="43"/>
                  <a:pt x="38" y="43"/>
                </a:cubicBezTo>
                <a:cubicBezTo>
                  <a:pt x="43" y="39"/>
                  <a:pt x="43" y="39"/>
                  <a:pt x="43" y="39"/>
                </a:cubicBezTo>
                <a:cubicBezTo>
                  <a:pt x="44" y="38"/>
                  <a:pt x="45" y="38"/>
                  <a:pt x="46" y="39"/>
                </a:cubicBezTo>
                <a:cubicBezTo>
                  <a:pt x="47" y="39"/>
                  <a:pt x="47" y="41"/>
                  <a:pt x="46" y="42"/>
                </a:cubicBezTo>
                <a:cubicBezTo>
                  <a:pt x="38" y="50"/>
                  <a:pt x="38" y="50"/>
                  <a:pt x="38" y="50"/>
                </a:cubicBezTo>
                <a:cubicBezTo>
                  <a:pt x="38" y="50"/>
                  <a:pt x="38" y="50"/>
                  <a:pt x="38" y="50"/>
                </a:cubicBezTo>
                <a:cubicBezTo>
                  <a:pt x="38" y="50"/>
                  <a:pt x="38" y="50"/>
                  <a:pt x="38" y="50"/>
                </a:cubicBezTo>
                <a:cubicBezTo>
                  <a:pt x="38" y="50"/>
                  <a:pt x="38" y="50"/>
                  <a:pt x="38" y="50"/>
                </a:cubicBezTo>
                <a:cubicBezTo>
                  <a:pt x="38" y="50"/>
                  <a:pt x="38" y="50"/>
                  <a:pt x="37" y="50"/>
                </a:cubicBezTo>
                <a:cubicBezTo>
                  <a:pt x="37" y="50"/>
                  <a:pt x="37" y="50"/>
                  <a:pt x="37" y="50"/>
                </a:cubicBezTo>
                <a:cubicBezTo>
                  <a:pt x="37" y="50"/>
                  <a:pt x="37" y="50"/>
                  <a:pt x="37" y="50"/>
                </a:cubicBezTo>
                <a:cubicBezTo>
                  <a:pt x="37" y="51"/>
                  <a:pt x="37" y="51"/>
                  <a:pt x="36" y="51"/>
                </a:cubicBezTo>
                <a:cubicBezTo>
                  <a:pt x="36" y="51"/>
                  <a:pt x="36" y="51"/>
                  <a:pt x="35" y="50"/>
                </a:cubicBezTo>
                <a:cubicBezTo>
                  <a:pt x="35" y="50"/>
                  <a:pt x="35" y="50"/>
                  <a:pt x="35" y="50"/>
                </a:cubicBezTo>
                <a:cubicBezTo>
                  <a:pt x="35" y="50"/>
                  <a:pt x="35" y="50"/>
                  <a:pt x="35" y="50"/>
                </a:cubicBezTo>
                <a:cubicBezTo>
                  <a:pt x="35" y="50"/>
                  <a:pt x="35" y="50"/>
                  <a:pt x="35" y="50"/>
                </a:cubicBezTo>
                <a:cubicBezTo>
                  <a:pt x="35" y="50"/>
                  <a:pt x="35" y="50"/>
                  <a:pt x="35" y="50"/>
                </a:cubicBezTo>
                <a:cubicBezTo>
                  <a:pt x="35" y="50"/>
                  <a:pt x="35" y="50"/>
                  <a:pt x="35" y="50"/>
                </a:cubicBezTo>
                <a:cubicBezTo>
                  <a:pt x="26" y="42"/>
                  <a:pt x="26" y="42"/>
                  <a:pt x="26" y="42"/>
                </a:cubicBezTo>
                <a:close/>
                <a:moveTo>
                  <a:pt x="53" y="40"/>
                </a:moveTo>
                <a:cubicBezTo>
                  <a:pt x="53" y="40"/>
                  <a:pt x="53" y="40"/>
                  <a:pt x="53" y="40"/>
                </a:cubicBezTo>
                <a:cubicBezTo>
                  <a:pt x="52" y="41"/>
                  <a:pt x="50" y="41"/>
                  <a:pt x="49" y="40"/>
                </a:cubicBezTo>
                <a:cubicBezTo>
                  <a:pt x="48" y="39"/>
                  <a:pt x="48" y="37"/>
                  <a:pt x="49" y="37"/>
                </a:cubicBezTo>
                <a:cubicBezTo>
                  <a:pt x="58" y="28"/>
                  <a:pt x="58" y="28"/>
                  <a:pt x="58" y="28"/>
                </a:cubicBezTo>
                <a:cubicBezTo>
                  <a:pt x="58" y="28"/>
                  <a:pt x="58" y="28"/>
                  <a:pt x="58" y="28"/>
                </a:cubicBezTo>
                <a:cubicBezTo>
                  <a:pt x="58" y="28"/>
                  <a:pt x="58" y="28"/>
                  <a:pt x="58" y="28"/>
                </a:cubicBezTo>
                <a:cubicBezTo>
                  <a:pt x="58" y="28"/>
                  <a:pt x="58" y="28"/>
                  <a:pt x="58" y="28"/>
                </a:cubicBezTo>
                <a:cubicBezTo>
                  <a:pt x="58" y="28"/>
                  <a:pt x="58" y="28"/>
                  <a:pt x="58" y="28"/>
                </a:cubicBezTo>
                <a:cubicBezTo>
                  <a:pt x="58" y="28"/>
                  <a:pt x="58" y="28"/>
                  <a:pt x="58" y="28"/>
                </a:cubicBezTo>
                <a:cubicBezTo>
                  <a:pt x="59" y="28"/>
                  <a:pt x="59" y="28"/>
                  <a:pt x="59" y="28"/>
                </a:cubicBezTo>
                <a:cubicBezTo>
                  <a:pt x="60" y="28"/>
                  <a:pt x="60" y="28"/>
                  <a:pt x="60" y="28"/>
                </a:cubicBezTo>
                <a:cubicBezTo>
                  <a:pt x="60" y="28"/>
                  <a:pt x="60" y="28"/>
                  <a:pt x="60" y="28"/>
                </a:cubicBezTo>
                <a:cubicBezTo>
                  <a:pt x="60" y="28"/>
                  <a:pt x="60" y="28"/>
                  <a:pt x="60" y="28"/>
                </a:cubicBezTo>
                <a:cubicBezTo>
                  <a:pt x="61" y="28"/>
                  <a:pt x="61" y="28"/>
                  <a:pt x="61" y="28"/>
                </a:cubicBezTo>
                <a:cubicBezTo>
                  <a:pt x="61" y="28"/>
                  <a:pt x="61" y="28"/>
                  <a:pt x="61" y="28"/>
                </a:cubicBezTo>
                <a:cubicBezTo>
                  <a:pt x="61" y="28"/>
                  <a:pt x="61" y="28"/>
                  <a:pt x="61" y="28"/>
                </a:cubicBezTo>
                <a:cubicBezTo>
                  <a:pt x="69" y="37"/>
                  <a:pt x="69" y="37"/>
                  <a:pt x="69" y="37"/>
                </a:cubicBezTo>
                <a:cubicBezTo>
                  <a:pt x="70" y="37"/>
                  <a:pt x="70" y="39"/>
                  <a:pt x="69" y="40"/>
                </a:cubicBezTo>
                <a:cubicBezTo>
                  <a:pt x="68" y="41"/>
                  <a:pt x="67" y="41"/>
                  <a:pt x="66" y="40"/>
                </a:cubicBezTo>
                <a:cubicBezTo>
                  <a:pt x="62" y="35"/>
                  <a:pt x="62" y="35"/>
                  <a:pt x="62" y="35"/>
                </a:cubicBezTo>
                <a:cubicBezTo>
                  <a:pt x="62" y="48"/>
                  <a:pt x="62" y="48"/>
                  <a:pt x="62" y="48"/>
                </a:cubicBezTo>
                <a:cubicBezTo>
                  <a:pt x="62" y="50"/>
                  <a:pt x="61" y="51"/>
                  <a:pt x="59" y="51"/>
                </a:cubicBezTo>
                <a:cubicBezTo>
                  <a:pt x="58" y="51"/>
                  <a:pt x="57" y="50"/>
                  <a:pt x="57" y="48"/>
                </a:cubicBezTo>
                <a:cubicBezTo>
                  <a:pt x="57" y="35"/>
                  <a:pt x="57" y="35"/>
                  <a:pt x="57" y="35"/>
                </a:cubicBezTo>
                <a:cubicBezTo>
                  <a:pt x="53" y="40"/>
                  <a:pt x="53" y="40"/>
                  <a:pt x="53" y="40"/>
                </a:cubicBezTo>
                <a:close/>
                <a:moveTo>
                  <a:pt x="93" y="63"/>
                </a:moveTo>
                <a:cubicBezTo>
                  <a:pt x="93" y="63"/>
                  <a:pt x="93" y="63"/>
                  <a:pt x="93" y="63"/>
                </a:cubicBezTo>
                <a:cubicBezTo>
                  <a:pt x="89" y="66"/>
                  <a:pt x="84" y="69"/>
                  <a:pt x="79" y="69"/>
                </a:cubicBezTo>
                <a:cubicBezTo>
                  <a:pt x="79" y="69"/>
                  <a:pt x="79" y="69"/>
                  <a:pt x="79" y="69"/>
                </a:cubicBezTo>
                <a:cubicBezTo>
                  <a:pt x="26" y="69"/>
                  <a:pt x="26" y="69"/>
                  <a:pt x="26" y="69"/>
                </a:cubicBezTo>
                <a:cubicBezTo>
                  <a:pt x="19" y="69"/>
                  <a:pt x="12" y="66"/>
                  <a:pt x="8" y="61"/>
                </a:cubicBezTo>
                <a:cubicBezTo>
                  <a:pt x="3" y="57"/>
                  <a:pt x="0" y="50"/>
                  <a:pt x="0" y="43"/>
                </a:cubicBezTo>
                <a:cubicBezTo>
                  <a:pt x="0" y="37"/>
                  <a:pt x="3" y="30"/>
                  <a:pt x="7" y="26"/>
                </a:cubicBezTo>
                <a:cubicBezTo>
                  <a:pt x="11" y="22"/>
                  <a:pt x="16" y="19"/>
                  <a:pt x="22" y="18"/>
                </a:cubicBezTo>
                <a:cubicBezTo>
                  <a:pt x="25" y="13"/>
                  <a:pt x="28" y="9"/>
                  <a:pt x="33" y="5"/>
                </a:cubicBezTo>
                <a:cubicBezTo>
                  <a:pt x="39" y="2"/>
                  <a:pt x="45" y="0"/>
                  <a:pt x="52" y="0"/>
                </a:cubicBezTo>
                <a:cubicBezTo>
                  <a:pt x="61" y="0"/>
                  <a:pt x="69" y="4"/>
                  <a:pt x="75" y="10"/>
                </a:cubicBezTo>
                <a:cubicBezTo>
                  <a:pt x="81" y="15"/>
                  <a:pt x="84" y="22"/>
                  <a:pt x="85" y="30"/>
                </a:cubicBezTo>
                <a:cubicBezTo>
                  <a:pt x="88" y="32"/>
                  <a:pt x="91" y="34"/>
                  <a:pt x="94" y="36"/>
                </a:cubicBezTo>
                <a:cubicBezTo>
                  <a:pt x="97" y="40"/>
                  <a:pt x="98" y="44"/>
                  <a:pt x="98" y="49"/>
                </a:cubicBezTo>
                <a:cubicBezTo>
                  <a:pt x="98" y="54"/>
                  <a:pt x="96" y="59"/>
                  <a:pt x="93" y="63"/>
                </a:cubicBezTo>
                <a:cubicBezTo>
                  <a:pt x="93" y="63"/>
                  <a:pt x="93" y="63"/>
                  <a:pt x="93" y="63"/>
                </a:cubicBezTo>
                <a:cubicBezTo>
                  <a:pt x="93" y="63"/>
                  <a:pt x="93" y="63"/>
                  <a:pt x="93" y="63"/>
                </a:cubicBezTo>
                <a:close/>
              </a:path>
            </a:pathLst>
          </a:custGeom>
          <a:solidFill>
            <a:schemeClr val="bg1"/>
          </a:solidFill>
          <a:ln>
            <a:noFill/>
          </a:ln>
        </p:spPr>
        <p:txBody>
          <a:bodyPr lIns="90000" tIns="46800" rIns="90000" bIns="46800">
            <a:normAutofit/>
          </a:bodyPr>
          <a:lstStyle/>
          <a:p>
            <a:endParaRPr lang="zh-CN" altLang="en-US" sz="1400"/>
          </a:p>
        </p:txBody>
      </p:sp>
      <p:sp>
        <p:nvSpPr>
          <p:cNvPr id="136" name="Freeform 36"/>
          <p:cNvSpPr>
            <a:spLocks noEditPoints="1"/>
          </p:cNvSpPr>
          <p:nvPr>
            <p:custDataLst>
              <p:tags r:id="rId6"/>
            </p:custDataLst>
          </p:nvPr>
        </p:nvSpPr>
        <p:spPr bwMode="auto">
          <a:xfrm>
            <a:off x="6939915" y="2436495"/>
            <a:ext cx="316865" cy="401320"/>
          </a:xfrm>
          <a:custGeom>
            <a:avLst/>
            <a:gdLst>
              <a:gd name="T0" fmla="*/ 24 w 79"/>
              <a:gd name="T1" fmla="*/ 42 h 99"/>
              <a:gd name="T2" fmla="*/ 4 w 79"/>
              <a:gd name="T3" fmla="*/ 8 h 99"/>
              <a:gd name="T4" fmla="*/ 4 w 79"/>
              <a:gd name="T5" fmla="*/ 0 h 99"/>
              <a:gd name="T6" fmla="*/ 10 w 79"/>
              <a:gd name="T7" fmla="*/ 0 h 99"/>
              <a:gd name="T8" fmla="*/ 69 w 79"/>
              <a:gd name="T9" fmla="*/ 0 h 99"/>
              <a:gd name="T10" fmla="*/ 75 w 79"/>
              <a:gd name="T11" fmla="*/ 0 h 99"/>
              <a:gd name="T12" fmla="*/ 75 w 79"/>
              <a:gd name="T13" fmla="*/ 8 h 99"/>
              <a:gd name="T14" fmla="*/ 55 w 79"/>
              <a:gd name="T15" fmla="*/ 42 h 99"/>
              <a:gd name="T16" fmla="*/ 55 w 79"/>
              <a:gd name="T17" fmla="*/ 57 h 99"/>
              <a:gd name="T18" fmla="*/ 75 w 79"/>
              <a:gd name="T19" fmla="*/ 91 h 99"/>
              <a:gd name="T20" fmla="*/ 75 w 79"/>
              <a:gd name="T21" fmla="*/ 99 h 99"/>
              <a:gd name="T22" fmla="*/ 69 w 79"/>
              <a:gd name="T23" fmla="*/ 99 h 99"/>
              <a:gd name="T24" fmla="*/ 10 w 79"/>
              <a:gd name="T25" fmla="*/ 99 h 99"/>
              <a:gd name="T26" fmla="*/ 4 w 79"/>
              <a:gd name="T27" fmla="*/ 99 h 99"/>
              <a:gd name="T28" fmla="*/ 4 w 79"/>
              <a:gd name="T29" fmla="*/ 91 h 99"/>
              <a:gd name="T30" fmla="*/ 24 w 79"/>
              <a:gd name="T31" fmla="*/ 57 h 99"/>
              <a:gd name="T32" fmla="*/ 14 w 79"/>
              <a:gd name="T33" fmla="*/ 91 h 99"/>
              <a:gd name="T34" fmla="*/ 17 w 79"/>
              <a:gd name="T35" fmla="*/ 91 h 99"/>
              <a:gd name="T36" fmla="*/ 41 w 79"/>
              <a:gd name="T37" fmla="*/ 70 h 99"/>
              <a:gd name="T38" fmla="*/ 65 w 79"/>
              <a:gd name="T39" fmla="*/ 91 h 99"/>
              <a:gd name="T40" fmla="*/ 40 w 79"/>
              <a:gd name="T41" fmla="*/ 52 h 99"/>
              <a:gd name="T42" fmla="*/ 40 w 79"/>
              <a:gd name="T43" fmla="*/ 52 h 99"/>
              <a:gd name="T44" fmla="*/ 40 w 79"/>
              <a:gd name="T45" fmla="*/ 52 h 99"/>
              <a:gd name="T46" fmla="*/ 14 w 79"/>
              <a:gd name="T47" fmla="*/ 91 h 99"/>
              <a:gd name="T48" fmla="*/ 24 w 79"/>
              <a:gd name="T49" fmla="*/ 91 h 99"/>
              <a:gd name="T50" fmla="*/ 40 w 79"/>
              <a:gd name="T51" fmla="*/ 75 h 99"/>
              <a:gd name="T52" fmla="*/ 20 w 79"/>
              <a:gd name="T53" fmla="*/ 28 h 99"/>
              <a:gd name="T54" fmla="*/ 59 w 79"/>
              <a:gd name="T55" fmla="*/ 28 h 99"/>
              <a:gd name="T56" fmla="*/ 14 w 79"/>
              <a:gd name="T57" fmla="*/ 8 h 99"/>
              <a:gd name="T58" fmla="*/ 55 w 79"/>
              <a:gd name="T59" fmla="*/ 33 h 99"/>
              <a:gd name="T60" fmla="*/ 24 w 79"/>
              <a:gd name="T61" fmla="*/ 33 h 99"/>
              <a:gd name="T62" fmla="*/ 40 w 79"/>
              <a:gd name="T63" fmla="*/ 47 h 99"/>
              <a:gd name="T64" fmla="*/ 40 w 79"/>
              <a:gd name="T65" fmla="*/ 47 h 99"/>
              <a:gd name="T66" fmla="*/ 40 w 79"/>
              <a:gd name="T67" fmla="*/ 47 h 99"/>
              <a:gd name="T68" fmla="*/ 55 w 79"/>
              <a:gd name="T69" fmla="*/ 3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 h="99">
                <a:moveTo>
                  <a:pt x="32" y="49"/>
                </a:moveTo>
                <a:cubicBezTo>
                  <a:pt x="29" y="47"/>
                  <a:pt x="27" y="44"/>
                  <a:pt x="24" y="42"/>
                </a:cubicBezTo>
                <a:cubicBezTo>
                  <a:pt x="16" y="35"/>
                  <a:pt x="8" y="28"/>
                  <a:pt x="7" y="8"/>
                </a:cubicBezTo>
                <a:cubicBezTo>
                  <a:pt x="4" y="8"/>
                  <a:pt x="4" y="8"/>
                  <a:pt x="4" y="8"/>
                </a:cubicBezTo>
                <a:cubicBezTo>
                  <a:pt x="2" y="8"/>
                  <a:pt x="0" y="6"/>
                  <a:pt x="0" y="4"/>
                </a:cubicBezTo>
                <a:cubicBezTo>
                  <a:pt x="0" y="2"/>
                  <a:pt x="2" y="0"/>
                  <a:pt x="4" y="0"/>
                </a:cubicBezTo>
                <a:cubicBezTo>
                  <a:pt x="10" y="0"/>
                  <a:pt x="10" y="0"/>
                  <a:pt x="10" y="0"/>
                </a:cubicBezTo>
                <a:cubicBezTo>
                  <a:pt x="10" y="0"/>
                  <a:pt x="10" y="0"/>
                  <a:pt x="10" y="0"/>
                </a:cubicBezTo>
                <a:cubicBezTo>
                  <a:pt x="11" y="0"/>
                  <a:pt x="11" y="0"/>
                  <a:pt x="11" y="0"/>
                </a:cubicBezTo>
                <a:cubicBezTo>
                  <a:pt x="69" y="0"/>
                  <a:pt x="69" y="0"/>
                  <a:pt x="69" y="0"/>
                </a:cubicBezTo>
                <a:cubicBezTo>
                  <a:pt x="69" y="0"/>
                  <a:pt x="69" y="0"/>
                  <a:pt x="69" y="0"/>
                </a:cubicBezTo>
                <a:cubicBezTo>
                  <a:pt x="75" y="0"/>
                  <a:pt x="75" y="0"/>
                  <a:pt x="75" y="0"/>
                </a:cubicBezTo>
                <a:cubicBezTo>
                  <a:pt x="78" y="0"/>
                  <a:pt x="79" y="2"/>
                  <a:pt x="79" y="4"/>
                </a:cubicBezTo>
                <a:cubicBezTo>
                  <a:pt x="79" y="6"/>
                  <a:pt x="78" y="8"/>
                  <a:pt x="75" y="8"/>
                </a:cubicBezTo>
                <a:cubicBezTo>
                  <a:pt x="73" y="8"/>
                  <a:pt x="73" y="8"/>
                  <a:pt x="73" y="8"/>
                </a:cubicBezTo>
                <a:cubicBezTo>
                  <a:pt x="72" y="28"/>
                  <a:pt x="64" y="35"/>
                  <a:pt x="55" y="42"/>
                </a:cubicBezTo>
                <a:cubicBezTo>
                  <a:pt x="53" y="44"/>
                  <a:pt x="50" y="47"/>
                  <a:pt x="48" y="49"/>
                </a:cubicBezTo>
                <a:cubicBezTo>
                  <a:pt x="50" y="52"/>
                  <a:pt x="53" y="54"/>
                  <a:pt x="55" y="57"/>
                </a:cubicBezTo>
                <a:cubicBezTo>
                  <a:pt x="64" y="64"/>
                  <a:pt x="72" y="70"/>
                  <a:pt x="73" y="91"/>
                </a:cubicBezTo>
                <a:cubicBezTo>
                  <a:pt x="75" y="91"/>
                  <a:pt x="75" y="91"/>
                  <a:pt x="75" y="91"/>
                </a:cubicBezTo>
                <a:cubicBezTo>
                  <a:pt x="78" y="91"/>
                  <a:pt x="79" y="93"/>
                  <a:pt x="79" y="95"/>
                </a:cubicBezTo>
                <a:cubicBezTo>
                  <a:pt x="79" y="97"/>
                  <a:pt x="78" y="99"/>
                  <a:pt x="75" y="99"/>
                </a:cubicBezTo>
                <a:cubicBezTo>
                  <a:pt x="69" y="99"/>
                  <a:pt x="69" y="99"/>
                  <a:pt x="69" y="99"/>
                </a:cubicBezTo>
                <a:cubicBezTo>
                  <a:pt x="69" y="99"/>
                  <a:pt x="69" y="99"/>
                  <a:pt x="69" y="99"/>
                </a:cubicBezTo>
                <a:cubicBezTo>
                  <a:pt x="69" y="99"/>
                  <a:pt x="69" y="99"/>
                  <a:pt x="69" y="99"/>
                </a:cubicBezTo>
                <a:cubicBezTo>
                  <a:pt x="10" y="99"/>
                  <a:pt x="10" y="99"/>
                  <a:pt x="10" y="99"/>
                </a:cubicBezTo>
                <a:cubicBezTo>
                  <a:pt x="10" y="99"/>
                  <a:pt x="10" y="99"/>
                  <a:pt x="10" y="99"/>
                </a:cubicBezTo>
                <a:cubicBezTo>
                  <a:pt x="4" y="99"/>
                  <a:pt x="4" y="99"/>
                  <a:pt x="4" y="99"/>
                </a:cubicBezTo>
                <a:cubicBezTo>
                  <a:pt x="2" y="99"/>
                  <a:pt x="0" y="97"/>
                  <a:pt x="0" y="95"/>
                </a:cubicBezTo>
                <a:cubicBezTo>
                  <a:pt x="0" y="93"/>
                  <a:pt x="2" y="91"/>
                  <a:pt x="4" y="91"/>
                </a:cubicBezTo>
                <a:cubicBezTo>
                  <a:pt x="7" y="91"/>
                  <a:pt x="7" y="91"/>
                  <a:pt x="7" y="91"/>
                </a:cubicBezTo>
                <a:cubicBezTo>
                  <a:pt x="8" y="70"/>
                  <a:pt x="16" y="64"/>
                  <a:pt x="24" y="57"/>
                </a:cubicBezTo>
                <a:cubicBezTo>
                  <a:pt x="27" y="54"/>
                  <a:pt x="29" y="52"/>
                  <a:pt x="32" y="49"/>
                </a:cubicBezTo>
                <a:close/>
                <a:moveTo>
                  <a:pt x="14" y="91"/>
                </a:moveTo>
                <a:cubicBezTo>
                  <a:pt x="14" y="91"/>
                  <a:pt x="14" y="91"/>
                  <a:pt x="14" y="91"/>
                </a:cubicBezTo>
                <a:cubicBezTo>
                  <a:pt x="17" y="91"/>
                  <a:pt x="17" y="91"/>
                  <a:pt x="17" y="91"/>
                </a:cubicBezTo>
                <a:cubicBezTo>
                  <a:pt x="38" y="70"/>
                  <a:pt x="38" y="70"/>
                  <a:pt x="38" y="70"/>
                </a:cubicBezTo>
                <a:cubicBezTo>
                  <a:pt x="39" y="69"/>
                  <a:pt x="40" y="69"/>
                  <a:pt x="41" y="70"/>
                </a:cubicBezTo>
                <a:cubicBezTo>
                  <a:pt x="62" y="91"/>
                  <a:pt x="62" y="91"/>
                  <a:pt x="62" y="91"/>
                </a:cubicBezTo>
                <a:cubicBezTo>
                  <a:pt x="65" y="91"/>
                  <a:pt x="65" y="91"/>
                  <a:pt x="65" y="91"/>
                </a:cubicBezTo>
                <a:cubicBezTo>
                  <a:pt x="64" y="74"/>
                  <a:pt x="58" y="68"/>
                  <a:pt x="50" y="62"/>
                </a:cubicBezTo>
                <a:cubicBezTo>
                  <a:pt x="47" y="59"/>
                  <a:pt x="43" y="56"/>
                  <a:pt x="40" y="52"/>
                </a:cubicBezTo>
                <a:cubicBezTo>
                  <a:pt x="40" y="52"/>
                  <a:pt x="40" y="52"/>
                  <a:pt x="40" y="52"/>
                </a:cubicBezTo>
                <a:cubicBezTo>
                  <a:pt x="40" y="52"/>
                  <a:pt x="40" y="52"/>
                  <a:pt x="40" y="52"/>
                </a:cubicBezTo>
                <a:cubicBezTo>
                  <a:pt x="40" y="52"/>
                  <a:pt x="40" y="52"/>
                  <a:pt x="40" y="52"/>
                </a:cubicBezTo>
                <a:cubicBezTo>
                  <a:pt x="40" y="52"/>
                  <a:pt x="40" y="52"/>
                  <a:pt x="40" y="52"/>
                </a:cubicBezTo>
                <a:cubicBezTo>
                  <a:pt x="36" y="56"/>
                  <a:pt x="32" y="59"/>
                  <a:pt x="29" y="62"/>
                </a:cubicBezTo>
                <a:cubicBezTo>
                  <a:pt x="22" y="68"/>
                  <a:pt x="15" y="74"/>
                  <a:pt x="14" y="91"/>
                </a:cubicBezTo>
                <a:close/>
                <a:moveTo>
                  <a:pt x="24" y="91"/>
                </a:moveTo>
                <a:cubicBezTo>
                  <a:pt x="24" y="91"/>
                  <a:pt x="24" y="91"/>
                  <a:pt x="24" y="91"/>
                </a:cubicBezTo>
                <a:cubicBezTo>
                  <a:pt x="56" y="91"/>
                  <a:pt x="56" y="91"/>
                  <a:pt x="56" y="91"/>
                </a:cubicBezTo>
                <a:cubicBezTo>
                  <a:pt x="40" y="75"/>
                  <a:pt x="40" y="75"/>
                  <a:pt x="40" y="75"/>
                </a:cubicBezTo>
                <a:cubicBezTo>
                  <a:pt x="24" y="91"/>
                  <a:pt x="24" y="91"/>
                  <a:pt x="24" y="91"/>
                </a:cubicBezTo>
                <a:close/>
                <a:moveTo>
                  <a:pt x="20" y="28"/>
                </a:moveTo>
                <a:cubicBezTo>
                  <a:pt x="20" y="28"/>
                  <a:pt x="20" y="28"/>
                  <a:pt x="20" y="28"/>
                </a:cubicBezTo>
                <a:cubicBezTo>
                  <a:pt x="59" y="28"/>
                  <a:pt x="59" y="28"/>
                  <a:pt x="59" y="28"/>
                </a:cubicBezTo>
                <a:cubicBezTo>
                  <a:pt x="62" y="24"/>
                  <a:pt x="65" y="18"/>
                  <a:pt x="65" y="8"/>
                </a:cubicBezTo>
                <a:cubicBezTo>
                  <a:pt x="14" y="8"/>
                  <a:pt x="14" y="8"/>
                  <a:pt x="14" y="8"/>
                </a:cubicBezTo>
                <a:cubicBezTo>
                  <a:pt x="15" y="18"/>
                  <a:pt x="17" y="24"/>
                  <a:pt x="20" y="28"/>
                </a:cubicBezTo>
                <a:close/>
                <a:moveTo>
                  <a:pt x="55" y="33"/>
                </a:moveTo>
                <a:cubicBezTo>
                  <a:pt x="55" y="33"/>
                  <a:pt x="55" y="33"/>
                  <a:pt x="55" y="33"/>
                </a:cubicBezTo>
                <a:cubicBezTo>
                  <a:pt x="24" y="33"/>
                  <a:pt x="24" y="33"/>
                  <a:pt x="24" y="33"/>
                </a:cubicBezTo>
                <a:cubicBezTo>
                  <a:pt x="26" y="34"/>
                  <a:pt x="27" y="35"/>
                  <a:pt x="29" y="37"/>
                </a:cubicBezTo>
                <a:cubicBezTo>
                  <a:pt x="32" y="40"/>
                  <a:pt x="36" y="43"/>
                  <a:pt x="40" y="47"/>
                </a:cubicBezTo>
                <a:cubicBezTo>
                  <a:pt x="40" y="47"/>
                  <a:pt x="40" y="47"/>
                  <a:pt x="40" y="47"/>
                </a:cubicBezTo>
                <a:cubicBezTo>
                  <a:pt x="40" y="47"/>
                  <a:pt x="40" y="47"/>
                  <a:pt x="40" y="47"/>
                </a:cubicBezTo>
                <a:cubicBezTo>
                  <a:pt x="40" y="47"/>
                  <a:pt x="40" y="47"/>
                  <a:pt x="40" y="47"/>
                </a:cubicBezTo>
                <a:cubicBezTo>
                  <a:pt x="40" y="47"/>
                  <a:pt x="40" y="47"/>
                  <a:pt x="40" y="47"/>
                </a:cubicBezTo>
                <a:cubicBezTo>
                  <a:pt x="43" y="43"/>
                  <a:pt x="47" y="40"/>
                  <a:pt x="50" y="37"/>
                </a:cubicBezTo>
                <a:cubicBezTo>
                  <a:pt x="52" y="35"/>
                  <a:pt x="54" y="34"/>
                  <a:pt x="55" y="33"/>
                </a:cubicBezTo>
                <a:close/>
              </a:path>
            </a:pathLst>
          </a:custGeom>
          <a:solidFill>
            <a:schemeClr val="bg1"/>
          </a:solidFill>
          <a:ln>
            <a:noFill/>
          </a:ln>
        </p:spPr>
        <p:txBody>
          <a:bodyPr lIns="90000" tIns="46800" rIns="90000" bIns="46800">
            <a:normAutofit/>
          </a:bodyPr>
          <a:lstStyle/>
          <a:p>
            <a:endParaRPr lang="zh-CN" altLang="en-US" sz="1400"/>
          </a:p>
        </p:txBody>
      </p:sp>
      <p:sp>
        <p:nvSpPr>
          <p:cNvPr id="137" name="Freeform 37"/>
          <p:cNvSpPr>
            <a:spLocks noEditPoints="1"/>
          </p:cNvSpPr>
          <p:nvPr>
            <p:custDataLst>
              <p:tags r:id="rId7"/>
            </p:custDataLst>
          </p:nvPr>
        </p:nvSpPr>
        <p:spPr bwMode="auto">
          <a:xfrm>
            <a:off x="4799330" y="4526915"/>
            <a:ext cx="396875" cy="387350"/>
          </a:xfrm>
          <a:custGeom>
            <a:avLst/>
            <a:gdLst>
              <a:gd name="T0" fmla="*/ 49 w 98"/>
              <a:gd name="T1" fmla="*/ 0 h 98"/>
              <a:gd name="T2" fmla="*/ 84 w 98"/>
              <a:gd name="T3" fmla="*/ 15 h 98"/>
              <a:gd name="T4" fmla="*/ 98 w 98"/>
              <a:gd name="T5" fmla="*/ 49 h 98"/>
              <a:gd name="T6" fmla="*/ 84 w 98"/>
              <a:gd name="T7" fmla="*/ 84 h 98"/>
              <a:gd name="T8" fmla="*/ 49 w 98"/>
              <a:gd name="T9" fmla="*/ 98 h 98"/>
              <a:gd name="T10" fmla="*/ 14 w 98"/>
              <a:gd name="T11" fmla="*/ 84 h 98"/>
              <a:gd name="T12" fmla="*/ 14 w 98"/>
              <a:gd name="T13" fmla="*/ 84 h 98"/>
              <a:gd name="T14" fmla="*/ 14 w 98"/>
              <a:gd name="T15" fmla="*/ 84 h 98"/>
              <a:gd name="T16" fmla="*/ 0 w 98"/>
              <a:gd name="T17" fmla="*/ 49 h 98"/>
              <a:gd name="T18" fmla="*/ 14 w 98"/>
              <a:gd name="T19" fmla="*/ 15 h 98"/>
              <a:gd name="T20" fmla="*/ 14 w 98"/>
              <a:gd name="T21" fmla="*/ 15 h 98"/>
              <a:gd name="T22" fmla="*/ 49 w 98"/>
              <a:gd name="T23" fmla="*/ 0 h 98"/>
              <a:gd name="T24" fmla="*/ 51 w 98"/>
              <a:gd name="T25" fmla="*/ 8 h 98"/>
              <a:gd name="T26" fmla="*/ 51 w 98"/>
              <a:gd name="T27" fmla="*/ 8 h 98"/>
              <a:gd name="T28" fmla="*/ 51 w 98"/>
              <a:gd name="T29" fmla="*/ 48 h 98"/>
              <a:gd name="T30" fmla="*/ 80 w 98"/>
              <a:gd name="T31" fmla="*/ 77 h 98"/>
              <a:gd name="T32" fmla="*/ 91 w 98"/>
              <a:gd name="T33" fmla="*/ 49 h 98"/>
              <a:gd name="T34" fmla="*/ 78 w 98"/>
              <a:gd name="T35" fmla="*/ 20 h 98"/>
              <a:gd name="T36" fmla="*/ 78 w 98"/>
              <a:gd name="T37" fmla="*/ 20 h 98"/>
              <a:gd name="T38" fmla="*/ 51 w 98"/>
              <a:gd name="T39" fmla="*/ 8 h 98"/>
              <a:gd name="T40" fmla="*/ 77 w 98"/>
              <a:gd name="T41" fmla="*/ 80 h 98"/>
              <a:gd name="T42" fmla="*/ 77 w 98"/>
              <a:gd name="T43" fmla="*/ 80 h 98"/>
              <a:gd name="T44" fmla="*/ 48 w 98"/>
              <a:gd name="T45" fmla="*/ 51 h 98"/>
              <a:gd name="T46" fmla="*/ 47 w 98"/>
              <a:gd name="T47" fmla="*/ 51 h 98"/>
              <a:gd name="T48" fmla="*/ 47 w 98"/>
              <a:gd name="T49" fmla="*/ 49 h 98"/>
              <a:gd name="T50" fmla="*/ 47 w 98"/>
              <a:gd name="T51" fmla="*/ 8 h 98"/>
              <a:gd name="T52" fmla="*/ 20 w 98"/>
              <a:gd name="T53" fmla="*/ 20 h 98"/>
              <a:gd name="T54" fmla="*/ 20 w 98"/>
              <a:gd name="T55" fmla="*/ 20 h 98"/>
              <a:gd name="T56" fmla="*/ 8 w 98"/>
              <a:gd name="T57" fmla="*/ 49 h 98"/>
              <a:gd name="T58" fmla="*/ 20 w 98"/>
              <a:gd name="T59" fmla="*/ 79 h 98"/>
              <a:gd name="T60" fmla="*/ 20 w 98"/>
              <a:gd name="T61" fmla="*/ 79 h 98"/>
              <a:gd name="T62" fmla="*/ 49 w 98"/>
              <a:gd name="T63" fmla="*/ 91 h 98"/>
              <a:gd name="T64" fmla="*/ 77 w 98"/>
              <a:gd name="T65" fmla="*/ 8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8" h="98">
                <a:moveTo>
                  <a:pt x="49" y="0"/>
                </a:moveTo>
                <a:cubicBezTo>
                  <a:pt x="63" y="0"/>
                  <a:pt x="75" y="6"/>
                  <a:pt x="84" y="15"/>
                </a:cubicBezTo>
                <a:cubicBezTo>
                  <a:pt x="93" y="24"/>
                  <a:pt x="98" y="36"/>
                  <a:pt x="98" y="49"/>
                </a:cubicBezTo>
                <a:cubicBezTo>
                  <a:pt x="98" y="63"/>
                  <a:pt x="93" y="75"/>
                  <a:pt x="84" y="84"/>
                </a:cubicBezTo>
                <a:cubicBezTo>
                  <a:pt x="75" y="93"/>
                  <a:pt x="63" y="98"/>
                  <a:pt x="49" y="98"/>
                </a:cubicBezTo>
                <a:cubicBezTo>
                  <a:pt x="36" y="98"/>
                  <a:pt x="23" y="93"/>
                  <a:pt x="14" y="84"/>
                </a:cubicBezTo>
                <a:cubicBezTo>
                  <a:pt x="14" y="84"/>
                  <a:pt x="14" y="84"/>
                  <a:pt x="14" y="84"/>
                </a:cubicBezTo>
                <a:cubicBezTo>
                  <a:pt x="14" y="84"/>
                  <a:pt x="14" y="84"/>
                  <a:pt x="14" y="84"/>
                </a:cubicBezTo>
                <a:cubicBezTo>
                  <a:pt x="6" y="75"/>
                  <a:pt x="0" y="63"/>
                  <a:pt x="0" y="49"/>
                </a:cubicBezTo>
                <a:cubicBezTo>
                  <a:pt x="0" y="36"/>
                  <a:pt x="6" y="24"/>
                  <a:pt x="14" y="15"/>
                </a:cubicBezTo>
                <a:cubicBezTo>
                  <a:pt x="14" y="15"/>
                  <a:pt x="14" y="15"/>
                  <a:pt x="14" y="15"/>
                </a:cubicBezTo>
                <a:cubicBezTo>
                  <a:pt x="23" y="6"/>
                  <a:pt x="36" y="0"/>
                  <a:pt x="49" y="0"/>
                </a:cubicBezTo>
                <a:close/>
                <a:moveTo>
                  <a:pt x="51" y="8"/>
                </a:moveTo>
                <a:cubicBezTo>
                  <a:pt x="51" y="8"/>
                  <a:pt x="51" y="8"/>
                  <a:pt x="51" y="8"/>
                </a:cubicBezTo>
                <a:cubicBezTo>
                  <a:pt x="51" y="48"/>
                  <a:pt x="51" y="48"/>
                  <a:pt x="51" y="48"/>
                </a:cubicBezTo>
                <a:cubicBezTo>
                  <a:pt x="80" y="77"/>
                  <a:pt x="80" y="77"/>
                  <a:pt x="80" y="77"/>
                </a:cubicBezTo>
                <a:cubicBezTo>
                  <a:pt x="87" y="70"/>
                  <a:pt x="91" y="60"/>
                  <a:pt x="91" y="49"/>
                </a:cubicBezTo>
                <a:cubicBezTo>
                  <a:pt x="91" y="38"/>
                  <a:pt x="86" y="28"/>
                  <a:pt x="78" y="20"/>
                </a:cubicBezTo>
                <a:cubicBezTo>
                  <a:pt x="78" y="20"/>
                  <a:pt x="78" y="20"/>
                  <a:pt x="78" y="20"/>
                </a:cubicBezTo>
                <a:cubicBezTo>
                  <a:pt x="71" y="13"/>
                  <a:pt x="62" y="8"/>
                  <a:pt x="51" y="8"/>
                </a:cubicBezTo>
                <a:close/>
                <a:moveTo>
                  <a:pt x="77" y="80"/>
                </a:moveTo>
                <a:cubicBezTo>
                  <a:pt x="77" y="80"/>
                  <a:pt x="77" y="80"/>
                  <a:pt x="77" y="80"/>
                </a:cubicBezTo>
                <a:cubicBezTo>
                  <a:pt x="48" y="51"/>
                  <a:pt x="48" y="51"/>
                  <a:pt x="48" y="51"/>
                </a:cubicBezTo>
                <a:cubicBezTo>
                  <a:pt x="47" y="51"/>
                  <a:pt x="47" y="51"/>
                  <a:pt x="47" y="51"/>
                </a:cubicBezTo>
                <a:cubicBezTo>
                  <a:pt x="47" y="50"/>
                  <a:pt x="47" y="50"/>
                  <a:pt x="47" y="49"/>
                </a:cubicBezTo>
                <a:cubicBezTo>
                  <a:pt x="47" y="8"/>
                  <a:pt x="47" y="8"/>
                  <a:pt x="47" y="8"/>
                </a:cubicBezTo>
                <a:cubicBezTo>
                  <a:pt x="36" y="8"/>
                  <a:pt x="27" y="13"/>
                  <a:pt x="20" y="20"/>
                </a:cubicBezTo>
                <a:cubicBezTo>
                  <a:pt x="20" y="20"/>
                  <a:pt x="20" y="20"/>
                  <a:pt x="20" y="20"/>
                </a:cubicBezTo>
                <a:cubicBezTo>
                  <a:pt x="12" y="28"/>
                  <a:pt x="8" y="38"/>
                  <a:pt x="8" y="49"/>
                </a:cubicBezTo>
                <a:cubicBezTo>
                  <a:pt x="8" y="61"/>
                  <a:pt x="12" y="71"/>
                  <a:pt x="20" y="79"/>
                </a:cubicBezTo>
                <a:cubicBezTo>
                  <a:pt x="20" y="79"/>
                  <a:pt x="20" y="79"/>
                  <a:pt x="20" y="79"/>
                </a:cubicBezTo>
                <a:cubicBezTo>
                  <a:pt x="27" y="86"/>
                  <a:pt x="38" y="91"/>
                  <a:pt x="49" y="91"/>
                </a:cubicBezTo>
                <a:cubicBezTo>
                  <a:pt x="60" y="91"/>
                  <a:pt x="69" y="87"/>
                  <a:pt x="77" y="80"/>
                </a:cubicBezTo>
                <a:close/>
              </a:path>
            </a:pathLst>
          </a:custGeom>
          <a:solidFill>
            <a:schemeClr val="bg1"/>
          </a:solidFill>
          <a:ln>
            <a:noFill/>
          </a:ln>
        </p:spPr>
        <p:txBody>
          <a:bodyPr lIns="90000" tIns="46800" rIns="90000" bIns="46800">
            <a:normAutofit/>
          </a:bodyPr>
          <a:lstStyle/>
          <a:p>
            <a:endParaRPr lang="zh-CN" altLang="en-US" sz="1400"/>
          </a:p>
        </p:txBody>
      </p:sp>
      <p:sp>
        <p:nvSpPr>
          <p:cNvPr id="138" name="Freeform 34"/>
          <p:cNvSpPr>
            <a:spLocks noEditPoints="1"/>
          </p:cNvSpPr>
          <p:nvPr>
            <p:custDataLst>
              <p:tags r:id="rId8"/>
            </p:custDataLst>
          </p:nvPr>
        </p:nvSpPr>
        <p:spPr bwMode="auto">
          <a:xfrm>
            <a:off x="4810760" y="2442845"/>
            <a:ext cx="374015" cy="384810"/>
          </a:xfrm>
          <a:custGeom>
            <a:avLst/>
            <a:gdLst>
              <a:gd name="T0" fmla="*/ 55 w 95"/>
              <a:gd name="T1" fmla="*/ 0 h 98"/>
              <a:gd name="T2" fmla="*/ 85 w 95"/>
              <a:gd name="T3" fmla="*/ 29 h 98"/>
              <a:gd name="T4" fmla="*/ 86 w 95"/>
              <a:gd name="T5" fmla="*/ 31 h 98"/>
              <a:gd name="T6" fmla="*/ 82 w 95"/>
              <a:gd name="T7" fmla="*/ 41 h 98"/>
              <a:gd name="T8" fmla="*/ 79 w 95"/>
              <a:gd name="T9" fmla="*/ 34 h 98"/>
              <a:gd name="T10" fmla="*/ 55 w 95"/>
              <a:gd name="T11" fmla="*/ 31 h 98"/>
              <a:gd name="T12" fmla="*/ 53 w 95"/>
              <a:gd name="T13" fmla="*/ 25 h 98"/>
              <a:gd name="T14" fmla="*/ 11 w 95"/>
              <a:gd name="T15" fmla="*/ 8 h 98"/>
              <a:gd name="T16" fmla="*/ 8 w 95"/>
              <a:gd name="T17" fmla="*/ 10 h 98"/>
              <a:gd name="T18" fmla="*/ 9 w 95"/>
              <a:gd name="T19" fmla="*/ 90 h 98"/>
              <a:gd name="T20" fmla="*/ 11 w 95"/>
              <a:gd name="T21" fmla="*/ 91 h 98"/>
              <a:gd name="T22" fmla="*/ 78 w 95"/>
              <a:gd name="T23" fmla="*/ 90 h 98"/>
              <a:gd name="T24" fmla="*/ 79 w 95"/>
              <a:gd name="T25" fmla="*/ 88 h 98"/>
              <a:gd name="T26" fmla="*/ 82 w 95"/>
              <a:gd name="T27" fmla="*/ 82 h 98"/>
              <a:gd name="T28" fmla="*/ 86 w 95"/>
              <a:gd name="T29" fmla="*/ 88 h 98"/>
              <a:gd name="T30" fmla="*/ 83 w 95"/>
              <a:gd name="T31" fmla="*/ 95 h 98"/>
              <a:gd name="T32" fmla="*/ 11 w 95"/>
              <a:gd name="T33" fmla="*/ 98 h 98"/>
              <a:gd name="T34" fmla="*/ 0 w 95"/>
              <a:gd name="T35" fmla="*/ 88 h 98"/>
              <a:gd name="T36" fmla="*/ 3 w 95"/>
              <a:gd name="T37" fmla="*/ 3 h 98"/>
              <a:gd name="T38" fmla="*/ 72 w 95"/>
              <a:gd name="T39" fmla="*/ 38 h 98"/>
              <a:gd name="T40" fmla="*/ 72 w 95"/>
              <a:gd name="T41" fmla="*/ 38 h 98"/>
              <a:gd name="T42" fmla="*/ 94 w 95"/>
              <a:gd name="T43" fmla="*/ 63 h 98"/>
              <a:gd name="T44" fmla="*/ 68 w 95"/>
              <a:gd name="T45" fmla="*/ 86 h 98"/>
              <a:gd name="T46" fmla="*/ 68 w 95"/>
              <a:gd name="T47" fmla="*/ 73 h 98"/>
              <a:gd name="T48" fmla="*/ 49 w 95"/>
              <a:gd name="T49" fmla="*/ 71 h 98"/>
              <a:gd name="T50" fmla="*/ 49 w 95"/>
              <a:gd name="T51" fmla="*/ 53 h 98"/>
              <a:gd name="T52" fmla="*/ 52 w 95"/>
              <a:gd name="T53" fmla="*/ 50 h 98"/>
              <a:gd name="T54" fmla="*/ 68 w 95"/>
              <a:gd name="T55" fmla="*/ 40 h 98"/>
              <a:gd name="T56" fmla="*/ 72 w 95"/>
              <a:gd name="T57" fmla="*/ 38 h 98"/>
              <a:gd name="T58" fmla="*/ 89 w 95"/>
              <a:gd name="T59" fmla="*/ 62 h 98"/>
              <a:gd name="T60" fmla="*/ 72 w 95"/>
              <a:gd name="T61" fmla="*/ 53 h 98"/>
              <a:gd name="T62" fmla="*/ 70 w 95"/>
              <a:gd name="T63" fmla="*/ 55 h 98"/>
              <a:gd name="T64" fmla="*/ 54 w 95"/>
              <a:gd name="T65" fmla="*/ 69 h 98"/>
              <a:gd name="T66" fmla="*/ 70 w 95"/>
              <a:gd name="T67" fmla="*/ 69 h 98"/>
              <a:gd name="T68" fmla="*/ 72 w 95"/>
              <a:gd name="T69" fmla="*/ 79 h 98"/>
              <a:gd name="T70" fmla="*/ 75 w 95"/>
              <a:gd name="T71" fmla="*/ 29 h 98"/>
              <a:gd name="T72" fmla="*/ 57 w 95"/>
              <a:gd name="T73" fmla="*/ 12 h 98"/>
              <a:gd name="T74" fmla="*/ 59 w 95"/>
              <a:gd name="T75" fmla="*/ 28 h 98"/>
              <a:gd name="T76" fmla="*/ 61 w 95"/>
              <a:gd name="T77" fmla="*/ 2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 h="98">
                <a:moveTo>
                  <a:pt x="11" y="0"/>
                </a:moveTo>
                <a:cubicBezTo>
                  <a:pt x="55" y="0"/>
                  <a:pt x="55" y="0"/>
                  <a:pt x="55" y="0"/>
                </a:cubicBezTo>
                <a:cubicBezTo>
                  <a:pt x="56" y="0"/>
                  <a:pt x="57" y="1"/>
                  <a:pt x="58" y="1"/>
                </a:cubicBezTo>
                <a:cubicBezTo>
                  <a:pt x="85" y="29"/>
                  <a:pt x="85" y="29"/>
                  <a:pt x="85" y="29"/>
                </a:cubicBezTo>
                <a:cubicBezTo>
                  <a:pt x="86" y="29"/>
                  <a:pt x="86" y="30"/>
                  <a:pt x="86" y="31"/>
                </a:cubicBezTo>
                <a:cubicBezTo>
                  <a:pt x="86" y="31"/>
                  <a:pt x="86" y="31"/>
                  <a:pt x="86" y="31"/>
                </a:cubicBezTo>
                <a:cubicBezTo>
                  <a:pt x="86" y="37"/>
                  <a:pt x="86" y="37"/>
                  <a:pt x="86" y="37"/>
                </a:cubicBezTo>
                <a:cubicBezTo>
                  <a:pt x="86" y="40"/>
                  <a:pt x="85" y="41"/>
                  <a:pt x="82" y="41"/>
                </a:cubicBezTo>
                <a:cubicBezTo>
                  <a:pt x="80" y="41"/>
                  <a:pt x="79" y="40"/>
                  <a:pt x="79" y="37"/>
                </a:cubicBezTo>
                <a:cubicBezTo>
                  <a:pt x="79" y="34"/>
                  <a:pt x="79" y="34"/>
                  <a:pt x="79" y="34"/>
                </a:cubicBezTo>
                <a:cubicBezTo>
                  <a:pt x="61" y="34"/>
                  <a:pt x="61" y="34"/>
                  <a:pt x="61" y="34"/>
                </a:cubicBezTo>
                <a:cubicBezTo>
                  <a:pt x="59" y="34"/>
                  <a:pt x="57" y="33"/>
                  <a:pt x="55" y="31"/>
                </a:cubicBezTo>
                <a:cubicBezTo>
                  <a:pt x="55" y="31"/>
                  <a:pt x="55" y="31"/>
                  <a:pt x="55" y="31"/>
                </a:cubicBezTo>
                <a:cubicBezTo>
                  <a:pt x="54" y="29"/>
                  <a:pt x="53" y="27"/>
                  <a:pt x="53" y="25"/>
                </a:cubicBezTo>
                <a:cubicBezTo>
                  <a:pt x="53" y="8"/>
                  <a:pt x="53" y="8"/>
                  <a:pt x="53" y="8"/>
                </a:cubicBezTo>
                <a:cubicBezTo>
                  <a:pt x="11" y="8"/>
                  <a:pt x="11" y="8"/>
                  <a:pt x="11" y="8"/>
                </a:cubicBezTo>
                <a:cubicBezTo>
                  <a:pt x="10" y="8"/>
                  <a:pt x="9" y="8"/>
                  <a:pt x="9" y="9"/>
                </a:cubicBezTo>
                <a:cubicBezTo>
                  <a:pt x="8" y="9"/>
                  <a:pt x="8" y="10"/>
                  <a:pt x="8" y="10"/>
                </a:cubicBezTo>
                <a:cubicBezTo>
                  <a:pt x="8" y="88"/>
                  <a:pt x="8" y="88"/>
                  <a:pt x="8" y="88"/>
                </a:cubicBezTo>
                <a:cubicBezTo>
                  <a:pt x="8" y="89"/>
                  <a:pt x="8" y="90"/>
                  <a:pt x="9" y="90"/>
                </a:cubicBezTo>
                <a:cubicBezTo>
                  <a:pt x="9" y="90"/>
                  <a:pt x="9" y="90"/>
                  <a:pt x="9" y="90"/>
                </a:cubicBezTo>
                <a:cubicBezTo>
                  <a:pt x="9" y="90"/>
                  <a:pt x="10" y="91"/>
                  <a:pt x="11" y="91"/>
                </a:cubicBezTo>
                <a:cubicBezTo>
                  <a:pt x="76" y="91"/>
                  <a:pt x="76" y="91"/>
                  <a:pt x="76" y="91"/>
                </a:cubicBezTo>
                <a:cubicBezTo>
                  <a:pt x="77" y="91"/>
                  <a:pt x="77" y="90"/>
                  <a:pt x="78" y="90"/>
                </a:cubicBezTo>
                <a:cubicBezTo>
                  <a:pt x="78" y="90"/>
                  <a:pt x="78" y="90"/>
                  <a:pt x="78" y="90"/>
                </a:cubicBezTo>
                <a:cubicBezTo>
                  <a:pt x="78" y="90"/>
                  <a:pt x="79" y="89"/>
                  <a:pt x="79" y="88"/>
                </a:cubicBezTo>
                <a:cubicBezTo>
                  <a:pt x="79" y="86"/>
                  <a:pt x="79" y="86"/>
                  <a:pt x="79" y="86"/>
                </a:cubicBezTo>
                <a:cubicBezTo>
                  <a:pt x="79" y="84"/>
                  <a:pt x="80" y="82"/>
                  <a:pt x="82" y="82"/>
                </a:cubicBezTo>
                <a:cubicBezTo>
                  <a:pt x="85" y="82"/>
                  <a:pt x="86" y="84"/>
                  <a:pt x="86" y="86"/>
                </a:cubicBezTo>
                <a:cubicBezTo>
                  <a:pt x="86" y="88"/>
                  <a:pt x="86" y="88"/>
                  <a:pt x="86" y="88"/>
                </a:cubicBezTo>
                <a:cubicBezTo>
                  <a:pt x="86" y="91"/>
                  <a:pt x="85" y="94"/>
                  <a:pt x="83" y="95"/>
                </a:cubicBezTo>
                <a:cubicBezTo>
                  <a:pt x="83" y="95"/>
                  <a:pt x="83" y="95"/>
                  <a:pt x="83" y="95"/>
                </a:cubicBezTo>
                <a:cubicBezTo>
                  <a:pt x="81" y="97"/>
                  <a:pt x="79" y="98"/>
                  <a:pt x="76" y="98"/>
                </a:cubicBezTo>
                <a:cubicBezTo>
                  <a:pt x="11" y="98"/>
                  <a:pt x="11" y="98"/>
                  <a:pt x="11" y="98"/>
                </a:cubicBezTo>
                <a:cubicBezTo>
                  <a:pt x="8" y="98"/>
                  <a:pt x="5" y="97"/>
                  <a:pt x="3" y="95"/>
                </a:cubicBezTo>
                <a:cubicBezTo>
                  <a:pt x="2" y="94"/>
                  <a:pt x="0" y="91"/>
                  <a:pt x="0" y="88"/>
                </a:cubicBezTo>
                <a:cubicBezTo>
                  <a:pt x="0" y="10"/>
                  <a:pt x="0" y="10"/>
                  <a:pt x="0" y="10"/>
                </a:cubicBezTo>
                <a:cubicBezTo>
                  <a:pt x="0" y="8"/>
                  <a:pt x="2" y="5"/>
                  <a:pt x="3" y="3"/>
                </a:cubicBezTo>
                <a:cubicBezTo>
                  <a:pt x="5" y="1"/>
                  <a:pt x="8" y="0"/>
                  <a:pt x="11" y="0"/>
                </a:cubicBezTo>
                <a:close/>
                <a:moveTo>
                  <a:pt x="72" y="38"/>
                </a:moveTo>
                <a:cubicBezTo>
                  <a:pt x="72" y="38"/>
                  <a:pt x="72" y="38"/>
                  <a:pt x="72" y="38"/>
                </a:cubicBezTo>
                <a:cubicBezTo>
                  <a:pt x="72" y="38"/>
                  <a:pt x="72" y="38"/>
                  <a:pt x="72" y="38"/>
                </a:cubicBezTo>
                <a:cubicBezTo>
                  <a:pt x="94" y="60"/>
                  <a:pt x="94" y="60"/>
                  <a:pt x="94" y="60"/>
                </a:cubicBezTo>
                <a:cubicBezTo>
                  <a:pt x="95" y="61"/>
                  <a:pt x="95" y="63"/>
                  <a:pt x="94" y="63"/>
                </a:cubicBezTo>
                <a:cubicBezTo>
                  <a:pt x="72" y="86"/>
                  <a:pt x="72" y="86"/>
                  <a:pt x="72" y="86"/>
                </a:cubicBezTo>
                <a:cubicBezTo>
                  <a:pt x="71" y="87"/>
                  <a:pt x="69" y="87"/>
                  <a:pt x="68" y="86"/>
                </a:cubicBezTo>
                <a:cubicBezTo>
                  <a:pt x="68" y="85"/>
                  <a:pt x="68" y="85"/>
                  <a:pt x="68" y="84"/>
                </a:cubicBezTo>
                <a:cubicBezTo>
                  <a:pt x="68" y="73"/>
                  <a:pt x="68" y="73"/>
                  <a:pt x="68" y="73"/>
                </a:cubicBezTo>
                <a:cubicBezTo>
                  <a:pt x="52" y="73"/>
                  <a:pt x="52" y="73"/>
                  <a:pt x="52" y="73"/>
                </a:cubicBezTo>
                <a:cubicBezTo>
                  <a:pt x="51" y="73"/>
                  <a:pt x="49" y="72"/>
                  <a:pt x="49" y="71"/>
                </a:cubicBezTo>
                <a:cubicBezTo>
                  <a:pt x="49" y="71"/>
                  <a:pt x="49" y="71"/>
                  <a:pt x="49" y="71"/>
                </a:cubicBezTo>
                <a:cubicBezTo>
                  <a:pt x="49" y="53"/>
                  <a:pt x="49" y="53"/>
                  <a:pt x="49" y="53"/>
                </a:cubicBezTo>
                <a:cubicBezTo>
                  <a:pt x="49" y="51"/>
                  <a:pt x="51" y="50"/>
                  <a:pt x="52" y="50"/>
                </a:cubicBezTo>
                <a:cubicBezTo>
                  <a:pt x="52" y="50"/>
                  <a:pt x="52" y="50"/>
                  <a:pt x="52" y="50"/>
                </a:cubicBezTo>
                <a:cubicBezTo>
                  <a:pt x="68" y="50"/>
                  <a:pt x="68" y="50"/>
                  <a:pt x="68" y="50"/>
                </a:cubicBezTo>
                <a:cubicBezTo>
                  <a:pt x="68" y="40"/>
                  <a:pt x="68" y="40"/>
                  <a:pt x="68" y="40"/>
                </a:cubicBezTo>
                <a:cubicBezTo>
                  <a:pt x="68" y="38"/>
                  <a:pt x="69" y="37"/>
                  <a:pt x="70" y="37"/>
                </a:cubicBezTo>
                <a:cubicBezTo>
                  <a:pt x="71" y="37"/>
                  <a:pt x="71" y="38"/>
                  <a:pt x="72" y="38"/>
                </a:cubicBezTo>
                <a:close/>
                <a:moveTo>
                  <a:pt x="89" y="62"/>
                </a:moveTo>
                <a:cubicBezTo>
                  <a:pt x="89" y="62"/>
                  <a:pt x="89" y="62"/>
                  <a:pt x="89" y="62"/>
                </a:cubicBezTo>
                <a:cubicBezTo>
                  <a:pt x="72" y="45"/>
                  <a:pt x="72" y="45"/>
                  <a:pt x="72" y="45"/>
                </a:cubicBezTo>
                <a:cubicBezTo>
                  <a:pt x="72" y="53"/>
                  <a:pt x="72" y="53"/>
                  <a:pt x="72" y="53"/>
                </a:cubicBezTo>
                <a:cubicBezTo>
                  <a:pt x="72" y="53"/>
                  <a:pt x="72" y="53"/>
                  <a:pt x="72" y="53"/>
                </a:cubicBezTo>
                <a:cubicBezTo>
                  <a:pt x="72" y="54"/>
                  <a:pt x="71" y="55"/>
                  <a:pt x="70" y="55"/>
                </a:cubicBezTo>
                <a:cubicBezTo>
                  <a:pt x="54" y="55"/>
                  <a:pt x="54" y="55"/>
                  <a:pt x="54" y="55"/>
                </a:cubicBezTo>
                <a:cubicBezTo>
                  <a:pt x="54" y="69"/>
                  <a:pt x="54" y="69"/>
                  <a:pt x="54" y="69"/>
                </a:cubicBezTo>
                <a:cubicBezTo>
                  <a:pt x="70" y="69"/>
                  <a:pt x="70" y="69"/>
                  <a:pt x="70" y="69"/>
                </a:cubicBezTo>
                <a:cubicBezTo>
                  <a:pt x="70" y="69"/>
                  <a:pt x="70" y="69"/>
                  <a:pt x="70" y="69"/>
                </a:cubicBezTo>
                <a:cubicBezTo>
                  <a:pt x="71" y="69"/>
                  <a:pt x="72" y="70"/>
                  <a:pt x="72" y="71"/>
                </a:cubicBezTo>
                <a:cubicBezTo>
                  <a:pt x="72" y="79"/>
                  <a:pt x="72" y="79"/>
                  <a:pt x="72" y="79"/>
                </a:cubicBezTo>
                <a:cubicBezTo>
                  <a:pt x="89" y="62"/>
                  <a:pt x="89" y="62"/>
                  <a:pt x="89" y="62"/>
                </a:cubicBezTo>
                <a:close/>
                <a:moveTo>
                  <a:pt x="75" y="29"/>
                </a:moveTo>
                <a:cubicBezTo>
                  <a:pt x="75" y="29"/>
                  <a:pt x="75" y="29"/>
                  <a:pt x="75" y="29"/>
                </a:cubicBezTo>
                <a:cubicBezTo>
                  <a:pt x="57" y="12"/>
                  <a:pt x="57" y="12"/>
                  <a:pt x="57" y="12"/>
                </a:cubicBezTo>
                <a:cubicBezTo>
                  <a:pt x="57" y="25"/>
                  <a:pt x="57" y="25"/>
                  <a:pt x="57" y="25"/>
                </a:cubicBezTo>
                <a:cubicBezTo>
                  <a:pt x="57" y="26"/>
                  <a:pt x="58" y="27"/>
                  <a:pt x="59" y="28"/>
                </a:cubicBezTo>
                <a:cubicBezTo>
                  <a:pt x="59" y="28"/>
                  <a:pt x="59" y="28"/>
                  <a:pt x="59" y="28"/>
                </a:cubicBezTo>
                <a:cubicBezTo>
                  <a:pt x="59" y="29"/>
                  <a:pt x="60" y="29"/>
                  <a:pt x="61" y="29"/>
                </a:cubicBezTo>
                <a:cubicBezTo>
                  <a:pt x="75" y="29"/>
                  <a:pt x="75" y="29"/>
                  <a:pt x="75" y="29"/>
                </a:cubicBezTo>
                <a:close/>
              </a:path>
            </a:pathLst>
          </a:custGeom>
          <a:solidFill>
            <a:schemeClr val="bg1"/>
          </a:solidFill>
          <a:ln>
            <a:noFill/>
          </a:ln>
        </p:spPr>
        <p:txBody>
          <a:bodyPr lIns="90000" tIns="46800" rIns="90000" bIns="46800">
            <a:normAutofit/>
          </a:bodyPr>
          <a:lstStyle/>
          <a:p>
            <a:endParaRPr lang="zh-CN" altLang="en-US" sz="1400"/>
          </a:p>
        </p:txBody>
      </p:sp>
      <p:sp>
        <p:nvSpPr>
          <p:cNvPr id="139" name="文本框 138"/>
          <p:cNvSpPr txBox="1"/>
          <p:nvPr>
            <p:custDataLst>
              <p:tags r:id="rId9"/>
            </p:custDataLst>
          </p:nvPr>
        </p:nvSpPr>
        <p:spPr>
          <a:xfrm>
            <a:off x="8655050" y="4398645"/>
            <a:ext cx="332168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b" anchorCtr="0">
            <a:noAutofit/>
          </a:bodyPr>
          <a:lstStyle>
            <a:defPPr>
              <a:defRPr lang="zh-CN"/>
            </a:defPPr>
            <a:lvl1pPr>
              <a:lnSpc>
                <a:spcPct val="120000"/>
              </a:lnSpc>
              <a:buFont typeface="Arial" panose="020B0604020202020204" pitchFamily="34" charset="0"/>
              <a:buNone/>
              <a:defRPr b="1">
                <a:solidFill>
                  <a:schemeClr val="accent3"/>
                </a:solidFill>
                <a:latin typeface="+mj-lt"/>
                <a:ea typeface="+mj-ea"/>
                <a:cs typeface="+mj-cs"/>
              </a:defRPr>
            </a:lvl1pPr>
          </a:lstStyle>
          <a:p>
            <a:pPr marL="0" indent="0" algn="l">
              <a:lnSpc>
                <a:spcPct val="120000"/>
              </a:lnSpc>
              <a:spcBef>
                <a:spcPts val="0"/>
              </a:spcBef>
              <a:spcAft>
                <a:spcPts val="0"/>
              </a:spcAft>
              <a:buSzPct val="100000"/>
            </a:pPr>
            <a:r>
              <a:rPr lang="zh-CN" altLang="en-US" sz="2000" dirty="0">
                <a:latin typeface="仿宋" panose="02010609060101010101" charset="-122"/>
                <a:ea typeface="仿宋" panose="02010609060101010101" charset="-122"/>
                <a:cs typeface="仿宋" panose="02010609060101010101" charset="-122"/>
              </a:rPr>
              <a:t>十项零容忍 </a:t>
            </a:r>
            <a:endParaRPr lang="zh-CN" altLang="en-US" sz="2000" dirty="0">
              <a:latin typeface="仿宋" panose="02010609060101010101" charset="-122"/>
              <a:ea typeface="仿宋" panose="02010609060101010101" charset="-122"/>
              <a:cs typeface="仿宋" panose="02010609060101010101" charset="-122"/>
            </a:endParaRPr>
          </a:p>
        </p:txBody>
      </p:sp>
      <p:sp>
        <p:nvSpPr>
          <p:cNvPr id="140" name="文本框 139"/>
          <p:cNvSpPr txBox="1"/>
          <p:nvPr>
            <p:custDataLst>
              <p:tags r:id="rId10"/>
            </p:custDataLst>
          </p:nvPr>
        </p:nvSpPr>
        <p:spPr>
          <a:xfrm>
            <a:off x="8655050" y="4839970"/>
            <a:ext cx="3321685" cy="155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ormAutofit/>
          </a:bodyPr>
          <a:lstStyle>
            <a:defPPr>
              <a:defRPr lang="zh-CN"/>
            </a:defPPr>
            <a:lvl1pPr>
              <a:lnSpc>
                <a:spcPct val="120000"/>
              </a:lnSpc>
              <a:buFont typeface="Arial" panose="020B0604020202020204" pitchFamily="34" charset="0"/>
              <a:buNone/>
            </a:lvl1pPr>
          </a:lstStyle>
          <a:p>
            <a:pPr marL="0" lvl="0" indent="0" algn="l">
              <a:lnSpc>
                <a:spcPct val="120000"/>
              </a:lnSpc>
              <a:spcBef>
                <a:spcPts val="0"/>
              </a:spcBef>
              <a:spcAft>
                <a:spcPts val="0"/>
              </a:spcAft>
              <a:buSzPct val="100000"/>
            </a:pPr>
            <a:r>
              <a:rPr lang="zh-CN" altLang="en-US" sz="1400" b="1" dirty="0">
                <a:solidFill>
                  <a:schemeClr val="tx1"/>
                </a:solidFill>
                <a:latin typeface="仿宋" panose="02010609060101010101" charset="-122"/>
                <a:ea typeface="仿宋" panose="02010609060101010101" charset="-122"/>
                <a:cs typeface="仿宋" panose="02010609060101010101" charset="-122"/>
              </a:rPr>
              <a:t>对施工过程中持“零容忍”态度的十项安全生产违法违规行为，并根据施工实际情况每年调整。</a:t>
            </a:r>
            <a:r>
              <a:rPr lang="zh-CN" altLang="en-US" sz="1100" dirty="0">
                <a:solidFill>
                  <a:schemeClr val="tx1"/>
                </a:solidFill>
              </a:rPr>
              <a:t> </a:t>
            </a:r>
            <a:endParaRPr lang="zh-CN" altLang="en-US" sz="1100" dirty="0">
              <a:solidFill>
                <a:schemeClr val="tx1"/>
              </a:solidFill>
            </a:endParaRPr>
          </a:p>
        </p:txBody>
      </p:sp>
      <p:sp>
        <p:nvSpPr>
          <p:cNvPr id="141" name="文本框 140"/>
          <p:cNvSpPr txBox="1"/>
          <p:nvPr>
            <p:custDataLst>
              <p:tags r:id="rId11"/>
            </p:custDataLst>
          </p:nvPr>
        </p:nvSpPr>
        <p:spPr>
          <a:xfrm>
            <a:off x="215265" y="2007870"/>
            <a:ext cx="332168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b" anchorCtr="0">
            <a:noAutofit/>
          </a:bodyPr>
          <a:lstStyle>
            <a:defPPr>
              <a:defRPr lang="zh-CN"/>
            </a:defPPr>
            <a:lvl1pPr algn="r">
              <a:lnSpc>
                <a:spcPct val="120000"/>
              </a:lnSpc>
              <a:buFont typeface="Arial" panose="020B0604020202020204" pitchFamily="34" charset="0"/>
              <a:buNone/>
              <a:defRPr b="1">
                <a:solidFill>
                  <a:schemeClr val="accent3"/>
                </a:solidFill>
                <a:latin typeface="+mj-lt"/>
                <a:ea typeface="+mj-ea"/>
                <a:cs typeface="+mj-cs"/>
              </a:defRPr>
            </a:lvl1pPr>
          </a:lstStyle>
          <a:p>
            <a:pPr marL="0" indent="0" algn="r">
              <a:lnSpc>
                <a:spcPct val="120000"/>
              </a:lnSpc>
              <a:spcBef>
                <a:spcPts val="0"/>
              </a:spcBef>
              <a:spcAft>
                <a:spcPts val="0"/>
              </a:spcAft>
              <a:buSzPct val="100000"/>
            </a:pPr>
            <a:r>
              <a:rPr lang="zh-CN" altLang="en-US" sz="2000" dirty="0">
                <a:latin typeface="仿宋" panose="02010609060101010101" charset="-122"/>
                <a:ea typeface="仿宋" panose="02010609060101010101" charset="-122"/>
                <a:cs typeface="仿宋" panose="02010609060101010101" charset="-122"/>
              </a:rPr>
              <a:t>行为安全之星 </a:t>
            </a:r>
            <a:endParaRPr lang="zh-CN" altLang="en-US" sz="2000" dirty="0">
              <a:latin typeface="仿宋" panose="02010609060101010101" charset="-122"/>
              <a:ea typeface="仿宋" panose="02010609060101010101" charset="-122"/>
              <a:cs typeface="仿宋" panose="02010609060101010101" charset="-122"/>
            </a:endParaRPr>
          </a:p>
        </p:txBody>
      </p:sp>
      <p:sp>
        <p:nvSpPr>
          <p:cNvPr id="142" name="文本框 141"/>
          <p:cNvSpPr txBox="1"/>
          <p:nvPr>
            <p:custDataLst>
              <p:tags r:id="rId12"/>
            </p:custDataLst>
          </p:nvPr>
        </p:nvSpPr>
        <p:spPr>
          <a:xfrm>
            <a:off x="215265" y="2446020"/>
            <a:ext cx="3321685" cy="176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oAutofit/>
          </a:bodyPr>
          <a:lstStyle>
            <a:defPPr>
              <a:defRPr lang="zh-CN"/>
            </a:defPPr>
            <a:lvl1pPr algn="r">
              <a:lnSpc>
                <a:spcPct val="120000"/>
              </a:lnSpc>
              <a:buFont typeface="Arial" panose="020B0604020202020204" pitchFamily="34" charset="0"/>
              <a:buNone/>
            </a:lvl1pPr>
          </a:lstStyle>
          <a:p>
            <a:pPr lvl="0" indent="0" algn="l" fontAlgn="ctr">
              <a:lnSpc>
                <a:spcPct val="130000"/>
              </a:lnSpc>
              <a:spcBef>
                <a:spcPts val="1000"/>
              </a:spcBef>
              <a:spcAft>
                <a:spcPts val="0"/>
              </a:spcAft>
              <a:buSzPct val="100000"/>
              <a:buFont typeface="Wingdings" panose="05000000000000000000" charset="0"/>
            </a:pPr>
            <a:r>
              <a:rPr lang="zh-CN" altLang="en-US" sz="1400" b="1" dirty="0">
                <a:solidFill>
                  <a:schemeClr val="tx1"/>
                </a:solidFill>
                <a:latin typeface="仿宋" panose="02010609060101010101" charset="-122"/>
                <a:ea typeface="仿宋" panose="02010609060101010101" charset="-122"/>
              </a:rPr>
              <a:t>自主开发的一项活动和奖励名称。行为安全之星活动以行为安全观察为基础，以正向激励为手段，在施工现场开展面向所有作业工人和管理人员，目的是鼓励正确的安全行为，推动建立积极的安全文化。</a:t>
            </a:r>
            <a:endParaRPr lang="zh-CN" altLang="en-US" sz="1400" b="1" dirty="0">
              <a:solidFill>
                <a:schemeClr val="tx1"/>
              </a:solidFill>
              <a:latin typeface="仿宋" panose="02010609060101010101" charset="-122"/>
              <a:ea typeface="仿宋" panose="02010609060101010101" charset="-122"/>
            </a:endParaRPr>
          </a:p>
        </p:txBody>
      </p:sp>
      <p:sp>
        <p:nvSpPr>
          <p:cNvPr id="143" name="文本框 142"/>
          <p:cNvSpPr txBox="1"/>
          <p:nvPr>
            <p:custDataLst>
              <p:tags r:id="rId13"/>
            </p:custDataLst>
          </p:nvPr>
        </p:nvSpPr>
        <p:spPr>
          <a:xfrm>
            <a:off x="6548755" y="4992370"/>
            <a:ext cx="110553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oAutofit/>
          </a:bodyPr>
          <a:lstStyle>
            <a:defPPr>
              <a:defRPr lang="zh-CN"/>
            </a:defPPr>
            <a:lvl1pPr algn="ctr">
              <a:buFont typeface="Arial" panose="020B0604020202020204" pitchFamily="34" charset="0"/>
              <a:buNone/>
              <a:defRPr>
                <a:solidFill>
                  <a:schemeClr val="bg1"/>
                </a:solidFill>
              </a:defRPr>
            </a:lvl1pPr>
          </a:lstStyle>
          <a:p>
            <a:r>
              <a:rPr lang="en-US" altLang="zh-CN" sz="4000"/>
              <a:t>9</a:t>
            </a:r>
            <a:endParaRPr lang="en-US" altLang="zh-CN" sz="4000"/>
          </a:p>
        </p:txBody>
      </p:sp>
      <p:sp>
        <p:nvSpPr>
          <p:cNvPr id="144" name="文本框 143"/>
          <p:cNvSpPr txBox="1"/>
          <p:nvPr>
            <p:custDataLst>
              <p:tags r:id="rId14"/>
            </p:custDataLst>
          </p:nvPr>
        </p:nvSpPr>
        <p:spPr>
          <a:xfrm>
            <a:off x="4464685" y="2863850"/>
            <a:ext cx="110553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oAutofit/>
          </a:bodyPr>
          <a:lstStyle>
            <a:defPPr>
              <a:defRPr lang="zh-CN"/>
            </a:defPPr>
            <a:lvl1pPr algn="ctr">
              <a:buFont typeface="Arial" panose="020B0604020202020204" pitchFamily="34" charset="0"/>
              <a:buNone/>
              <a:defRPr>
                <a:solidFill>
                  <a:schemeClr val="bg1"/>
                </a:solidFill>
              </a:defRPr>
            </a:lvl1pPr>
          </a:lstStyle>
          <a:p>
            <a:r>
              <a:rPr lang="en-US" altLang="zh-CN" sz="4000">
                <a:latin typeface="黑体" panose="02010609060101010101" pitchFamily="49" charset="-122"/>
                <a:ea typeface="黑体" panose="02010609060101010101" pitchFamily="49" charset="-122"/>
              </a:rPr>
              <a:t>6</a:t>
            </a:r>
            <a:endParaRPr lang="en-US" altLang="zh-CN" sz="4000">
              <a:latin typeface="黑体" panose="02010609060101010101" pitchFamily="49" charset="-122"/>
              <a:ea typeface="黑体" panose="02010609060101010101" pitchFamily="49" charset="-122"/>
            </a:endParaRPr>
          </a:p>
        </p:txBody>
      </p:sp>
      <p:sp>
        <p:nvSpPr>
          <p:cNvPr id="145" name="文本框 144"/>
          <p:cNvSpPr txBox="1"/>
          <p:nvPr>
            <p:custDataLst>
              <p:tags r:id="rId15"/>
            </p:custDataLst>
          </p:nvPr>
        </p:nvSpPr>
        <p:spPr>
          <a:xfrm>
            <a:off x="8655050" y="2007870"/>
            <a:ext cx="332168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b" anchorCtr="0">
            <a:noAutofit/>
          </a:bodyPr>
          <a:lstStyle>
            <a:defPPr>
              <a:defRPr lang="zh-CN"/>
            </a:defPPr>
            <a:lvl1pPr>
              <a:lnSpc>
                <a:spcPct val="120000"/>
              </a:lnSpc>
              <a:buFont typeface="Arial" panose="020B0604020202020204" pitchFamily="34" charset="0"/>
              <a:buNone/>
              <a:defRPr b="1">
                <a:solidFill>
                  <a:schemeClr val="accent1"/>
                </a:solidFill>
                <a:latin typeface="+mj-lt"/>
                <a:ea typeface="+mj-ea"/>
                <a:cs typeface="+mj-cs"/>
              </a:defRPr>
            </a:lvl1pPr>
          </a:lstStyle>
          <a:p>
            <a:pPr marL="0" indent="0" algn="l">
              <a:lnSpc>
                <a:spcPct val="120000"/>
              </a:lnSpc>
              <a:spcBef>
                <a:spcPts val="0"/>
              </a:spcBef>
              <a:spcAft>
                <a:spcPts val="0"/>
              </a:spcAft>
              <a:buSzPct val="100000"/>
            </a:pPr>
            <a:r>
              <a:rPr lang="zh-CN" altLang="en-US" sz="2000" dirty="0">
                <a:latin typeface="仿宋" panose="02010609060101010101" charset="-122"/>
                <a:ea typeface="仿宋" panose="02010609060101010101" charset="-122"/>
              </a:rPr>
              <a:t>安全讲师</a:t>
            </a:r>
            <a:r>
              <a:rPr lang="zh-CN" altLang="en-US" sz="2000" dirty="0"/>
              <a:t> </a:t>
            </a:r>
            <a:endParaRPr lang="zh-CN" altLang="en-US" sz="2000" dirty="0"/>
          </a:p>
        </p:txBody>
      </p:sp>
      <p:sp>
        <p:nvSpPr>
          <p:cNvPr id="146" name="文本框 145"/>
          <p:cNvSpPr txBox="1"/>
          <p:nvPr>
            <p:custDataLst>
              <p:tags r:id="rId16"/>
            </p:custDataLst>
          </p:nvPr>
        </p:nvSpPr>
        <p:spPr>
          <a:xfrm>
            <a:off x="215265" y="4398645"/>
            <a:ext cx="332168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b" anchorCtr="0">
            <a:noAutofit/>
          </a:bodyPr>
          <a:lstStyle>
            <a:defPPr>
              <a:defRPr lang="zh-CN"/>
            </a:defPPr>
            <a:lvl1pPr algn="r">
              <a:lnSpc>
                <a:spcPct val="120000"/>
              </a:lnSpc>
              <a:buFont typeface="Arial" panose="020B0604020202020204" pitchFamily="34" charset="0"/>
              <a:buNone/>
              <a:defRPr b="1">
                <a:solidFill>
                  <a:schemeClr val="accent1"/>
                </a:solidFill>
                <a:latin typeface="+mj-lt"/>
                <a:ea typeface="+mj-ea"/>
                <a:cs typeface="+mj-cs"/>
              </a:defRPr>
            </a:lvl1pPr>
          </a:lstStyle>
          <a:p>
            <a:pPr marL="0" indent="0" algn="r">
              <a:lnSpc>
                <a:spcPct val="120000"/>
              </a:lnSpc>
              <a:spcBef>
                <a:spcPts val="0"/>
              </a:spcBef>
              <a:spcAft>
                <a:spcPts val="0"/>
              </a:spcAft>
              <a:buSzPct val="100000"/>
            </a:pPr>
            <a:r>
              <a:rPr lang="zh-CN" altLang="en-US" sz="2000" dirty="0">
                <a:latin typeface="仿宋" panose="02010609060101010101" charset="-122"/>
                <a:ea typeface="仿宋" panose="02010609060101010101" charset="-122"/>
                <a:cs typeface="仿宋" panose="02010609060101010101" charset="-122"/>
              </a:rPr>
              <a:t>安全达标示范工程 </a:t>
            </a:r>
            <a:endParaRPr lang="zh-CN" altLang="en-US" sz="2000" dirty="0">
              <a:latin typeface="仿宋" panose="02010609060101010101" charset="-122"/>
              <a:ea typeface="仿宋" panose="02010609060101010101" charset="-122"/>
              <a:cs typeface="仿宋" panose="02010609060101010101" charset="-122"/>
            </a:endParaRPr>
          </a:p>
        </p:txBody>
      </p:sp>
      <p:sp>
        <p:nvSpPr>
          <p:cNvPr id="147" name="文本框 146"/>
          <p:cNvSpPr txBox="1"/>
          <p:nvPr>
            <p:custDataLst>
              <p:tags r:id="rId17"/>
            </p:custDataLst>
          </p:nvPr>
        </p:nvSpPr>
        <p:spPr>
          <a:xfrm>
            <a:off x="215265" y="4839970"/>
            <a:ext cx="3321685" cy="155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ormAutofit/>
          </a:bodyPr>
          <a:lstStyle>
            <a:defPPr>
              <a:defRPr lang="zh-CN"/>
            </a:defPPr>
            <a:lvl1pPr algn="r">
              <a:lnSpc>
                <a:spcPct val="120000"/>
              </a:lnSpc>
              <a:buFont typeface="Arial" panose="020B0604020202020204" pitchFamily="34" charset="0"/>
              <a:buNone/>
            </a:lvl1pPr>
          </a:lstStyle>
          <a:p>
            <a:pPr lvl="0" indent="0" algn="l" fontAlgn="ctr">
              <a:lnSpc>
                <a:spcPct val="130000"/>
              </a:lnSpc>
              <a:spcBef>
                <a:spcPts val="1000"/>
              </a:spcBef>
              <a:spcAft>
                <a:spcPts val="0"/>
              </a:spcAft>
              <a:buSzPct val="100000"/>
              <a:buFont typeface="Wingdings" panose="05000000000000000000" charset="0"/>
            </a:pPr>
            <a:r>
              <a:rPr lang="zh-CN" altLang="en-US" sz="1400" b="1" dirty="0">
                <a:solidFill>
                  <a:schemeClr val="tx1"/>
                </a:solidFill>
                <a:latin typeface="仿宋" panose="02010609060101010101" charset="-122"/>
                <a:ea typeface="仿宋" panose="02010609060101010101" charset="-122"/>
              </a:rPr>
              <a:t>为在建项目安全管理标准化实施而建立的样板工程，安全达标包括安全管理职责达标、安全管理活动达标和安全设施达标三项内容。</a:t>
            </a:r>
            <a:r>
              <a:rPr lang="zh-CN" altLang="en-US" sz="1100" dirty="0">
                <a:solidFill>
                  <a:schemeClr val="tx1"/>
                </a:solidFill>
              </a:rPr>
              <a:t> </a:t>
            </a:r>
            <a:endParaRPr lang="zh-CN" altLang="en-US" sz="1100" dirty="0">
              <a:solidFill>
                <a:schemeClr val="tx1"/>
              </a:solidFill>
            </a:endParaRPr>
          </a:p>
        </p:txBody>
      </p:sp>
      <p:sp>
        <p:nvSpPr>
          <p:cNvPr id="148" name="文本框 147"/>
          <p:cNvSpPr txBox="1"/>
          <p:nvPr>
            <p:custDataLst>
              <p:tags r:id="rId18"/>
            </p:custDataLst>
          </p:nvPr>
        </p:nvSpPr>
        <p:spPr>
          <a:xfrm>
            <a:off x="8655050" y="2449195"/>
            <a:ext cx="3321685" cy="155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ormAutofit/>
          </a:bodyPr>
          <a:lstStyle>
            <a:defPPr>
              <a:defRPr lang="zh-CN"/>
            </a:defPPr>
            <a:lvl1pPr>
              <a:lnSpc>
                <a:spcPct val="120000"/>
              </a:lnSpc>
              <a:buFont typeface="Arial" panose="020B0604020202020204" pitchFamily="34" charset="0"/>
              <a:buNone/>
            </a:lvl1pPr>
          </a:lstStyle>
          <a:p>
            <a:pPr marL="0" lvl="0" indent="0" algn="l">
              <a:lnSpc>
                <a:spcPct val="120000"/>
              </a:lnSpc>
              <a:spcBef>
                <a:spcPts val="0"/>
              </a:spcBef>
              <a:spcAft>
                <a:spcPts val="0"/>
              </a:spcAft>
              <a:buSzPct val="100000"/>
            </a:pPr>
            <a:r>
              <a:rPr lang="zh-CN" altLang="en-US" sz="1400" b="1" dirty="0">
                <a:solidFill>
                  <a:schemeClr val="tx1"/>
                </a:solidFill>
                <a:latin typeface="仿宋" panose="02010609060101010101" charset="-122"/>
                <a:ea typeface="仿宋" panose="02010609060101010101" charset="-122"/>
                <a:cs typeface="仿宋" panose="02010609060101010101" charset="-122"/>
              </a:rPr>
              <a:t>具备一定安全生产管理知识和经验，有意愿和能力开展各类安全生产教育培训的管理人员。 </a:t>
            </a:r>
            <a:endParaRPr lang="zh-CN" altLang="en-US" sz="1400" b="1" dirty="0">
              <a:solidFill>
                <a:schemeClr val="tx1"/>
              </a:solidFill>
              <a:latin typeface="仿宋" panose="02010609060101010101" charset="-122"/>
              <a:ea typeface="仿宋" panose="02010609060101010101" charset="-122"/>
              <a:cs typeface="仿宋" panose="02010609060101010101" charset="-122"/>
            </a:endParaRPr>
          </a:p>
        </p:txBody>
      </p:sp>
      <p:sp>
        <p:nvSpPr>
          <p:cNvPr id="149" name="文本框 148"/>
          <p:cNvSpPr txBox="1"/>
          <p:nvPr>
            <p:custDataLst>
              <p:tags r:id="rId19"/>
            </p:custDataLst>
          </p:nvPr>
        </p:nvSpPr>
        <p:spPr>
          <a:xfrm>
            <a:off x="4464685" y="4956810"/>
            <a:ext cx="110553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oAutofit/>
          </a:bodyPr>
          <a:lstStyle>
            <a:defPPr>
              <a:defRPr lang="zh-CN"/>
            </a:defPPr>
            <a:lvl1pPr algn="ctr">
              <a:buFont typeface="Arial" panose="020B0604020202020204" pitchFamily="34" charset="0"/>
              <a:buNone/>
              <a:defRPr>
                <a:solidFill>
                  <a:schemeClr val="bg1"/>
                </a:solidFill>
              </a:defRPr>
            </a:lvl1pPr>
          </a:lstStyle>
          <a:p>
            <a:r>
              <a:rPr lang="en-US" altLang="zh-CN" sz="4000">
                <a:latin typeface="黑体" panose="02010609060101010101" pitchFamily="49" charset="-122"/>
                <a:ea typeface="黑体" panose="02010609060101010101" pitchFamily="49" charset="-122"/>
              </a:rPr>
              <a:t>8</a:t>
            </a:r>
            <a:endParaRPr lang="en-US" altLang="zh-CN" sz="4000">
              <a:latin typeface="黑体" panose="02010609060101010101" pitchFamily="49" charset="-122"/>
              <a:ea typeface="黑体" panose="02010609060101010101" pitchFamily="49" charset="-122"/>
            </a:endParaRPr>
          </a:p>
        </p:txBody>
      </p:sp>
      <p:sp>
        <p:nvSpPr>
          <p:cNvPr id="150" name="文本框 149"/>
          <p:cNvSpPr txBox="1"/>
          <p:nvPr>
            <p:custDataLst>
              <p:tags r:id="rId20"/>
            </p:custDataLst>
          </p:nvPr>
        </p:nvSpPr>
        <p:spPr>
          <a:xfrm>
            <a:off x="6548755" y="2863850"/>
            <a:ext cx="1105535"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noAutofit/>
          </a:bodyPr>
          <a:lstStyle>
            <a:defPPr>
              <a:defRPr lang="zh-CN"/>
            </a:defPPr>
            <a:lvl1pPr algn="ctr">
              <a:buFont typeface="Arial" panose="020B0604020202020204" pitchFamily="34" charset="0"/>
              <a:buNone/>
              <a:defRPr>
                <a:solidFill>
                  <a:schemeClr val="bg1"/>
                </a:solidFill>
              </a:defRPr>
            </a:lvl1pPr>
          </a:lstStyle>
          <a:p>
            <a:r>
              <a:rPr lang="en-US" altLang="zh-CN" sz="4000">
                <a:latin typeface="黑体" panose="02010609060101010101" pitchFamily="49" charset="-122"/>
                <a:ea typeface="黑体" panose="02010609060101010101" pitchFamily="49" charset="-122"/>
              </a:rPr>
              <a:t>7</a:t>
            </a:r>
            <a:endParaRPr lang="en-US" altLang="zh-CN" sz="4000">
              <a:latin typeface="黑体" panose="02010609060101010101" pitchFamily="49" charset="-122"/>
              <a:ea typeface="黑体" panose="02010609060101010101" pitchFamily="49" charset="-122"/>
            </a:endParaRPr>
          </a:p>
        </p:txBody>
      </p:sp>
    </p:spTree>
    <p:custDataLst>
      <p:tags r:id="rId21"/>
    </p:custDataLst>
  </p:cSld>
  <p:clrMapOvr>
    <a:masterClrMapping/>
  </p:clrMapOvr>
  <p:transition>
    <p:random/>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graphicFrame>
        <p:nvGraphicFramePr>
          <p:cNvPr id="8" name="表格 7"/>
          <p:cNvGraphicFramePr>
            <a:graphicFrameLocks noGrp="1"/>
          </p:cNvGraphicFramePr>
          <p:nvPr>
            <p:custDataLst>
              <p:tags r:id="rId1"/>
            </p:custDataLst>
          </p:nvPr>
        </p:nvGraphicFramePr>
        <p:xfrm>
          <a:off x="730472" y="1788469"/>
          <a:ext cx="10930255" cy="4605655"/>
        </p:xfrm>
        <a:graphic>
          <a:graphicData uri="http://schemas.openxmlformats.org/drawingml/2006/table">
            <a:tbl>
              <a:tblPr>
                <a:tableStyleId>{5C22544A-7EE6-4342-B048-85BDC9FD1C3A}</a:tableStyleId>
              </a:tblPr>
              <a:tblGrid>
                <a:gridCol w="868680"/>
                <a:gridCol w="777240"/>
                <a:gridCol w="2596515"/>
                <a:gridCol w="944245"/>
                <a:gridCol w="3409950"/>
                <a:gridCol w="1166495"/>
                <a:gridCol w="1167130"/>
              </a:tblGrid>
              <a:tr h="482600">
                <a:tc>
                  <a:txBody>
                    <a:bodyPr/>
                    <a:lstStyle/>
                    <a:p>
                      <a:pPr marL="23495"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310" marR="62865" marT="40005">
                    <a:solidFill>
                      <a:srgbClr val="00AEEF"/>
                    </a:solidFill>
                  </a:tcPr>
                </a:tc>
                <a:tc gridSpan="3">
                  <a:txBody>
                    <a:bodyPr/>
                    <a:lstStyle/>
                    <a:p>
                      <a:pPr marL="23495" marR="0" indent="0" algn="ctr" defTabSz="685800" rtl="0" eaLnBrk="1" latinLnBrk="0" hangingPunct="1">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奖项名称</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2540" marT="41275">
                    <a:solidFill>
                      <a:srgbClr val="00AEEF"/>
                    </a:solidFill>
                  </a:tcPr>
                </a:tc>
                <a:tc hMerge="1">
                  <a:tcPr marL="67945" marR="69215" marT="40640">
                    <a:solidFill>
                      <a:srgbClr val="00AEEF"/>
                    </a:solidFill>
                  </a:tcPr>
                </a:tc>
                <a:tc hMerge="1">
                  <a:tcPr marL="67945" marR="69215" marT="40640">
                    <a:solidFill>
                      <a:srgbClr val="00AEEF"/>
                    </a:solidFill>
                  </a:tcPr>
                </a:tc>
                <a:tc>
                  <a:txBody>
                    <a:bodyPr/>
                    <a:lstStyle/>
                    <a:p>
                      <a:pPr marL="23495" marR="0" indent="0" algn="ctr" defTabSz="685800" rtl="0" eaLnBrk="1" latinLnBrk="0" hangingPunct="1">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项目</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69215" marT="40640">
                    <a:solidFill>
                      <a:srgbClr val="00AEEF"/>
                    </a:solidFill>
                  </a:tcPr>
                </a:tc>
                <a:tc>
                  <a:txBody>
                    <a:bodyPr/>
                    <a:lstStyle/>
                    <a:p>
                      <a:pPr marL="23495" marR="0" indent="0" algn="ctr" defTabSz="685800" rtl="0" eaLnBrk="1" latinLnBrk="0" hangingPunct="1">
                        <a:lnSpc>
                          <a:spcPct val="10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分公司</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69215" marT="40640" anchor="ctr">
                    <a:solidFill>
                      <a:srgbClr val="00AEEF"/>
                    </a:solidFill>
                  </a:tcPr>
                </a:tc>
                <a:tc>
                  <a:txBody>
                    <a:bodyPr/>
                    <a:lstStyle/>
                    <a:p>
                      <a:pPr marL="23495" marR="0" indent="0" algn="ctr" defTabSz="685800" rtl="0" eaLnBrk="1" latinLnBrk="0" hangingPunct="1">
                        <a:lnSpc>
                          <a:spcPct val="10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公司</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69215" marT="40640" anchor="ctr">
                    <a:solidFill>
                      <a:srgbClr val="00AEEF"/>
                    </a:solidFill>
                  </a:tcPr>
                </a:tc>
              </a:tr>
              <a:tr h="740410">
                <a:tc rowSpan="4">
                  <a:txBody>
                    <a:bodyPr/>
                    <a:lstStyle/>
                    <a:p>
                      <a:pPr marL="635" marR="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1</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nchor="ctr"/>
                </a:tc>
                <a:tc rowSpan="4">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安全创优</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nchor="ctr"/>
                </a:tc>
                <a:tc gridSpan="2">
                  <a:txBody>
                    <a:bodyPr/>
                    <a:lstStyle/>
                    <a:p>
                      <a:pPr marL="11493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国家级安全文明工地</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nchor="ctr"/>
                </a:tc>
                <a:tc hMerge="1">
                  <a:tcPr marL="67945" marR="3175" marT="40640" anchor="ctr"/>
                </a:tc>
                <a:tc>
                  <a:txBody>
                    <a:bodyPr/>
                    <a:lstStyle/>
                    <a:p>
                      <a:pPr marL="0" marR="0" indent="0" algn="ctr">
                        <a:lnSpc>
                          <a:spcPct val="107000"/>
                        </a:lnSpc>
                        <a:spcAft>
                          <a:spcPts val="395"/>
                        </a:spcAft>
                      </a:pPr>
                      <a:r>
                        <a:rPr lang="en-US" altLang="zh-CN" sz="1100" b="1" kern="100" dirty="0">
                          <a:solidFill>
                            <a:srgbClr val="000000"/>
                          </a:solidFill>
                          <a:effectLst/>
                          <a:latin typeface="仿宋" panose="02010609060101010101" charset="-122"/>
                          <a:ea typeface="仿宋" panose="02010609060101010101" charset="-122"/>
                        </a:rPr>
                        <a:t>0.6</a:t>
                      </a:r>
                      <a:r>
                        <a:rPr lang="zh-CN" altLang="en-US" sz="1100" b="1" kern="100" dirty="0">
                          <a:solidFill>
                            <a:srgbClr val="000000"/>
                          </a:solidFill>
                          <a:effectLst/>
                          <a:latin typeface="仿宋" panose="02010609060101010101" charset="-122"/>
                          <a:ea typeface="仿宋" panose="02010609060101010101" charset="-122"/>
                        </a:rPr>
                        <a:t>元</a:t>
                      </a:r>
                      <a:r>
                        <a:rPr lang="en-US" altLang="zh-CN" sz="1100" b="1" kern="100" dirty="0">
                          <a:solidFill>
                            <a:srgbClr val="000000"/>
                          </a:solidFill>
                          <a:effectLst/>
                          <a:latin typeface="仿宋" panose="02010609060101010101" charset="-122"/>
                          <a:ea typeface="仿宋" panose="02010609060101010101" charset="-122"/>
                        </a:rPr>
                        <a:t>/m²</a:t>
                      </a:r>
                      <a:r>
                        <a:rPr lang="zh-CN" altLang="en-US" sz="1100" b="1" kern="100" dirty="0">
                          <a:solidFill>
                            <a:srgbClr val="000000"/>
                          </a:solidFill>
                          <a:effectLst/>
                          <a:latin typeface="仿宋" panose="02010609060101010101" charset="-122"/>
                          <a:ea typeface="仿宋" panose="02010609060101010101" charset="-122"/>
                        </a:rPr>
                        <a:t>（房建项目）或</a:t>
                      </a:r>
                      <a:r>
                        <a:rPr lang="en-US" altLang="zh-CN" sz="1100" b="1" kern="100" dirty="0">
                          <a:solidFill>
                            <a:srgbClr val="000000"/>
                          </a:solidFill>
                          <a:effectLst/>
                          <a:latin typeface="仿宋" panose="02010609060101010101" charset="-122"/>
                          <a:ea typeface="仿宋" panose="02010609060101010101" charset="-122"/>
                        </a:rPr>
                        <a:t>0.1‰*</a:t>
                      </a:r>
                      <a:r>
                        <a:rPr lang="zh-CN" altLang="en-US" sz="1100" b="1" kern="100" dirty="0">
                          <a:solidFill>
                            <a:srgbClr val="000000"/>
                          </a:solidFill>
                          <a:effectLst/>
                          <a:latin typeface="仿宋" panose="02010609060101010101" charset="-122"/>
                          <a:ea typeface="仿宋" panose="02010609060101010101" charset="-122"/>
                        </a:rPr>
                        <a:t>合同额（基础设施项目）（建筑面积与合同额以备案合同为准），且总额不超过</a:t>
                      </a:r>
                      <a:r>
                        <a:rPr lang="en-US" altLang="zh-CN" sz="1100" b="1" kern="100" dirty="0">
                          <a:solidFill>
                            <a:srgbClr val="000000"/>
                          </a:solidFill>
                          <a:effectLst/>
                          <a:latin typeface="仿宋" panose="02010609060101010101" charset="-122"/>
                          <a:ea typeface="仿宋" panose="02010609060101010101" charset="-122"/>
                        </a:rPr>
                        <a:t>15</a:t>
                      </a:r>
                      <a:r>
                        <a:rPr lang="zh-CN" altLang="en-US" sz="1100" b="1" kern="100" dirty="0">
                          <a:solidFill>
                            <a:srgbClr val="000000"/>
                          </a:solidFill>
                          <a:effectLst/>
                          <a:latin typeface="仿宋" panose="02010609060101010101" charset="-122"/>
                          <a:ea typeface="仿宋" panose="02010609060101010101" charset="-122"/>
                        </a:rPr>
                        <a:t>万元。</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tc>
                <a:tc>
                  <a:txBody>
                    <a:bodyPr/>
                    <a:lstStyle/>
                    <a:p>
                      <a:pPr marL="0" marR="635"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万</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nchor="ctr"/>
                </a:tc>
                <a:tc>
                  <a:txBody>
                    <a:bodyPr/>
                    <a:lstStyle/>
                    <a:p>
                      <a:pPr marL="635"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万</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nchor="ctr"/>
                </a:tc>
              </a:tr>
              <a:tr h="375285">
                <a:tc vMerge="1">
                  <a:tcPr marL="67945" marR="3175" marT="40640"/>
                </a:tc>
                <a:tc vMerge="1">
                  <a:tcPr marL="67945" marR="3175" marT="40640"/>
                </a:tc>
                <a:tc gridSpan="2">
                  <a:txBody>
                    <a:bodyPr/>
                    <a:lstStyle/>
                    <a:p>
                      <a:pPr marL="18034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省级安全文明工地</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tc>
                <a:tc hMerge="1">
                  <a:tcPr marL="67945" marR="3175" marT="40640"/>
                </a:tc>
                <a:tc>
                  <a:txBody>
                    <a:bodyPr/>
                    <a:lstStyle/>
                    <a:p>
                      <a:pPr marL="0"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2</a:t>
                      </a:r>
                      <a:r>
                        <a:rPr lang="zh-CN" altLang="en-US" sz="1100" b="1" kern="100">
                          <a:solidFill>
                            <a:srgbClr val="000000"/>
                          </a:solidFill>
                          <a:effectLst/>
                          <a:latin typeface="仿宋" panose="02010609060101010101" charset="-122"/>
                          <a:ea typeface="仿宋" panose="02010609060101010101" charset="-122"/>
                        </a:rPr>
                        <a:t>万</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c>
                  <a:txBody>
                    <a:bodyPr/>
                    <a:lstStyle/>
                    <a:p>
                      <a:pPr marL="80010"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0.2</a:t>
                      </a:r>
                      <a:r>
                        <a:rPr lang="zh-CN" altLang="en-US" sz="1100" b="1" kern="100">
                          <a:solidFill>
                            <a:srgbClr val="000000"/>
                          </a:solidFill>
                          <a:effectLst/>
                          <a:latin typeface="仿宋" panose="02010609060101010101" charset="-122"/>
                          <a:ea typeface="仿宋" panose="02010609060101010101" charset="-122"/>
                        </a:rPr>
                        <a:t>万</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c>
                  <a:txBody>
                    <a:bodyPr/>
                    <a:lstStyle/>
                    <a:p>
                      <a:pPr marL="95885"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0.2</a:t>
                      </a:r>
                      <a:r>
                        <a:rPr lang="zh-CN" altLang="en-US" sz="1100" b="1" kern="100">
                          <a:solidFill>
                            <a:srgbClr val="000000"/>
                          </a:solidFill>
                          <a:effectLst/>
                          <a:latin typeface="仿宋" panose="02010609060101010101" charset="-122"/>
                          <a:ea typeface="仿宋" panose="02010609060101010101" charset="-122"/>
                        </a:rPr>
                        <a:t>万</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r>
              <a:tr h="375920">
                <a:tc vMerge="1">
                  <a:tcPr marL="67945" marR="3175" marT="40640"/>
                </a:tc>
                <a:tc vMerge="1">
                  <a:tcPr marL="67945" marR="3175" marT="40640"/>
                </a:tc>
                <a:tc gridSpan="2">
                  <a:txBody>
                    <a:bodyPr/>
                    <a:lstStyle/>
                    <a:p>
                      <a:pPr marL="18034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市级安全文明工地</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tc>
                <a:tc hMerge="1">
                  <a:tcPr marL="67945" marR="3175" marT="40640"/>
                </a:tc>
                <a:tc>
                  <a:txBody>
                    <a:bodyPr/>
                    <a:lstStyle/>
                    <a:p>
                      <a:pPr marL="0" marR="127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万元</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c>
                  <a:txBody>
                    <a:bodyPr/>
                    <a:lstStyle/>
                    <a:p>
                      <a:pPr marL="80010"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0.1</a:t>
                      </a:r>
                      <a:r>
                        <a:rPr lang="zh-CN" altLang="en-US" sz="1100" b="1" kern="100">
                          <a:solidFill>
                            <a:srgbClr val="000000"/>
                          </a:solidFill>
                          <a:effectLst/>
                          <a:latin typeface="仿宋" panose="02010609060101010101" charset="-122"/>
                          <a:ea typeface="仿宋" panose="02010609060101010101" charset="-122"/>
                        </a:rPr>
                        <a:t>万</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c>
                  <a:txBody>
                    <a:bodyPr/>
                    <a:lstStyle/>
                    <a:p>
                      <a:pPr marL="95885"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0.1</a:t>
                      </a:r>
                      <a:r>
                        <a:rPr lang="zh-CN" altLang="en-US" sz="1100" b="1" kern="100">
                          <a:solidFill>
                            <a:srgbClr val="000000"/>
                          </a:solidFill>
                          <a:effectLst/>
                          <a:latin typeface="仿宋" panose="02010609060101010101" charset="-122"/>
                          <a:ea typeface="仿宋" panose="02010609060101010101" charset="-122"/>
                        </a:rPr>
                        <a:t>万</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r>
              <a:tr h="375920">
                <a:tc vMerge="1">
                  <a:tcPr marL="67945" marR="3175" marT="40640"/>
                </a:tc>
                <a:tc vMerge="1">
                  <a:tcPr marL="67945" marR="3175" marT="40640"/>
                </a:tc>
                <a:tc gridSpan="2">
                  <a:txBody>
                    <a:bodyPr/>
                    <a:lstStyle/>
                    <a:p>
                      <a:pPr marL="11493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局安全达标示范工程</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tc>
                <a:tc hMerge="1">
                  <a:tcPr marL="67945" marR="3175" marT="40640"/>
                </a:tc>
                <a:tc>
                  <a:txBody>
                    <a:bodyPr/>
                    <a:lstStyle/>
                    <a:p>
                      <a:pPr marL="0" marR="127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3</a:t>
                      </a:r>
                      <a:r>
                        <a:rPr lang="zh-CN" altLang="en-US" sz="1100" b="1" kern="100" dirty="0">
                          <a:solidFill>
                            <a:srgbClr val="000000"/>
                          </a:solidFill>
                          <a:effectLst/>
                          <a:latin typeface="仿宋" panose="02010609060101010101" charset="-122"/>
                          <a:ea typeface="仿宋" panose="02010609060101010101" charset="-122"/>
                        </a:rPr>
                        <a:t>万元</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tc>
                <a:tc>
                  <a:txBody>
                    <a:bodyPr/>
                    <a:lstStyle/>
                    <a:p>
                      <a:pPr marL="80010"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0.3</a:t>
                      </a:r>
                      <a:r>
                        <a:rPr lang="zh-CN" altLang="en-US" sz="1100" b="1" kern="100">
                          <a:solidFill>
                            <a:srgbClr val="000000"/>
                          </a:solidFill>
                          <a:effectLst/>
                          <a:latin typeface="仿宋" panose="02010609060101010101" charset="-122"/>
                          <a:ea typeface="仿宋" panose="02010609060101010101" charset="-122"/>
                        </a:rPr>
                        <a:t>万</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c>
                  <a:txBody>
                    <a:bodyPr/>
                    <a:lstStyle/>
                    <a:p>
                      <a:pPr marL="95885" marR="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0.3</a:t>
                      </a:r>
                      <a:r>
                        <a:rPr lang="zh-CN" altLang="en-US" sz="1100" b="1" kern="100" dirty="0">
                          <a:solidFill>
                            <a:srgbClr val="000000"/>
                          </a:solidFill>
                          <a:effectLst/>
                          <a:latin typeface="仿宋" panose="02010609060101010101" charset="-122"/>
                          <a:ea typeface="仿宋" panose="02010609060101010101" charset="-122"/>
                        </a:rPr>
                        <a:t>万</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tc>
              </a:tr>
              <a:tr h="375920">
                <a:tc rowSpan="6">
                  <a:txBody>
                    <a:bodyPr/>
                    <a:lstStyle/>
                    <a:p>
                      <a:pPr marL="635" marR="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2</a:t>
                      </a:r>
                      <a:r>
                        <a:rPr lang="zh-CN" altLang="en-US" sz="1100" b="1" kern="100" dirty="0">
                          <a:solidFill>
                            <a:srgbClr val="000000"/>
                          </a:solidFill>
                          <a:effectLst/>
                          <a:latin typeface="仿宋" panose="02010609060101010101" charset="-122"/>
                          <a:ea typeface="仿宋" panose="02010609060101010101" charset="-122"/>
                        </a:rPr>
                        <a:t> </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nchor="ctr"/>
                </a:tc>
                <a:tc rowSpan="6">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安全讲师 </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nchor="ctr"/>
                </a:tc>
                <a:tc rowSpan="3">
                  <a:txBody>
                    <a:bodyPr/>
                    <a:lstStyle/>
                    <a:p>
                      <a:pPr marL="15303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局级</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nchor="ctr"/>
                </a:tc>
                <a:tc>
                  <a:txBody>
                    <a:bodyPr/>
                    <a:lstStyle/>
                    <a:p>
                      <a:pPr marL="16065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一等奖</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tc>
                <a:tc>
                  <a:txBody>
                    <a:bodyPr/>
                    <a:lstStyle/>
                    <a:p>
                      <a:pPr marL="0" marR="127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0.4</a:t>
                      </a:r>
                      <a:r>
                        <a:rPr lang="zh-CN" altLang="en-US" sz="1100" b="1" kern="100">
                          <a:solidFill>
                            <a:srgbClr val="000000"/>
                          </a:solidFill>
                          <a:effectLst/>
                          <a:latin typeface="仿宋" panose="02010609060101010101" charset="-122"/>
                          <a:ea typeface="仿宋" panose="02010609060101010101" charset="-122"/>
                        </a:rPr>
                        <a:t>万元</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c>
                  <a:txBody>
                    <a:bodyPr/>
                    <a:lstStyle/>
                    <a:p>
                      <a:pPr marL="0" marR="127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c>
                  <a:txBody>
                    <a:bodyPr/>
                    <a:lstStyle/>
                    <a:p>
                      <a:pPr marL="0" marR="635"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r>
              <a:tr h="375920">
                <a:tc vMerge="1">
                  <a:tcPr marL="67945" marR="3175" marT="40640"/>
                </a:tc>
                <a:tc vMerge="1">
                  <a:tcPr marL="67945" marR="3175" marT="40640"/>
                </a:tc>
                <a:tc vMerge="1">
                  <a:tcPr marL="67945" marR="3175" marT="40640"/>
                </a:tc>
                <a:tc>
                  <a:txBody>
                    <a:bodyPr/>
                    <a:lstStyle/>
                    <a:p>
                      <a:pPr marL="16065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二等奖</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tc>
                <a:tc>
                  <a:txBody>
                    <a:bodyPr/>
                    <a:lstStyle/>
                    <a:p>
                      <a:pPr marL="0" marR="127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0.3</a:t>
                      </a:r>
                      <a:r>
                        <a:rPr lang="zh-CN" altLang="en-US" sz="1100" b="1" kern="100">
                          <a:solidFill>
                            <a:srgbClr val="000000"/>
                          </a:solidFill>
                          <a:effectLst/>
                          <a:latin typeface="仿宋" panose="02010609060101010101" charset="-122"/>
                          <a:ea typeface="仿宋" panose="02010609060101010101" charset="-122"/>
                        </a:rPr>
                        <a:t>万元</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c>
                  <a:txBody>
                    <a:bodyPr/>
                    <a:lstStyle/>
                    <a:p>
                      <a:pPr marL="0" marR="127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c>
                  <a:txBody>
                    <a:bodyPr/>
                    <a:lstStyle/>
                    <a:p>
                      <a:pPr marL="0" marR="635"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r>
              <a:tr h="375920">
                <a:tc vMerge="1">
                  <a:tcPr marL="67945" marR="3175" marT="40640"/>
                </a:tc>
                <a:tc vMerge="1">
                  <a:tcPr marL="67945" marR="3175" marT="40640"/>
                </a:tc>
                <a:tc vMerge="1">
                  <a:tcPr marL="67945" marR="3175" marT="40640"/>
                </a:tc>
                <a:tc>
                  <a:txBody>
                    <a:bodyPr/>
                    <a:lstStyle/>
                    <a:p>
                      <a:pPr marL="16065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三等奖</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tc>
                <a:tc>
                  <a:txBody>
                    <a:bodyPr/>
                    <a:lstStyle/>
                    <a:p>
                      <a:pPr marL="0" marR="127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0.2</a:t>
                      </a:r>
                      <a:r>
                        <a:rPr lang="zh-CN" altLang="en-US" sz="1100" b="1" kern="100">
                          <a:solidFill>
                            <a:srgbClr val="000000"/>
                          </a:solidFill>
                          <a:effectLst/>
                          <a:latin typeface="仿宋" panose="02010609060101010101" charset="-122"/>
                          <a:ea typeface="仿宋" panose="02010609060101010101" charset="-122"/>
                        </a:rPr>
                        <a:t>万元</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c>
                  <a:txBody>
                    <a:bodyPr/>
                    <a:lstStyle/>
                    <a:p>
                      <a:pPr marL="0" marR="127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c>
                  <a:txBody>
                    <a:bodyPr/>
                    <a:lstStyle/>
                    <a:p>
                      <a:pPr marL="0" marR="635"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r>
              <a:tr h="375285">
                <a:tc vMerge="1">
                  <a:tcPr marL="67945" marR="3175" marT="40640"/>
                </a:tc>
                <a:tc vMerge="1">
                  <a:tcPr marL="67945" marR="3175" marT="40640"/>
                </a:tc>
                <a:tc rowSpan="3">
                  <a:txBody>
                    <a:bodyPr/>
                    <a:lstStyle/>
                    <a:p>
                      <a:pPr marL="8572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公司级</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nchor="ctr"/>
                </a:tc>
                <a:tc>
                  <a:txBody>
                    <a:bodyPr/>
                    <a:lstStyle/>
                    <a:p>
                      <a:pPr marL="16065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一等奖</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tc>
                <a:tc>
                  <a:txBody>
                    <a:bodyPr/>
                    <a:lstStyle/>
                    <a:p>
                      <a:pPr marL="0" marR="127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0.3</a:t>
                      </a:r>
                      <a:r>
                        <a:rPr lang="zh-CN" altLang="en-US" sz="1100" b="1" kern="100">
                          <a:solidFill>
                            <a:srgbClr val="000000"/>
                          </a:solidFill>
                          <a:effectLst/>
                          <a:latin typeface="仿宋" panose="02010609060101010101" charset="-122"/>
                          <a:ea typeface="仿宋" panose="02010609060101010101" charset="-122"/>
                        </a:rPr>
                        <a:t>万元</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c>
                  <a:txBody>
                    <a:bodyPr/>
                    <a:lstStyle/>
                    <a:p>
                      <a:pPr marL="0" marR="127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c>
                  <a:txBody>
                    <a:bodyPr/>
                    <a:lstStyle/>
                    <a:p>
                      <a:pPr marL="0" marR="635"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r>
              <a:tr h="375920">
                <a:tc vMerge="1">
                  <a:tcPr marL="67945" marR="3175" marT="40640"/>
                </a:tc>
                <a:tc vMerge="1">
                  <a:tcPr marL="67945" marR="3175" marT="40640"/>
                </a:tc>
                <a:tc vMerge="1">
                  <a:tcPr marL="67945" marR="3175" marT="40640"/>
                </a:tc>
                <a:tc>
                  <a:txBody>
                    <a:bodyPr/>
                    <a:lstStyle/>
                    <a:p>
                      <a:pPr marL="16065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二等奖</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tc>
                <a:tc>
                  <a:txBody>
                    <a:bodyPr/>
                    <a:lstStyle/>
                    <a:p>
                      <a:pPr marL="0" marR="127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0.2</a:t>
                      </a:r>
                      <a:r>
                        <a:rPr lang="zh-CN" altLang="en-US" sz="1100" b="1" kern="100" dirty="0">
                          <a:solidFill>
                            <a:srgbClr val="000000"/>
                          </a:solidFill>
                          <a:effectLst/>
                          <a:latin typeface="仿宋" panose="02010609060101010101" charset="-122"/>
                          <a:ea typeface="仿宋" panose="02010609060101010101" charset="-122"/>
                        </a:rPr>
                        <a:t>万元</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tc>
                <a:tc>
                  <a:txBody>
                    <a:bodyPr/>
                    <a:lstStyle/>
                    <a:p>
                      <a:pPr marL="0" marR="127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c>
                  <a:txBody>
                    <a:bodyPr/>
                    <a:lstStyle/>
                    <a:p>
                      <a:pPr marL="0" marR="635"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r>
              <a:tr h="376555">
                <a:tc vMerge="1">
                  <a:tcPr marL="67945" marR="3175" marT="40640"/>
                </a:tc>
                <a:tc vMerge="1">
                  <a:tcPr marL="67945" marR="3175" marT="40640"/>
                </a:tc>
                <a:tc vMerge="1">
                  <a:tcPr marL="67945" marR="3175" marT="40640"/>
                </a:tc>
                <a:tc>
                  <a:txBody>
                    <a:bodyPr/>
                    <a:lstStyle/>
                    <a:p>
                      <a:pPr marL="0" marR="0" indent="0" algn="ctr">
                        <a:lnSpc>
                          <a:spcPct val="107000"/>
                        </a:lnSpc>
                        <a:spcAft>
                          <a:spcPts val="800"/>
                        </a:spcAft>
                      </a:pPr>
                      <a:r>
                        <a:rPr lang="zh-CN" altLang="en-US" sz="1100" b="1" kern="100" dirty="0">
                          <a:solidFill>
                            <a:srgbClr val="000000"/>
                          </a:solidFill>
                          <a:effectLst/>
                          <a:latin typeface="仿宋" panose="02010609060101010101" charset="-122"/>
                          <a:ea typeface="仿宋" panose="02010609060101010101" charset="-122"/>
                        </a:rPr>
                        <a:t> 三等奖</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tc>
                <a:tc>
                  <a:txBody>
                    <a:bodyPr/>
                    <a:lstStyle/>
                    <a:p>
                      <a:pPr marL="160655" marR="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0.1</a:t>
                      </a:r>
                      <a:r>
                        <a:rPr lang="zh-CN" altLang="en-US" sz="1100" b="1" kern="100" dirty="0">
                          <a:solidFill>
                            <a:srgbClr val="000000"/>
                          </a:solidFill>
                          <a:effectLst/>
                          <a:latin typeface="仿宋" panose="02010609060101010101" charset="-122"/>
                          <a:ea typeface="仿宋" panose="02010609060101010101" charset="-122"/>
                        </a:rPr>
                        <a:t>万元</a:t>
                      </a:r>
                      <a:endParaRPr lang="zh-CN" altLang="en-US" sz="1100" b="1" kern="100" dirty="0">
                        <a:solidFill>
                          <a:srgbClr val="000000"/>
                        </a:solidFill>
                        <a:effectLst/>
                        <a:latin typeface="仿宋" panose="02010609060101010101" charset="-122"/>
                        <a:ea typeface="仿宋" panose="02010609060101010101" charset="-122"/>
                      </a:endParaRPr>
                    </a:p>
                  </a:txBody>
                  <a:tcPr marL="67945" marR="3175" marT="40640"/>
                </a:tc>
                <a:tc>
                  <a:txBody>
                    <a:bodyPr/>
                    <a:lstStyle/>
                    <a:p>
                      <a:pPr marL="0" marR="127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c>
                  <a:txBody>
                    <a:bodyPr/>
                    <a:lstStyle/>
                    <a:p>
                      <a:pPr marL="0" marR="635"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a:t>
                      </a:r>
                      <a:endParaRPr lang="zh-CN" altLang="en-US" sz="1100" b="1" kern="100">
                        <a:solidFill>
                          <a:srgbClr val="000000"/>
                        </a:solidFill>
                        <a:effectLst/>
                        <a:latin typeface="仿宋" panose="02010609060101010101" charset="-122"/>
                        <a:ea typeface="仿宋" panose="02010609060101010101" charset="-122"/>
                      </a:endParaRPr>
                    </a:p>
                  </a:txBody>
                  <a:tcPr marL="67945" marR="3175" marT="40640"/>
                </a:tc>
              </a:tr>
            </a:tbl>
          </a:graphicData>
        </a:graphic>
      </p:graphicFrame>
      <p:sp>
        <p:nvSpPr>
          <p:cNvPr id="11" name="文本框 10"/>
          <p:cNvSpPr txBox="1"/>
          <p:nvPr/>
        </p:nvSpPr>
        <p:spPr>
          <a:xfrm>
            <a:off x="62231" y="5143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3.5  </a:t>
            </a:r>
            <a:r>
              <a:rPr lang="zh-CN" altLang="en-US" sz="2000" b="1" dirty="0">
                <a:latin typeface="仿宋" panose="02010609060101010101" charset="-122"/>
                <a:ea typeface="仿宋" panose="02010609060101010101" charset="-122"/>
                <a:cs typeface="仿宋" panose="02010609060101010101" charset="-122"/>
              </a:rPr>
              <a:t>安全生产奖罚管理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3" name="文本框 12"/>
          <p:cNvSpPr txBox="1"/>
          <p:nvPr/>
        </p:nvSpPr>
        <p:spPr>
          <a:xfrm>
            <a:off x="346011" y="955783"/>
            <a:ext cx="5167174" cy="403957"/>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3.5</a:t>
            </a:r>
            <a:r>
              <a:rPr lang="en-US" altLang="zh-CN" sz="1600" b="1" dirty="0">
                <a:latin typeface="仿宋" panose="02010609060101010101" charset="-122"/>
                <a:ea typeface="仿宋" panose="02010609060101010101" charset="-122"/>
                <a:cs typeface="仿宋" panose="02010609060101010101" charset="-122"/>
              </a:rPr>
              <a:t>.5  </a:t>
            </a:r>
            <a:r>
              <a:rPr lang="zh-CN" altLang="en-US" sz="1600" b="1" dirty="0">
                <a:latin typeface="仿宋" panose="02010609060101010101" charset="-122"/>
                <a:ea typeface="仿宋" panose="02010609060101010101" charset="-122"/>
                <a:cs typeface="仿宋" panose="02010609060101010101" charset="-122"/>
              </a:rPr>
              <a:t>安全奖励考核管理</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4" name="文本框 13"/>
          <p:cNvSpPr txBox="1"/>
          <p:nvPr/>
        </p:nvSpPr>
        <p:spPr>
          <a:xfrm>
            <a:off x="372286" y="1279198"/>
            <a:ext cx="10894803"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）奖励标准</a:t>
            </a:r>
            <a:endParaRPr lang="en-US" altLang="zh-CN" sz="1600" b="1" dirty="0">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35960" y="2498090"/>
            <a:ext cx="8333105" cy="829945"/>
          </a:xfrm>
          <a:prstGeom prst="rect">
            <a:avLst/>
          </a:prstGeom>
          <a:noFill/>
        </p:spPr>
        <p:txBody>
          <a:bodyPr wrap="square" rtlCol="0">
            <a:spAutoFit/>
            <a:scene3d>
              <a:camera prst="orthographicFront"/>
              <a:lightRig rig="threePt" dir="t"/>
            </a:scene3d>
          </a:bodyPr>
          <a:lstStyle/>
          <a:p>
            <a:r>
              <a:rPr lang="zh-CN" altLang="en-US" sz="48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rPr>
              <a:t>宣贯结束，谢谢大家！</a:t>
            </a:r>
            <a:endParaRPr lang="zh-CN" altLang="en-US" sz="480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sp>
        <p:nvSpPr>
          <p:cNvPr id="24" name="文本框 23"/>
          <p:cNvSpPr txBox="1"/>
          <p:nvPr/>
        </p:nvSpPr>
        <p:spPr>
          <a:xfrm>
            <a:off x="1095223" y="2608642"/>
            <a:ext cx="10001424" cy="1198880"/>
          </a:xfrm>
          <a:prstGeom prst="rect">
            <a:avLst/>
          </a:prstGeom>
          <a:noFill/>
        </p:spPr>
        <p:txBody>
          <a:bodyPr wrap="square" rtlCol="0">
            <a:spAutoFit/>
            <a:scene3d>
              <a:camera prst="orthographicFront"/>
              <a:lightRig rig="threePt" dir="t"/>
            </a:scene3d>
          </a:bodyPr>
          <a:lstStyle/>
          <a:p>
            <a:pPr algn="ctr">
              <a:lnSpc>
                <a:spcPct val="150000"/>
              </a:lnSpc>
            </a:pPr>
            <a:r>
              <a:rPr lang="en-US" altLang="zh-CN"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rPr>
              <a:t>2. </a:t>
            </a:r>
            <a:r>
              <a:rPr lang="zh-CN" altLang="en-US"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rPr>
              <a:t>安全管理职责与权限</a:t>
            </a:r>
            <a:endParaRPr lang="zh-CN" altLang="en-US"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endParaRPr>
          </a:p>
        </p:txBody>
      </p:sp>
    </p:spTree>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graphicFrame>
        <p:nvGraphicFramePr>
          <p:cNvPr id="5" name="表格 4"/>
          <p:cNvGraphicFramePr/>
          <p:nvPr>
            <p:custDataLst>
              <p:tags r:id="rId1"/>
            </p:custDataLst>
          </p:nvPr>
        </p:nvGraphicFramePr>
        <p:xfrm>
          <a:off x="1179792" y="1872493"/>
          <a:ext cx="9440395" cy="3070050"/>
        </p:xfrm>
        <a:graphic>
          <a:graphicData uri="http://schemas.openxmlformats.org/drawingml/2006/table">
            <a:tbl>
              <a:tblPr firstRow="1" bandRow="1">
                <a:tableStyleId>{5C22544A-7EE6-4342-B048-85BDC9FD1C3A}</a:tableStyleId>
              </a:tblPr>
              <a:tblGrid>
                <a:gridCol w="669414"/>
                <a:gridCol w="5795556"/>
                <a:gridCol w="981506"/>
                <a:gridCol w="1014675"/>
                <a:gridCol w="979244"/>
              </a:tblGrid>
              <a:tr h="511675">
                <a:tc>
                  <a:txBody>
                    <a:bodyPr/>
                    <a:lstStyle/>
                    <a:p>
                      <a:pPr indent="0" algn="ctr">
                        <a:buNone/>
                      </a:pPr>
                      <a:r>
                        <a:rPr lang="en-US" sz="1600" b="1" dirty="0" err="1">
                          <a:latin typeface="仿宋" panose="02010609060101010101" charset="-122"/>
                          <a:ea typeface="仿宋" panose="02010609060101010101" charset="-122"/>
                        </a:rPr>
                        <a:t>序号</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solidFill>
                      <a:srgbClr val="00AEEF"/>
                    </a:solidFill>
                  </a:tcPr>
                </a:tc>
                <a:tc>
                  <a:txBody>
                    <a:bodyPr/>
                    <a:lstStyle/>
                    <a:p>
                      <a:pPr indent="0" algn="ctr">
                        <a:buNone/>
                      </a:pPr>
                      <a:r>
                        <a:rPr lang="en-US" sz="1600" b="1" dirty="0" err="1">
                          <a:latin typeface="仿宋" panose="02010609060101010101" charset="-122"/>
                          <a:ea typeface="仿宋" panose="02010609060101010101" charset="-122"/>
                        </a:rPr>
                        <a:t>管理职责</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solidFill>
                      <a:srgbClr val="00AEEF"/>
                    </a:solidFill>
                  </a:tcPr>
                </a:tc>
                <a:tc>
                  <a:txBody>
                    <a:bodyPr/>
                    <a:lstStyle/>
                    <a:p>
                      <a:pPr indent="0" algn="ctr">
                        <a:buNone/>
                      </a:pPr>
                      <a:r>
                        <a:rPr lang="en-US" sz="1600" b="1" dirty="0" err="1">
                          <a:latin typeface="仿宋" panose="02010609060101010101" charset="-122"/>
                          <a:ea typeface="仿宋" panose="02010609060101010101" charset="-122"/>
                        </a:rPr>
                        <a:t>公司</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solidFill>
                      <a:srgbClr val="00AEEF"/>
                    </a:solidFill>
                  </a:tcPr>
                </a:tc>
                <a:tc>
                  <a:txBody>
                    <a:bodyPr/>
                    <a:lstStyle/>
                    <a:p>
                      <a:pPr indent="0" algn="ctr">
                        <a:buNone/>
                      </a:pPr>
                      <a:r>
                        <a:rPr lang="en-US" sz="1600" b="1" dirty="0" err="1">
                          <a:latin typeface="仿宋" panose="02010609060101010101" charset="-122"/>
                          <a:ea typeface="仿宋" panose="02010609060101010101" charset="-122"/>
                        </a:rPr>
                        <a:t>分公司</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solidFill>
                      <a:srgbClr val="00AEEF"/>
                    </a:solidFill>
                  </a:tcPr>
                </a:tc>
                <a:tc>
                  <a:txBody>
                    <a:bodyPr/>
                    <a:lstStyle/>
                    <a:p>
                      <a:pPr indent="0" algn="ctr">
                        <a:buNone/>
                      </a:pPr>
                      <a:r>
                        <a:rPr lang="en-US" sz="1600" b="1" dirty="0" err="1">
                          <a:latin typeface="仿宋" panose="02010609060101010101" charset="-122"/>
                          <a:ea typeface="仿宋" panose="02010609060101010101" charset="-122"/>
                        </a:rPr>
                        <a:t>项目部</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solidFill>
                      <a:srgbClr val="00AEEF"/>
                    </a:solidFill>
                  </a:tcPr>
                </a:tc>
              </a:tr>
              <a:tr h="511675">
                <a:tc>
                  <a:txBody>
                    <a:bodyPr/>
                    <a:lstStyle/>
                    <a:p>
                      <a:pPr indent="0" algn="ctr">
                        <a:buNone/>
                      </a:pPr>
                      <a:r>
                        <a:rPr lang="en-US" sz="1600" b="1" dirty="0">
                          <a:latin typeface="仿宋" panose="02010609060101010101" charset="-122"/>
                          <a:ea typeface="仿宋" panose="02010609060101010101" charset="-122"/>
                        </a:rPr>
                        <a:t>1</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600" b="1" dirty="0" err="1">
                          <a:latin typeface="仿宋" panose="02010609060101010101" charset="-122"/>
                          <a:ea typeface="仿宋" panose="02010609060101010101" charset="-122"/>
                        </a:rPr>
                        <a:t>安全生产责任制的制定、落实、考核</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600" b="1" dirty="0">
                          <a:latin typeface="仿宋" panose="02010609060101010101" charset="-122"/>
                          <a:ea typeface="仿宋" panose="02010609060101010101" charset="-122"/>
                        </a:rPr>
                        <a:t>√</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600" b="1" dirty="0">
                          <a:latin typeface="仿宋" panose="02010609060101010101" charset="-122"/>
                          <a:ea typeface="仿宋" panose="02010609060101010101" charset="-122"/>
                        </a:rPr>
                        <a:t>√</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600" b="1">
                          <a:latin typeface="仿宋" panose="02010609060101010101" charset="-122"/>
                          <a:ea typeface="仿宋" panose="02010609060101010101" charset="-122"/>
                        </a:rPr>
                        <a:t>√</a:t>
                      </a:r>
                      <a:endParaRPr lang="en-US" altLang="en-US" sz="1600" b="1">
                        <a:latin typeface="仿宋" panose="02010609060101010101" charset="-122"/>
                        <a:ea typeface="仿宋" panose="02010609060101010101" charset="-122"/>
                        <a:cs typeface="仿宋" panose="02010609060101010101" charset="-122"/>
                      </a:endParaRPr>
                    </a:p>
                  </a:txBody>
                  <a:tcPr marL="68580" marR="68580" marT="0" marB="0" anchor="ctr"/>
                </a:tc>
              </a:tr>
              <a:tr h="511675">
                <a:tc>
                  <a:txBody>
                    <a:bodyPr/>
                    <a:lstStyle/>
                    <a:p>
                      <a:pPr indent="0" algn="ctr">
                        <a:buNone/>
                      </a:pPr>
                      <a:r>
                        <a:rPr lang="en-US" sz="1600" b="1">
                          <a:latin typeface="仿宋" panose="02010609060101010101" charset="-122"/>
                          <a:ea typeface="仿宋" panose="02010609060101010101" charset="-122"/>
                        </a:rPr>
                        <a:t>2</a:t>
                      </a:r>
                      <a:endParaRPr lang="en-US" altLang="en-US" sz="1600" b="1">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600" b="1" dirty="0" err="1">
                          <a:latin typeface="仿宋" panose="02010609060101010101" charset="-122"/>
                          <a:ea typeface="仿宋" panose="02010609060101010101" charset="-122"/>
                        </a:rPr>
                        <a:t>危险源辨识评价、法律法规管理</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600" b="1" dirty="0">
                          <a:latin typeface="仿宋" panose="02010609060101010101" charset="-122"/>
                          <a:ea typeface="仿宋" panose="02010609060101010101" charset="-122"/>
                        </a:rPr>
                        <a:t>√</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600" b="1" dirty="0">
                          <a:latin typeface="仿宋" panose="02010609060101010101" charset="-122"/>
                          <a:ea typeface="仿宋" panose="02010609060101010101" charset="-122"/>
                        </a:rPr>
                        <a:t>√</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600" b="1">
                          <a:latin typeface="仿宋" panose="02010609060101010101" charset="-122"/>
                          <a:ea typeface="仿宋" panose="02010609060101010101" charset="-122"/>
                        </a:rPr>
                        <a:t>√</a:t>
                      </a:r>
                      <a:endParaRPr lang="en-US" altLang="en-US" sz="1600" b="1">
                        <a:latin typeface="仿宋" panose="02010609060101010101" charset="-122"/>
                        <a:ea typeface="仿宋" panose="02010609060101010101" charset="-122"/>
                        <a:cs typeface="仿宋" panose="02010609060101010101" charset="-122"/>
                      </a:endParaRPr>
                    </a:p>
                  </a:txBody>
                  <a:tcPr marL="68580" marR="68580" marT="0" marB="0" anchor="ctr"/>
                </a:tc>
              </a:tr>
              <a:tr h="511675">
                <a:tc>
                  <a:txBody>
                    <a:bodyPr/>
                    <a:lstStyle/>
                    <a:p>
                      <a:pPr indent="0" algn="ctr">
                        <a:buNone/>
                      </a:pPr>
                      <a:r>
                        <a:rPr lang="en-US" sz="1600" b="1">
                          <a:latin typeface="仿宋" panose="02010609060101010101" charset="-122"/>
                          <a:ea typeface="仿宋" panose="02010609060101010101" charset="-122"/>
                        </a:rPr>
                        <a:t>3</a:t>
                      </a:r>
                      <a:endParaRPr lang="en-US" altLang="en-US" sz="1600" b="1">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600" b="1" dirty="0" err="1">
                          <a:latin typeface="仿宋" panose="02010609060101010101" charset="-122"/>
                          <a:ea typeface="仿宋" panose="02010609060101010101" charset="-122"/>
                        </a:rPr>
                        <a:t>安全生产运行与监控</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600" b="1" dirty="0">
                          <a:latin typeface="仿宋" panose="02010609060101010101" charset="-122"/>
                          <a:ea typeface="仿宋" panose="02010609060101010101" charset="-122"/>
                        </a:rPr>
                        <a:t>√</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600" b="1" dirty="0">
                          <a:latin typeface="仿宋" panose="02010609060101010101" charset="-122"/>
                          <a:ea typeface="仿宋" panose="02010609060101010101" charset="-122"/>
                        </a:rPr>
                        <a:t>√</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600" b="1" dirty="0">
                          <a:latin typeface="仿宋" panose="02010609060101010101" charset="-122"/>
                          <a:ea typeface="仿宋" panose="02010609060101010101" charset="-122"/>
                        </a:rPr>
                        <a:t>√</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r>
              <a:tr h="511675">
                <a:tc>
                  <a:txBody>
                    <a:bodyPr/>
                    <a:lstStyle/>
                    <a:p>
                      <a:pPr indent="0" algn="ctr">
                        <a:buNone/>
                      </a:pPr>
                      <a:r>
                        <a:rPr lang="en-US" altLang="en-US" sz="1600" b="1">
                          <a:latin typeface="仿宋" panose="02010609060101010101" charset="-122"/>
                          <a:ea typeface="仿宋" panose="02010609060101010101" charset="-122"/>
                        </a:rPr>
                        <a:t>4</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600" b="1" kern="1200" dirty="0">
                          <a:solidFill>
                            <a:schemeClr val="dk1"/>
                          </a:solidFill>
                          <a:effectLst/>
                          <a:latin typeface="仿宋" panose="02010609060101010101" charset="-122"/>
                          <a:ea typeface="仿宋" panose="02010609060101010101" charset="-122"/>
                          <a:cs typeface="+mn-cs"/>
                        </a:rPr>
                        <a:t>安全生产综合协调管理</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600" b="1" dirty="0">
                          <a:latin typeface="仿宋" panose="02010609060101010101" charset="-122"/>
                          <a:ea typeface="仿宋" panose="02010609060101010101" charset="-122"/>
                        </a:rPr>
                        <a:t>√</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600" b="1" dirty="0">
                          <a:latin typeface="仿宋" panose="02010609060101010101" charset="-122"/>
                          <a:ea typeface="仿宋" panose="02010609060101010101" charset="-122"/>
                        </a:rPr>
                        <a:t>√</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r>
              <a:tr h="511675">
                <a:tc>
                  <a:txBody>
                    <a:bodyPr/>
                    <a:lstStyle/>
                    <a:p>
                      <a:pPr indent="0" algn="ctr">
                        <a:buNone/>
                      </a:pPr>
                      <a:r>
                        <a:rPr lang="en-US" altLang="en-US" sz="1600" b="1">
                          <a:latin typeface="仿宋" panose="02010609060101010101" charset="-122"/>
                          <a:ea typeface="仿宋" panose="02010609060101010101" charset="-122"/>
                        </a:rPr>
                        <a:t>5</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600" b="1" kern="1200" dirty="0">
                          <a:solidFill>
                            <a:schemeClr val="dk1"/>
                          </a:solidFill>
                          <a:effectLst/>
                          <a:latin typeface="仿宋" panose="02010609060101010101" charset="-122"/>
                          <a:ea typeface="仿宋" panose="02010609060101010101" charset="-122"/>
                          <a:cs typeface="+mn-cs"/>
                        </a:rPr>
                        <a:t>安全生产条件评价</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600" b="1" dirty="0">
                          <a:latin typeface="仿宋" panose="02010609060101010101" charset="-122"/>
                          <a:ea typeface="仿宋" panose="02010609060101010101" charset="-122"/>
                        </a:rPr>
                        <a:t>√</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600" b="1" dirty="0">
                          <a:latin typeface="仿宋" panose="02010609060101010101" charset="-122"/>
                          <a:ea typeface="仿宋" panose="02010609060101010101" charset="-122"/>
                        </a:rPr>
                        <a:t>√</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en-US" sz="1600" b="1" dirty="0">
                          <a:latin typeface="仿宋" panose="02010609060101010101" charset="-122"/>
                          <a:ea typeface="仿宋" panose="02010609060101010101" charset="-122"/>
                        </a:rPr>
                        <a:t>√</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r>
            </a:tbl>
          </a:graphicData>
        </a:graphic>
      </p:graphicFrame>
      <p:sp>
        <p:nvSpPr>
          <p:cNvPr id="6" name="文本框 5"/>
          <p:cNvSpPr txBox="1"/>
          <p:nvPr/>
        </p:nvSpPr>
        <p:spPr>
          <a:xfrm>
            <a:off x="62231" y="78105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2.</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职责与权限</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46011" y="1238249"/>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2</a:t>
            </a:r>
            <a:r>
              <a:rPr lang="en-US" altLang="zh-CN" sz="1600" b="1" dirty="0">
                <a:latin typeface="仿宋" panose="02010609060101010101" charset="-122"/>
                <a:ea typeface="仿宋" panose="02010609060101010101" charset="-122"/>
                <a:cs typeface="仿宋" panose="02010609060101010101" charset="-122"/>
              </a:rPr>
              <a:t>.1 </a:t>
            </a:r>
            <a:r>
              <a:rPr lang="zh-CN" altLang="en-US" sz="1600" b="1" dirty="0">
                <a:latin typeface="仿宋" panose="02010609060101010101" charset="-122"/>
                <a:ea typeface="仿宋" panose="02010609060101010101" charset="-122"/>
                <a:cs typeface="仿宋" panose="02010609060101010101" charset="-122"/>
              </a:rPr>
              <a:t> 管理职责  </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3" name="文本框 2"/>
          <p:cNvSpPr txBox="1"/>
          <p:nvPr/>
        </p:nvSpPr>
        <p:spPr>
          <a:xfrm>
            <a:off x="1179792" y="5250419"/>
            <a:ext cx="9437914" cy="646331"/>
          </a:xfrm>
          <a:prstGeom prst="rect">
            <a:avLst/>
          </a:prstGeom>
          <a:noFill/>
        </p:spPr>
        <p:txBody>
          <a:bodyPr wrap="square" rtlCol="0">
            <a:spAutoFit/>
          </a:bodyPr>
          <a:lstStyle/>
          <a:p>
            <a:r>
              <a:rPr kumimoji="1" lang="zh-CN" altLang="en-US" b="1" dirty="0"/>
              <a:t>其中除安全生产综合协调管理项管理职责不属于项目部外，其余均是公司、分公司、项目部相关职责。</a:t>
            </a:r>
            <a:endParaRPr kumimoji="1" lang="zh-CN" altLang="en-US" b="1" dirty="0"/>
          </a:p>
        </p:txBody>
      </p:sp>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graphicFrame>
        <p:nvGraphicFramePr>
          <p:cNvPr id="5" name="表格 4"/>
          <p:cNvGraphicFramePr/>
          <p:nvPr>
            <p:custDataLst>
              <p:tags r:id="rId1"/>
            </p:custDataLst>
          </p:nvPr>
        </p:nvGraphicFramePr>
        <p:xfrm>
          <a:off x="1179792" y="1872492"/>
          <a:ext cx="10002184" cy="4098000"/>
        </p:xfrm>
        <a:graphic>
          <a:graphicData uri="http://schemas.openxmlformats.org/drawingml/2006/table">
            <a:tbl>
              <a:tblPr firstRow="1" bandRow="1">
                <a:tableStyleId>{5C22544A-7EE6-4342-B048-85BDC9FD1C3A}</a:tableStyleId>
              </a:tblPr>
              <a:tblGrid>
                <a:gridCol w="709250"/>
                <a:gridCol w="5378346"/>
                <a:gridCol w="1386541"/>
                <a:gridCol w="1290918"/>
                <a:gridCol w="1237129"/>
              </a:tblGrid>
              <a:tr h="512250">
                <a:tc>
                  <a:txBody>
                    <a:bodyPr/>
                    <a:lstStyle/>
                    <a:p>
                      <a:pPr indent="0" algn="ctr">
                        <a:buNone/>
                      </a:pPr>
                      <a:r>
                        <a:rPr lang="en-US" sz="1600" b="1" dirty="0" err="1">
                          <a:latin typeface="仿宋" panose="02010609060101010101" charset="-122"/>
                          <a:ea typeface="仿宋" panose="02010609060101010101" charset="-122"/>
                        </a:rPr>
                        <a:t>序号</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solidFill>
                      <a:srgbClr val="00AEEF"/>
                    </a:solidFill>
                  </a:tcPr>
                </a:tc>
                <a:tc>
                  <a:txBody>
                    <a:bodyPr/>
                    <a:lstStyle/>
                    <a:p>
                      <a:pPr indent="0" algn="ctr">
                        <a:buNone/>
                      </a:pPr>
                      <a:r>
                        <a:rPr lang="en-US" sz="1600" b="1" dirty="0" err="1">
                          <a:latin typeface="仿宋" panose="02010609060101010101" charset="-122"/>
                          <a:ea typeface="仿宋" panose="02010609060101010101" charset="-122"/>
                        </a:rPr>
                        <a:t>管理</a:t>
                      </a:r>
                      <a:r>
                        <a:rPr lang="zh-CN" altLang="en-US" sz="1600" b="1" dirty="0">
                          <a:latin typeface="仿宋" panose="02010609060101010101" charset="-122"/>
                          <a:ea typeface="仿宋" panose="02010609060101010101" charset="-122"/>
                        </a:rPr>
                        <a:t>决策事项</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solidFill>
                      <a:srgbClr val="00AEEF"/>
                    </a:solidFill>
                  </a:tcPr>
                </a:tc>
                <a:tc>
                  <a:txBody>
                    <a:bodyPr/>
                    <a:lstStyle/>
                    <a:p>
                      <a:pPr indent="0" algn="ctr">
                        <a:buNone/>
                      </a:pPr>
                      <a:r>
                        <a:rPr lang="en-US" sz="1600" b="1" dirty="0" err="1">
                          <a:latin typeface="仿宋" panose="02010609060101010101" charset="-122"/>
                          <a:ea typeface="仿宋" panose="02010609060101010101" charset="-122"/>
                        </a:rPr>
                        <a:t>公司</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solidFill>
                      <a:srgbClr val="00AEEF"/>
                    </a:solidFill>
                  </a:tcPr>
                </a:tc>
                <a:tc>
                  <a:txBody>
                    <a:bodyPr/>
                    <a:lstStyle/>
                    <a:p>
                      <a:pPr indent="0" algn="ctr">
                        <a:buNone/>
                      </a:pPr>
                      <a:r>
                        <a:rPr lang="en-US" sz="1600" b="1" dirty="0" err="1">
                          <a:latin typeface="仿宋" panose="02010609060101010101" charset="-122"/>
                          <a:ea typeface="仿宋" panose="02010609060101010101" charset="-122"/>
                        </a:rPr>
                        <a:t>分公司</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solidFill>
                      <a:srgbClr val="00AEEF"/>
                    </a:solidFill>
                  </a:tcPr>
                </a:tc>
                <a:tc>
                  <a:txBody>
                    <a:bodyPr/>
                    <a:lstStyle/>
                    <a:p>
                      <a:pPr indent="0" algn="ctr">
                        <a:buNone/>
                      </a:pPr>
                      <a:r>
                        <a:rPr lang="en-US" sz="1600" b="1" dirty="0" err="1">
                          <a:latin typeface="仿宋" panose="02010609060101010101" charset="-122"/>
                          <a:ea typeface="仿宋" panose="02010609060101010101" charset="-122"/>
                        </a:rPr>
                        <a:t>项目部</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solidFill>
                      <a:srgbClr val="00AEEF"/>
                    </a:solidFill>
                  </a:tcPr>
                </a:tc>
              </a:tr>
              <a:tr h="512250">
                <a:tc>
                  <a:txBody>
                    <a:bodyPr/>
                    <a:lstStyle/>
                    <a:p>
                      <a:pPr indent="0" algn="ctr">
                        <a:buNone/>
                      </a:pPr>
                      <a:r>
                        <a:rPr lang="en-US" sz="1600" b="1" dirty="0">
                          <a:latin typeface="仿宋" panose="02010609060101010101" charset="-122"/>
                          <a:ea typeface="仿宋" panose="02010609060101010101" charset="-122"/>
                        </a:rPr>
                        <a:t>1</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600" b="1" dirty="0">
                          <a:latin typeface="仿宋" panose="02010609060101010101" charset="-122"/>
                          <a:ea typeface="仿宋" panose="02010609060101010101" charset="-122"/>
                        </a:rPr>
                        <a:t>安全生产责任书</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600" b="1" kern="1200" dirty="0">
                          <a:solidFill>
                            <a:schemeClr val="dk1"/>
                          </a:solidFill>
                          <a:effectLst/>
                          <a:latin typeface="仿宋" panose="02010609060101010101" charset="-122"/>
                          <a:ea typeface="仿宋" panose="02010609060101010101" charset="-122"/>
                          <a:cs typeface="+mn-cs"/>
                        </a:rPr>
                        <a:t>总经理</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algn="ctr"/>
                      <a:r>
                        <a:rPr lang="zh-CN" altLang="en-US" sz="1600" b="1" dirty="0">
                          <a:solidFill>
                            <a:srgbClr val="000000"/>
                          </a:solidFill>
                          <a:effectLst/>
                          <a:latin typeface="仿宋" panose="02010609060101010101" charset="-122"/>
                          <a:ea typeface="仿宋" panose="02010609060101010101" charset="-122"/>
                        </a:rPr>
                        <a:t> 经理 </a:t>
                      </a:r>
                      <a:endParaRPr lang="zh-CN" altLang="en-US" sz="1600" b="1" dirty="0">
                        <a:latin typeface="仿宋" panose="02010609060101010101" charset="-122"/>
                        <a:ea typeface="仿宋" panose="02010609060101010101" charset="-122"/>
                      </a:endParaRPr>
                    </a:p>
                  </a:txBody>
                  <a:tcPr marL="68580" marR="68580" marT="0" marB="0" anchor="ctr"/>
                </a:tc>
                <a:tc>
                  <a:txBody>
                    <a:bodyPr/>
                    <a:lstStyle/>
                    <a:p>
                      <a:pPr algn="ctr"/>
                      <a:r>
                        <a:rPr lang="zh-CN" altLang="en-US" sz="1600" b="1" dirty="0">
                          <a:solidFill>
                            <a:srgbClr val="000000"/>
                          </a:solidFill>
                          <a:effectLst/>
                          <a:latin typeface="仿宋" panose="02010609060101010101" charset="-122"/>
                          <a:ea typeface="仿宋" panose="02010609060101010101" charset="-122"/>
                        </a:rPr>
                        <a:t> 项目经理</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r>
              <a:tr h="512250">
                <a:tc>
                  <a:txBody>
                    <a:bodyPr/>
                    <a:lstStyle/>
                    <a:p>
                      <a:pPr indent="0" algn="ctr">
                        <a:buNone/>
                      </a:pPr>
                      <a:r>
                        <a:rPr lang="en-US" sz="1600" b="1">
                          <a:latin typeface="仿宋" panose="02010609060101010101" charset="-122"/>
                          <a:ea typeface="仿宋" panose="02010609060101010101" charset="-122"/>
                        </a:rPr>
                        <a:t>2</a:t>
                      </a:r>
                      <a:endParaRPr lang="en-US" altLang="en-US" sz="1600" b="1">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600" b="1" kern="1200" dirty="0">
                          <a:solidFill>
                            <a:schemeClr val="dk1"/>
                          </a:solidFill>
                          <a:effectLst/>
                          <a:latin typeface="仿宋" panose="02010609060101010101" charset="-122"/>
                          <a:ea typeface="仿宋" panose="02010609060101010101" charset="-122"/>
                          <a:cs typeface="+mn-cs"/>
                        </a:rPr>
                        <a:t>生产安全事故应急预案</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algn="ctr"/>
                      <a:r>
                        <a:rPr lang="zh-CN" altLang="en-US" sz="1600" b="1" dirty="0">
                          <a:solidFill>
                            <a:srgbClr val="000000"/>
                          </a:solidFill>
                          <a:effectLst/>
                          <a:latin typeface="仿宋" panose="02010609060101010101" charset="-122"/>
                          <a:ea typeface="仿宋" panose="02010609060101010101" charset="-122"/>
                        </a:rPr>
                        <a:t>总经理 </a:t>
                      </a:r>
                      <a:endParaRPr lang="zh-CN" altLang="en-US" sz="1600" b="1" dirty="0">
                        <a:latin typeface="仿宋" panose="02010609060101010101" charset="-122"/>
                        <a:ea typeface="仿宋" panose="02010609060101010101" charset="-122"/>
                      </a:endParaRPr>
                    </a:p>
                  </a:txBody>
                  <a:tcPr marL="68580" marR="68580" marT="0" marB="0" anchor="ctr"/>
                </a:tc>
                <a:tc>
                  <a:txBody>
                    <a:bodyPr/>
                    <a:lstStyle/>
                    <a:p>
                      <a:pPr algn="ctr"/>
                      <a:r>
                        <a:rPr lang="zh-CN" altLang="en-US" sz="1600" b="1" dirty="0">
                          <a:solidFill>
                            <a:srgbClr val="000000"/>
                          </a:solidFill>
                          <a:effectLst/>
                          <a:latin typeface="仿宋" panose="02010609060101010101" charset="-122"/>
                          <a:ea typeface="仿宋" panose="02010609060101010101" charset="-122"/>
                        </a:rPr>
                        <a:t> 经理 </a:t>
                      </a:r>
                      <a:endParaRPr lang="zh-CN" altLang="en-US" sz="1600" b="1" dirty="0">
                        <a:latin typeface="仿宋" panose="02010609060101010101" charset="-122"/>
                        <a:ea typeface="仿宋" panose="02010609060101010101" charset="-122"/>
                      </a:endParaRPr>
                    </a:p>
                  </a:txBody>
                  <a:tcPr marL="68580" marR="68580" marT="0" marB="0" anchor="ctr"/>
                </a:tc>
                <a:tc>
                  <a:txBody>
                    <a:bodyPr/>
                    <a:lstStyle/>
                    <a:p>
                      <a:pPr algn="ctr"/>
                      <a:r>
                        <a:rPr lang="zh-CN" altLang="en-US" sz="1600" b="1" dirty="0">
                          <a:solidFill>
                            <a:srgbClr val="000000"/>
                          </a:solidFill>
                          <a:effectLst/>
                          <a:latin typeface="仿宋" panose="02010609060101010101" charset="-122"/>
                          <a:ea typeface="仿宋" panose="02010609060101010101" charset="-122"/>
                        </a:rPr>
                        <a:t> 项目经理</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r>
              <a:tr h="512250">
                <a:tc>
                  <a:txBody>
                    <a:bodyPr/>
                    <a:lstStyle/>
                    <a:p>
                      <a:pPr indent="0" algn="ctr">
                        <a:buNone/>
                      </a:pPr>
                      <a:r>
                        <a:rPr lang="en-US" sz="1600" b="1">
                          <a:latin typeface="仿宋" panose="02010609060101010101" charset="-122"/>
                          <a:ea typeface="仿宋" panose="02010609060101010101" charset="-122"/>
                        </a:rPr>
                        <a:t>3</a:t>
                      </a:r>
                      <a:endParaRPr lang="en-US" altLang="en-US" sz="1600" b="1">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600" b="1" kern="1200" dirty="0">
                          <a:solidFill>
                            <a:schemeClr val="dk1"/>
                          </a:solidFill>
                          <a:effectLst/>
                          <a:latin typeface="仿宋" panose="02010609060101010101" charset="-122"/>
                          <a:ea typeface="仿宋" panose="02010609060101010101" charset="-122"/>
                          <a:cs typeface="+mn-cs"/>
                        </a:rPr>
                        <a:t>年度安全生产监督管理工作安排</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algn="ctr"/>
                      <a:r>
                        <a:rPr lang="zh-CN" altLang="en-US" sz="1600" b="1" kern="1200" dirty="0">
                          <a:solidFill>
                            <a:schemeClr val="dk1"/>
                          </a:solidFill>
                          <a:effectLst/>
                          <a:latin typeface="仿宋" panose="02010609060101010101" charset="-122"/>
                          <a:ea typeface="仿宋" panose="02010609060101010101" charset="-122"/>
                          <a:cs typeface="+mn-cs"/>
                        </a:rPr>
                        <a:t>生产副总经理 </a:t>
                      </a:r>
                      <a:endParaRPr lang="zh-CN" altLang="en-US" sz="1600" b="1" dirty="0">
                        <a:latin typeface="仿宋" panose="02010609060101010101" charset="-122"/>
                        <a:ea typeface="仿宋" panose="02010609060101010101" charset="-122"/>
                      </a:endParaRPr>
                    </a:p>
                  </a:txBody>
                  <a:tcPr marL="68580" marR="68580" marT="0" marB="0" anchor="ctr"/>
                </a:tc>
                <a:tc>
                  <a:txBody>
                    <a:bodyPr/>
                    <a:lstStyle/>
                    <a:p>
                      <a:pPr algn="ctr"/>
                      <a:r>
                        <a:rPr lang="zh-CN" altLang="en-US" sz="1600" b="1" kern="1200" dirty="0">
                          <a:solidFill>
                            <a:schemeClr val="dk1"/>
                          </a:solidFill>
                          <a:effectLst/>
                          <a:latin typeface="仿宋" panose="02010609060101010101" charset="-122"/>
                          <a:ea typeface="仿宋" panose="02010609060101010101" charset="-122"/>
                          <a:cs typeface="+mn-cs"/>
                        </a:rPr>
                        <a:t>经理 </a:t>
                      </a:r>
                      <a:endParaRPr lang="zh-CN" altLang="en-US" sz="1600" b="1" dirty="0">
                        <a:latin typeface="仿宋" panose="02010609060101010101" charset="-122"/>
                        <a:ea typeface="仿宋" panose="02010609060101010101" charset="-122"/>
                      </a:endParaRPr>
                    </a:p>
                  </a:txBody>
                  <a:tcPr marL="68580" marR="68580" marT="0" marB="0" anchor="ctr"/>
                </a:tc>
                <a:tc>
                  <a:txBody>
                    <a:bodyPr/>
                    <a:lstStyle/>
                    <a:p>
                      <a:pPr algn="ctr"/>
                      <a:r>
                        <a:rPr lang="en-US" altLang="zh-CN" sz="1600" b="1" kern="1200" dirty="0">
                          <a:solidFill>
                            <a:schemeClr val="dk1"/>
                          </a:solidFill>
                          <a:effectLst/>
                          <a:latin typeface="仿宋" panose="02010609060101010101" charset="-122"/>
                          <a:ea typeface="仿宋" panose="02010609060101010101" charset="-122"/>
                          <a:cs typeface="+mn-cs"/>
                        </a:rPr>
                        <a:t>- </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r>
              <a:tr h="512250">
                <a:tc>
                  <a:txBody>
                    <a:bodyPr/>
                    <a:lstStyle/>
                    <a:p>
                      <a:pPr indent="0" algn="ctr">
                        <a:buNone/>
                      </a:pPr>
                      <a:r>
                        <a:rPr lang="en-US" altLang="en-US" sz="1600" b="1">
                          <a:latin typeface="仿宋" panose="02010609060101010101" charset="-122"/>
                          <a:ea typeface="仿宋" panose="02010609060101010101" charset="-122"/>
                        </a:rPr>
                        <a:t>4</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600" b="1" kern="1200" dirty="0">
                          <a:solidFill>
                            <a:schemeClr val="dk1"/>
                          </a:solidFill>
                          <a:effectLst/>
                          <a:latin typeface="仿宋" panose="02010609060101010101" charset="-122"/>
                          <a:ea typeface="仿宋" panose="02010609060101010101" charset="-122"/>
                          <a:cs typeface="+mn-cs"/>
                        </a:rPr>
                        <a:t>项目安全总监配置</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600" b="1" dirty="0">
                          <a:latin typeface="仿宋" panose="02010609060101010101" charset="-122"/>
                          <a:ea typeface="仿宋" panose="02010609060101010101" charset="-122"/>
                          <a:cs typeface="仿宋" panose="02010609060101010101" charset="-122"/>
                        </a:rPr>
                        <a:t>总经理</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algn="ctr"/>
                      <a:r>
                        <a:rPr lang="en-US" altLang="zh-CN" sz="1600" b="1" kern="1200" dirty="0">
                          <a:solidFill>
                            <a:schemeClr val="dk1"/>
                          </a:solidFill>
                          <a:effectLst/>
                          <a:latin typeface="仿宋" panose="02010609060101010101" charset="-122"/>
                          <a:ea typeface="仿宋" panose="02010609060101010101" charset="-122"/>
                          <a:cs typeface="+mn-cs"/>
                        </a:rPr>
                        <a:t>- </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600" b="1" kern="1200" dirty="0">
                          <a:solidFill>
                            <a:schemeClr val="dk1"/>
                          </a:solidFill>
                          <a:effectLst/>
                          <a:latin typeface="仿宋" panose="02010609060101010101" charset="-122"/>
                          <a:ea typeface="仿宋" panose="02010609060101010101" charset="-122"/>
                          <a:cs typeface="+mn-cs"/>
                        </a:rPr>
                        <a:t>- </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r>
              <a:tr h="512250">
                <a:tc>
                  <a:txBody>
                    <a:bodyPr/>
                    <a:lstStyle/>
                    <a:p>
                      <a:pPr indent="0" algn="ctr">
                        <a:buNone/>
                      </a:pPr>
                      <a:r>
                        <a:rPr lang="en-US" altLang="en-US" sz="1600" b="1">
                          <a:latin typeface="仿宋" panose="02010609060101010101" charset="-122"/>
                          <a:ea typeface="仿宋" panose="02010609060101010101" charset="-122"/>
                        </a:rPr>
                        <a:t>5</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600" b="1" kern="1200" dirty="0">
                          <a:solidFill>
                            <a:schemeClr val="dk1"/>
                          </a:solidFill>
                          <a:effectLst/>
                          <a:latin typeface="仿宋" panose="02010609060101010101" charset="-122"/>
                          <a:ea typeface="仿宋" panose="02010609060101010101" charset="-122"/>
                          <a:cs typeface="+mn-cs"/>
                        </a:rPr>
                        <a:t>安全生产检查方案</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600" b="1" kern="1200" dirty="0">
                          <a:solidFill>
                            <a:schemeClr val="dk1"/>
                          </a:solidFill>
                          <a:effectLst/>
                          <a:latin typeface="仿宋" panose="02010609060101010101" charset="-122"/>
                          <a:ea typeface="仿宋" panose="02010609060101010101" charset="-122"/>
                          <a:cs typeface="+mn-cs"/>
                        </a:rPr>
                        <a:t>生产副总经理</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600" b="1" kern="1200" dirty="0">
                          <a:solidFill>
                            <a:schemeClr val="dk1"/>
                          </a:solidFill>
                          <a:effectLst/>
                          <a:latin typeface="仿宋" panose="02010609060101010101" charset="-122"/>
                          <a:ea typeface="仿宋" panose="02010609060101010101" charset="-122"/>
                          <a:cs typeface="+mn-cs"/>
                        </a:rPr>
                        <a:t>生产副总经理</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600" b="1" dirty="0">
                          <a:solidFill>
                            <a:srgbClr val="000000"/>
                          </a:solidFill>
                          <a:effectLst/>
                          <a:latin typeface="仿宋" panose="02010609060101010101" charset="-122"/>
                          <a:ea typeface="仿宋" panose="02010609060101010101" charset="-122"/>
                        </a:rPr>
                        <a:t>项目经理</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r>
              <a:tr h="512250">
                <a:tc>
                  <a:txBody>
                    <a:bodyPr/>
                    <a:lstStyle/>
                    <a:p>
                      <a:pPr indent="0" algn="ctr">
                        <a:buNone/>
                      </a:pPr>
                      <a:r>
                        <a:rPr lang="en-US" altLang="en-US" sz="1600" b="1" dirty="0">
                          <a:latin typeface="仿宋" panose="02010609060101010101" charset="-122"/>
                          <a:ea typeface="仿宋" panose="02010609060101010101" charset="-122"/>
                          <a:cs typeface="仿宋" panose="02010609060101010101" charset="-122"/>
                        </a:rPr>
                        <a:t>6</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600" b="1" kern="1200" dirty="0">
                          <a:solidFill>
                            <a:schemeClr val="dk1"/>
                          </a:solidFill>
                          <a:effectLst/>
                          <a:latin typeface="仿宋" panose="02010609060101010101" charset="-122"/>
                          <a:ea typeface="仿宋" panose="02010609060101010101" charset="-122"/>
                          <a:cs typeface="+mn-cs"/>
                        </a:rPr>
                        <a:t>安全生产奖罚方案</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600" b="1" kern="1200" dirty="0">
                          <a:solidFill>
                            <a:schemeClr val="dk1"/>
                          </a:solidFill>
                          <a:effectLst/>
                          <a:latin typeface="仿宋" panose="02010609060101010101" charset="-122"/>
                          <a:ea typeface="仿宋" panose="02010609060101010101" charset="-122"/>
                          <a:cs typeface="+mn-cs"/>
                        </a:rPr>
                        <a:t>安委会主任</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600" b="1" dirty="0">
                          <a:latin typeface="仿宋" panose="02010609060101010101" charset="-122"/>
                          <a:ea typeface="仿宋" panose="02010609060101010101" charset="-122"/>
                          <a:cs typeface="仿宋" panose="02010609060101010101" charset="-122"/>
                        </a:rPr>
                        <a:t>总经理</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600" b="1" dirty="0">
                          <a:latin typeface="仿宋" panose="02010609060101010101" charset="-122"/>
                          <a:ea typeface="仿宋" panose="02010609060101010101" charset="-122"/>
                          <a:cs typeface="仿宋" panose="02010609060101010101" charset="-122"/>
                        </a:rPr>
                        <a:t>项目经理</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r>
              <a:tr h="512250">
                <a:tc>
                  <a:txBody>
                    <a:bodyPr/>
                    <a:lstStyle/>
                    <a:p>
                      <a:pPr indent="0" algn="ctr">
                        <a:buNone/>
                      </a:pPr>
                      <a:r>
                        <a:rPr lang="en-US" altLang="en-US" sz="1600" b="1" dirty="0">
                          <a:latin typeface="仿宋" panose="02010609060101010101" charset="-122"/>
                          <a:ea typeface="仿宋" panose="02010609060101010101" charset="-122"/>
                          <a:cs typeface="仿宋" panose="02010609060101010101" charset="-122"/>
                        </a:rPr>
                        <a:t>7</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600" b="1" kern="1200" dirty="0">
                          <a:solidFill>
                            <a:schemeClr val="dk1"/>
                          </a:solidFill>
                          <a:effectLst/>
                          <a:latin typeface="仿宋" panose="02010609060101010101" charset="-122"/>
                          <a:ea typeface="仿宋" panose="02010609060101010101" charset="-122"/>
                          <a:cs typeface="+mn-cs"/>
                        </a:rPr>
                        <a:t>安全事故处理决定</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indent="0" algn="ctr">
                        <a:buNone/>
                      </a:pPr>
                      <a:r>
                        <a:rPr lang="zh-CN" altLang="en-US" sz="1600" b="1" kern="1200" dirty="0">
                          <a:solidFill>
                            <a:schemeClr val="dk1"/>
                          </a:solidFill>
                          <a:effectLst/>
                          <a:latin typeface="仿宋" panose="02010609060101010101" charset="-122"/>
                          <a:ea typeface="仿宋" panose="02010609060101010101" charset="-122"/>
                          <a:cs typeface="+mn-cs"/>
                        </a:rPr>
                        <a:t>安委会主任</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600" b="1" kern="1200" dirty="0">
                          <a:solidFill>
                            <a:schemeClr val="dk1"/>
                          </a:solidFill>
                          <a:effectLst/>
                          <a:latin typeface="仿宋" panose="02010609060101010101" charset="-122"/>
                          <a:ea typeface="仿宋" panose="02010609060101010101" charset="-122"/>
                          <a:cs typeface="+mn-cs"/>
                        </a:rPr>
                        <a:t>- </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defRPr/>
                      </a:pPr>
                      <a:r>
                        <a:rPr lang="en-US" altLang="zh-CN" sz="1600" b="1" kern="1200" dirty="0">
                          <a:solidFill>
                            <a:schemeClr val="dk1"/>
                          </a:solidFill>
                          <a:effectLst/>
                          <a:latin typeface="仿宋" panose="02010609060101010101" charset="-122"/>
                          <a:ea typeface="仿宋" panose="02010609060101010101" charset="-122"/>
                          <a:cs typeface="+mn-cs"/>
                        </a:rPr>
                        <a:t>- </a:t>
                      </a:r>
                      <a:endParaRPr lang="en-US" altLang="en-US" sz="1600" b="1" dirty="0">
                        <a:latin typeface="仿宋" panose="02010609060101010101" charset="-122"/>
                        <a:ea typeface="仿宋" panose="02010609060101010101" charset="-122"/>
                        <a:cs typeface="仿宋" panose="02010609060101010101" charset="-122"/>
                      </a:endParaRPr>
                    </a:p>
                  </a:txBody>
                  <a:tcPr marL="68580" marR="68580" marT="0" marB="0" anchor="ctr"/>
                </a:tc>
              </a:tr>
            </a:tbl>
          </a:graphicData>
        </a:graphic>
      </p:graphicFrame>
      <p:sp>
        <p:nvSpPr>
          <p:cNvPr id="6" name="文本框 5"/>
          <p:cNvSpPr txBox="1"/>
          <p:nvPr/>
        </p:nvSpPr>
        <p:spPr>
          <a:xfrm>
            <a:off x="62231" y="78105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2.</a:t>
            </a:r>
            <a:r>
              <a:rPr lang="zh-CN" altLang="en-US" sz="2000" b="1" dirty="0">
                <a:latin typeface="仿宋" panose="02010609060101010101" charset="-122"/>
                <a:ea typeface="仿宋" panose="02010609060101010101" charset="-122"/>
                <a:cs typeface="仿宋" panose="02010609060101010101" charset="-122"/>
                <a:sym typeface="+mn-ea"/>
              </a:rPr>
              <a:t>职责与权限</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46011" y="1238249"/>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2</a:t>
            </a:r>
            <a:r>
              <a:rPr lang="en-US" altLang="zh-CN" sz="1600" b="1" dirty="0">
                <a:latin typeface="仿宋" panose="02010609060101010101" charset="-122"/>
                <a:ea typeface="仿宋" panose="02010609060101010101" charset="-122"/>
                <a:cs typeface="仿宋" panose="02010609060101010101" charset="-122"/>
              </a:rPr>
              <a:t>.2 </a:t>
            </a:r>
            <a:r>
              <a:rPr lang="zh-CN" altLang="en-US" sz="1600" b="1" dirty="0">
                <a:latin typeface="仿宋" panose="02010609060101010101" charset="-122"/>
                <a:ea typeface="仿宋" panose="02010609060101010101" charset="-122"/>
                <a:cs typeface="仿宋" panose="02010609060101010101" charset="-122"/>
              </a:rPr>
              <a:t> 审批权限  </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sp>
        <p:nvSpPr>
          <p:cNvPr id="24" name="文本框 23"/>
          <p:cNvSpPr txBox="1"/>
          <p:nvPr/>
        </p:nvSpPr>
        <p:spPr>
          <a:xfrm>
            <a:off x="1095223" y="2608642"/>
            <a:ext cx="10001424" cy="1198880"/>
          </a:xfrm>
          <a:prstGeom prst="rect">
            <a:avLst/>
          </a:prstGeom>
          <a:noFill/>
        </p:spPr>
        <p:txBody>
          <a:bodyPr wrap="square" rtlCol="0">
            <a:spAutoFit/>
            <a:scene3d>
              <a:camera prst="orthographicFront"/>
              <a:lightRig rig="threePt" dir="t"/>
            </a:scene3d>
          </a:bodyPr>
          <a:lstStyle/>
          <a:p>
            <a:pPr algn="ctr">
              <a:lnSpc>
                <a:spcPct val="150000"/>
              </a:lnSpc>
            </a:pPr>
            <a:r>
              <a:rPr lang="en-US" altLang="zh-CN"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rPr>
              <a:t>3. </a:t>
            </a:r>
            <a:r>
              <a:rPr lang="zh-CN" altLang="en-US"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rPr>
              <a:t>项目安全管理要求</a:t>
            </a:r>
            <a:endParaRPr lang="zh-CN" altLang="en-US"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endParaRPr>
          </a:p>
        </p:txBody>
      </p:sp>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24" name="文本框 23"/>
          <p:cNvSpPr txBox="1"/>
          <p:nvPr/>
        </p:nvSpPr>
        <p:spPr>
          <a:xfrm>
            <a:off x="902183" y="2338767"/>
            <a:ext cx="10001424" cy="1198880"/>
          </a:xfrm>
          <a:prstGeom prst="rect">
            <a:avLst/>
          </a:prstGeom>
          <a:noFill/>
        </p:spPr>
        <p:txBody>
          <a:bodyPr wrap="square" rtlCol="0">
            <a:spAutoFit/>
            <a:scene3d>
              <a:camera prst="orthographicFront"/>
              <a:lightRig rig="threePt" dir="t"/>
            </a:scene3d>
          </a:bodyPr>
          <a:lstStyle/>
          <a:p>
            <a:pPr algn="ctr">
              <a:lnSpc>
                <a:spcPct val="150000"/>
              </a:lnSpc>
            </a:pPr>
            <a:r>
              <a:rPr lang="en-US" altLang="zh-CN"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rPr>
              <a:t>3.1 </a:t>
            </a:r>
            <a:r>
              <a:rPr lang="zh-CN" altLang="en-US"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rPr>
              <a:t>项目部各级管理人员的安全职责</a:t>
            </a:r>
            <a:endParaRPr lang="zh-CN" altLang="en-US"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endParaRPr>
          </a:p>
        </p:txBody>
      </p:sp>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sp>
        <p:nvSpPr>
          <p:cNvPr id="6" name="文本框 5"/>
          <p:cNvSpPr txBox="1"/>
          <p:nvPr/>
        </p:nvSpPr>
        <p:spPr>
          <a:xfrm>
            <a:off x="184151" y="48514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3.1</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管理要求</a:t>
            </a:r>
            <a:r>
              <a:rPr lang="en-US" altLang="zh-CN" sz="2000" b="1" dirty="0">
                <a:latin typeface="仿宋" panose="02010609060101010101" charset="-122"/>
                <a:ea typeface="仿宋" panose="02010609060101010101" charset="-122"/>
                <a:cs typeface="仿宋" panose="02010609060101010101" charset="-122"/>
                <a:sym typeface="+mn-ea"/>
              </a:rPr>
              <a:t>-</a:t>
            </a:r>
            <a:r>
              <a:rPr lang="zh-CN" altLang="en-US" sz="2000" b="1" dirty="0">
                <a:latin typeface="仿宋" panose="02010609060101010101" charset="-122"/>
                <a:ea typeface="仿宋" panose="02010609060101010101" charset="-122"/>
                <a:cs typeface="仿宋" panose="02010609060101010101" charset="-122"/>
                <a:sym typeface="+mn-ea"/>
              </a:rPr>
              <a:t>安全生产职责</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nvSpPr>
        <p:spPr>
          <a:xfrm>
            <a:off x="346011" y="875732"/>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3.1</a:t>
            </a:r>
            <a:r>
              <a:rPr lang="en-US" altLang="zh-CN" sz="1600" b="1" dirty="0">
                <a:latin typeface="仿宋" panose="02010609060101010101" charset="-122"/>
                <a:ea typeface="仿宋" panose="02010609060101010101" charset="-122"/>
                <a:cs typeface="仿宋" panose="02010609060101010101" charset="-122"/>
              </a:rPr>
              <a:t>.1 </a:t>
            </a:r>
            <a:r>
              <a:rPr lang="zh-CN" altLang="en-US" sz="1600" b="1" dirty="0">
                <a:latin typeface="仿宋" panose="02010609060101010101" charset="-122"/>
                <a:ea typeface="仿宋" panose="02010609060101010101" charset="-122"/>
                <a:cs typeface="仿宋" panose="02010609060101010101" charset="-122"/>
              </a:rPr>
              <a:t> 项目部各岗位安全生产职责及责任清单</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cxnSp>
        <p:nvCxnSpPr>
          <p:cNvPr id="7" name="直接连接符 70"/>
          <p:cNvCxnSpPr/>
          <p:nvPr/>
        </p:nvCxnSpPr>
        <p:spPr>
          <a:xfrm>
            <a:off x="1269481" y="1322273"/>
            <a:ext cx="8712968"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413497" y="1587749"/>
            <a:ext cx="1728192" cy="432048"/>
          </a:xfrm>
          <a:prstGeom prst="rect">
            <a:avLst/>
          </a:prstGeom>
          <a:solidFill>
            <a:srgbClr val="00B0F0"/>
          </a:solidFill>
        </p:spPr>
        <p:txBody>
          <a:bodyPr wrap="square">
            <a:noAutofit/>
          </a:bodyPr>
          <a:lstStyle/>
          <a:p>
            <a:pPr algn="ctr">
              <a:spcAft>
                <a:spcPts val="0"/>
              </a:spcAft>
            </a:pPr>
            <a:r>
              <a:rPr lang="zh-CN" altLang="en-US"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项目经理</a:t>
            </a:r>
            <a:endParaRPr lang="zh-CN" altLang="zh-CN"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1" name="组合 61"/>
          <p:cNvGrpSpPr/>
          <p:nvPr/>
        </p:nvGrpSpPr>
        <p:grpSpPr>
          <a:xfrm>
            <a:off x="1387303" y="2423175"/>
            <a:ext cx="3964022" cy="3054973"/>
            <a:chOff x="1245306" y="3378765"/>
            <a:chExt cx="3201651" cy="2002738"/>
          </a:xfrm>
          <a:solidFill>
            <a:srgbClr val="00B0F0"/>
          </a:solidFill>
        </p:grpSpPr>
        <p:sp>
          <p:nvSpPr>
            <p:cNvPr id="12" name="koppt-矩形"/>
            <p:cNvSpPr>
              <a:spLocks noChangeArrowheads="1"/>
            </p:cNvSpPr>
            <p:nvPr/>
          </p:nvSpPr>
          <p:spPr bwMode="auto">
            <a:xfrm>
              <a:off x="1885190" y="3378765"/>
              <a:ext cx="2561767" cy="544598"/>
            </a:xfrm>
            <a:prstGeom prst="rect">
              <a:avLst/>
            </a:prstGeom>
            <a:grpFill/>
            <a:ln>
              <a:noFill/>
            </a:ln>
          </p:spPr>
          <p:txBody>
            <a:bodyPr vert="horz" wrap="square" lIns="91440" tIns="45720" rIns="91440" bIns="45720" numCol="1" anchor="t" anchorCtr="0" compatLnSpc="1"/>
            <a:lstStyle/>
            <a:p>
              <a:endParaRPr lang="zh-CN" altLang="en-US"/>
            </a:p>
          </p:txBody>
        </p:sp>
        <p:sp>
          <p:nvSpPr>
            <p:cNvPr id="13" name="koppt-矩形"/>
            <p:cNvSpPr>
              <a:spLocks noChangeArrowheads="1"/>
            </p:cNvSpPr>
            <p:nvPr/>
          </p:nvSpPr>
          <p:spPr bwMode="auto">
            <a:xfrm>
              <a:off x="1885189" y="4836905"/>
              <a:ext cx="2561767" cy="544598"/>
            </a:xfrm>
            <a:prstGeom prst="rect">
              <a:avLst/>
            </a:prstGeom>
            <a:grpFill/>
            <a:ln>
              <a:noFill/>
            </a:ln>
          </p:spPr>
          <p:txBody>
            <a:bodyPr vert="horz" wrap="square" lIns="91440" tIns="45720" rIns="91440" bIns="45720" numCol="1" anchor="t" anchorCtr="0" compatLnSpc="1"/>
            <a:lstStyle/>
            <a:p>
              <a:endParaRPr lang="zh-CN" altLang="en-US" dirty="0"/>
            </a:p>
          </p:txBody>
        </p:sp>
        <p:sp>
          <p:nvSpPr>
            <p:cNvPr id="14" name="koppt-三角形"/>
            <p:cNvSpPr/>
            <p:nvPr/>
          </p:nvSpPr>
          <p:spPr bwMode="auto">
            <a:xfrm>
              <a:off x="4031340" y="3733469"/>
              <a:ext cx="415616" cy="189894"/>
            </a:xfrm>
            <a:custGeom>
              <a:avLst/>
              <a:gdLst>
                <a:gd name="T0" fmla="*/ 116 w 116"/>
                <a:gd name="T1" fmla="*/ 53 h 53"/>
                <a:gd name="T2" fmla="*/ 116 w 116"/>
                <a:gd name="T3" fmla="*/ 0 h 53"/>
                <a:gd name="T4" fmla="*/ 0 w 116"/>
                <a:gd name="T5" fmla="*/ 0 h 53"/>
                <a:gd name="T6" fmla="*/ 116 w 116"/>
                <a:gd name="T7" fmla="*/ 53 h 53"/>
              </a:gdLst>
              <a:ahLst/>
              <a:cxnLst>
                <a:cxn ang="0">
                  <a:pos x="T0" y="T1"/>
                </a:cxn>
                <a:cxn ang="0">
                  <a:pos x="T2" y="T3"/>
                </a:cxn>
                <a:cxn ang="0">
                  <a:pos x="T4" y="T5"/>
                </a:cxn>
                <a:cxn ang="0">
                  <a:pos x="T6" y="T7"/>
                </a:cxn>
              </a:cxnLst>
              <a:rect l="0" t="0" r="r" b="b"/>
              <a:pathLst>
                <a:path w="116" h="53">
                  <a:moveTo>
                    <a:pt x="116" y="53"/>
                  </a:moveTo>
                  <a:lnTo>
                    <a:pt x="116" y="0"/>
                  </a:lnTo>
                  <a:lnTo>
                    <a:pt x="0" y="0"/>
                  </a:lnTo>
                  <a:lnTo>
                    <a:pt x="116" y="53"/>
                  </a:lnTo>
                  <a:close/>
                </a:path>
              </a:pathLst>
            </a:custGeom>
            <a:grpFill/>
            <a:ln>
              <a:noFill/>
            </a:ln>
          </p:spPr>
          <p:txBody>
            <a:bodyPr vert="horz" wrap="square" lIns="91440" tIns="45720" rIns="91440" bIns="45720" numCol="1" anchor="t" anchorCtr="0" compatLnSpc="1"/>
            <a:lstStyle/>
            <a:p>
              <a:endParaRPr lang="zh-CN" altLang="en-US"/>
            </a:p>
          </p:txBody>
        </p:sp>
        <p:sp>
          <p:nvSpPr>
            <p:cNvPr id="16" name="koppt-文本框"/>
            <p:cNvSpPr/>
            <p:nvPr/>
          </p:nvSpPr>
          <p:spPr>
            <a:xfrm>
              <a:off x="1245306" y="3489804"/>
              <a:ext cx="342094" cy="297881"/>
            </a:xfrm>
            <a:custGeom>
              <a:avLst/>
              <a:gdLst>
                <a:gd name="connsiteX0" fmla="*/ 202761 w 342094"/>
                <a:gd name="connsiteY0" fmla="*/ 180174 h 297881"/>
                <a:gd name="connsiteX1" fmla="*/ 342094 w 342094"/>
                <a:gd name="connsiteY1" fmla="*/ 180174 h 297881"/>
                <a:gd name="connsiteX2" fmla="*/ 342094 w 342094"/>
                <a:gd name="connsiteY2" fmla="*/ 297881 h 297881"/>
                <a:gd name="connsiteX3" fmla="*/ 202761 w 342094"/>
                <a:gd name="connsiteY3" fmla="*/ 297881 h 297881"/>
                <a:gd name="connsiteX4" fmla="*/ 46617 w 342094"/>
                <a:gd name="connsiteY4" fmla="*/ 180167 h 297881"/>
                <a:gd name="connsiteX5" fmla="*/ 185950 w 342094"/>
                <a:gd name="connsiteY5" fmla="*/ 180167 h 297881"/>
                <a:gd name="connsiteX6" fmla="*/ 185950 w 342094"/>
                <a:gd name="connsiteY6" fmla="*/ 297881 h 297881"/>
                <a:gd name="connsiteX7" fmla="*/ 46617 w 342094"/>
                <a:gd name="connsiteY7" fmla="*/ 297881 h 297881"/>
                <a:gd name="connsiteX8" fmla="*/ 202761 w 342094"/>
                <a:gd name="connsiteY8" fmla="*/ 42974 h 297881"/>
                <a:gd name="connsiteX9" fmla="*/ 342094 w 342094"/>
                <a:gd name="connsiteY9" fmla="*/ 42974 h 297881"/>
                <a:gd name="connsiteX10" fmla="*/ 342094 w 342094"/>
                <a:gd name="connsiteY10" fmla="*/ 160688 h 297881"/>
                <a:gd name="connsiteX11" fmla="*/ 202761 w 342094"/>
                <a:gd name="connsiteY11" fmla="*/ 160688 h 297881"/>
                <a:gd name="connsiteX12" fmla="*/ 0 w 342094"/>
                <a:gd name="connsiteY12" fmla="*/ 0 h 297881"/>
                <a:gd name="connsiteX13" fmla="*/ 186751 w 342094"/>
                <a:gd name="connsiteY13" fmla="*/ 0 h 297881"/>
                <a:gd name="connsiteX14" fmla="*/ 186751 w 342094"/>
                <a:gd name="connsiteY14" fmla="*/ 160688 h 297881"/>
                <a:gd name="connsiteX15" fmla="*/ 0 w 342094"/>
                <a:gd name="connsiteY15" fmla="*/ 160688 h 29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2094" h="297881">
                  <a:moveTo>
                    <a:pt x="202761" y="180174"/>
                  </a:moveTo>
                  <a:lnTo>
                    <a:pt x="342094" y="180174"/>
                  </a:lnTo>
                  <a:lnTo>
                    <a:pt x="342094" y="297881"/>
                  </a:lnTo>
                  <a:lnTo>
                    <a:pt x="202761" y="297881"/>
                  </a:lnTo>
                  <a:close/>
                  <a:moveTo>
                    <a:pt x="46617" y="180167"/>
                  </a:moveTo>
                  <a:lnTo>
                    <a:pt x="185950" y="180167"/>
                  </a:lnTo>
                  <a:lnTo>
                    <a:pt x="185950" y="297881"/>
                  </a:lnTo>
                  <a:lnTo>
                    <a:pt x="46617" y="297881"/>
                  </a:lnTo>
                  <a:close/>
                  <a:moveTo>
                    <a:pt x="202761" y="42974"/>
                  </a:moveTo>
                  <a:lnTo>
                    <a:pt x="342094" y="42974"/>
                  </a:lnTo>
                  <a:lnTo>
                    <a:pt x="342094" y="160688"/>
                  </a:lnTo>
                  <a:lnTo>
                    <a:pt x="202761" y="160688"/>
                  </a:lnTo>
                  <a:close/>
                  <a:moveTo>
                    <a:pt x="0" y="0"/>
                  </a:moveTo>
                  <a:lnTo>
                    <a:pt x="186751" y="0"/>
                  </a:lnTo>
                  <a:lnTo>
                    <a:pt x="186751" y="160688"/>
                  </a:lnTo>
                  <a:lnTo>
                    <a:pt x="0" y="160688"/>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7" name="koppt-文本框"/>
            <p:cNvSpPr/>
            <p:nvPr/>
          </p:nvSpPr>
          <p:spPr bwMode="auto">
            <a:xfrm>
              <a:off x="1245306" y="4923637"/>
              <a:ext cx="310812" cy="340443"/>
            </a:xfrm>
            <a:custGeom>
              <a:avLst/>
              <a:gdLst>
                <a:gd name="connsiteX0" fmla="*/ 68948 w 310812"/>
                <a:gd name="connsiteY0" fmla="*/ 160612 h 340443"/>
                <a:gd name="connsiteX1" fmla="*/ 106158 w 310812"/>
                <a:gd name="connsiteY1" fmla="*/ 160612 h 340443"/>
                <a:gd name="connsiteX2" fmla="*/ 143368 w 310812"/>
                <a:gd name="connsiteY2" fmla="*/ 181320 h 340443"/>
                <a:gd name="connsiteX3" fmla="*/ 143368 w 310812"/>
                <a:gd name="connsiteY3" fmla="*/ 306657 h 340443"/>
                <a:gd name="connsiteX4" fmla="*/ 156500 w 310812"/>
                <a:gd name="connsiteY4" fmla="*/ 319735 h 340443"/>
                <a:gd name="connsiteX5" fmla="*/ 168539 w 310812"/>
                <a:gd name="connsiteY5" fmla="*/ 306657 h 340443"/>
                <a:gd name="connsiteX6" fmla="*/ 168539 w 310812"/>
                <a:gd name="connsiteY6" fmla="*/ 181320 h 340443"/>
                <a:gd name="connsiteX7" fmla="*/ 205749 w 310812"/>
                <a:gd name="connsiteY7" fmla="*/ 160612 h 340443"/>
                <a:gd name="connsiteX8" fmla="*/ 242959 w 310812"/>
                <a:gd name="connsiteY8" fmla="*/ 160612 h 340443"/>
                <a:gd name="connsiteX9" fmla="*/ 310812 w 310812"/>
                <a:gd name="connsiteY9" fmla="*/ 254342 h 340443"/>
                <a:gd name="connsiteX10" fmla="*/ 310812 w 310812"/>
                <a:gd name="connsiteY10" fmla="*/ 340443 h 340443"/>
                <a:gd name="connsiteX11" fmla="*/ 0 w 310812"/>
                <a:gd name="connsiteY11" fmla="*/ 340443 h 340443"/>
                <a:gd name="connsiteX12" fmla="*/ 0 w 310812"/>
                <a:gd name="connsiteY12" fmla="*/ 254342 h 340443"/>
                <a:gd name="connsiteX13" fmla="*/ 68948 w 310812"/>
                <a:gd name="connsiteY13" fmla="*/ 160612 h 340443"/>
                <a:gd name="connsiteX14" fmla="*/ 155635 w 310812"/>
                <a:gd name="connsiteY14" fmla="*/ 0 h 340443"/>
                <a:gd name="connsiteX15" fmla="*/ 238945 w 310812"/>
                <a:gd name="connsiteY15" fmla="*/ 82895 h 340443"/>
                <a:gd name="connsiteX16" fmla="*/ 185232 w 310812"/>
                <a:gd name="connsiteY16" fmla="*/ 160336 h 340443"/>
                <a:gd name="connsiteX17" fmla="*/ 197290 w 310812"/>
                <a:gd name="connsiteY17" fmla="*/ 160336 h 340443"/>
                <a:gd name="connsiteX18" fmla="*/ 155635 w 310812"/>
                <a:gd name="connsiteY18" fmla="*/ 173425 h 340443"/>
                <a:gd name="connsiteX19" fmla="*/ 115076 w 310812"/>
                <a:gd name="connsiteY19" fmla="*/ 160336 h 340443"/>
                <a:gd name="connsiteX20" fmla="*/ 127134 w 310812"/>
                <a:gd name="connsiteY20" fmla="*/ 160336 h 340443"/>
                <a:gd name="connsiteX21" fmla="*/ 72324 w 310812"/>
                <a:gd name="connsiteY21" fmla="*/ 82895 h 340443"/>
                <a:gd name="connsiteX22" fmla="*/ 155635 w 310812"/>
                <a:gd name="connsiteY22" fmla="*/ 0 h 3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812" h="340443">
                  <a:moveTo>
                    <a:pt x="68948" y="160612"/>
                  </a:moveTo>
                  <a:cubicBezTo>
                    <a:pt x="68948" y="160612"/>
                    <a:pt x="68948" y="160612"/>
                    <a:pt x="106158" y="160612"/>
                  </a:cubicBezTo>
                  <a:cubicBezTo>
                    <a:pt x="106158" y="172601"/>
                    <a:pt x="123668" y="179140"/>
                    <a:pt x="143368" y="181320"/>
                  </a:cubicBezTo>
                  <a:cubicBezTo>
                    <a:pt x="143368" y="181320"/>
                    <a:pt x="143368" y="181320"/>
                    <a:pt x="143368" y="306657"/>
                  </a:cubicBezTo>
                  <a:cubicBezTo>
                    <a:pt x="143368" y="313196"/>
                    <a:pt x="148840" y="319735"/>
                    <a:pt x="156500" y="319735"/>
                  </a:cubicBezTo>
                  <a:cubicBezTo>
                    <a:pt x="163067" y="319735"/>
                    <a:pt x="168539" y="313196"/>
                    <a:pt x="168539" y="306657"/>
                  </a:cubicBezTo>
                  <a:cubicBezTo>
                    <a:pt x="168539" y="306657"/>
                    <a:pt x="168539" y="306657"/>
                    <a:pt x="168539" y="181320"/>
                  </a:cubicBezTo>
                  <a:cubicBezTo>
                    <a:pt x="188238" y="179140"/>
                    <a:pt x="205749" y="171511"/>
                    <a:pt x="205749" y="160612"/>
                  </a:cubicBezTo>
                  <a:cubicBezTo>
                    <a:pt x="205749" y="160612"/>
                    <a:pt x="205749" y="160612"/>
                    <a:pt x="242959" y="160612"/>
                  </a:cubicBezTo>
                  <a:cubicBezTo>
                    <a:pt x="280169" y="160612"/>
                    <a:pt x="310812" y="203118"/>
                    <a:pt x="310812" y="254342"/>
                  </a:cubicBezTo>
                  <a:cubicBezTo>
                    <a:pt x="310812" y="254342"/>
                    <a:pt x="310812" y="254342"/>
                    <a:pt x="310812" y="340443"/>
                  </a:cubicBezTo>
                  <a:cubicBezTo>
                    <a:pt x="310812" y="340443"/>
                    <a:pt x="310812" y="340443"/>
                    <a:pt x="0" y="340443"/>
                  </a:cubicBezTo>
                  <a:cubicBezTo>
                    <a:pt x="0" y="340443"/>
                    <a:pt x="0" y="340443"/>
                    <a:pt x="0" y="254342"/>
                  </a:cubicBezTo>
                  <a:cubicBezTo>
                    <a:pt x="0" y="203118"/>
                    <a:pt x="30643" y="160612"/>
                    <a:pt x="68948" y="160612"/>
                  </a:cubicBezTo>
                  <a:close/>
                  <a:moveTo>
                    <a:pt x="155635" y="0"/>
                  </a:moveTo>
                  <a:cubicBezTo>
                    <a:pt x="201675" y="0"/>
                    <a:pt x="238945" y="37085"/>
                    <a:pt x="238945" y="82895"/>
                  </a:cubicBezTo>
                  <a:cubicBezTo>
                    <a:pt x="238945" y="117798"/>
                    <a:pt x="215925" y="148338"/>
                    <a:pt x="185232" y="160336"/>
                  </a:cubicBezTo>
                  <a:cubicBezTo>
                    <a:pt x="185232" y="160336"/>
                    <a:pt x="185232" y="160336"/>
                    <a:pt x="197290" y="160336"/>
                  </a:cubicBezTo>
                  <a:cubicBezTo>
                    <a:pt x="196194" y="165790"/>
                    <a:pt x="180847" y="173425"/>
                    <a:pt x="155635" y="173425"/>
                  </a:cubicBezTo>
                  <a:cubicBezTo>
                    <a:pt x="130422" y="173425"/>
                    <a:pt x="115076" y="165790"/>
                    <a:pt x="115076" y="160336"/>
                  </a:cubicBezTo>
                  <a:cubicBezTo>
                    <a:pt x="115076" y="160336"/>
                    <a:pt x="115076" y="160336"/>
                    <a:pt x="127134" y="160336"/>
                  </a:cubicBezTo>
                  <a:cubicBezTo>
                    <a:pt x="95344" y="148338"/>
                    <a:pt x="72324" y="117798"/>
                    <a:pt x="72324" y="82895"/>
                  </a:cubicBezTo>
                  <a:cubicBezTo>
                    <a:pt x="72324" y="37085"/>
                    <a:pt x="109595" y="0"/>
                    <a:pt x="155635" y="0"/>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black"/>
                </a:solidFill>
                <a:effectLst/>
                <a:uLnTx/>
                <a:uFillTx/>
              </a:endParaRPr>
            </a:p>
          </p:txBody>
        </p:sp>
      </p:grpSp>
      <p:sp>
        <p:nvSpPr>
          <p:cNvPr id="18" name="文本框 63"/>
          <p:cNvSpPr txBox="1"/>
          <p:nvPr/>
        </p:nvSpPr>
        <p:spPr>
          <a:xfrm>
            <a:off x="2482754" y="4881288"/>
            <a:ext cx="2868571" cy="417743"/>
          </a:xfrm>
          <a:prstGeom prst="rect">
            <a:avLst/>
          </a:prstGeom>
          <a:solidFill>
            <a:srgbClr val="00B0F0"/>
          </a:solidFill>
        </p:spPr>
        <p:txBody>
          <a:bodyPr wrap="square" rtlCol="0" anchor="ctr">
            <a:spAutoFit/>
          </a:bodyPr>
          <a:lstStyle/>
          <a:p>
            <a:pPr algn="ctr">
              <a:lnSpc>
                <a:spcPct val="150000"/>
              </a:lnSpc>
            </a:pPr>
            <a:r>
              <a:rPr lang="zh-CN" altLang="en-US" sz="1600" b="1" dirty="0">
                <a:solidFill>
                  <a:schemeClr val="bg1"/>
                </a:solidFill>
                <a:latin typeface="Arial" panose="020B0604020202020204" pitchFamily="34" charset="0"/>
                <a:ea typeface="微软雅黑" panose="020B0503020204020204" pitchFamily="34" charset="-122"/>
              </a:rPr>
              <a:t>具体工作</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19" name="文本框 64"/>
          <p:cNvSpPr txBox="1"/>
          <p:nvPr/>
        </p:nvSpPr>
        <p:spPr>
          <a:xfrm>
            <a:off x="2363407" y="2693797"/>
            <a:ext cx="2861658" cy="338554"/>
          </a:xfrm>
          <a:prstGeom prst="rect">
            <a:avLst/>
          </a:prstGeom>
          <a:solidFill>
            <a:srgbClr val="00B0F0"/>
          </a:solidFill>
        </p:spPr>
        <p:txBody>
          <a:bodyPr wrap="square" rtlCol="0" anchor="ctr">
            <a:spAutoFit/>
          </a:bodyPr>
          <a:lstStyle/>
          <a:p>
            <a:pPr algn="ctr"/>
            <a:r>
              <a:rPr lang="zh-CN" altLang="en-US" sz="1600" b="1" dirty="0">
                <a:solidFill>
                  <a:schemeClr val="bg1"/>
                </a:solidFill>
                <a:latin typeface="Arial" panose="020B0604020202020204" pitchFamily="34" charset="0"/>
                <a:ea typeface="微软雅黑" panose="020B0503020204020204" pitchFamily="34" charset="-122"/>
              </a:rPr>
              <a:t>安全生产职责</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20" name="TextBox 3"/>
          <p:cNvSpPr txBox="1"/>
          <p:nvPr/>
        </p:nvSpPr>
        <p:spPr>
          <a:xfrm>
            <a:off x="5564777" y="1724301"/>
            <a:ext cx="5207666" cy="1869743"/>
          </a:xfrm>
          <a:prstGeom prst="rect">
            <a:avLst/>
          </a:prstGeom>
          <a:noFill/>
        </p:spPr>
        <p:txBody>
          <a:bodyPr wrap="square" rtlCol="0">
            <a:spAutoFit/>
          </a:bodyPr>
          <a:lstStyle/>
          <a:p>
            <a:pPr fontAlgn="t"/>
            <a:r>
              <a:rPr lang="en-US" altLang="zh-CN" sz="1050" b="1" dirty="0">
                <a:latin typeface="微软雅黑" panose="020B0503020204020204" pitchFamily="34" charset="-122"/>
                <a:ea typeface="微软雅黑" panose="020B0503020204020204" pitchFamily="34" charset="-122"/>
              </a:rPr>
              <a:t>1</a:t>
            </a:r>
            <a:r>
              <a:rPr lang="zh-CN" altLang="zh-CN" sz="1050" b="1" dirty="0">
                <a:latin typeface="微软雅黑" panose="020B0503020204020204" pitchFamily="34" charset="-122"/>
                <a:ea typeface="微软雅黑" panose="020B0503020204020204" pitchFamily="34" charset="-122"/>
              </a:rPr>
              <a:t>、项目安全生产第一责任人，对项目的安全生产工作负全面责任；</a:t>
            </a:r>
            <a:endParaRPr lang="zh-CN" altLang="zh-CN" sz="1050" b="1"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2</a:t>
            </a:r>
            <a:r>
              <a:rPr lang="zh-CN" altLang="zh-CN" sz="1050" b="1" dirty="0">
                <a:latin typeface="微软雅黑" panose="020B0503020204020204" pitchFamily="34" charset="-122"/>
                <a:ea typeface="微软雅黑" panose="020B0503020204020204" pitchFamily="34" charset="-122"/>
              </a:rPr>
              <a:t>、建立项目安全生产责任制，与项目管理人员签订安全生产责任书，组织对项目管理人员的安全生产责任考核；</a:t>
            </a:r>
            <a:endParaRPr lang="zh-CN" altLang="zh-CN" sz="1050" b="1"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3</a:t>
            </a:r>
            <a:r>
              <a:rPr lang="zh-CN" altLang="zh-CN" sz="1050" b="1" dirty="0">
                <a:latin typeface="微软雅黑" panose="020B0503020204020204" pitchFamily="34" charset="-122"/>
                <a:ea typeface="微软雅黑" panose="020B0503020204020204" pitchFamily="34" charset="-122"/>
              </a:rPr>
              <a:t>、组织项目班子及各部门负责人编制项目安全策划；</a:t>
            </a:r>
            <a:endParaRPr lang="zh-CN" altLang="zh-CN" sz="1050" b="1"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4</a:t>
            </a:r>
            <a:r>
              <a:rPr lang="zh-CN" altLang="zh-CN" sz="1050" b="1" dirty="0">
                <a:latin typeface="微软雅黑" panose="020B0503020204020204" pitchFamily="34" charset="-122"/>
                <a:ea typeface="微软雅黑" panose="020B0503020204020204" pitchFamily="34" charset="-122"/>
              </a:rPr>
              <a:t>、负责安全生产措施费用的足额投入，有效实施；</a:t>
            </a:r>
            <a:endParaRPr lang="zh-CN" altLang="zh-CN" sz="1050" b="1"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5</a:t>
            </a:r>
            <a:r>
              <a:rPr lang="zh-CN" altLang="zh-CN" sz="1050" b="1" dirty="0">
                <a:latin typeface="微软雅黑" panose="020B0503020204020204" pitchFamily="34" charset="-122"/>
                <a:ea typeface="微软雅黑" panose="020B0503020204020204" pitchFamily="34" charset="-122"/>
              </a:rPr>
              <a:t>、组织并参加项目安全生产周检查，及时消除生产安全、职业健康事故隐患。每月带班生产时间不得少于本月施工时间的 </a:t>
            </a:r>
            <a:r>
              <a:rPr lang="en-US" altLang="zh-CN" sz="1050" b="1" dirty="0">
                <a:latin typeface="微软雅黑" panose="020B0503020204020204" pitchFamily="34" charset="-122"/>
                <a:ea typeface="微软雅黑" panose="020B0503020204020204" pitchFamily="34" charset="-122"/>
              </a:rPr>
              <a:t>80%</a:t>
            </a:r>
            <a:r>
              <a:rPr lang="zh-CN" altLang="zh-CN" sz="1050" b="1" dirty="0">
                <a:latin typeface="微软雅黑" panose="020B0503020204020204" pitchFamily="34" charset="-122"/>
                <a:ea typeface="微软雅黑" panose="020B0503020204020204" pitchFamily="34" charset="-122"/>
              </a:rPr>
              <a:t>；</a:t>
            </a:r>
            <a:endParaRPr lang="zh-CN" altLang="zh-CN" sz="1050" b="1"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6</a:t>
            </a:r>
            <a:r>
              <a:rPr lang="zh-CN" altLang="zh-CN" sz="1050" b="1" dirty="0">
                <a:latin typeface="微软雅黑" panose="020B0503020204020204" pitchFamily="34" charset="-122"/>
                <a:ea typeface="微软雅黑" panose="020B0503020204020204" pitchFamily="34" charset="-122"/>
              </a:rPr>
              <a:t>、组织召开安全生产领导小组会议、安全生产周例会，研究解决安全生产中的难题；</a:t>
            </a:r>
            <a:endParaRPr lang="zh-CN" altLang="zh-CN" sz="1050" b="1"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7</a:t>
            </a:r>
            <a:r>
              <a:rPr lang="zh-CN" altLang="zh-CN" sz="1050" b="1" dirty="0">
                <a:latin typeface="微软雅黑" panose="020B0503020204020204" pitchFamily="34" charset="-122"/>
                <a:ea typeface="微软雅黑" panose="020B0503020204020204" pitchFamily="34" charset="-122"/>
              </a:rPr>
              <a:t>、组织应急预案的编制、评审及演练；</a:t>
            </a:r>
            <a:endParaRPr lang="zh-CN" altLang="zh-CN" sz="1050" b="1"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8</a:t>
            </a:r>
            <a:r>
              <a:rPr lang="zh-CN" altLang="zh-CN" sz="1050" b="1" dirty="0">
                <a:latin typeface="微软雅黑" panose="020B0503020204020204" pitchFamily="34" charset="-122"/>
                <a:ea typeface="微软雅黑" panose="020B0503020204020204" pitchFamily="34" charset="-122"/>
              </a:rPr>
              <a:t>、及时、如实报告生产安全事故，负责本项目应急救援预案的实施，配合事故调查和处理。</a:t>
            </a:r>
            <a:endParaRPr lang="zh-CN" altLang="zh-CN" sz="1050" b="1" dirty="0">
              <a:latin typeface="微软雅黑" panose="020B0503020204020204" pitchFamily="34" charset="-122"/>
              <a:ea typeface="微软雅黑" panose="020B0503020204020204" pitchFamily="34" charset="-122"/>
            </a:endParaRPr>
          </a:p>
        </p:txBody>
      </p:sp>
      <p:sp>
        <p:nvSpPr>
          <p:cNvPr id="21" name="TextBox 72"/>
          <p:cNvSpPr txBox="1"/>
          <p:nvPr/>
        </p:nvSpPr>
        <p:spPr>
          <a:xfrm>
            <a:off x="5564777" y="3804751"/>
            <a:ext cx="5207666" cy="2516073"/>
          </a:xfrm>
          <a:prstGeom prst="rect">
            <a:avLst/>
          </a:prstGeom>
          <a:noFill/>
        </p:spPr>
        <p:txBody>
          <a:bodyPr wrap="square" rtlCol="0">
            <a:spAutoFit/>
          </a:bodyPr>
          <a:lstStyle/>
          <a:p>
            <a:pPr fontAlgn="t"/>
            <a:r>
              <a:rPr lang="en-US" altLang="zh-CN" sz="1050" b="1" dirty="0">
                <a:latin typeface="微软雅黑" panose="020B0503020204020204" pitchFamily="34" charset="-122"/>
                <a:ea typeface="微软雅黑" panose="020B0503020204020204" pitchFamily="34" charset="-122"/>
              </a:rPr>
              <a:t>1</a:t>
            </a:r>
            <a:r>
              <a:rPr lang="zh-CN" altLang="zh-CN" sz="1050" b="1" dirty="0">
                <a:latin typeface="微软雅黑" panose="020B0503020204020204" pitchFamily="34" charset="-122"/>
                <a:ea typeface="微软雅黑" panose="020B0503020204020204" pitchFamily="34" charset="-122"/>
              </a:rPr>
              <a:t>、组织并参加项目安全周检查、项目安全周例会、安全生产领导小组会议，研究部署安全生产重要工作，解决安全生产中的难题；</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2</a:t>
            </a:r>
            <a:r>
              <a:rPr lang="zh-CN" altLang="zh-CN" sz="1050" b="1" dirty="0">
                <a:latin typeface="微软雅黑" panose="020B0503020204020204" pitchFamily="34" charset="-122"/>
                <a:ea typeface="微软雅黑" panose="020B0503020204020204" pitchFamily="34" charset="-122"/>
              </a:rPr>
              <a:t>、与项目管理人员签订安全生产责任书，落实项目安全生产责任，组织对项目管理人员的安全生产责任考核；</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3</a:t>
            </a:r>
            <a:r>
              <a:rPr lang="zh-CN" altLang="zh-CN" sz="1050" b="1" dirty="0">
                <a:latin typeface="微软雅黑" panose="020B0503020204020204" pitchFamily="34" charset="-122"/>
                <a:ea typeface="微软雅黑" panose="020B0503020204020204" pitchFamily="34" charset="-122"/>
              </a:rPr>
              <a:t>、组织项目班子及各部门负责人编制项目安全策划，制定安全管理目标，建立组织保障体系及岗位安全职责；</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4</a:t>
            </a:r>
            <a:r>
              <a:rPr lang="zh-CN" altLang="zh-CN" sz="1050" b="1" dirty="0">
                <a:latin typeface="微软雅黑" panose="020B0503020204020204" pitchFamily="34" charset="-122"/>
                <a:ea typeface="微软雅黑" panose="020B0503020204020204" pitchFamily="34" charset="-122"/>
              </a:rPr>
              <a:t>、督促项目管理人员履行职业健康安全生产职责；</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5</a:t>
            </a:r>
            <a:r>
              <a:rPr lang="zh-CN" altLang="zh-CN" sz="1050" b="1" dirty="0">
                <a:latin typeface="微软雅黑" panose="020B0503020204020204" pitchFamily="34" charset="-122"/>
                <a:ea typeface="微软雅黑" panose="020B0503020204020204" pitchFamily="34" charset="-122"/>
              </a:rPr>
              <a:t>、落实带班检查工作，填写带班检查记录，每月带班生产时间不得少于本月施工时间的 </a:t>
            </a:r>
            <a:r>
              <a:rPr lang="en-US" altLang="zh-CN" sz="1050" b="1" dirty="0">
                <a:latin typeface="微软雅黑" panose="020B0503020204020204" pitchFamily="34" charset="-122"/>
                <a:ea typeface="微软雅黑" panose="020B0503020204020204" pitchFamily="34" charset="-122"/>
              </a:rPr>
              <a:t>80%</a:t>
            </a:r>
            <a:r>
              <a:rPr lang="zh-CN" altLang="zh-CN" sz="1050" b="1" dirty="0">
                <a:latin typeface="微软雅黑" panose="020B0503020204020204" pitchFamily="34" charset="-122"/>
                <a:ea typeface="微软雅黑" panose="020B0503020204020204" pitchFamily="34" charset="-122"/>
              </a:rPr>
              <a:t>；</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6</a:t>
            </a:r>
            <a:r>
              <a:rPr lang="zh-CN" altLang="zh-CN" sz="1050" b="1" dirty="0">
                <a:latin typeface="微软雅黑" panose="020B0503020204020204" pitchFamily="34" charset="-122"/>
                <a:ea typeface="微软雅黑" panose="020B0503020204020204" pitchFamily="34" charset="-122"/>
              </a:rPr>
              <a:t>、组织项目应急预案的编制、评审，组织并参加应急救援演练；</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7</a:t>
            </a:r>
            <a:r>
              <a:rPr lang="zh-CN" altLang="zh-CN" sz="1050" b="1" dirty="0">
                <a:latin typeface="微软雅黑" panose="020B0503020204020204" pitchFamily="34" charset="-122"/>
                <a:ea typeface="微软雅黑" panose="020B0503020204020204" pitchFamily="34" charset="-122"/>
              </a:rPr>
              <a:t>、根据公司制度履行安全教育培训、安全技术交底工作；</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8</a:t>
            </a:r>
            <a:r>
              <a:rPr lang="zh-CN" altLang="zh-CN" sz="1050" b="1" dirty="0">
                <a:latin typeface="微软雅黑" panose="020B0503020204020204" pitchFamily="34" charset="-122"/>
                <a:ea typeface="微软雅黑" panose="020B0503020204020204" pitchFamily="34" charset="-122"/>
              </a:rPr>
              <a:t>、参加公司安全相关会议，定期向领导汇报项目安全生产情况；</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9</a:t>
            </a:r>
            <a:r>
              <a:rPr lang="zh-CN" altLang="zh-CN" sz="1050" b="1" dirty="0">
                <a:latin typeface="微软雅黑" panose="020B0503020204020204" pitchFamily="34" charset="-122"/>
                <a:ea typeface="微软雅黑" panose="020B0503020204020204" pitchFamily="34" charset="-122"/>
              </a:rPr>
              <a:t>、及时、如实报告生产安全事故，负责本项目应急救援预案的实施，配合事故调查和处理；</a:t>
            </a:r>
            <a:endParaRPr lang="zh-CN" altLang="zh-CN" sz="1050" dirty="0">
              <a:latin typeface="微软雅黑" panose="020B0503020204020204" pitchFamily="34" charset="-122"/>
              <a:ea typeface="微软雅黑" panose="020B0503020204020204" pitchFamily="34" charset="-122"/>
            </a:endParaRPr>
          </a:p>
          <a:p>
            <a:r>
              <a:rPr lang="en-US" altLang="zh-CN" sz="1050" b="1" dirty="0">
                <a:latin typeface="微软雅黑" panose="020B0503020204020204" pitchFamily="34" charset="-122"/>
                <a:ea typeface="微软雅黑" panose="020B0503020204020204" pitchFamily="34" charset="-122"/>
              </a:rPr>
              <a:t>10</a:t>
            </a:r>
            <a:r>
              <a:rPr lang="zh-CN" altLang="zh-CN" sz="1050" b="1" dirty="0">
                <a:latin typeface="微软雅黑" panose="020B0503020204020204" pitchFamily="34" charset="-122"/>
                <a:ea typeface="微软雅黑" panose="020B0503020204020204" pitchFamily="34" charset="-122"/>
              </a:rPr>
              <a:t>、参加项目应急救援预案及演练计划的编制，并参加演练。</a:t>
            </a:r>
            <a:endParaRPr lang="zh-CN" altLang="zh-CN" sz="1050" dirty="0">
              <a:latin typeface="微软雅黑" panose="020B0503020204020204" pitchFamily="34" charset="-122"/>
              <a:ea typeface="微软雅黑" panose="020B0503020204020204" pitchFamily="34" charset="-122"/>
            </a:endParaRPr>
          </a:p>
        </p:txBody>
      </p:sp>
      <p:sp>
        <p:nvSpPr>
          <p:cNvPr id="24" name="koppt-矩形"/>
          <p:cNvSpPr/>
          <p:nvPr/>
        </p:nvSpPr>
        <p:spPr>
          <a:xfrm flipV="1">
            <a:off x="5486440" y="1620152"/>
            <a:ext cx="5286004" cy="2043139"/>
          </a:xfrm>
          <a:prstGeom prst="rect">
            <a:avLst/>
          </a:prstGeom>
          <a:noFill/>
          <a:ln w="38100" cap="flat">
            <a:solidFill>
              <a:srgbClr val="D9D9D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4289" tIns="64289" rIns="64289" bIns="64289" numCol="1" spcCol="38100" rtlCol="0" anchor="ctr" anchorCtr="1">
            <a:noAutofit/>
          </a:bodyPr>
          <a:lstStyle/>
          <a:p>
            <a:pPr algn="ctr" defTabSz="433070" fontAlgn="auto" hangingPunct="0">
              <a:spcBef>
                <a:spcPts val="0"/>
              </a:spcBef>
              <a:spcAft>
                <a:spcPts val="0"/>
              </a:spcAft>
            </a:pPr>
            <a:endParaRPr lang="zh-CN" altLang="en-US" sz="2800"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endParaRPr>
          </a:p>
        </p:txBody>
      </p:sp>
      <p:sp>
        <p:nvSpPr>
          <p:cNvPr id="25" name="koppt-矩形"/>
          <p:cNvSpPr/>
          <p:nvPr/>
        </p:nvSpPr>
        <p:spPr>
          <a:xfrm flipV="1">
            <a:off x="5486440" y="3804748"/>
            <a:ext cx="5286003" cy="2516073"/>
          </a:xfrm>
          <a:prstGeom prst="rect">
            <a:avLst/>
          </a:prstGeom>
          <a:noFill/>
          <a:ln w="38100" cap="flat">
            <a:solidFill>
              <a:srgbClr val="D9D9D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4289" tIns="64289" rIns="64289" bIns="64289" numCol="1" spcCol="38100" rtlCol="0" anchor="ctr" anchorCtr="1">
            <a:noAutofit/>
          </a:bodyPr>
          <a:lstStyle/>
          <a:p>
            <a:pPr algn="ctr" defTabSz="433070" fontAlgn="auto" hangingPunct="0">
              <a:spcBef>
                <a:spcPts val="0"/>
              </a:spcBef>
              <a:spcAft>
                <a:spcPts val="0"/>
              </a:spcAft>
            </a:pPr>
            <a:endParaRPr lang="zh-CN" altLang="en-US" sz="2800"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endParaRPr>
          </a:p>
        </p:txBody>
      </p:sp>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grpSp>
        <p:nvGrpSpPr>
          <p:cNvPr id="3" name="组合 2"/>
          <p:cNvGrpSpPr>
            <a:grpSpLocks noChangeAspect="1"/>
          </p:cNvGrpSpPr>
          <p:nvPr/>
        </p:nvGrpSpPr>
        <p:grpSpPr>
          <a:xfrm>
            <a:off x="2264096" y="2143400"/>
            <a:ext cx="8556588" cy="3211314"/>
            <a:chOff x="755576" y="1611586"/>
            <a:chExt cx="8556588" cy="3211314"/>
          </a:xfrm>
        </p:grpSpPr>
        <p:sp>
          <p:nvSpPr>
            <p:cNvPr id="34" name="椭圆 33"/>
            <p:cNvSpPr/>
            <p:nvPr/>
          </p:nvSpPr>
          <p:spPr>
            <a:xfrm>
              <a:off x="870126" y="2063272"/>
              <a:ext cx="2363189" cy="2363189"/>
            </a:xfrm>
            <a:prstGeom prst="ellipse">
              <a:avLst/>
            </a:prstGeom>
            <a:solidFill>
              <a:schemeClr val="accent5"/>
            </a:solidFill>
            <a:ln cmpd="dbl">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5" name="椭圆 34"/>
            <p:cNvSpPr/>
            <p:nvPr/>
          </p:nvSpPr>
          <p:spPr>
            <a:xfrm>
              <a:off x="755576" y="1948722"/>
              <a:ext cx="2592288" cy="2592288"/>
            </a:xfrm>
            <a:prstGeom prst="ellipse">
              <a:avLst/>
            </a:prstGeom>
            <a:noFill/>
            <a:ln w="25400" cmpd="sng">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pic>
          <p:nvPicPr>
            <p:cNvPr id="36" name="图片 3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41109" y="2596794"/>
              <a:ext cx="914667" cy="1286251"/>
            </a:xfrm>
            <a:prstGeom prst="rect">
              <a:avLst/>
            </a:prstGeom>
          </p:spPr>
        </p:pic>
        <p:cxnSp>
          <p:nvCxnSpPr>
            <p:cNvPr id="37" name="直接连接符 36"/>
            <p:cNvCxnSpPr>
              <a:stCxn id="35" idx="0"/>
              <a:endCxn id="42" idx="1"/>
            </p:cNvCxnSpPr>
            <p:nvPr/>
          </p:nvCxnSpPr>
          <p:spPr>
            <a:xfrm>
              <a:off x="2051720" y="1948722"/>
              <a:ext cx="173990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a:stCxn id="35" idx="4"/>
            </p:cNvCxnSpPr>
            <p:nvPr/>
          </p:nvCxnSpPr>
          <p:spPr>
            <a:xfrm>
              <a:off x="2051720" y="4541010"/>
              <a:ext cx="2088232"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42" name="TextBox 21"/>
            <p:cNvSpPr txBox="1"/>
            <p:nvPr/>
          </p:nvSpPr>
          <p:spPr>
            <a:xfrm>
              <a:off x="3791782" y="1625556"/>
              <a:ext cx="726481" cy="646331"/>
            </a:xfrm>
            <a:prstGeom prst="rect">
              <a:avLst/>
            </a:prstGeom>
            <a:solidFill>
              <a:schemeClr val="accent5"/>
            </a:solidFill>
            <a:ln>
              <a:solidFill>
                <a:schemeClr val="accent5"/>
              </a:solidFill>
            </a:ln>
          </p:spPr>
          <p:txBody>
            <a:bodyPr wrap="none" rtlCol="0">
              <a:spAutoFit/>
            </a:bodyPr>
            <a:lstStyle/>
            <a:p>
              <a:r>
                <a:rPr lang="en-US" altLang="zh-CN" sz="3600" dirty="0">
                  <a:solidFill>
                    <a:schemeClr val="bg1"/>
                  </a:solidFill>
                  <a:latin typeface="微软雅黑" panose="020B0503020204020204" pitchFamily="34" charset="-122"/>
                  <a:ea typeface="微软雅黑" panose="020B0503020204020204" pitchFamily="34" charset="-122"/>
                </a:rPr>
                <a:t>01</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
          <p:nvSpPr>
            <p:cNvPr id="45" name="TextBox 24"/>
            <p:cNvSpPr txBox="1"/>
            <p:nvPr/>
          </p:nvSpPr>
          <p:spPr>
            <a:xfrm>
              <a:off x="4151827" y="2953628"/>
              <a:ext cx="726481" cy="646331"/>
            </a:xfrm>
            <a:prstGeom prst="rect">
              <a:avLst/>
            </a:prstGeom>
            <a:noFill/>
          </p:spPr>
          <p:txBody>
            <a:bodyPr wrap="none" rtlCol="0">
              <a:spAutoFit/>
            </a:bodyPr>
            <a:lstStyle/>
            <a:p>
              <a:r>
                <a:rPr lang="en-US" altLang="zh-CN" sz="3600" dirty="0">
                  <a:solidFill>
                    <a:schemeClr val="bg1"/>
                  </a:solidFill>
                  <a:latin typeface="微软雅黑" panose="020B0503020204020204" pitchFamily="34" charset="-122"/>
                  <a:ea typeface="微软雅黑" panose="020B0503020204020204" pitchFamily="34" charset="-122"/>
                </a:rPr>
                <a:t>02</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
          <p:nvSpPr>
            <p:cNvPr id="48" name="TextBox 27"/>
            <p:cNvSpPr txBox="1"/>
            <p:nvPr/>
          </p:nvSpPr>
          <p:spPr>
            <a:xfrm>
              <a:off x="3791337" y="4176569"/>
              <a:ext cx="726481" cy="646331"/>
            </a:xfrm>
            <a:prstGeom prst="rect">
              <a:avLst/>
            </a:prstGeom>
            <a:solidFill>
              <a:schemeClr val="accent5"/>
            </a:solidFill>
            <a:ln>
              <a:solidFill>
                <a:schemeClr val="accent5"/>
              </a:solidFill>
            </a:ln>
          </p:spPr>
          <p:txBody>
            <a:bodyPr wrap="none" rtlCol="0">
              <a:spAutoFit/>
            </a:bodyPr>
            <a:lstStyle/>
            <a:p>
              <a:r>
                <a:rPr lang="en-US" altLang="zh-CN" sz="3600" dirty="0">
                  <a:solidFill>
                    <a:schemeClr val="bg1"/>
                  </a:solidFill>
                  <a:latin typeface="微软雅黑" panose="020B0503020204020204" pitchFamily="34" charset="-122"/>
                  <a:ea typeface="微软雅黑" panose="020B0503020204020204" pitchFamily="34" charset="-122"/>
                </a:rPr>
                <a:t>03</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
          <p:nvSpPr>
            <p:cNvPr id="49" name="TextBox 28"/>
            <p:cNvSpPr txBox="1"/>
            <p:nvPr/>
          </p:nvSpPr>
          <p:spPr bwMode="auto">
            <a:xfrm>
              <a:off x="4710931" y="1949167"/>
              <a:ext cx="4234155" cy="368300"/>
            </a:xfrm>
            <a:prstGeom prst="rect">
              <a:avLst/>
            </a:prstGeom>
            <a:noFill/>
          </p:spPr>
          <p:txBody>
            <a:bodyPr wrap="square">
              <a:spAutoFit/>
            </a:bodyPr>
            <a:lstStyle/>
            <a:p>
              <a:pPr>
                <a:lnSpc>
                  <a:spcPct val="150000"/>
                </a:lnSpc>
              </a:pPr>
              <a:r>
                <a:rPr lang="zh-CN" altLang="en-US" sz="1200" dirty="0">
                  <a:solidFill>
                    <a:schemeClr val="tx1">
                      <a:lumMod val="85000"/>
                      <a:lumOff val="15000"/>
                    </a:schemeClr>
                  </a:solidFill>
                  <a:latin typeface="仿宋" panose="02010609060101010101" charset="-122"/>
                  <a:ea typeface="仿宋" panose="02010609060101010101" charset="-122"/>
                </a:rPr>
                <a:t>目的，范围，依据，管理原则，应对风险，术语和定义</a:t>
              </a:r>
              <a:endParaRPr lang="zh-CN" altLang="en-US" sz="1200" dirty="0">
                <a:solidFill>
                  <a:schemeClr val="tx1">
                    <a:lumMod val="85000"/>
                    <a:lumOff val="15000"/>
                  </a:schemeClr>
                </a:solidFill>
                <a:latin typeface="仿宋" panose="02010609060101010101" charset="-122"/>
                <a:ea typeface="仿宋" panose="02010609060101010101" charset="-122"/>
              </a:endParaRPr>
            </a:p>
          </p:txBody>
        </p:sp>
        <p:sp>
          <p:nvSpPr>
            <p:cNvPr id="50" name="矩形 49"/>
            <p:cNvSpPr/>
            <p:nvPr/>
          </p:nvSpPr>
          <p:spPr bwMode="auto">
            <a:xfrm>
              <a:off x="4710691" y="1611586"/>
              <a:ext cx="4601473" cy="337185"/>
            </a:xfrm>
            <a:prstGeom prst="rect">
              <a:avLst/>
            </a:prstGeom>
          </p:spPr>
          <p:txBody>
            <a:bodyPr wrap="square">
              <a:spAutoFit/>
            </a:bodyPr>
            <a:lstStyle/>
            <a:p>
              <a:pPr>
                <a:defRPr/>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总则</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51" name="TextBox 30"/>
            <p:cNvSpPr txBox="1"/>
            <p:nvPr/>
          </p:nvSpPr>
          <p:spPr bwMode="auto">
            <a:xfrm>
              <a:off x="4710691" y="3296755"/>
              <a:ext cx="4375066" cy="275590"/>
            </a:xfrm>
            <a:prstGeom prst="rect">
              <a:avLst/>
            </a:prstGeom>
            <a:noFill/>
          </p:spPr>
          <p:txBody>
            <a:bodyPr wrap="square">
              <a:spAutoFit/>
            </a:bodyPr>
            <a:lstStyle/>
            <a:p>
              <a:pPr algn="just">
                <a:spcAft>
                  <a:spcPts val="0"/>
                </a:spcAft>
              </a:pPr>
              <a:r>
                <a:rPr lang="zh-CN" altLang="en-US" sz="1200" dirty="0">
                  <a:solidFill>
                    <a:schemeClr val="tx1">
                      <a:lumMod val="85000"/>
                      <a:lumOff val="15000"/>
                    </a:schemeClr>
                  </a:solidFill>
                  <a:latin typeface="仿宋" panose="02010609060101010101" charset="-122"/>
                  <a:ea typeface="仿宋" panose="02010609060101010101" charset="-122"/>
                </a:rPr>
                <a:t>管理职责，审批权限</a:t>
              </a:r>
              <a:endParaRPr lang="zh-CN" altLang="en-US" sz="1200" dirty="0">
                <a:solidFill>
                  <a:schemeClr val="tx1">
                    <a:lumMod val="85000"/>
                    <a:lumOff val="15000"/>
                  </a:schemeClr>
                </a:solidFill>
                <a:latin typeface="仿宋" panose="02010609060101010101" charset="-122"/>
                <a:ea typeface="仿宋" panose="02010609060101010101" charset="-122"/>
              </a:endParaRPr>
            </a:p>
          </p:txBody>
        </p:sp>
        <p:sp>
          <p:nvSpPr>
            <p:cNvPr id="52" name="矩形 51"/>
            <p:cNvSpPr/>
            <p:nvPr/>
          </p:nvSpPr>
          <p:spPr bwMode="auto">
            <a:xfrm>
              <a:off x="4710930" y="2925533"/>
              <a:ext cx="4122012" cy="337185"/>
            </a:xfrm>
            <a:prstGeom prst="rect">
              <a:avLst/>
            </a:prstGeom>
          </p:spPr>
          <p:txBody>
            <a:bodyPr wrap="square">
              <a:spAutoFit/>
            </a:bodyPr>
            <a:lstStyle/>
            <a:p>
              <a:pPr>
                <a:defRPr/>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职责和权限</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81" name="矩形 80"/>
            <p:cNvSpPr/>
            <p:nvPr/>
          </p:nvSpPr>
          <p:spPr bwMode="auto">
            <a:xfrm>
              <a:off x="4710930" y="4149899"/>
              <a:ext cx="4375066" cy="337185"/>
            </a:xfrm>
            <a:prstGeom prst="rect">
              <a:avLst/>
            </a:prstGeom>
          </p:spPr>
          <p:txBody>
            <a:bodyPr wrap="square">
              <a:spAutoFit/>
            </a:bodyPr>
            <a:lstStyle/>
            <a:p>
              <a:pPr>
                <a:defRPr/>
              </a:pPr>
              <a:r>
                <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rPr>
                <a:t>管理要求</a:t>
              </a:r>
              <a:endParaRPr lang="zh-CN" altLang="en-US" sz="1600" b="1" dirty="0">
                <a:solidFill>
                  <a:schemeClr val="tx1">
                    <a:lumMod val="85000"/>
                    <a:lumOff val="15000"/>
                  </a:schemeClr>
                </a:solidFill>
                <a:latin typeface="微软雅黑" panose="020B0503020204020204" pitchFamily="34" charset="-122"/>
                <a:ea typeface="微软雅黑" panose="020B0503020204020204" pitchFamily="34" charset="-122"/>
              </a:endParaRPr>
            </a:p>
          </p:txBody>
        </p:sp>
      </p:grpSp>
      <p:sp>
        <p:nvSpPr>
          <p:cNvPr id="82" name="TextBox 27"/>
          <p:cNvSpPr txBox="1"/>
          <p:nvPr/>
        </p:nvSpPr>
        <p:spPr>
          <a:xfrm>
            <a:off x="5291412" y="3457433"/>
            <a:ext cx="726481" cy="646331"/>
          </a:xfrm>
          <a:prstGeom prst="rect">
            <a:avLst/>
          </a:prstGeom>
          <a:solidFill>
            <a:schemeClr val="accent5"/>
          </a:solidFill>
          <a:ln>
            <a:solidFill>
              <a:schemeClr val="accent5"/>
            </a:solidFill>
          </a:ln>
        </p:spPr>
        <p:txBody>
          <a:bodyPr wrap="none" rtlCol="0">
            <a:spAutoFit/>
          </a:bodyPr>
          <a:lstStyle/>
          <a:p>
            <a:r>
              <a:rPr lang="en-US" altLang="zh-CN" sz="3600" dirty="0">
                <a:solidFill>
                  <a:schemeClr val="bg1"/>
                </a:solidFill>
                <a:latin typeface="微软雅黑" panose="020B0503020204020204" pitchFamily="34" charset="-122"/>
                <a:ea typeface="微软雅黑" panose="020B0503020204020204" pitchFamily="34" charset="-122"/>
              </a:rPr>
              <a:t>02</a:t>
            </a:r>
            <a:endParaRPr lang="zh-CN" altLang="en-US" sz="3600" dirty="0">
              <a:solidFill>
                <a:schemeClr val="bg1"/>
              </a:solidFill>
              <a:latin typeface="微软雅黑" panose="020B0503020204020204" pitchFamily="34" charset="-122"/>
              <a:ea typeface="微软雅黑" panose="020B0503020204020204" pitchFamily="34" charset="-122"/>
            </a:endParaRPr>
          </a:p>
        </p:txBody>
      </p:sp>
      <p:cxnSp>
        <p:nvCxnSpPr>
          <p:cNvPr id="83" name="直接连接符 82"/>
          <p:cNvCxnSpPr/>
          <p:nvPr/>
        </p:nvCxnSpPr>
        <p:spPr>
          <a:xfrm>
            <a:off x="4475129" y="3850529"/>
            <a:ext cx="85471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TextBox 28"/>
          <p:cNvSpPr txBox="1"/>
          <p:nvPr/>
        </p:nvSpPr>
        <p:spPr bwMode="auto">
          <a:xfrm>
            <a:off x="6219474" y="4945269"/>
            <a:ext cx="4879340" cy="1476375"/>
          </a:xfrm>
          <a:prstGeom prst="rect">
            <a:avLst/>
          </a:prstGeom>
          <a:noFill/>
        </p:spPr>
        <p:txBody>
          <a:bodyPr wrap="square">
            <a:spAutoFit/>
          </a:bodyPr>
          <a:lstStyle/>
          <a:p>
            <a:pPr>
              <a:lnSpc>
                <a:spcPct val="150000"/>
              </a:lnSpc>
            </a:pPr>
            <a:r>
              <a:rPr lang="zh-CN" altLang="en-US" sz="1200" dirty="0">
                <a:solidFill>
                  <a:schemeClr val="tx1">
                    <a:lumMod val="85000"/>
                    <a:lumOff val="15000"/>
                  </a:schemeClr>
                </a:solidFill>
                <a:latin typeface="仿宋" panose="02010609060101010101" charset="-122"/>
                <a:ea typeface="仿宋" panose="02010609060101010101" charset="-122"/>
              </a:rPr>
              <a:t>安全管理目标，安全生产组织和责任体系，安全生产管理制度，安全生产教育培训，安全生产费用管理，危险源管理，施工设施、设备管理，职业健康管理，安全技术管理，危险作业管理，分包安全管理，施工现场安全管理，资料管理，应急管理，生产安全事故管理，安全检查与改进，安全考核与奖罚</a:t>
            </a:r>
            <a:endParaRPr lang="zh-CN" altLang="en-US" sz="1200" dirty="0">
              <a:solidFill>
                <a:schemeClr val="tx1">
                  <a:lumMod val="85000"/>
                  <a:lumOff val="15000"/>
                </a:schemeClr>
              </a:solidFill>
              <a:latin typeface="仿宋" panose="02010609060101010101" charset="-122"/>
              <a:ea typeface="仿宋" panose="02010609060101010101" charset="-122"/>
            </a:endParaRPr>
          </a:p>
        </p:txBody>
      </p:sp>
      <p:sp>
        <p:nvSpPr>
          <p:cNvPr id="23" name="矩形 22"/>
          <p:cNvSpPr/>
          <p:nvPr/>
        </p:nvSpPr>
        <p:spPr>
          <a:xfrm>
            <a:off x="1666265" y="747681"/>
            <a:ext cx="928370" cy="1445260"/>
          </a:xfrm>
          <a:prstGeom prst="rect">
            <a:avLst/>
          </a:prstGeom>
        </p:spPr>
        <p:txBody>
          <a:bodyPr wrap="none">
            <a:spAutoFit/>
          </a:bodyPr>
          <a:lstStyle/>
          <a:p>
            <a:r>
              <a:rPr lang="en-US" altLang="zh-CN" sz="8800" dirty="0">
                <a:solidFill>
                  <a:srgbClr val="C00000"/>
                </a:solidFill>
                <a:latin typeface="Arial" panose="020B0604020202020204" pitchFamily="34" charset="0"/>
                <a:ea typeface="微软雅黑" panose="020B0503020204020204" pitchFamily="34" charset="-122"/>
                <a:sym typeface="Arial" panose="020B0604020202020204" pitchFamily="34" charset="0"/>
              </a:rPr>
              <a:t>A</a:t>
            </a:r>
            <a:endParaRPr lang="en-US" altLang="zh-CN" sz="8800"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24" name="直接连接符 23"/>
          <p:cNvCxnSpPr/>
          <p:nvPr/>
        </p:nvCxnSpPr>
        <p:spPr>
          <a:xfrm>
            <a:off x="0" y="1440815"/>
            <a:ext cx="1847826"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2571707" y="1009180"/>
            <a:ext cx="2339718" cy="645160"/>
          </a:xfrm>
          <a:prstGeom prst="rect">
            <a:avLst/>
          </a:prstGeom>
          <a:noFill/>
        </p:spPr>
        <p:txBody>
          <a:bodyPr wrap="square" rtlCol="0">
            <a:spAutoFit/>
          </a:bodyPr>
          <a:lstStyle/>
          <a:p>
            <a:pPr algn="just"/>
            <a:r>
              <a:rPr lang="zh-CN" altLang="en-US" sz="3600" b="1" dirty="0">
                <a:latin typeface="Arial" panose="020B0604020202020204" pitchFamily="34" charset="0"/>
                <a:ea typeface="微软雅黑" panose="020B0503020204020204" pitchFamily="34" charset="-122"/>
                <a:sym typeface="Arial" panose="020B0604020202020204" pitchFamily="34" charset="0"/>
              </a:rPr>
              <a:t>手册架构</a:t>
            </a:r>
            <a:endParaRPr lang="zh-CN" altLang="en-US" sz="3600" b="1" dirty="0">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p:cNvSpPr/>
          <p:nvPr/>
        </p:nvSpPr>
        <p:spPr>
          <a:xfrm>
            <a:off x="2517732" y="1531808"/>
            <a:ext cx="1936749" cy="400110"/>
          </a:xfrm>
          <a:prstGeom prst="rect">
            <a:avLst/>
          </a:prstGeom>
        </p:spPr>
        <p:txBody>
          <a:bodyPr wrap="none">
            <a:spAutoFit/>
          </a:bodyPr>
          <a:lstStyle/>
          <a:p>
            <a:r>
              <a:rPr lang="en-US" altLang="zh-CN" sz="2000" dirty="0" err="1">
                <a:solidFill>
                  <a:srgbClr val="C00000"/>
                </a:solidFill>
                <a:latin typeface="Arial" panose="020B0604020202020204" pitchFamily="34" charset="0"/>
                <a:ea typeface="微软雅黑" panose="020B0503020204020204" pitchFamily="34" charset="-122"/>
                <a:sym typeface="Arial" panose="020B0604020202020204" pitchFamily="34" charset="0"/>
              </a:rPr>
              <a:t>ook</a:t>
            </a:r>
            <a:r>
              <a:rPr lang="en-US" altLang="zh-CN" sz="2000" dirty="0">
                <a:solidFill>
                  <a:srgbClr val="C00000"/>
                </a:solidFill>
                <a:latin typeface="Arial" panose="020B0604020202020204" pitchFamily="34" charset="0"/>
                <a:ea typeface="微软雅黑" panose="020B0503020204020204" pitchFamily="34" charset="-122"/>
                <a:sym typeface="Arial" panose="020B0604020202020204" pitchFamily="34" charset="0"/>
              </a:rPr>
              <a:t> component</a:t>
            </a:r>
            <a:endParaRPr lang="en-US" altLang="zh-CN" sz="2000" dirty="0">
              <a:solidFill>
                <a:srgbClr val="C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椭圆 4"/>
          <p:cNvSpPr/>
          <p:nvPr/>
        </p:nvSpPr>
        <p:spPr>
          <a:xfrm>
            <a:off x="2764220" y="2953407"/>
            <a:ext cx="1639614" cy="1639614"/>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椭圆 27"/>
          <p:cNvSpPr/>
          <p:nvPr/>
        </p:nvSpPr>
        <p:spPr>
          <a:xfrm>
            <a:off x="2934549" y="3099831"/>
            <a:ext cx="1260933" cy="12609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rgbClr val="4472C4"/>
                </a:solidFill>
                <a:latin typeface="微软雅黑" panose="020B0503020204020204" pitchFamily="34" charset="-122"/>
                <a:ea typeface="微软雅黑" panose="020B0503020204020204" pitchFamily="34" charset="-122"/>
              </a:rPr>
              <a:t>手册</a:t>
            </a:r>
            <a:endParaRPr lang="zh-CN" altLang="en-US" sz="3200" b="1" dirty="0">
              <a:solidFill>
                <a:srgbClr val="4472C4"/>
              </a:solidFill>
              <a:latin typeface="微软雅黑" panose="020B0503020204020204" pitchFamily="34" charset="-122"/>
              <a:ea typeface="微软雅黑" panose="020B0503020204020204" pitchFamily="34" charset="-122"/>
            </a:endParaRPr>
          </a:p>
        </p:txBody>
      </p:sp>
    </p:spTree>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sp>
        <p:nvSpPr>
          <p:cNvPr id="6" name="文本框 5"/>
          <p:cNvSpPr txBox="1"/>
          <p:nvPr/>
        </p:nvSpPr>
        <p:spPr>
          <a:xfrm>
            <a:off x="184151" y="48514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3.1</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管理要求</a:t>
            </a:r>
            <a:r>
              <a:rPr lang="en-US" altLang="zh-CN" sz="2000" b="1" dirty="0">
                <a:latin typeface="仿宋" panose="02010609060101010101" charset="-122"/>
                <a:ea typeface="仿宋" panose="02010609060101010101" charset="-122"/>
                <a:cs typeface="仿宋" panose="02010609060101010101" charset="-122"/>
                <a:sym typeface="+mn-ea"/>
              </a:rPr>
              <a:t>-</a:t>
            </a:r>
            <a:r>
              <a:rPr lang="zh-CN" altLang="en-US" sz="2000" b="1" dirty="0">
                <a:latin typeface="仿宋" panose="02010609060101010101" charset="-122"/>
                <a:ea typeface="仿宋" panose="02010609060101010101" charset="-122"/>
                <a:cs typeface="仿宋" panose="02010609060101010101" charset="-122"/>
                <a:sym typeface="+mn-ea"/>
              </a:rPr>
              <a:t>安全生产职责</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nvSpPr>
        <p:spPr>
          <a:xfrm>
            <a:off x="346011" y="875732"/>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3.1</a:t>
            </a:r>
            <a:r>
              <a:rPr lang="en-US" altLang="zh-CN" sz="1600" b="1" dirty="0">
                <a:latin typeface="仿宋" panose="02010609060101010101" charset="-122"/>
                <a:ea typeface="仿宋" panose="02010609060101010101" charset="-122"/>
                <a:cs typeface="仿宋" panose="02010609060101010101" charset="-122"/>
              </a:rPr>
              <a:t>.1 </a:t>
            </a:r>
            <a:r>
              <a:rPr lang="zh-CN" altLang="en-US" sz="1600" b="1" dirty="0">
                <a:latin typeface="仿宋" panose="02010609060101010101" charset="-122"/>
                <a:ea typeface="仿宋" panose="02010609060101010101" charset="-122"/>
                <a:cs typeface="仿宋" panose="02010609060101010101" charset="-122"/>
              </a:rPr>
              <a:t> 项目部各岗位安全生产职责及责任清单</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cxnSp>
        <p:nvCxnSpPr>
          <p:cNvPr id="7" name="直接连接符 70"/>
          <p:cNvCxnSpPr/>
          <p:nvPr/>
        </p:nvCxnSpPr>
        <p:spPr>
          <a:xfrm>
            <a:off x="1269481" y="1322273"/>
            <a:ext cx="8712968"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413497" y="1587749"/>
            <a:ext cx="1728192" cy="432048"/>
          </a:xfrm>
          <a:prstGeom prst="rect">
            <a:avLst/>
          </a:prstGeom>
          <a:solidFill>
            <a:srgbClr val="00B0F0"/>
          </a:solidFill>
        </p:spPr>
        <p:txBody>
          <a:bodyPr wrap="square">
            <a:noAutofit/>
          </a:bodyPr>
          <a:lstStyle/>
          <a:p>
            <a:pPr algn="ctr">
              <a:spcAft>
                <a:spcPts val="0"/>
              </a:spcAft>
            </a:pPr>
            <a:r>
              <a:rPr lang="zh-CN" altLang="en-US"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项目总工</a:t>
            </a:r>
            <a:endParaRPr lang="zh-CN" altLang="zh-CN"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1" name="组合 61"/>
          <p:cNvGrpSpPr/>
          <p:nvPr/>
        </p:nvGrpSpPr>
        <p:grpSpPr>
          <a:xfrm>
            <a:off x="1391729" y="2410308"/>
            <a:ext cx="3964022" cy="3125419"/>
            <a:chOff x="1245306" y="3378765"/>
            <a:chExt cx="3201651" cy="2048920"/>
          </a:xfrm>
          <a:solidFill>
            <a:srgbClr val="00B0F0"/>
          </a:solidFill>
        </p:grpSpPr>
        <p:sp>
          <p:nvSpPr>
            <p:cNvPr id="12" name="koppt-矩形"/>
            <p:cNvSpPr>
              <a:spLocks noChangeArrowheads="1"/>
            </p:cNvSpPr>
            <p:nvPr/>
          </p:nvSpPr>
          <p:spPr bwMode="auto">
            <a:xfrm>
              <a:off x="1885190" y="3378765"/>
              <a:ext cx="2561767" cy="544598"/>
            </a:xfrm>
            <a:prstGeom prst="rect">
              <a:avLst/>
            </a:prstGeom>
            <a:grpFill/>
            <a:ln>
              <a:noFill/>
            </a:ln>
          </p:spPr>
          <p:txBody>
            <a:bodyPr vert="horz" wrap="square" lIns="91440" tIns="45720" rIns="91440" bIns="45720" numCol="1" anchor="t" anchorCtr="0" compatLnSpc="1"/>
            <a:lstStyle/>
            <a:p>
              <a:endParaRPr lang="zh-CN" altLang="en-US"/>
            </a:p>
          </p:txBody>
        </p:sp>
        <p:sp>
          <p:nvSpPr>
            <p:cNvPr id="13" name="koppt-矩形"/>
            <p:cNvSpPr>
              <a:spLocks noChangeArrowheads="1"/>
            </p:cNvSpPr>
            <p:nvPr/>
          </p:nvSpPr>
          <p:spPr bwMode="auto">
            <a:xfrm>
              <a:off x="1885189" y="4883087"/>
              <a:ext cx="2561767" cy="544598"/>
            </a:xfrm>
            <a:prstGeom prst="rect">
              <a:avLst/>
            </a:prstGeom>
            <a:grpFill/>
            <a:ln>
              <a:noFill/>
            </a:ln>
          </p:spPr>
          <p:txBody>
            <a:bodyPr vert="horz" wrap="square" lIns="91440" tIns="45720" rIns="91440" bIns="45720" numCol="1" anchor="t" anchorCtr="0" compatLnSpc="1"/>
            <a:lstStyle/>
            <a:p>
              <a:endParaRPr lang="zh-CN" altLang="en-US" dirty="0"/>
            </a:p>
          </p:txBody>
        </p:sp>
        <p:sp>
          <p:nvSpPr>
            <p:cNvPr id="14" name="koppt-三角形"/>
            <p:cNvSpPr/>
            <p:nvPr/>
          </p:nvSpPr>
          <p:spPr bwMode="auto">
            <a:xfrm>
              <a:off x="4031340" y="3733469"/>
              <a:ext cx="415616" cy="189894"/>
            </a:xfrm>
            <a:custGeom>
              <a:avLst/>
              <a:gdLst>
                <a:gd name="T0" fmla="*/ 116 w 116"/>
                <a:gd name="T1" fmla="*/ 53 h 53"/>
                <a:gd name="T2" fmla="*/ 116 w 116"/>
                <a:gd name="T3" fmla="*/ 0 h 53"/>
                <a:gd name="T4" fmla="*/ 0 w 116"/>
                <a:gd name="T5" fmla="*/ 0 h 53"/>
                <a:gd name="T6" fmla="*/ 116 w 116"/>
                <a:gd name="T7" fmla="*/ 53 h 53"/>
              </a:gdLst>
              <a:ahLst/>
              <a:cxnLst>
                <a:cxn ang="0">
                  <a:pos x="T0" y="T1"/>
                </a:cxn>
                <a:cxn ang="0">
                  <a:pos x="T2" y="T3"/>
                </a:cxn>
                <a:cxn ang="0">
                  <a:pos x="T4" y="T5"/>
                </a:cxn>
                <a:cxn ang="0">
                  <a:pos x="T6" y="T7"/>
                </a:cxn>
              </a:cxnLst>
              <a:rect l="0" t="0" r="r" b="b"/>
              <a:pathLst>
                <a:path w="116" h="53">
                  <a:moveTo>
                    <a:pt x="116" y="53"/>
                  </a:moveTo>
                  <a:lnTo>
                    <a:pt x="116" y="0"/>
                  </a:lnTo>
                  <a:lnTo>
                    <a:pt x="0" y="0"/>
                  </a:lnTo>
                  <a:lnTo>
                    <a:pt x="116" y="53"/>
                  </a:lnTo>
                  <a:close/>
                </a:path>
              </a:pathLst>
            </a:custGeom>
            <a:grpFill/>
            <a:ln>
              <a:noFill/>
            </a:ln>
          </p:spPr>
          <p:txBody>
            <a:bodyPr vert="horz" wrap="square" lIns="91440" tIns="45720" rIns="91440" bIns="45720" numCol="1" anchor="t" anchorCtr="0" compatLnSpc="1"/>
            <a:lstStyle/>
            <a:p>
              <a:endParaRPr lang="zh-CN" altLang="en-US"/>
            </a:p>
          </p:txBody>
        </p:sp>
        <p:sp>
          <p:nvSpPr>
            <p:cNvPr id="16" name="koppt-文本框"/>
            <p:cNvSpPr/>
            <p:nvPr/>
          </p:nvSpPr>
          <p:spPr>
            <a:xfrm>
              <a:off x="1245306" y="3489804"/>
              <a:ext cx="342094" cy="297881"/>
            </a:xfrm>
            <a:custGeom>
              <a:avLst/>
              <a:gdLst>
                <a:gd name="connsiteX0" fmla="*/ 202761 w 342094"/>
                <a:gd name="connsiteY0" fmla="*/ 180174 h 297881"/>
                <a:gd name="connsiteX1" fmla="*/ 342094 w 342094"/>
                <a:gd name="connsiteY1" fmla="*/ 180174 h 297881"/>
                <a:gd name="connsiteX2" fmla="*/ 342094 w 342094"/>
                <a:gd name="connsiteY2" fmla="*/ 297881 h 297881"/>
                <a:gd name="connsiteX3" fmla="*/ 202761 w 342094"/>
                <a:gd name="connsiteY3" fmla="*/ 297881 h 297881"/>
                <a:gd name="connsiteX4" fmla="*/ 46617 w 342094"/>
                <a:gd name="connsiteY4" fmla="*/ 180167 h 297881"/>
                <a:gd name="connsiteX5" fmla="*/ 185950 w 342094"/>
                <a:gd name="connsiteY5" fmla="*/ 180167 h 297881"/>
                <a:gd name="connsiteX6" fmla="*/ 185950 w 342094"/>
                <a:gd name="connsiteY6" fmla="*/ 297881 h 297881"/>
                <a:gd name="connsiteX7" fmla="*/ 46617 w 342094"/>
                <a:gd name="connsiteY7" fmla="*/ 297881 h 297881"/>
                <a:gd name="connsiteX8" fmla="*/ 202761 w 342094"/>
                <a:gd name="connsiteY8" fmla="*/ 42974 h 297881"/>
                <a:gd name="connsiteX9" fmla="*/ 342094 w 342094"/>
                <a:gd name="connsiteY9" fmla="*/ 42974 h 297881"/>
                <a:gd name="connsiteX10" fmla="*/ 342094 w 342094"/>
                <a:gd name="connsiteY10" fmla="*/ 160688 h 297881"/>
                <a:gd name="connsiteX11" fmla="*/ 202761 w 342094"/>
                <a:gd name="connsiteY11" fmla="*/ 160688 h 297881"/>
                <a:gd name="connsiteX12" fmla="*/ 0 w 342094"/>
                <a:gd name="connsiteY12" fmla="*/ 0 h 297881"/>
                <a:gd name="connsiteX13" fmla="*/ 186751 w 342094"/>
                <a:gd name="connsiteY13" fmla="*/ 0 h 297881"/>
                <a:gd name="connsiteX14" fmla="*/ 186751 w 342094"/>
                <a:gd name="connsiteY14" fmla="*/ 160688 h 297881"/>
                <a:gd name="connsiteX15" fmla="*/ 0 w 342094"/>
                <a:gd name="connsiteY15" fmla="*/ 160688 h 29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2094" h="297881">
                  <a:moveTo>
                    <a:pt x="202761" y="180174"/>
                  </a:moveTo>
                  <a:lnTo>
                    <a:pt x="342094" y="180174"/>
                  </a:lnTo>
                  <a:lnTo>
                    <a:pt x="342094" y="297881"/>
                  </a:lnTo>
                  <a:lnTo>
                    <a:pt x="202761" y="297881"/>
                  </a:lnTo>
                  <a:close/>
                  <a:moveTo>
                    <a:pt x="46617" y="180167"/>
                  </a:moveTo>
                  <a:lnTo>
                    <a:pt x="185950" y="180167"/>
                  </a:lnTo>
                  <a:lnTo>
                    <a:pt x="185950" y="297881"/>
                  </a:lnTo>
                  <a:lnTo>
                    <a:pt x="46617" y="297881"/>
                  </a:lnTo>
                  <a:close/>
                  <a:moveTo>
                    <a:pt x="202761" y="42974"/>
                  </a:moveTo>
                  <a:lnTo>
                    <a:pt x="342094" y="42974"/>
                  </a:lnTo>
                  <a:lnTo>
                    <a:pt x="342094" y="160688"/>
                  </a:lnTo>
                  <a:lnTo>
                    <a:pt x="202761" y="160688"/>
                  </a:lnTo>
                  <a:close/>
                  <a:moveTo>
                    <a:pt x="0" y="0"/>
                  </a:moveTo>
                  <a:lnTo>
                    <a:pt x="186751" y="0"/>
                  </a:lnTo>
                  <a:lnTo>
                    <a:pt x="186751" y="160688"/>
                  </a:lnTo>
                  <a:lnTo>
                    <a:pt x="0" y="160688"/>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7" name="koppt-文本框"/>
            <p:cNvSpPr/>
            <p:nvPr/>
          </p:nvSpPr>
          <p:spPr bwMode="auto">
            <a:xfrm>
              <a:off x="1245306" y="4924824"/>
              <a:ext cx="310812" cy="340443"/>
            </a:xfrm>
            <a:custGeom>
              <a:avLst/>
              <a:gdLst>
                <a:gd name="connsiteX0" fmla="*/ 68948 w 310812"/>
                <a:gd name="connsiteY0" fmla="*/ 160612 h 340443"/>
                <a:gd name="connsiteX1" fmla="*/ 106158 w 310812"/>
                <a:gd name="connsiteY1" fmla="*/ 160612 h 340443"/>
                <a:gd name="connsiteX2" fmla="*/ 143368 w 310812"/>
                <a:gd name="connsiteY2" fmla="*/ 181320 h 340443"/>
                <a:gd name="connsiteX3" fmla="*/ 143368 w 310812"/>
                <a:gd name="connsiteY3" fmla="*/ 306657 h 340443"/>
                <a:gd name="connsiteX4" fmla="*/ 156500 w 310812"/>
                <a:gd name="connsiteY4" fmla="*/ 319735 h 340443"/>
                <a:gd name="connsiteX5" fmla="*/ 168539 w 310812"/>
                <a:gd name="connsiteY5" fmla="*/ 306657 h 340443"/>
                <a:gd name="connsiteX6" fmla="*/ 168539 w 310812"/>
                <a:gd name="connsiteY6" fmla="*/ 181320 h 340443"/>
                <a:gd name="connsiteX7" fmla="*/ 205749 w 310812"/>
                <a:gd name="connsiteY7" fmla="*/ 160612 h 340443"/>
                <a:gd name="connsiteX8" fmla="*/ 242959 w 310812"/>
                <a:gd name="connsiteY8" fmla="*/ 160612 h 340443"/>
                <a:gd name="connsiteX9" fmla="*/ 310812 w 310812"/>
                <a:gd name="connsiteY9" fmla="*/ 254342 h 340443"/>
                <a:gd name="connsiteX10" fmla="*/ 310812 w 310812"/>
                <a:gd name="connsiteY10" fmla="*/ 340443 h 340443"/>
                <a:gd name="connsiteX11" fmla="*/ 0 w 310812"/>
                <a:gd name="connsiteY11" fmla="*/ 340443 h 340443"/>
                <a:gd name="connsiteX12" fmla="*/ 0 w 310812"/>
                <a:gd name="connsiteY12" fmla="*/ 254342 h 340443"/>
                <a:gd name="connsiteX13" fmla="*/ 68948 w 310812"/>
                <a:gd name="connsiteY13" fmla="*/ 160612 h 340443"/>
                <a:gd name="connsiteX14" fmla="*/ 155635 w 310812"/>
                <a:gd name="connsiteY14" fmla="*/ 0 h 340443"/>
                <a:gd name="connsiteX15" fmla="*/ 238945 w 310812"/>
                <a:gd name="connsiteY15" fmla="*/ 82895 h 340443"/>
                <a:gd name="connsiteX16" fmla="*/ 185232 w 310812"/>
                <a:gd name="connsiteY16" fmla="*/ 160336 h 340443"/>
                <a:gd name="connsiteX17" fmla="*/ 197290 w 310812"/>
                <a:gd name="connsiteY17" fmla="*/ 160336 h 340443"/>
                <a:gd name="connsiteX18" fmla="*/ 155635 w 310812"/>
                <a:gd name="connsiteY18" fmla="*/ 173425 h 340443"/>
                <a:gd name="connsiteX19" fmla="*/ 115076 w 310812"/>
                <a:gd name="connsiteY19" fmla="*/ 160336 h 340443"/>
                <a:gd name="connsiteX20" fmla="*/ 127134 w 310812"/>
                <a:gd name="connsiteY20" fmla="*/ 160336 h 340443"/>
                <a:gd name="connsiteX21" fmla="*/ 72324 w 310812"/>
                <a:gd name="connsiteY21" fmla="*/ 82895 h 340443"/>
                <a:gd name="connsiteX22" fmla="*/ 155635 w 310812"/>
                <a:gd name="connsiteY22" fmla="*/ 0 h 3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812" h="340443">
                  <a:moveTo>
                    <a:pt x="68948" y="160612"/>
                  </a:moveTo>
                  <a:cubicBezTo>
                    <a:pt x="68948" y="160612"/>
                    <a:pt x="68948" y="160612"/>
                    <a:pt x="106158" y="160612"/>
                  </a:cubicBezTo>
                  <a:cubicBezTo>
                    <a:pt x="106158" y="172601"/>
                    <a:pt x="123668" y="179140"/>
                    <a:pt x="143368" y="181320"/>
                  </a:cubicBezTo>
                  <a:cubicBezTo>
                    <a:pt x="143368" y="181320"/>
                    <a:pt x="143368" y="181320"/>
                    <a:pt x="143368" y="306657"/>
                  </a:cubicBezTo>
                  <a:cubicBezTo>
                    <a:pt x="143368" y="313196"/>
                    <a:pt x="148840" y="319735"/>
                    <a:pt x="156500" y="319735"/>
                  </a:cubicBezTo>
                  <a:cubicBezTo>
                    <a:pt x="163067" y="319735"/>
                    <a:pt x="168539" y="313196"/>
                    <a:pt x="168539" y="306657"/>
                  </a:cubicBezTo>
                  <a:cubicBezTo>
                    <a:pt x="168539" y="306657"/>
                    <a:pt x="168539" y="306657"/>
                    <a:pt x="168539" y="181320"/>
                  </a:cubicBezTo>
                  <a:cubicBezTo>
                    <a:pt x="188238" y="179140"/>
                    <a:pt x="205749" y="171511"/>
                    <a:pt x="205749" y="160612"/>
                  </a:cubicBezTo>
                  <a:cubicBezTo>
                    <a:pt x="205749" y="160612"/>
                    <a:pt x="205749" y="160612"/>
                    <a:pt x="242959" y="160612"/>
                  </a:cubicBezTo>
                  <a:cubicBezTo>
                    <a:pt x="280169" y="160612"/>
                    <a:pt x="310812" y="203118"/>
                    <a:pt x="310812" y="254342"/>
                  </a:cubicBezTo>
                  <a:cubicBezTo>
                    <a:pt x="310812" y="254342"/>
                    <a:pt x="310812" y="254342"/>
                    <a:pt x="310812" y="340443"/>
                  </a:cubicBezTo>
                  <a:cubicBezTo>
                    <a:pt x="310812" y="340443"/>
                    <a:pt x="310812" y="340443"/>
                    <a:pt x="0" y="340443"/>
                  </a:cubicBezTo>
                  <a:cubicBezTo>
                    <a:pt x="0" y="340443"/>
                    <a:pt x="0" y="340443"/>
                    <a:pt x="0" y="254342"/>
                  </a:cubicBezTo>
                  <a:cubicBezTo>
                    <a:pt x="0" y="203118"/>
                    <a:pt x="30643" y="160612"/>
                    <a:pt x="68948" y="160612"/>
                  </a:cubicBezTo>
                  <a:close/>
                  <a:moveTo>
                    <a:pt x="155635" y="0"/>
                  </a:moveTo>
                  <a:cubicBezTo>
                    <a:pt x="201675" y="0"/>
                    <a:pt x="238945" y="37085"/>
                    <a:pt x="238945" y="82895"/>
                  </a:cubicBezTo>
                  <a:cubicBezTo>
                    <a:pt x="238945" y="117798"/>
                    <a:pt x="215925" y="148338"/>
                    <a:pt x="185232" y="160336"/>
                  </a:cubicBezTo>
                  <a:cubicBezTo>
                    <a:pt x="185232" y="160336"/>
                    <a:pt x="185232" y="160336"/>
                    <a:pt x="197290" y="160336"/>
                  </a:cubicBezTo>
                  <a:cubicBezTo>
                    <a:pt x="196194" y="165790"/>
                    <a:pt x="180847" y="173425"/>
                    <a:pt x="155635" y="173425"/>
                  </a:cubicBezTo>
                  <a:cubicBezTo>
                    <a:pt x="130422" y="173425"/>
                    <a:pt x="115076" y="165790"/>
                    <a:pt x="115076" y="160336"/>
                  </a:cubicBezTo>
                  <a:cubicBezTo>
                    <a:pt x="115076" y="160336"/>
                    <a:pt x="115076" y="160336"/>
                    <a:pt x="127134" y="160336"/>
                  </a:cubicBezTo>
                  <a:cubicBezTo>
                    <a:pt x="95344" y="148338"/>
                    <a:pt x="72324" y="117798"/>
                    <a:pt x="72324" y="82895"/>
                  </a:cubicBezTo>
                  <a:cubicBezTo>
                    <a:pt x="72324" y="37085"/>
                    <a:pt x="109595" y="0"/>
                    <a:pt x="155635" y="0"/>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black"/>
                </a:solidFill>
                <a:effectLst/>
                <a:uLnTx/>
                <a:uFillTx/>
              </a:endParaRPr>
            </a:p>
          </p:txBody>
        </p:sp>
      </p:grpSp>
      <p:sp>
        <p:nvSpPr>
          <p:cNvPr id="18" name="文本框 63"/>
          <p:cNvSpPr txBox="1"/>
          <p:nvPr/>
        </p:nvSpPr>
        <p:spPr>
          <a:xfrm>
            <a:off x="2356494" y="4819448"/>
            <a:ext cx="2868571" cy="417743"/>
          </a:xfrm>
          <a:prstGeom prst="rect">
            <a:avLst/>
          </a:prstGeom>
          <a:solidFill>
            <a:srgbClr val="00B0F0"/>
          </a:solidFill>
        </p:spPr>
        <p:txBody>
          <a:bodyPr wrap="square" rtlCol="0" anchor="ctr">
            <a:spAutoFit/>
          </a:bodyPr>
          <a:lstStyle/>
          <a:p>
            <a:pPr algn="ctr">
              <a:lnSpc>
                <a:spcPct val="150000"/>
              </a:lnSpc>
            </a:pPr>
            <a:r>
              <a:rPr lang="zh-CN" altLang="en-US" sz="1600" b="1" dirty="0">
                <a:solidFill>
                  <a:schemeClr val="bg1"/>
                </a:solidFill>
                <a:latin typeface="Arial" panose="020B0604020202020204" pitchFamily="34" charset="0"/>
                <a:ea typeface="微软雅黑" panose="020B0503020204020204" pitchFamily="34" charset="-122"/>
              </a:rPr>
              <a:t>具体工作</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19" name="文本框 64"/>
          <p:cNvSpPr txBox="1"/>
          <p:nvPr/>
        </p:nvSpPr>
        <p:spPr>
          <a:xfrm>
            <a:off x="2363407" y="2693797"/>
            <a:ext cx="2861658" cy="338554"/>
          </a:xfrm>
          <a:prstGeom prst="rect">
            <a:avLst/>
          </a:prstGeom>
          <a:solidFill>
            <a:srgbClr val="00B0F0"/>
          </a:solidFill>
        </p:spPr>
        <p:txBody>
          <a:bodyPr wrap="square" rtlCol="0" anchor="ctr">
            <a:spAutoFit/>
          </a:bodyPr>
          <a:lstStyle/>
          <a:p>
            <a:pPr algn="ctr"/>
            <a:r>
              <a:rPr lang="zh-CN" altLang="en-US" sz="1600" b="1" dirty="0">
                <a:solidFill>
                  <a:schemeClr val="bg1"/>
                </a:solidFill>
                <a:latin typeface="Arial" panose="020B0604020202020204" pitchFamily="34" charset="0"/>
                <a:ea typeface="微软雅黑" panose="020B0503020204020204" pitchFamily="34" charset="-122"/>
              </a:rPr>
              <a:t>安全生产职责</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20" name="TextBox 3"/>
          <p:cNvSpPr txBox="1"/>
          <p:nvPr/>
        </p:nvSpPr>
        <p:spPr>
          <a:xfrm>
            <a:off x="5535177" y="1620153"/>
            <a:ext cx="5340129" cy="2031325"/>
          </a:xfrm>
          <a:prstGeom prst="rect">
            <a:avLst/>
          </a:prstGeom>
          <a:noFill/>
        </p:spPr>
        <p:txBody>
          <a:bodyPr wrap="square" rtlCol="0">
            <a:spAutoFit/>
          </a:bodyPr>
          <a:lstStyle/>
          <a:p>
            <a:pPr fontAlgn="t"/>
            <a:r>
              <a:rPr lang="en-US" altLang="zh-CN" sz="1050" b="1" dirty="0">
                <a:latin typeface="微软雅黑" panose="020B0503020204020204" pitchFamily="34" charset="-122"/>
                <a:ea typeface="微软雅黑" panose="020B0503020204020204" pitchFamily="34" charset="-122"/>
              </a:rPr>
              <a:t>1</a:t>
            </a:r>
            <a:r>
              <a:rPr lang="zh-CN" altLang="zh-CN" sz="1050" b="1" dirty="0">
                <a:latin typeface="微软雅黑" panose="020B0503020204020204" pitchFamily="34" charset="-122"/>
                <a:ea typeface="微软雅黑" panose="020B0503020204020204" pitchFamily="34" charset="-122"/>
              </a:rPr>
              <a:t>、组织项目施工生产，对项目的安全生产负主要领导责任；</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2</a:t>
            </a:r>
            <a:r>
              <a:rPr lang="zh-CN" altLang="zh-CN" sz="1050" b="1" dirty="0">
                <a:latin typeface="微软雅黑" panose="020B0503020204020204" pitchFamily="34" charset="-122"/>
                <a:ea typeface="微软雅黑" panose="020B0503020204020204" pitchFamily="34" charset="-122"/>
              </a:rPr>
              <a:t>、组织各类危险作业的审批；</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3</a:t>
            </a:r>
            <a:r>
              <a:rPr lang="zh-CN" altLang="zh-CN" sz="1050" b="1" dirty="0">
                <a:latin typeface="微软雅黑" panose="020B0503020204020204" pitchFamily="34" charset="-122"/>
                <a:ea typeface="微软雅黑" panose="020B0503020204020204" pitchFamily="34" charset="-122"/>
              </a:rPr>
              <a:t>、配合项目经理组织安全生产周检查，对发现的问题落实整改；</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4</a:t>
            </a:r>
            <a:r>
              <a:rPr lang="zh-CN" altLang="zh-CN" sz="1050" b="1" dirty="0">
                <a:latin typeface="微软雅黑" panose="020B0503020204020204" pitchFamily="34" charset="-122"/>
                <a:ea typeface="微软雅黑" panose="020B0503020204020204" pitchFamily="34" charset="-122"/>
              </a:rPr>
              <a:t>、参加安全生产周例会，组织安全生产日例会；</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5</a:t>
            </a:r>
            <a:r>
              <a:rPr lang="zh-CN" altLang="zh-CN" sz="1050" b="1" dirty="0">
                <a:latin typeface="微软雅黑" panose="020B0503020204020204" pitchFamily="34" charset="-122"/>
                <a:ea typeface="微软雅黑" panose="020B0503020204020204" pitchFamily="34" charset="-122"/>
              </a:rPr>
              <a:t>、对项目安全生产负技术领导责任；</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6</a:t>
            </a:r>
            <a:r>
              <a:rPr lang="zh-CN" altLang="zh-CN" sz="1050" b="1" dirty="0">
                <a:latin typeface="微软雅黑" panose="020B0503020204020204" pitchFamily="34" charset="-122"/>
                <a:ea typeface="微软雅黑" panose="020B0503020204020204" pitchFamily="34" charset="-122"/>
              </a:rPr>
              <a:t>、参与编制项目安全策划，组织编制专项施工方案并按规定组织专家论证，并组织实施；</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7</a:t>
            </a:r>
            <a:r>
              <a:rPr lang="zh-CN" altLang="zh-CN" sz="1050" b="1" dirty="0">
                <a:latin typeface="微软雅黑" panose="020B0503020204020204" pitchFamily="34" charset="-122"/>
                <a:ea typeface="微软雅黑" panose="020B0503020204020204" pitchFamily="34" charset="-122"/>
              </a:rPr>
              <a:t>、组织安全专项方案的技术交底，检查安全专项方案中安全技术措施落实情况；</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8</a:t>
            </a:r>
            <a:r>
              <a:rPr lang="zh-CN" altLang="zh-CN" sz="1050" b="1" dirty="0">
                <a:latin typeface="微软雅黑" panose="020B0503020204020204" pitchFamily="34" charset="-122"/>
                <a:ea typeface="微软雅黑" panose="020B0503020204020204" pitchFamily="34" charset="-122"/>
              </a:rPr>
              <a:t>、组织对危险性较大的分部分项工程的验收，参与安全防护设施、大型机械设备及特殊结构防护的验收；</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9</a:t>
            </a:r>
            <a:r>
              <a:rPr lang="zh-CN" altLang="zh-CN" sz="1050" b="1" dirty="0">
                <a:latin typeface="微软雅黑" panose="020B0503020204020204" pitchFamily="34" charset="-122"/>
                <a:ea typeface="微软雅黑" panose="020B0503020204020204" pitchFamily="34" charset="-122"/>
              </a:rPr>
              <a:t>、组织危险源的识别、分析和评价，编制危险源清单；</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10</a:t>
            </a:r>
            <a:r>
              <a:rPr lang="zh-CN" altLang="zh-CN" sz="1050" b="1" dirty="0">
                <a:latin typeface="微软雅黑" panose="020B0503020204020204" pitchFamily="34" charset="-122"/>
                <a:ea typeface="微软雅黑" panose="020B0503020204020204" pitchFamily="34" charset="-122"/>
              </a:rPr>
              <a:t>、参加项目应急救援预案及演练计划的编制，并参加演练；</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11</a:t>
            </a:r>
            <a:r>
              <a:rPr lang="zh-CN" altLang="zh-CN" sz="1050" b="1" dirty="0">
                <a:latin typeface="微软雅黑" panose="020B0503020204020204" pitchFamily="34" charset="-122"/>
                <a:ea typeface="微软雅黑" panose="020B0503020204020204" pitchFamily="34" charset="-122"/>
              </a:rPr>
              <a:t>、发生伤亡事故时，按照应急预案处理，组织抢救人员，配合事故调查。</a:t>
            </a:r>
            <a:endParaRPr lang="zh-CN" altLang="zh-CN" sz="1050" dirty="0">
              <a:latin typeface="微软雅黑" panose="020B0503020204020204" pitchFamily="34" charset="-122"/>
              <a:ea typeface="微软雅黑" panose="020B0503020204020204" pitchFamily="34" charset="-122"/>
            </a:endParaRPr>
          </a:p>
        </p:txBody>
      </p:sp>
      <p:sp>
        <p:nvSpPr>
          <p:cNvPr id="21" name="TextBox 72"/>
          <p:cNvSpPr txBox="1"/>
          <p:nvPr/>
        </p:nvSpPr>
        <p:spPr>
          <a:xfrm>
            <a:off x="5564776" y="3804751"/>
            <a:ext cx="5310527" cy="2508379"/>
          </a:xfrm>
          <a:prstGeom prst="rect">
            <a:avLst/>
          </a:prstGeom>
          <a:noFill/>
        </p:spPr>
        <p:txBody>
          <a:bodyPr wrap="square" rtlCol="0">
            <a:spAutoFit/>
          </a:bodyPr>
          <a:lstStyle/>
          <a:p>
            <a:pPr fontAlgn="ctr"/>
            <a:r>
              <a:rPr lang="en-US" altLang="zh-CN" sz="1050" b="1" dirty="0">
                <a:latin typeface="微软雅黑" panose="020B0503020204020204" pitchFamily="34" charset="-122"/>
                <a:ea typeface="微软雅黑" panose="020B0503020204020204" pitchFamily="34" charset="-122"/>
              </a:rPr>
              <a:t>1</a:t>
            </a:r>
            <a:r>
              <a:rPr lang="zh-CN" altLang="zh-CN" sz="1050" b="1" dirty="0">
                <a:latin typeface="微软雅黑" panose="020B0503020204020204" pitchFamily="34" charset="-122"/>
                <a:ea typeface="微软雅黑" panose="020B0503020204020204" pitchFamily="34" charset="-122"/>
              </a:rPr>
              <a:t>、参加项目安全周检查、参加安全周例会；</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2</a:t>
            </a:r>
            <a:r>
              <a:rPr lang="zh-CN" altLang="zh-CN" sz="1050" b="1" dirty="0">
                <a:latin typeface="微软雅黑" panose="020B0503020204020204" pitchFamily="34" charset="-122"/>
                <a:ea typeface="微软雅黑" panose="020B0503020204020204" pitchFamily="34" charset="-122"/>
              </a:rPr>
              <a:t>、每月组织项目安全风险辨识与评价，编制危险源清单；</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3</a:t>
            </a:r>
            <a:r>
              <a:rPr lang="zh-CN" altLang="zh-CN" sz="1050" b="1" dirty="0">
                <a:latin typeface="微软雅黑" panose="020B0503020204020204" pitchFamily="34" charset="-122"/>
                <a:ea typeface="微软雅黑" panose="020B0503020204020204" pitchFamily="34" charset="-122"/>
              </a:rPr>
              <a:t>、根据公司制度落实项目管理人员的安全培训及安全技术交底工作，检查安全专项方案中安全技术措施落实情况；</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4</a:t>
            </a:r>
            <a:r>
              <a:rPr lang="zh-CN" altLang="zh-CN" sz="1050" b="1" dirty="0">
                <a:latin typeface="微软雅黑" panose="020B0503020204020204" pitchFamily="34" charset="-122"/>
                <a:ea typeface="微软雅黑" panose="020B0503020204020204" pitchFamily="34" charset="-122"/>
              </a:rPr>
              <a:t>、组织项目基坑专项检查；</a:t>
            </a:r>
            <a:endParaRPr lang="en-US" altLang="zh-CN" sz="1050" b="1"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5</a:t>
            </a:r>
            <a:r>
              <a:rPr lang="zh-CN" altLang="zh-CN" sz="1050" b="1" dirty="0">
                <a:latin typeface="微软雅黑" panose="020B0503020204020204" pitchFamily="34" charset="-122"/>
                <a:ea typeface="微软雅黑" panose="020B0503020204020204" pitchFamily="34" charset="-122"/>
              </a:rPr>
              <a:t>、参加项目安全策划的编制，编制重大风险控制计划、专项施工方案编制计划；</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6</a:t>
            </a:r>
            <a:r>
              <a:rPr lang="zh-CN" altLang="zh-CN" sz="1050" b="1" dirty="0">
                <a:latin typeface="微软雅黑" panose="020B0503020204020204" pitchFamily="34" charset="-122"/>
                <a:ea typeface="微软雅黑" panose="020B0503020204020204" pitchFamily="34" charset="-122"/>
              </a:rPr>
              <a:t>、组织基坑工程验收、混凝土模板工程验收、落地式钢管脚手架工程、悬挑脚手架工程基础完工后及脚手架搭设前和附着式升降脚手架工程首次安装完成后及投入使用前的验收、施工升降机、塔式起重机混凝土基础钢筋隐蔽及强度达到设计要求后组织验收；</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7</a:t>
            </a:r>
            <a:r>
              <a:rPr lang="zh-CN" altLang="zh-CN" sz="1050" b="1" dirty="0">
                <a:latin typeface="微软雅黑" panose="020B0503020204020204" pitchFamily="34" charset="-122"/>
                <a:ea typeface="微软雅黑" panose="020B0503020204020204" pitchFamily="34" charset="-122"/>
              </a:rPr>
              <a:t>、组织各类危险作业的审批；</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8</a:t>
            </a:r>
            <a:r>
              <a:rPr lang="zh-CN" altLang="zh-CN" sz="1050" b="1" dirty="0">
                <a:latin typeface="微软雅黑" panose="020B0503020204020204" pitchFamily="34" charset="-122"/>
                <a:ea typeface="微软雅黑" panose="020B0503020204020204" pitchFamily="34" charset="-122"/>
              </a:rPr>
              <a:t>、参加项目应急救援预案及演练计划的编制，参加应急救援演练，根据演练结果及项目施工阶段对应急救援预案进行更新和完善；</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9</a:t>
            </a:r>
            <a:r>
              <a:rPr lang="zh-CN" altLang="zh-CN" sz="1050" b="1" dirty="0">
                <a:latin typeface="微软雅黑" panose="020B0503020204020204" pitchFamily="34" charset="-122"/>
                <a:ea typeface="微软雅黑" panose="020B0503020204020204" pitchFamily="34" charset="-122"/>
              </a:rPr>
              <a:t>、参加达标示范工程创建专题会；</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10</a:t>
            </a:r>
            <a:r>
              <a:rPr lang="zh-CN" altLang="zh-CN" sz="1050" b="1" dirty="0">
                <a:latin typeface="微软雅黑" panose="020B0503020204020204" pitchFamily="34" charset="-122"/>
                <a:ea typeface="微软雅黑" panose="020B0503020204020204" pitchFamily="34" charset="-122"/>
              </a:rPr>
              <a:t>、发生伤亡事故时，按照应急预案处理，组织抢救人员，配合事故调查。</a:t>
            </a:r>
            <a:endParaRPr lang="zh-CN" altLang="zh-CN" sz="1050" dirty="0">
              <a:latin typeface="微软雅黑" panose="020B0503020204020204" pitchFamily="34" charset="-122"/>
              <a:ea typeface="微软雅黑" panose="020B0503020204020204" pitchFamily="34" charset="-122"/>
            </a:endParaRPr>
          </a:p>
          <a:p>
            <a:pPr fontAlgn="t"/>
            <a:endParaRPr lang="zh-CN" altLang="zh-CN" sz="1000" dirty="0">
              <a:latin typeface="微软雅黑" panose="020B0503020204020204" pitchFamily="34" charset="-122"/>
              <a:ea typeface="微软雅黑" panose="020B0503020204020204" pitchFamily="34" charset="-122"/>
            </a:endParaRPr>
          </a:p>
        </p:txBody>
      </p:sp>
      <p:sp>
        <p:nvSpPr>
          <p:cNvPr id="24" name="koppt-矩形"/>
          <p:cNvSpPr/>
          <p:nvPr/>
        </p:nvSpPr>
        <p:spPr>
          <a:xfrm flipV="1">
            <a:off x="5486440" y="1620151"/>
            <a:ext cx="5388866" cy="2043139"/>
          </a:xfrm>
          <a:prstGeom prst="rect">
            <a:avLst/>
          </a:prstGeom>
          <a:noFill/>
          <a:ln w="38100" cap="flat">
            <a:solidFill>
              <a:srgbClr val="D9D9D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4289" tIns="64289" rIns="64289" bIns="64289" numCol="1" spcCol="38100" rtlCol="0" anchor="ctr" anchorCtr="1">
            <a:noAutofit/>
          </a:bodyPr>
          <a:lstStyle/>
          <a:p>
            <a:pPr algn="ctr" defTabSz="433070" fontAlgn="auto" hangingPunct="0">
              <a:spcBef>
                <a:spcPts val="0"/>
              </a:spcBef>
              <a:spcAft>
                <a:spcPts val="0"/>
              </a:spcAft>
            </a:pPr>
            <a:endParaRPr lang="zh-CN" altLang="en-US" sz="2800"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endParaRPr>
          </a:p>
        </p:txBody>
      </p:sp>
      <p:sp>
        <p:nvSpPr>
          <p:cNvPr id="25" name="koppt-矩形"/>
          <p:cNvSpPr/>
          <p:nvPr/>
        </p:nvSpPr>
        <p:spPr>
          <a:xfrm flipV="1">
            <a:off x="5486439" y="3804752"/>
            <a:ext cx="5388864" cy="2400656"/>
          </a:xfrm>
          <a:prstGeom prst="rect">
            <a:avLst/>
          </a:prstGeom>
          <a:noFill/>
          <a:ln w="38100" cap="flat">
            <a:solidFill>
              <a:srgbClr val="D9D9D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4289" tIns="64289" rIns="64289" bIns="64289" numCol="1" spcCol="38100" rtlCol="0" anchor="ctr" anchorCtr="1">
            <a:noAutofit/>
          </a:bodyPr>
          <a:lstStyle/>
          <a:p>
            <a:pPr algn="ctr" defTabSz="433070" fontAlgn="auto" hangingPunct="0">
              <a:spcBef>
                <a:spcPts val="0"/>
              </a:spcBef>
              <a:spcAft>
                <a:spcPts val="0"/>
              </a:spcAft>
            </a:pPr>
            <a:endParaRPr lang="zh-CN" altLang="en-US" sz="2800"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endParaRPr>
          </a:p>
        </p:txBody>
      </p:sp>
    </p:spTree>
  </p:cSld>
  <p:clrMapOvr>
    <a:masterClrMapping/>
  </p:clrMapOvr>
  <p:transition>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sp>
        <p:nvSpPr>
          <p:cNvPr id="6" name="文本框 5"/>
          <p:cNvSpPr txBox="1"/>
          <p:nvPr/>
        </p:nvSpPr>
        <p:spPr>
          <a:xfrm>
            <a:off x="184151" y="48514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3.1</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管理要求</a:t>
            </a:r>
            <a:r>
              <a:rPr lang="en-US" altLang="zh-CN" sz="2000" b="1" dirty="0">
                <a:latin typeface="仿宋" panose="02010609060101010101" charset="-122"/>
                <a:ea typeface="仿宋" panose="02010609060101010101" charset="-122"/>
                <a:cs typeface="仿宋" panose="02010609060101010101" charset="-122"/>
                <a:sym typeface="+mn-ea"/>
              </a:rPr>
              <a:t>-</a:t>
            </a:r>
            <a:r>
              <a:rPr lang="zh-CN" altLang="en-US" sz="2000" b="1" dirty="0">
                <a:latin typeface="仿宋" panose="02010609060101010101" charset="-122"/>
                <a:ea typeface="仿宋" panose="02010609060101010101" charset="-122"/>
                <a:cs typeface="仿宋" panose="02010609060101010101" charset="-122"/>
                <a:sym typeface="+mn-ea"/>
              </a:rPr>
              <a:t>安全生产职责</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nvSpPr>
        <p:spPr>
          <a:xfrm>
            <a:off x="346011" y="875732"/>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3.1</a:t>
            </a:r>
            <a:r>
              <a:rPr lang="en-US" altLang="zh-CN" sz="1600" b="1" dirty="0">
                <a:latin typeface="仿宋" panose="02010609060101010101" charset="-122"/>
                <a:ea typeface="仿宋" panose="02010609060101010101" charset="-122"/>
                <a:cs typeface="仿宋" panose="02010609060101010101" charset="-122"/>
              </a:rPr>
              <a:t>.1 </a:t>
            </a:r>
            <a:r>
              <a:rPr lang="zh-CN" altLang="en-US" sz="1600" b="1" dirty="0">
                <a:latin typeface="仿宋" panose="02010609060101010101" charset="-122"/>
                <a:ea typeface="仿宋" panose="02010609060101010101" charset="-122"/>
                <a:cs typeface="仿宋" panose="02010609060101010101" charset="-122"/>
              </a:rPr>
              <a:t> 项目部各岗位安全生产职责及责任清单</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cxnSp>
        <p:nvCxnSpPr>
          <p:cNvPr id="7" name="直接连接符 70"/>
          <p:cNvCxnSpPr/>
          <p:nvPr/>
        </p:nvCxnSpPr>
        <p:spPr>
          <a:xfrm>
            <a:off x="1269481" y="1322273"/>
            <a:ext cx="8712968"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413497" y="1587749"/>
            <a:ext cx="1728192" cy="432048"/>
          </a:xfrm>
          <a:prstGeom prst="rect">
            <a:avLst/>
          </a:prstGeom>
          <a:solidFill>
            <a:srgbClr val="00B0F0"/>
          </a:solidFill>
        </p:spPr>
        <p:txBody>
          <a:bodyPr wrap="square">
            <a:noAutofit/>
          </a:bodyPr>
          <a:lstStyle/>
          <a:p>
            <a:pPr algn="ctr">
              <a:spcAft>
                <a:spcPts val="0"/>
              </a:spcAft>
            </a:pPr>
            <a:r>
              <a:rPr lang="zh-CN" altLang="en-US"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商务经理</a:t>
            </a:r>
            <a:endParaRPr lang="zh-CN" altLang="zh-CN"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1" name="组合 61"/>
          <p:cNvGrpSpPr/>
          <p:nvPr/>
        </p:nvGrpSpPr>
        <p:grpSpPr>
          <a:xfrm>
            <a:off x="1412159" y="2466815"/>
            <a:ext cx="3964022" cy="2803436"/>
            <a:chOff x="1245306" y="3378765"/>
            <a:chExt cx="3201651" cy="1837839"/>
          </a:xfrm>
          <a:solidFill>
            <a:srgbClr val="00B0F0"/>
          </a:solidFill>
        </p:grpSpPr>
        <p:sp>
          <p:nvSpPr>
            <p:cNvPr id="12" name="koppt-矩形"/>
            <p:cNvSpPr>
              <a:spLocks noChangeArrowheads="1"/>
            </p:cNvSpPr>
            <p:nvPr/>
          </p:nvSpPr>
          <p:spPr bwMode="auto">
            <a:xfrm>
              <a:off x="1885190" y="3378765"/>
              <a:ext cx="2561767" cy="544598"/>
            </a:xfrm>
            <a:prstGeom prst="rect">
              <a:avLst/>
            </a:prstGeom>
            <a:grpFill/>
            <a:ln>
              <a:noFill/>
            </a:ln>
          </p:spPr>
          <p:txBody>
            <a:bodyPr vert="horz" wrap="square" lIns="91440" tIns="45720" rIns="91440" bIns="45720" numCol="1" anchor="t" anchorCtr="0" compatLnSpc="1"/>
            <a:lstStyle/>
            <a:p>
              <a:endParaRPr lang="zh-CN" altLang="en-US"/>
            </a:p>
          </p:txBody>
        </p:sp>
        <p:sp>
          <p:nvSpPr>
            <p:cNvPr id="13" name="koppt-矩形"/>
            <p:cNvSpPr>
              <a:spLocks noChangeArrowheads="1"/>
            </p:cNvSpPr>
            <p:nvPr/>
          </p:nvSpPr>
          <p:spPr bwMode="auto">
            <a:xfrm>
              <a:off x="1885190" y="4672006"/>
              <a:ext cx="2561767" cy="544598"/>
            </a:xfrm>
            <a:prstGeom prst="rect">
              <a:avLst/>
            </a:prstGeom>
            <a:grpFill/>
            <a:ln>
              <a:noFill/>
            </a:ln>
          </p:spPr>
          <p:txBody>
            <a:bodyPr vert="horz" wrap="square" lIns="91440" tIns="45720" rIns="91440" bIns="45720" numCol="1" anchor="t" anchorCtr="0" compatLnSpc="1"/>
            <a:lstStyle/>
            <a:p>
              <a:endParaRPr lang="zh-CN" altLang="en-US" dirty="0"/>
            </a:p>
          </p:txBody>
        </p:sp>
        <p:sp>
          <p:nvSpPr>
            <p:cNvPr id="14" name="koppt-三角形"/>
            <p:cNvSpPr/>
            <p:nvPr/>
          </p:nvSpPr>
          <p:spPr bwMode="auto">
            <a:xfrm>
              <a:off x="4031340" y="3733469"/>
              <a:ext cx="415616" cy="189894"/>
            </a:xfrm>
            <a:custGeom>
              <a:avLst/>
              <a:gdLst>
                <a:gd name="T0" fmla="*/ 116 w 116"/>
                <a:gd name="T1" fmla="*/ 53 h 53"/>
                <a:gd name="T2" fmla="*/ 116 w 116"/>
                <a:gd name="T3" fmla="*/ 0 h 53"/>
                <a:gd name="T4" fmla="*/ 0 w 116"/>
                <a:gd name="T5" fmla="*/ 0 h 53"/>
                <a:gd name="T6" fmla="*/ 116 w 116"/>
                <a:gd name="T7" fmla="*/ 53 h 53"/>
              </a:gdLst>
              <a:ahLst/>
              <a:cxnLst>
                <a:cxn ang="0">
                  <a:pos x="T0" y="T1"/>
                </a:cxn>
                <a:cxn ang="0">
                  <a:pos x="T2" y="T3"/>
                </a:cxn>
                <a:cxn ang="0">
                  <a:pos x="T4" y="T5"/>
                </a:cxn>
                <a:cxn ang="0">
                  <a:pos x="T6" y="T7"/>
                </a:cxn>
              </a:cxnLst>
              <a:rect l="0" t="0" r="r" b="b"/>
              <a:pathLst>
                <a:path w="116" h="53">
                  <a:moveTo>
                    <a:pt x="116" y="53"/>
                  </a:moveTo>
                  <a:lnTo>
                    <a:pt x="116" y="0"/>
                  </a:lnTo>
                  <a:lnTo>
                    <a:pt x="0" y="0"/>
                  </a:lnTo>
                  <a:lnTo>
                    <a:pt x="116" y="53"/>
                  </a:lnTo>
                  <a:close/>
                </a:path>
              </a:pathLst>
            </a:custGeom>
            <a:grpFill/>
            <a:ln>
              <a:noFill/>
            </a:ln>
          </p:spPr>
          <p:txBody>
            <a:bodyPr vert="horz" wrap="square" lIns="91440" tIns="45720" rIns="91440" bIns="45720" numCol="1" anchor="t" anchorCtr="0" compatLnSpc="1"/>
            <a:lstStyle/>
            <a:p>
              <a:endParaRPr lang="zh-CN" altLang="en-US"/>
            </a:p>
          </p:txBody>
        </p:sp>
        <p:sp>
          <p:nvSpPr>
            <p:cNvPr id="16" name="koppt-文本框"/>
            <p:cNvSpPr/>
            <p:nvPr/>
          </p:nvSpPr>
          <p:spPr>
            <a:xfrm>
              <a:off x="1245306" y="3489804"/>
              <a:ext cx="342094" cy="297881"/>
            </a:xfrm>
            <a:custGeom>
              <a:avLst/>
              <a:gdLst>
                <a:gd name="connsiteX0" fmla="*/ 202761 w 342094"/>
                <a:gd name="connsiteY0" fmla="*/ 180174 h 297881"/>
                <a:gd name="connsiteX1" fmla="*/ 342094 w 342094"/>
                <a:gd name="connsiteY1" fmla="*/ 180174 h 297881"/>
                <a:gd name="connsiteX2" fmla="*/ 342094 w 342094"/>
                <a:gd name="connsiteY2" fmla="*/ 297881 h 297881"/>
                <a:gd name="connsiteX3" fmla="*/ 202761 w 342094"/>
                <a:gd name="connsiteY3" fmla="*/ 297881 h 297881"/>
                <a:gd name="connsiteX4" fmla="*/ 46617 w 342094"/>
                <a:gd name="connsiteY4" fmla="*/ 180167 h 297881"/>
                <a:gd name="connsiteX5" fmla="*/ 185950 w 342094"/>
                <a:gd name="connsiteY5" fmla="*/ 180167 h 297881"/>
                <a:gd name="connsiteX6" fmla="*/ 185950 w 342094"/>
                <a:gd name="connsiteY6" fmla="*/ 297881 h 297881"/>
                <a:gd name="connsiteX7" fmla="*/ 46617 w 342094"/>
                <a:gd name="connsiteY7" fmla="*/ 297881 h 297881"/>
                <a:gd name="connsiteX8" fmla="*/ 202761 w 342094"/>
                <a:gd name="connsiteY8" fmla="*/ 42974 h 297881"/>
                <a:gd name="connsiteX9" fmla="*/ 342094 w 342094"/>
                <a:gd name="connsiteY9" fmla="*/ 42974 h 297881"/>
                <a:gd name="connsiteX10" fmla="*/ 342094 w 342094"/>
                <a:gd name="connsiteY10" fmla="*/ 160688 h 297881"/>
                <a:gd name="connsiteX11" fmla="*/ 202761 w 342094"/>
                <a:gd name="connsiteY11" fmla="*/ 160688 h 297881"/>
                <a:gd name="connsiteX12" fmla="*/ 0 w 342094"/>
                <a:gd name="connsiteY12" fmla="*/ 0 h 297881"/>
                <a:gd name="connsiteX13" fmla="*/ 186751 w 342094"/>
                <a:gd name="connsiteY13" fmla="*/ 0 h 297881"/>
                <a:gd name="connsiteX14" fmla="*/ 186751 w 342094"/>
                <a:gd name="connsiteY14" fmla="*/ 160688 h 297881"/>
                <a:gd name="connsiteX15" fmla="*/ 0 w 342094"/>
                <a:gd name="connsiteY15" fmla="*/ 160688 h 29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2094" h="297881">
                  <a:moveTo>
                    <a:pt x="202761" y="180174"/>
                  </a:moveTo>
                  <a:lnTo>
                    <a:pt x="342094" y="180174"/>
                  </a:lnTo>
                  <a:lnTo>
                    <a:pt x="342094" y="297881"/>
                  </a:lnTo>
                  <a:lnTo>
                    <a:pt x="202761" y="297881"/>
                  </a:lnTo>
                  <a:close/>
                  <a:moveTo>
                    <a:pt x="46617" y="180167"/>
                  </a:moveTo>
                  <a:lnTo>
                    <a:pt x="185950" y="180167"/>
                  </a:lnTo>
                  <a:lnTo>
                    <a:pt x="185950" y="297881"/>
                  </a:lnTo>
                  <a:lnTo>
                    <a:pt x="46617" y="297881"/>
                  </a:lnTo>
                  <a:close/>
                  <a:moveTo>
                    <a:pt x="202761" y="42974"/>
                  </a:moveTo>
                  <a:lnTo>
                    <a:pt x="342094" y="42974"/>
                  </a:lnTo>
                  <a:lnTo>
                    <a:pt x="342094" y="160688"/>
                  </a:lnTo>
                  <a:lnTo>
                    <a:pt x="202761" y="160688"/>
                  </a:lnTo>
                  <a:close/>
                  <a:moveTo>
                    <a:pt x="0" y="0"/>
                  </a:moveTo>
                  <a:lnTo>
                    <a:pt x="186751" y="0"/>
                  </a:lnTo>
                  <a:lnTo>
                    <a:pt x="186751" y="160688"/>
                  </a:lnTo>
                  <a:lnTo>
                    <a:pt x="0" y="160688"/>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7" name="koppt-文本框"/>
            <p:cNvSpPr/>
            <p:nvPr/>
          </p:nvSpPr>
          <p:spPr bwMode="auto">
            <a:xfrm>
              <a:off x="1245306" y="4774083"/>
              <a:ext cx="310812" cy="340443"/>
            </a:xfrm>
            <a:custGeom>
              <a:avLst/>
              <a:gdLst>
                <a:gd name="connsiteX0" fmla="*/ 68948 w 310812"/>
                <a:gd name="connsiteY0" fmla="*/ 160612 h 340443"/>
                <a:gd name="connsiteX1" fmla="*/ 106158 w 310812"/>
                <a:gd name="connsiteY1" fmla="*/ 160612 h 340443"/>
                <a:gd name="connsiteX2" fmla="*/ 143368 w 310812"/>
                <a:gd name="connsiteY2" fmla="*/ 181320 h 340443"/>
                <a:gd name="connsiteX3" fmla="*/ 143368 w 310812"/>
                <a:gd name="connsiteY3" fmla="*/ 306657 h 340443"/>
                <a:gd name="connsiteX4" fmla="*/ 156500 w 310812"/>
                <a:gd name="connsiteY4" fmla="*/ 319735 h 340443"/>
                <a:gd name="connsiteX5" fmla="*/ 168539 w 310812"/>
                <a:gd name="connsiteY5" fmla="*/ 306657 h 340443"/>
                <a:gd name="connsiteX6" fmla="*/ 168539 w 310812"/>
                <a:gd name="connsiteY6" fmla="*/ 181320 h 340443"/>
                <a:gd name="connsiteX7" fmla="*/ 205749 w 310812"/>
                <a:gd name="connsiteY7" fmla="*/ 160612 h 340443"/>
                <a:gd name="connsiteX8" fmla="*/ 242959 w 310812"/>
                <a:gd name="connsiteY8" fmla="*/ 160612 h 340443"/>
                <a:gd name="connsiteX9" fmla="*/ 310812 w 310812"/>
                <a:gd name="connsiteY9" fmla="*/ 254342 h 340443"/>
                <a:gd name="connsiteX10" fmla="*/ 310812 w 310812"/>
                <a:gd name="connsiteY10" fmla="*/ 340443 h 340443"/>
                <a:gd name="connsiteX11" fmla="*/ 0 w 310812"/>
                <a:gd name="connsiteY11" fmla="*/ 340443 h 340443"/>
                <a:gd name="connsiteX12" fmla="*/ 0 w 310812"/>
                <a:gd name="connsiteY12" fmla="*/ 254342 h 340443"/>
                <a:gd name="connsiteX13" fmla="*/ 68948 w 310812"/>
                <a:gd name="connsiteY13" fmla="*/ 160612 h 340443"/>
                <a:gd name="connsiteX14" fmla="*/ 155635 w 310812"/>
                <a:gd name="connsiteY14" fmla="*/ 0 h 340443"/>
                <a:gd name="connsiteX15" fmla="*/ 238945 w 310812"/>
                <a:gd name="connsiteY15" fmla="*/ 82895 h 340443"/>
                <a:gd name="connsiteX16" fmla="*/ 185232 w 310812"/>
                <a:gd name="connsiteY16" fmla="*/ 160336 h 340443"/>
                <a:gd name="connsiteX17" fmla="*/ 197290 w 310812"/>
                <a:gd name="connsiteY17" fmla="*/ 160336 h 340443"/>
                <a:gd name="connsiteX18" fmla="*/ 155635 w 310812"/>
                <a:gd name="connsiteY18" fmla="*/ 173425 h 340443"/>
                <a:gd name="connsiteX19" fmla="*/ 115076 w 310812"/>
                <a:gd name="connsiteY19" fmla="*/ 160336 h 340443"/>
                <a:gd name="connsiteX20" fmla="*/ 127134 w 310812"/>
                <a:gd name="connsiteY20" fmla="*/ 160336 h 340443"/>
                <a:gd name="connsiteX21" fmla="*/ 72324 w 310812"/>
                <a:gd name="connsiteY21" fmla="*/ 82895 h 340443"/>
                <a:gd name="connsiteX22" fmla="*/ 155635 w 310812"/>
                <a:gd name="connsiteY22" fmla="*/ 0 h 3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812" h="340443">
                  <a:moveTo>
                    <a:pt x="68948" y="160612"/>
                  </a:moveTo>
                  <a:cubicBezTo>
                    <a:pt x="68948" y="160612"/>
                    <a:pt x="68948" y="160612"/>
                    <a:pt x="106158" y="160612"/>
                  </a:cubicBezTo>
                  <a:cubicBezTo>
                    <a:pt x="106158" y="172601"/>
                    <a:pt x="123668" y="179140"/>
                    <a:pt x="143368" y="181320"/>
                  </a:cubicBezTo>
                  <a:cubicBezTo>
                    <a:pt x="143368" y="181320"/>
                    <a:pt x="143368" y="181320"/>
                    <a:pt x="143368" y="306657"/>
                  </a:cubicBezTo>
                  <a:cubicBezTo>
                    <a:pt x="143368" y="313196"/>
                    <a:pt x="148840" y="319735"/>
                    <a:pt x="156500" y="319735"/>
                  </a:cubicBezTo>
                  <a:cubicBezTo>
                    <a:pt x="163067" y="319735"/>
                    <a:pt x="168539" y="313196"/>
                    <a:pt x="168539" y="306657"/>
                  </a:cubicBezTo>
                  <a:cubicBezTo>
                    <a:pt x="168539" y="306657"/>
                    <a:pt x="168539" y="306657"/>
                    <a:pt x="168539" y="181320"/>
                  </a:cubicBezTo>
                  <a:cubicBezTo>
                    <a:pt x="188238" y="179140"/>
                    <a:pt x="205749" y="171511"/>
                    <a:pt x="205749" y="160612"/>
                  </a:cubicBezTo>
                  <a:cubicBezTo>
                    <a:pt x="205749" y="160612"/>
                    <a:pt x="205749" y="160612"/>
                    <a:pt x="242959" y="160612"/>
                  </a:cubicBezTo>
                  <a:cubicBezTo>
                    <a:pt x="280169" y="160612"/>
                    <a:pt x="310812" y="203118"/>
                    <a:pt x="310812" y="254342"/>
                  </a:cubicBezTo>
                  <a:cubicBezTo>
                    <a:pt x="310812" y="254342"/>
                    <a:pt x="310812" y="254342"/>
                    <a:pt x="310812" y="340443"/>
                  </a:cubicBezTo>
                  <a:cubicBezTo>
                    <a:pt x="310812" y="340443"/>
                    <a:pt x="310812" y="340443"/>
                    <a:pt x="0" y="340443"/>
                  </a:cubicBezTo>
                  <a:cubicBezTo>
                    <a:pt x="0" y="340443"/>
                    <a:pt x="0" y="340443"/>
                    <a:pt x="0" y="254342"/>
                  </a:cubicBezTo>
                  <a:cubicBezTo>
                    <a:pt x="0" y="203118"/>
                    <a:pt x="30643" y="160612"/>
                    <a:pt x="68948" y="160612"/>
                  </a:cubicBezTo>
                  <a:close/>
                  <a:moveTo>
                    <a:pt x="155635" y="0"/>
                  </a:moveTo>
                  <a:cubicBezTo>
                    <a:pt x="201675" y="0"/>
                    <a:pt x="238945" y="37085"/>
                    <a:pt x="238945" y="82895"/>
                  </a:cubicBezTo>
                  <a:cubicBezTo>
                    <a:pt x="238945" y="117798"/>
                    <a:pt x="215925" y="148338"/>
                    <a:pt x="185232" y="160336"/>
                  </a:cubicBezTo>
                  <a:cubicBezTo>
                    <a:pt x="185232" y="160336"/>
                    <a:pt x="185232" y="160336"/>
                    <a:pt x="197290" y="160336"/>
                  </a:cubicBezTo>
                  <a:cubicBezTo>
                    <a:pt x="196194" y="165790"/>
                    <a:pt x="180847" y="173425"/>
                    <a:pt x="155635" y="173425"/>
                  </a:cubicBezTo>
                  <a:cubicBezTo>
                    <a:pt x="130422" y="173425"/>
                    <a:pt x="115076" y="165790"/>
                    <a:pt x="115076" y="160336"/>
                  </a:cubicBezTo>
                  <a:cubicBezTo>
                    <a:pt x="115076" y="160336"/>
                    <a:pt x="115076" y="160336"/>
                    <a:pt x="127134" y="160336"/>
                  </a:cubicBezTo>
                  <a:cubicBezTo>
                    <a:pt x="95344" y="148338"/>
                    <a:pt x="72324" y="117798"/>
                    <a:pt x="72324" y="82895"/>
                  </a:cubicBezTo>
                  <a:cubicBezTo>
                    <a:pt x="72324" y="37085"/>
                    <a:pt x="109595" y="0"/>
                    <a:pt x="155635" y="0"/>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black"/>
                </a:solidFill>
                <a:effectLst/>
                <a:uLnTx/>
                <a:uFillTx/>
              </a:endParaRPr>
            </a:p>
          </p:txBody>
        </p:sp>
      </p:grpSp>
      <p:sp>
        <p:nvSpPr>
          <p:cNvPr id="18" name="文本框 63"/>
          <p:cNvSpPr txBox="1"/>
          <p:nvPr/>
        </p:nvSpPr>
        <p:spPr>
          <a:xfrm>
            <a:off x="2356494" y="4647822"/>
            <a:ext cx="2868571" cy="417743"/>
          </a:xfrm>
          <a:prstGeom prst="rect">
            <a:avLst/>
          </a:prstGeom>
          <a:solidFill>
            <a:srgbClr val="00B0F0"/>
          </a:solidFill>
        </p:spPr>
        <p:txBody>
          <a:bodyPr wrap="square" rtlCol="0" anchor="ctr">
            <a:spAutoFit/>
          </a:bodyPr>
          <a:lstStyle/>
          <a:p>
            <a:pPr algn="ctr">
              <a:lnSpc>
                <a:spcPct val="150000"/>
              </a:lnSpc>
            </a:pPr>
            <a:r>
              <a:rPr lang="zh-CN" altLang="en-US" sz="1600" b="1" dirty="0">
                <a:solidFill>
                  <a:schemeClr val="bg1"/>
                </a:solidFill>
                <a:latin typeface="Arial" panose="020B0604020202020204" pitchFamily="34" charset="0"/>
                <a:ea typeface="微软雅黑" panose="020B0503020204020204" pitchFamily="34" charset="-122"/>
              </a:rPr>
              <a:t>具体工作</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19" name="文本框 64"/>
          <p:cNvSpPr txBox="1"/>
          <p:nvPr/>
        </p:nvSpPr>
        <p:spPr>
          <a:xfrm>
            <a:off x="2363407" y="2693797"/>
            <a:ext cx="2861658" cy="338554"/>
          </a:xfrm>
          <a:prstGeom prst="rect">
            <a:avLst/>
          </a:prstGeom>
          <a:solidFill>
            <a:srgbClr val="00B0F0"/>
          </a:solidFill>
        </p:spPr>
        <p:txBody>
          <a:bodyPr wrap="square" rtlCol="0" anchor="ctr">
            <a:spAutoFit/>
          </a:bodyPr>
          <a:lstStyle/>
          <a:p>
            <a:pPr algn="ctr"/>
            <a:r>
              <a:rPr lang="zh-CN" altLang="en-US" sz="1600" b="1" dirty="0">
                <a:solidFill>
                  <a:schemeClr val="bg1"/>
                </a:solidFill>
                <a:latin typeface="Arial" panose="020B0604020202020204" pitchFamily="34" charset="0"/>
                <a:ea typeface="微软雅黑" panose="020B0503020204020204" pitchFamily="34" charset="-122"/>
              </a:rPr>
              <a:t>安全生产职责</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20" name="TextBox 3"/>
          <p:cNvSpPr txBox="1"/>
          <p:nvPr/>
        </p:nvSpPr>
        <p:spPr>
          <a:xfrm>
            <a:off x="5461161" y="2203140"/>
            <a:ext cx="4831161" cy="1384995"/>
          </a:xfrm>
          <a:prstGeom prst="rect">
            <a:avLst/>
          </a:prstGeom>
          <a:noFill/>
        </p:spPr>
        <p:txBody>
          <a:bodyPr wrap="square" rtlCol="0">
            <a:spAutoFit/>
          </a:bodyPr>
          <a:lstStyle/>
          <a:p>
            <a:pPr fontAlgn="t"/>
            <a:r>
              <a:rPr lang="en-US" altLang="zh-CN" sz="1050" b="1" dirty="0">
                <a:latin typeface="微软雅黑" panose="020B0503020204020204" pitchFamily="34" charset="-122"/>
                <a:ea typeface="微软雅黑" panose="020B0503020204020204" pitchFamily="34" charset="-122"/>
              </a:rPr>
              <a:t>1</a:t>
            </a:r>
            <a:r>
              <a:rPr lang="zh-CN" altLang="zh-CN" sz="1050" b="1" dirty="0">
                <a:latin typeface="微软雅黑" panose="020B0503020204020204" pitchFamily="34" charset="-122"/>
                <a:ea typeface="微软雅黑" panose="020B0503020204020204" pitchFamily="34" charset="-122"/>
              </a:rPr>
              <a:t>、确定工程合同中安全生产措施费，在业主支付工程款时确保安全生产措施费同时得到支付；</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2</a:t>
            </a:r>
            <a:r>
              <a:rPr lang="zh-CN" altLang="zh-CN" sz="1050" b="1" dirty="0">
                <a:latin typeface="微软雅黑" panose="020B0503020204020204" pitchFamily="34" charset="-122"/>
                <a:ea typeface="微软雅黑" panose="020B0503020204020204" pitchFamily="34" charset="-122"/>
              </a:rPr>
              <a:t>、在组织工程合同交底、签订分包合同时，明确安全生产、文明施工措施费范围、比例（或数量）及支付方式；</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3</a:t>
            </a:r>
            <a:r>
              <a:rPr lang="zh-CN" altLang="zh-CN" sz="1050" b="1" dirty="0">
                <a:latin typeface="微软雅黑" panose="020B0503020204020204" pitchFamily="34" charset="-122"/>
                <a:ea typeface="微软雅黑" panose="020B0503020204020204" pitchFamily="34" charset="-122"/>
              </a:rPr>
              <a:t>、保证安全生产措施费的及时支付，做到专款专用，优先保证现场安全防护和安全隐患整改的资金；</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4</a:t>
            </a:r>
            <a:r>
              <a:rPr lang="zh-CN" altLang="zh-CN" sz="1050" b="1" dirty="0">
                <a:latin typeface="微软雅黑" panose="020B0503020204020204" pitchFamily="34" charset="-122"/>
                <a:ea typeface="微软雅黑" panose="020B0503020204020204" pitchFamily="34" charset="-122"/>
              </a:rPr>
              <a:t>、协助项目经理编制项目安全投入计划，并审核项目安全生产投入费用清单，对该费用的统筹、统计工作负责。</a:t>
            </a:r>
            <a:endParaRPr lang="zh-CN" altLang="zh-CN" sz="1050" dirty="0">
              <a:latin typeface="微软雅黑" panose="020B0503020204020204" pitchFamily="34" charset="-122"/>
              <a:ea typeface="微软雅黑" panose="020B0503020204020204" pitchFamily="34" charset="-122"/>
            </a:endParaRPr>
          </a:p>
        </p:txBody>
      </p:sp>
      <p:sp>
        <p:nvSpPr>
          <p:cNvPr id="21" name="TextBox 72"/>
          <p:cNvSpPr txBox="1"/>
          <p:nvPr/>
        </p:nvSpPr>
        <p:spPr>
          <a:xfrm>
            <a:off x="5597463" y="4441336"/>
            <a:ext cx="5168067" cy="1054135"/>
          </a:xfrm>
          <a:prstGeom prst="rect">
            <a:avLst/>
          </a:prstGeom>
          <a:noFill/>
        </p:spPr>
        <p:txBody>
          <a:bodyPr wrap="square" rtlCol="0">
            <a:spAutoFit/>
          </a:bodyPr>
          <a:lstStyle/>
          <a:p>
            <a:pPr fontAlgn="t"/>
            <a:r>
              <a:rPr lang="en-US" altLang="zh-CN" sz="1050" b="1" dirty="0">
                <a:latin typeface="微软雅黑" panose="020B0503020204020204" pitchFamily="34" charset="-122"/>
                <a:ea typeface="微软雅黑" panose="020B0503020204020204" pitchFamily="34" charset="-122"/>
              </a:rPr>
              <a:t>1</a:t>
            </a:r>
            <a:r>
              <a:rPr lang="zh-CN" altLang="zh-CN" sz="1050" b="1" dirty="0">
                <a:latin typeface="微软雅黑" panose="020B0503020204020204" pitchFamily="34" charset="-122"/>
                <a:ea typeface="微软雅黑" panose="020B0503020204020204" pitchFamily="34" charset="-122"/>
              </a:rPr>
              <a:t>、组织建立安全生产费用投入保障体系，制定并实施安全生产费用管理办法；</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2</a:t>
            </a:r>
            <a:r>
              <a:rPr lang="zh-CN" altLang="zh-CN" sz="1050" b="1" dirty="0">
                <a:latin typeface="微软雅黑" panose="020B0503020204020204" pitchFamily="34" charset="-122"/>
                <a:ea typeface="微软雅黑" panose="020B0503020204020204" pitchFamily="34" charset="-122"/>
              </a:rPr>
              <a:t>、组织安全费用年度预算工作，组织费用的核算、统计和上报工作；</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3</a:t>
            </a:r>
            <a:r>
              <a:rPr lang="zh-CN" altLang="zh-CN" sz="1050" b="1" dirty="0">
                <a:latin typeface="微软雅黑" panose="020B0503020204020204" pitchFamily="34" charset="-122"/>
                <a:ea typeface="微软雅黑" panose="020B0503020204020204" pitchFamily="34" charset="-122"/>
              </a:rPr>
              <a:t>、制定、执行项目职业健康安全生产费用投入计划；</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4</a:t>
            </a:r>
            <a:r>
              <a:rPr lang="zh-CN" altLang="zh-CN" sz="1050" b="1" dirty="0">
                <a:latin typeface="微软雅黑" panose="020B0503020204020204" pitchFamily="34" charset="-122"/>
                <a:ea typeface="微软雅黑" panose="020B0503020204020204" pitchFamily="34" charset="-122"/>
              </a:rPr>
              <a:t>、协助项目经理编制项目安全投入计划，并审核项目安全生产投入费用清单对该费用的统筹、统计工作负责；</a:t>
            </a:r>
            <a:endParaRPr lang="zh-CN" altLang="zh-CN" sz="1050" dirty="0">
              <a:latin typeface="微软雅黑" panose="020B0503020204020204" pitchFamily="34" charset="-122"/>
              <a:ea typeface="微软雅黑" panose="020B0503020204020204" pitchFamily="34" charset="-122"/>
            </a:endParaRPr>
          </a:p>
          <a:p>
            <a:pPr fontAlgn="t"/>
            <a:endParaRPr lang="zh-CN" altLang="zh-CN" sz="1000" dirty="0">
              <a:latin typeface="微软雅黑" panose="020B0503020204020204" pitchFamily="34" charset="-122"/>
              <a:ea typeface="微软雅黑" panose="020B0503020204020204" pitchFamily="34" charset="-122"/>
            </a:endParaRPr>
          </a:p>
        </p:txBody>
      </p:sp>
      <p:sp>
        <p:nvSpPr>
          <p:cNvPr id="24" name="koppt-矩形"/>
          <p:cNvSpPr/>
          <p:nvPr/>
        </p:nvSpPr>
        <p:spPr>
          <a:xfrm flipV="1">
            <a:off x="5434416" y="2189306"/>
            <a:ext cx="5338028" cy="1398828"/>
          </a:xfrm>
          <a:prstGeom prst="rect">
            <a:avLst/>
          </a:prstGeom>
          <a:noFill/>
          <a:ln w="38100" cap="flat">
            <a:solidFill>
              <a:srgbClr val="D9D9D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4289" tIns="64289" rIns="64289" bIns="64289" numCol="1" spcCol="38100" rtlCol="0" anchor="ctr" anchorCtr="1">
            <a:noAutofit/>
          </a:bodyPr>
          <a:lstStyle/>
          <a:p>
            <a:pPr algn="ctr" defTabSz="433070" fontAlgn="auto" hangingPunct="0">
              <a:spcBef>
                <a:spcPts val="0"/>
              </a:spcBef>
              <a:spcAft>
                <a:spcPts val="0"/>
              </a:spcAft>
            </a:pPr>
            <a:endParaRPr lang="zh-CN" altLang="en-US" sz="2800"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endParaRPr>
          </a:p>
        </p:txBody>
      </p:sp>
      <p:sp>
        <p:nvSpPr>
          <p:cNvPr id="25" name="koppt-矩形"/>
          <p:cNvSpPr/>
          <p:nvPr/>
        </p:nvSpPr>
        <p:spPr>
          <a:xfrm flipV="1">
            <a:off x="5427504" y="4441333"/>
            <a:ext cx="5338026" cy="1054134"/>
          </a:xfrm>
          <a:prstGeom prst="rect">
            <a:avLst/>
          </a:prstGeom>
          <a:noFill/>
          <a:ln w="38100" cap="flat">
            <a:solidFill>
              <a:srgbClr val="D9D9D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4289" tIns="64289" rIns="64289" bIns="64289" numCol="1" spcCol="38100" rtlCol="0" anchor="ctr" anchorCtr="1">
            <a:noAutofit/>
          </a:bodyPr>
          <a:lstStyle/>
          <a:p>
            <a:pPr algn="ctr" defTabSz="433070" fontAlgn="auto" hangingPunct="0">
              <a:spcBef>
                <a:spcPts val="0"/>
              </a:spcBef>
              <a:spcAft>
                <a:spcPts val="0"/>
              </a:spcAft>
            </a:pPr>
            <a:endParaRPr lang="zh-CN" altLang="en-US" sz="2800"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endParaRPr>
          </a:p>
        </p:txBody>
      </p:sp>
    </p:spTree>
  </p:cSld>
  <p:clrMapOvr>
    <a:masterClrMapping/>
  </p:clrMapOvr>
  <p:transition>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sp>
        <p:nvSpPr>
          <p:cNvPr id="6" name="文本框 5"/>
          <p:cNvSpPr txBox="1"/>
          <p:nvPr/>
        </p:nvSpPr>
        <p:spPr>
          <a:xfrm>
            <a:off x="184151" y="48514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3.1</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管理要求</a:t>
            </a:r>
            <a:r>
              <a:rPr lang="en-US" altLang="zh-CN" sz="2000" b="1" dirty="0">
                <a:latin typeface="仿宋" panose="02010609060101010101" charset="-122"/>
                <a:ea typeface="仿宋" panose="02010609060101010101" charset="-122"/>
                <a:cs typeface="仿宋" panose="02010609060101010101" charset="-122"/>
                <a:sym typeface="+mn-ea"/>
              </a:rPr>
              <a:t>-</a:t>
            </a:r>
            <a:r>
              <a:rPr lang="zh-CN" altLang="en-US" sz="2000" b="1" dirty="0">
                <a:latin typeface="仿宋" panose="02010609060101010101" charset="-122"/>
                <a:ea typeface="仿宋" panose="02010609060101010101" charset="-122"/>
                <a:cs typeface="仿宋" panose="02010609060101010101" charset="-122"/>
                <a:sym typeface="+mn-ea"/>
              </a:rPr>
              <a:t>安全生产职责</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nvSpPr>
        <p:spPr>
          <a:xfrm>
            <a:off x="346011" y="875732"/>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3.1</a:t>
            </a:r>
            <a:r>
              <a:rPr lang="en-US" altLang="zh-CN" sz="1600" b="1" dirty="0">
                <a:latin typeface="仿宋" panose="02010609060101010101" charset="-122"/>
                <a:ea typeface="仿宋" panose="02010609060101010101" charset="-122"/>
                <a:cs typeface="仿宋" panose="02010609060101010101" charset="-122"/>
              </a:rPr>
              <a:t>.1 </a:t>
            </a:r>
            <a:r>
              <a:rPr lang="zh-CN" altLang="en-US" sz="1600" b="1" dirty="0">
                <a:latin typeface="仿宋" panose="02010609060101010101" charset="-122"/>
                <a:ea typeface="仿宋" panose="02010609060101010101" charset="-122"/>
                <a:cs typeface="仿宋" panose="02010609060101010101" charset="-122"/>
              </a:rPr>
              <a:t> 项目部各岗位安全生产职责及责任清单</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cxnSp>
        <p:nvCxnSpPr>
          <p:cNvPr id="7" name="直接连接符 70"/>
          <p:cNvCxnSpPr/>
          <p:nvPr/>
        </p:nvCxnSpPr>
        <p:spPr>
          <a:xfrm>
            <a:off x="1269481" y="1322273"/>
            <a:ext cx="8712968"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413497" y="1587749"/>
            <a:ext cx="1728192" cy="432048"/>
          </a:xfrm>
          <a:prstGeom prst="rect">
            <a:avLst/>
          </a:prstGeom>
          <a:solidFill>
            <a:srgbClr val="00B0F0"/>
          </a:solidFill>
        </p:spPr>
        <p:txBody>
          <a:bodyPr wrap="square">
            <a:noAutofit/>
          </a:bodyPr>
          <a:lstStyle/>
          <a:p>
            <a:pPr algn="ctr">
              <a:spcAft>
                <a:spcPts val="0"/>
              </a:spcAft>
            </a:pPr>
            <a:r>
              <a:rPr lang="zh-CN" altLang="en-US"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安全总监</a:t>
            </a:r>
            <a:endParaRPr lang="zh-CN" altLang="zh-CN"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1" name="组合 61"/>
          <p:cNvGrpSpPr/>
          <p:nvPr/>
        </p:nvGrpSpPr>
        <p:grpSpPr>
          <a:xfrm>
            <a:off x="1348376" y="2359898"/>
            <a:ext cx="3981364" cy="3325361"/>
            <a:chOff x="1231299" y="3378765"/>
            <a:chExt cx="3215658" cy="2179995"/>
          </a:xfrm>
          <a:solidFill>
            <a:srgbClr val="00B0F0"/>
          </a:solidFill>
        </p:grpSpPr>
        <p:sp>
          <p:nvSpPr>
            <p:cNvPr id="12" name="koppt-矩形"/>
            <p:cNvSpPr>
              <a:spLocks noChangeArrowheads="1"/>
            </p:cNvSpPr>
            <p:nvPr/>
          </p:nvSpPr>
          <p:spPr bwMode="auto">
            <a:xfrm>
              <a:off x="1885190" y="3378765"/>
              <a:ext cx="2561767" cy="544598"/>
            </a:xfrm>
            <a:prstGeom prst="rect">
              <a:avLst/>
            </a:prstGeom>
            <a:grpFill/>
            <a:ln>
              <a:noFill/>
            </a:ln>
          </p:spPr>
          <p:txBody>
            <a:bodyPr vert="horz" wrap="square" lIns="91440" tIns="45720" rIns="91440" bIns="45720" numCol="1" anchor="t" anchorCtr="0" compatLnSpc="1"/>
            <a:lstStyle/>
            <a:p>
              <a:endParaRPr lang="zh-CN" altLang="en-US"/>
            </a:p>
          </p:txBody>
        </p:sp>
        <p:sp>
          <p:nvSpPr>
            <p:cNvPr id="13" name="koppt-矩形"/>
            <p:cNvSpPr>
              <a:spLocks noChangeArrowheads="1"/>
            </p:cNvSpPr>
            <p:nvPr/>
          </p:nvSpPr>
          <p:spPr bwMode="auto">
            <a:xfrm>
              <a:off x="1885189" y="5014162"/>
              <a:ext cx="2561767" cy="544598"/>
            </a:xfrm>
            <a:prstGeom prst="rect">
              <a:avLst/>
            </a:prstGeom>
            <a:grpFill/>
            <a:ln>
              <a:noFill/>
            </a:ln>
          </p:spPr>
          <p:txBody>
            <a:bodyPr vert="horz" wrap="square" lIns="91440" tIns="45720" rIns="91440" bIns="45720" numCol="1" anchor="t" anchorCtr="0" compatLnSpc="1"/>
            <a:lstStyle/>
            <a:p>
              <a:endParaRPr lang="zh-CN" altLang="en-US" dirty="0"/>
            </a:p>
          </p:txBody>
        </p:sp>
        <p:sp>
          <p:nvSpPr>
            <p:cNvPr id="14" name="koppt-三角形"/>
            <p:cNvSpPr/>
            <p:nvPr/>
          </p:nvSpPr>
          <p:spPr bwMode="auto">
            <a:xfrm>
              <a:off x="4031340" y="3733469"/>
              <a:ext cx="415616" cy="189894"/>
            </a:xfrm>
            <a:custGeom>
              <a:avLst/>
              <a:gdLst>
                <a:gd name="T0" fmla="*/ 116 w 116"/>
                <a:gd name="T1" fmla="*/ 53 h 53"/>
                <a:gd name="T2" fmla="*/ 116 w 116"/>
                <a:gd name="T3" fmla="*/ 0 h 53"/>
                <a:gd name="T4" fmla="*/ 0 w 116"/>
                <a:gd name="T5" fmla="*/ 0 h 53"/>
                <a:gd name="T6" fmla="*/ 116 w 116"/>
                <a:gd name="T7" fmla="*/ 53 h 53"/>
              </a:gdLst>
              <a:ahLst/>
              <a:cxnLst>
                <a:cxn ang="0">
                  <a:pos x="T0" y="T1"/>
                </a:cxn>
                <a:cxn ang="0">
                  <a:pos x="T2" y="T3"/>
                </a:cxn>
                <a:cxn ang="0">
                  <a:pos x="T4" y="T5"/>
                </a:cxn>
                <a:cxn ang="0">
                  <a:pos x="T6" y="T7"/>
                </a:cxn>
              </a:cxnLst>
              <a:rect l="0" t="0" r="r" b="b"/>
              <a:pathLst>
                <a:path w="116" h="53">
                  <a:moveTo>
                    <a:pt x="116" y="53"/>
                  </a:moveTo>
                  <a:lnTo>
                    <a:pt x="116" y="0"/>
                  </a:lnTo>
                  <a:lnTo>
                    <a:pt x="0" y="0"/>
                  </a:lnTo>
                  <a:lnTo>
                    <a:pt x="116" y="53"/>
                  </a:lnTo>
                  <a:close/>
                </a:path>
              </a:pathLst>
            </a:custGeom>
            <a:grpFill/>
            <a:ln>
              <a:noFill/>
            </a:ln>
          </p:spPr>
          <p:txBody>
            <a:bodyPr vert="horz" wrap="square" lIns="91440" tIns="45720" rIns="91440" bIns="45720" numCol="1" anchor="t" anchorCtr="0" compatLnSpc="1"/>
            <a:lstStyle/>
            <a:p>
              <a:endParaRPr lang="zh-CN" altLang="en-US"/>
            </a:p>
          </p:txBody>
        </p:sp>
        <p:sp>
          <p:nvSpPr>
            <p:cNvPr id="16" name="koppt-文本框"/>
            <p:cNvSpPr/>
            <p:nvPr/>
          </p:nvSpPr>
          <p:spPr>
            <a:xfrm>
              <a:off x="1245306" y="3489804"/>
              <a:ext cx="342094" cy="297881"/>
            </a:xfrm>
            <a:custGeom>
              <a:avLst/>
              <a:gdLst>
                <a:gd name="connsiteX0" fmla="*/ 202761 w 342094"/>
                <a:gd name="connsiteY0" fmla="*/ 180174 h 297881"/>
                <a:gd name="connsiteX1" fmla="*/ 342094 w 342094"/>
                <a:gd name="connsiteY1" fmla="*/ 180174 h 297881"/>
                <a:gd name="connsiteX2" fmla="*/ 342094 w 342094"/>
                <a:gd name="connsiteY2" fmla="*/ 297881 h 297881"/>
                <a:gd name="connsiteX3" fmla="*/ 202761 w 342094"/>
                <a:gd name="connsiteY3" fmla="*/ 297881 h 297881"/>
                <a:gd name="connsiteX4" fmla="*/ 46617 w 342094"/>
                <a:gd name="connsiteY4" fmla="*/ 180167 h 297881"/>
                <a:gd name="connsiteX5" fmla="*/ 185950 w 342094"/>
                <a:gd name="connsiteY5" fmla="*/ 180167 h 297881"/>
                <a:gd name="connsiteX6" fmla="*/ 185950 w 342094"/>
                <a:gd name="connsiteY6" fmla="*/ 297881 h 297881"/>
                <a:gd name="connsiteX7" fmla="*/ 46617 w 342094"/>
                <a:gd name="connsiteY7" fmla="*/ 297881 h 297881"/>
                <a:gd name="connsiteX8" fmla="*/ 202761 w 342094"/>
                <a:gd name="connsiteY8" fmla="*/ 42974 h 297881"/>
                <a:gd name="connsiteX9" fmla="*/ 342094 w 342094"/>
                <a:gd name="connsiteY9" fmla="*/ 42974 h 297881"/>
                <a:gd name="connsiteX10" fmla="*/ 342094 w 342094"/>
                <a:gd name="connsiteY10" fmla="*/ 160688 h 297881"/>
                <a:gd name="connsiteX11" fmla="*/ 202761 w 342094"/>
                <a:gd name="connsiteY11" fmla="*/ 160688 h 297881"/>
                <a:gd name="connsiteX12" fmla="*/ 0 w 342094"/>
                <a:gd name="connsiteY12" fmla="*/ 0 h 297881"/>
                <a:gd name="connsiteX13" fmla="*/ 186751 w 342094"/>
                <a:gd name="connsiteY13" fmla="*/ 0 h 297881"/>
                <a:gd name="connsiteX14" fmla="*/ 186751 w 342094"/>
                <a:gd name="connsiteY14" fmla="*/ 160688 h 297881"/>
                <a:gd name="connsiteX15" fmla="*/ 0 w 342094"/>
                <a:gd name="connsiteY15" fmla="*/ 160688 h 29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2094" h="297881">
                  <a:moveTo>
                    <a:pt x="202761" y="180174"/>
                  </a:moveTo>
                  <a:lnTo>
                    <a:pt x="342094" y="180174"/>
                  </a:lnTo>
                  <a:lnTo>
                    <a:pt x="342094" y="297881"/>
                  </a:lnTo>
                  <a:lnTo>
                    <a:pt x="202761" y="297881"/>
                  </a:lnTo>
                  <a:close/>
                  <a:moveTo>
                    <a:pt x="46617" y="180167"/>
                  </a:moveTo>
                  <a:lnTo>
                    <a:pt x="185950" y="180167"/>
                  </a:lnTo>
                  <a:lnTo>
                    <a:pt x="185950" y="297881"/>
                  </a:lnTo>
                  <a:lnTo>
                    <a:pt x="46617" y="297881"/>
                  </a:lnTo>
                  <a:close/>
                  <a:moveTo>
                    <a:pt x="202761" y="42974"/>
                  </a:moveTo>
                  <a:lnTo>
                    <a:pt x="342094" y="42974"/>
                  </a:lnTo>
                  <a:lnTo>
                    <a:pt x="342094" y="160688"/>
                  </a:lnTo>
                  <a:lnTo>
                    <a:pt x="202761" y="160688"/>
                  </a:lnTo>
                  <a:close/>
                  <a:moveTo>
                    <a:pt x="0" y="0"/>
                  </a:moveTo>
                  <a:lnTo>
                    <a:pt x="186751" y="0"/>
                  </a:lnTo>
                  <a:lnTo>
                    <a:pt x="186751" y="160688"/>
                  </a:lnTo>
                  <a:lnTo>
                    <a:pt x="0" y="160688"/>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7" name="koppt-文本框"/>
            <p:cNvSpPr/>
            <p:nvPr/>
          </p:nvSpPr>
          <p:spPr bwMode="auto">
            <a:xfrm>
              <a:off x="1231299" y="5093998"/>
              <a:ext cx="310812" cy="340443"/>
            </a:xfrm>
            <a:custGeom>
              <a:avLst/>
              <a:gdLst>
                <a:gd name="connsiteX0" fmla="*/ 68948 w 310812"/>
                <a:gd name="connsiteY0" fmla="*/ 160612 h 340443"/>
                <a:gd name="connsiteX1" fmla="*/ 106158 w 310812"/>
                <a:gd name="connsiteY1" fmla="*/ 160612 h 340443"/>
                <a:gd name="connsiteX2" fmla="*/ 143368 w 310812"/>
                <a:gd name="connsiteY2" fmla="*/ 181320 h 340443"/>
                <a:gd name="connsiteX3" fmla="*/ 143368 w 310812"/>
                <a:gd name="connsiteY3" fmla="*/ 306657 h 340443"/>
                <a:gd name="connsiteX4" fmla="*/ 156500 w 310812"/>
                <a:gd name="connsiteY4" fmla="*/ 319735 h 340443"/>
                <a:gd name="connsiteX5" fmla="*/ 168539 w 310812"/>
                <a:gd name="connsiteY5" fmla="*/ 306657 h 340443"/>
                <a:gd name="connsiteX6" fmla="*/ 168539 w 310812"/>
                <a:gd name="connsiteY6" fmla="*/ 181320 h 340443"/>
                <a:gd name="connsiteX7" fmla="*/ 205749 w 310812"/>
                <a:gd name="connsiteY7" fmla="*/ 160612 h 340443"/>
                <a:gd name="connsiteX8" fmla="*/ 242959 w 310812"/>
                <a:gd name="connsiteY8" fmla="*/ 160612 h 340443"/>
                <a:gd name="connsiteX9" fmla="*/ 310812 w 310812"/>
                <a:gd name="connsiteY9" fmla="*/ 254342 h 340443"/>
                <a:gd name="connsiteX10" fmla="*/ 310812 w 310812"/>
                <a:gd name="connsiteY10" fmla="*/ 340443 h 340443"/>
                <a:gd name="connsiteX11" fmla="*/ 0 w 310812"/>
                <a:gd name="connsiteY11" fmla="*/ 340443 h 340443"/>
                <a:gd name="connsiteX12" fmla="*/ 0 w 310812"/>
                <a:gd name="connsiteY12" fmla="*/ 254342 h 340443"/>
                <a:gd name="connsiteX13" fmla="*/ 68948 w 310812"/>
                <a:gd name="connsiteY13" fmla="*/ 160612 h 340443"/>
                <a:gd name="connsiteX14" fmla="*/ 155635 w 310812"/>
                <a:gd name="connsiteY14" fmla="*/ 0 h 340443"/>
                <a:gd name="connsiteX15" fmla="*/ 238945 w 310812"/>
                <a:gd name="connsiteY15" fmla="*/ 82895 h 340443"/>
                <a:gd name="connsiteX16" fmla="*/ 185232 w 310812"/>
                <a:gd name="connsiteY16" fmla="*/ 160336 h 340443"/>
                <a:gd name="connsiteX17" fmla="*/ 197290 w 310812"/>
                <a:gd name="connsiteY17" fmla="*/ 160336 h 340443"/>
                <a:gd name="connsiteX18" fmla="*/ 155635 w 310812"/>
                <a:gd name="connsiteY18" fmla="*/ 173425 h 340443"/>
                <a:gd name="connsiteX19" fmla="*/ 115076 w 310812"/>
                <a:gd name="connsiteY19" fmla="*/ 160336 h 340443"/>
                <a:gd name="connsiteX20" fmla="*/ 127134 w 310812"/>
                <a:gd name="connsiteY20" fmla="*/ 160336 h 340443"/>
                <a:gd name="connsiteX21" fmla="*/ 72324 w 310812"/>
                <a:gd name="connsiteY21" fmla="*/ 82895 h 340443"/>
                <a:gd name="connsiteX22" fmla="*/ 155635 w 310812"/>
                <a:gd name="connsiteY22" fmla="*/ 0 h 3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812" h="340443">
                  <a:moveTo>
                    <a:pt x="68948" y="160612"/>
                  </a:moveTo>
                  <a:cubicBezTo>
                    <a:pt x="68948" y="160612"/>
                    <a:pt x="68948" y="160612"/>
                    <a:pt x="106158" y="160612"/>
                  </a:cubicBezTo>
                  <a:cubicBezTo>
                    <a:pt x="106158" y="172601"/>
                    <a:pt x="123668" y="179140"/>
                    <a:pt x="143368" y="181320"/>
                  </a:cubicBezTo>
                  <a:cubicBezTo>
                    <a:pt x="143368" y="181320"/>
                    <a:pt x="143368" y="181320"/>
                    <a:pt x="143368" y="306657"/>
                  </a:cubicBezTo>
                  <a:cubicBezTo>
                    <a:pt x="143368" y="313196"/>
                    <a:pt x="148840" y="319735"/>
                    <a:pt x="156500" y="319735"/>
                  </a:cubicBezTo>
                  <a:cubicBezTo>
                    <a:pt x="163067" y="319735"/>
                    <a:pt x="168539" y="313196"/>
                    <a:pt x="168539" y="306657"/>
                  </a:cubicBezTo>
                  <a:cubicBezTo>
                    <a:pt x="168539" y="306657"/>
                    <a:pt x="168539" y="306657"/>
                    <a:pt x="168539" y="181320"/>
                  </a:cubicBezTo>
                  <a:cubicBezTo>
                    <a:pt x="188238" y="179140"/>
                    <a:pt x="205749" y="171511"/>
                    <a:pt x="205749" y="160612"/>
                  </a:cubicBezTo>
                  <a:cubicBezTo>
                    <a:pt x="205749" y="160612"/>
                    <a:pt x="205749" y="160612"/>
                    <a:pt x="242959" y="160612"/>
                  </a:cubicBezTo>
                  <a:cubicBezTo>
                    <a:pt x="280169" y="160612"/>
                    <a:pt x="310812" y="203118"/>
                    <a:pt x="310812" y="254342"/>
                  </a:cubicBezTo>
                  <a:cubicBezTo>
                    <a:pt x="310812" y="254342"/>
                    <a:pt x="310812" y="254342"/>
                    <a:pt x="310812" y="340443"/>
                  </a:cubicBezTo>
                  <a:cubicBezTo>
                    <a:pt x="310812" y="340443"/>
                    <a:pt x="310812" y="340443"/>
                    <a:pt x="0" y="340443"/>
                  </a:cubicBezTo>
                  <a:cubicBezTo>
                    <a:pt x="0" y="340443"/>
                    <a:pt x="0" y="340443"/>
                    <a:pt x="0" y="254342"/>
                  </a:cubicBezTo>
                  <a:cubicBezTo>
                    <a:pt x="0" y="203118"/>
                    <a:pt x="30643" y="160612"/>
                    <a:pt x="68948" y="160612"/>
                  </a:cubicBezTo>
                  <a:close/>
                  <a:moveTo>
                    <a:pt x="155635" y="0"/>
                  </a:moveTo>
                  <a:cubicBezTo>
                    <a:pt x="201675" y="0"/>
                    <a:pt x="238945" y="37085"/>
                    <a:pt x="238945" y="82895"/>
                  </a:cubicBezTo>
                  <a:cubicBezTo>
                    <a:pt x="238945" y="117798"/>
                    <a:pt x="215925" y="148338"/>
                    <a:pt x="185232" y="160336"/>
                  </a:cubicBezTo>
                  <a:cubicBezTo>
                    <a:pt x="185232" y="160336"/>
                    <a:pt x="185232" y="160336"/>
                    <a:pt x="197290" y="160336"/>
                  </a:cubicBezTo>
                  <a:cubicBezTo>
                    <a:pt x="196194" y="165790"/>
                    <a:pt x="180847" y="173425"/>
                    <a:pt x="155635" y="173425"/>
                  </a:cubicBezTo>
                  <a:cubicBezTo>
                    <a:pt x="130422" y="173425"/>
                    <a:pt x="115076" y="165790"/>
                    <a:pt x="115076" y="160336"/>
                  </a:cubicBezTo>
                  <a:cubicBezTo>
                    <a:pt x="115076" y="160336"/>
                    <a:pt x="115076" y="160336"/>
                    <a:pt x="127134" y="160336"/>
                  </a:cubicBezTo>
                  <a:cubicBezTo>
                    <a:pt x="95344" y="148338"/>
                    <a:pt x="72324" y="117798"/>
                    <a:pt x="72324" y="82895"/>
                  </a:cubicBezTo>
                  <a:cubicBezTo>
                    <a:pt x="72324" y="37085"/>
                    <a:pt x="109595" y="0"/>
                    <a:pt x="155635" y="0"/>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black"/>
                </a:solidFill>
                <a:effectLst/>
                <a:uLnTx/>
                <a:uFillTx/>
              </a:endParaRPr>
            </a:p>
          </p:txBody>
        </p:sp>
      </p:grpSp>
      <p:sp>
        <p:nvSpPr>
          <p:cNvPr id="18" name="文本框 63"/>
          <p:cNvSpPr txBox="1"/>
          <p:nvPr/>
        </p:nvSpPr>
        <p:spPr>
          <a:xfrm>
            <a:off x="2356494" y="5077880"/>
            <a:ext cx="2868571" cy="417743"/>
          </a:xfrm>
          <a:prstGeom prst="rect">
            <a:avLst/>
          </a:prstGeom>
          <a:solidFill>
            <a:srgbClr val="00B0F0"/>
          </a:solidFill>
        </p:spPr>
        <p:txBody>
          <a:bodyPr wrap="square" rtlCol="0" anchor="ctr">
            <a:spAutoFit/>
          </a:bodyPr>
          <a:lstStyle/>
          <a:p>
            <a:pPr algn="ctr">
              <a:lnSpc>
                <a:spcPct val="150000"/>
              </a:lnSpc>
            </a:pPr>
            <a:r>
              <a:rPr lang="zh-CN" altLang="en-US" sz="1600" b="1" dirty="0">
                <a:solidFill>
                  <a:schemeClr val="bg1"/>
                </a:solidFill>
                <a:latin typeface="Arial" panose="020B0604020202020204" pitchFamily="34" charset="0"/>
                <a:ea typeface="微软雅黑" panose="020B0503020204020204" pitchFamily="34" charset="-122"/>
              </a:rPr>
              <a:t>具体工作</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19" name="文本框 64"/>
          <p:cNvSpPr txBox="1"/>
          <p:nvPr/>
        </p:nvSpPr>
        <p:spPr>
          <a:xfrm>
            <a:off x="2363407" y="2693797"/>
            <a:ext cx="2861658" cy="338554"/>
          </a:xfrm>
          <a:prstGeom prst="rect">
            <a:avLst/>
          </a:prstGeom>
          <a:solidFill>
            <a:srgbClr val="00B0F0"/>
          </a:solidFill>
        </p:spPr>
        <p:txBody>
          <a:bodyPr wrap="square" rtlCol="0" anchor="ctr">
            <a:spAutoFit/>
          </a:bodyPr>
          <a:lstStyle/>
          <a:p>
            <a:pPr algn="ctr"/>
            <a:r>
              <a:rPr lang="zh-CN" altLang="en-US" sz="1600" b="1" dirty="0">
                <a:solidFill>
                  <a:schemeClr val="bg1"/>
                </a:solidFill>
                <a:latin typeface="Arial" panose="020B0604020202020204" pitchFamily="34" charset="0"/>
                <a:ea typeface="微软雅黑" panose="020B0503020204020204" pitchFamily="34" charset="-122"/>
              </a:rPr>
              <a:t>安全生产职责</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20" name="TextBox 3"/>
          <p:cNvSpPr txBox="1"/>
          <p:nvPr/>
        </p:nvSpPr>
        <p:spPr>
          <a:xfrm>
            <a:off x="5488654" y="1723484"/>
            <a:ext cx="5597186" cy="1708160"/>
          </a:xfrm>
          <a:prstGeom prst="rect">
            <a:avLst/>
          </a:prstGeom>
          <a:noFill/>
        </p:spPr>
        <p:txBody>
          <a:bodyPr wrap="square" rtlCol="0">
            <a:spAutoFit/>
          </a:bodyPr>
          <a:lstStyle/>
          <a:p>
            <a:pPr fontAlgn="t"/>
            <a:r>
              <a:rPr lang="en-US" altLang="zh-CN" sz="1050" b="1" dirty="0">
                <a:latin typeface="微软雅黑" panose="020B0503020204020204" pitchFamily="34" charset="-122"/>
                <a:ea typeface="微软雅黑" panose="020B0503020204020204" pitchFamily="34" charset="-122"/>
              </a:rPr>
              <a:t>1</a:t>
            </a:r>
            <a:r>
              <a:rPr lang="zh-CN" altLang="zh-CN" sz="1050" b="1" dirty="0">
                <a:latin typeface="微软雅黑" panose="020B0503020204020204" pitchFamily="34" charset="-122"/>
                <a:ea typeface="微软雅黑" panose="020B0503020204020204" pitchFamily="34" charset="-122"/>
              </a:rPr>
              <a:t>、对项目的安全生产、职业健康监督工作负领导责任；</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2</a:t>
            </a:r>
            <a:r>
              <a:rPr lang="zh-CN" altLang="zh-CN" sz="1050" b="1" dirty="0">
                <a:latin typeface="微软雅黑" panose="020B0503020204020204" pitchFamily="34" charset="-122"/>
                <a:ea typeface="微软雅黑" panose="020B0503020204020204" pitchFamily="34" charset="-122"/>
              </a:rPr>
              <a:t>、监督项目安全生产费用落实；</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3</a:t>
            </a:r>
            <a:r>
              <a:rPr lang="zh-CN" altLang="zh-CN" sz="1050" b="1" dirty="0">
                <a:latin typeface="微软雅黑" panose="020B0503020204020204" pitchFamily="34" charset="-122"/>
                <a:ea typeface="微软雅黑" panose="020B0503020204020204" pitchFamily="34" charset="-122"/>
              </a:rPr>
              <a:t>、参与项目安全策划的编制，对落实情况进行监督；</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4</a:t>
            </a:r>
            <a:r>
              <a:rPr lang="zh-CN" altLang="zh-CN" sz="1050" b="1" dirty="0">
                <a:latin typeface="微软雅黑" panose="020B0503020204020204" pitchFamily="34" charset="-122"/>
                <a:ea typeface="微软雅黑" panose="020B0503020204020204" pitchFamily="34" charset="-122"/>
              </a:rPr>
              <a:t>、参与制定项目有关安全生产管理制度、生产安全事故应急救援预案；</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5</a:t>
            </a:r>
            <a:r>
              <a:rPr lang="zh-CN" altLang="zh-CN" sz="1050" b="1" dirty="0">
                <a:latin typeface="微软雅黑" panose="020B0503020204020204" pitchFamily="34" charset="-122"/>
                <a:ea typeface="微软雅黑" panose="020B0503020204020204" pitchFamily="34" charset="-122"/>
              </a:rPr>
              <a:t>、参加各类安全交底、验收、危险作业审批及安全生产例会；</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6</a:t>
            </a:r>
            <a:r>
              <a:rPr lang="zh-CN" altLang="zh-CN" sz="1050" b="1" dirty="0">
                <a:latin typeface="微软雅黑" panose="020B0503020204020204" pitchFamily="34" charset="-122"/>
                <a:ea typeface="微软雅黑" panose="020B0503020204020204" pitchFamily="34" charset="-122"/>
              </a:rPr>
              <a:t>、参加定期安全生产和职业健康检查，组织日巡查，督促隐患整改。对存在重大</a:t>
            </a:r>
            <a:endParaRPr lang="zh-CN" altLang="zh-CN" sz="1050" dirty="0">
              <a:latin typeface="微软雅黑" panose="020B0503020204020204" pitchFamily="34" charset="-122"/>
              <a:ea typeface="微软雅黑" panose="020B0503020204020204" pitchFamily="34" charset="-122"/>
            </a:endParaRPr>
          </a:p>
          <a:p>
            <a:pPr fontAlgn="t"/>
            <a:r>
              <a:rPr lang="zh-CN" altLang="zh-CN" sz="1050" b="1" dirty="0">
                <a:latin typeface="微软雅黑" panose="020B0503020204020204" pitchFamily="34" charset="-122"/>
                <a:ea typeface="微软雅黑" panose="020B0503020204020204" pitchFamily="34" charset="-122"/>
              </a:rPr>
              <a:t>安全隐患的分部分项工程，有下达停工整改决定，并直接向上级单位报告的权利；</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7</a:t>
            </a:r>
            <a:r>
              <a:rPr lang="zh-CN" altLang="zh-CN" sz="1050" b="1" dirty="0">
                <a:latin typeface="微软雅黑" panose="020B0503020204020204" pitchFamily="34" charset="-122"/>
                <a:ea typeface="微软雅黑" panose="020B0503020204020204" pitchFamily="34" charset="-122"/>
              </a:rPr>
              <a:t>、组织作业人员入场安全教育，监督员工持证上岗、班前安全活动开展；</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8</a:t>
            </a:r>
            <a:r>
              <a:rPr lang="zh-CN" altLang="zh-CN" sz="1050" b="1" dirty="0">
                <a:latin typeface="微软雅黑" panose="020B0503020204020204" pitchFamily="34" charset="-122"/>
                <a:ea typeface="微软雅黑" panose="020B0503020204020204" pitchFamily="34" charset="-122"/>
              </a:rPr>
              <a:t>、记录安全生产监督日志；</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9</a:t>
            </a:r>
            <a:r>
              <a:rPr lang="zh-CN" altLang="zh-CN" sz="1050" b="1" dirty="0">
                <a:latin typeface="微软雅黑" panose="020B0503020204020204" pitchFamily="34" charset="-122"/>
                <a:ea typeface="微软雅黑" panose="020B0503020204020204" pitchFamily="34" charset="-122"/>
              </a:rPr>
              <a:t>、发生事故应立即向项目经理、公司安全总监报告，并立即参与抢救。</a:t>
            </a:r>
            <a:endParaRPr lang="zh-CN" altLang="zh-CN" sz="1050" dirty="0">
              <a:latin typeface="微软雅黑" panose="020B0503020204020204" pitchFamily="34" charset="-122"/>
              <a:ea typeface="微软雅黑" panose="020B0503020204020204" pitchFamily="34" charset="-122"/>
            </a:endParaRPr>
          </a:p>
        </p:txBody>
      </p:sp>
      <p:sp>
        <p:nvSpPr>
          <p:cNvPr id="21" name="TextBox 72"/>
          <p:cNvSpPr txBox="1"/>
          <p:nvPr/>
        </p:nvSpPr>
        <p:spPr>
          <a:xfrm>
            <a:off x="5535175" y="3609579"/>
            <a:ext cx="5535595" cy="2839239"/>
          </a:xfrm>
          <a:prstGeom prst="rect">
            <a:avLst/>
          </a:prstGeom>
          <a:noFill/>
        </p:spPr>
        <p:txBody>
          <a:bodyPr wrap="square" rtlCol="0">
            <a:spAutoFit/>
          </a:bodyPr>
          <a:lstStyle/>
          <a:p>
            <a:pPr fontAlgn="t"/>
            <a:r>
              <a:rPr lang="en-US" altLang="zh-CN" sz="1050" b="1" dirty="0">
                <a:latin typeface="微软雅黑" panose="020B0503020204020204" pitchFamily="34" charset="-122"/>
                <a:ea typeface="微软雅黑" panose="020B0503020204020204" pitchFamily="34" charset="-122"/>
              </a:rPr>
              <a:t>1</a:t>
            </a:r>
            <a:r>
              <a:rPr lang="zh-CN" altLang="zh-CN" sz="1050" b="1" dirty="0">
                <a:latin typeface="微软雅黑" panose="020B0503020204020204" pitchFamily="34" charset="-122"/>
                <a:ea typeface="微软雅黑" panose="020B0503020204020204" pitchFamily="34" charset="-122"/>
              </a:rPr>
              <a:t>、参与项目安全策划、项目月度安全策划的编制，编制安全管理制度清单，并对落实情况进行监督；</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2</a:t>
            </a:r>
            <a:r>
              <a:rPr lang="zh-CN" altLang="zh-CN" sz="1050" b="1" dirty="0">
                <a:latin typeface="微软雅黑" panose="020B0503020204020204" pitchFamily="34" charset="-122"/>
                <a:ea typeface="微软雅黑" panose="020B0503020204020204" pitchFamily="34" charset="-122"/>
              </a:rPr>
              <a:t>、协助制定项目有关安全生产管理制度、生产安全事故应急救援预案，参与项目应急救援演练；</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3</a:t>
            </a:r>
            <a:r>
              <a:rPr lang="zh-CN" altLang="zh-CN" sz="1050" b="1" dirty="0">
                <a:latin typeface="微软雅黑" panose="020B0503020204020204" pitchFamily="34" charset="-122"/>
                <a:ea typeface="微软雅黑" panose="020B0503020204020204" pitchFamily="34" charset="-122"/>
              </a:rPr>
              <a:t>、参加项目周检查、日巡查及各类专项安全检查，督促隐患整改。对存在重大安全隐患的分部分项工程，有下达停工整改决定，并直接向上级单位报告的权利；</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4</a:t>
            </a:r>
            <a:r>
              <a:rPr lang="zh-CN" altLang="zh-CN" sz="1050" b="1" dirty="0">
                <a:latin typeface="微软雅黑" panose="020B0503020204020204" pitchFamily="34" charset="-122"/>
                <a:ea typeface="微软雅黑" panose="020B0503020204020204" pitchFamily="34" charset="-122"/>
              </a:rPr>
              <a:t>、参加安全生产领导小组会议、安全生产周例会，并形成书面记录存档；</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5</a:t>
            </a:r>
            <a:r>
              <a:rPr lang="zh-CN" altLang="zh-CN" sz="1050" b="1" dirty="0">
                <a:latin typeface="微软雅黑" panose="020B0503020204020204" pitchFamily="34" charset="-122"/>
                <a:ea typeface="微软雅黑" panose="020B0503020204020204" pitchFamily="34" charset="-122"/>
              </a:rPr>
              <a:t>、监督并参加项目各类安全教育培训、安全技术交底，并形成书面记录存档；</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6</a:t>
            </a:r>
            <a:r>
              <a:rPr lang="zh-CN" altLang="zh-CN" sz="1050" b="1" dirty="0">
                <a:latin typeface="微软雅黑" panose="020B0503020204020204" pitchFamily="34" charset="-122"/>
                <a:ea typeface="微软雅黑" panose="020B0503020204020204" pitchFamily="34" charset="-122"/>
              </a:rPr>
              <a:t>、参加项目各类设施设备的安全验收，并形成书面记录存档；</a:t>
            </a:r>
            <a:endParaRPr lang="en-US" altLang="zh-CN" sz="1050" b="1"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7</a:t>
            </a:r>
            <a:r>
              <a:rPr lang="zh-CN" altLang="zh-CN" sz="1050" b="1" dirty="0">
                <a:latin typeface="微软雅黑" panose="020B0503020204020204" pitchFamily="34" charset="-122"/>
                <a:ea typeface="微软雅黑" panose="020B0503020204020204" pitchFamily="34" charset="-122"/>
              </a:rPr>
              <a:t>、对项目各类危险作业进行审批；</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8</a:t>
            </a:r>
            <a:r>
              <a:rPr lang="zh-CN" altLang="zh-CN" sz="1050" b="1" dirty="0">
                <a:latin typeface="微软雅黑" panose="020B0503020204020204" pitchFamily="34" charset="-122"/>
                <a:ea typeface="微软雅黑" panose="020B0503020204020204" pitchFamily="34" charset="-122"/>
              </a:rPr>
              <a:t>、组织新进场工人进行入场安全教育，监督特种作业人员持证上岗、班前安全活动开展</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9</a:t>
            </a:r>
            <a:r>
              <a:rPr lang="zh-CN" altLang="zh-CN" sz="1050" b="1" dirty="0">
                <a:latin typeface="微软雅黑" panose="020B0503020204020204" pitchFamily="34" charset="-122"/>
                <a:ea typeface="微软雅黑" panose="020B0503020204020204" pitchFamily="34" charset="-122"/>
              </a:rPr>
              <a:t>、对危险性较大分部分项工程的施工进行旁站监督，保证安全措施落实到位；</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10</a:t>
            </a:r>
            <a:r>
              <a:rPr lang="zh-CN" altLang="zh-CN" sz="1050" b="1" dirty="0">
                <a:latin typeface="微软雅黑" panose="020B0503020204020204" pitchFamily="34" charset="-122"/>
                <a:ea typeface="微软雅黑" panose="020B0503020204020204" pitchFamily="34" charset="-122"/>
              </a:rPr>
              <a:t>、对危险源的辨识进行审核，对危险源清单进行公示；</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11</a:t>
            </a:r>
            <a:r>
              <a:rPr lang="zh-CN" altLang="zh-CN" sz="1050" b="1" dirty="0">
                <a:latin typeface="微软雅黑" panose="020B0503020204020204" pitchFamily="34" charset="-122"/>
                <a:ea typeface="微软雅黑" panose="020B0503020204020204" pitchFamily="34" charset="-122"/>
              </a:rPr>
              <a:t>、监督行为安全之星，安全生产月等安全相关活动的开展；</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12</a:t>
            </a:r>
            <a:r>
              <a:rPr lang="zh-CN" altLang="zh-CN" sz="1050" b="1" dirty="0">
                <a:latin typeface="微软雅黑" panose="020B0503020204020204" pitchFamily="34" charset="-122"/>
                <a:ea typeface="微软雅黑" panose="020B0503020204020204" pitchFamily="34" charset="-122"/>
              </a:rPr>
              <a:t>、每日记录安全监督日志；</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13</a:t>
            </a:r>
            <a:r>
              <a:rPr lang="zh-CN" altLang="zh-CN" sz="1050" b="1" dirty="0">
                <a:latin typeface="微软雅黑" panose="020B0503020204020204" pitchFamily="34" charset="-122"/>
                <a:ea typeface="微软雅黑" panose="020B0503020204020204" pitchFamily="34" charset="-122"/>
              </a:rPr>
              <a:t>、发生事故应立即向项目经理、公司安全总监报告，并立即参与抢救；</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14</a:t>
            </a:r>
            <a:r>
              <a:rPr lang="zh-CN" altLang="zh-CN" sz="1050" b="1" dirty="0">
                <a:latin typeface="微软雅黑" panose="020B0503020204020204" pitchFamily="34" charset="-122"/>
                <a:ea typeface="微软雅黑" panose="020B0503020204020204" pitchFamily="34" charset="-122"/>
              </a:rPr>
              <a:t>、对各分包供应商、及其安全员进行安全考核。</a:t>
            </a:r>
            <a:endParaRPr lang="zh-CN" altLang="zh-CN" sz="1050" dirty="0">
              <a:latin typeface="微软雅黑" panose="020B0503020204020204" pitchFamily="34" charset="-122"/>
              <a:ea typeface="微软雅黑" panose="020B0503020204020204" pitchFamily="34" charset="-122"/>
            </a:endParaRPr>
          </a:p>
        </p:txBody>
      </p:sp>
      <p:sp>
        <p:nvSpPr>
          <p:cNvPr id="24" name="koppt-矩形"/>
          <p:cNvSpPr/>
          <p:nvPr/>
        </p:nvSpPr>
        <p:spPr>
          <a:xfrm flipV="1">
            <a:off x="5434416" y="1723484"/>
            <a:ext cx="5636354" cy="1705514"/>
          </a:xfrm>
          <a:prstGeom prst="rect">
            <a:avLst/>
          </a:prstGeom>
          <a:noFill/>
          <a:ln w="38100" cap="flat">
            <a:solidFill>
              <a:srgbClr val="D9D9D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4289" tIns="64289" rIns="64289" bIns="64289" numCol="1" spcCol="38100" rtlCol="0" anchor="ctr" anchorCtr="1">
            <a:noAutofit/>
          </a:bodyPr>
          <a:lstStyle/>
          <a:p>
            <a:pPr algn="ctr" defTabSz="433070" fontAlgn="auto" hangingPunct="0">
              <a:spcBef>
                <a:spcPts val="0"/>
              </a:spcBef>
              <a:spcAft>
                <a:spcPts val="0"/>
              </a:spcAft>
            </a:pPr>
            <a:endParaRPr lang="zh-CN" altLang="en-US" sz="2800"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endParaRPr>
          </a:p>
        </p:txBody>
      </p:sp>
      <p:sp>
        <p:nvSpPr>
          <p:cNvPr id="25" name="koppt-矩形"/>
          <p:cNvSpPr/>
          <p:nvPr/>
        </p:nvSpPr>
        <p:spPr>
          <a:xfrm flipV="1">
            <a:off x="5434416" y="3609575"/>
            <a:ext cx="5636355" cy="2862321"/>
          </a:xfrm>
          <a:prstGeom prst="rect">
            <a:avLst/>
          </a:prstGeom>
          <a:noFill/>
          <a:ln w="38100" cap="flat">
            <a:solidFill>
              <a:srgbClr val="D9D9D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4289" tIns="64289" rIns="64289" bIns="64289" numCol="1" spcCol="38100" rtlCol="0" anchor="ctr" anchorCtr="1">
            <a:noAutofit/>
          </a:bodyPr>
          <a:lstStyle/>
          <a:p>
            <a:pPr algn="ctr" defTabSz="433070" fontAlgn="auto" hangingPunct="0">
              <a:spcBef>
                <a:spcPts val="0"/>
              </a:spcBef>
              <a:spcAft>
                <a:spcPts val="0"/>
              </a:spcAft>
            </a:pPr>
            <a:endParaRPr lang="zh-CN" altLang="en-US" sz="2800"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endParaRPr>
          </a:p>
        </p:txBody>
      </p:sp>
    </p:spTree>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sp>
        <p:nvSpPr>
          <p:cNvPr id="6" name="文本框 5"/>
          <p:cNvSpPr txBox="1"/>
          <p:nvPr/>
        </p:nvSpPr>
        <p:spPr>
          <a:xfrm>
            <a:off x="184151" y="48514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3.1</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管理要求</a:t>
            </a:r>
            <a:r>
              <a:rPr lang="en-US" altLang="zh-CN" sz="2000" b="1" dirty="0">
                <a:latin typeface="仿宋" panose="02010609060101010101" charset="-122"/>
                <a:ea typeface="仿宋" panose="02010609060101010101" charset="-122"/>
                <a:cs typeface="仿宋" panose="02010609060101010101" charset="-122"/>
                <a:sym typeface="+mn-ea"/>
              </a:rPr>
              <a:t>-</a:t>
            </a:r>
            <a:r>
              <a:rPr lang="zh-CN" altLang="en-US" sz="2000" b="1" dirty="0">
                <a:latin typeface="仿宋" panose="02010609060101010101" charset="-122"/>
                <a:ea typeface="仿宋" panose="02010609060101010101" charset="-122"/>
                <a:cs typeface="仿宋" panose="02010609060101010101" charset="-122"/>
                <a:sym typeface="+mn-ea"/>
              </a:rPr>
              <a:t>安全生产职责</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nvSpPr>
        <p:spPr>
          <a:xfrm>
            <a:off x="346011" y="875732"/>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3.1</a:t>
            </a:r>
            <a:r>
              <a:rPr lang="en-US" altLang="zh-CN" sz="1600" b="1" dirty="0">
                <a:latin typeface="仿宋" panose="02010609060101010101" charset="-122"/>
                <a:ea typeface="仿宋" panose="02010609060101010101" charset="-122"/>
                <a:cs typeface="仿宋" panose="02010609060101010101" charset="-122"/>
              </a:rPr>
              <a:t>.1 </a:t>
            </a:r>
            <a:r>
              <a:rPr lang="zh-CN" altLang="en-US" sz="1600" b="1" dirty="0">
                <a:latin typeface="仿宋" panose="02010609060101010101" charset="-122"/>
                <a:ea typeface="仿宋" panose="02010609060101010101" charset="-122"/>
                <a:cs typeface="仿宋" panose="02010609060101010101" charset="-122"/>
              </a:rPr>
              <a:t> 项目部各岗位安全生产职责及责任清单</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cxnSp>
        <p:nvCxnSpPr>
          <p:cNvPr id="7" name="直接连接符 70"/>
          <p:cNvCxnSpPr/>
          <p:nvPr/>
        </p:nvCxnSpPr>
        <p:spPr>
          <a:xfrm>
            <a:off x="1269481" y="1322273"/>
            <a:ext cx="8712968"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269481" y="1409435"/>
            <a:ext cx="5950690" cy="432048"/>
          </a:xfrm>
          <a:prstGeom prst="rect">
            <a:avLst/>
          </a:prstGeom>
          <a:solidFill>
            <a:srgbClr val="00B0F0"/>
          </a:solidFill>
        </p:spPr>
        <p:txBody>
          <a:bodyPr wrap="square">
            <a:noAutofit/>
          </a:bodyPr>
          <a:lstStyle/>
          <a:p>
            <a:pPr algn="ctr">
              <a:spcAft>
                <a:spcPts val="0"/>
              </a:spcAft>
            </a:pPr>
            <a:r>
              <a:rPr lang="zh-CN" altLang="en-US"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责任（助力责任）</a:t>
            </a:r>
            <a:r>
              <a:rPr lang="en-US" altLang="zh-CN"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专业（安装、幕墙）等工程师</a:t>
            </a:r>
            <a:endParaRPr lang="zh-CN" altLang="zh-CN"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1" name="组合 61"/>
          <p:cNvGrpSpPr/>
          <p:nvPr/>
        </p:nvGrpSpPr>
        <p:grpSpPr>
          <a:xfrm>
            <a:off x="1421284" y="2417800"/>
            <a:ext cx="3872176" cy="3303674"/>
            <a:chOff x="1245306" y="3378765"/>
            <a:chExt cx="3201651" cy="2165778"/>
          </a:xfrm>
          <a:solidFill>
            <a:srgbClr val="00B0F0"/>
          </a:solidFill>
        </p:grpSpPr>
        <p:sp>
          <p:nvSpPr>
            <p:cNvPr id="12" name="koppt-矩形"/>
            <p:cNvSpPr>
              <a:spLocks noChangeArrowheads="1"/>
            </p:cNvSpPr>
            <p:nvPr/>
          </p:nvSpPr>
          <p:spPr bwMode="auto">
            <a:xfrm>
              <a:off x="1885190" y="3378765"/>
              <a:ext cx="2561767" cy="544598"/>
            </a:xfrm>
            <a:prstGeom prst="rect">
              <a:avLst/>
            </a:prstGeom>
            <a:grpFill/>
            <a:ln>
              <a:noFill/>
            </a:ln>
          </p:spPr>
          <p:txBody>
            <a:bodyPr vert="horz" wrap="square" lIns="91440" tIns="45720" rIns="91440" bIns="45720" numCol="1" anchor="t" anchorCtr="0" compatLnSpc="1"/>
            <a:lstStyle/>
            <a:p>
              <a:endParaRPr lang="zh-CN" altLang="en-US"/>
            </a:p>
          </p:txBody>
        </p:sp>
        <p:sp>
          <p:nvSpPr>
            <p:cNvPr id="13" name="koppt-矩形"/>
            <p:cNvSpPr>
              <a:spLocks noChangeArrowheads="1"/>
            </p:cNvSpPr>
            <p:nvPr/>
          </p:nvSpPr>
          <p:spPr bwMode="auto">
            <a:xfrm>
              <a:off x="1865982" y="4999945"/>
              <a:ext cx="2561767" cy="544598"/>
            </a:xfrm>
            <a:prstGeom prst="rect">
              <a:avLst/>
            </a:prstGeom>
            <a:grpFill/>
            <a:ln>
              <a:noFill/>
            </a:ln>
          </p:spPr>
          <p:txBody>
            <a:bodyPr vert="horz" wrap="square" lIns="91440" tIns="45720" rIns="91440" bIns="45720" numCol="1" anchor="t" anchorCtr="0" compatLnSpc="1"/>
            <a:lstStyle/>
            <a:p>
              <a:endParaRPr lang="zh-CN" altLang="en-US"/>
            </a:p>
          </p:txBody>
        </p:sp>
        <p:sp>
          <p:nvSpPr>
            <p:cNvPr id="14" name="koppt-三角形"/>
            <p:cNvSpPr/>
            <p:nvPr/>
          </p:nvSpPr>
          <p:spPr bwMode="auto">
            <a:xfrm>
              <a:off x="4031340" y="3733469"/>
              <a:ext cx="415616" cy="189894"/>
            </a:xfrm>
            <a:custGeom>
              <a:avLst/>
              <a:gdLst>
                <a:gd name="T0" fmla="*/ 116 w 116"/>
                <a:gd name="T1" fmla="*/ 53 h 53"/>
                <a:gd name="T2" fmla="*/ 116 w 116"/>
                <a:gd name="T3" fmla="*/ 0 h 53"/>
                <a:gd name="T4" fmla="*/ 0 w 116"/>
                <a:gd name="T5" fmla="*/ 0 h 53"/>
                <a:gd name="T6" fmla="*/ 116 w 116"/>
                <a:gd name="T7" fmla="*/ 53 h 53"/>
              </a:gdLst>
              <a:ahLst/>
              <a:cxnLst>
                <a:cxn ang="0">
                  <a:pos x="T0" y="T1"/>
                </a:cxn>
                <a:cxn ang="0">
                  <a:pos x="T2" y="T3"/>
                </a:cxn>
                <a:cxn ang="0">
                  <a:pos x="T4" y="T5"/>
                </a:cxn>
                <a:cxn ang="0">
                  <a:pos x="T6" y="T7"/>
                </a:cxn>
              </a:cxnLst>
              <a:rect l="0" t="0" r="r" b="b"/>
              <a:pathLst>
                <a:path w="116" h="53">
                  <a:moveTo>
                    <a:pt x="116" y="53"/>
                  </a:moveTo>
                  <a:lnTo>
                    <a:pt x="116" y="0"/>
                  </a:lnTo>
                  <a:lnTo>
                    <a:pt x="0" y="0"/>
                  </a:lnTo>
                  <a:lnTo>
                    <a:pt x="116" y="53"/>
                  </a:lnTo>
                  <a:close/>
                </a:path>
              </a:pathLst>
            </a:custGeom>
            <a:grpFill/>
            <a:ln>
              <a:noFill/>
            </a:ln>
          </p:spPr>
          <p:txBody>
            <a:bodyPr vert="horz" wrap="square" lIns="91440" tIns="45720" rIns="91440" bIns="45720" numCol="1" anchor="t" anchorCtr="0" compatLnSpc="1"/>
            <a:lstStyle/>
            <a:p>
              <a:endParaRPr lang="zh-CN" altLang="en-US"/>
            </a:p>
          </p:txBody>
        </p:sp>
        <p:sp>
          <p:nvSpPr>
            <p:cNvPr id="16" name="koppt-文本框"/>
            <p:cNvSpPr/>
            <p:nvPr/>
          </p:nvSpPr>
          <p:spPr>
            <a:xfrm>
              <a:off x="1245306" y="3489804"/>
              <a:ext cx="342094" cy="297881"/>
            </a:xfrm>
            <a:custGeom>
              <a:avLst/>
              <a:gdLst>
                <a:gd name="connsiteX0" fmla="*/ 202761 w 342094"/>
                <a:gd name="connsiteY0" fmla="*/ 180174 h 297881"/>
                <a:gd name="connsiteX1" fmla="*/ 342094 w 342094"/>
                <a:gd name="connsiteY1" fmla="*/ 180174 h 297881"/>
                <a:gd name="connsiteX2" fmla="*/ 342094 w 342094"/>
                <a:gd name="connsiteY2" fmla="*/ 297881 h 297881"/>
                <a:gd name="connsiteX3" fmla="*/ 202761 w 342094"/>
                <a:gd name="connsiteY3" fmla="*/ 297881 h 297881"/>
                <a:gd name="connsiteX4" fmla="*/ 46617 w 342094"/>
                <a:gd name="connsiteY4" fmla="*/ 180167 h 297881"/>
                <a:gd name="connsiteX5" fmla="*/ 185950 w 342094"/>
                <a:gd name="connsiteY5" fmla="*/ 180167 h 297881"/>
                <a:gd name="connsiteX6" fmla="*/ 185950 w 342094"/>
                <a:gd name="connsiteY6" fmla="*/ 297881 h 297881"/>
                <a:gd name="connsiteX7" fmla="*/ 46617 w 342094"/>
                <a:gd name="connsiteY7" fmla="*/ 297881 h 297881"/>
                <a:gd name="connsiteX8" fmla="*/ 202761 w 342094"/>
                <a:gd name="connsiteY8" fmla="*/ 42974 h 297881"/>
                <a:gd name="connsiteX9" fmla="*/ 342094 w 342094"/>
                <a:gd name="connsiteY9" fmla="*/ 42974 h 297881"/>
                <a:gd name="connsiteX10" fmla="*/ 342094 w 342094"/>
                <a:gd name="connsiteY10" fmla="*/ 160688 h 297881"/>
                <a:gd name="connsiteX11" fmla="*/ 202761 w 342094"/>
                <a:gd name="connsiteY11" fmla="*/ 160688 h 297881"/>
                <a:gd name="connsiteX12" fmla="*/ 0 w 342094"/>
                <a:gd name="connsiteY12" fmla="*/ 0 h 297881"/>
                <a:gd name="connsiteX13" fmla="*/ 186751 w 342094"/>
                <a:gd name="connsiteY13" fmla="*/ 0 h 297881"/>
                <a:gd name="connsiteX14" fmla="*/ 186751 w 342094"/>
                <a:gd name="connsiteY14" fmla="*/ 160688 h 297881"/>
                <a:gd name="connsiteX15" fmla="*/ 0 w 342094"/>
                <a:gd name="connsiteY15" fmla="*/ 160688 h 29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2094" h="297881">
                  <a:moveTo>
                    <a:pt x="202761" y="180174"/>
                  </a:moveTo>
                  <a:lnTo>
                    <a:pt x="342094" y="180174"/>
                  </a:lnTo>
                  <a:lnTo>
                    <a:pt x="342094" y="297881"/>
                  </a:lnTo>
                  <a:lnTo>
                    <a:pt x="202761" y="297881"/>
                  </a:lnTo>
                  <a:close/>
                  <a:moveTo>
                    <a:pt x="46617" y="180167"/>
                  </a:moveTo>
                  <a:lnTo>
                    <a:pt x="185950" y="180167"/>
                  </a:lnTo>
                  <a:lnTo>
                    <a:pt x="185950" y="297881"/>
                  </a:lnTo>
                  <a:lnTo>
                    <a:pt x="46617" y="297881"/>
                  </a:lnTo>
                  <a:close/>
                  <a:moveTo>
                    <a:pt x="202761" y="42974"/>
                  </a:moveTo>
                  <a:lnTo>
                    <a:pt x="342094" y="42974"/>
                  </a:lnTo>
                  <a:lnTo>
                    <a:pt x="342094" y="160688"/>
                  </a:lnTo>
                  <a:lnTo>
                    <a:pt x="202761" y="160688"/>
                  </a:lnTo>
                  <a:close/>
                  <a:moveTo>
                    <a:pt x="0" y="0"/>
                  </a:moveTo>
                  <a:lnTo>
                    <a:pt x="186751" y="0"/>
                  </a:lnTo>
                  <a:lnTo>
                    <a:pt x="186751" y="160688"/>
                  </a:lnTo>
                  <a:lnTo>
                    <a:pt x="0" y="160688"/>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7" name="koppt-文本框"/>
            <p:cNvSpPr/>
            <p:nvPr/>
          </p:nvSpPr>
          <p:spPr bwMode="auto">
            <a:xfrm>
              <a:off x="1245306" y="5059809"/>
              <a:ext cx="310812" cy="340443"/>
            </a:xfrm>
            <a:custGeom>
              <a:avLst/>
              <a:gdLst>
                <a:gd name="connsiteX0" fmla="*/ 68948 w 310812"/>
                <a:gd name="connsiteY0" fmla="*/ 160612 h 340443"/>
                <a:gd name="connsiteX1" fmla="*/ 106158 w 310812"/>
                <a:gd name="connsiteY1" fmla="*/ 160612 h 340443"/>
                <a:gd name="connsiteX2" fmla="*/ 143368 w 310812"/>
                <a:gd name="connsiteY2" fmla="*/ 181320 h 340443"/>
                <a:gd name="connsiteX3" fmla="*/ 143368 w 310812"/>
                <a:gd name="connsiteY3" fmla="*/ 306657 h 340443"/>
                <a:gd name="connsiteX4" fmla="*/ 156500 w 310812"/>
                <a:gd name="connsiteY4" fmla="*/ 319735 h 340443"/>
                <a:gd name="connsiteX5" fmla="*/ 168539 w 310812"/>
                <a:gd name="connsiteY5" fmla="*/ 306657 h 340443"/>
                <a:gd name="connsiteX6" fmla="*/ 168539 w 310812"/>
                <a:gd name="connsiteY6" fmla="*/ 181320 h 340443"/>
                <a:gd name="connsiteX7" fmla="*/ 205749 w 310812"/>
                <a:gd name="connsiteY7" fmla="*/ 160612 h 340443"/>
                <a:gd name="connsiteX8" fmla="*/ 242959 w 310812"/>
                <a:gd name="connsiteY8" fmla="*/ 160612 h 340443"/>
                <a:gd name="connsiteX9" fmla="*/ 310812 w 310812"/>
                <a:gd name="connsiteY9" fmla="*/ 254342 h 340443"/>
                <a:gd name="connsiteX10" fmla="*/ 310812 w 310812"/>
                <a:gd name="connsiteY10" fmla="*/ 340443 h 340443"/>
                <a:gd name="connsiteX11" fmla="*/ 0 w 310812"/>
                <a:gd name="connsiteY11" fmla="*/ 340443 h 340443"/>
                <a:gd name="connsiteX12" fmla="*/ 0 w 310812"/>
                <a:gd name="connsiteY12" fmla="*/ 254342 h 340443"/>
                <a:gd name="connsiteX13" fmla="*/ 68948 w 310812"/>
                <a:gd name="connsiteY13" fmla="*/ 160612 h 340443"/>
                <a:gd name="connsiteX14" fmla="*/ 155635 w 310812"/>
                <a:gd name="connsiteY14" fmla="*/ 0 h 340443"/>
                <a:gd name="connsiteX15" fmla="*/ 238945 w 310812"/>
                <a:gd name="connsiteY15" fmla="*/ 82895 h 340443"/>
                <a:gd name="connsiteX16" fmla="*/ 185232 w 310812"/>
                <a:gd name="connsiteY16" fmla="*/ 160336 h 340443"/>
                <a:gd name="connsiteX17" fmla="*/ 197290 w 310812"/>
                <a:gd name="connsiteY17" fmla="*/ 160336 h 340443"/>
                <a:gd name="connsiteX18" fmla="*/ 155635 w 310812"/>
                <a:gd name="connsiteY18" fmla="*/ 173425 h 340443"/>
                <a:gd name="connsiteX19" fmla="*/ 115076 w 310812"/>
                <a:gd name="connsiteY19" fmla="*/ 160336 h 340443"/>
                <a:gd name="connsiteX20" fmla="*/ 127134 w 310812"/>
                <a:gd name="connsiteY20" fmla="*/ 160336 h 340443"/>
                <a:gd name="connsiteX21" fmla="*/ 72324 w 310812"/>
                <a:gd name="connsiteY21" fmla="*/ 82895 h 340443"/>
                <a:gd name="connsiteX22" fmla="*/ 155635 w 310812"/>
                <a:gd name="connsiteY22" fmla="*/ 0 h 3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812" h="340443">
                  <a:moveTo>
                    <a:pt x="68948" y="160612"/>
                  </a:moveTo>
                  <a:cubicBezTo>
                    <a:pt x="68948" y="160612"/>
                    <a:pt x="68948" y="160612"/>
                    <a:pt x="106158" y="160612"/>
                  </a:cubicBezTo>
                  <a:cubicBezTo>
                    <a:pt x="106158" y="172601"/>
                    <a:pt x="123668" y="179140"/>
                    <a:pt x="143368" y="181320"/>
                  </a:cubicBezTo>
                  <a:cubicBezTo>
                    <a:pt x="143368" y="181320"/>
                    <a:pt x="143368" y="181320"/>
                    <a:pt x="143368" y="306657"/>
                  </a:cubicBezTo>
                  <a:cubicBezTo>
                    <a:pt x="143368" y="313196"/>
                    <a:pt x="148840" y="319735"/>
                    <a:pt x="156500" y="319735"/>
                  </a:cubicBezTo>
                  <a:cubicBezTo>
                    <a:pt x="163067" y="319735"/>
                    <a:pt x="168539" y="313196"/>
                    <a:pt x="168539" y="306657"/>
                  </a:cubicBezTo>
                  <a:cubicBezTo>
                    <a:pt x="168539" y="306657"/>
                    <a:pt x="168539" y="306657"/>
                    <a:pt x="168539" y="181320"/>
                  </a:cubicBezTo>
                  <a:cubicBezTo>
                    <a:pt x="188238" y="179140"/>
                    <a:pt x="205749" y="171511"/>
                    <a:pt x="205749" y="160612"/>
                  </a:cubicBezTo>
                  <a:cubicBezTo>
                    <a:pt x="205749" y="160612"/>
                    <a:pt x="205749" y="160612"/>
                    <a:pt x="242959" y="160612"/>
                  </a:cubicBezTo>
                  <a:cubicBezTo>
                    <a:pt x="280169" y="160612"/>
                    <a:pt x="310812" y="203118"/>
                    <a:pt x="310812" y="254342"/>
                  </a:cubicBezTo>
                  <a:cubicBezTo>
                    <a:pt x="310812" y="254342"/>
                    <a:pt x="310812" y="254342"/>
                    <a:pt x="310812" y="340443"/>
                  </a:cubicBezTo>
                  <a:cubicBezTo>
                    <a:pt x="310812" y="340443"/>
                    <a:pt x="310812" y="340443"/>
                    <a:pt x="0" y="340443"/>
                  </a:cubicBezTo>
                  <a:cubicBezTo>
                    <a:pt x="0" y="340443"/>
                    <a:pt x="0" y="340443"/>
                    <a:pt x="0" y="254342"/>
                  </a:cubicBezTo>
                  <a:cubicBezTo>
                    <a:pt x="0" y="203118"/>
                    <a:pt x="30643" y="160612"/>
                    <a:pt x="68948" y="160612"/>
                  </a:cubicBezTo>
                  <a:close/>
                  <a:moveTo>
                    <a:pt x="155635" y="0"/>
                  </a:moveTo>
                  <a:cubicBezTo>
                    <a:pt x="201675" y="0"/>
                    <a:pt x="238945" y="37085"/>
                    <a:pt x="238945" y="82895"/>
                  </a:cubicBezTo>
                  <a:cubicBezTo>
                    <a:pt x="238945" y="117798"/>
                    <a:pt x="215925" y="148338"/>
                    <a:pt x="185232" y="160336"/>
                  </a:cubicBezTo>
                  <a:cubicBezTo>
                    <a:pt x="185232" y="160336"/>
                    <a:pt x="185232" y="160336"/>
                    <a:pt x="197290" y="160336"/>
                  </a:cubicBezTo>
                  <a:cubicBezTo>
                    <a:pt x="196194" y="165790"/>
                    <a:pt x="180847" y="173425"/>
                    <a:pt x="155635" y="173425"/>
                  </a:cubicBezTo>
                  <a:cubicBezTo>
                    <a:pt x="130422" y="173425"/>
                    <a:pt x="115076" y="165790"/>
                    <a:pt x="115076" y="160336"/>
                  </a:cubicBezTo>
                  <a:cubicBezTo>
                    <a:pt x="115076" y="160336"/>
                    <a:pt x="115076" y="160336"/>
                    <a:pt x="127134" y="160336"/>
                  </a:cubicBezTo>
                  <a:cubicBezTo>
                    <a:pt x="95344" y="148338"/>
                    <a:pt x="72324" y="117798"/>
                    <a:pt x="72324" y="82895"/>
                  </a:cubicBezTo>
                  <a:cubicBezTo>
                    <a:pt x="72324" y="37085"/>
                    <a:pt x="109595" y="0"/>
                    <a:pt x="155635" y="0"/>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black"/>
                </a:solidFill>
                <a:effectLst/>
                <a:uLnTx/>
                <a:uFillTx/>
              </a:endParaRPr>
            </a:p>
          </p:txBody>
        </p:sp>
      </p:grpSp>
      <p:sp>
        <p:nvSpPr>
          <p:cNvPr id="18" name="文本框 63"/>
          <p:cNvSpPr txBox="1"/>
          <p:nvPr/>
        </p:nvSpPr>
        <p:spPr>
          <a:xfrm>
            <a:off x="2286803" y="5030822"/>
            <a:ext cx="2868571" cy="417743"/>
          </a:xfrm>
          <a:prstGeom prst="rect">
            <a:avLst/>
          </a:prstGeom>
          <a:solidFill>
            <a:srgbClr val="00B0F0"/>
          </a:solidFill>
        </p:spPr>
        <p:txBody>
          <a:bodyPr wrap="square" rtlCol="0" anchor="ctr">
            <a:spAutoFit/>
          </a:bodyPr>
          <a:lstStyle/>
          <a:p>
            <a:pPr algn="ctr">
              <a:lnSpc>
                <a:spcPct val="150000"/>
              </a:lnSpc>
            </a:pPr>
            <a:r>
              <a:rPr lang="zh-CN" altLang="en-US" sz="1600" b="1" dirty="0">
                <a:solidFill>
                  <a:schemeClr val="bg1"/>
                </a:solidFill>
                <a:latin typeface="Arial" panose="020B0604020202020204" pitchFamily="34" charset="0"/>
                <a:ea typeface="微软雅黑" panose="020B0503020204020204" pitchFamily="34" charset="-122"/>
              </a:rPr>
              <a:t>具体工作</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19" name="文本框 64"/>
          <p:cNvSpPr txBox="1"/>
          <p:nvPr/>
        </p:nvSpPr>
        <p:spPr>
          <a:xfrm>
            <a:off x="2363407" y="2693797"/>
            <a:ext cx="2861658" cy="338554"/>
          </a:xfrm>
          <a:prstGeom prst="rect">
            <a:avLst/>
          </a:prstGeom>
          <a:solidFill>
            <a:srgbClr val="00B0F0"/>
          </a:solidFill>
        </p:spPr>
        <p:txBody>
          <a:bodyPr wrap="square" rtlCol="0" anchor="ctr">
            <a:spAutoFit/>
          </a:bodyPr>
          <a:lstStyle/>
          <a:p>
            <a:pPr algn="ctr"/>
            <a:r>
              <a:rPr lang="zh-CN" altLang="en-US" sz="1600" b="1" dirty="0">
                <a:solidFill>
                  <a:schemeClr val="bg1"/>
                </a:solidFill>
                <a:latin typeface="Arial" panose="020B0604020202020204" pitchFamily="34" charset="0"/>
                <a:ea typeface="微软雅黑" panose="020B0503020204020204" pitchFamily="34" charset="-122"/>
              </a:rPr>
              <a:t>安全生产职责</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20" name="TextBox 3"/>
          <p:cNvSpPr txBox="1"/>
          <p:nvPr/>
        </p:nvSpPr>
        <p:spPr>
          <a:xfrm>
            <a:off x="5469670" y="1876729"/>
            <a:ext cx="5597186" cy="2192908"/>
          </a:xfrm>
          <a:prstGeom prst="rect">
            <a:avLst/>
          </a:prstGeom>
          <a:noFill/>
        </p:spPr>
        <p:txBody>
          <a:bodyPr wrap="square" rtlCol="0">
            <a:spAutoFit/>
          </a:bodyPr>
          <a:lstStyle/>
          <a:p>
            <a:pPr fontAlgn="t"/>
            <a:r>
              <a:rPr lang="en-US" altLang="zh-CN" sz="1050" b="1" dirty="0">
                <a:latin typeface="微软雅黑" panose="020B0503020204020204" pitchFamily="34" charset="-122"/>
                <a:ea typeface="微软雅黑" panose="020B0503020204020204" pitchFamily="34" charset="-122"/>
              </a:rPr>
              <a:t>1</a:t>
            </a:r>
            <a:r>
              <a:rPr lang="zh-CN" altLang="zh-CN" sz="1050" b="1" dirty="0">
                <a:latin typeface="微软雅黑" panose="020B0503020204020204" pitchFamily="34" charset="-122"/>
                <a:ea typeface="微软雅黑" panose="020B0503020204020204" pitchFamily="34" charset="-122"/>
              </a:rPr>
              <a:t>、对其管理的单位工程（施工区域或专业）范围内的安全生产、文明施工、职业健康全面负责；</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2</a:t>
            </a:r>
            <a:r>
              <a:rPr lang="zh-CN" altLang="zh-CN" sz="1050" b="1" dirty="0">
                <a:latin typeface="微软雅黑" panose="020B0503020204020204" pitchFamily="34" charset="-122"/>
                <a:ea typeface="微软雅黑" panose="020B0503020204020204" pitchFamily="34" charset="-122"/>
              </a:rPr>
              <a:t>、严格执行专项安全方案，按施工技术措施和安全技术操作规程要求，结合工程特点，以书面方式向班组进行安全技术交底，履行签字手续，做好交底记录；</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3</a:t>
            </a:r>
            <a:r>
              <a:rPr lang="zh-CN" altLang="zh-CN" sz="1050" b="1" dirty="0">
                <a:latin typeface="微软雅黑" panose="020B0503020204020204" pitchFamily="34" charset="-122"/>
                <a:ea typeface="微软雅黑" panose="020B0503020204020204" pitchFamily="34" charset="-122"/>
              </a:rPr>
              <a:t>、对临边、洞口防护设施、消防设施及器材、危险性较大的分部分项工程提出验收申请，并参加验收；</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4</a:t>
            </a:r>
            <a:r>
              <a:rPr lang="zh-CN" altLang="zh-CN" sz="1050" b="1" dirty="0">
                <a:latin typeface="微软雅黑" panose="020B0503020204020204" pitchFamily="34" charset="-122"/>
                <a:ea typeface="微软雅黑" panose="020B0503020204020204" pitchFamily="34" charset="-122"/>
              </a:rPr>
              <a:t>、参加危险作业审核、安生生产例会、安全检查，对管辖范围内的安全隐患制定整改措施，落实整改；</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5</a:t>
            </a:r>
            <a:r>
              <a:rPr lang="zh-CN" altLang="zh-CN" sz="1050" b="1" dirty="0">
                <a:latin typeface="微软雅黑" panose="020B0503020204020204" pitchFamily="34" charset="-122"/>
                <a:ea typeface="微软雅黑" panose="020B0503020204020204" pitchFamily="34" charset="-122"/>
              </a:rPr>
              <a:t>、负责对危险性较大分部分项工程施工的现场指导和管理；</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6</a:t>
            </a:r>
            <a:r>
              <a:rPr lang="zh-CN" altLang="zh-CN" sz="1050" b="1" dirty="0">
                <a:latin typeface="微软雅黑" panose="020B0503020204020204" pitchFamily="34" charset="-122"/>
                <a:ea typeface="微软雅黑" panose="020B0503020204020204" pitchFamily="34" charset="-122"/>
              </a:rPr>
              <a:t>、负责对管辖范围内的特种作业人员开展定期安全教育，督促指导班组开展班前安全活动并做好记录；</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7</a:t>
            </a:r>
            <a:r>
              <a:rPr lang="zh-CN" altLang="zh-CN" sz="1050" b="1" dirty="0">
                <a:latin typeface="微软雅黑" panose="020B0503020204020204" pitchFamily="34" charset="-122"/>
                <a:ea typeface="微软雅黑" panose="020B0503020204020204" pitchFamily="34" charset="-122"/>
              </a:rPr>
              <a:t>、发生生产安全事故，立即向项目经理报告，组织抢救伤员和人员疏散，并保护好现场，配合事故调查，认真落实防范措施。</a:t>
            </a:r>
            <a:endParaRPr lang="zh-CN" altLang="zh-CN" sz="1050" dirty="0">
              <a:latin typeface="微软雅黑" panose="020B0503020204020204" pitchFamily="34" charset="-122"/>
              <a:ea typeface="微软雅黑" panose="020B0503020204020204" pitchFamily="34" charset="-122"/>
            </a:endParaRPr>
          </a:p>
        </p:txBody>
      </p:sp>
      <p:sp>
        <p:nvSpPr>
          <p:cNvPr id="21" name="TextBox 72"/>
          <p:cNvSpPr txBox="1"/>
          <p:nvPr/>
        </p:nvSpPr>
        <p:spPr>
          <a:xfrm>
            <a:off x="5513185" y="4165169"/>
            <a:ext cx="5535595" cy="2354491"/>
          </a:xfrm>
          <a:prstGeom prst="rect">
            <a:avLst/>
          </a:prstGeom>
          <a:noFill/>
        </p:spPr>
        <p:txBody>
          <a:bodyPr wrap="square" rtlCol="0">
            <a:spAutoFit/>
          </a:bodyPr>
          <a:lstStyle/>
          <a:p>
            <a:pPr fontAlgn="t"/>
            <a:r>
              <a:rPr lang="en-US" altLang="zh-CN" sz="1050" b="1" dirty="0">
                <a:latin typeface="微软雅黑" panose="020B0503020204020204" pitchFamily="34" charset="-122"/>
                <a:ea typeface="微软雅黑" panose="020B0503020204020204" pitchFamily="34" charset="-122"/>
              </a:rPr>
              <a:t>1</a:t>
            </a:r>
            <a:r>
              <a:rPr lang="zh-CN" altLang="zh-CN" sz="1050" b="1" dirty="0">
                <a:latin typeface="微软雅黑" panose="020B0503020204020204" pitchFamily="34" charset="-122"/>
                <a:ea typeface="微软雅黑" panose="020B0503020204020204" pitchFamily="34" charset="-122"/>
              </a:rPr>
              <a:t>、加各工种工人月度安全教育，并进行授课、参加工人节假日安全教育、参加工人季节性安全教育，落实工人班前安全教育，并保存早班会影像资料；</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2</a:t>
            </a:r>
            <a:r>
              <a:rPr lang="zh-CN" altLang="zh-CN" sz="1050" b="1" dirty="0">
                <a:latin typeface="微软雅黑" panose="020B0503020204020204" pitchFamily="34" charset="-122"/>
                <a:ea typeface="微软雅黑" panose="020B0503020204020204" pitchFamily="34" charset="-122"/>
              </a:rPr>
              <a:t>、组织钢筋、模板、混凝土浇筑、砌筑、抹灰、脚手架工程、中小型机械设备、临时用电工程安全技术交底；</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3</a:t>
            </a:r>
            <a:r>
              <a:rPr lang="zh-CN" altLang="zh-CN" sz="1050" b="1" dirty="0">
                <a:latin typeface="微软雅黑" panose="020B0503020204020204" pitchFamily="34" charset="-122"/>
                <a:ea typeface="微软雅黑" panose="020B0503020204020204" pitchFamily="34" charset="-122"/>
              </a:rPr>
              <a:t>、参加项目安全周检查、节假日安全检查、季节性安全检查，组织安全隐患的整改工作；</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4</a:t>
            </a:r>
            <a:r>
              <a:rPr lang="zh-CN" altLang="zh-CN" sz="1050" b="1" dirty="0">
                <a:latin typeface="微软雅黑" panose="020B0503020204020204" pitchFamily="34" charset="-122"/>
                <a:ea typeface="微软雅黑" panose="020B0503020204020204" pitchFamily="34" charset="-122"/>
              </a:rPr>
              <a:t>、参加基坑支护工程验收、混凝土模板支撑工程验收、落地式钢管脚手架工程、悬挑脚手架工程和附着式升降脚手架工程验收、参加塔式起重机和施工升降机基础验收；</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5</a:t>
            </a:r>
            <a:r>
              <a:rPr lang="zh-CN" altLang="zh-CN" sz="1050" b="1" dirty="0">
                <a:latin typeface="微软雅黑" panose="020B0503020204020204" pitchFamily="34" charset="-122"/>
                <a:ea typeface="微软雅黑" panose="020B0503020204020204" pitchFamily="34" charset="-122"/>
              </a:rPr>
              <a:t>、审核受限空间内作业、防护设施拆除作业、三级动火作业、建构筑物出拆除作业等危险作业申请；</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6</a:t>
            </a:r>
            <a:r>
              <a:rPr lang="zh-CN" altLang="zh-CN" sz="1050" b="1" dirty="0">
                <a:latin typeface="微软雅黑" panose="020B0503020204020204" pitchFamily="34" charset="-122"/>
                <a:ea typeface="微软雅黑" panose="020B0503020204020204" pitchFamily="34" charset="-122"/>
              </a:rPr>
              <a:t>、参加安全周例会、日例会；</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7</a:t>
            </a:r>
            <a:r>
              <a:rPr lang="zh-CN" altLang="zh-CN" sz="1050" b="1" dirty="0">
                <a:latin typeface="微软雅黑" panose="020B0503020204020204" pitchFamily="34" charset="-122"/>
                <a:ea typeface="微软雅黑" panose="020B0503020204020204" pitchFamily="34" charset="-122"/>
              </a:rPr>
              <a:t>、参加行为安全之星、安全生产月、应急救援演练等安全活动；</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8</a:t>
            </a:r>
            <a:r>
              <a:rPr lang="zh-CN" altLang="zh-CN" sz="1050" b="1" dirty="0">
                <a:latin typeface="微软雅黑" panose="020B0503020204020204" pitchFamily="34" charset="-122"/>
                <a:ea typeface="微软雅黑" panose="020B0503020204020204" pitchFamily="34" charset="-122"/>
              </a:rPr>
              <a:t>、参与项目危险源辨识，落实危险源安全管控措施；</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9</a:t>
            </a:r>
            <a:r>
              <a:rPr lang="zh-CN" altLang="zh-CN" sz="1050" b="1" dirty="0">
                <a:latin typeface="微软雅黑" panose="020B0503020204020204" pitchFamily="34" charset="-122"/>
                <a:ea typeface="微软雅黑" panose="020B0503020204020204" pitchFamily="34" charset="-122"/>
              </a:rPr>
              <a:t>、发生生产安全事故，立即向项目经理报告，组织抢救伤员和人员疏散，并保护好现场，配合事故调查，认真落实防范措施。</a:t>
            </a:r>
            <a:endParaRPr lang="zh-CN" altLang="zh-CN" sz="1050" dirty="0">
              <a:latin typeface="微软雅黑" panose="020B0503020204020204" pitchFamily="34" charset="-122"/>
              <a:ea typeface="微软雅黑" panose="020B0503020204020204" pitchFamily="34" charset="-122"/>
            </a:endParaRPr>
          </a:p>
        </p:txBody>
      </p:sp>
      <p:sp>
        <p:nvSpPr>
          <p:cNvPr id="24" name="koppt-矩形"/>
          <p:cNvSpPr/>
          <p:nvPr/>
        </p:nvSpPr>
        <p:spPr>
          <a:xfrm flipV="1">
            <a:off x="5415432" y="1876729"/>
            <a:ext cx="5636354" cy="2192908"/>
          </a:xfrm>
          <a:prstGeom prst="rect">
            <a:avLst/>
          </a:prstGeom>
          <a:noFill/>
          <a:ln w="38100" cap="flat">
            <a:solidFill>
              <a:srgbClr val="D9D9D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4289" tIns="64289" rIns="64289" bIns="64289" numCol="1" spcCol="38100" rtlCol="0" anchor="ctr" anchorCtr="1">
            <a:noAutofit/>
          </a:bodyPr>
          <a:lstStyle/>
          <a:p>
            <a:pPr algn="ctr" defTabSz="433070" fontAlgn="auto" hangingPunct="0">
              <a:spcBef>
                <a:spcPts val="0"/>
              </a:spcBef>
              <a:spcAft>
                <a:spcPts val="0"/>
              </a:spcAft>
            </a:pPr>
            <a:endParaRPr lang="zh-CN" altLang="en-US" sz="2800"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endParaRPr>
          </a:p>
        </p:txBody>
      </p:sp>
      <p:sp>
        <p:nvSpPr>
          <p:cNvPr id="25" name="koppt-矩形"/>
          <p:cNvSpPr/>
          <p:nvPr/>
        </p:nvSpPr>
        <p:spPr>
          <a:xfrm flipV="1">
            <a:off x="5412425" y="4165167"/>
            <a:ext cx="5636355" cy="2354493"/>
          </a:xfrm>
          <a:prstGeom prst="rect">
            <a:avLst/>
          </a:prstGeom>
          <a:noFill/>
          <a:ln w="38100" cap="flat">
            <a:solidFill>
              <a:srgbClr val="D9D9D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4289" tIns="64289" rIns="64289" bIns="64289" numCol="1" spcCol="38100" rtlCol="0" anchor="ctr" anchorCtr="1">
            <a:noAutofit/>
          </a:bodyPr>
          <a:lstStyle/>
          <a:p>
            <a:pPr algn="ctr" defTabSz="433070" fontAlgn="auto" hangingPunct="0">
              <a:spcBef>
                <a:spcPts val="0"/>
              </a:spcBef>
              <a:spcAft>
                <a:spcPts val="0"/>
              </a:spcAft>
            </a:pPr>
            <a:endParaRPr lang="zh-CN" altLang="en-US" sz="2800"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endParaRPr>
          </a:p>
        </p:txBody>
      </p:sp>
    </p:spTree>
  </p:cSld>
  <p:clrMapOvr>
    <a:masterClrMapping/>
  </p:clrMapOvr>
  <p:transition>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sp>
        <p:nvSpPr>
          <p:cNvPr id="6" name="文本框 5"/>
          <p:cNvSpPr txBox="1"/>
          <p:nvPr/>
        </p:nvSpPr>
        <p:spPr>
          <a:xfrm>
            <a:off x="184151" y="48514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3.1</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管理要求</a:t>
            </a:r>
            <a:r>
              <a:rPr lang="en-US" altLang="zh-CN" sz="2000" b="1" dirty="0">
                <a:latin typeface="仿宋" panose="02010609060101010101" charset="-122"/>
                <a:ea typeface="仿宋" panose="02010609060101010101" charset="-122"/>
                <a:cs typeface="仿宋" panose="02010609060101010101" charset="-122"/>
                <a:sym typeface="+mn-ea"/>
              </a:rPr>
              <a:t>-</a:t>
            </a:r>
            <a:r>
              <a:rPr lang="zh-CN" altLang="en-US" sz="2000" b="1" dirty="0">
                <a:latin typeface="仿宋" panose="02010609060101010101" charset="-122"/>
                <a:ea typeface="仿宋" panose="02010609060101010101" charset="-122"/>
                <a:cs typeface="仿宋" panose="02010609060101010101" charset="-122"/>
                <a:sym typeface="+mn-ea"/>
              </a:rPr>
              <a:t>安全生产职责</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nvSpPr>
        <p:spPr>
          <a:xfrm>
            <a:off x="346011" y="875732"/>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3.1</a:t>
            </a:r>
            <a:r>
              <a:rPr lang="en-US" altLang="zh-CN" sz="1600" b="1" dirty="0">
                <a:latin typeface="仿宋" panose="02010609060101010101" charset="-122"/>
                <a:ea typeface="仿宋" panose="02010609060101010101" charset="-122"/>
                <a:cs typeface="仿宋" panose="02010609060101010101" charset="-122"/>
              </a:rPr>
              <a:t>.1 </a:t>
            </a:r>
            <a:r>
              <a:rPr lang="zh-CN" altLang="en-US" sz="1600" b="1" dirty="0">
                <a:latin typeface="仿宋" panose="02010609060101010101" charset="-122"/>
                <a:ea typeface="仿宋" panose="02010609060101010101" charset="-122"/>
                <a:cs typeface="仿宋" panose="02010609060101010101" charset="-122"/>
              </a:rPr>
              <a:t> 项目部各岗位安全生产职责及责任清单</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cxnSp>
        <p:nvCxnSpPr>
          <p:cNvPr id="7" name="直接连接符 70"/>
          <p:cNvCxnSpPr/>
          <p:nvPr/>
        </p:nvCxnSpPr>
        <p:spPr>
          <a:xfrm>
            <a:off x="1269481" y="1322273"/>
            <a:ext cx="8712968"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413497" y="1587749"/>
            <a:ext cx="1728192" cy="432048"/>
          </a:xfrm>
          <a:prstGeom prst="rect">
            <a:avLst/>
          </a:prstGeom>
          <a:solidFill>
            <a:srgbClr val="00B0F0"/>
          </a:solidFill>
        </p:spPr>
        <p:txBody>
          <a:bodyPr wrap="square">
            <a:noAutofit/>
          </a:bodyPr>
          <a:lstStyle/>
          <a:p>
            <a:pPr algn="ctr">
              <a:spcAft>
                <a:spcPts val="0"/>
              </a:spcAft>
            </a:pPr>
            <a:r>
              <a:rPr lang="zh-CN" altLang="en-US"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安全工程师</a:t>
            </a:r>
            <a:endParaRPr lang="zh-CN" altLang="zh-CN"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1" name="组合 61"/>
          <p:cNvGrpSpPr/>
          <p:nvPr/>
        </p:nvGrpSpPr>
        <p:grpSpPr>
          <a:xfrm>
            <a:off x="1348376" y="2359898"/>
            <a:ext cx="3981364" cy="3325361"/>
            <a:chOff x="1231299" y="3378765"/>
            <a:chExt cx="3215658" cy="2179995"/>
          </a:xfrm>
          <a:solidFill>
            <a:srgbClr val="00B0F0"/>
          </a:solidFill>
        </p:grpSpPr>
        <p:sp>
          <p:nvSpPr>
            <p:cNvPr id="12" name="koppt-矩形"/>
            <p:cNvSpPr>
              <a:spLocks noChangeArrowheads="1"/>
            </p:cNvSpPr>
            <p:nvPr/>
          </p:nvSpPr>
          <p:spPr bwMode="auto">
            <a:xfrm>
              <a:off x="1885190" y="3378765"/>
              <a:ext cx="2561767" cy="544598"/>
            </a:xfrm>
            <a:prstGeom prst="rect">
              <a:avLst/>
            </a:prstGeom>
            <a:grpFill/>
            <a:ln>
              <a:noFill/>
            </a:ln>
          </p:spPr>
          <p:txBody>
            <a:bodyPr vert="horz" wrap="square" lIns="91440" tIns="45720" rIns="91440" bIns="45720" numCol="1" anchor="t" anchorCtr="0" compatLnSpc="1"/>
            <a:lstStyle/>
            <a:p>
              <a:endParaRPr lang="zh-CN" altLang="en-US"/>
            </a:p>
          </p:txBody>
        </p:sp>
        <p:sp>
          <p:nvSpPr>
            <p:cNvPr id="13" name="koppt-矩形"/>
            <p:cNvSpPr>
              <a:spLocks noChangeArrowheads="1"/>
            </p:cNvSpPr>
            <p:nvPr/>
          </p:nvSpPr>
          <p:spPr bwMode="auto">
            <a:xfrm>
              <a:off x="1885189" y="5014162"/>
              <a:ext cx="2561767" cy="544598"/>
            </a:xfrm>
            <a:prstGeom prst="rect">
              <a:avLst/>
            </a:prstGeom>
            <a:grpFill/>
            <a:ln>
              <a:noFill/>
            </a:ln>
          </p:spPr>
          <p:txBody>
            <a:bodyPr vert="horz" wrap="square" lIns="91440" tIns="45720" rIns="91440" bIns="45720" numCol="1" anchor="t" anchorCtr="0" compatLnSpc="1"/>
            <a:lstStyle/>
            <a:p>
              <a:endParaRPr lang="zh-CN" altLang="en-US" dirty="0"/>
            </a:p>
          </p:txBody>
        </p:sp>
        <p:sp>
          <p:nvSpPr>
            <p:cNvPr id="14" name="koppt-三角形"/>
            <p:cNvSpPr/>
            <p:nvPr/>
          </p:nvSpPr>
          <p:spPr bwMode="auto">
            <a:xfrm>
              <a:off x="4031340" y="3733469"/>
              <a:ext cx="415616" cy="189894"/>
            </a:xfrm>
            <a:custGeom>
              <a:avLst/>
              <a:gdLst>
                <a:gd name="T0" fmla="*/ 116 w 116"/>
                <a:gd name="T1" fmla="*/ 53 h 53"/>
                <a:gd name="T2" fmla="*/ 116 w 116"/>
                <a:gd name="T3" fmla="*/ 0 h 53"/>
                <a:gd name="T4" fmla="*/ 0 w 116"/>
                <a:gd name="T5" fmla="*/ 0 h 53"/>
                <a:gd name="T6" fmla="*/ 116 w 116"/>
                <a:gd name="T7" fmla="*/ 53 h 53"/>
              </a:gdLst>
              <a:ahLst/>
              <a:cxnLst>
                <a:cxn ang="0">
                  <a:pos x="T0" y="T1"/>
                </a:cxn>
                <a:cxn ang="0">
                  <a:pos x="T2" y="T3"/>
                </a:cxn>
                <a:cxn ang="0">
                  <a:pos x="T4" y="T5"/>
                </a:cxn>
                <a:cxn ang="0">
                  <a:pos x="T6" y="T7"/>
                </a:cxn>
              </a:cxnLst>
              <a:rect l="0" t="0" r="r" b="b"/>
              <a:pathLst>
                <a:path w="116" h="53">
                  <a:moveTo>
                    <a:pt x="116" y="53"/>
                  </a:moveTo>
                  <a:lnTo>
                    <a:pt x="116" y="0"/>
                  </a:lnTo>
                  <a:lnTo>
                    <a:pt x="0" y="0"/>
                  </a:lnTo>
                  <a:lnTo>
                    <a:pt x="116" y="53"/>
                  </a:lnTo>
                  <a:close/>
                </a:path>
              </a:pathLst>
            </a:custGeom>
            <a:grpFill/>
            <a:ln>
              <a:noFill/>
            </a:ln>
          </p:spPr>
          <p:txBody>
            <a:bodyPr vert="horz" wrap="square" lIns="91440" tIns="45720" rIns="91440" bIns="45720" numCol="1" anchor="t" anchorCtr="0" compatLnSpc="1"/>
            <a:lstStyle/>
            <a:p>
              <a:endParaRPr lang="zh-CN" altLang="en-US"/>
            </a:p>
          </p:txBody>
        </p:sp>
        <p:sp>
          <p:nvSpPr>
            <p:cNvPr id="16" name="koppt-文本框"/>
            <p:cNvSpPr/>
            <p:nvPr/>
          </p:nvSpPr>
          <p:spPr>
            <a:xfrm>
              <a:off x="1245306" y="3489804"/>
              <a:ext cx="342094" cy="297881"/>
            </a:xfrm>
            <a:custGeom>
              <a:avLst/>
              <a:gdLst>
                <a:gd name="connsiteX0" fmla="*/ 202761 w 342094"/>
                <a:gd name="connsiteY0" fmla="*/ 180174 h 297881"/>
                <a:gd name="connsiteX1" fmla="*/ 342094 w 342094"/>
                <a:gd name="connsiteY1" fmla="*/ 180174 h 297881"/>
                <a:gd name="connsiteX2" fmla="*/ 342094 w 342094"/>
                <a:gd name="connsiteY2" fmla="*/ 297881 h 297881"/>
                <a:gd name="connsiteX3" fmla="*/ 202761 w 342094"/>
                <a:gd name="connsiteY3" fmla="*/ 297881 h 297881"/>
                <a:gd name="connsiteX4" fmla="*/ 46617 w 342094"/>
                <a:gd name="connsiteY4" fmla="*/ 180167 h 297881"/>
                <a:gd name="connsiteX5" fmla="*/ 185950 w 342094"/>
                <a:gd name="connsiteY5" fmla="*/ 180167 h 297881"/>
                <a:gd name="connsiteX6" fmla="*/ 185950 w 342094"/>
                <a:gd name="connsiteY6" fmla="*/ 297881 h 297881"/>
                <a:gd name="connsiteX7" fmla="*/ 46617 w 342094"/>
                <a:gd name="connsiteY7" fmla="*/ 297881 h 297881"/>
                <a:gd name="connsiteX8" fmla="*/ 202761 w 342094"/>
                <a:gd name="connsiteY8" fmla="*/ 42974 h 297881"/>
                <a:gd name="connsiteX9" fmla="*/ 342094 w 342094"/>
                <a:gd name="connsiteY9" fmla="*/ 42974 h 297881"/>
                <a:gd name="connsiteX10" fmla="*/ 342094 w 342094"/>
                <a:gd name="connsiteY10" fmla="*/ 160688 h 297881"/>
                <a:gd name="connsiteX11" fmla="*/ 202761 w 342094"/>
                <a:gd name="connsiteY11" fmla="*/ 160688 h 297881"/>
                <a:gd name="connsiteX12" fmla="*/ 0 w 342094"/>
                <a:gd name="connsiteY12" fmla="*/ 0 h 297881"/>
                <a:gd name="connsiteX13" fmla="*/ 186751 w 342094"/>
                <a:gd name="connsiteY13" fmla="*/ 0 h 297881"/>
                <a:gd name="connsiteX14" fmla="*/ 186751 w 342094"/>
                <a:gd name="connsiteY14" fmla="*/ 160688 h 297881"/>
                <a:gd name="connsiteX15" fmla="*/ 0 w 342094"/>
                <a:gd name="connsiteY15" fmla="*/ 160688 h 29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2094" h="297881">
                  <a:moveTo>
                    <a:pt x="202761" y="180174"/>
                  </a:moveTo>
                  <a:lnTo>
                    <a:pt x="342094" y="180174"/>
                  </a:lnTo>
                  <a:lnTo>
                    <a:pt x="342094" y="297881"/>
                  </a:lnTo>
                  <a:lnTo>
                    <a:pt x="202761" y="297881"/>
                  </a:lnTo>
                  <a:close/>
                  <a:moveTo>
                    <a:pt x="46617" y="180167"/>
                  </a:moveTo>
                  <a:lnTo>
                    <a:pt x="185950" y="180167"/>
                  </a:lnTo>
                  <a:lnTo>
                    <a:pt x="185950" y="297881"/>
                  </a:lnTo>
                  <a:lnTo>
                    <a:pt x="46617" y="297881"/>
                  </a:lnTo>
                  <a:close/>
                  <a:moveTo>
                    <a:pt x="202761" y="42974"/>
                  </a:moveTo>
                  <a:lnTo>
                    <a:pt x="342094" y="42974"/>
                  </a:lnTo>
                  <a:lnTo>
                    <a:pt x="342094" y="160688"/>
                  </a:lnTo>
                  <a:lnTo>
                    <a:pt x="202761" y="160688"/>
                  </a:lnTo>
                  <a:close/>
                  <a:moveTo>
                    <a:pt x="0" y="0"/>
                  </a:moveTo>
                  <a:lnTo>
                    <a:pt x="186751" y="0"/>
                  </a:lnTo>
                  <a:lnTo>
                    <a:pt x="186751" y="160688"/>
                  </a:lnTo>
                  <a:lnTo>
                    <a:pt x="0" y="160688"/>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7" name="koppt-文本框"/>
            <p:cNvSpPr/>
            <p:nvPr/>
          </p:nvSpPr>
          <p:spPr bwMode="auto">
            <a:xfrm>
              <a:off x="1231299" y="5093998"/>
              <a:ext cx="310812" cy="340443"/>
            </a:xfrm>
            <a:custGeom>
              <a:avLst/>
              <a:gdLst>
                <a:gd name="connsiteX0" fmla="*/ 68948 w 310812"/>
                <a:gd name="connsiteY0" fmla="*/ 160612 h 340443"/>
                <a:gd name="connsiteX1" fmla="*/ 106158 w 310812"/>
                <a:gd name="connsiteY1" fmla="*/ 160612 h 340443"/>
                <a:gd name="connsiteX2" fmla="*/ 143368 w 310812"/>
                <a:gd name="connsiteY2" fmla="*/ 181320 h 340443"/>
                <a:gd name="connsiteX3" fmla="*/ 143368 w 310812"/>
                <a:gd name="connsiteY3" fmla="*/ 306657 h 340443"/>
                <a:gd name="connsiteX4" fmla="*/ 156500 w 310812"/>
                <a:gd name="connsiteY4" fmla="*/ 319735 h 340443"/>
                <a:gd name="connsiteX5" fmla="*/ 168539 w 310812"/>
                <a:gd name="connsiteY5" fmla="*/ 306657 h 340443"/>
                <a:gd name="connsiteX6" fmla="*/ 168539 w 310812"/>
                <a:gd name="connsiteY6" fmla="*/ 181320 h 340443"/>
                <a:gd name="connsiteX7" fmla="*/ 205749 w 310812"/>
                <a:gd name="connsiteY7" fmla="*/ 160612 h 340443"/>
                <a:gd name="connsiteX8" fmla="*/ 242959 w 310812"/>
                <a:gd name="connsiteY8" fmla="*/ 160612 h 340443"/>
                <a:gd name="connsiteX9" fmla="*/ 310812 w 310812"/>
                <a:gd name="connsiteY9" fmla="*/ 254342 h 340443"/>
                <a:gd name="connsiteX10" fmla="*/ 310812 w 310812"/>
                <a:gd name="connsiteY10" fmla="*/ 340443 h 340443"/>
                <a:gd name="connsiteX11" fmla="*/ 0 w 310812"/>
                <a:gd name="connsiteY11" fmla="*/ 340443 h 340443"/>
                <a:gd name="connsiteX12" fmla="*/ 0 w 310812"/>
                <a:gd name="connsiteY12" fmla="*/ 254342 h 340443"/>
                <a:gd name="connsiteX13" fmla="*/ 68948 w 310812"/>
                <a:gd name="connsiteY13" fmla="*/ 160612 h 340443"/>
                <a:gd name="connsiteX14" fmla="*/ 155635 w 310812"/>
                <a:gd name="connsiteY14" fmla="*/ 0 h 340443"/>
                <a:gd name="connsiteX15" fmla="*/ 238945 w 310812"/>
                <a:gd name="connsiteY15" fmla="*/ 82895 h 340443"/>
                <a:gd name="connsiteX16" fmla="*/ 185232 w 310812"/>
                <a:gd name="connsiteY16" fmla="*/ 160336 h 340443"/>
                <a:gd name="connsiteX17" fmla="*/ 197290 w 310812"/>
                <a:gd name="connsiteY17" fmla="*/ 160336 h 340443"/>
                <a:gd name="connsiteX18" fmla="*/ 155635 w 310812"/>
                <a:gd name="connsiteY18" fmla="*/ 173425 h 340443"/>
                <a:gd name="connsiteX19" fmla="*/ 115076 w 310812"/>
                <a:gd name="connsiteY19" fmla="*/ 160336 h 340443"/>
                <a:gd name="connsiteX20" fmla="*/ 127134 w 310812"/>
                <a:gd name="connsiteY20" fmla="*/ 160336 h 340443"/>
                <a:gd name="connsiteX21" fmla="*/ 72324 w 310812"/>
                <a:gd name="connsiteY21" fmla="*/ 82895 h 340443"/>
                <a:gd name="connsiteX22" fmla="*/ 155635 w 310812"/>
                <a:gd name="connsiteY22" fmla="*/ 0 h 3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812" h="340443">
                  <a:moveTo>
                    <a:pt x="68948" y="160612"/>
                  </a:moveTo>
                  <a:cubicBezTo>
                    <a:pt x="68948" y="160612"/>
                    <a:pt x="68948" y="160612"/>
                    <a:pt x="106158" y="160612"/>
                  </a:cubicBezTo>
                  <a:cubicBezTo>
                    <a:pt x="106158" y="172601"/>
                    <a:pt x="123668" y="179140"/>
                    <a:pt x="143368" y="181320"/>
                  </a:cubicBezTo>
                  <a:cubicBezTo>
                    <a:pt x="143368" y="181320"/>
                    <a:pt x="143368" y="181320"/>
                    <a:pt x="143368" y="306657"/>
                  </a:cubicBezTo>
                  <a:cubicBezTo>
                    <a:pt x="143368" y="313196"/>
                    <a:pt x="148840" y="319735"/>
                    <a:pt x="156500" y="319735"/>
                  </a:cubicBezTo>
                  <a:cubicBezTo>
                    <a:pt x="163067" y="319735"/>
                    <a:pt x="168539" y="313196"/>
                    <a:pt x="168539" y="306657"/>
                  </a:cubicBezTo>
                  <a:cubicBezTo>
                    <a:pt x="168539" y="306657"/>
                    <a:pt x="168539" y="306657"/>
                    <a:pt x="168539" y="181320"/>
                  </a:cubicBezTo>
                  <a:cubicBezTo>
                    <a:pt x="188238" y="179140"/>
                    <a:pt x="205749" y="171511"/>
                    <a:pt x="205749" y="160612"/>
                  </a:cubicBezTo>
                  <a:cubicBezTo>
                    <a:pt x="205749" y="160612"/>
                    <a:pt x="205749" y="160612"/>
                    <a:pt x="242959" y="160612"/>
                  </a:cubicBezTo>
                  <a:cubicBezTo>
                    <a:pt x="280169" y="160612"/>
                    <a:pt x="310812" y="203118"/>
                    <a:pt x="310812" y="254342"/>
                  </a:cubicBezTo>
                  <a:cubicBezTo>
                    <a:pt x="310812" y="254342"/>
                    <a:pt x="310812" y="254342"/>
                    <a:pt x="310812" y="340443"/>
                  </a:cubicBezTo>
                  <a:cubicBezTo>
                    <a:pt x="310812" y="340443"/>
                    <a:pt x="310812" y="340443"/>
                    <a:pt x="0" y="340443"/>
                  </a:cubicBezTo>
                  <a:cubicBezTo>
                    <a:pt x="0" y="340443"/>
                    <a:pt x="0" y="340443"/>
                    <a:pt x="0" y="254342"/>
                  </a:cubicBezTo>
                  <a:cubicBezTo>
                    <a:pt x="0" y="203118"/>
                    <a:pt x="30643" y="160612"/>
                    <a:pt x="68948" y="160612"/>
                  </a:cubicBezTo>
                  <a:close/>
                  <a:moveTo>
                    <a:pt x="155635" y="0"/>
                  </a:moveTo>
                  <a:cubicBezTo>
                    <a:pt x="201675" y="0"/>
                    <a:pt x="238945" y="37085"/>
                    <a:pt x="238945" y="82895"/>
                  </a:cubicBezTo>
                  <a:cubicBezTo>
                    <a:pt x="238945" y="117798"/>
                    <a:pt x="215925" y="148338"/>
                    <a:pt x="185232" y="160336"/>
                  </a:cubicBezTo>
                  <a:cubicBezTo>
                    <a:pt x="185232" y="160336"/>
                    <a:pt x="185232" y="160336"/>
                    <a:pt x="197290" y="160336"/>
                  </a:cubicBezTo>
                  <a:cubicBezTo>
                    <a:pt x="196194" y="165790"/>
                    <a:pt x="180847" y="173425"/>
                    <a:pt x="155635" y="173425"/>
                  </a:cubicBezTo>
                  <a:cubicBezTo>
                    <a:pt x="130422" y="173425"/>
                    <a:pt x="115076" y="165790"/>
                    <a:pt x="115076" y="160336"/>
                  </a:cubicBezTo>
                  <a:cubicBezTo>
                    <a:pt x="115076" y="160336"/>
                    <a:pt x="115076" y="160336"/>
                    <a:pt x="127134" y="160336"/>
                  </a:cubicBezTo>
                  <a:cubicBezTo>
                    <a:pt x="95344" y="148338"/>
                    <a:pt x="72324" y="117798"/>
                    <a:pt x="72324" y="82895"/>
                  </a:cubicBezTo>
                  <a:cubicBezTo>
                    <a:pt x="72324" y="37085"/>
                    <a:pt x="109595" y="0"/>
                    <a:pt x="155635" y="0"/>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black"/>
                </a:solidFill>
                <a:effectLst/>
                <a:uLnTx/>
                <a:uFillTx/>
              </a:endParaRPr>
            </a:p>
          </p:txBody>
        </p:sp>
      </p:grpSp>
      <p:sp>
        <p:nvSpPr>
          <p:cNvPr id="18" name="文本框 63"/>
          <p:cNvSpPr txBox="1"/>
          <p:nvPr/>
        </p:nvSpPr>
        <p:spPr>
          <a:xfrm>
            <a:off x="2356494" y="5077880"/>
            <a:ext cx="2868571" cy="417743"/>
          </a:xfrm>
          <a:prstGeom prst="rect">
            <a:avLst/>
          </a:prstGeom>
          <a:solidFill>
            <a:srgbClr val="00B0F0"/>
          </a:solidFill>
        </p:spPr>
        <p:txBody>
          <a:bodyPr wrap="square" rtlCol="0" anchor="ctr">
            <a:spAutoFit/>
          </a:bodyPr>
          <a:lstStyle/>
          <a:p>
            <a:pPr algn="ctr">
              <a:lnSpc>
                <a:spcPct val="150000"/>
              </a:lnSpc>
            </a:pPr>
            <a:r>
              <a:rPr lang="zh-CN" altLang="en-US" sz="1600" b="1" dirty="0">
                <a:solidFill>
                  <a:schemeClr val="bg1"/>
                </a:solidFill>
                <a:latin typeface="Arial" panose="020B0604020202020204" pitchFamily="34" charset="0"/>
                <a:ea typeface="微软雅黑" panose="020B0503020204020204" pitchFamily="34" charset="-122"/>
              </a:rPr>
              <a:t>具体工作</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19" name="文本框 64"/>
          <p:cNvSpPr txBox="1"/>
          <p:nvPr/>
        </p:nvSpPr>
        <p:spPr>
          <a:xfrm>
            <a:off x="2363407" y="2693797"/>
            <a:ext cx="2861658" cy="338554"/>
          </a:xfrm>
          <a:prstGeom prst="rect">
            <a:avLst/>
          </a:prstGeom>
          <a:solidFill>
            <a:srgbClr val="00B0F0"/>
          </a:solidFill>
        </p:spPr>
        <p:txBody>
          <a:bodyPr wrap="square" rtlCol="0" anchor="ctr">
            <a:spAutoFit/>
          </a:bodyPr>
          <a:lstStyle/>
          <a:p>
            <a:pPr algn="ctr"/>
            <a:r>
              <a:rPr lang="zh-CN" altLang="en-US" sz="1600" b="1" dirty="0">
                <a:solidFill>
                  <a:schemeClr val="bg1"/>
                </a:solidFill>
                <a:latin typeface="Arial" panose="020B0604020202020204" pitchFamily="34" charset="0"/>
                <a:ea typeface="微软雅黑" panose="020B0503020204020204" pitchFamily="34" charset="-122"/>
              </a:rPr>
              <a:t>安全生产职责</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20" name="TextBox 3"/>
          <p:cNvSpPr txBox="1"/>
          <p:nvPr/>
        </p:nvSpPr>
        <p:spPr>
          <a:xfrm>
            <a:off x="5488655" y="1996124"/>
            <a:ext cx="5597186" cy="1546577"/>
          </a:xfrm>
          <a:prstGeom prst="rect">
            <a:avLst/>
          </a:prstGeom>
          <a:noFill/>
        </p:spPr>
        <p:txBody>
          <a:bodyPr wrap="square" rtlCol="0">
            <a:spAutoFit/>
          </a:bodyPr>
          <a:lstStyle/>
          <a:p>
            <a:pPr fontAlgn="t"/>
            <a:r>
              <a:rPr lang="en-US" altLang="zh-CN" sz="1050" b="1" dirty="0">
                <a:latin typeface="微软雅黑" panose="020B0503020204020204" pitchFamily="34" charset="-122"/>
                <a:ea typeface="微软雅黑" panose="020B0503020204020204" pitchFamily="34" charset="-122"/>
              </a:rPr>
              <a:t>1</a:t>
            </a:r>
            <a:r>
              <a:rPr lang="zh-CN" altLang="zh-CN" sz="1050" b="1" dirty="0">
                <a:latin typeface="微软雅黑" panose="020B0503020204020204" pitchFamily="34" charset="-122"/>
                <a:ea typeface="微软雅黑" panose="020B0503020204020204" pitchFamily="34" charset="-122"/>
              </a:rPr>
              <a:t>、对项目安全生产工作进行监督检查；</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2</a:t>
            </a:r>
            <a:r>
              <a:rPr lang="zh-CN" altLang="zh-CN" sz="1050" b="1" dirty="0">
                <a:latin typeface="微软雅黑" panose="020B0503020204020204" pitchFamily="34" charset="-122"/>
                <a:ea typeface="微软雅黑" panose="020B0503020204020204" pitchFamily="34" charset="-122"/>
              </a:rPr>
              <a:t>、参加各类安全检查，针对发现的安全隐患，督促责任</a:t>
            </a:r>
            <a:r>
              <a:rPr lang="en-US" altLang="zh-CN" sz="1050" b="1" dirty="0">
                <a:latin typeface="微软雅黑" panose="020B0503020204020204" pitchFamily="34" charset="-122"/>
                <a:ea typeface="微软雅黑" panose="020B0503020204020204" pitchFamily="34" charset="-122"/>
              </a:rPr>
              <a:t>/</a:t>
            </a:r>
            <a:r>
              <a:rPr lang="zh-CN" altLang="zh-CN" sz="1050" b="1" dirty="0">
                <a:latin typeface="微软雅黑" panose="020B0503020204020204" pitchFamily="34" charset="-122"/>
                <a:ea typeface="微软雅黑" panose="020B0503020204020204" pitchFamily="34" charset="-122"/>
              </a:rPr>
              <a:t>助理责任工程师及时做好隐患整改并复查验证；</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3</a:t>
            </a:r>
            <a:r>
              <a:rPr lang="zh-CN" altLang="zh-CN" sz="1050" b="1" dirty="0">
                <a:latin typeface="微软雅黑" panose="020B0503020204020204" pitchFamily="34" charset="-122"/>
                <a:ea typeface="微软雅黑" panose="020B0503020204020204" pitchFamily="34" charset="-122"/>
              </a:rPr>
              <a:t>、参加现场机械设备、用电设施、安全防护设施和消防设施的验收；</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4</a:t>
            </a:r>
            <a:r>
              <a:rPr lang="zh-CN" altLang="zh-CN" sz="1050" b="1" dirty="0">
                <a:latin typeface="微软雅黑" panose="020B0503020204020204" pitchFamily="34" charset="-122"/>
                <a:ea typeface="微软雅黑" panose="020B0503020204020204" pitchFamily="34" charset="-122"/>
              </a:rPr>
              <a:t>、建立项目安全管理资料档案；</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5</a:t>
            </a:r>
            <a:r>
              <a:rPr lang="zh-CN" altLang="zh-CN" sz="1050" b="1" dirty="0">
                <a:latin typeface="微软雅黑" panose="020B0503020204020204" pitchFamily="34" charset="-122"/>
                <a:ea typeface="微软雅黑" panose="020B0503020204020204" pitchFamily="34" charset="-122"/>
              </a:rPr>
              <a:t>、参加各类安全教育培训活动及安全技术交底工作；</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6</a:t>
            </a:r>
            <a:r>
              <a:rPr lang="zh-CN" altLang="zh-CN" sz="1050" b="1" dirty="0">
                <a:latin typeface="微软雅黑" panose="020B0503020204020204" pitchFamily="34" charset="-122"/>
                <a:ea typeface="微软雅黑" panose="020B0503020204020204" pitchFamily="34" charset="-122"/>
              </a:rPr>
              <a:t>、记录安全生产监督日志；</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7</a:t>
            </a:r>
            <a:r>
              <a:rPr lang="zh-CN" altLang="zh-CN" sz="1050" b="1" dirty="0">
                <a:latin typeface="微软雅黑" panose="020B0503020204020204" pitchFamily="34" charset="-122"/>
                <a:ea typeface="微软雅黑" panose="020B0503020204020204" pitchFamily="34" charset="-122"/>
              </a:rPr>
              <a:t>、发生生产安全事故时，立即报告，参与抢救，保护现场，并对事故的经过、应急、处理过程做好详细记录。</a:t>
            </a:r>
            <a:endParaRPr lang="zh-CN" altLang="zh-CN" sz="1050" dirty="0">
              <a:latin typeface="微软雅黑" panose="020B0503020204020204" pitchFamily="34" charset="-122"/>
              <a:ea typeface="微软雅黑" panose="020B0503020204020204" pitchFamily="34" charset="-122"/>
            </a:endParaRPr>
          </a:p>
        </p:txBody>
      </p:sp>
      <p:sp>
        <p:nvSpPr>
          <p:cNvPr id="21" name="TextBox 72"/>
          <p:cNvSpPr txBox="1"/>
          <p:nvPr/>
        </p:nvSpPr>
        <p:spPr>
          <a:xfrm>
            <a:off x="5497982" y="4139513"/>
            <a:ext cx="5535595" cy="2192908"/>
          </a:xfrm>
          <a:prstGeom prst="rect">
            <a:avLst/>
          </a:prstGeom>
          <a:noFill/>
        </p:spPr>
        <p:txBody>
          <a:bodyPr wrap="square" rtlCol="0">
            <a:spAutoFit/>
          </a:bodyPr>
          <a:lstStyle/>
          <a:p>
            <a:pPr fontAlgn="t"/>
            <a:r>
              <a:rPr lang="en-US" altLang="zh-CN" sz="1050" b="1" dirty="0">
                <a:latin typeface="微软雅黑" panose="020B0503020204020204" pitchFamily="34" charset="-122"/>
                <a:ea typeface="微软雅黑" panose="020B0503020204020204" pitchFamily="34" charset="-122"/>
              </a:rPr>
              <a:t>1</a:t>
            </a:r>
            <a:r>
              <a:rPr lang="zh-CN" altLang="zh-CN" sz="1050" b="1" dirty="0">
                <a:latin typeface="微软雅黑" panose="020B0503020204020204" pitchFamily="34" charset="-122"/>
                <a:ea typeface="微软雅黑" panose="020B0503020204020204" pitchFamily="34" charset="-122"/>
              </a:rPr>
              <a:t>、参加项目周检查、日巡查及各类专项安全检查，督促隐患整改；</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2</a:t>
            </a:r>
            <a:r>
              <a:rPr lang="zh-CN" altLang="zh-CN" sz="1050" b="1" dirty="0">
                <a:latin typeface="微软雅黑" panose="020B0503020204020204" pitchFamily="34" charset="-122"/>
                <a:ea typeface="微软雅黑" panose="020B0503020204020204" pitchFamily="34" charset="-122"/>
              </a:rPr>
              <a:t>、参加安全生产周例会、日例会，并形成书面记录存档；</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3</a:t>
            </a:r>
            <a:r>
              <a:rPr lang="zh-CN" altLang="zh-CN" sz="1050" b="1" dirty="0">
                <a:latin typeface="微软雅黑" panose="020B0503020204020204" pitchFamily="34" charset="-122"/>
                <a:ea typeface="微软雅黑" panose="020B0503020204020204" pitchFamily="34" charset="-122"/>
              </a:rPr>
              <a:t>、监督并参加项目各类安全教育培训、安全技术交底，并形成书面记录存档；</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4</a:t>
            </a:r>
            <a:r>
              <a:rPr lang="zh-CN" altLang="zh-CN" sz="1050" b="1" dirty="0">
                <a:latin typeface="微软雅黑" panose="020B0503020204020204" pitchFamily="34" charset="-122"/>
                <a:ea typeface="微软雅黑" panose="020B0503020204020204" pitchFamily="34" charset="-122"/>
              </a:rPr>
              <a:t>、参加项目各类设施设备的安全验收，并形成书面记录存档；</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5</a:t>
            </a:r>
            <a:r>
              <a:rPr lang="zh-CN" altLang="zh-CN" sz="1050" b="1" dirty="0">
                <a:latin typeface="微软雅黑" panose="020B0503020204020204" pitchFamily="34" charset="-122"/>
                <a:ea typeface="微软雅黑" panose="020B0503020204020204" pitchFamily="34" charset="-122"/>
              </a:rPr>
              <a:t>、对项目各类危险作业进行审核；</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6</a:t>
            </a:r>
            <a:r>
              <a:rPr lang="zh-CN" altLang="zh-CN" sz="1050" b="1" dirty="0">
                <a:latin typeface="微软雅黑" panose="020B0503020204020204" pitchFamily="34" charset="-122"/>
                <a:ea typeface="微软雅黑" panose="020B0503020204020204" pitchFamily="34" charset="-122"/>
              </a:rPr>
              <a:t>、参与新进场工人的入场安全教育，并形成书面记录；监督特种作业人员持证上岗、班前安全活动开展；</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7</a:t>
            </a:r>
            <a:r>
              <a:rPr lang="zh-CN" altLang="zh-CN" sz="1050" b="1" dirty="0">
                <a:latin typeface="微软雅黑" panose="020B0503020204020204" pitchFamily="34" charset="-122"/>
                <a:ea typeface="微软雅黑" panose="020B0503020204020204" pitchFamily="34" charset="-122"/>
              </a:rPr>
              <a:t>、对危险性较大分部分项工程的施工进行旁站监督，保证安全措施落实到位；</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8</a:t>
            </a:r>
            <a:r>
              <a:rPr lang="zh-CN" altLang="zh-CN" sz="1050" b="1" dirty="0">
                <a:latin typeface="微软雅黑" panose="020B0503020204020204" pitchFamily="34" charset="-122"/>
                <a:ea typeface="微软雅黑" panose="020B0503020204020204" pitchFamily="34" charset="-122"/>
              </a:rPr>
              <a:t>、参与项目危险源的辨识，对相关安全管控措施的落实进行监督；</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9</a:t>
            </a:r>
            <a:r>
              <a:rPr lang="zh-CN" altLang="zh-CN" sz="1050" b="1" dirty="0">
                <a:latin typeface="微软雅黑" panose="020B0503020204020204" pitchFamily="34" charset="-122"/>
                <a:ea typeface="微软雅黑" panose="020B0503020204020204" pitchFamily="34" charset="-122"/>
              </a:rPr>
              <a:t>、参与行为安全之星，安全生产月等安全相关活动的开展；</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10</a:t>
            </a:r>
            <a:r>
              <a:rPr lang="zh-CN" altLang="zh-CN" sz="1050" b="1" dirty="0">
                <a:latin typeface="微软雅黑" panose="020B0503020204020204" pitchFamily="34" charset="-122"/>
                <a:ea typeface="微软雅黑" panose="020B0503020204020204" pitchFamily="34" charset="-122"/>
              </a:rPr>
              <a:t>、每日记录安全监督日志；</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11</a:t>
            </a:r>
            <a:r>
              <a:rPr lang="zh-CN" altLang="zh-CN" sz="1050" b="1" dirty="0">
                <a:latin typeface="微软雅黑" panose="020B0503020204020204" pitchFamily="34" charset="-122"/>
                <a:ea typeface="微软雅黑" panose="020B0503020204020204" pitchFamily="34" charset="-122"/>
              </a:rPr>
              <a:t>、发生生产安全事故时，立即报告，参与抢救，保护现场，并对事故的经过、应急、处理过程做好详细记录。</a:t>
            </a:r>
            <a:endParaRPr lang="zh-CN" altLang="zh-CN" sz="1050" dirty="0">
              <a:latin typeface="微软雅黑" panose="020B0503020204020204" pitchFamily="34" charset="-122"/>
              <a:ea typeface="微软雅黑" panose="020B0503020204020204" pitchFamily="34" charset="-122"/>
            </a:endParaRPr>
          </a:p>
        </p:txBody>
      </p:sp>
      <p:sp>
        <p:nvSpPr>
          <p:cNvPr id="24" name="koppt-矩形"/>
          <p:cNvSpPr/>
          <p:nvPr/>
        </p:nvSpPr>
        <p:spPr>
          <a:xfrm flipV="1">
            <a:off x="5434417" y="1996124"/>
            <a:ext cx="5636354" cy="1546577"/>
          </a:xfrm>
          <a:prstGeom prst="rect">
            <a:avLst/>
          </a:prstGeom>
          <a:noFill/>
          <a:ln w="38100" cap="flat">
            <a:solidFill>
              <a:srgbClr val="D9D9D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4289" tIns="64289" rIns="64289" bIns="64289" numCol="1" spcCol="38100" rtlCol="0" anchor="ctr" anchorCtr="1">
            <a:noAutofit/>
          </a:bodyPr>
          <a:lstStyle/>
          <a:p>
            <a:pPr algn="ctr" defTabSz="433070" fontAlgn="auto" hangingPunct="0">
              <a:spcBef>
                <a:spcPts val="0"/>
              </a:spcBef>
              <a:spcAft>
                <a:spcPts val="0"/>
              </a:spcAft>
            </a:pPr>
            <a:endParaRPr lang="zh-CN" altLang="en-US" sz="2800"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endParaRPr>
          </a:p>
        </p:txBody>
      </p:sp>
      <p:sp>
        <p:nvSpPr>
          <p:cNvPr id="25" name="koppt-矩形"/>
          <p:cNvSpPr/>
          <p:nvPr/>
        </p:nvSpPr>
        <p:spPr>
          <a:xfrm flipV="1">
            <a:off x="5434416" y="4139511"/>
            <a:ext cx="5636355" cy="2192907"/>
          </a:xfrm>
          <a:prstGeom prst="rect">
            <a:avLst/>
          </a:prstGeom>
          <a:noFill/>
          <a:ln w="38100" cap="flat">
            <a:solidFill>
              <a:srgbClr val="D9D9D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4289" tIns="64289" rIns="64289" bIns="64289" numCol="1" spcCol="38100" rtlCol="0" anchor="ctr" anchorCtr="1">
            <a:noAutofit/>
          </a:bodyPr>
          <a:lstStyle/>
          <a:p>
            <a:pPr algn="ctr" defTabSz="433070" fontAlgn="auto" hangingPunct="0">
              <a:spcBef>
                <a:spcPts val="0"/>
              </a:spcBef>
              <a:spcAft>
                <a:spcPts val="0"/>
              </a:spcAft>
            </a:pPr>
            <a:endParaRPr lang="zh-CN" altLang="en-US" sz="2800"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endParaRPr>
          </a:p>
        </p:txBody>
      </p:sp>
    </p:spTree>
  </p:cSld>
  <p:clrMapOvr>
    <a:masterClrMapping/>
  </p:clrMapOvr>
  <p:transition>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sp>
        <p:nvSpPr>
          <p:cNvPr id="6" name="文本框 5"/>
          <p:cNvSpPr txBox="1"/>
          <p:nvPr/>
        </p:nvSpPr>
        <p:spPr>
          <a:xfrm>
            <a:off x="184151" y="48514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3.1</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管理要求</a:t>
            </a:r>
            <a:r>
              <a:rPr lang="en-US" altLang="zh-CN" sz="2000" b="1" dirty="0">
                <a:latin typeface="仿宋" panose="02010609060101010101" charset="-122"/>
                <a:ea typeface="仿宋" panose="02010609060101010101" charset="-122"/>
                <a:cs typeface="仿宋" panose="02010609060101010101" charset="-122"/>
                <a:sym typeface="+mn-ea"/>
              </a:rPr>
              <a:t>-</a:t>
            </a:r>
            <a:r>
              <a:rPr lang="zh-CN" altLang="en-US" sz="2000" b="1" dirty="0">
                <a:latin typeface="仿宋" panose="02010609060101010101" charset="-122"/>
                <a:ea typeface="仿宋" panose="02010609060101010101" charset="-122"/>
                <a:cs typeface="仿宋" panose="02010609060101010101" charset="-122"/>
                <a:sym typeface="+mn-ea"/>
              </a:rPr>
              <a:t>安全生产职责</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nvSpPr>
        <p:spPr>
          <a:xfrm>
            <a:off x="346011" y="875732"/>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3.1</a:t>
            </a:r>
            <a:r>
              <a:rPr lang="en-US" altLang="zh-CN" sz="1600" b="1" dirty="0">
                <a:latin typeface="仿宋" panose="02010609060101010101" charset="-122"/>
                <a:ea typeface="仿宋" panose="02010609060101010101" charset="-122"/>
                <a:cs typeface="仿宋" panose="02010609060101010101" charset="-122"/>
              </a:rPr>
              <a:t>.1 </a:t>
            </a:r>
            <a:r>
              <a:rPr lang="zh-CN" altLang="en-US" sz="1600" b="1" dirty="0">
                <a:latin typeface="仿宋" panose="02010609060101010101" charset="-122"/>
                <a:ea typeface="仿宋" panose="02010609060101010101" charset="-122"/>
                <a:cs typeface="仿宋" panose="02010609060101010101" charset="-122"/>
              </a:rPr>
              <a:t> 项目部各岗位安全生产职责及责任清单</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cxnSp>
        <p:nvCxnSpPr>
          <p:cNvPr id="7" name="直接连接符 70"/>
          <p:cNvCxnSpPr/>
          <p:nvPr/>
        </p:nvCxnSpPr>
        <p:spPr>
          <a:xfrm>
            <a:off x="1269481" y="1322273"/>
            <a:ext cx="8712968"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413497" y="1587749"/>
            <a:ext cx="1728192" cy="432048"/>
          </a:xfrm>
          <a:prstGeom prst="rect">
            <a:avLst/>
          </a:prstGeom>
          <a:solidFill>
            <a:srgbClr val="00B0F0"/>
          </a:solidFill>
        </p:spPr>
        <p:txBody>
          <a:bodyPr wrap="square">
            <a:noAutofit/>
          </a:bodyPr>
          <a:lstStyle/>
          <a:p>
            <a:pPr algn="ctr">
              <a:spcAft>
                <a:spcPts val="0"/>
              </a:spcAft>
            </a:pPr>
            <a:r>
              <a:rPr lang="zh-CN" altLang="en-US"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材料工程师</a:t>
            </a:r>
            <a:endParaRPr lang="zh-CN" altLang="zh-CN"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1" name="组合 61"/>
          <p:cNvGrpSpPr/>
          <p:nvPr/>
        </p:nvGrpSpPr>
        <p:grpSpPr>
          <a:xfrm>
            <a:off x="1340400" y="2388699"/>
            <a:ext cx="3966928" cy="2885927"/>
            <a:chOff x="1242959" y="3378765"/>
            <a:chExt cx="3203998" cy="1891917"/>
          </a:xfrm>
          <a:solidFill>
            <a:srgbClr val="00B0F0"/>
          </a:solidFill>
        </p:grpSpPr>
        <p:sp>
          <p:nvSpPr>
            <p:cNvPr id="12" name="koppt-矩形"/>
            <p:cNvSpPr>
              <a:spLocks noChangeArrowheads="1"/>
            </p:cNvSpPr>
            <p:nvPr/>
          </p:nvSpPr>
          <p:spPr bwMode="auto">
            <a:xfrm>
              <a:off x="1885190" y="3378765"/>
              <a:ext cx="2561767" cy="544598"/>
            </a:xfrm>
            <a:prstGeom prst="rect">
              <a:avLst/>
            </a:prstGeom>
            <a:grpFill/>
            <a:ln>
              <a:noFill/>
            </a:ln>
          </p:spPr>
          <p:txBody>
            <a:bodyPr vert="horz" wrap="square" lIns="91440" tIns="45720" rIns="91440" bIns="45720" numCol="1" anchor="t" anchorCtr="0" compatLnSpc="1"/>
            <a:lstStyle/>
            <a:p>
              <a:endParaRPr lang="zh-CN" altLang="en-US"/>
            </a:p>
          </p:txBody>
        </p:sp>
        <p:sp>
          <p:nvSpPr>
            <p:cNvPr id="13" name="koppt-矩形"/>
            <p:cNvSpPr>
              <a:spLocks noChangeArrowheads="1"/>
            </p:cNvSpPr>
            <p:nvPr/>
          </p:nvSpPr>
          <p:spPr bwMode="auto">
            <a:xfrm>
              <a:off x="1885190" y="4726084"/>
              <a:ext cx="2561767" cy="544598"/>
            </a:xfrm>
            <a:prstGeom prst="rect">
              <a:avLst/>
            </a:prstGeom>
            <a:grpFill/>
            <a:ln>
              <a:noFill/>
            </a:ln>
          </p:spPr>
          <p:txBody>
            <a:bodyPr vert="horz" wrap="square" lIns="91440" tIns="45720" rIns="91440" bIns="45720" numCol="1" anchor="t" anchorCtr="0" compatLnSpc="1"/>
            <a:lstStyle/>
            <a:p>
              <a:endParaRPr lang="zh-CN" altLang="en-US" dirty="0"/>
            </a:p>
          </p:txBody>
        </p:sp>
        <p:sp>
          <p:nvSpPr>
            <p:cNvPr id="14" name="koppt-三角形"/>
            <p:cNvSpPr/>
            <p:nvPr/>
          </p:nvSpPr>
          <p:spPr bwMode="auto">
            <a:xfrm>
              <a:off x="4031340" y="3733469"/>
              <a:ext cx="415616" cy="189894"/>
            </a:xfrm>
            <a:custGeom>
              <a:avLst/>
              <a:gdLst>
                <a:gd name="T0" fmla="*/ 116 w 116"/>
                <a:gd name="T1" fmla="*/ 53 h 53"/>
                <a:gd name="T2" fmla="*/ 116 w 116"/>
                <a:gd name="T3" fmla="*/ 0 h 53"/>
                <a:gd name="T4" fmla="*/ 0 w 116"/>
                <a:gd name="T5" fmla="*/ 0 h 53"/>
                <a:gd name="T6" fmla="*/ 116 w 116"/>
                <a:gd name="T7" fmla="*/ 53 h 53"/>
              </a:gdLst>
              <a:ahLst/>
              <a:cxnLst>
                <a:cxn ang="0">
                  <a:pos x="T0" y="T1"/>
                </a:cxn>
                <a:cxn ang="0">
                  <a:pos x="T2" y="T3"/>
                </a:cxn>
                <a:cxn ang="0">
                  <a:pos x="T4" y="T5"/>
                </a:cxn>
                <a:cxn ang="0">
                  <a:pos x="T6" y="T7"/>
                </a:cxn>
              </a:cxnLst>
              <a:rect l="0" t="0" r="r" b="b"/>
              <a:pathLst>
                <a:path w="116" h="53">
                  <a:moveTo>
                    <a:pt x="116" y="53"/>
                  </a:moveTo>
                  <a:lnTo>
                    <a:pt x="116" y="0"/>
                  </a:lnTo>
                  <a:lnTo>
                    <a:pt x="0" y="0"/>
                  </a:lnTo>
                  <a:lnTo>
                    <a:pt x="116" y="53"/>
                  </a:lnTo>
                  <a:close/>
                </a:path>
              </a:pathLst>
            </a:custGeom>
            <a:grpFill/>
            <a:ln>
              <a:noFill/>
            </a:ln>
          </p:spPr>
          <p:txBody>
            <a:bodyPr vert="horz" wrap="square" lIns="91440" tIns="45720" rIns="91440" bIns="45720" numCol="1" anchor="t" anchorCtr="0" compatLnSpc="1"/>
            <a:lstStyle/>
            <a:p>
              <a:endParaRPr lang="zh-CN" altLang="en-US"/>
            </a:p>
          </p:txBody>
        </p:sp>
        <p:sp>
          <p:nvSpPr>
            <p:cNvPr id="16" name="koppt-文本框"/>
            <p:cNvSpPr/>
            <p:nvPr/>
          </p:nvSpPr>
          <p:spPr>
            <a:xfrm>
              <a:off x="1245306" y="3489804"/>
              <a:ext cx="342094" cy="297881"/>
            </a:xfrm>
            <a:custGeom>
              <a:avLst/>
              <a:gdLst>
                <a:gd name="connsiteX0" fmla="*/ 202761 w 342094"/>
                <a:gd name="connsiteY0" fmla="*/ 180174 h 297881"/>
                <a:gd name="connsiteX1" fmla="*/ 342094 w 342094"/>
                <a:gd name="connsiteY1" fmla="*/ 180174 h 297881"/>
                <a:gd name="connsiteX2" fmla="*/ 342094 w 342094"/>
                <a:gd name="connsiteY2" fmla="*/ 297881 h 297881"/>
                <a:gd name="connsiteX3" fmla="*/ 202761 w 342094"/>
                <a:gd name="connsiteY3" fmla="*/ 297881 h 297881"/>
                <a:gd name="connsiteX4" fmla="*/ 46617 w 342094"/>
                <a:gd name="connsiteY4" fmla="*/ 180167 h 297881"/>
                <a:gd name="connsiteX5" fmla="*/ 185950 w 342094"/>
                <a:gd name="connsiteY5" fmla="*/ 180167 h 297881"/>
                <a:gd name="connsiteX6" fmla="*/ 185950 w 342094"/>
                <a:gd name="connsiteY6" fmla="*/ 297881 h 297881"/>
                <a:gd name="connsiteX7" fmla="*/ 46617 w 342094"/>
                <a:gd name="connsiteY7" fmla="*/ 297881 h 297881"/>
                <a:gd name="connsiteX8" fmla="*/ 202761 w 342094"/>
                <a:gd name="connsiteY8" fmla="*/ 42974 h 297881"/>
                <a:gd name="connsiteX9" fmla="*/ 342094 w 342094"/>
                <a:gd name="connsiteY9" fmla="*/ 42974 h 297881"/>
                <a:gd name="connsiteX10" fmla="*/ 342094 w 342094"/>
                <a:gd name="connsiteY10" fmla="*/ 160688 h 297881"/>
                <a:gd name="connsiteX11" fmla="*/ 202761 w 342094"/>
                <a:gd name="connsiteY11" fmla="*/ 160688 h 297881"/>
                <a:gd name="connsiteX12" fmla="*/ 0 w 342094"/>
                <a:gd name="connsiteY12" fmla="*/ 0 h 297881"/>
                <a:gd name="connsiteX13" fmla="*/ 186751 w 342094"/>
                <a:gd name="connsiteY13" fmla="*/ 0 h 297881"/>
                <a:gd name="connsiteX14" fmla="*/ 186751 w 342094"/>
                <a:gd name="connsiteY14" fmla="*/ 160688 h 297881"/>
                <a:gd name="connsiteX15" fmla="*/ 0 w 342094"/>
                <a:gd name="connsiteY15" fmla="*/ 160688 h 29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2094" h="297881">
                  <a:moveTo>
                    <a:pt x="202761" y="180174"/>
                  </a:moveTo>
                  <a:lnTo>
                    <a:pt x="342094" y="180174"/>
                  </a:lnTo>
                  <a:lnTo>
                    <a:pt x="342094" y="297881"/>
                  </a:lnTo>
                  <a:lnTo>
                    <a:pt x="202761" y="297881"/>
                  </a:lnTo>
                  <a:close/>
                  <a:moveTo>
                    <a:pt x="46617" y="180167"/>
                  </a:moveTo>
                  <a:lnTo>
                    <a:pt x="185950" y="180167"/>
                  </a:lnTo>
                  <a:lnTo>
                    <a:pt x="185950" y="297881"/>
                  </a:lnTo>
                  <a:lnTo>
                    <a:pt x="46617" y="297881"/>
                  </a:lnTo>
                  <a:close/>
                  <a:moveTo>
                    <a:pt x="202761" y="42974"/>
                  </a:moveTo>
                  <a:lnTo>
                    <a:pt x="342094" y="42974"/>
                  </a:lnTo>
                  <a:lnTo>
                    <a:pt x="342094" y="160688"/>
                  </a:lnTo>
                  <a:lnTo>
                    <a:pt x="202761" y="160688"/>
                  </a:lnTo>
                  <a:close/>
                  <a:moveTo>
                    <a:pt x="0" y="0"/>
                  </a:moveTo>
                  <a:lnTo>
                    <a:pt x="186751" y="0"/>
                  </a:lnTo>
                  <a:lnTo>
                    <a:pt x="186751" y="160688"/>
                  </a:lnTo>
                  <a:lnTo>
                    <a:pt x="0" y="160688"/>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7" name="koppt-文本框"/>
            <p:cNvSpPr/>
            <p:nvPr/>
          </p:nvSpPr>
          <p:spPr bwMode="auto">
            <a:xfrm>
              <a:off x="1242959" y="4828161"/>
              <a:ext cx="310812" cy="340443"/>
            </a:xfrm>
            <a:custGeom>
              <a:avLst/>
              <a:gdLst>
                <a:gd name="connsiteX0" fmla="*/ 68948 w 310812"/>
                <a:gd name="connsiteY0" fmla="*/ 160612 h 340443"/>
                <a:gd name="connsiteX1" fmla="*/ 106158 w 310812"/>
                <a:gd name="connsiteY1" fmla="*/ 160612 h 340443"/>
                <a:gd name="connsiteX2" fmla="*/ 143368 w 310812"/>
                <a:gd name="connsiteY2" fmla="*/ 181320 h 340443"/>
                <a:gd name="connsiteX3" fmla="*/ 143368 w 310812"/>
                <a:gd name="connsiteY3" fmla="*/ 306657 h 340443"/>
                <a:gd name="connsiteX4" fmla="*/ 156500 w 310812"/>
                <a:gd name="connsiteY4" fmla="*/ 319735 h 340443"/>
                <a:gd name="connsiteX5" fmla="*/ 168539 w 310812"/>
                <a:gd name="connsiteY5" fmla="*/ 306657 h 340443"/>
                <a:gd name="connsiteX6" fmla="*/ 168539 w 310812"/>
                <a:gd name="connsiteY6" fmla="*/ 181320 h 340443"/>
                <a:gd name="connsiteX7" fmla="*/ 205749 w 310812"/>
                <a:gd name="connsiteY7" fmla="*/ 160612 h 340443"/>
                <a:gd name="connsiteX8" fmla="*/ 242959 w 310812"/>
                <a:gd name="connsiteY8" fmla="*/ 160612 h 340443"/>
                <a:gd name="connsiteX9" fmla="*/ 310812 w 310812"/>
                <a:gd name="connsiteY9" fmla="*/ 254342 h 340443"/>
                <a:gd name="connsiteX10" fmla="*/ 310812 w 310812"/>
                <a:gd name="connsiteY10" fmla="*/ 340443 h 340443"/>
                <a:gd name="connsiteX11" fmla="*/ 0 w 310812"/>
                <a:gd name="connsiteY11" fmla="*/ 340443 h 340443"/>
                <a:gd name="connsiteX12" fmla="*/ 0 w 310812"/>
                <a:gd name="connsiteY12" fmla="*/ 254342 h 340443"/>
                <a:gd name="connsiteX13" fmla="*/ 68948 w 310812"/>
                <a:gd name="connsiteY13" fmla="*/ 160612 h 340443"/>
                <a:gd name="connsiteX14" fmla="*/ 155635 w 310812"/>
                <a:gd name="connsiteY14" fmla="*/ 0 h 340443"/>
                <a:gd name="connsiteX15" fmla="*/ 238945 w 310812"/>
                <a:gd name="connsiteY15" fmla="*/ 82895 h 340443"/>
                <a:gd name="connsiteX16" fmla="*/ 185232 w 310812"/>
                <a:gd name="connsiteY16" fmla="*/ 160336 h 340443"/>
                <a:gd name="connsiteX17" fmla="*/ 197290 w 310812"/>
                <a:gd name="connsiteY17" fmla="*/ 160336 h 340443"/>
                <a:gd name="connsiteX18" fmla="*/ 155635 w 310812"/>
                <a:gd name="connsiteY18" fmla="*/ 173425 h 340443"/>
                <a:gd name="connsiteX19" fmla="*/ 115076 w 310812"/>
                <a:gd name="connsiteY19" fmla="*/ 160336 h 340443"/>
                <a:gd name="connsiteX20" fmla="*/ 127134 w 310812"/>
                <a:gd name="connsiteY20" fmla="*/ 160336 h 340443"/>
                <a:gd name="connsiteX21" fmla="*/ 72324 w 310812"/>
                <a:gd name="connsiteY21" fmla="*/ 82895 h 340443"/>
                <a:gd name="connsiteX22" fmla="*/ 155635 w 310812"/>
                <a:gd name="connsiteY22" fmla="*/ 0 h 3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812" h="340443">
                  <a:moveTo>
                    <a:pt x="68948" y="160612"/>
                  </a:moveTo>
                  <a:cubicBezTo>
                    <a:pt x="68948" y="160612"/>
                    <a:pt x="68948" y="160612"/>
                    <a:pt x="106158" y="160612"/>
                  </a:cubicBezTo>
                  <a:cubicBezTo>
                    <a:pt x="106158" y="172601"/>
                    <a:pt x="123668" y="179140"/>
                    <a:pt x="143368" y="181320"/>
                  </a:cubicBezTo>
                  <a:cubicBezTo>
                    <a:pt x="143368" y="181320"/>
                    <a:pt x="143368" y="181320"/>
                    <a:pt x="143368" y="306657"/>
                  </a:cubicBezTo>
                  <a:cubicBezTo>
                    <a:pt x="143368" y="313196"/>
                    <a:pt x="148840" y="319735"/>
                    <a:pt x="156500" y="319735"/>
                  </a:cubicBezTo>
                  <a:cubicBezTo>
                    <a:pt x="163067" y="319735"/>
                    <a:pt x="168539" y="313196"/>
                    <a:pt x="168539" y="306657"/>
                  </a:cubicBezTo>
                  <a:cubicBezTo>
                    <a:pt x="168539" y="306657"/>
                    <a:pt x="168539" y="306657"/>
                    <a:pt x="168539" y="181320"/>
                  </a:cubicBezTo>
                  <a:cubicBezTo>
                    <a:pt x="188238" y="179140"/>
                    <a:pt x="205749" y="171511"/>
                    <a:pt x="205749" y="160612"/>
                  </a:cubicBezTo>
                  <a:cubicBezTo>
                    <a:pt x="205749" y="160612"/>
                    <a:pt x="205749" y="160612"/>
                    <a:pt x="242959" y="160612"/>
                  </a:cubicBezTo>
                  <a:cubicBezTo>
                    <a:pt x="280169" y="160612"/>
                    <a:pt x="310812" y="203118"/>
                    <a:pt x="310812" y="254342"/>
                  </a:cubicBezTo>
                  <a:cubicBezTo>
                    <a:pt x="310812" y="254342"/>
                    <a:pt x="310812" y="254342"/>
                    <a:pt x="310812" y="340443"/>
                  </a:cubicBezTo>
                  <a:cubicBezTo>
                    <a:pt x="310812" y="340443"/>
                    <a:pt x="310812" y="340443"/>
                    <a:pt x="0" y="340443"/>
                  </a:cubicBezTo>
                  <a:cubicBezTo>
                    <a:pt x="0" y="340443"/>
                    <a:pt x="0" y="340443"/>
                    <a:pt x="0" y="254342"/>
                  </a:cubicBezTo>
                  <a:cubicBezTo>
                    <a:pt x="0" y="203118"/>
                    <a:pt x="30643" y="160612"/>
                    <a:pt x="68948" y="160612"/>
                  </a:cubicBezTo>
                  <a:close/>
                  <a:moveTo>
                    <a:pt x="155635" y="0"/>
                  </a:moveTo>
                  <a:cubicBezTo>
                    <a:pt x="201675" y="0"/>
                    <a:pt x="238945" y="37085"/>
                    <a:pt x="238945" y="82895"/>
                  </a:cubicBezTo>
                  <a:cubicBezTo>
                    <a:pt x="238945" y="117798"/>
                    <a:pt x="215925" y="148338"/>
                    <a:pt x="185232" y="160336"/>
                  </a:cubicBezTo>
                  <a:cubicBezTo>
                    <a:pt x="185232" y="160336"/>
                    <a:pt x="185232" y="160336"/>
                    <a:pt x="197290" y="160336"/>
                  </a:cubicBezTo>
                  <a:cubicBezTo>
                    <a:pt x="196194" y="165790"/>
                    <a:pt x="180847" y="173425"/>
                    <a:pt x="155635" y="173425"/>
                  </a:cubicBezTo>
                  <a:cubicBezTo>
                    <a:pt x="130422" y="173425"/>
                    <a:pt x="115076" y="165790"/>
                    <a:pt x="115076" y="160336"/>
                  </a:cubicBezTo>
                  <a:cubicBezTo>
                    <a:pt x="115076" y="160336"/>
                    <a:pt x="115076" y="160336"/>
                    <a:pt x="127134" y="160336"/>
                  </a:cubicBezTo>
                  <a:cubicBezTo>
                    <a:pt x="95344" y="148338"/>
                    <a:pt x="72324" y="117798"/>
                    <a:pt x="72324" y="82895"/>
                  </a:cubicBezTo>
                  <a:cubicBezTo>
                    <a:pt x="72324" y="37085"/>
                    <a:pt x="109595" y="0"/>
                    <a:pt x="155635" y="0"/>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black"/>
                </a:solidFill>
                <a:effectLst/>
                <a:uLnTx/>
                <a:uFillTx/>
              </a:endParaRPr>
            </a:p>
          </p:txBody>
        </p:sp>
      </p:grpSp>
      <p:sp>
        <p:nvSpPr>
          <p:cNvPr id="18" name="文本框 63"/>
          <p:cNvSpPr txBox="1"/>
          <p:nvPr/>
        </p:nvSpPr>
        <p:spPr>
          <a:xfrm>
            <a:off x="2363407" y="4650388"/>
            <a:ext cx="2868571" cy="417743"/>
          </a:xfrm>
          <a:prstGeom prst="rect">
            <a:avLst/>
          </a:prstGeom>
          <a:solidFill>
            <a:srgbClr val="00B0F0"/>
          </a:solidFill>
        </p:spPr>
        <p:txBody>
          <a:bodyPr wrap="square" rtlCol="0" anchor="ctr">
            <a:spAutoFit/>
          </a:bodyPr>
          <a:lstStyle/>
          <a:p>
            <a:pPr algn="ctr">
              <a:lnSpc>
                <a:spcPct val="150000"/>
              </a:lnSpc>
            </a:pPr>
            <a:r>
              <a:rPr lang="zh-CN" altLang="en-US" sz="1600" b="1" dirty="0">
                <a:solidFill>
                  <a:schemeClr val="bg1"/>
                </a:solidFill>
                <a:latin typeface="Arial" panose="020B0604020202020204" pitchFamily="34" charset="0"/>
                <a:ea typeface="微软雅黑" panose="020B0503020204020204" pitchFamily="34" charset="-122"/>
              </a:rPr>
              <a:t>具体工作</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19" name="文本框 64"/>
          <p:cNvSpPr txBox="1"/>
          <p:nvPr/>
        </p:nvSpPr>
        <p:spPr>
          <a:xfrm>
            <a:off x="2363407" y="2693797"/>
            <a:ext cx="2861658" cy="338554"/>
          </a:xfrm>
          <a:prstGeom prst="rect">
            <a:avLst/>
          </a:prstGeom>
          <a:solidFill>
            <a:srgbClr val="00B0F0"/>
          </a:solidFill>
        </p:spPr>
        <p:txBody>
          <a:bodyPr wrap="square" rtlCol="0" anchor="ctr">
            <a:spAutoFit/>
          </a:bodyPr>
          <a:lstStyle/>
          <a:p>
            <a:pPr algn="ctr"/>
            <a:r>
              <a:rPr lang="zh-CN" altLang="en-US" sz="1600" b="1" dirty="0">
                <a:solidFill>
                  <a:schemeClr val="bg1"/>
                </a:solidFill>
                <a:latin typeface="Arial" panose="020B0604020202020204" pitchFamily="34" charset="0"/>
                <a:ea typeface="微软雅黑" panose="020B0503020204020204" pitchFamily="34" charset="-122"/>
              </a:rPr>
              <a:t>安全生产职责</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20" name="TextBox 3"/>
          <p:cNvSpPr txBox="1"/>
          <p:nvPr/>
        </p:nvSpPr>
        <p:spPr>
          <a:xfrm>
            <a:off x="5461162" y="2388699"/>
            <a:ext cx="4831161" cy="900246"/>
          </a:xfrm>
          <a:prstGeom prst="rect">
            <a:avLst/>
          </a:prstGeom>
          <a:noFill/>
        </p:spPr>
        <p:txBody>
          <a:bodyPr wrap="square" rtlCol="0">
            <a:spAutoFit/>
          </a:bodyPr>
          <a:lstStyle/>
          <a:p>
            <a:pPr fontAlgn="t"/>
            <a:r>
              <a:rPr lang="en-US" altLang="zh-CN" sz="1050" b="1" dirty="0">
                <a:latin typeface="微软雅黑" panose="020B0503020204020204" pitchFamily="34" charset="-122"/>
                <a:ea typeface="微软雅黑" panose="020B0503020204020204" pitchFamily="34" charset="-122"/>
              </a:rPr>
              <a:t>1</a:t>
            </a:r>
            <a:r>
              <a:rPr lang="zh-CN" altLang="zh-CN" sz="1050" b="1" dirty="0">
                <a:latin typeface="微软雅黑" panose="020B0503020204020204" pitchFamily="34" charset="-122"/>
                <a:ea typeface="微软雅黑" panose="020B0503020204020204" pitchFamily="34" charset="-122"/>
              </a:rPr>
              <a:t>、负责物资、劳动防护用品的安全管理，对采购的劳动防护用品的质量负责，组织进场料具、用品的验收，建立台帐；</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2</a:t>
            </a:r>
            <a:r>
              <a:rPr lang="zh-CN" altLang="zh-CN" sz="1050" b="1" dirty="0">
                <a:latin typeface="微软雅黑" panose="020B0503020204020204" pitchFamily="34" charset="-122"/>
                <a:ea typeface="微软雅黑" panose="020B0503020204020204" pitchFamily="34" charset="-122"/>
              </a:rPr>
              <a:t>、安全物资采购；</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3</a:t>
            </a:r>
            <a:r>
              <a:rPr lang="zh-CN" altLang="zh-CN" sz="1050" b="1" dirty="0">
                <a:latin typeface="微软雅黑" panose="020B0503020204020204" pitchFamily="34" charset="-122"/>
                <a:ea typeface="微软雅黑" panose="020B0503020204020204" pitchFamily="34" charset="-122"/>
              </a:rPr>
              <a:t>、负责安全物资费用的 </a:t>
            </a:r>
            <a:r>
              <a:rPr lang="en-US" altLang="zh-CN" sz="1050" b="1" dirty="0">
                <a:latin typeface="微软雅黑" panose="020B0503020204020204" pitchFamily="34" charset="-122"/>
                <a:ea typeface="微软雅黑" panose="020B0503020204020204" pitchFamily="34" charset="-122"/>
              </a:rPr>
              <a:t>ERP </a:t>
            </a:r>
            <a:r>
              <a:rPr lang="zh-CN" altLang="zh-CN" sz="1050" b="1" dirty="0">
                <a:latin typeface="微软雅黑" panose="020B0503020204020204" pitchFamily="34" charset="-122"/>
                <a:ea typeface="微软雅黑" panose="020B0503020204020204" pitchFamily="34" charset="-122"/>
              </a:rPr>
              <a:t>录入工作；</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4</a:t>
            </a:r>
            <a:r>
              <a:rPr lang="zh-CN" altLang="zh-CN" sz="1050" b="1" dirty="0">
                <a:latin typeface="微软雅黑" panose="020B0503020204020204" pitchFamily="34" charset="-122"/>
                <a:ea typeface="微软雅黑" panose="020B0503020204020204" pitchFamily="34" charset="-122"/>
              </a:rPr>
              <a:t>、参加应急救援，负责所需设备、材料、用品等的及时供应。</a:t>
            </a:r>
            <a:endParaRPr lang="zh-CN" altLang="zh-CN" sz="1050" dirty="0">
              <a:latin typeface="微软雅黑" panose="020B0503020204020204" pitchFamily="34" charset="-122"/>
              <a:ea typeface="微软雅黑" panose="020B0503020204020204" pitchFamily="34" charset="-122"/>
            </a:endParaRPr>
          </a:p>
        </p:txBody>
      </p:sp>
      <p:sp>
        <p:nvSpPr>
          <p:cNvPr id="21" name="TextBox 72"/>
          <p:cNvSpPr txBox="1"/>
          <p:nvPr/>
        </p:nvSpPr>
        <p:spPr>
          <a:xfrm>
            <a:off x="5461162" y="4418749"/>
            <a:ext cx="5168067" cy="1054135"/>
          </a:xfrm>
          <a:prstGeom prst="rect">
            <a:avLst/>
          </a:prstGeom>
          <a:noFill/>
        </p:spPr>
        <p:txBody>
          <a:bodyPr wrap="square" rtlCol="0">
            <a:spAutoFit/>
          </a:bodyPr>
          <a:lstStyle/>
          <a:p>
            <a:pPr fontAlgn="t"/>
            <a:r>
              <a:rPr lang="en-US" altLang="zh-CN" sz="1050" b="1" dirty="0">
                <a:latin typeface="微软雅黑" panose="020B0503020204020204" pitchFamily="34" charset="-122"/>
                <a:ea typeface="微软雅黑" panose="020B0503020204020204" pitchFamily="34" charset="-122"/>
              </a:rPr>
              <a:t>1</a:t>
            </a:r>
            <a:r>
              <a:rPr lang="zh-CN" altLang="zh-CN" sz="1050" b="1" dirty="0">
                <a:latin typeface="微软雅黑" panose="020B0503020204020204" pitchFamily="34" charset="-122"/>
                <a:ea typeface="微软雅黑" panose="020B0503020204020204" pitchFamily="34" charset="-122"/>
              </a:rPr>
              <a:t>、参与标准化防护、劳动防护用品的验收，对仓储管理和领用发放管理等，并做好相应台账记录；</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2</a:t>
            </a:r>
            <a:r>
              <a:rPr lang="zh-CN" altLang="zh-CN" sz="1050" b="1" dirty="0">
                <a:latin typeface="微软雅黑" panose="020B0503020204020204" pitchFamily="34" charset="-122"/>
                <a:ea typeface="微软雅黑" panose="020B0503020204020204" pitchFamily="34" charset="-122"/>
              </a:rPr>
              <a:t>、负责劳动保护用品、应急等物资的线上、线下采购；</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3</a:t>
            </a:r>
            <a:r>
              <a:rPr lang="zh-CN" altLang="zh-CN" sz="1050" b="1" dirty="0">
                <a:latin typeface="微软雅黑" panose="020B0503020204020204" pitchFamily="34" charset="-122"/>
                <a:ea typeface="微软雅黑" panose="020B0503020204020204" pitchFamily="34" charset="-122"/>
              </a:rPr>
              <a:t>、参加项目安全周例会，以及行为安全之星、安全生产月活动等；</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4</a:t>
            </a:r>
            <a:r>
              <a:rPr lang="zh-CN" altLang="zh-CN" sz="1050" b="1" dirty="0">
                <a:latin typeface="微软雅黑" panose="020B0503020204020204" pitchFamily="34" charset="-122"/>
                <a:ea typeface="微软雅黑" panose="020B0503020204020204" pitchFamily="34" charset="-122"/>
              </a:rPr>
              <a:t>、参加各类应急救援演练。</a:t>
            </a:r>
            <a:endParaRPr lang="zh-CN" altLang="zh-CN" sz="1050" dirty="0">
              <a:latin typeface="微软雅黑" panose="020B0503020204020204" pitchFamily="34" charset="-122"/>
              <a:ea typeface="微软雅黑" panose="020B0503020204020204" pitchFamily="34" charset="-122"/>
            </a:endParaRPr>
          </a:p>
          <a:p>
            <a:pPr fontAlgn="t"/>
            <a:endParaRPr lang="zh-CN" altLang="zh-CN" sz="1000" dirty="0">
              <a:latin typeface="微软雅黑" panose="020B0503020204020204" pitchFamily="34" charset="-122"/>
              <a:ea typeface="微软雅黑" panose="020B0503020204020204" pitchFamily="34" charset="-122"/>
            </a:endParaRPr>
          </a:p>
        </p:txBody>
      </p:sp>
      <p:sp>
        <p:nvSpPr>
          <p:cNvPr id="24" name="koppt-矩形"/>
          <p:cNvSpPr/>
          <p:nvPr/>
        </p:nvSpPr>
        <p:spPr>
          <a:xfrm flipV="1">
            <a:off x="5434417" y="2374865"/>
            <a:ext cx="5338028" cy="1054135"/>
          </a:xfrm>
          <a:prstGeom prst="rect">
            <a:avLst/>
          </a:prstGeom>
          <a:noFill/>
          <a:ln w="38100" cap="flat">
            <a:solidFill>
              <a:srgbClr val="D9D9D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4289" tIns="64289" rIns="64289" bIns="64289" numCol="1" spcCol="38100" rtlCol="0" anchor="ctr" anchorCtr="1">
            <a:noAutofit/>
          </a:bodyPr>
          <a:lstStyle/>
          <a:p>
            <a:pPr algn="ctr" defTabSz="433070" fontAlgn="auto" hangingPunct="0">
              <a:spcBef>
                <a:spcPts val="0"/>
              </a:spcBef>
              <a:spcAft>
                <a:spcPts val="0"/>
              </a:spcAft>
            </a:pPr>
            <a:endParaRPr lang="zh-CN" altLang="en-US" sz="2800"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endParaRPr>
          </a:p>
        </p:txBody>
      </p:sp>
      <p:sp>
        <p:nvSpPr>
          <p:cNvPr id="25" name="koppt-矩形"/>
          <p:cNvSpPr/>
          <p:nvPr/>
        </p:nvSpPr>
        <p:spPr>
          <a:xfrm flipV="1">
            <a:off x="5434417" y="4358129"/>
            <a:ext cx="5338026" cy="1054136"/>
          </a:xfrm>
          <a:prstGeom prst="rect">
            <a:avLst/>
          </a:prstGeom>
          <a:noFill/>
          <a:ln w="38100" cap="flat">
            <a:solidFill>
              <a:srgbClr val="D9D9D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4289" tIns="64289" rIns="64289" bIns="64289" numCol="1" spcCol="38100" rtlCol="0" anchor="ctr" anchorCtr="1">
            <a:noAutofit/>
          </a:bodyPr>
          <a:lstStyle/>
          <a:p>
            <a:pPr algn="ctr" defTabSz="433070" fontAlgn="auto" hangingPunct="0">
              <a:spcBef>
                <a:spcPts val="0"/>
              </a:spcBef>
              <a:spcAft>
                <a:spcPts val="0"/>
              </a:spcAft>
            </a:pPr>
            <a:endParaRPr lang="zh-CN" altLang="en-US" sz="2800"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endParaRPr>
          </a:p>
        </p:txBody>
      </p:sp>
    </p:spTree>
  </p:cSld>
  <p:clrMapOvr>
    <a:masterClrMapping/>
  </p:clrMapOvr>
  <p:transition>
    <p:rand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sp>
        <p:nvSpPr>
          <p:cNvPr id="6" name="文本框 5"/>
          <p:cNvSpPr txBox="1"/>
          <p:nvPr/>
        </p:nvSpPr>
        <p:spPr>
          <a:xfrm>
            <a:off x="184151" y="48514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3.1</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管理要求</a:t>
            </a:r>
            <a:r>
              <a:rPr lang="en-US" altLang="zh-CN" sz="2000" b="1" dirty="0">
                <a:latin typeface="仿宋" panose="02010609060101010101" charset="-122"/>
                <a:ea typeface="仿宋" panose="02010609060101010101" charset="-122"/>
                <a:cs typeface="仿宋" panose="02010609060101010101" charset="-122"/>
                <a:sym typeface="+mn-ea"/>
              </a:rPr>
              <a:t>-</a:t>
            </a:r>
            <a:r>
              <a:rPr lang="zh-CN" altLang="en-US" sz="2000" b="1" dirty="0">
                <a:latin typeface="仿宋" panose="02010609060101010101" charset="-122"/>
                <a:ea typeface="仿宋" panose="02010609060101010101" charset="-122"/>
                <a:cs typeface="仿宋" panose="02010609060101010101" charset="-122"/>
                <a:sym typeface="+mn-ea"/>
              </a:rPr>
              <a:t>安全生产职责</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nvSpPr>
        <p:spPr>
          <a:xfrm>
            <a:off x="346011" y="875732"/>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3.1</a:t>
            </a:r>
            <a:r>
              <a:rPr lang="en-US" altLang="zh-CN" sz="1600" b="1" dirty="0">
                <a:latin typeface="仿宋" panose="02010609060101010101" charset="-122"/>
                <a:ea typeface="仿宋" panose="02010609060101010101" charset="-122"/>
                <a:cs typeface="仿宋" panose="02010609060101010101" charset="-122"/>
              </a:rPr>
              <a:t>.1 </a:t>
            </a:r>
            <a:r>
              <a:rPr lang="zh-CN" altLang="en-US" sz="1600" b="1" dirty="0">
                <a:latin typeface="仿宋" panose="02010609060101010101" charset="-122"/>
                <a:ea typeface="仿宋" panose="02010609060101010101" charset="-122"/>
                <a:cs typeface="仿宋" panose="02010609060101010101" charset="-122"/>
              </a:rPr>
              <a:t> 项目部各岗位安全生产职责及责任清单</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cxnSp>
        <p:nvCxnSpPr>
          <p:cNvPr id="7" name="直接连接符 70"/>
          <p:cNvCxnSpPr/>
          <p:nvPr/>
        </p:nvCxnSpPr>
        <p:spPr>
          <a:xfrm>
            <a:off x="1269481" y="1322273"/>
            <a:ext cx="8712968"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413497" y="1587749"/>
            <a:ext cx="3171770" cy="432048"/>
          </a:xfrm>
          <a:prstGeom prst="rect">
            <a:avLst/>
          </a:prstGeom>
          <a:solidFill>
            <a:srgbClr val="00B0F0"/>
          </a:solidFill>
        </p:spPr>
        <p:txBody>
          <a:bodyPr wrap="square">
            <a:noAutofit/>
          </a:bodyPr>
          <a:lstStyle/>
          <a:p>
            <a:pPr algn="ctr">
              <a:spcAft>
                <a:spcPts val="0"/>
              </a:spcAft>
            </a:pPr>
            <a:r>
              <a:rPr lang="zh-CN" altLang="en-US"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综合管理员</a:t>
            </a:r>
            <a:r>
              <a:rPr lang="en-US" altLang="zh-CN"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a:t>
            </a:r>
            <a:r>
              <a:rPr lang="zh-CN" altLang="en-US"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行政管理员</a:t>
            </a:r>
            <a:endParaRPr lang="zh-CN" altLang="zh-CN"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1" name="组合 61"/>
          <p:cNvGrpSpPr/>
          <p:nvPr/>
        </p:nvGrpSpPr>
        <p:grpSpPr>
          <a:xfrm>
            <a:off x="1448843" y="2508467"/>
            <a:ext cx="3934734" cy="2900647"/>
            <a:chOff x="1268960" y="3229267"/>
            <a:chExt cx="3177996" cy="1901567"/>
          </a:xfrm>
          <a:solidFill>
            <a:srgbClr val="00B0F0"/>
          </a:solidFill>
        </p:grpSpPr>
        <p:sp>
          <p:nvSpPr>
            <p:cNvPr id="12" name="koppt-矩形"/>
            <p:cNvSpPr>
              <a:spLocks noChangeArrowheads="1"/>
            </p:cNvSpPr>
            <p:nvPr/>
          </p:nvSpPr>
          <p:spPr bwMode="auto">
            <a:xfrm>
              <a:off x="1859140" y="3229267"/>
              <a:ext cx="2561767" cy="544598"/>
            </a:xfrm>
            <a:prstGeom prst="rect">
              <a:avLst/>
            </a:prstGeom>
            <a:grpFill/>
            <a:ln>
              <a:noFill/>
            </a:ln>
          </p:spPr>
          <p:txBody>
            <a:bodyPr vert="horz" wrap="square" lIns="91440" tIns="45720" rIns="91440" bIns="45720" numCol="1" anchor="t" anchorCtr="0" compatLnSpc="1"/>
            <a:lstStyle/>
            <a:p>
              <a:endParaRPr lang="zh-CN" altLang="en-US"/>
            </a:p>
          </p:txBody>
        </p:sp>
        <p:sp>
          <p:nvSpPr>
            <p:cNvPr id="13" name="koppt-矩形"/>
            <p:cNvSpPr>
              <a:spLocks noChangeArrowheads="1"/>
            </p:cNvSpPr>
            <p:nvPr/>
          </p:nvSpPr>
          <p:spPr bwMode="auto">
            <a:xfrm>
              <a:off x="1859140" y="4586236"/>
              <a:ext cx="2561767" cy="544598"/>
            </a:xfrm>
            <a:prstGeom prst="rect">
              <a:avLst/>
            </a:prstGeom>
            <a:grpFill/>
            <a:ln>
              <a:noFill/>
            </a:ln>
          </p:spPr>
          <p:txBody>
            <a:bodyPr vert="horz" wrap="square" lIns="91440" tIns="45720" rIns="91440" bIns="45720" numCol="1" anchor="t" anchorCtr="0" compatLnSpc="1"/>
            <a:lstStyle/>
            <a:p>
              <a:endParaRPr lang="zh-CN" altLang="en-US"/>
            </a:p>
          </p:txBody>
        </p:sp>
        <p:sp>
          <p:nvSpPr>
            <p:cNvPr id="15" name="koppt-三角形"/>
            <p:cNvSpPr/>
            <p:nvPr/>
          </p:nvSpPr>
          <p:spPr bwMode="auto">
            <a:xfrm>
              <a:off x="4031340" y="4590715"/>
              <a:ext cx="415616" cy="204225"/>
            </a:xfrm>
            <a:custGeom>
              <a:avLst/>
              <a:gdLst>
                <a:gd name="T0" fmla="*/ 116 w 116"/>
                <a:gd name="T1" fmla="*/ 57 h 57"/>
                <a:gd name="T2" fmla="*/ 116 w 116"/>
                <a:gd name="T3" fmla="*/ 0 h 57"/>
                <a:gd name="T4" fmla="*/ 0 w 116"/>
                <a:gd name="T5" fmla="*/ 0 h 57"/>
                <a:gd name="T6" fmla="*/ 116 w 116"/>
                <a:gd name="T7" fmla="*/ 57 h 57"/>
              </a:gdLst>
              <a:ahLst/>
              <a:cxnLst>
                <a:cxn ang="0">
                  <a:pos x="T0" y="T1"/>
                </a:cxn>
                <a:cxn ang="0">
                  <a:pos x="T2" y="T3"/>
                </a:cxn>
                <a:cxn ang="0">
                  <a:pos x="T4" y="T5"/>
                </a:cxn>
                <a:cxn ang="0">
                  <a:pos x="T6" y="T7"/>
                </a:cxn>
              </a:cxnLst>
              <a:rect l="0" t="0" r="r" b="b"/>
              <a:pathLst>
                <a:path w="116" h="57">
                  <a:moveTo>
                    <a:pt x="116" y="57"/>
                  </a:moveTo>
                  <a:lnTo>
                    <a:pt x="116" y="0"/>
                  </a:lnTo>
                  <a:lnTo>
                    <a:pt x="0" y="0"/>
                  </a:lnTo>
                  <a:lnTo>
                    <a:pt x="116" y="57"/>
                  </a:lnTo>
                  <a:close/>
                </a:path>
              </a:pathLst>
            </a:custGeom>
            <a:grpFill/>
            <a:ln>
              <a:noFill/>
            </a:ln>
          </p:spPr>
          <p:txBody>
            <a:bodyPr vert="horz" wrap="square" lIns="91440" tIns="45720" rIns="91440" bIns="45720" numCol="1" anchor="t" anchorCtr="0" compatLnSpc="1"/>
            <a:lstStyle/>
            <a:p>
              <a:endParaRPr lang="zh-CN" altLang="en-US" dirty="0"/>
            </a:p>
          </p:txBody>
        </p:sp>
        <p:sp>
          <p:nvSpPr>
            <p:cNvPr id="16" name="koppt-文本框"/>
            <p:cNvSpPr/>
            <p:nvPr/>
          </p:nvSpPr>
          <p:spPr>
            <a:xfrm>
              <a:off x="1268960" y="3352625"/>
              <a:ext cx="342094" cy="297881"/>
            </a:xfrm>
            <a:custGeom>
              <a:avLst/>
              <a:gdLst>
                <a:gd name="connsiteX0" fmla="*/ 202761 w 342094"/>
                <a:gd name="connsiteY0" fmla="*/ 180174 h 297881"/>
                <a:gd name="connsiteX1" fmla="*/ 342094 w 342094"/>
                <a:gd name="connsiteY1" fmla="*/ 180174 h 297881"/>
                <a:gd name="connsiteX2" fmla="*/ 342094 w 342094"/>
                <a:gd name="connsiteY2" fmla="*/ 297881 h 297881"/>
                <a:gd name="connsiteX3" fmla="*/ 202761 w 342094"/>
                <a:gd name="connsiteY3" fmla="*/ 297881 h 297881"/>
                <a:gd name="connsiteX4" fmla="*/ 46617 w 342094"/>
                <a:gd name="connsiteY4" fmla="*/ 180167 h 297881"/>
                <a:gd name="connsiteX5" fmla="*/ 185950 w 342094"/>
                <a:gd name="connsiteY5" fmla="*/ 180167 h 297881"/>
                <a:gd name="connsiteX6" fmla="*/ 185950 w 342094"/>
                <a:gd name="connsiteY6" fmla="*/ 297881 h 297881"/>
                <a:gd name="connsiteX7" fmla="*/ 46617 w 342094"/>
                <a:gd name="connsiteY7" fmla="*/ 297881 h 297881"/>
                <a:gd name="connsiteX8" fmla="*/ 202761 w 342094"/>
                <a:gd name="connsiteY8" fmla="*/ 42974 h 297881"/>
                <a:gd name="connsiteX9" fmla="*/ 342094 w 342094"/>
                <a:gd name="connsiteY9" fmla="*/ 42974 h 297881"/>
                <a:gd name="connsiteX10" fmla="*/ 342094 w 342094"/>
                <a:gd name="connsiteY10" fmla="*/ 160688 h 297881"/>
                <a:gd name="connsiteX11" fmla="*/ 202761 w 342094"/>
                <a:gd name="connsiteY11" fmla="*/ 160688 h 297881"/>
                <a:gd name="connsiteX12" fmla="*/ 0 w 342094"/>
                <a:gd name="connsiteY12" fmla="*/ 0 h 297881"/>
                <a:gd name="connsiteX13" fmla="*/ 186751 w 342094"/>
                <a:gd name="connsiteY13" fmla="*/ 0 h 297881"/>
                <a:gd name="connsiteX14" fmla="*/ 186751 w 342094"/>
                <a:gd name="connsiteY14" fmla="*/ 160688 h 297881"/>
                <a:gd name="connsiteX15" fmla="*/ 0 w 342094"/>
                <a:gd name="connsiteY15" fmla="*/ 160688 h 29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2094" h="297881">
                  <a:moveTo>
                    <a:pt x="202761" y="180174"/>
                  </a:moveTo>
                  <a:lnTo>
                    <a:pt x="342094" y="180174"/>
                  </a:lnTo>
                  <a:lnTo>
                    <a:pt x="342094" y="297881"/>
                  </a:lnTo>
                  <a:lnTo>
                    <a:pt x="202761" y="297881"/>
                  </a:lnTo>
                  <a:close/>
                  <a:moveTo>
                    <a:pt x="46617" y="180167"/>
                  </a:moveTo>
                  <a:lnTo>
                    <a:pt x="185950" y="180167"/>
                  </a:lnTo>
                  <a:lnTo>
                    <a:pt x="185950" y="297881"/>
                  </a:lnTo>
                  <a:lnTo>
                    <a:pt x="46617" y="297881"/>
                  </a:lnTo>
                  <a:close/>
                  <a:moveTo>
                    <a:pt x="202761" y="42974"/>
                  </a:moveTo>
                  <a:lnTo>
                    <a:pt x="342094" y="42974"/>
                  </a:lnTo>
                  <a:lnTo>
                    <a:pt x="342094" y="160688"/>
                  </a:lnTo>
                  <a:lnTo>
                    <a:pt x="202761" y="160688"/>
                  </a:lnTo>
                  <a:close/>
                  <a:moveTo>
                    <a:pt x="0" y="0"/>
                  </a:moveTo>
                  <a:lnTo>
                    <a:pt x="186751" y="0"/>
                  </a:lnTo>
                  <a:lnTo>
                    <a:pt x="186751" y="160688"/>
                  </a:lnTo>
                  <a:lnTo>
                    <a:pt x="0" y="160688"/>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7" name="koppt-文本框"/>
            <p:cNvSpPr/>
            <p:nvPr/>
          </p:nvSpPr>
          <p:spPr bwMode="auto">
            <a:xfrm>
              <a:off x="1284601" y="4707718"/>
              <a:ext cx="310812" cy="340443"/>
            </a:xfrm>
            <a:custGeom>
              <a:avLst/>
              <a:gdLst>
                <a:gd name="connsiteX0" fmla="*/ 68948 w 310812"/>
                <a:gd name="connsiteY0" fmla="*/ 160612 h 340443"/>
                <a:gd name="connsiteX1" fmla="*/ 106158 w 310812"/>
                <a:gd name="connsiteY1" fmla="*/ 160612 h 340443"/>
                <a:gd name="connsiteX2" fmla="*/ 143368 w 310812"/>
                <a:gd name="connsiteY2" fmla="*/ 181320 h 340443"/>
                <a:gd name="connsiteX3" fmla="*/ 143368 w 310812"/>
                <a:gd name="connsiteY3" fmla="*/ 306657 h 340443"/>
                <a:gd name="connsiteX4" fmla="*/ 156500 w 310812"/>
                <a:gd name="connsiteY4" fmla="*/ 319735 h 340443"/>
                <a:gd name="connsiteX5" fmla="*/ 168539 w 310812"/>
                <a:gd name="connsiteY5" fmla="*/ 306657 h 340443"/>
                <a:gd name="connsiteX6" fmla="*/ 168539 w 310812"/>
                <a:gd name="connsiteY6" fmla="*/ 181320 h 340443"/>
                <a:gd name="connsiteX7" fmla="*/ 205749 w 310812"/>
                <a:gd name="connsiteY7" fmla="*/ 160612 h 340443"/>
                <a:gd name="connsiteX8" fmla="*/ 242959 w 310812"/>
                <a:gd name="connsiteY8" fmla="*/ 160612 h 340443"/>
                <a:gd name="connsiteX9" fmla="*/ 310812 w 310812"/>
                <a:gd name="connsiteY9" fmla="*/ 254342 h 340443"/>
                <a:gd name="connsiteX10" fmla="*/ 310812 w 310812"/>
                <a:gd name="connsiteY10" fmla="*/ 340443 h 340443"/>
                <a:gd name="connsiteX11" fmla="*/ 0 w 310812"/>
                <a:gd name="connsiteY11" fmla="*/ 340443 h 340443"/>
                <a:gd name="connsiteX12" fmla="*/ 0 w 310812"/>
                <a:gd name="connsiteY12" fmla="*/ 254342 h 340443"/>
                <a:gd name="connsiteX13" fmla="*/ 68948 w 310812"/>
                <a:gd name="connsiteY13" fmla="*/ 160612 h 340443"/>
                <a:gd name="connsiteX14" fmla="*/ 155635 w 310812"/>
                <a:gd name="connsiteY14" fmla="*/ 0 h 340443"/>
                <a:gd name="connsiteX15" fmla="*/ 238945 w 310812"/>
                <a:gd name="connsiteY15" fmla="*/ 82895 h 340443"/>
                <a:gd name="connsiteX16" fmla="*/ 185232 w 310812"/>
                <a:gd name="connsiteY16" fmla="*/ 160336 h 340443"/>
                <a:gd name="connsiteX17" fmla="*/ 197290 w 310812"/>
                <a:gd name="connsiteY17" fmla="*/ 160336 h 340443"/>
                <a:gd name="connsiteX18" fmla="*/ 155635 w 310812"/>
                <a:gd name="connsiteY18" fmla="*/ 173425 h 340443"/>
                <a:gd name="connsiteX19" fmla="*/ 115076 w 310812"/>
                <a:gd name="connsiteY19" fmla="*/ 160336 h 340443"/>
                <a:gd name="connsiteX20" fmla="*/ 127134 w 310812"/>
                <a:gd name="connsiteY20" fmla="*/ 160336 h 340443"/>
                <a:gd name="connsiteX21" fmla="*/ 72324 w 310812"/>
                <a:gd name="connsiteY21" fmla="*/ 82895 h 340443"/>
                <a:gd name="connsiteX22" fmla="*/ 155635 w 310812"/>
                <a:gd name="connsiteY22" fmla="*/ 0 h 3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812" h="340443">
                  <a:moveTo>
                    <a:pt x="68948" y="160612"/>
                  </a:moveTo>
                  <a:cubicBezTo>
                    <a:pt x="68948" y="160612"/>
                    <a:pt x="68948" y="160612"/>
                    <a:pt x="106158" y="160612"/>
                  </a:cubicBezTo>
                  <a:cubicBezTo>
                    <a:pt x="106158" y="172601"/>
                    <a:pt x="123668" y="179140"/>
                    <a:pt x="143368" y="181320"/>
                  </a:cubicBezTo>
                  <a:cubicBezTo>
                    <a:pt x="143368" y="181320"/>
                    <a:pt x="143368" y="181320"/>
                    <a:pt x="143368" y="306657"/>
                  </a:cubicBezTo>
                  <a:cubicBezTo>
                    <a:pt x="143368" y="313196"/>
                    <a:pt x="148840" y="319735"/>
                    <a:pt x="156500" y="319735"/>
                  </a:cubicBezTo>
                  <a:cubicBezTo>
                    <a:pt x="163067" y="319735"/>
                    <a:pt x="168539" y="313196"/>
                    <a:pt x="168539" y="306657"/>
                  </a:cubicBezTo>
                  <a:cubicBezTo>
                    <a:pt x="168539" y="306657"/>
                    <a:pt x="168539" y="306657"/>
                    <a:pt x="168539" y="181320"/>
                  </a:cubicBezTo>
                  <a:cubicBezTo>
                    <a:pt x="188238" y="179140"/>
                    <a:pt x="205749" y="171511"/>
                    <a:pt x="205749" y="160612"/>
                  </a:cubicBezTo>
                  <a:cubicBezTo>
                    <a:pt x="205749" y="160612"/>
                    <a:pt x="205749" y="160612"/>
                    <a:pt x="242959" y="160612"/>
                  </a:cubicBezTo>
                  <a:cubicBezTo>
                    <a:pt x="280169" y="160612"/>
                    <a:pt x="310812" y="203118"/>
                    <a:pt x="310812" y="254342"/>
                  </a:cubicBezTo>
                  <a:cubicBezTo>
                    <a:pt x="310812" y="254342"/>
                    <a:pt x="310812" y="254342"/>
                    <a:pt x="310812" y="340443"/>
                  </a:cubicBezTo>
                  <a:cubicBezTo>
                    <a:pt x="310812" y="340443"/>
                    <a:pt x="310812" y="340443"/>
                    <a:pt x="0" y="340443"/>
                  </a:cubicBezTo>
                  <a:cubicBezTo>
                    <a:pt x="0" y="340443"/>
                    <a:pt x="0" y="340443"/>
                    <a:pt x="0" y="254342"/>
                  </a:cubicBezTo>
                  <a:cubicBezTo>
                    <a:pt x="0" y="203118"/>
                    <a:pt x="30643" y="160612"/>
                    <a:pt x="68948" y="160612"/>
                  </a:cubicBezTo>
                  <a:close/>
                  <a:moveTo>
                    <a:pt x="155635" y="0"/>
                  </a:moveTo>
                  <a:cubicBezTo>
                    <a:pt x="201675" y="0"/>
                    <a:pt x="238945" y="37085"/>
                    <a:pt x="238945" y="82895"/>
                  </a:cubicBezTo>
                  <a:cubicBezTo>
                    <a:pt x="238945" y="117798"/>
                    <a:pt x="215925" y="148338"/>
                    <a:pt x="185232" y="160336"/>
                  </a:cubicBezTo>
                  <a:cubicBezTo>
                    <a:pt x="185232" y="160336"/>
                    <a:pt x="185232" y="160336"/>
                    <a:pt x="197290" y="160336"/>
                  </a:cubicBezTo>
                  <a:cubicBezTo>
                    <a:pt x="196194" y="165790"/>
                    <a:pt x="180847" y="173425"/>
                    <a:pt x="155635" y="173425"/>
                  </a:cubicBezTo>
                  <a:cubicBezTo>
                    <a:pt x="130422" y="173425"/>
                    <a:pt x="115076" y="165790"/>
                    <a:pt x="115076" y="160336"/>
                  </a:cubicBezTo>
                  <a:cubicBezTo>
                    <a:pt x="115076" y="160336"/>
                    <a:pt x="115076" y="160336"/>
                    <a:pt x="127134" y="160336"/>
                  </a:cubicBezTo>
                  <a:cubicBezTo>
                    <a:pt x="95344" y="148338"/>
                    <a:pt x="72324" y="117798"/>
                    <a:pt x="72324" y="82895"/>
                  </a:cubicBezTo>
                  <a:cubicBezTo>
                    <a:pt x="72324" y="37085"/>
                    <a:pt x="109595" y="0"/>
                    <a:pt x="155635" y="0"/>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dirty="0">
                <a:ln>
                  <a:noFill/>
                </a:ln>
                <a:solidFill>
                  <a:prstClr val="black"/>
                </a:solidFill>
                <a:effectLst/>
                <a:uLnTx/>
                <a:uFillTx/>
              </a:endParaRPr>
            </a:p>
          </p:txBody>
        </p:sp>
      </p:grpSp>
      <p:sp>
        <p:nvSpPr>
          <p:cNvPr id="18" name="文本框 63"/>
          <p:cNvSpPr txBox="1"/>
          <p:nvPr/>
        </p:nvSpPr>
        <p:spPr>
          <a:xfrm>
            <a:off x="2369467" y="4784879"/>
            <a:ext cx="2868571" cy="417743"/>
          </a:xfrm>
          <a:prstGeom prst="rect">
            <a:avLst/>
          </a:prstGeom>
          <a:solidFill>
            <a:srgbClr val="00B0F0"/>
          </a:solidFill>
        </p:spPr>
        <p:txBody>
          <a:bodyPr wrap="square" rtlCol="0" anchor="ctr">
            <a:spAutoFit/>
          </a:bodyPr>
          <a:lstStyle/>
          <a:p>
            <a:pPr algn="ctr">
              <a:lnSpc>
                <a:spcPct val="150000"/>
              </a:lnSpc>
            </a:pPr>
            <a:r>
              <a:rPr lang="zh-CN" altLang="en-US" sz="1600" b="1" dirty="0">
                <a:solidFill>
                  <a:schemeClr val="bg1"/>
                </a:solidFill>
                <a:latin typeface="Arial" panose="020B0604020202020204" pitchFamily="34" charset="0"/>
                <a:ea typeface="微软雅黑" panose="020B0503020204020204" pitchFamily="34" charset="-122"/>
              </a:rPr>
              <a:t>具体工作</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19" name="文本框 64"/>
          <p:cNvSpPr txBox="1"/>
          <p:nvPr/>
        </p:nvSpPr>
        <p:spPr>
          <a:xfrm>
            <a:off x="2370320" y="2778807"/>
            <a:ext cx="2861658" cy="338554"/>
          </a:xfrm>
          <a:prstGeom prst="rect">
            <a:avLst/>
          </a:prstGeom>
          <a:solidFill>
            <a:srgbClr val="00B0F0"/>
          </a:solidFill>
        </p:spPr>
        <p:txBody>
          <a:bodyPr wrap="square" rtlCol="0" anchor="ctr">
            <a:spAutoFit/>
          </a:bodyPr>
          <a:lstStyle/>
          <a:p>
            <a:pPr algn="ctr"/>
            <a:r>
              <a:rPr lang="zh-CN" altLang="en-US" sz="1600" b="1" dirty="0">
                <a:solidFill>
                  <a:schemeClr val="bg1"/>
                </a:solidFill>
                <a:latin typeface="Arial" panose="020B0604020202020204" pitchFamily="34" charset="0"/>
                <a:ea typeface="微软雅黑" panose="020B0503020204020204" pitchFamily="34" charset="-122"/>
              </a:rPr>
              <a:t>安全生产职责</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20" name="TextBox 3"/>
          <p:cNvSpPr txBox="1"/>
          <p:nvPr/>
        </p:nvSpPr>
        <p:spPr>
          <a:xfrm>
            <a:off x="5468075" y="2473709"/>
            <a:ext cx="4831161" cy="900246"/>
          </a:xfrm>
          <a:prstGeom prst="rect">
            <a:avLst/>
          </a:prstGeom>
          <a:noFill/>
        </p:spPr>
        <p:txBody>
          <a:bodyPr wrap="square" rtlCol="0">
            <a:spAutoFit/>
          </a:bodyPr>
          <a:lstStyle/>
          <a:p>
            <a:pPr fontAlgn="t"/>
            <a:r>
              <a:rPr lang="en-US" altLang="zh-CN" sz="1050" b="1" dirty="0">
                <a:latin typeface="微软雅黑" panose="020B0503020204020204" pitchFamily="34" charset="-122"/>
                <a:ea typeface="微软雅黑" panose="020B0503020204020204" pitchFamily="34" charset="-122"/>
              </a:rPr>
              <a:t>1</a:t>
            </a:r>
            <a:r>
              <a:rPr lang="zh-CN" altLang="zh-CN" sz="1050" b="1" dirty="0">
                <a:latin typeface="微软雅黑" panose="020B0503020204020204" pitchFamily="34" charset="-122"/>
                <a:ea typeface="微软雅黑" panose="020B0503020204020204" pitchFamily="34" charset="-122"/>
              </a:rPr>
              <a:t>、负责对从事接触职业病危害作业的人员进行职业健康检查；</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2</a:t>
            </a:r>
            <a:r>
              <a:rPr lang="zh-CN" altLang="zh-CN" sz="1050" b="1" dirty="0">
                <a:latin typeface="微软雅黑" panose="020B0503020204020204" pitchFamily="34" charset="-122"/>
                <a:ea typeface="微软雅黑" panose="020B0503020204020204" pitchFamily="34" charset="-122"/>
              </a:rPr>
              <a:t>、监测有毒有害作业场所的尘毒浓度和噪声治理，做好职业病预防工作，负责施工现场防暑降温工作；</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3</a:t>
            </a:r>
            <a:r>
              <a:rPr lang="zh-CN" altLang="zh-CN" sz="1050" b="1" dirty="0">
                <a:latin typeface="微软雅黑" panose="020B0503020204020204" pitchFamily="34" charset="-122"/>
                <a:ea typeface="微软雅黑" panose="020B0503020204020204" pitchFamily="34" charset="-122"/>
              </a:rPr>
              <a:t>、负责食堂的管理工作，对施工现场生活卫生设施进行监督管理，预防疾病、食物中毒的发生。</a:t>
            </a:r>
            <a:endParaRPr lang="zh-CN" altLang="zh-CN" sz="1050" dirty="0">
              <a:latin typeface="微软雅黑" panose="020B0503020204020204" pitchFamily="34" charset="-122"/>
              <a:ea typeface="微软雅黑" panose="020B0503020204020204" pitchFamily="34" charset="-122"/>
            </a:endParaRPr>
          </a:p>
        </p:txBody>
      </p:sp>
      <p:sp>
        <p:nvSpPr>
          <p:cNvPr id="21" name="TextBox 72"/>
          <p:cNvSpPr txBox="1"/>
          <p:nvPr/>
        </p:nvSpPr>
        <p:spPr>
          <a:xfrm>
            <a:off x="5467222" y="4466682"/>
            <a:ext cx="5168067" cy="1492716"/>
          </a:xfrm>
          <a:prstGeom prst="rect">
            <a:avLst/>
          </a:prstGeom>
          <a:noFill/>
        </p:spPr>
        <p:txBody>
          <a:bodyPr wrap="square" rtlCol="0">
            <a:spAutoFit/>
          </a:bodyPr>
          <a:lstStyle/>
          <a:p>
            <a:pPr fontAlgn="ctr"/>
            <a:r>
              <a:rPr lang="en-US" altLang="zh-CN" sz="1050" b="1" dirty="0">
                <a:latin typeface="微软雅黑" panose="020B0503020204020204" pitchFamily="34" charset="-122"/>
                <a:ea typeface="微软雅黑" panose="020B0503020204020204" pitchFamily="34" charset="-122"/>
              </a:rPr>
              <a:t>1</a:t>
            </a:r>
            <a:r>
              <a:rPr lang="zh-CN" altLang="zh-CN" sz="1050" b="1" dirty="0">
                <a:latin typeface="微软雅黑" panose="020B0503020204020204" pitchFamily="34" charset="-122"/>
                <a:ea typeface="微软雅黑" panose="020B0503020204020204" pitchFamily="34" charset="-122"/>
              </a:rPr>
              <a:t>、监督新进工人的岗前体检；</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2</a:t>
            </a:r>
            <a:r>
              <a:rPr lang="zh-CN" altLang="zh-CN" sz="1050" b="1" dirty="0">
                <a:latin typeface="微软雅黑" panose="020B0503020204020204" pitchFamily="34" charset="-122"/>
                <a:ea typeface="微软雅黑" panose="020B0503020204020204" pitchFamily="34" charset="-122"/>
              </a:rPr>
              <a:t>、参与职业健康危险源辨识，对施工现场的有毒有害作业场所的尘毒浓度和噪声治理，做好职业病预防工作，做好施工现场防暑降温工作；</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3</a:t>
            </a:r>
            <a:r>
              <a:rPr lang="zh-CN" altLang="zh-CN" sz="1050" b="1" dirty="0">
                <a:latin typeface="微软雅黑" panose="020B0503020204020204" pitchFamily="34" charset="-122"/>
                <a:ea typeface="微软雅黑" panose="020B0503020204020204" pitchFamily="34" charset="-122"/>
              </a:rPr>
              <a:t>、负责工人及管理人员食堂的管理工作，对施工现场、工人生活区、管理人员生活区的卫生设施进行监督管理，按时开展“四害灭杀工作”，预防疾病、食物中毒的发生；</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4</a:t>
            </a:r>
            <a:r>
              <a:rPr lang="zh-CN" altLang="zh-CN" sz="1050" b="1" dirty="0">
                <a:latin typeface="微软雅黑" panose="020B0503020204020204" pitchFamily="34" charset="-122"/>
                <a:ea typeface="微软雅黑" panose="020B0503020204020204" pitchFamily="34" charset="-122"/>
              </a:rPr>
              <a:t>、参加安全周例会，行为安全之星、安全生产月等活动</a:t>
            </a:r>
            <a:r>
              <a:rPr lang="zh-CN" altLang="zh-CN" b="1" dirty="0"/>
              <a:t>。</a:t>
            </a:r>
            <a:endParaRPr lang="zh-CN" altLang="zh-CN" dirty="0"/>
          </a:p>
          <a:p>
            <a:pPr fontAlgn="t"/>
            <a:endParaRPr lang="zh-CN" altLang="zh-CN" sz="1000" dirty="0">
              <a:latin typeface="微软雅黑" panose="020B0503020204020204" pitchFamily="34" charset="-122"/>
              <a:ea typeface="微软雅黑" panose="020B0503020204020204" pitchFamily="34" charset="-122"/>
            </a:endParaRPr>
          </a:p>
        </p:txBody>
      </p:sp>
      <p:sp>
        <p:nvSpPr>
          <p:cNvPr id="24" name="koppt-矩形"/>
          <p:cNvSpPr/>
          <p:nvPr/>
        </p:nvSpPr>
        <p:spPr>
          <a:xfrm flipV="1">
            <a:off x="5441330" y="2459874"/>
            <a:ext cx="5338028" cy="931115"/>
          </a:xfrm>
          <a:prstGeom prst="rect">
            <a:avLst/>
          </a:prstGeom>
          <a:noFill/>
          <a:ln w="38100" cap="flat">
            <a:solidFill>
              <a:srgbClr val="D9D9D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4289" tIns="64289" rIns="64289" bIns="64289" numCol="1" spcCol="38100" rtlCol="0" anchor="ctr" anchorCtr="1">
            <a:noAutofit/>
          </a:bodyPr>
          <a:lstStyle/>
          <a:p>
            <a:pPr algn="ctr" defTabSz="433070" fontAlgn="auto" hangingPunct="0">
              <a:spcBef>
                <a:spcPts val="0"/>
              </a:spcBef>
              <a:spcAft>
                <a:spcPts val="0"/>
              </a:spcAft>
            </a:pPr>
            <a:endParaRPr lang="zh-CN" altLang="en-US" sz="2800"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endParaRPr>
          </a:p>
        </p:txBody>
      </p:sp>
      <p:sp>
        <p:nvSpPr>
          <p:cNvPr id="25" name="koppt-矩形"/>
          <p:cNvSpPr/>
          <p:nvPr/>
        </p:nvSpPr>
        <p:spPr>
          <a:xfrm flipV="1">
            <a:off x="5440477" y="4406061"/>
            <a:ext cx="5338026" cy="1317227"/>
          </a:xfrm>
          <a:prstGeom prst="rect">
            <a:avLst/>
          </a:prstGeom>
          <a:noFill/>
          <a:ln w="38100" cap="flat">
            <a:solidFill>
              <a:srgbClr val="D9D9D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4289" tIns="64289" rIns="64289" bIns="64289" numCol="1" spcCol="38100" rtlCol="0" anchor="ctr" anchorCtr="1">
            <a:noAutofit/>
          </a:bodyPr>
          <a:lstStyle/>
          <a:p>
            <a:pPr algn="ctr" defTabSz="433070" fontAlgn="auto" hangingPunct="0">
              <a:spcBef>
                <a:spcPts val="0"/>
              </a:spcBef>
              <a:spcAft>
                <a:spcPts val="0"/>
              </a:spcAft>
            </a:pPr>
            <a:endParaRPr lang="zh-CN" altLang="en-US" sz="2800"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endParaRPr>
          </a:p>
        </p:txBody>
      </p:sp>
    </p:spTree>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sp>
        <p:nvSpPr>
          <p:cNvPr id="6" name="文本框 5"/>
          <p:cNvSpPr txBox="1"/>
          <p:nvPr/>
        </p:nvSpPr>
        <p:spPr>
          <a:xfrm>
            <a:off x="184151" y="48514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3.1</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管理要求</a:t>
            </a:r>
            <a:r>
              <a:rPr lang="en-US" altLang="zh-CN" sz="2000" b="1" dirty="0">
                <a:latin typeface="仿宋" panose="02010609060101010101" charset="-122"/>
                <a:ea typeface="仿宋" panose="02010609060101010101" charset="-122"/>
                <a:cs typeface="仿宋" panose="02010609060101010101" charset="-122"/>
                <a:sym typeface="+mn-ea"/>
              </a:rPr>
              <a:t>-</a:t>
            </a:r>
            <a:r>
              <a:rPr lang="zh-CN" altLang="en-US" sz="2000" b="1" dirty="0">
                <a:latin typeface="仿宋" panose="02010609060101010101" charset="-122"/>
                <a:ea typeface="仿宋" panose="02010609060101010101" charset="-122"/>
                <a:cs typeface="仿宋" panose="02010609060101010101" charset="-122"/>
                <a:sym typeface="+mn-ea"/>
              </a:rPr>
              <a:t>安全生产职责</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nvSpPr>
        <p:spPr>
          <a:xfrm>
            <a:off x="346011" y="875732"/>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3.1</a:t>
            </a:r>
            <a:r>
              <a:rPr lang="en-US" altLang="zh-CN" sz="1600" b="1" dirty="0">
                <a:latin typeface="仿宋" panose="02010609060101010101" charset="-122"/>
                <a:ea typeface="仿宋" panose="02010609060101010101" charset="-122"/>
                <a:cs typeface="仿宋" panose="02010609060101010101" charset="-122"/>
              </a:rPr>
              <a:t>.1 </a:t>
            </a:r>
            <a:r>
              <a:rPr lang="zh-CN" altLang="en-US" sz="1600" b="1" dirty="0">
                <a:latin typeface="仿宋" panose="02010609060101010101" charset="-122"/>
                <a:ea typeface="仿宋" panose="02010609060101010101" charset="-122"/>
                <a:cs typeface="仿宋" panose="02010609060101010101" charset="-122"/>
              </a:rPr>
              <a:t> 项目部各岗位安全生产职责及责任清单</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cxnSp>
        <p:nvCxnSpPr>
          <p:cNvPr id="7" name="直接连接符 70"/>
          <p:cNvCxnSpPr/>
          <p:nvPr/>
        </p:nvCxnSpPr>
        <p:spPr>
          <a:xfrm>
            <a:off x="1269481" y="1322273"/>
            <a:ext cx="8712968"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413497" y="1587749"/>
            <a:ext cx="3171770" cy="432048"/>
          </a:xfrm>
          <a:prstGeom prst="rect">
            <a:avLst/>
          </a:prstGeom>
          <a:solidFill>
            <a:srgbClr val="00B0F0"/>
          </a:solidFill>
        </p:spPr>
        <p:txBody>
          <a:bodyPr wrap="square">
            <a:noAutofit/>
          </a:bodyPr>
          <a:lstStyle/>
          <a:p>
            <a:pPr algn="ctr">
              <a:spcAft>
                <a:spcPts val="0"/>
              </a:spcAft>
            </a:pPr>
            <a:r>
              <a:rPr lang="zh-CN" altLang="en-US"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劳务管理工程师</a:t>
            </a:r>
            <a:endParaRPr lang="zh-CN" altLang="zh-CN"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1" name="组合 61"/>
          <p:cNvGrpSpPr/>
          <p:nvPr/>
        </p:nvGrpSpPr>
        <p:grpSpPr>
          <a:xfrm>
            <a:off x="1413497" y="2514157"/>
            <a:ext cx="3970081" cy="2406217"/>
            <a:chOff x="1240412" y="3217505"/>
            <a:chExt cx="3206545" cy="1577435"/>
          </a:xfrm>
          <a:solidFill>
            <a:srgbClr val="00B0F0"/>
          </a:solidFill>
        </p:grpSpPr>
        <p:sp>
          <p:nvSpPr>
            <p:cNvPr id="12" name="koppt-矩形"/>
            <p:cNvSpPr>
              <a:spLocks noChangeArrowheads="1"/>
            </p:cNvSpPr>
            <p:nvPr/>
          </p:nvSpPr>
          <p:spPr bwMode="auto">
            <a:xfrm>
              <a:off x="1859140" y="3217505"/>
              <a:ext cx="2561767" cy="544598"/>
            </a:xfrm>
            <a:prstGeom prst="rect">
              <a:avLst/>
            </a:prstGeom>
            <a:grpFill/>
            <a:ln>
              <a:noFill/>
            </a:ln>
          </p:spPr>
          <p:txBody>
            <a:bodyPr vert="horz" wrap="square" lIns="91440" tIns="45720" rIns="91440" bIns="45720" numCol="1" anchor="t" anchorCtr="0" compatLnSpc="1"/>
            <a:lstStyle/>
            <a:p>
              <a:endParaRPr lang="zh-CN" altLang="en-US"/>
            </a:p>
          </p:txBody>
        </p:sp>
        <p:sp>
          <p:nvSpPr>
            <p:cNvPr id="13" name="koppt-矩形"/>
            <p:cNvSpPr>
              <a:spLocks noChangeArrowheads="1"/>
            </p:cNvSpPr>
            <p:nvPr/>
          </p:nvSpPr>
          <p:spPr bwMode="auto">
            <a:xfrm>
              <a:off x="1885190" y="4250339"/>
              <a:ext cx="2561767" cy="544598"/>
            </a:xfrm>
            <a:prstGeom prst="rect">
              <a:avLst/>
            </a:prstGeom>
            <a:grpFill/>
            <a:ln>
              <a:noFill/>
            </a:ln>
          </p:spPr>
          <p:txBody>
            <a:bodyPr vert="horz" wrap="square" lIns="91440" tIns="45720" rIns="91440" bIns="45720" numCol="1" anchor="t" anchorCtr="0" compatLnSpc="1"/>
            <a:lstStyle/>
            <a:p>
              <a:endParaRPr lang="zh-CN" altLang="en-US"/>
            </a:p>
          </p:txBody>
        </p:sp>
        <p:sp>
          <p:nvSpPr>
            <p:cNvPr id="15" name="koppt-三角形"/>
            <p:cNvSpPr/>
            <p:nvPr/>
          </p:nvSpPr>
          <p:spPr bwMode="auto">
            <a:xfrm>
              <a:off x="4031340" y="4590715"/>
              <a:ext cx="415616" cy="204225"/>
            </a:xfrm>
            <a:custGeom>
              <a:avLst/>
              <a:gdLst>
                <a:gd name="T0" fmla="*/ 116 w 116"/>
                <a:gd name="T1" fmla="*/ 57 h 57"/>
                <a:gd name="T2" fmla="*/ 116 w 116"/>
                <a:gd name="T3" fmla="*/ 0 h 57"/>
                <a:gd name="T4" fmla="*/ 0 w 116"/>
                <a:gd name="T5" fmla="*/ 0 h 57"/>
                <a:gd name="T6" fmla="*/ 116 w 116"/>
                <a:gd name="T7" fmla="*/ 57 h 57"/>
              </a:gdLst>
              <a:ahLst/>
              <a:cxnLst>
                <a:cxn ang="0">
                  <a:pos x="T0" y="T1"/>
                </a:cxn>
                <a:cxn ang="0">
                  <a:pos x="T2" y="T3"/>
                </a:cxn>
                <a:cxn ang="0">
                  <a:pos x="T4" y="T5"/>
                </a:cxn>
                <a:cxn ang="0">
                  <a:pos x="T6" y="T7"/>
                </a:cxn>
              </a:cxnLst>
              <a:rect l="0" t="0" r="r" b="b"/>
              <a:pathLst>
                <a:path w="116" h="57">
                  <a:moveTo>
                    <a:pt x="116" y="57"/>
                  </a:moveTo>
                  <a:lnTo>
                    <a:pt x="116" y="0"/>
                  </a:lnTo>
                  <a:lnTo>
                    <a:pt x="0" y="0"/>
                  </a:lnTo>
                  <a:lnTo>
                    <a:pt x="116" y="57"/>
                  </a:lnTo>
                  <a:close/>
                </a:path>
              </a:pathLst>
            </a:custGeom>
            <a:grpFill/>
            <a:ln>
              <a:noFill/>
            </a:ln>
          </p:spPr>
          <p:txBody>
            <a:bodyPr vert="horz" wrap="square" lIns="91440" tIns="45720" rIns="91440" bIns="45720" numCol="1" anchor="t" anchorCtr="0" compatLnSpc="1"/>
            <a:lstStyle/>
            <a:p>
              <a:endParaRPr lang="zh-CN" altLang="en-US" dirty="0"/>
            </a:p>
          </p:txBody>
        </p:sp>
        <p:sp>
          <p:nvSpPr>
            <p:cNvPr id="16" name="koppt-文本框"/>
            <p:cNvSpPr/>
            <p:nvPr/>
          </p:nvSpPr>
          <p:spPr>
            <a:xfrm>
              <a:off x="1283338" y="3366620"/>
              <a:ext cx="342094" cy="297881"/>
            </a:xfrm>
            <a:custGeom>
              <a:avLst/>
              <a:gdLst>
                <a:gd name="connsiteX0" fmla="*/ 202761 w 342094"/>
                <a:gd name="connsiteY0" fmla="*/ 180174 h 297881"/>
                <a:gd name="connsiteX1" fmla="*/ 342094 w 342094"/>
                <a:gd name="connsiteY1" fmla="*/ 180174 h 297881"/>
                <a:gd name="connsiteX2" fmla="*/ 342094 w 342094"/>
                <a:gd name="connsiteY2" fmla="*/ 297881 h 297881"/>
                <a:gd name="connsiteX3" fmla="*/ 202761 w 342094"/>
                <a:gd name="connsiteY3" fmla="*/ 297881 h 297881"/>
                <a:gd name="connsiteX4" fmla="*/ 46617 w 342094"/>
                <a:gd name="connsiteY4" fmla="*/ 180167 h 297881"/>
                <a:gd name="connsiteX5" fmla="*/ 185950 w 342094"/>
                <a:gd name="connsiteY5" fmla="*/ 180167 h 297881"/>
                <a:gd name="connsiteX6" fmla="*/ 185950 w 342094"/>
                <a:gd name="connsiteY6" fmla="*/ 297881 h 297881"/>
                <a:gd name="connsiteX7" fmla="*/ 46617 w 342094"/>
                <a:gd name="connsiteY7" fmla="*/ 297881 h 297881"/>
                <a:gd name="connsiteX8" fmla="*/ 202761 w 342094"/>
                <a:gd name="connsiteY8" fmla="*/ 42974 h 297881"/>
                <a:gd name="connsiteX9" fmla="*/ 342094 w 342094"/>
                <a:gd name="connsiteY9" fmla="*/ 42974 h 297881"/>
                <a:gd name="connsiteX10" fmla="*/ 342094 w 342094"/>
                <a:gd name="connsiteY10" fmla="*/ 160688 h 297881"/>
                <a:gd name="connsiteX11" fmla="*/ 202761 w 342094"/>
                <a:gd name="connsiteY11" fmla="*/ 160688 h 297881"/>
                <a:gd name="connsiteX12" fmla="*/ 0 w 342094"/>
                <a:gd name="connsiteY12" fmla="*/ 0 h 297881"/>
                <a:gd name="connsiteX13" fmla="*/ 186751 w 342094"/>
                <a:gd name="connsiteY13" fmla="*/ 0 h 297881"/>
                <a:gd name="connsiteX14" fmla="*/ 186751 w 342094"/>
                <a:gd name="connsiteY14" fmla="*/ 160688 h 297881"/>
                <a:gd name="connsiteX15" fmla="*/ 0 w 342094"/>
                <a:gd name="connsiteY15" fmla="*/ 160688 h 29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2094" h="297881">
                  <a:moveTo>
                    <a:pt x="202761" y="180174"/>
                  </a:moveTo>
                  <a:lnTo>
                    <a:pt x="342094" y="180174"/>
                  </a:lnTo>
                  <a:lnTo>
                    <a:pt x="342094" y="297881"/>
                  </a:lnTo>
                  <a:lnTo>
                    <a:pt x="202761" y="297881"/>
                  </a:lnTo>
                  <a:close/>
                  <a:moveTo>
                    <a:pt x="46617" y="180167"/>
                  </a:moveTo>
                  <a:lnTo>
                    <a:pt x="185950" y="180167"/>
                  </a:lnTo>
                  <a:lnTo>
                    <a:pt x="185950" y="297881"/>
                  </a:lnTo>
                  <a:lnTo>
                    <a:pt x="46617" y="297881"/>
                  </a:lnTo>
                  <a:close/>
                  <a:moveTo>
                    <a:pt x="202761" y="42974"/>
                  </a:moveTo>
                  <a:lnTo>
                    <a:pt x="342094" y="42974"/>
                  </a:lnTo>
                  <a:lnTo>
                    <a:pt x="342094" y="160688"/>
                  </a:lnTo>
                  <a:lnTo>
                    <a:pt x="202761" y="160688"/>
                  </a:lnTo>
                  <a:close/>
                  <a:moveTo>
                    <a:pt x="0" y="0"/>
                  </a:moveTo>
                  <a:lnTo>
                    <a:pt x="186751" y="0"/>
                  </a:lnTo>
                  <a:lnTo>
                    <a:pt x="186751" y="160688"/>
                  </a:lnTo>
                  <a:lnTo>
                    <a:pt x="0" y="160688"/>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7" name="koppt-文本框"/>
            <p:cNvSpPr/>
            <p:nvPr/>
          </p:nvSpPr>
          <p:spPr bwMode="auto">
            <a:xfrm>
              <a:off x="1240412" y="4352417"/>
              <a:ext cx="310812" cy="340443"/>
            </a:xfrm>
            <a:custGeom>
              <a:avLst/>
              <a:gdLst>
                <a:gd name="connsiteX0" fmla="*/ 68948 w 310812"/>
                <a:gd name="connsiteY0" fmla="*/ 160612 h 340443"/>
                <a:gd name="connsiteX1" fmla="*/ 106158 w 310812"/>
                <a:gd name="connsiteY1" fmla="*/ 160612 h 340443"/>
                <a:gd name="connsiteX2" fmla="*/ 143368 w 310812"/>
                <a:gd name="connsiteY2" fmla="*/ 181320 h 340443"/>
                <a:gd name="connsiteX3" fmla="*/ 143368 w 310812"/>
                <a:gd name="connsiteY3" fmla="*/ 306657 h 340443"/>
                <a:gd name="connsiteX4" fmla="*/ 156500 w 310812"/>
                <a:gd name="connsiteY4" fmla="*/ 319735 h 340443"/>
                <a:gd name="connsiteX5" fmla="*/ 168539 w 310812"/>
                <a:gd name="connsiteY5" fmla="*/ 306657 h 340443"/>
                <a:gd name="connsiteX6" fmla="*/ 168539 w 310812"/>
                <a:gd name="connsiteY6" fmla="*/ 181320 h 340443"/>
                <a:gd name="connsiteX7" fmla="*/ 205749 w 310812"/>
                <a:gd name="connsiteY7" fmla="*/ 160612 h 340443"/>
                <a:gd name="connsiteX8" fmla="*/ 242959 w 310812"/>
                <a:gd name="connsiteY8" fmla="*/ 160612 h 340443"/>
                <a:gd name="connsiteX9" fmla="*/ 310812 w 310812"/>
                <a:gd name="connsiteY9" fmla="*/ 254342 h 340443"/>
                <a:gd name="connsiteX10" fmla="*/ 310812 w 310812"/>
                <a:gd name="connsiteY10" fmla="*/ 340443 h 340443"/>
                <a:gd name="connsiteX11" fmla="*/ 0 w 310812"/>
                <a:gd name="connsiteY11" fmla="*/ 340443 h 340443"/>
                <a:gd name="connsiteX12" fmla="*/ 0 w 310812"/>
                <a:gd name="connsiteY12" fmla="*/ 254342 h 340443"/>
                <a:gd name="connsiteX13" fmla="*/ 68948 w 310812"/>
                <a:gd name="connsiteY13" fmla="*/ 160612 h 340443"/>
                <a:gd name="connsiteX14" fmla="*/ 155635 w 310812"/>
                <a:gd name="connsiteY14" fmla="*/ 0 h 340443"/>
                <a:gd name="connsiteX15" fmla="*/ 238945 w 310812"/>
                <a:gd name="connsiteY15" fmla="*/ 82895 h 340443"/>
                <a:gd name="connsiteX16" fmla="*/ 185232 w 310812"/>
                <a:gd name="connsiteY16" fmla="*/ 160336 h 340443"/>
                <a:gd name="connsiteX17" fmla="*/ 197290 w 310812"/>
                <a:gd name="connsiteY17" fmla="*/ 160336 h 340443"/>
                <a:gd name="connsiteX18" fmla="*/ 155635 w 310812"/>
                <a:gd name="connsiteY18" fmla="*/ 173425 h 340443"/>
                <a:gd name="connsiteX19" fmla="*/ 115076 w 310812"/>
                <a:gd name="connsiteY19" fmla="*/ 160336 h 340443"/>
                <a:gd name="connsiteX20" fmla="*/ 127134 w 310812"/>
                <a:gd name="connsiteY20" fmla="*/ 160336 h 340443"/>
                <a:gd name="connsiteX21" fmla="*/ 72324 w 310812"/>
                <a:gd name="connsiteY21" fmla="*/ 82895 h 340443"/>
                <a:gd name="connsiteX22" fmla="*/ 155635 w 310812"/>
                <a:gd name="connsiteY22" fmla="*/ 0 h 3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812" h="340443">
                  <a:moveTo>
                    <a:pt x="68948" y="160612"/>
                  </a:moveTo>
                  <a:cubicBezTo>
                    <a:pt x="68948" y="160612"/>
                    <a:pt x="68948" y="160612"/>
                    <a:pt x="106158" y="160612"/>
                  </a:cubicBezTo>
                  <a:cubicBezTo>
                    <a:pt x="106158" y="172601"/>
                    <a:pt x="123668" y="179140"/>
                    <a:pt x="143368" y="181320"/>
                  </a:cubicBezTo>
                  <a:cubicBezTo>
                    <a:pt x="143368" y="181320"/>
                    <a:pt x="143368" y="181320"/>
                    <a:pt x="143368" y="306657"/>
                  </a:cubicBezTo>
                  <a:cubicBezTo>
                    <a:pt x="143368" y="313196"/>
                    <a:pt x="148840" y="319735"/>
                    <a:pt x="156500" y="319735"/>
                  </a:cubicBezTo>
                  <a:cubicBezTo>
                    <a:pt x="163067" y="319735"/>
                    <a:pt x="168539" y="313196"/>
                    <a:pt x="168539" y="306657"/>
                  </a:cubicBezTo>
                  <a:cubicBezTo>
                    <a:pt x="168539" y="306657"/>
                    <a:pt x="168539" y="306657"/>
                    <a:pt x="168539" y="181320"/>
                  </a:cubicBezTo>
                  <a:cubicBezTo>
                    <a:pt x="188238" y="179140"/>
                    <a:pt x="205749" y="171511"/>
                    <a:pt x="205749" y="160612"/>
                  </a:cubicBezTo>
                  <a:cubicBezTo>
                    <a:pt x="205749" y="160612"/>
                    <a:pt x="205749" y="160612"/>
                    <a:pt x="242959" y="160612"/>
                  </a:cubicBezTo>
                  <a:cubicBezTo>
                    <a:pt x="280169" y="160612"/>
                    <a:pt x="310812" y="203118"/>
                    <a:pt x="310812" y="254342"/>
                  </a:cubicBezTo>
                  <a:cubicBezTo>
                    <a:pt x="310812" y="254342"/>
                    <a:pt x="310812" y="254342"/>
                    <a:pt x="310812" y="340443"/>
                  </a:cubicBezTo>
                  <a:cubicBezTo>
                    <a:pt x="310812" y="340443"/>
                    <a:pt x="310812" y="340443"/>
                    <a:pt x="0" y="340443"/>
                  </a:cubicBezTo>
                  <a:cubicBezTo>
                    <a:pt x="0" y="340443"/>
                    <a:pt x="0" y="340443"/>
                    <a:pt x="0" y="254342"/>
                  </a:cubicBezTo>
                  <a:cubicBezTo>
                    <a:pt x="0" y="203118"/>
                    <a:pt x="30643" y="160612"/>
                    <a:pt x="68948" y="160612"/>
                  </a:cubicBezTo>
                  <a:close/>
                  <a:moveTo>
                    <a:pt x="155635" y="0"/>
                  </a:moveTo>
                  <a:cubicBezTo>
                    <a:pt x="201675" y="0"/>
                    <a:pt x="238945" y="37085"/>
                    <a:pt x="238945" y="82895"/>
                  </a:cubicBezTo>
                  <a:cubicBezTo>
                    <a:pt x="238945" y="117798"/>
                    <a:pt x="215925" y="148338"/>
                    <a:pt x="185232" y="160336"/>
                  </a:cubicBezTo>
                  <a:cubicBezTo>
                    <a:pt x="185232" y="160336"/>
                    <a:pt x="185232" y="160336"/>
                    <a:pt x="197290" y="160336"/>
                  </a:cubicBezTo>
                  <a:cubicBezTo>
                    <a:pt x="196194" y="165790"/>
                    <a:pt x="180847" y="173425"/>
                    <a:pt x="155635" y="173425"/>
                  </a:cubicBezTo>
                  <a:cubicBezTo>
                    <a:pt x="130422" y="173425"/>
                    <a:pt x="115076" y="165790"/>
                    <a:pt x="115076" y="160336"/>
                  </a:cubicBezTo>
                  <a:cubicBezTo>
                    <a:pt x="115076" y="160336"/>
                    <a:pt x="115076" y="160336"/>
                    <a:pt x="127134" y="160336"/>
                  </a:cubicBezTo>
                  <a:cubicBezTo>
                    <a:pt x="95344" y="148338"/>
                    <a:pt x="72324" y="117798"/>
                    <a:pt x="72324" y="82895"/>
                  </a:cubicBezTo>
                  <a:cubicBezTo>
                    <a:pt x="72324" y="37085"/>
                    <a:pt x="109595" y="0"/>
                    <a:pt x="155635" y="0"/>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black"/>
                </a:solidFill>
                <a:effectLst/>
                <a:uLnTx/>
                <a:uFillTx/>
              </a:endParaRPr>
            </a:p>
          </p:txBody>
        </p:sp>
      </p:grpSp>
      <p:sp>
        <p:nvSpPr>
          <p:cNvPr id="18" name="文本框 63"/>
          <p:cNvSpPr txBox="1"/>
          <p:nvPr/>
        </p:nvSpPr>
        <p:spPr>
          <a:xfrm>
            <a:off x="2363407" y="4245050"/>
            <a:ext cx="2868571" cy="417743"/>
          </a:xfrm>
          <a:prstGeom prst="rect">
            <a:avLst/>
          </a:prstGeom>
          <a:solidFill>
            <a:srgbClr val="00B0F0"/>
          </a:solidFill>
        </p:spPr>
        <p:txBody>
          <a:bodyPr wrap="square" rtlCol="0" anchor="ctr">
            <a:spAutoFit/>
          </a:bodyPr>
          <a:lstStyle/>
          <a:p>
            <a:pPr algn="ctr">
              <a:lnSpc>
                <a:spcPct val="150000"/>
              </a:lnSpc>
            </a:pPr>
            <a:r>
              <a:rPr lang="zh-CN" altLang="en-US" sz="1600" b="1" dirty="0">
                <a:solidFill>
                  <a:schemeClr val="bg1"/>
                </a:solidFill>
                <a:latin typeface="Arial" panose="020B0604020202020204" pitchFamily="34" charset="0"/>
                <a:ea typeface="微软雅黑" panose="020B0503020204020204" pitchFamily="34" charset="-122"/>
              </a:rPr>
              <a:t>具体工作</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19" name="文本框 64"/>
          <p:cNvSpPr txBox="1"/>
          <p:nvPr/>
        </p:nvSpPr>
        <p:spPr>
          <a:xfrm>
            <a:off x="2370320" y="2741617"/>
            <a:ext cx="2861658" cy="338554"/>
          </a:xfrm>
          <a:prstGeom prst="rect">
            <a:avLst/>
          </a:prstGeom>
          <a:solidFill>
            <a:srgbClr val="00B0F0"/>
          </a:solidFill>
        </p:spPr>
        <p:txBody>
          <a:bodyPr wrap="square" rtlCol="0" anchor="ctr">
            <a:spAutoFit/>
          </a:bodyPr>
          <a:lstStyle/>
          <a:p>
            <a:pPr algn="ctr"/>
            <a:r>
              <a:rPr lang="zh-CN" altLang="en-US" sz="1600" b="1" dirty="0">
                <a:solidFill>
                  <a:schemeClr val="bg1"/>
                </a:solidFill>
                <a:latin typeface="Arial" panose="020B0604020202020204" pitchFamily="34" charset="0"/>
                <a:ea typeface="微软雅黑" panose="020B0503020204020204" pitchFamily="34" charset="-122"/>
              </a:rPr>
              <a:t>安全生产职责</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20" name="TextBox 3"/>
          <p:cNvSpPr txBox="1"/>
          <p:nvPr/>
        </p:nvSpPr>
        <p:spPr>
          <a:xfrm>
            <a:off x="5468075" y="2436519"/>
            <a:ext cx="4831161" cy="1223412"/>
          </a:xfrm>
          <a:prstGeom prst="rect">
            <a:avLst/>
          </a:prstGeom>
          <a:noFill/>
        </p:spPr>
        <p:txBody>
          <a:bodyPr wrap="square" rtlCol="0">
            <a:spAutoFit/>
          </a:bodyPr>
          <a:lstStyle/>
          <a:p>
            <a:pPr fontAlgn="t"/>
            <a:r>
              <a:rPr lang="en-US" altLang="zh-CN" sz="1050" b="1" dirty="0">
                <a:latin typeface="微软雅黑" panose="020B0503020204020204" pitchFamily="34" charset="-122"/>
                <a:ea typeface="微软雅黑" panose="020B0503020204020204" pitchFamily="34" charset="-122"/>
              </a:rPr>
              <a:t>1</a:t>
            </a:r>
            <a:r>
              <a:rPr lang="zh-CN" altLang="zh-CN" sz="1050" b="1" dirty="0">
                <a:latin typeface="微软雅黑" panose="020B0503020204020204" pitchFamily="34" charset="-122"/>
                <a:ea typeface="微软雅黑" panose="020B0503020204020204" pitchFamily="34" charset="-122"/>
              </a:rPr>
              <a:t>、督促劳务单位对作业人员开展三级安全教育，并将教育记录归档；</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2</a:t>
            </a:r>
            <a:r>
              <a:rPr lang="zh-CN" altLang="zh-CN" sz="1050" b="1" dirty="0">
                <a:latin typeface="微软雅黑" panose="020B0503020204020204" pitchFamily="34" charset="-122"/>
                <a:ea typeface="微软雅黑" panose="020B0503020204020204" pitchFamily="34" charset="-122"/>
              </a:rPr>
              <a:t>、参与对作业人员的入场安全教育；</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3</a:t>
            </a:r>
            <a:r>
              <a:rPr lang="zh-CN" altLang="zh-CN" sz="1050" b="1" dirty="0">
                <a:latin typeface="微软雅黑" panose="020B0503020204020204" pitchFamily="34" charset="-122"/>
                <a:ea typeface="微软雅黑" panose="020B0503020204020204" pitchFamily="34" charset="-122"/>
              </a:rPr>
              <a:t>、建立劳务作业人员花名册，按当地政府主管部门要求办理劳务作业人员备案登记和有关保险的缴纳；</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4</a:t>
            </a:r>
            <a:r>
              <a:rPr lang="zh-CN" altLang="zh-CN" sz="1050" b="1" dirty="0">
                <a:latin typeface="微软雅黑" panose="020B0503020204020204" pitchFamily="34" charset="-122"/>
                <a:ea typeface="微软雅黑" panose="020B0503020204020204" pitchFamily="34" charset="-122"/>
              </a:rPr>
              <a:t>、监督劳务公司及时与作业人员签订用工合同，监督劳务作业人员工资按时发放，并收集工资发放记录；</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5</a:t>
            </a:r>
            <a:r>
              <a:rPr lang="zh-CN" altLang="zh-CN" sz="1050" b="1" dirty="0">
                <a:latin typeface="微软雅黑" panose="020B0503020204020204" pitchFamily="34" charset="-122"/>
                <a:ea typeface="微软雅黑" panose="020B0503020204020204" pitchFamily="34" charset="-122"/>
              </a:rPr>
              <a:t>、监督劳务分包单位组织作业工人进行入场体检，建立劳动者健康监护档案。</a:t>
            </a:r>
            <a:endParaRPr lang="zh-CN" altLang="zh-CN" sz="1050" dirty="0">
              <a:latin typeface="微软雅黑" panose="020B0503020204020204" pitchFamily="34" charset="-122"/>
              <a:ea typeface="微软雅黑" panose="020B0503020204020204" pitchFamily="34" charset="-122"/>
            </a:endParaRPr>
          </a:p>
        </p:txBody>
      </p:sp>
      <p:sp>
        <p:nvSpPr>
          <p:cNvPr id="21" name="TextBox 72"/>
          <p:cNvSpPr txBox="1"/>
          <p:nvPr/>
        </p:nvSpPr>
        <p:spPr>
          <a:xfrm>
            <a:off x="5541896" y="4054534"/>
            <a:ext cx="5168067" cy="1215717"/>
          </a:xfrm>
          <a:prstGeom prst="rect">
            <a:avLst/>
          </a:prstGeom>
          <a:noFill/>
        </p:spPr>
        <p:txBody>
          <a:bodyPr wrap="square" rtlCol="0">
            <a:spAutoFit/>
          </a:bodyPr>
          <a:lstStyle/>
          <a:p>
            <a:pPr fontAlgn="t"/>
            <a:r>
              <a:rPr lang="en-US" altLang="zh-CN" sz="1050" b="1" dirty="0">
                <a:latin typeface="微软雅黑" panose="020B0503020204020204" pitchFamily="34" charset="-122"/>
                <a:ea typeface="微软雅黑" panose="020B0503020204020204" pitchFamily="34" charset="-122"/>
              </a:rPr>
              <a:t>1</a:t>
            </a:r>
            <a:r>
              <a:rPr lang="zh-CN" altLang="zh-CN" sz="1050" b="1" dirty="0">
                <a:latin typeface="微软雅黑" panose="020B0503020204020204" pitchFamily="34" charset="-122"/>
                <a:ea typeface="微软雅黑" panose="020B0503020204020204" pitchFamily="34" charset="-122"/>
              </a:rPr>
              <a:t>、督促劳务单位对新进场的工人开展三级安全教育，并将教育记录归档；</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2</a:t>
            </a:r>
            <a:r>
              <a:rPr lang="zh-CN" altLang="zh-CN" sz="1050" b="1" dirty="0">
                <a:latin typeface="微软雅黑" panose="020B0503020204020204" pitchFamily="34" charset="-122"/>
                <a:ea typeface="微软雅黑" panose="020B0503020204020204" pitchFamily="34" charset="-122"/>
              </a:rPr>
              <a:t>、参与新进场的工人的入场安全教育；</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3</a:t>
            </a:r>
            <a:r>
              <a:rPr lang="zh-CN" altLang="zh-CN" sz="1050" b="1" dirty="0">
                <a:latin typeface="微软雅黑" panose="020B0503020204020204" pitchFamily="34" charset="-122"/>
                <a:ea typeface="微软雅黑" panose="020B0503020204020204" pitchFamily="34" charset="-122"/>
              </a:rPr>
              <a:t>、根据当地政府主管部门要求、公司要求，办理劳务作业人员备案登记，做好工人实名制管理工作；</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4</a:t>
            </a:r>
            <a:r>
              <a:rPr lang="zh-CN" altLang="zh-CN" sz="1050" b="1" dirty="0">
                <a:latin typeface="微软雅黑" panose="020B0503020204020204" pitchFamily="34" charset="-122"/>
                <a:ea typeface="微软雅黑" panose="020B0503020204020204" pitchFamily="34" charset="-122"/>
              </a:rPr>
              <a:t>、监督劳务公司及时与作业人员签订用工合同，监督劳务作业人员工资按时发放，并收集工资发放记录。</a:t>
            </a:r>
            <a:endParaRPr lang="zh-CN" altLang="zh-CN" sz="1050" dirty="0">
              <a:latin typeface="微软雅黑" panose="020B0503020204020204" pitchFamily="34" charset="-122"/>
              <a:ea typeface="微软雅黑" panose="020B0503020204020204" pitchFamily="34" charset="-122"/>
            </a:endParaRPr>
          </a:p>
          <a:p>
            <a:pPr fontAlgn="t"/>
            <a:endParaRPr lang="zh-CN" altLang="zh-CN" sz="1000" dirty="0">
              <a:latin typeface="微软雅黑" panose="020B0503020204020204" pitchFamily="34" charset="-122"/>
              <a:ea typeface="微软雅黑" panose="020B0503020204020204" pitchFamily="34" charset="-122"/>
            </a:endParaRPr>
          </a:p>
        </p:txBody>
      </p:sp>
      <p:sp>
        <p:nvSpPr>
          <p:cNvPr id="24" name="koppt-矩形"/>
          <p:cNvSpPr/>
          <p:nvPr/>
        </p:nvSpPr>
        <p:spPr>
          <a:xfrm flipV="1">
            <a:off x="5441330" y="2422683"/>
            <a:ext cx="5338028" cy="1223403"/>
          </a:xfrm>
          <a:prstGeom prst="rect">
            <a:avLst/>
          </a:prstGeom>
          <a:noFill/>
          <a:ln w="38100" cap="flat">
            <a:solidFill>
              <a:srgbClr val="D9D9D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4289" tIns="64289" rIns="64289" bIns="64289" numCol="1" spcCol="38100" rtlCol="0" anchor="ctr" anchorCtr="1">
            <a:noAutofit/>
          </a:bodyPr>
          <a:lstStyle/>
          <a:p>
            <a:pPr algn="ctr" defTabSz="433070" fontAlgn="auto" hangingPunct="0">
              <a:spcBef>
                <a:spcPts val="0"/>
              </a:spcBef>
              <a:spcAft>
                <a:spcPts val="0"/>
              </a:spcAft>
            </a:pPr>
            <a:endParaRPr lang="zh-CN" altLang="en-US" sz="2800"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endParaRPr>
          </a:p>
        </p:txBody>
      </p:sp>
      <p:sp>
        <p:nvSpPr>
          <p:cNvPr id="25" name="koppt-矩形"/>
          <p:cNvSpPr/>
          <p:nvPr/>
        </p:nvSpPr>
        <p:spPr>
          <a:xfrm flipV="1">
            <a:off x="5434417" y="4059920"/>
            <a:ext cx="5338026" cy="1031828"/>
          </a:xfrm>
          <a:prstGeom prst="rect">
            <a:avLst/>
          </a:prstGeom>
          <a:noFill/>
          <a:ln w="38100" cap="flat">
            <a:solidFill>
              <a:srgbClr val="D9D9D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4289" tIns="64289" rIns="64289" bIns="64289" numCol="1" spcCol="38100" rtlCol="0" anchor="ctr" anchorCtr="1">
            <a:noAutofit/>
          </a:bodyPr>
          <a:lstStyle/>
          <a:p>
            <a:pPr algn="ctr" defTabSz="433070" fontAlgn="auto" hangingPunct="0">
              <a:spcBef>
                <a:spcPts val="0"/>
              </a:spcBef>
              <a:spcAft>
                <a:spcPts val="0"/>
              </a:spcAft>
            </a:pPr>
            <a:endParaRPr lang="zh-CN" altLang="en-US" sz="2800"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endParaRPr>
          </a:p>
        </p:txBody>
      </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sp>
        <p:nvSpPr>
          <p:cNvPr id="6" name="文本框 5"/>
          <p:cNvSpPr txBox="1"/>
          <p:nvPr/>
        </p:nvSpPr>
        <p:spPr>
          <a:xfrm>
            <a:off x="184151" y="48514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3.1</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管理要求</a:t>
            </a:r>
            <a:r>
              <a:rPr lang="en-US" altLang="zh-CN" sz="2000" b="1" dirty="0">
                <a:latin typeface="仿宋" panose="02010609060101010101" charset="-122"/>
                <a:ea typeface="仿宋" panose="02010609060101010101" charset="-122"/>
                <a:cs typeface="仿宋" panose="02010609060101010101" charset="-122"/>
                <a:sym typeface="+mn-ea"/>
              </a:rPr>
              <a:t>-</a:t>
            </a:r>
            <a:r>
              <a:rPr lang="zh-CN" altLang="en-US" sz="2000" b="1" dirty="0">
                <a:latin typeface="仿宋" panose="02010609060101010101" charset="-122"/>
                <a:ea typeface="仿宋" panose="02010609060101010101" charset="-122"/>
                <a:cs typeface="仿宋" panose="02010609060101010101" charset="-122"/>
                <a:sym typeface="+mn-ea"/>
              </a:rPr>
              <a:t>安全生产职责</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nvSpPr>
        <p:spPr>
          <a:xfrm>
            <a:off x="346011" y="875732"/>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3.1</a:t>
            </a:r>
            <a:r>
              <a:rPr lang="en-US" altLang="zh-CN" sz="1600" b="1" dirty="0">
                <a:latin typeface="仿宋" panose="02010609060101010101" charset="-122"/>
                <a:ea typeface="仿宋" panose="02010609060101010101" charset="-122"/>
                <a:cs typeface="仿宋" panose="02010609060101010101" charset="-122"/>
              </a:rPr>
              <a:t>.1 </a:t>
            </a:r>
            <a:r>
              <a:rPr lang="zh-CN" altLang="en-US" sz="1600" b="1" dirty="0">
                <a:latin typeface="仿宋" panose="02010609060101010101" charset="-122"/>
                <a:ea typeface="仿宋" panose="02010609060101010101" charset="-122"/>
                <a:cs typeface="仿宋" panose="02010609060101010101" charset="-122"/>
              </a:rPr>
              <a:t> 项目部各岗位安全生产职责及责任清单</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cxnSp>
        <p:nvCxnSpPr>
          <p:cNvPr id="7" name="直接连接符 70"/>
          <p:cNvCxnSpPr/>
          <p:nvPr/>
        </p:nvCxnSpPr>
        <p:spPr>
          <a:xfrm>
            <a:off x="1269481" y="1322273"/>
            <a:ext cx="8712968" cy="0"/>
          </a:xfrm>
          <a:prstGeom prst="line">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413497" y="1587749"/>
            <a:ext cx="1728192" cy="432048"/>
          </a:xfrm>
          <a:prstGeom prst="rect">
            <a:avLst/>
          </a:prstGeom>
          <a:solidFill>
            <a:srgbClr val="00B0F0"/>
          </a:solidFill>
        </p:spPr>
        <p:txBody>
          <a:bodyPr wrap="square">
            <a:noAutofit/>
          </a:bodyPr>
          <a:lstStyle/>
          <a:p>
            <a:pPr algn="ctr">
              <a:spcAft>
                <a:spcPts val="0"/>
              </a:spcAft>
            </a:pPr>
            <a:r>
              <a:rPr lang="zh-CN" altLang="en-US"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rPr>
              <a:t>机械工程师</a:t>
            </a:r>
            <a:endParaRPr lang="zh-CN" altLang="zh-CN" sz="2000" b="1" kern="0" dirty="0">
              <a:solidFill>
                <a:schemeClr val="bg1"/>
              </a:solidFill>
              <a:latin typeface="微软雅黑" panose="020B0503020204020204" pitchFamily="34" charset="-122"/>
              <a:ea typeface="微软雅黑" panose="020B0503020204020204" pitchFamily="34" charset="-122"/>
              <a:cs typeface="宋体" panose="02010600030101010101" pitchFamily="2" charset="-122"/>
            </a:endParaRPr>
          </a:p>
        </p:txBody>
      </p:sp>
      <p:grpSp>
        <p:nvGrpSpPr>
          <p:cNvPr id="11" name="组合 61"/>
          <p:cNvGrpSpPr/>
          <p:nvPr/>
        </p:nvGrpSpPr>
        <p:grpSpPr>
          <a:xfrm>
            <a:off x="1348376" y="2770958"/>
            <a:ext cx="4013669" cy="2914299"/>
            <a:chOff x="1231299" y="3648243"/>
            <a:chExt cx="3241750" cy="1910517"/>
          </a:xfrm>
          <a:solidFill>
            <a:srgbClr val="00B0F0"/>
          </a:solidFill>
        </p:grpSpPr>
        <p:sp>
          <p:nvSpPr>
            <p:cNvPr id="12" name="koppt-矩形"/>
            <p:cNvSpPr>
              <a:spLocks noChangeArrowheads="1"/>
            </p:cNvSpPr>
            <p:nvPr/>
          </p:nvSpPr>
          <p:spPr bwMode="auto">
            <a:xfrm>
              <a:off x="1911282" y="3648243"/>
              <a:ext cx="2561767" cy="544598"/>
            </a:xfrm>
            <a:prstGeom prst="rect">
              <a:avLst/>
            </a:prstGeom>
            <a:grpFill/>
            <a:ln>
              <a:noFill/>
            </a:ln>
          </p:spPr>
          <p:txBody>
            <a:bodyPr vert="horz" wrap="square" lIns="91440" tIns="45720" rIns="91440" bIns="45720" numCol="1" anchor="t" anchorCtr="0" compatLnSpc="1"/>
            <a:lstStyle/>
            <a:p>
              <a:endParaRPr lang="zh-CN" altLang="en-US"/>
            </a:p>
          </p:txBody>
        </p:sp>
        <p:sp>
          <p:nvSpPr>
            <p:cNvPr id="13" name="koppt-矩形"/>
            <p:cNvSpPr>
              <a:spLocks noChangeArrowheads="1"/>
            </p:cNvSpPr>
            <p:nvPr/>
          </p:nvSpPr>
          <p:spPr bwMode="auto">
            <a:xfrm>
              <a:off x="1885189" y="5014162"/>
              <a:ext cx="2561767" cy="544598"/>
            </a:xfrm>
            <a:prstGeom prst="rect">
              <a:avLst/>
            </a:prstGeom>
            <a:grpFill/>
            <a:ln>
              <a:noFill/>
            </a:ln>
          </p:spPr>
          <p:txBody>
            <a:bodyPr vert="horz" wrap="square" lIns="91440" tIns="45720" rIns="91440" bIns="45720" numCol="1" anchor="t" anchorCtr="0" compatLnSpc="1"/>
            <a:lstStyle/>
            <a:p>
              <a:endParaRPr lang="zh-CN" altLang="en-US" dirty="0"/>
            </a:p>
          </p:txBody>
        </p:sp>
        <p:sp>
          <p:nvSpPr>
            <p:cNvPr id="14" name="koppt-三角形"/>
            <p:cNvSpPr/>
            <p:nvPr/>
          </p:nvSpPr>
          <p:spPr bwMode="auto">
            <a:xfrm>
              <a:off x="4031340" y="3733469"/>
              <a:ext cx="415616" cy="189894"/>
            </a:xfrm>
            <a:custGeom>
              <a:avLst/>
              <a:gdLst>
                <a:gd name="T0" fmla="*/ 116 w 116"/>
                <a:gd name="T1" fmla="*/ 53 h 53"/>
                <a:gd name="T2" fmla="*/ 116 w 116"/>
                <a:gd name="T3" fmla="*/ 0 h 53"/>
                <a:gd name="T4" fmla="*/ 0 w 116"/>
                <a:gd name="T5" fmla="*/ 0 h 53"/>
                <a:gd name="T6" fmla="*/ 116 w 116"/>
                <a:gd name="T7" fmla="*/ 53 h 53"/>
              </a:gdLst>
              <a:ahLst/>
              <a:cxnLst>
                <a:cxn ang="0">
                  <a:pos x="T0" y="T1"/>
                </a:cxn>
                <a:cxn ang="0">
                  <a:pos x="T2" y="T3"/>
                </a:cxn>
                <a:cxn ang="0">
                  <a:pos x="T4" y="T5"/>
                </a:cxn>
                <a:cxn ang="0">
                  <a:pos x="T6" y="T7"/>
                </a:cxn>
              </a:cxnLst>
              <a:rect l="0" t="0" r="r" b="b"/>
              <a:pathLst>
                <a:path w="116" h="53">
                  <a:moveTo>
                    <a:pt x="116" y="53"/>
                  </a:moveTo>
                  <a:lnTo>
                    <a:pt x="116" y="0"/>
                  </a:lnTo>
                  <a:lnTo>
                    <a:pt x="0" y="0"/>
                  </a:lnTo>
                  <a:lnTo>
                    <a:pt x="116" y="53"/>
                  </a:lnTo>
                  <a:close/>
                </a:path>
              </a:pathLst>
            </a:custGeom>
            <a:grpFill/>
            <a:ln>
              <a:noFill/>
            </a:ln>
          </p:spPr>
          <p:txBody>
            <a:bodyPr vert="horz" wrap="square" lIns="91440" tIns="45720" rIns="91440" bIns="45720" numCol="1" anchor="t" anchorCtr="0" compatLnSpc="1"/>
            <a:lstStyle/>
            <a:p>
              <a:endParaRPr lang="zh-CN" altLang="en-US"/>
            </a:p>
          </p:txBody>
        </p:sp>
        <p:sp>
          <p:nvSpPr>
            <p:cNvPr id="16" name="koppt-文本框"/>
            <p:cNvSpPr/>
            <p:nvPr/>
          </p:nvSpPr>
          <p:spPr>
            <a:xfrm>
              <a:off x="1231299" y="3827021"/>
              <a:ext cx="342094" cy="297881"/>
            </a:xfrm>
            <a:custGeom>
              <a:avLst/>
              <a:gdLst>
                <a:gd name="connsiteX0" fmla="*/ 202761 w 342094"/>
                <a:gd name="connsiteY0" fmla="*/ 180174 h 297881"/>
                <a:gd name="connsiteX1" fmla="*/ 342094 w 342094"/>
                <a:gd name="connsiteY1" fmla="*/ 180174 h 297881"/>
                <a:gd name="connsiteX2" fmla="*/ 342094 w 342094"/>
                <a:gd name="connsiteY2" fmla="*/ 297881 h 297881"/>
                <a:gd name="connsiteX3" fmla="*/ 202761 w 342094"/>
                <a:gd name="connsiteY3" fmla="*/ 297881 h 297881"/>
                <a:gd name="connsiteX4" fmla="*/ 46617 w 342094"/>
                <a:gd name="connsiteY4" fmla="*/ 180167 h 297881"/>
                <a:gd name="connsiteX5" fmla="*/ 185950 w 342094"/>
                <a:gd name="connsiteY5" fmla="*/ 180167 h 297881"/>
                <a:gd name="connsiteX6" fmla="*/ 185950 w 342094"/>
                <a:gd name="connsiteY6" fmla="*/ 297881 h 297881"/>
                <a:gd name="connsiteX7" fmla="*/ 46617 w 342094"/>
                <a:gd name="connsiteY7" fmla="*/ 297881 h 297881"/>
                <a:gd name="connsiteX8" fmla="*/ 202761 w 342094"/>
                <a:gd name="connsiteY8" fmla="*/ 42974 h 297881"/>
                <a:gd name="connsiteX9" fmla="*/ 342094 w 342094"/>
                <a:gd name="connsiteY9" fmla="*/ 42974 h 297881"/>
                <a:gd name="connsiteX10" fmla="*/ 342094 w 342094"/>
                <a:gd name="connsiteY10" fmla="*/ 160688 h 297881"/>
                <a:gd name="connsiteX11" fmla="*/ 202761 w 342094"/>
                <a:gd name="connsiteY11" fmla="*/ 160688 h 297881"/>
                <a:gd name="connsiteX12" fmla="*/ 0 w 342094"/>
                <a:gd name="connsiteY12" fmla="*/ 0 h 297881"/>
                <a:gd name="connsiteX13" fmla="*/ 186751 w 342094"/>
                <a:gd name="connsiteY13" fmla="*/ 0 h 297881"/>
                <a:gd name="connsiteX14" fmla="*/ 186751 w 342094"/>
                <a:gd name="connsiteY14" fmla="*/ 160688 h 297881"/>
                <a:gd name="connsiteX15" fmla="*/ 0 w 342094"/>
                <a:gd name="connsiteY15" fmla="*/ 160688 h 29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2094" h="297881">
                  <a:moveTo>
                    <a:pt x="202761" y="180174"/>
                  </a:moveTo>
                  <a:lnTo>
                    <a:pt x="342094" y="180174"/>
                  </a:lnTo>
                  <a:lnTo>
                    <a:pt x="342094" y="297881"/>
                  </a:lnTo>
                  <a:lnTo>
                    <a:pt x="202761" y="297881"/>
                  </a:lnTo>
                  <a:close/>
                  <a:moveTo>
                    <a:pt x="46617" y="180167"/>
                  </a:moveTo>
                  <a:lnTo>
                    <a:pt x="185950" y="180167"/>
                  </a:lnTo>
                  <a:lnTo>
                    <a:pt x="185950" y="297881"/>
                  </a:lnTo>
                  <a:lnTo>
                    <a:pt x="46617" y="297881"/>
                  </a:lnTo>
                  <a:close/>
                  <a:moveTo>
                    <a:pt x="202761" y="42974"/>
                  </a:moveTo>
                  <a:lnTo>
                    <a:pt x="342094" y="42974"/>
                  </a:lnTo>
                  <a:lnTo>
                    <a:pt x="342094" y="160688"/>
                  </a:lnTo>
                  <a:lnTo>
                    <a:pt x="202761" y="160688"/>
                  </a:lnTo>
                  <a:close/>
                  <a:moveTo>
                    <a:pt x="0" y="0"/>
                  </a:moveTo>
                  <a:lnTo>
                    <a:pt x="186751" y="0"/>
                  </a:lnTo>
                  <a:lnTo>
                    <a:pt x="186751" y="160688"/>
                  </a:lnTo>
                  <a:lnTo>
                    <a:pt x="0" y="160688"/>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endParaRPr>
            </a:p>
          </p:txBody>
        </p:sp>
        <p:sp>
          <p:nvSpPr>
            <p:cNvPr id="17" name="koppt-文本框"/>
            <p:cNvSpPr/>
            <p:nvPr/>
          </p:nvSpPr>
          <p:spPr bwMode="auto">
            <a:xfrm>
              <a:off x="1231299" y="5093998"/>
              <a:ext cx="310812" cy="340443"/>
            </a:xfrm>
            <a:custGeom>
              <a:avLst/>
              <a:gdLst>
                <a:gd name="connsiteX0" fmla="*/ 68948 w 310812"/>
                <a:gd name="connsiteY0" fmla="*/ 160612 h 340443"/>
                <a:gd name="connsiteX1" fmla="*/ 106158 w 310812"/>
                <a:gd name="connsiteY1" fmla="*/ 160612 h 340443"/>
                <a:gd name="connsiteX2" fmla="*/ 143368 w 310812"/>
                <a:gd name="connsiteY2" fmla="*/ 181320 h 340443"/>
                <a:gd name="connsiteX3" fmla="*/ 143368 w 310812"/>
                <a:gd name="connsiteY3" fmla="*/ 306657 h 340443"/>
                <a:gd name="connsiteX4" fmla="*/ 156500 w 310812"/>
                <a:gd name="connsiteY4" fmla="*/ 319735 h 340443"/>
                <a:gd name="connsiteX5" fmla="*/ 168539 w 310812"/>
                <a:gd name="connsiteY5" fmla="*/ 306657 h 340443"/>
                <a:gd name="connsiteX6" fmla="*/ 168539 w 310812"/>
                <a:gd name="connsiteY6" fmla="*/ 181320 h 340443"/>
                <a:gd name="connsiteX7" fmla="*/ 205749 w 310812"/>
                <a:gd name="connsiteY7" fmla="*/ 160612 h 340443"/>
                <a:gd name="connsiteX8" fmla="*/ 242959 w 310812"/>
                <a:gd name="connsiteY8" fmla="*/ 160612 h 340443"/>
                <a:gd name="connsiteX9" fmla="*/ 310812 w 310812"/>
                <a:gd name="connsiteY9" fmla="*/ 254342 h 340443"/>
                <a:gd name="connsiteX10" fmla="*/ 310812 w 310812"/>
                <a:gd name="connsiteY10" fmla="*/ 340443 h 340443"/>
                <a:gd name="connsiteX11" fmla="*/ 0 w 310812"/>
                <a:gd name="connsiteY11" fmla="*/ 340443 h 340443"/>
                <a:gd name="connsiteX12" fmla="*/ 0 w 310812"/>
                <a:gd name="connsiteY12" fmla="*/ 254342 h 340443"/>
                <a:gd name="connsiteX13" fmla="*/ 68948 w 310812"/>
                <a:gd name="connsiteY13" fmla="*/ 160612 h 340443"/>
                <a:gd name="connsiteX14" fmla="*/ 155635 w 310812"/>
                <a:gd name="connsiteY14" fmla="*/ 0 h 340443"/>
                <a:gd name="connsiteX15" fmla="*/ 238945 w 310812"/>
                <a:gd name="connsiteY15" fmla="*/ 82895 h 340443"/>
                <a:gd name="connsiteX16" fmla="*/ 185232 w 310812"/>
                <a:gd name="connsiteY16" fmla="*/ 160336 h 340443"/>
                <a:gd name="connsiteX17" fmla="*/ 197290 w 310812"/>
                <a:gd name="connsiteY17" fmla="*/ 160336 h 340443"/>
                <a:gd name="connsiteX18" fmla="*/ 155635 w 310812"/>
                <a:gd name="connsiteY18" fmla="*/ 173425 h 340443"/>
                <a:gd name="connsiteX19" fmla="*/ 115076 w 310812"/>
                <a:gd name="connsiteY19" fmla="*/ 160336 h 340443"/>
                <a:gd name="connsiteX20" fmla="*/ 127134 w 310812"/>
                <a:gd name="connsiteY20" fmla="*/ 160336 h 340443"/>
                <a:gd name="connsiteX21" fmla="*/ 72324 w 310812"/>
                <a:gd name="connsiteY21" fmla="*/ 82895 h 340443"/>
                <a:gd name="connsiteX22" fmla="*/ 155635 w 310812"/>
                <a:gd name="connsiteY22" fmla="*/ 0 h 34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10812" h="340443">
                  <a:moveTo>
                    <a:pt x="68948" y="160612"/>
                  </a:moveTo>
                  <a:cubicBezTo>
                    <a:pt x="68948" y="160612"/>
                    <a:pt x="68948" y="160612"/>
                    <a:pt x="106158" y="160612"/>
                  </a:cubicBezTo>
                  <a:cubicBezTo>
                    <a:pt x="106158" y="172601"/>
                    <a:pt x="123668" y="179140"/>
                    <a:pt x="143368" y="181320"/>
                  </a:cubicBezTo>
                  <a:cubicBezTo>
                    <a:pt x="143368" y="181320"/>
                    <a:pt x="143368" y="181320"/>
                    <a:pt x="143368" y="306657"/>
                  </a:cubicBezTo>
                  <a:cubicBezTo>
                    <a:pt x="143368" y="313196"/>
                    <a:pt x="148840" y="319735"/>
                    <a:pt x="156500" y="319735"/>
                  </a:cubicBezTo>
                  <a:cubicBezTo>
                    <a:pt x="163067" y="319735"/>
                    <a:pt x="168539" y="313196"/>
                    <a:pt x="168539" y="306657"/>
                  </a:cubicBezTo>
                  <a:cubicBezTo>
                    <a:pt x="168539" y="306657"/>
                    <a:pt x="168539" y="306657"/>
                    <a:pt x="168539" y="181320"/>
                  </a:cubicBezTo>
                  <a:cubicBezTo>
                    <a:pt x="188238" y="179140"/>
                    <a:pt x="205749" y="171511"/>
                    <a:pt x="205749" y="160612"/>
                  </a:cubicBezTo>
                  <a:cubicBezTo>
                    <a:pt x="205749" y="160612"/>
                    <a:pt x="205749" y="160612"/>
                    <a:pt x="242959" y="160612"/>
                  </a:cubicBezTo>
                  <a:cubicBezTo>
                    <a:pt x="280169" y="160612"/>
                    <a:pt x="310812" y="203118"/>
                    <a:pt x="310812" y="254342"/>
                  </a:cubicBezTo>
                  <a:cubicBezTo>
                    <a:pt x="310812" y="254342"/>
                    <a:pt x="310812" y="254342"/>
                    <a:pt x="310812" y="340443"/>
                  </a:cubicBezTo>
                  <a:cubicBezTo>
                    <a:pt x="310812" y="340443"/>
                    <a:pt x="310812" y="340443"/>
                    <a:pt x="0" y="340443"/>
                  </a:cubicBezTo>
                  <a:cubicBezTo>
                    <a:pt x="0" y="340443"/>
                    <a:pt x="0" y="340443"/>
                    <a:pt x="0" y="254342"/>
                  </a:cubicBezTo>
                  <a:cubicBezTo>
                    <a:pt x="0" y="203118"/>
                    <a:pt x="30643" y="160612"/>
                    <a:pt x="68948" y="160612"/>
                  </a:cubicBezTo>
                  <a:close/>
                  <a:moveTo>
                    <a:pt x="155635" y="0"/>
                  </a:moveTo>
                  <a:cubicBezTo>
                    <a:pt x="201675" y="0"/>
                    <a:pt x="238945" y="37085"/>
                    <a:pt x="238945" y="82895"/>
                  </a:cubicBezTo>
                  <a:cubicBezTo>
                    <a:pt x="238945" y="117798"/>
                    <a:pt x="215925" y="148338"/>
                    <a:pt x="185232" y="160336"/>
                  </a:cubicBezTo>
                  <a:cubicBezTo>
                    <a:pt x="185232" y="160336"/>
                    <a:pt x="185232" y="160336"/>
                    <a:pt x="197290" y="160336"/>
                  </a:cubicBezTo>
                  <a:cubicBezTo>
                    <a:pt x="196194" y="165790"/>
                    <a:pt x="180847" y="173425"/>
                    <a:pt x="155635" y="173425"/>
                  </a:cubicBezTo>
                  <a:cubicBezTo>
                    <a:pt x="130422" y="173425"/>
                    <a:pt x="115076" y="165790"/>
                    <a:pt x="115076" y="160336"/>
                  </a:cubicBezTo>
                  <a:cubicBezTo>
                    <a:pt x="115076" y="160336"/>
                    <a:pt x="115076" y="160336"/>
                    <a:pt x="127134" y="160336"/>
                  </a:cubicBezTo>
                  <a:cubicBezTo>
                    <a:pt x="95344" y="148338"/>
                    <a:pt x="72324" y="117798"/>
                    <a:pt x="72324" y="82895"/>
                  </a:cubicBezTo>
                  <a:cubicBezTo>
                    <a:pt x="72324" y="37085"/>
                    <a:pt x="109595" y="0"/>
                    <a:pt x="155635" y="0"/>
                  </a:cubicBezTo>
                  <a:close/>
                </a:path>
              </a:pathLst>
            </a:custGeom>
            <a:grp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b="0" i="0" u="none" strike="noStrike" kern="0" cap="none" spc="0" normalizeH="0" baseline="0" noProof="0">
                <a:ln>
                  <a:noFill/>
                </a:ln>
                <a:solidFill>
                  <a:prstClr val="black"/>
                </a:solidFill>
                <a:effectLst/>
                <a:uLnTx/>
                <a:uFillTx/>
              </a:endParaRPr>
            </a:p>
          </p:txBody>
        </p:sp>
      </p:grpSp>
      <p:sp>
        <p:nvSpPr>
          <p:cNvPr id="18" name="文本框 63"/>
          <p:cNvSpPr txBox="1"/>
          <p:nvPr/>
        </p:nvSpPr>
        <p:spPr>
          <a:xfrm>
            <a:off x="2356494" y="5077880"/>
            <a:ext cx="2868571" cy="417743"/>
          </a:xfrm>
          <a:prstGeom prst="rect">
            <a:avLst/>
          </a:prstGeom>
          <a:solidFill>
            <a:srgbClr val="00B0F0"/>
          </a:solidFill>
        </p:spPr>
        <p:txBody>
          <a:bodyPr wrap="square" rtlCol="0" anchor="ctr">
            <a:spAutoFit/>
          </a:bodyPr>
          <a:lstStyle/>
          <a:p>
            <a:pPr algn="ctr">
              <a:lnSpc>
                <a:spcPct val="150000"/>
              </a:lnSpc>
            </a:pPr>
            <a:r>
              <a:rPr lang="zh-CN" altLang="en-US" sz="1600" b="1" dirty="0">
                <a:solidFill>
                  <a:schemeClr val="bg1"/>
                </a:solidFill>
                <a:latin typeface="Arial" panose="020B0604020202020204" pitchFamily="34" charset="0"/>
                <a:ea typeface="微软雅黑" panose="020B0503020204020204" pitchFamily="34" charset="-122"/>
              </a:rPr>
              <a:t>具体工作</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19" name="文本框 64"/>
          <p:cNvSpPr txBox="1"/>
          <p:nvPr/>
        </p:nvSpPr>
        <p:spPr>
          <a:xfrm>
            <a:off x="2345331" y="3067291"/>
            <a:ext cx="2861658" cy="338554"/>
          </a:xfrm>
          <a:prstGeom prst="rect">
            <a:avLst/>
          </a:prstGeom>
          <a:solidFill>
            <a:srgbClr val="00B0F0"/>
          </a:solidFill>
        </p:spPr>
        <p:txBody>
          <a:bodyPr wrap="square" rtlCol="0" anchor="ctr">
            <a:spAutoFit/>
          </a:bodyPr>
          <a:lstStyle/>
          <a:p>
            <a:pPr algn="ctr"/>
            <a:r>
              <a:rPr lang="zh-CN" altLang="en-US" sz="1600" b="1" dirty="0">
                <a:solidFill>
                  <a:schemeClr val="bg1"/>
                </a:solidFill>
                <a:latin typeface="Arial" panose="020B0604020202020204" pitchFamily="34" charset="0"/>
                <a:ea typeface="微软雅黑" panose="020B0503020204020204" pitchFamily="34" charset="-122"/>
              </a:rPr>
              <a:t>安全生产职责</a:t>
            </a:r>
            <a:endParaRPr lang="zh-CN" altLang="en-US" sz="1600" b="1" dirty="0">
              <a:solidFill>
                <a:schemeClr val="bg1"/>
              </a:solidFill>
              <a:latin typeface="Arial" panose="020B0604020202020204" pitchFamily="34" charset="0"/>
              <a:ea typeface="微软雅黑" panose="020B0503020204020204" pitchFamily="34" charset="-122"/>
            </a:endParaRPr>
          </a:p>
        </p:txBody>
      </p:sp>
      <p:sp>
        <p:nvSpPr>
          <p:cNvPr id="20" name="TextBox 3"/>
          <p:cNvSpPr txBox="1"/>
          <p:nvPr/>
        </p:nvSpPr>
        <p:spPr>
          <a:xfrm>
            <a:off x="5466664" y="2558389"/>
            <a:ext cx="5597186" cy="1223412"/>
          </a:xfrm>
          <a:prstGeom prst="rect">
            <a:avLst/>
          </a:prstGeom>
          <a:noFill/>
        </p:spPr>
        <p:txBody>
          <a:bodyPr wrap="square" rtlCol="0">
            <a:spAutoFit/>
          </a:bodyPr>
          <a:lstStyle/>
          <a:p>
            <a:pPr fontAlgn="t"/>
            <a:r>
              <a:rPr lang="en-US" altLang="zh-CN" sz="1050" b="1" dirty="0">
                <a:latin typeface="微软雅黑" panose="020B0503020204020204" pitchFamily="34" charset="-122"/>
                <a:ea typeface="微软雅黑" panose="020B0503020204020204" pitchFamily="34" charset="-122"/>
              </a:rPr>
              <a:t>1</a:t>
            </a:r>
            <a:r>
              <a:rPr lang="zh-CN" altLang="zh-CN" sz="1050" b="1" dirty="0">
                <a:latin typeface="微软雅黑" panose="020B0503020204020204" pitchFamily="34" charset="-122"/>
                <a:ea typeface="微软雅黑" panose="020B0503020204020204" pitchFamily="34" charset="-122"/>
              </a:rPr>
              <a:t>、负责机具设备的安全管理；</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2</a:t>
            </a:r>
            <a:r>
              <a:rPr lang="zh-CN" altLang="zh-CN" sz="1050" b="1" dirty="0">
                <a:latin typeface="微软雅黑" panose="020B0503020204020204" pitchFamily="34" charset="-122"/>
                <a:ea typeface="微软雅黑" panose="020B0503020204020204" pitchFamily="34" charset="-122"/>
              </a:rPr>
              <a:t>、参加对起重机械设备安装完成后的检查和验收，督促安装单位及时检测、办理使用登记；</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3</a:t>
            </a:r>
            <a:r>
              <a:rPr lang="zh-CN" altLang="zh-CN" sz="1050" b="1" dirty="0">
                <a:latin typeface="微软雅黑" panose="020B0503020204020204" pitchFamily="34" charset="-122"/>
                <a:ea typeface="微软雅黑" panose="020B0503020204020204" pitchFamily="34" charset="-122"/>
              </a:rPr>
              <a:t>、每天对机械设备运行情况进行巡查，每半月组织一次专项检查，并复查整改落实情况；</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4</a:t>
            </a:r>
            <a:r>
              <a:rPr lang="zh-CN" altLang="zh-CN" sz="1050" b="1" dirty="0">
                <a:latin typeface="微软雅黑" panose="020B0503020204020204" pitchFamily="34" charset="-122"/>
                <a:ea typeface="微软雅黑" panose="020B0503020204020204" pitchFamily="34" charset="-122"/>
              </a:rPr>
              <a:t>、对起重机械设备安装、拆卸及顶升、加节、附墙等特殊过程进行安全交底并现场监督；</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5</a:t>
            </a:r>
            <a:r>
              <a:rPr lang="zh-CN" altLang="zh-CN" sz="1050" b="1" dirty="0">
                <a:latin typeface="微软雅黑" panose="020B0503020204020204" pitchFamily="34" charset="-122"/>
                <a:ea typeface="微软雅黑" panose="020B0503020204020204" pitchFamily="34" charset="-122"/>
              </a:rPr>
              <a:t>、督促设备租赁商对起重机械设备及其安全保护装置、吊具、索具等进行经常性和定期的检查、维护和保养；</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6</a:t>
            </a:r>
            <a:r>
              <a:rPr lang="zh-CN" altLang="zh-CN" sz="1050" b="1" dirty="0">
                <a:latin typeface="微软雅黑" panose="020B0503020204020204" pitchFamily="34" charset="-122"/>
                <a:ea typeface="微软雅黑" panose="020B0503020204020204" pitchFamily="34" charset="-122"/>
              </a:rPr>
              <a:t>、每月组织机械特种作业安全教育。</a:t>
            </a:r>
            <a:endParaRPr lang="zh-CN" altLang="zh-CN" sz="1050" dirty="0">
              <a:latin typeface="微软雅黑" panose="020B0503020204020204" pitchFamily="34" charset="-122"/>
              <a:ea typeface="微软雅黑" panose="020B0503020204020204" pitchFamily="34" charset="-122"/>
            </a:endParaRPr>
          </a:p>
        </p:txBody>
      </p:sp>
      <p:sp>
        <p:nvSpPr>
          <p:cNvPr id="21" name="TextBox 72"/>
          <p:cNvSpPr txBox="1"/>
          <p:nvPr/>
        </p:nvSpPr>
        <p:spPr>
          <a:xfrm>
            <a:off x="5513185" y="4432671"/>
            <a:ext cx="5535595" cy="1708160"/>
          </a:xfrm>
          <a:prstGeom prst="rect">
            <a:avLst/>
          </a:prstGeom>
          <a:noFill/>
        </p:spPr>
        <p:txBody>
          <a:bodyPr wrap="square" rtlCol="0">
            <a:spAutoFit/>
          </a:bodyPr>
          <a:lstStyle/>
          <a:p>
            <a:pPr fontAlgn="t"/>
            <a:r>
              <a:rPr lang="en-US" altLang="zh-CN" sz="1050" b="1" dirty="0">
                <a:latin typeface="微软雅黑" panose="020B0503020204020204" pitchFamily="34" charset="-122"/>
                <a:ea typeface="微软雅黑" panose="020B0503020204020204" pitchFamily="34" charset="-122"/>
              </a:rPr>
              <a:t>1</a:t>
            </a:r>
            <a:r>
              <a:rPr lang="zh-CN" altLang="zh-CN" sz="1050" b="1" dirty="0">
                <a:latin typeface="微软雅黑" panose="020B0503020204020204" pitchFamily="34" charset="-122"/>
                <a:ea typeface="微软雅黑" panose="020B0503020204020204" pitchFamily="34" charset="-122"/>
              </a:rPr>
              <a:t>、参加塔式起重机和施工升降机专业检测机构检测合格后的验收，一级其他机械设备的验收；</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2</a:t>
            </a:r>
            <a:r>
              <a:rPr lang="zh-CN" altLang="zh-CN" sz="1050" b="1" dirty="0">
                <a:latin typeface="微软雅黑" panose="020B0503020204020204" pitchFamily="34" charset="-122"/>
                <a:ea typeface="微软雅黑" panose="020B0503020204020204" pitchFamily="34" charset="-122"/>
              </a:rPr>
              <a:t>、参加对塔吊司机、指挥，电梯司机等特种设备作业人员的安全教育和安全技术交底；</a:t>
            </a:r>
            <a:endParaRPr lang="zh-CN" altLang="zh-CN" sz="1050" dirty="0">
              <a:latin typeface="微软雅黑" panose="020B0503020204020204" pitchFamily="34" charset="-122"/>
              <a:ea typeface="微软雅黑" panose="020B0503020204020204" pitchFamily="34" charset="-122"/>
            </a:endParaRPr>
          </a:p>
          <a:p>
            <a:r>
              <a:rPr lang="en-US" altLang="zh-CN" sz="1050" b="1" dirty="0">
                <a:latin typeface="微软雅黑" panose="020B0503020204020204" pitchFamily="34" charset="-122"/>
                <a:ea typeface="微软雅黑" panose="020B0503020204020204" pitchFamily="34" charset="-122"/>
              </a:rPr>
              <a:t>3</a:t>
            </a:r>
            <a:r>
              <a:rPr lang="zh-CN" altLang="zh-CN" sz="1050" b="1" dirty="0">
                <a:latin typeface="微软雅黑" panose="020B0503020204020204" pitchFamily="34" charset="-122"/>
                <a:ea typeface="微软雅黑" panose="020B0503020204020204" pitchFamily="34" charset="-122"/>
              </a:rPr>
              <a:t>、参加项目安全周检查、机械设备专项安全检查，督促落实机械设备安全隐患的整改工作；</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4</a:t>
            </a:r>
            <a:r>
              <a:rPr lang="zh-CN" altLang="zh-CN" sz="1050" b="1" dirty="0">
                <a:latin typeface="微软雅黑" panose="020B0503020204020204" pitchFamily="34" charset="-122"/>
                <a:ea typeface="微软雅黑" panose="020B0503020204020204" pitchFamily="34" charset="-122"/>
              </a:rPr>
              <a:t>、值班期间监督分包单位落实工人班前安全教育，保存早班会影像资料；</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5</a:t>
            </a:r>
            <a:r>
              <a:rPr lang="zh-CN" altLang="zh-CN" sz="1050" b="1" dirty="0">
                <a:latin typeface="微软雅黑" panose="020B0503020204020204" pitchFamily="34" charset="-122"/>
                <a:ea typeface="微软雅黑" panose="020B0503020204020204" pitchFamily="34" charset="-122"/>
              </a:rPr>
              <a:t>、参加安全周例会，行为安全之星、安全生产月等活动；</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6</a:t>
            </a:r>
            <a:r>
              <a:rPr lang="zh-CN" altLang="zh-CN" sz="1050" b="1" dirty="0">
                <a:latin typeface="微软雅黑" panose="020B0503020204020204" pitchFamily="34" charset="-122"/>
                <a:ea typeface="微软雅黑" panose="020B0503020204020204" pitchFamily="34" charset="-122"/>
              </a:rPr>
              <a:t>、参加各类应急救援演练；</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7</a:t>
            </a:r>
            <a:r>
              <a:rPr lang="zh-CN" altLang="zh-CN" sz="1050" b="1" dirty="0">
                <a:latin typeface="微软雅黑" panose="020B0503020204020204" pitchFamily="34" charset="-122"/>
                <a:ea typeface="微软雅黑" panose="020B0503020204020204" pitchFamily="34" charset="-122"/>
              </a:rPr>
              <a:t>、审核起重吊装作业申请；</a:t>
            </a:r>
            <a:endParaRPr lang="zh-CN" altLang="zh-CN" sz="1050" dirty="0">
              <a:latin typeface="微软雅黑" panose="020B0503020204020204" pitchFamily="34" charset="-122"/>
              <a:ea typeface="微软雅黑" panose="020B0503020204020204" pitchFamily="34" charset="-122"/>
            </a:endParaRPr>
          </a:p>
          <a:p>
            <a:pPr fontAlgn="t"/>
            <a:r>
              <a:rPr lang="en-US" altLang="zh-CN" sz="1050" b="1" dirty="0">
                <a:latin typeface="微软雅黑" panose="020B0503020204020204" pitchFamily="34" charset="-122"/>
                <a:ea typeface="微软雅黑" panose="020B0503020204020204" pitchFamily="34" charset="-122"/>
              </a:rPr>
              <a:t>8</a:t>
            </a:r>
            <a:r>
              <a:rPr lang="zh-CN" altLang="zh-CN" sz="1050" b="1" dirty="0">
                <a:latin typeface="微软雅黑" panose="020B0503020204020204" pitchFamily="34" charset="-122"/>
                <a:ea typeface="微软雅黑" panose="020B0503020204020204" pitchFamily="34" charset="-122"/>
              </a:rPr>
              <a:t>、发生生产安全事故，立即向项目经理报告，组织抢救伤员和人员疏散，并保护好现场，配合事故调查，认真落实防范措施。</a:t>
            </a:r>
            <a:endParaRPr lang="zh-CN" altLang="zh-CN" sz="1050" dirty="0">
              <a:latin typeface="微软雅黑" panose="020B0503020204020204" pitchFamily="34" charset="-122"/>
              <a:ea typeface="微软雅黑" panose="020B0503020204020204" pitchFamily="34" charset="-122"/>
            </a:endParaRPr>
          </a:p>
        </p:txBody>
      </p:sp>
      <p:sp>
        <p:nvSpPr>
          <p:cNvPr id="24" name="koppt-矩形"/>
          <p:cNvSpPr/>
          <p:nvPr/>
        </p:nvSpPr>
        <p:spPr>
          <a:xfrm flipV="1">
            <a:off x="5412426" y="2558389"/>
            <a:ext cx="5636354" cy="1264480"/>
          </a:xfrm>
          <a:prstGeom prst="rect">
            <a:avLst/>
          </a:prstGeom>
          <a:noFill/>
          <a:ln w="38100" cap="flat">
            <a:solidFill>
              <a:srgbClr val="D9D9D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4289" tIns="64289" rIns="64289" bIns="64289" numCol="1" spcCol="38100" rtlCol="0" anchor="ctr" anchorCtr="1">
            <a:noAutofit/>
          </a:bodyPr>
          <a:lstStyle/>
          <a:p>
            <a:pPr algn="ctr" defTabSz="433070" fontAlgn="auto" hangingPunct="0">
              <a:spcBef>
                <a:spcPts val="0"/>
              </a:spcBef>
              <a:spcAft>
                <a:spcPts val="0"/>
              </a:spcAft>
            </a:pPr>
            <a:endParaRPr lang="zh-CN" altLang="en-US" sz="2800"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endParaRPr>
          </a:p>
        </p:txBody>
      </p:sp>
      <p:sp>
        <p:nvSpPr>
          <p:cNvPr id="25" name="koppt-矩形"/>
          <p:cNvSpPr/>
          <p:nvPr/>
        </p:nvSpPr>
        <p:spPr>
          <a:xfrm flipV="1">
            <a:off x="5434416" y="4432669"/>
            <a:ext cx="5636355" cy="1708159"/>
          </a:xfrm>
          <a:prstGeom prst="rect">
            <a:avLst/>
          </a:prstGeom>
          <a:noFill/>
          <a:ln w="38100" cap="flat">
            <a:solidFill>
              <a:srgbClr val="D9D9D9"/>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4289" tIns="64289" rIns="64289" bIns="64289" numCol="1" spcCol="38100" rtlCol="0" anchor="ctr" anchorCtr="1">
            <a:noAutofit/>
          </a:bodyPr>
          <a:lstStyle/>
          <a:p>
            <a:pPr algn="ctr" defTabSz="433070" fontAlgn="auto" hangingPunct="0">
              <a:spcBef>
                <a:spcPts val="0"/>
              </a:spcBef>
              <a:spcAft>
                <a:spcPts val="0"/>
              </a:spcAft>
            </a:pPr>
            <a:endParaRPr lang="zh-CN" altLang="en-US" sz="2800" dirty="0">
              <a:solidFill>
                <a:srgbClr val="FFFFFF"/>
              </a:solidFill>
              <a:latin typeface="微软雅黑" panose="020B0503020204020204" pitchFamily="34" charset="-122"/>
              <a:ea typeface="微软雅黑" panose="020B0503020204020204" pitchFamily="34" charset="-122"/>
              <a:cs typeface="Lantinghei SC Extralight"/>
              <a:sym typeface="Lantinghei SC Extralight"/>
            </a:endParaRPr>
          </a:p>
        </p:txBody>
      </p:sp>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24" name="文本框 23"/>
          <p:cNvSpPr txBox="1"/>
          <p:nvPr/>
        </p:nvSpPr>
        <p:spPr>
          <a:xfrm>
            <a:off x="902183" y="2338767"/>
            <a:ext cx="10001424" cy="1198880"/>
          </a:xfrm>
          <a:prstGeom prst="rect">
            <a:avLst/>
          </a:prstGeom>
          <a:noFill/>
        </p:spPr>
        <p:txBody>
          <a:bodyPr wrap="square" rtlCol="0">
            <a:spAutoFit/>
          </a:bodyPr>
          <a:lstStyle/>
          <a:p>
            <a:pPr algn="ctr">
              <a:lnSpc>
                <a:spcPct val="150000"/>
              </a:lnSpc>
            </a:pPr>
            <a:r>
              <a:rPr lang="en-US" altLang="zh-CN"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rPr>
              <a:t>3.2 </a:t>
            </a:r>
            <a:r>
              <a:rPr lang="zh-CN" altLang="en-US"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rPr>
              <a:t>安全生产责任制考核管理</a:t>
            </a:r>
            <a:endParaRPr lang="zh-CN" altLang="en-US"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endParaRPr>
          </a:p>
        </p:txBody>
      </p:sp>
    </p:spTree>
  </p:cSld>
  <p:clrMapOvr>
    <a:masterClrMapping/>
  </p:clrMapOvr>
  <p:transition>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24" name="文本框 23"/>
          <p:cNvSpPr txBox="1"/>
          <p:nvPr/>
        </p:nvSpPr>
        <p:spPr>
          <a:xfrm>
            <a:off x="1095223" y="2429572"/>
            <a:ext cx="10001424" cy="1198880"/>
          </a:xfrm>
          <a:prstGeom prst="rect">
            <a:avLst/>
          </a:prstGeom>
          <a:noFill/>
        </p:spPr>
        <p:txBody>
          <a:bodyPr wrap="square" rtlCol="0">
            <a:spAutoFit/>
          </a:bodyPr>
          <a:lstStyle/>
          <a:p>
            <a:pPr algn="ctr">
              <a:lnSpc>
                <a:spcPct val="150000"/>
              </a:lnSpc>
            </a:pPr>
            <a:r>
              <a:rPr lang="en-US" altLang="zh-CN"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rPr>
              <a:t>1. </a:t>
            </a:r>
            <a:r>
              <a:rPr lang="zh-CN" altLang="en-US"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sym typeface="+mn-ea"/>
              </a:rPr>
              <a:t>总则</a:t>
            </a:r>
            <a:endParaRPr lang="zh-CN" altLang="en-US"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6" name="文本框 5"/>
          <p:cNvSpPr txBox="1"/>
          <p:nvPr/>
        </p:nvSpPr>
        <p:spPr>
          <a:xfrm>
            <a:off x="62231" y="78105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3.2</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管理要求</a:t>
            </a:r>
            <a:r>
              <a:rPr lang="en-US" altLang="zh-CN" sz="2000" b="1" dirty="0">
                <a:latin typeface="仿宋" panose="02010609060101010101" charset="-122"/>
                <a:ea typeface="仿宋" panose="02010609060101010101" charset="-122"/>
                <a:cs typeface="仿宋" panose="02010609060101010101" charset="-122"/>
                <a:sym typeface="+mn-ea"/>
              </a:rPr>
              <a:t>-</a:t>
            </a:r>
            <a:r>
              <a:rPr lang="zh-CN" altLang="en-US" sz="2000" b="1" dirty="0">
                <a:latin typeface="仿宋" panose="02010609060101010101" charset="-122"/>
                <a:ea typeface="仿宋" panose="02010609060101010101" charset="-122"/>
                <a:cs typeface="仿宋" panose="02010609060101010101" charset="-122"/>
                <a:sym typeface="+mn-ea"/>
              </a:rPr>
              <a:t>安全生产职责</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7" name="文本框 6"/>
          <p:cNvSpPr txBox="1"/>
          <p:nvPr/>
        </p:nvSpPr>
        <p:spPr>
          <a:xfrm>
            <a:off x="346011" y="1238249"/>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3.2</a:t>
            </a:r>
            <a:r>
              <a:rPr lang="en-US" altLang="zh-CN" sz="1600" b="1" dirty="0">
                <a:latin typeface="仿宋" panose="02010609060101010101" charset="-122"/>
                <a:ea typeface="仿宋" panose="02010609060101010101" charset="-122"/>
                <a:cs typeface="仿宋" panose="02010609060101010101" charset="-122"/>
              </a:rPr>
              <a:t>.1 </a:t>
            </a:r>
            <a:r>
              <a:rPr lang="zh-CN" altLang="en-US" sz="1600" b="1" dirty="0">
                <a:latin typeface="仿宋" panose="02010609060101010101" charset="-122"/>
                <a:ea typeface="仿宋" panose="02010609060101010101" charset="-122"/>
                <a:cs typeface="仿宋" panose="02010609060101010101" charset="-122"/>
              </a:rPr>
              <a:t> 安全生产责任书签订</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graphicFrame>
        <p:nvGraphicFramePr>
          <p:cNvPr id="3" name="表格 2"/>
          <p:cNvGraphicFramePr>
            <a:graphicFrameLocks noGrp="1"/>
          </p:cNvGraphicFramePr>
          <p:nvPr/>
        </p:nvGraphicFramePr>
        <p:xfrm>
          <a:off x="1476913" y="2085700"/>
          <a:ext cx="9238173" cy="3735354"/>
        </p:xfrm>
        <a:graphic>
          <a:graphicData uri="http://schemas.openxmlformats.org/drawingml/2006/table">
            <a:tbl>
              <a:tblPr>
                <a:tableStyleId>{5C22544A-7EE6-4342-B048-85BDC9FD1C3A}</a:tableStyleId>
              </a:tblPr>
              <a:tblGrid>
                <a:gridCol w="3337296"/>
                <a:gridCol w="1285791"/>
                <a:gridCol w="3337296"/>
                <a:gridCol w="1277790"/>
              </a:tblGrid>
              <a:tr h="516231">
                <a:tc>
                  <a:txBody>
                    <a:bodyPr/>
                    <a:lstStyle/>
                    <a:p>
                      <a:pPr marL="65405" marR="0" indent="0" algn="ctr">
                        <a:lnSpc>
                          <a:spcPct val="130000"/>
                        </a:lnSpc>
                        <a:spcAft>
                          <a:spcPts val="0"/>
                        </a:spcAft>
                      </a:pPr>
                      <a:r>
                        <a:rPr lang="zh-CN" altLang="en-US" sz="1600" b="1" kern="100" dirty="0">
                          <a:solidFill>
                            <a:schemeClr val="bg1"/>
                          </a:solidFill>
                          <a:effectLst/>
                          <a:latin typeface="仿宋" panose="02010609060101010101" charset="-122"/>
                          <a:ea typeface="仿宋" panose="02010609060101010101" charset="-122"/>
                        </a:rPr>
                        <a:t>层级</a:t>
                      </a:r>
                      <a:endParaRPr lang="zh-CN" altLang="en-US" sz="1600" b="1" kern="100" dirty="0">
                        <a:solidFill>
                          <a:schemeClr val="bg1"/>
                        </a:solidFill>
                        <a:effectLst/>
                        <a:latin typeface="仿宋" panose="02010609060101010101" charset="-122"/>
                        <a:ea typeface="仿宋" panose="02010609060101010101" charset="-122"/>
                      </a:endParaRPr>
                    </a:p>
                  </a:txBody>
                  <a:tcPr marL="171450" marR="73025" marT="71120">
                    <a:solidFill>
                      <a:srgbClr val="00AEEF"/>
                    </a:solidFill>
                  </a:tcPr>
                </a:tc>
                <a:tc>
                  <a:txBody>
                    <a:bodyPr/>
                    <a:lstStyle/>
                    <a:p>
                      <a:pPr marL="0" marR="97155" indent="0" algn="ctr">
                        <a:lnSpc>
                          <a:spcPct val="130000"/>
                        </a:lnSpc>
                        <a:spcAft>
                          <a:spcPts val="0"/>
                        </a:spcAft>
                      </a:pPr>
                      <a:r>
                        <a:rPr lang="zh-CN" altLang="en-US" sz="1600" b="1" kern="100" dirty="0">
                          <a:solidFill>
                            <a:schemeClr val="bg1"/>
                          </a:solidFill>
                          <a:effectLst/>
                          <a:latin typeface="仿宋" panose="02010609060101010101" charset="-122"/>
                          <a:ea typeface="仿宋" panose="02010609060101010101" charset="-122"/>
                        </a:rPr>
                        <a:t>签发人</a:t>
                      </a:r>
                      <a:endParaRPr lang="zh-CN" altLang="en-US" sz="1600" b="1" kern="100" dirty="0">
                        <a:solidFill>
                          <a:schemeClr val="bg1"/>
                        </a:solidFill>
                        <a:effectLst/>
                        <a:latin typeface="仿宋" panose="02010609060101010101" charset="-122"/>
                        <a:ea typeface="仿宋" panose="02010609060101010101" charset="-122"/>
                      </a:endParaRPr>
                    </a:p>
                  </a:txBody>
                  <a:tcPr marL="171450" marR="73025" marT="71120">
                    <a:solidFill>
                      <a:srgbClr val="00AEEF"/>
                    </a:solidFill>
                  </a:tcPr>
                </a:tc>
                <a:tc>
                  <a:txBody>
                    <a:bodyPr/>
                    <a:lstStyle/>
                    <a:p>
                      <a:pPr marL="0" marR="99060" indent="0" algn="ctr">
                        <a:lnSpc>
                          <a:spcPct val="130000"/>
                        </a:lnSpc>
                        <a:spcAft>
                          <a:spcPts val="0"/>
                        </a:spcAft>
                      </a:pPr>
                      <a:r>
                        <a:rPr lang="zh-CN" altLang="en-US" sz="1600" b="1" kern="100" dirty="0">
                          <a:solidFill>
                            <a:schemeClr val="bg1"/>
                          </a:solidFill>
                          <a:effectLst/>
                          <a:latin typeface="仿宋" panose="02010609060101010101" charset="-122"/>
                          <a:ea typeface="仿宋" panose="02010609060101010101" charset="-122"/>
                        </a:rPr>
                        <a:t>责任人</a:t>
                      </a:r>
                      <a:endParaRPr lang="zh-CN" altLang="en-US" sz="1600" b="1" kern="100" dirty="0">
                        <a:solidFill>
                          <a:schemeClr val="bg1"/>
                        </a:solidFill>
                        <a:effectLst/>
                        <a:latin typeface="仿宋" panose="02010609060101010101" charset="-122"/>
                        <a:ea typeface="仿宋" panose="02010609060101010101" charset="-122"/>
                      </a:endParaRPr>
                    </a:p>
                  </a:txBody>
                  <a:tcPr marL="171450" marR="73025" marT="71120">
                    <a:solidFill>
                      <a:srgbClr val="00AEEF"/>
                    </a:solidFill>
                  </a:tcPr>
                </a:tc>
                <a:tc>
                  <a:txBody>
                    <a:bodyPr/>
                    <a:lstStyle/>
                    <a:p>
                      <a:pPr marL="67945" marR="0" indent="0" algn="ctr">
                        <a:lnSpc>
                          <a:spcPct val="130000"/>
                        </a:lnSpc>
                        <a:spcAft>
                          <a:spcPts val="0"/>
                        </a:spcAft>
                      </a:pPr>
                      <a:r>
                        <a:rPr lang="zh-CN" altLang="en-US" sz="1600" b="1" kern="100" dirty="0">
                          <a:solidFill>
                            <a:schemeClr val="bg1"/>
                          </a:solidFill>
                          <a:effectLst/>
                          <a:latin typeface="仿宋" panose="02010609060101010101" charset="-122"/>
                          <a:ea typeface="仿宋" panose="02010609060101010101" charset="-122"/>
                        </a:rPr>
                        <a:t>责任周期</a:t>
                      </a:r>
                      <a:endParaRPr lang="zh-CN" altLang="en-US" sz="1600" b="1" kern="100" dirty="0">
                        <a:solidFill>
                          <a:schemeClr val="bg1"/>
                        </a:solidFill>
                        <a:effectLst/>
                        <a:latin typeface="仿宋" panose="02010609060101010101" charset="-122"/>
                        <a:ea typeface="仿宋" panose="02010609060101010101" charset="-122"/>
                      </a:endParaRPr>
                    </a:p>
                  </a:txBody>
                  <a:tcPr marL="171450" marR="73025" marT="71120">
                    <a:solidFill>
                      <a:srgbClr val="00AEEF"/>
                    </a:solidFill>
                  </a:tcPr>
                </a:tc>
              </a:tr>
              <a:tr h="386017">
                <a:tc rowSpan="3">
                  <a:txBody>
                    <a:bodyPr/>
                    <a:lstStyle/>
                    <a:p>
                      <a:pPr marL="65405" marR="0" indent="0" algn="ctr">
                        <a:lnSpc>
                          <a:spcPct val="150000"/>
                        </a:lnSpc>
                        <a:spcAft>
                          <a:spcPts val="0"/>
                        </a:spcAft>
                      </a:pPr>
                      <a:r>
                        <a:rPr lang="zh-CN" altLang="en-US" sz="1400" b="1" kern="100" dirty="0">
                          <a:effectLst/>
                          <a:latin typeface="仿宋" panose="02010609060101010101" charset="-122"/>
                          <a:ea typeface="仿宋" panose="02010609060101010101" charset="-122"/>
                        </a:rPr>
                        <a:t>公司</a:t>
                      </a:r>
                      <a:endParaRPr lang="zh-CN" altLang="en-US" sz="1400" b="1" kern="100" dirty="0">
                        <a:solidFill>
                          <a:srgbClr val="000000"/>
                        </a:solidFill>
                        <a:effectLst/>
                        <a:latin typeface="仿宋" panose="02010609060101010101" charset="-122"/>
                        <a:ea typeface="仿宋" panose="02010609060101010101" charset="-122"/>
                      </a:endParaRPr>
                    </a:p>
                  </a:txBody>
                  <a:tcPr marL="171450" marR="73025" marT="71120" anchor="ctr"/>
                </a:tc>
                <a:tc rowSpan="3">
                  <a:txBody>
                    <a:bodyPr/>
                    <a:lstStyle/>
                    <a:p>
                      <a:pPr marL="0" marR="98425" indent="0" algn="ctr">
                        <a:lnSpc>
                          <a:spcPct val="150000"/>
                        </a:lnSpc>
                        <a:spcAft>
                          <a:spcPts val="0"/>
                        </a:spcAft>
                      </a:pPr>
                      <a:r>
                        <a:rPr lang="zh-CN" altLang="en-US" sz="1400" b="1" kern="100" dirty="0">
                          <a:effectLst/>
                          <a:latin typeface="仿宋" panose="02010609060101010101" charset="-122"/>
                          <a:ea typeface="仿宋" panose="02010609060101010101" charset="-122"/>
                        </a:rPr>
                        <a:t>总经理</a:t>
                      </a:r>
                      <a:endParaRPr lang="zh-CN" altLang="en-US" sz="1400" b="1" kern="100" dirty="0">
                        <a:solidFill>
                          <a:srgbClr val="000000"/>
                        </a:solidFill>
                        <a:effectLst/>
                        <a:latin typeface="仿宋" panose="02010609060101010101" charset="-122"/>
                        <a:ea typeface="仿宋" panose="02010609060101010101" charset="-122"/>
                      </a:endParaRPr>
                    </a:p>
                  </a:txBody>
                  <a:tcPr marL="171450" marR="73025" marT="71120" anchor="ctr"/>
                </a:tc>
                <a:tc>
                  <a:txBody>
                    <a:bodyPr/>
                    <a:lstStyle/>
                    <a:p>
                      <a:pPr marL="0" marR="99060" indent="0" algn="ctr">
                        <a:lnSpc>
                          <a:spcPct val="107000"/>
                        </a:lnSpc>
                        <a:spcAft>
                          <a:spcPts val="0"/>
                        </a:spcAft>
                      </a:pPr>
                      <a:r>
                        <a:rPr lang="zh-CN" altLang="en-US" sz="1400" b="1" kern="100" dirty="0">
                          <a:effectLst/>
                          <a:latin typeface="仿宋" panose="02010609060101010101" charset="-122"/>
                          <a:ea typeface="仿宋" panose="02010609060101010101" charset="-122"/>
                        </a:rPr>
                        <a:t>公司职能部门负责人</a:t>
                      </a:r>
                      <a:endParaRPr lang="zh-CN" altLang="en-US" sz="1400" b="1" kern="100" dirty="0">
                        <a:solidFill>
                          <a:srgbClr val="000000"/>
                        </a:solidFill>
                        <a:effectLst/>
                        <a:latin typeface="仿宋" panose="02010609060101010101" charset="-122"/>
                        <a:ea typeface="仿宋" panose="02010609060101010101" charset="-122"/>
                      </a:endParaRPr>
                    </a:p>
                  </a:txBody>
                  <a:tcPr marL="171450" marR="73025" marT="71120"/>
                </a:tc>
                <a:tc>
                  <a:txBody>
                    <a:bodyPr/>
                    <a:lstStyle/>
                    <a:p>
                      <a:pPr marL="0" marR="99695" indent="0" algn="ctr">
                        <a:lnSpc>
                          <a:spcPct val="107000"/>
                        </a:lnSpc>
                        <a:spcAft>
                          <a:spcPts val="0"/>
                        </a:spcAft>
                      </a:pPr>
                      <a:r>
                        <a:rPr lang="zh-CN" altLang="en-US" sz="1400" b="1" kern="100">
                          <a:effectLst/>
                          <a:latin typeface="仿宋" panose="02010609060101010101" charset="-122"/>
                          <a:ea typeface="仿宋" panose="02010609060101010101" charset="-122"/>
                        </a:rPr>
                        <a:t>每年</a:t>
                      </a:r>
                      <a:endParaRPr lang="zh-CN" altLang="en-US" sz="1400" b="1" kern="100">
                        <a:solidFill>
                          <a:srgbClr val="000000"/>
                        </a:solidFill>
                        <a:effectLst/>
                        <a:latin typeface="仿宋" panose="02010609060101010101" charset="-122"/>
                        <a:ea typeface="仿宋" panose="02010609060101010101" charset="-122"/>
                      </a:endParaRPr>
                    </a:p>
                  </a:txBody>
                  <a:tcPr marL="171450" marR="73025" marT="71120"/>
                </a:tc>
              </a:tr>
              <a:tr h="485796">
                <a:tc vMerge="1">
                  <a:tcPr/>
                </a:tc>
                <a:tc vMerge="1">
                  <a:tcPr/>
                </a:tc>
                <a:tc>
                  <a:txBody>
                    <a:bodyPr/>
                    <a:lstStyle/>
                    <a:p>
                      <a:pPr marL="0" marR="99060" indent="0" algn="ctr">
                        <a:lnSpc>
                          <a:spcPct val="150000"/>
                        </a:lnSpc>
                        <a:spcAft>
                          <a:spcPts val="0"/>
                        </a:spcAft>
                      </a:pPr>
                      <a:r>
                        <a:rPr lang="zh-CN" altLang="en-US" sz="1400" b="1" kern="100" dirty="0">
                          <a:effectLst/>
                          <a:latin typeface="仿宋" panose="02010609060101010101" charset="-122"/>
                          <a:ea typeface="仿宋" panose="02010609060101010101" charset="-122"/>
                        </a:rPr>
                        <a:t>分公司经理、书记</a:t>
                      </a:r>
                      <a:endParaRPr lang="zh-CN" altLang="en-US" sz="1400" b="1" kern="100" dirty="0">
                        <a:solidFill>
                          <a:srgbClr val="000000"/>
                        </a:solidFill>
                        <a:effectLst/>
                        <a:latin typeface="仿宋" panose="02010609060101010101" charset="-122"/>
                        <a:ea typeface="仿宋" panose="02010609060101010101" charset="-122"/>
                      </a:endParaRPr>
                    </a:p>
                  </a:txBody>
                  <a:tcPr marL="171450" marR="73025" marT="71120"/>
                </a:tc>
                <a:tc>
                  <a:txBody>
                    <a:bodyPr/>
                    <a:lstStyle/>
                    <a:p>
                      <a:pPr marL="0" marR="0" indent="0" algn="ctr">
                        <a:lnSpc>
                          <a:spcPct val="150000"/>
                        </a:lnSpc>
                        <a:spcAft>
                          <a:spcPts val="800"/>
                        </a:spcAft>
                      </a:pPr>
                      <a:r>
                        <a:rPr lang="zh-CN" altLang="en-US" sz="1400" b="1" kern="100" dirty="0">
                          <a:effectLst/>
                          <a:latin typeface="仿宋" panose="02010609060101010101" charset="-122"/>
                          <a:ea typeface="仿宋" panose="02010609060101010101" charset="-122"/>
                        </a:rPr>
                        <a:t> </a:t>
                      </a:r>
                      <a:endParaRPr lang="zh-CN" altLang="en-US" sz="1400" b="1" kern="100" dirty="0">
                        <a:solidFill>
                          <a:srgbClr val="000000"/>
                        </a:solidFill>
                        <a:effectLst/>
                        <a:latin typeface="仿宋" panose="02010609060101010101" charset="-122"/>
                        <a:ea typeface="仿宋" panose="02010609060101010101" charset="-122"/>
                      </a:endParaRPr>
                    </a:p>
                  </a:txBody>
                  <a:tcPr marL="171450" marR="73025" marT="71120"/>
                </a:tc>
              </a:tr>
              <a:tr h="469462">
                <a:tc vMerge="1">
                  <a:tcPr/>
                </a:tc>
                <a:tc vMerge="1">
                  <a:tcPr/>
                </a:tc>
                <a:tc>
                  <a:txBody>
                    <a:bodyPr/>
                    <a:lstStyle/>
                    <a:p>
                      <a:pPr marL="0" marR="99060" indent="0" algn="ctr">
                        <a:lnSpc>
                          <a:spcPct val="150000"/>
                        </a:lnSpc>
                        <a:spcAft>
                          <a:spcPts val="0"/>
                        </a:spcAft>
                      </a:pPr>
                      <a:r>
                        <a:rPr lang="zh-CN" altLang="en-US" sz="1400" b="1" kern="100" dirty="0">
                          <a:effectLst/>
                          <a:latin typeface="仿宋" panose="02010609060101010101" charset="-122"/>
                          <a:ea typeface="仿宋" panose="02010609060101010101" charset="-122"/>
                        </a:rPr>
                        <a:t>项目经理</a:t>
                      </a:r>
                      <a:endParaRPr lang="zh-CN" altLang="en-US" sz="1400" b="1" kern="100" dirty="0">
                        <a:solidFill>
                          <a:srgbClr val="000000"/>
                        </a:solidFill>
                        <a:effectLst/>
                        <a:latin typeface="仿宋" panose="02010609060101010101" charset="-122"/>
                        <a:ea typeface="仿宋" panose="02010609060101010101" charset="-122"/>
                      </a:endParaRPr>
                    </a:p>
                  </a:txBody>
                  <a:tcPr marL="171450" marR="73025" marT="71120"/>
                </a:tc>
                <a:tc>
                  <a:txBody>
                    <a:bodyPr/>
                    <a:lstStyle/>
                    <a:p>
                      <a:pPr marL="67945" marR="0" indent="0" algn="ctr">
                        <a:lnSpc>
                          <a:spcPct val="150000"/>
                        </a:lnSpc>
                        <a:spcAft>
                          <a:spcPts val="0"/>
                        </a:spcAft>
                      </a:pPr>
                      <a:r>
                        <a:rPr lang="zh-CN" altLang="en-US" sz="1400" b="1" kern="100" dirty="0">
                          <a:effectLst/>
                          <a:latin typeface="仿宋" panose="02010609060101010101" charset="-122"/>
                          <a:ea typeface="仿宋" panose="02010609060101010101" charset="-122"/>
                        </a:rPr>
                        <a:t>项目周期</a:t>
                      </a:r>
                      <a:endParaRPr lang="zh-CN" altLang="en-US" sz="1400" b="1" kern="100" dirty="0">
                        <a:solidFill>
                          <a:srgbClr val="000000"/>
                        </a:solidFill>
                        <a:effectLst/>
                        <a:latin typeface="仿宋" panose="02010609060101010101" charset="-122"/>
                        <a:ea typeface="仿宋" panose="02010609060101010101" charset="-122"/>
                      </a:endParaRPr>
                    </a:p>
                  </a:txBody>
                  <a:tcPr marL="171450" marR="73025" marT="71120"/>
                </a:tc>
              </a:tr>
              <a:tr h="469462">
                <a:tc rowSpan="2">
                  <a:txBody>
                    <a:bodyPr/>
                    <a:lstStyle/>
                    <a:p>
                      <a:pPr marL="0" marR="0" indent="0" algn="ctr">
                        <a:lnSpc>
                          <a:spcPct val="150000"/>
                        </a:lnSpc>
                        <a:spcAft>
                          <a:spcPts val="0"/>
                        </a:spcAft>
                      </a:pPr>
                      <a:r>
                        <a:rPr lang="zh-CN" altLang="en-US" sz="1400" b="1" kern="100">
                          <a:effectLst/>
                          <a:latin typeface="仿宋" panose="02010609060101010101" charset="-122"/>
                          <a:ea typeface="仿宋" panose="02010609060101010101" charset="-122"/>
                        </a:rPr>
                        <a:t>分公司</a:t>
                      </a:r>
                      <a:endParaRPr lang="zh-CN" altLang="en-US" sz="1400" b="1" kern="100">
                        <a:solidFill>
                          <a:srgbClr val="000000"/>
                        </a:solidFill>
                        <a:effectLst/>
                        <a:latin typeface="仿宋" panose="02010609060101010101" charset="-122"/>
                        <a:ea typeface="仿宋" panose="02010609060101010101" charset="-122"/>
                      </a:endParaRPr>
                    </a:p>
                  </a:txBody>
                  <a:tcPr marL="171450" marR="73025" marT="71120" anchor="ctr"/>
                </a:tc>
                <a:tc rowSpan="2">
                  <a:txBody>
                    <a:bodyPr/>
                    <a:lstStyle/>
                    <a:p>
                      <a:pPr marL="0" marR="101600" indent="0" algn="ctr">
                        <a:lnSpc>
                          <a:spcPct val="150000"/>
                        </a:lnSpc>
                        <a:spcAft>
                          <a:spcPts val="0"/>
                        </a:spcAft>
                      </a:pPr>
                      <a:r>
                        <a:rPr lang="zh-CN" altLang="en-US" sz="1400" b="1" kern="100">
                          <a:effectLst/>
                          <a:latin typeface="仿宋" panose="02010609060101010101" charset="-122"/>
                          <a:ea typeface="仿宋" panose="02010609060101010101" charset="-122"/>
                        </a:rPr>
                        <a:t>经理</a:t>
                      </a:r>
                      <a:endParaRPr lang="zh-CN" altLang="en-US" sz="1400" b="1" kern="100">
                        <a:solidFill>
                          <a:srgbClr val="000000"/>
                        </a:solidFill>
                        <a:effectLst/>
                        <a:latin typeface="仿宋" panose="02010609060101010101" charset="-122"/>
                        <a:ea typeface="仿宋" panose="02010609060101010101" charset="-122"/>
                      </a:endParaRPr>
                    </a:p>
                  </a:txBody>
                  <a:tcPr marL="171450" marR="73025" marT="71120" anchor="ctr"/>
                </a:tc>
                <a:tc>
                  <a:txBody>
                    <a:bodyPr/>
                    <a:lstStyle/>
                    <a:p>
                      <a:pPr marL="0" marR="100965" indent="0" algn="ctr">
                        <a:lnSpc>
                          <a:spcPct val="150000"/>
                        </a:lnSpc>
                        <a:spcAft>
                          <a:spcPts val="0"/>
                        </a:spcAft>
                      </a:pPr>
                      <a:r>
                        <a:rPr lang="zh-CN" altLang="en-US" sz="1400" b="1" kern="100" dirty="0">
                          <a:effectLst/>
                          <a:latin typeface="仿宋" panose="02010609060101010101" charset="-122"/>
                          <a:ea typeface="仿宋" panose="02010609060101010101" charset="-122"/>
                        </a:rPr>
                        <a:t>职能部门负责人</a:t>
                      </a:r>
                      <a:endParaRPr lang="zh-CN" altLang="en-US" sz="1400" b="1" kern="100" dirty="0">
                        <a:solidFill>
                          <a:srgbClr val="000000"/>
                        </a:solidFill>
                        <a:effectLst/>
                        <a:latin typeface="仿宋" panose="02010609060101010101" charset="-122"/>
                        <a:ea typeface="仿宋" panose="02010609060101010101" charset="-122"/>
                      </a:endParaRPr>
                    </a:p>
                  </a:txBody>
                  <a:tcPr marL="171450" marR="73025" marT="71120"/>
                </a:tc>
                <a:tc>
                  <a:txBody>
                    <a:bodyPr/>
                    <a:lstStyle/>
                    <a:p>
                      <a:pPr marL="0" marR="99695" indent="0" algn="ctr">
                        <a:lnSpc>
                          <a:spcPct val="150000"/>
                        </a:lnSpc>
                        <a:spcAft>
                          <a:spcPts val="0"/>
                        </a:spcAft>
                      </a:pPr>
                      <a:r>
                        <a:rPr lang="zh-CN" altLang="en-US" sz="1400" b="1" kern="100" dirty="0">
                          <a:effectLst/>
                          <a:latin typeface="仿宋" panose="02010609060101010101" charset="-122"/>
                          <a:ea typeface="仿宋" panose="02010609060101010101" charset="-122"/>
                        </a:rPr>
                        <a:t>每年</a:t>
                      </a:r>
                      <a:endParaRPr lang="zh-CN" altLang="en-US" sz="1400" b="1" kern="100" dirty="0">
                        <a:solidFill>
                          <a:srgbClr val="000000"/>
                        </a:solidFill>
                        <a:effectLst/>
                        <a:latin typeface="仿宋" panose="02010609060101010101" charset="-122"/>
                        <a:ea typeface="仿宋" panose="02010609060101010101" charset="-122"/>
                      </a:endParaRPr>
                    </a:p>
                  </a:txBody>
                  <a:tcPr marL="171450" marR="73025" marT="71120"/>
                </a:tc>
              </a:tr>
              <a:tr h="469462">
                <a:tc vMerge="1">
                  <a:tcPr/>
                </a:tc>
                <a:tc vMerge="1">
                  <a:tcPr/>
                </a:tc>
                <a:tc>
                  <a:txBody>
                    <a:bodyPr/>
                    <a:lstStyle/>
                    <a:p>
                      <a:pPr marL="0" marR="99060" indent="0" algn="ctr">
                        <a:lnSpc>
                          <a:spcPct val="150000"/>
                        </a:lnSpc>
                        <a:spcAft>
                          <a:spcPts val="0"/>
                        </a:spcAft>
                      </a:pPr>
                      <a:r>
                        <a:rPr lang="zh-CN" altLang="en-US" sz="1400" b="1" kern="100" dirty="0">
                          <a:effectLst/>
                          <a:latin typeface="仿宋" panose="02010609060101010101" charset="-122"/>
                          <a:ea typeface="仿宋" panose="02010609060101010101" charset="-122"/>
                        </a:rPr>
                        <a:t>项目经理</a:t>
                      </a:r>
                      <a:endParaRPr lang="zh-CN" altLang="en-US" sz="1400" b="1" kern="100" dirty="0">
                        <a:solidFill>
                          <a:srgbClr val="000000"/>
                        </a:solidFill>
                        <a:effectLst/>
                        <a:latin typeface="仿宋" panose="02010609060101010101" charset="-122"/>
                        <a:ea typeface="仿宋" panose="02010609060101010101" charset="-122"/>
                      </a:endParaRPr>
                    </a:p>
                  </a:txBody>
                  <a:tcPr marL="171450" marR="73025" marT="71120"/>
                </a:tc>
                <a:tc>
                  <a:txBody>
                    <a:bodyPr/>
                    <a:lstStyle/>
                    <a:p>
                      <a:pPr marL="0" marR="99695" indent="0" algn="ctr">
                        <a:lnSpc>
                          <a:spcPct val="150000"/>
                        </a:lnSpc>
                        <a:spcAft>
                          <a:spcPts val="0"/>
                        </a:spcAft>
                      </a:pPr>
                      <a:r>
                        <a:rPr lang="zh-CN" altLang="en-US" sz="1400" b="1" kern="100" dirty="0">
                          <a:effectLst/>
                          <a:latin typeface="仿宋" panose="02010609060101010101" charset="-122"/>
                          <a:ea typeface="仿宋" panose="02010609060101010101" charset="-122"/>
                        </a:rPr>
                        <a:t>每年</a:t>
                      </a:r>
                      <a:endParaRPr lang="zh-CN" altLang="en-US" sz="1400" b="1" kern="100" dirty="0">
                        <a:solidFill>
                          <a:srgbClr val="000000"/>
                        </a:solidFill>
                        <a:effectLst/>
                        <a:latin typeface="仿宋" panose="02010609060101010101" charset="-122"/>
                        <a:ea typeface="仿宋" panose="02010609060101010101" charset="-122"/>
                      </a:endParaRPr>
                    </a:p>
                  </a:txBody>
                  <a:tcPr marL="171450" marR="73025" marT="71120"/>
                </a:tc>
              </a:tr>
              <a:tr h="469462">
                <a:tc>
                  <a:txBody>
                    <a:bodyPr/>
                    <a:lstStyle/>
                    <a:p>
                      <a:pPr marL="0" marR="0" indent="0" algn="ctr">
                        <a:lnSpc>
                          <a:spcPct val="150000"/>
                        </a:lnSpc>
                        <a:spcAft>
                          <a:spcPts val="0"/>
                        </a:spcAft>
                      </a:pPr>
                      <a:r>
                        <a:rPr lang="zh-CN" altLang="en-US" sz="1400" b="1" kern="100">
                          <a:effectLst/>
                          <a:latin typeface="仿宋" panose="02010609060101010101" charset="-122"/>
                          <a:ea typeface="仿宋" panose="02010609060101010101" charset="-122"/>
                        </a:rPr>
                        <a:t>项目部</a:t>
                      </a:r>
                      <a:endParaRPr lang="zh-CN" altLang="en-US" sz="1400" b="1" kern="100">
                        <a:solidFill>
                          <a:srgbClr val="000000"/>
                        </a:solidFill>
                        <a:effectLst/>
                        <a:latin typeface="仿宋" panose="02010609060101010101" charset="-122"/>
                        <a:ea typeface="仿宋" panose="02010609060101010101" charset="-122"/>
                      </a:endParaRPr>
                    </a:p>
                  </a:txBody>
                  <a:tcPr marL="171450" marR="73025" marT="71120"/>
                </a:tc>
                <a:tc>
                  <a:txBody>
                    <a:bodyPr/>
                    <a:lstStyle/>
                    <a:p>
                      <a:pPr marL="71755" marR="0" indent="0" algn="ctr">
                        <a:lnSpc>
                          <a:spcPct val="150000"/>
                        </a:lnSpc>
                        <a:spcAft>
                          <a:spcPts val="0"/>
                        </a:spcAft>
                      </a:pPr>
                      <a:r>
                        <a:rPr lang="zh-CN" altLang="en-US" sz="1400" b="1" kern="100" dirty="0">
                          <a:effectLst/>
                          <a:latin typeface="仿宋" panose="02010609060101010101" charset="-122"/>
                          <a:ea typeface="仿宋" panose="02010609060101010101" charset="-122"/>
                        </a:rPr>
                        <a:t>项目经理</a:t>
                      </a:r>
                      <a:endParaRPr lang="zh-CN" altLang="en-US" sz="1400" b="1" kern="100" dirty="0">
                        <a:solidFill>
                          <a:srgbClr val="000000"/>
                        </a:solidFill>
                        <a:effectLst/>
                        <a:latin typeface="仿宋" panose="02010609060101010101" charset="-122"/>
                        <a:ea typeface="仿宋" panose="02010609060101010101" charset="-122"/>
                      </a:endParaRPr>
                    </a:p>
                  </a:txBody>
                  <a:tcPr marL="171450" marR="73025" marT="71120"/>
                </a:tc>
                <a:tc>
                  <a:txBody>
                    <a:bodyPr/>
                    <a:lstStyle/>
                    <a:p>
                      <a:pPr marL="0" marR="100965" indent="0" algn="ctr">
                        <a:lnSpc>
                          <a:spcPct val="150000"/>
                        </a:lnSpc>
                        <a:spcAft>
                          <a:spcPts val="0"/>
                        </a:spcAft>
                      </a:pPr>
                      <a:r>
                        <a:rPr lang="zh-CN" altLang="en-US" sz="1400" b="1" kern="100" dirty="0">
                          <a:effectLst/>
                          <a:latin typeface="仿宋" panose="02010609060101010101" charset="-122"/>
                          <a:ea typeface="仿宋" panose="02010609060101010101" charset="-122"/>
                        </a:rPr>
                        <a:t>项目全体人员</a:t>
                      </a:r>
                      <a:endParaRPr lang="zh-CN" altLang="en-US" sz="1400" b="1" kern="100" dirty="0">
                        <a:solidFill>
                          <a:srgbClr val="000000"/>
                        </a:solidFill>
                        <a:effectLst/>
                        <a:latin typeface="仿宋" panose="02010609060101010101" charset="-122"/>
                        <a:ea typeface="仿宋" panose="02010609060101010101" charset="-122"/>
                      </a:endParaRPr>
                    </a:p>
                  </a:txBody>
                  <a:tcPr marL="171450" marR="73025" marT="71120"/>
                </a:tc>
                <a:tc>
                  <a:txBody>
                    <a:bodyPr/>
                    <a:lstStyle/>
                    <a:p>
                      <a:pPr marL="67945" marR="0" indent="0" algn="ctr">
                        <a:lnSpc>
                          <a:spcPct val="150000"/>
                        </a:lnSpc>
                        <a:spcAft>
                          <a:spcPts val="0"/>
                        </a:spcAft>
                      </a:pPr>
                      <a:r>
                        <a:rPr lang="zh-CN" altLang="en-US" sz="1400" b="1" kern="100" dirty="0">
                          <a:effectLst/>
                          <a:latin typeface="仿宋" panose="02010609060101010101" charset="-122"/>
                          <a:ea typeface="仿宋" panose="02010609060101010101" charset="-122"/>
                        </a:rPr>
                        <a:t>项目周期</a:t>
                      </a:r>
                      <a:endParaRPr lang="zh-CN" altLang="en-US" sz="1400" b="1" kern="100" dirty="0">
                        <a:solidFill>
                          <a:srgbClr val="000000"/>
                        </a:solidFill>
                        <a:effectLst/>
                        <a:latin typeface="仿宋" panose="02010609060101010101" charset="-122"/>
                        <a:ea typeface="仿宋" panose="02010609060101010101" charset="-122"/>
                      </a:endParaRPr>
                    </a:p>
                  </a:txBody>
                  <a:tcPr marL="171450" marR="73025" marT="71120"/>
                </a:tc>
              </a:tr>
              <a:tr h="469462">
                <a:tc gridSpan="4">
                  <a:txBody>
                    <a:bodyPr/>
                    <a:lstStyle/>
                    <a:p>
                      <a:pPr marL="0" marR="0" indent="0" algn="l">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注：各项目在与分包方签订分包合同时，应同时签订安全生产管理协议。</a:t>
                      </a:r>
                      <a:endParaRPr lang="zh-CN" altLang="en-US" sz="1400" b="1" kern="100" dirty="0">
                        <a:solidFill>
                          <a:srgbClr val="000000"/>
                        </a:solidFill>
                        <a:effectLst/>
                        <a:latin typeface="仿宋" panose="02010609060101010101" charset="-122"/>
                        <a:ea typeface="仿宋" panose="02010609060101010101" charset="-122"/>
                      </a:endParaRPr>
                    </a:p>
                  </a:txBody>
                  <a:tcPr marL="171450" marR="73025" marT="71120"/>
                </a:tc>
                <a:tc hMerge="1">
                  <a:tcPr marL="171450" marR="73025" marT="71120"/>
                </a:tc>
                <a:tc hMerge="1">
                  <a:tcPr marL="171450" marR="73025" marT="71120"/>
                </a:tc>
                <a:tc hMerge="1">
                  <a:tcPr marL="171450" marR="73025" marT="71120"/>
                </a:tc>
              </a:tr>
            </a:tbl>
          </a:graphicData>
        </a:graphic>
      </p:graphicFrame>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6" name="文本框 5"/>
          <p:cNvSpPr txBox="1"/>
          <p:nvPr/>
        </p:nvSpPr>
        <p:spPr>
          <a:xfrm>
            <a:off x="62231" y="78105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3.2</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管理要求</a:t>
            </a:r>
            <a:r>
              <a:rPr lang="en-US" altLang="zh-CN" sz="2000" b="1" dirty="0">
                <a:latin typeface="仿宋" panose="02010609060101010101" charset="-122"/>
                <a:ea typeface="仿宋" panose="02010609060101010101" charset="-122"/>
                <a:cs typeface="仿宋" panose="02010609060101010101" charset="-122"/>
                <a:sym typeface="+mn-ea"/>
              </a:rPr>
              <a:t>-</a:t>
            </a:r>
            <a:r>
              <a:rPr lang="zh-CN" altLang="en-US" sz="2000" b="1" dirty="0">
                <a:latin typeface="仿宋" panose="02010609060101010101" charset="-122"/>
                <a:ea typeface="仿宋" panose="02010609060101010101" charset="-122"/>
                <a:cs typeface="仿宋" panose="02010609060101010101" charset="-122"/>
                <a:sym typeface="+mn-ea"/>
              </a:rPr>
              <a:t>安全生产职责</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7" name="文本框 6"/>
          <p:cNvSpPr txBox="1"/>
          <p:nvPr/>
        </p:nvSpPr>
        <p:spPr>
          <a:xfrm>
            <a:off x="346011" y="1238249"/>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3.2</a:t>
            </a:r>
            <a:r>
              <a:rPr lang="en-US" altLang="zh-CN" sz="1600" b="1" dirty="0">
                <a:latin typeface="仿宋" panose="02010609060101010101" charset="-122"/>
                <a:ea typeface="仿宋" panose="02010609060101010101" charset="-122"/>
                <a:cs typeface="仿宋" panose="02010609060101010101" charset="-122"/>
              </a:rPr>
              <a:t>.2 </a:t>
            </a:r>
            <a:r>
              <a:rPr lang="zh-CN" altLang="en-US" sz="1600" b="1" dirty="0">
                <a:latin typeface="仿宋" panose="02010609060101010101" charset="-122"/>
                <a:ea typeface="仿宋" panose="02010609060101010101" charset="-122"/>
                <a:cs typeface="仿宋" panose="02010609060101010101" charset="-122"/>
              </a:rPr>
              <a:t> 安全生产责任书考核</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graphicFrame>
        <p:nvGraphicFramePr>
          <p:cNvPr id="4" name="表格 3"/>
          <p:cNvGraphicFramePr>
            <a:graphicFrameLocks noGrp="1"/>
          </p:cNvGraphicFramePr>
          <p:nvPr/>
        </p:nvGraphicFramePr>
        <p:xfrm>
          <a:off x="1674326" y="2007058"/>
          <a:ext cx="9118858" cy="3787777"/>
        </p:xfrm>
        <a:graphic>
          <a:graphicData uri="http://schemas.openxmlformats.org/drawingml/2006/table">
            <a:tbl>
              <a:tblPr>
                <a:tableStyleId>{5C22544A-7EE6-4342-B048-85BDC9FD1C3A}</a:tableStyleId>
              </a:tblPr>
              <a:tblGrid>
                <a:gridCol w="1028926"/>
                <a:gridCol w="2001199"/>
                <a:gridCol w="1680426"/>
                <a:gridCol w="3319265"/>
                <a:gridCol w="1089042"/>
              </a:tblGrid>
              <a:tr h="697536">
                <a:tc>
                  <a:txBody>
                    <a:bodyPr/>
                    <a:lstStyle/>
                    <a:p>
                      <a:pPr marL="102870" marR="0" indent="0" algn="ctr">
                        <a:lnSpc>
                          <a:spcPct val="130000"/>
                        </a:lnSpc>
                        <a:spcAft>
                          <a:spcPts val="0"/>
                        </a:spcAft>
                      </a:pPr>
                      <a:r>
                        <a:rPr lang="zh-CN" altLang="en-US" sz="1600" b="1" kern="100" dirty="0">
                          <a:solidFill>
                            <a:schemeClr val="bg1"/>
                          </a:solidFill>
                          <a:effectLst/>
                          <a:latin typeface="仿宋" panose="02010609060101010101" charset="-122"/>
                          <a:ea typeface="仿宋" panose="02010609060101010101" charset="-122"/>
                        </a:rPr>
                        <a:t>层级</a:t>
                      </a:r>
                      <a:endParaRPr lang="zh-CN" altLang="en-US" sz="2000" b="1" kern="100" dirty="0">
                        <a:solidFill>
                          <a:schemeClr val="bg1"/>
                        </a:solidFill>
                        <a:effectLst/>
                        <a:latin typeface="仿宋" panose="02010609060101010101" charset="-122"/>
                        <a:ea typeface="仿宋" panose="02010609060101010101" charset="-122"/>
                      </a:endParaRPr>
                    </a:p>
                  </a:txBody>
                  <a:tcPr marL="68580" marR="70485" marT="71755">
                    <a:solidFill>
                      <a:srgbClr val="00AEEF"/>
                    </a:solidFill>
                  </a:tcPr>
                </a:tc>
                <a:tc>
                  <a:txBody>
                    <a:bodyPr/>
                    <a:lstStyle/>
                    <a:p>
                      <a:pPr marL="122555" marR="0" indent="0" algn="ctr">
                        <a:lnSpc>
                          <a:spcPct val="130000"/>
                        </a:lnSpc>
                        <a:spcAft>
                          <a:spcPts val="0"/>
                        </a:spcAft>
                      </a:pPr>
                      <a:r>
                        <a:rPr lang="zh-CN" altLang="en-US" sz="1600" b="1" kern="100" dirty="0">
                          <a:solidFill>
                            <a:schemeClr val="bg1"/>
                          </a:solidFill>
                          <a:effectLst/>
                          <a:latin typeface="仿宋" panose="02010609060101010101" charset="-122"/>
                          <a:ea typeface="仿宋" panose="02010609060101010101" charset="-122"/>
                        </a:rPr>
                        <a:t>考核组织</a:t>
                      </a:r>
                      <a:endParaRPr lang="zh-CN" altLang="en-US" sz="2000" b="1" kern="100" dirty="0">
                        <a:solidFill>
                          <a:schemeClr val="bg1"/>
                        </a:solidFill>
                        <a:effectLst/>
                        <a:latin typeface="仿宋" panose="02010609060101010101" charset="-122"/>
                        <a:ea typeface="仿宋" panose="02010609060101010101" charset="-122"/>
                      </a:endParaRPr>
                    </a:p>
                  </a:txBody>
                  <a:tcPr marL="68580" marR="70485" marT="71755">
                    <a:solidFill>
                      <a:srgbClr val="00AEEF"/>
                    </a:solidFill>
                  </a:tcPr>
                </a:tc>
                <a:tc>
                  <a:txBody>
                    <a:bodyPr/>
                    <a:lstStyle/>
                    <a:p>
                      <a:pPr marL="1905" marR="0" indent="0" algn="ctr">
                        <a:lnSpc>
                          <a:spcPct val="130000"/>
                        </a:lnSpc>
                        <a:spcAft>
                          <a:spcPts val="0"/>
                        </a:spcAft>
                      </a:pPr>
                      <a:r>
                        <a:rPr lang="zh-CN" altLang="en-US" sz="1600" b="1" kern="100" dirty="0">
                          <a:solidFill>
                            <a:schemeClr val="bg1"/>
                          </a:solidFill>
                          <a:effectLst/>
                          <a:latin typeface="仿宋" panose="02010609060101010101" charset="-122"/>
                          <a:ea typeface="仿宋" panose="02010609060101010101" charset="-122"/>
                        </a:rPr>
                        <a:t>审议决策</a:t>
                      </a:r>
                      <a:endParaRPr lang="zh-CN" altLang="en-US" sz="2000" b="1" kern="100" dirty="0">
                        <a:solidFill>
                          <a:schemeClr val="bg1"/>
                        </a:solidFill>
                        <a:effectLst/>
                        <a:latin typeface="仿宋" panose="02010609060101010101" charset="-122"/>
                        <a:ea typeface="仿宋" panose="02010609060101010101" charset="-122"/>
                      </a:endParaRPr>
                    </a:p>
                  </a:txBody>
                  <a:tcPr marL="68580" marR="70485" marT="71755">
                    <a:solidFill>
                      <a:srgbClr val="00AEEF"/>
                    </a:solidFill>
                  </a:tcPr>
                </a:tc>
                <a:tc>
                  <a:txBody>
                    <a:bodyPr/>
                    <a:lstStyle/>
                    <a:p>
                      <a:pPr marL="3175" marR="0" indent="0" algn="ctr">
                        <a:lnSpc>
                          <a:spcPct val="130000"/>
                        </a:lnSpc>
                        <a:spcAft>
                          <a:spcPts val="0"/>
                        </a:spcAft>
                      </a:pPr>
                      <a:r>
                        <a:rPr lang="zh-CN" altLang="en-US" sz="1600" b="1" kern="100" dirty="0">
                          <a:solidFill>
                            <a:schemeClr val="bg1"/>
                          </a:solidFill>
                          <a:effectLst/>
                          <a:latin typeface="仿宋" panose="02010609060101010101" charset="-122"/>
                          <a:ea typeface="仿宋" panose="02010609060101010101" charset="-122"/>
                        </a:rPr>
                        <a:t>考核对象</a:t>
                      </a:r>
                      <a:endParaRPr lang="zh-CN" altLang="en-US" sz="2000" b="1" kern="100" dirty="0">
                        <a:solidFill>
                          <a:schemeClr val="bg1"/>
                        </a:solidFill>
                        <a:effectLst/>
                        <a:latin typeface="仿宋" panose="02010609060101010101" charset="-122"/>
                        <a:ea typeface="仿宋" panose="02010609060101010101" charset="-122"/>
                      </a:endParaRPr>
                    </a:p>
                  </a:txBody>
                  <a:tcPr marL="68580" marR="70485" marT="71755">
                    <a:solidFill>
                      <a:srgbClr val="00AEEF"/>
                    </a:solidFill>
                  </a:tcPr>
                </a:tc>
                <a:tc>
                  <a:txBody>
                    <a:bodyPr/>
                    <a:lstStyle/>
                    <a:p>
                      <a:pPr marL="189230" marR="0" indent="0" algn="ctr">
                        <a:lnSpc>
                          <a:spcPct val="130000"/>
                        </a:lnSpc>
                        <a:spcAft>
                          <a:spcPts val="0"/>
                        </a:spcAft>
                      </a:pPr>
                      <a:r>
                        <a:rPr lang="zh-CN" altLang="en-US" sz="1600" b="1" kern="100" dirty="0">
                          <a:solidFill>
                            <a:schemeClr val="bg1"/>
                          </a:solidFill>
                          <a:effectLst/>
                          <a:latin typeface="仿宋" panose="02010609060101010101" charset="-122"/>
                          <a:ea typeface="仿宋" panose="02010609060101010101" charset="-122"/>
                        </a:rPr>
                        <a:t>周期</a:t>
                      </a:r>
                      <a:endParaRPr lang="zh-CN" altLang="en-US" sz="2000" b="1" kern="100" dirty="0">
                        <a:solidFill>
                          <a:schemeClr val="bg1"/>
                        </a:solidFill>
                        <a:effectLst/>
                        <a:latin typeface="仿宋" panose="02010609060101010101" charset="-122"/>
                        <a:ea typeface="仿宋" panose="02010609060101010101" charset="-122"/>
                      </a:endParaRPr>
                    </a:p>
                  </a:txBody>
                  <a:tcPr marL="68580" marR="70485" marT="71755">
                    <a:solidFill>
                      <a:srgbClr val="00AEEF"/>
                    </a:solidFill>
                  </a:tcPr>
                </a:tc>
              </a:tr>
              <a:tr h="818194">
                <a:tc>
                  <a:txBody>
                    <a:bodyPr/>
                    <a:lstStyle/>
                    <a:p>
                      <a:pPr marL="102870" marR="0" indent="0" algn="ctr">
                        <a:lnSpc>
                          <a:spcPct val="150000"/>
                        </a:lnSpc>
                        <a:spcAft>
                          <a:spcPts val="0"/>
                        </a:spcAft>
                      </a:pPr>
                      <a:r>
                        <a:rPr lang="zh-CN" altLang="en-US" sz="1400" b="1" kern="100" dirty="0">
                          <a:effectLst/>
                          <a:latin typeface="仿宋" panose="02010609060101010101" charset="-122"/>
                          <a:ea typeface="仿宋" panose="02010609060101010101" charset="-122"/>
                        </a:rPr>
                        <a:t>公司</a:t>
                      </a:r>
                      <a:endParaRPr lang="zh-CN" altLang="en-US" sz="1800" b="1" kern="100" dirty="0">
                        <a:solidFill>
                          <a:srgbClr val="000000"/>
                        </a:solidFill>
                        <a:effectLst/>
                        <a:latin typeface="仿宋" panose="02010609060101010101" charset="-122"/>
                        <a:ea typeface="仿宋" panose="02010609060101010101" charset="-122"/>
                      </a:endParaRPr>
                    </a:p>
                  </a:txBody>
                  <a:tcPr marL="68580" marR="70485" marT="71755" anchor="ctr"/>
                </a:tc>
                <a:tc>
                  <a:txBody>
                    <a:bodyPr/>
                    <a:lstStyle/>
                    <a:p>
                      <a:pPr marL="0" marR="0" indent="0" algn="ctr">
                        <a:lnSpc>
                          <a:spcPct val="200000"/>
                        </a:lnSpc>
                        <a:spcAft>
                          <a:spcPts val="0"/>
                        </a:spcAft>
                      </a:pPr>
                      <a:r>
                        <a:rPr lang="zh-CN" altLang="en-US" sz="1400" b="1" kern="100" dirty="0">
                          <a:effectLst/>
                          <a:latin typeface="仿宋" panose="02010609060101010101" charset="-122"/>
                          <a:ea typeface="仿宋" panose="02010609060101010101" charset="-122"/>
                        </a:rPr>
                        <a:t>安全生产监督管理部</a:t>
                      </a:r>
                      <a:endParaRPr lang="zh-CN" altLang="en-US" sz="1800" b="1" kern="100" dirty="0">
                        <a:solidFill>
                          <a:srgbClr val="000000"/>
                        </a:solidFill>
                        <a:effectLst/>
                        <a:latin typeface="仿宋" panose="02010609060101010101" charset="-122"/>
                        <a:ea typeface="仿宋" panose="02010609060101010101" charset="-122"/>
                      </a:endParaRPr>
                    </a:p>
                  </a:txBody>
                  <a:tcPr marL="68580" marR="70485" marT="71755"/>
                </a:tc>
                <a:tc>
                  <a:txBody>
                    <a:bodyPr/>
                    <a:lstStyle/>
                    <a:p>
                      <a:pPr marL="97790" marR="0" indent="0" algn="ctr">
                        <a:lnSpc>
                          <a:spcPct val="150000"/>
                        </a:lnSpc>
                        <a:spcAft>
                          <a:spcPts val="0"/>
                        </a:spcAft>
                      </a:pPr>
                      <a:r>
                        <a:rPr lang="zh-CN" altLang="en-US" sz="1400" b="1" kern="100" dirty="0">
                          <a:effectLst/>
                          <a:latin typeface="仿宋" panose="02010609060101010101" charset="-122"/>
                          <a:ea typeface="仿宋" panose="02010609060101010101" charset="-122"/>
                        </a:rPr>
                        <a:t>安全生产委员会</a:t>
                      </a:r>
                      <a:endParaRPr lang="zh-CN" altLang="en-US" sz="1800" b="1" kern="100" dirty="0">
                        <a:solidFill>
                          <a:srgbClr val="000000"/>
                        </a:solidFill>
                        <a:effectLst/>
                        <a:latin typeface="仿宋" panose="02010609060101010101" charset="-122"/>
                        <a:ea typeface="仿宋" panose="02010609060101010101" charset="-122"/>
                      </a:endParaRPr>
                    </a:p>
                  </a:txBody>
                  <a:tcPr marL="68580" marR="70485" marT="71755" anchor="ctr"/>
                </a:tc>
                <a:tc>
                  <a:txBody>
                    <a:bodyPr/>
                    <a:lstStyle/>
                    <a:p>
                      <a:pPr marL="0" marR="0" indent="0" algn="ctr">
                        <a:lnSpc>
                          <a:spcPct val="200000"/>
                        </a:lnSpc>
                        <a:spcAft>
                          <a:spcPts val="0"/>
                        </a:spcAft>
                      </a:pPr>
                      <a:r>
                        <a:rPr lang="zh-CN" altLang="en-US" sz="1400" b="1" kern="100" dirty="0">
                          <a:effectLst/>
                          <a:latin typeface="仿宋" panose="02010609060101010101" charset="-122"/>
                          <a:ea typeface="仿宋" panose="02010609060101010101" charset="-122"/>
                        </a:rPr>
                        <a:t>分公司经理、书记、职能部门负责人</a:t>
                      </a:r>
                      <a:endParaRPr lang="zh-CN" altLang="en-US" sz="1800" b="1" kern="100" dirty="0">
                        <a:solidFill>
                          <a:srgbClr val="000000"/>
                        </a:solidFill>
                        <a:effectLst/>
                        <a:latin typeface="仿宋" panose="02010609060101010101" charset="-122"/>
                        <a:ea typeface="仿宋" panose="02010609060101010101" charset="-122"/>
                      </a:endParaRPr>
                    </a:p>
                  </a:txBody>
                  <a:tcPr marL="68580" marR="70485" marT="71755"/>
                </a:tc>
                <a:tc>
                  <a:txBody>
                    <a:bodyPr/>
                    <a:lstStyle/>
                    <a:p>
                      <a:pPr marL="189230" marR="0" indent="0" algn="ctr">
                        <a:lnSpc>
                          <a:spcPct val="150000"/>
                        </a:lnSpc>
                        <a:spcAft>
                          <a:spcPts val="0"/>
                        </a:spcAft>
                      </a:pPr>
                      <a:r>
                        <a:rPr lang="zh-CN" altLang="en-US" sz="1400" b="1" kern="100">
                          <a:effectLst/>
                          <a:latin typeface="仿宋" panose="02010609060101010101" charset="-122"/>
                          <a:ea typeface="仿宋" panose="02010609060101010101" charset="-122"/>
                        </a:rPr>
                        <a:t>每年</a:t>
                      </a:r>
                      <a:endParaRPr lang="zh-CN" altLang="en-US" sz="1800" b="1" kern="100">
                        <a:solidFill>
                          <a:srgbClr val="000000"/>
                        </a:solidFill>
                        <a:effectLst/>
                        <a:latin typeface="仿宋" panose="02010609060101010101" charset="-122"/>
                        <a:ea typeface="仿宋" panose="02010609060101010101" charset="-122"/>
                      </a:endParaRPr>
                    </a:p>
                  </a:txBody>
                  <a:tcPr marL="68580" marR="70485" marT="71755" anchor="ctr"/>
                </a:tc>
              </a:tr>
              <a:tr h="819139">
                <a:tc rowSpan="2">
                  <a:txBody>
                    <a:bodyPr/>
                    <a:lstStyle/>
                    <a:p>
                      <a:pPr marL="36830" marR="0" indent="0" algn="ctr">
                        <a:lnSpc>
                          <a:spcPct val="150000"/>
                        </a:lnSpc>
                        <a:spcAft>
                          <a:spcPts val="0"/>
                        </a:spcAft>
                      </a:pPr>
                      <a:r>
                        <a:rPr lang="zh-CN" altLang="en-US" sz="1400" b="1" kern="100" dirty="0">
                          <a:effectLst/>
                          <a:latin typeface="仿宋" panose="02010609060101010101" charset="-122"/>
                          <a:ea typeface="仿宋" panose="02010609060101010101" charset="-122"/>
                        </a:rPr>
                        <a:t>分公司</a:t>
                      </a:r>
                      <a:endParaRPr lang="zh-CN" altLang="en-US" sz="1800" b="1" kern="100" dirty="0">
                        <a:solidFill>
                          <a:srgbClr val="000000"/>
                        </a:solidFill>
                        <a:effectLst/>
                        <a:latin typeface="仿宋" panose="02010609060101010101" charset="-122"/>
                        <a:ea typeface="仿宋" panose="02010609060101010101" charset="-122"/>
                      </a:endParaRPr>
                    </a:p>
                  </a:txBody>
                  <a:tcPr marL="68580" marR="70485" marT="71755" anchor="ctr"/>
                </a:tc>
                <a:tc rowSpan="2">
                  <a:txBody>
                    <a:bodyPr/>
                    <a:lstStyle/>
                    <a:p>
                      <a:pPr marL="0" marR="0" indent="0" algn="ctr">
                        <a:lnSpc>
                          <a:spcPct val="150000"/>
                        </a:lnSpc>
                        <a:spcAft>
                          <a:spcPts val="0"/>
                        </a:spcAft>
                      </a:pPr>
                      <a:endParaRPr lang="en-US" altLang="zh-CN" sz="1400" b="1" kern="100" dirty="0">
                        <a:effectLst/>
                        <a:latin typeface="仿宋" panose="02010609060101010101" charset="-122"/>
                        <a:ea typeface="仿宋" panose="02010609060101010101" charset="-122"/>
                      </a:endParaRPr>
                    </a:p>
                    <a:p>
                      <a:pPr marL="0" marR="0" indent="0" algn="ctr">
                        <a:lnSpc>
                          <a:spcPct val="150000"/>
                        </a:lnSpc>
                        <a:spcAft>
                          <a:spcPts val="0"/>
                        </a:spcAft>
                      </a:pPr>
                      <a:r>
                        <a:rPr lang="zh-CN" altLang="en-US" sz="1400" b="1" kern="100" dirty="0">
                          <a:effectLst/>
                          <a:latin typeface="仿宋" panose="02010609060101010101" charset="-122"/>
                          <a:ea typeface="仿宋" panose="02010609060101010101" charset="-122"/>
                        </a:rPr>
                        <a:t>安全生产监督管理部</a:t>
                      </a:r>
                      <a:endParaRPr lang="zh-CN" altLang="en-US" sz="1400" b="1" kern="100" dirty="0">
                        <a:effectLst/>
                        <a:latin typeface="仿宋" panose="02010609060101010101" charset="-122"/>
                        <a:ea typeface="仿宋" panose="02010609060101010101" charset="-122"/>
                      </a:endParaRPr>
                    </a:p>
                  </a:txBody>
                  <a:tcPr marL="68580" marR="70485" marT="71755"/>
                </a:tc>
                <a:tc rowSpan="2">
                  <a:txBody>
                    <a:bodyPr/>
                    <a:lstStyle/>
                    <a:p>
                      <a:pPr marL="31115" marR="0" indent="0" algn="ctr">
                        <a:lnSpc>
                          <a:spcPct val="150000"/>
                        </a:lnSpc>
                        <a:spcAft>
                          <a:spcPts val="0"/>
                        </a:spcAft>
                      </a:pPr>
                      <a:r>
                        <a:rPr lang="zh-CN" altLang="en-US" sz="1400" b="1" kern="100" dirty="0">
                          <a:effectLst/>
                          <a:latin typeface="仿宋" panose="02010609060101010101" charset="-122"/>
                          <a:ea typeface="仿宋" panose="02010609060101010101" charset="-122"/>
                        </a:rPr>
                        <a:t>安全生产领导小组</a:t>
                      </a:r>
                      <a:endParaRPr lang="zh-CN" altLang="en-US" sz="1800" b="1" kern="100" dirty="0">
                        <a:solidFill>
                          <a:srgbClr val="000000"/>
                        </a:solidFill>
                        <a:effectLst/>
                        <a:latin typeface="仿宋" panose="02010609060101010101" charset="-122"/>
                        <a:ea typeface="仿宋" panose="02010609060101010101" charset="-122"/>
                      </a:endParaRPr>
                    </a:p>
                  </a:txBody>
                  <a:tcPr marL="68580" marR="70485" marT="71755" anchor="ctr"/>
                </a:tc>
                <a:tc>
                  <a:txBody>
                    <a:bodyPr/>
                    <a:lstStyle/>
                    <a:p>
                      <a:pPr marL="1270" marR="0" indent="0" algn="ctr">
                        <a:lnSpc>
                          <a:spcPct val="150000"/>
                        </a:lnSpc>
                        <a:spcAft>
                          <a:spcPts val="0"/>
                        </a:spcAft>
                      </a:pPr>
                      <a:r>
                        <a:rPr lang="zh-CN" altLang="en-US" sz="1400" b="1" kern="100" dirty="0">
                          <a:effectLst/>
                          <a:latin typeface="仿宋" panose="02010609060101010101" charset="-122"/>
                          <a:ea typeface="仿宋" panose="02010609060101010101" charset="-122"/>
                        </a:rPr>
                        <a:t>职能部门负责人</a:t>
                      </a:r>
                      <a:endParaRPr lang="zh-CN" altLang="en-US" sz="1800" b="1" kern="100" dirty="0">
                        <a:solidFill>
                          <a:srgbClr val="000000"/>
                        </a:solidFill>
                        <a:effectLst/>
                        <a:latin typeface="仿宋" panose="02010609060101010101" charset="-122"/>
                        <a:ea typeface="仿宋" panose="02010609060101010101" charset="-122"/>
                      </a:endParaRPr>
                    </a:p>
                  </a:txBody>
                  <a:tcPr marL="68580" marR="70485" marT="71755"/>
                </a:tc>
                <a:tc>
                  <a:txBody>
                    <a:bodyPr/>
                    <a:lstStyle/>
                    <a:p>
                      <a:pPr marL="189230" marR="0" indent="0" algn="ctr">
                        <a:lnSpc>
                          <a:spcPct val="150000"/>
                        </a:lnSpc>
                        <a:spcAft>
                          <a:spcPts val="0"/>
                        </a:spcAft>
                      </a:pPr>
                      <a:r>
                        <a:rPr lang="zh-CN" altLang="en-US" sz="1400" b="1" kern="100">
                          <a:effectLst/>
                          <a:latin typeface="仿宋" panose="02010609060101010101" charset="-122"/>
                          <a:ea typeface="仿宋" panose="02010609060101010101" charset="-122"/>
                        </a:rPr>
                        <a:t>每年</a:t>
                      </a:r>
                      <a:endParaRPr lang="zh-CN" altLang="en-US" sz="1800" b="1" kern="100">
                        <a:solidFill>
                          <a:srgbClr val="000000"/>
                        </a:solidFill>
                        <a:effectLst/>
                        <a:latin typeface="仿宋" panose="02010609060101010101" charset="-122"/>
                        <a:ea typeface="仿宋" panose="02010609060101010101" charset="-122"/>
                      </a:endParaRPr>
                    </a:p>
                  </a:txBody>
                  <a:tcPr marL="68580" marR="70485" marT="71755"/>
                </a:tc>
              </a:tr>
              <a:tr h="755372">
                <a:tc vMerge="1">
                  <a:tcPr marL="68580" marR="70485" marT="71755"/>
                </a:tc>
                <a:tc vMerge="1">
                  <a:tcPr marL="68580" marR="70485" marT="71755"/>
                </a:tc>
                <a:tc vMerge="1">
                  <a:tcPr marL="68580" marR="70485" marT="71755"/>
                </a:tc>
                <a:tc>
                  <a:txBody>
                    <a:bodyPr/>
                    <a:lstStyle/>
                    <a:p>
                      <a:pPr marL="0" marR="0" indent="0" algn="ctr">
                        <a:lnSpc>
                          <a:spcPct val="150000"/>
                        </a:lnSpc>
                        <a:spcAft>
                          <a:spcPts val="0"/>
                        </a:spcAft>
                      </a:pPr>
                      <a:r>
                        <a:rPr lang="zh-CN" altLang="en-US" sz="1400" b="1" kern="100" dirty="0">
                          <a:effectLst/>
                          <a:latin typeface="仿宋" panose="02010609060101010101" charset="-122"/>
                          <a:ea typeface="仿宋" panose="02010609060101010101" charset="-122"/>
                        </a:rPr>
                        <a:t>项目经理</a:t>
                      </a:r>
                      <a:endParaRPr lang="zh-CN" altLang="en-US" sz="1800" b="1" kern="100" dirty="0">
                        <a:solidFill>
                          <a:srgbClr val="000000"/>
                        </a:solidFill>
                        <a:effectLst/>
                        <a:latin typeface="仿宋" panose="02010609060101010101" charset="-122"/>
                        <a:ea typeface="仿宋" panose="02010609060101010101" charset="-122"/>
                      </a:endParaRPr>
                    </a:p>
                  </a:txBody>
                  <a:tcPr marL="68580" marR="70485" marT="71755"/>
                </a:tc>
                <a:tc>
                  <a:txBody>
                    <a:bodyPr/>
                    <a:lstStyle/>
                    <a:p>
                      <a:pPr marL="189230" marR="0" indent="0" algn="ctr">
                        <a:lnSpc>
                          <a:spcPct val="150000"/>
                        </a:lnSpc>
                        <a:spcAft>
                          <a:spcPts val="0"/>
                        </a:spcAft>
                      </a:pPr>
                      <a:r>
                        <a:rPr lang="zh-CN" altLang="en-US" sz="1400" b="1" kern="100">
                          <a:effectLst/>
                          <a:latin typeface="仿宋" panose="02010609060101010101" charset="-122"/>
                          <a:ea typeface="仿宋" panose="02010609060101010101" charset="-122"/>
                        </a:rPr>
                        <a:t>半年</a:t>
                      </a:r>
                      <a:endParaRPr lang="zh-CN" altLang="en-US" sz="1800" b="1" kern="100">
                        <a:solidFill>
                          <a:srgbClr val="000000"/>
                        </a:solidFill>
                        <a:effectLst/>
                        <a:latin typeface="仿宋" panose="02010609060101010101" charset="-122"/>
                        <a:ea typeface="仿宋" panose="02010609060101010101" charset="-122"/>
                      </a:endParaRPr>
                    </a:p>
                  </a:txBody>
                  <a:tcPr marL="68580" marR="70485" marT="71755"/>
                </a:tc>
              </a:tr>
              <a:tr h="697536">
                <a:tc>
                  <a:txBody>
                    <a:bodyPr/>
                    <a:lstStyle/>
                    <a:p>
                      <a:pPr marL="36830" marR="0" indent="0" algn="ctr">
                        <a:lnSpc>
                          <a:spcPct val="150000"/>
                        </a:lnSpc>
                        <a:spcAft>
                          <a:spcPts val="0"/>
                        </a:spcAft>
                      </a:pPr>
                      <a:r>
                        <a:rPr lang="zh-CN" altLang="en-US" sz="1400" b="1" kern="100">
                          <a:effectLst/>
                          <a:latin typeface="仿宋" panose="02010609060101010101" charset="-122"/>
                          <a:ea typeface="仿宋" panose="02010609060101010101" charset="-122"/>
                        </a:rPr>
                        <a:t>项目部</a:t>
                      </a:r>
                      <a:endParaRPr lang="zh-CN" altLang="en-US" sz="1800" b="1" kern="100">
                        <a:solidFill>
                          <a:srgbClr val="000000"/>
                        </a:solidFill>
                        <a:effectLst/>
                        <a:latin typeface="仿宋" panose="02010609060101010101" charset="-122"/>
                        <a:ea typeface="仿宋" panose="02010609060101010101" charset="-122"/>
                      </a:endParaRPr>
                    </a:p>
                  </a:txBody>
                  <a:tcPr marL="68580" marR="70485" marT="71755"/>
                </a:tc>
                <a:tc>
                  <a:txBody>
                    <a:bodyPr/>
                    <a:lstStyle/>
                    <a:p>
                      <a:pPr marL="122555" marR="0" indent="0" algn="ctr">
                        <a:lnSpc>
                          <a:spcPct val="150000"/>
                        </a:lnSpc>
                        <a:spcAft>
                          <a:spcPts val="0"/>
                        </a:spcAft>
                      </a:pPr>
                      <a:r>
                        <a:rPr lang="zh-CN" altLang="en-US" sz="1400" b="1" kern="100">
                          <a:effectLst/>
                          <a:latin typeface="仿宋" panose="02010609060101010101" charset="-122"/>
                          <a:ea typeface="仿宋" panose="02010609060101010101" charset="-122"/>
                        </a:rPr>
                        <a:t>项目经理</a:t>
                      </a:r>
                      <a:endParaRPr lang="zh-CN" altLang="en-US" sz="1800" b="1" kern="100">
                        <a:solidFill>
                          <a:srgbClr val="000000"/>
                        </a:solidFill>
                        <a:effectLst/>
                        <a:latin typeface="仿宋" panose="02010609060101010101" charset="-122"/>
                        <a:ea typeface="仿宋" panose="02010609060101010101" charset="-122"/>
                      </a:endParaRPr>
                    </a:p>
                  </a:txBody>
                  <a:tcPr marL="68580" marR="70485" marT="71755"/>
                </a:tc>
                <a:tc>
                  <a:txBody>
                    <a:bodyPr/>
                    <a:lstStyle/>
                    <a:p>
                      <a:pPr marL="0" marR="1270" indent="0" algn="ctr">
                        <a:lnSpc>
                          <a:spcPct val="150000"/>
                        </a:lnSpc>
                        <a:spcAft>
                          <a:spcPts val="0"/>
                        </a:spcAft>
                      </a:pPr>
                      <a:r>
                        <a:rPr lang="zh-CN" altLang="en-US" sz="1400" b="1" kern="100">
                          <a:effectLst/>
                          <a:latin typeface="仿宋" panose="02010609060101010101" charset="-122"/>
                          <a:ea typeface="仿宋" panose="02010609060101010101" charset="-122"/>
                        </a:rPr>
                        <a:t>项目班子</a:t>
                      </a:r>
                      <a:endParaRPr lang="zh-CN" altLang="en-US" sz="1800" b="1" kern="100">
                        <a:solidFill>
                          <a:srgbClr val="000000"/>
                        </a:solidFill>
                        <a:effectLst/>
                        <a:latin typeface="仿宋" panose="02010609060101010101" charset="-122"/>
                        <a:ea typeface="仿宋" panose="02010609060101010101" charset="-122"/>
                      </a:endParaRPr>
                    </a:p>
                  </a:txBody>
                  <a:tcPr marL="68580" marR="70485" marT="71755"/>
                </a:tc>
                <a:tc>
                  <a:txBody>
                    <a:bodyPr/>
                    <a:lstStyle/>
                    <a:p>
                      <a:pPr marL="0" marR="0" indent="0" algn="ctr">
                        <a:lnSpc>
                          <a:spcPct val="150000"/>
                        </a:lnSpc>
                        <a:spcAft>
                          <a:spcPts val="0"/>
                        </a:spcAft>
                      </a:pPr>
                      <a:r>
                        <a:rPr lang="zh-CN" altLang="en-US" sz="1400" b="1" kern="100" dirty="0">
                          <a:effectLst/>
                          <a:latin typeface="仿宋" panose="02010609060101010101" charset="-122"/>
                          <a:ea typeface="仿宋" panose="02010609060101010101" charset="-122"/>
                        </a:rPr>
                        <a:t>项目全体管理人员</a:t>
                      </a:r>
                      <a:endParaRPr lang="zh-CN" altLang="en-US" sz="1800" b="1" kern="100" dirty="0">
                        <a:solidFill>
                          <a:srgbClr val="000000"/>
                        </a:solidFill>
                        <a:effectLst/>
                        <a:latin typeface="仿宋" panose="02010609060101010101" charset="-122"/>
                        <a:ea typeface="仿宋" panose="02010609060101010101" charset="-122"/>
                      </a:endParaRPr>
                    </a:p>
                  </a:txBody>
                  <a:tcPr marL="68580" marR="70485" marT="71755"/>
                </a:tc>
                <a:tc>
                  <a:txBody>
                    <a:bodyPr/>
                    <a:lstStyle/>
                    <a:p>
                      <a:pPr marL="121920" marR="0" indent="0" algn="ctr">
                        <a:lnSpc>
                          <a:spcPct val="150000"/>
                        </a:lnSpc>
                        <a:spcAft>
                          <a:spcPts val="0"/>
                        </a:spcAft>
                      </a:pPr>
                      <a:r>
                        <a:rPr lang="zh-CN" altLang="en-US" sz="1400" b="1" kern="100" dirty="0">
                          <a:effectLst/>
                          <a:latin typeface="仿宋" panose="02010609060101010101" charset="-122"/>
                          <a:ea typeface="仿宋" panose="02010609060101010101" charset="-122"/>
                        </a:rPr>
                        <a:t>每季度</a:t>
                      </a:r>
                      <a:endParaRPr lang="zh-CN" altLang="en-US" sz="1800" b="1" kern="100" dirty="0">
                        <a:solidFill>
                          <a:srgbClr val="000000"/>
                        </a:solidFill>
                        <a:effectLst/>
                        <a:latin typeface="仿宋" panose="02010609060101010101" charset="-122"/>
                        <a:ea typeface="仿宋" panose="02010609060101010101" charset="-122"/>
                      </a:endParaRPr>
                    </a:p>
                  </a:txBody>
                  <a:tcPr marL="68580" marR="70485" marT="71755"/>
                </a:tc>
              </a:tr>
            </a:tbl>
          </a:graphicData>
        </a:graphic>
      </p:graphicFrame>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pic>
        <p:nvPicPr>
          <p:cNvPr id="3" name="图片 2"/>
          <p:cNvPicPr>
            <a:picLocks noChangeAspect="1"/>
          </p:cNvPicPr>
          <p:nvPr/>
        </p:nvPicPr>
        <p:blipFill>
          <a:blip r:embed="rId1"/>
          <a:stretch>
            <a:fillRect/>
          </a:stretch>
        </p:blipFill>
        <p:spPr>
          <a:xfrm>
            <a:off x="6158230" y="1756410"/>
            <a:ext cx="5909945" cy="4498340"/>
          </a:xfrm>
          <a:prstGeom prst="rect">
            <a:avLst/>
          </a:prstGeom>
        </p:spPr>
      </p:pic>
      <p:sp>
        <p:nvSpPr>
          <p:cNvPr id="56" name="TextBox 29"/>
          <p:cNvSpPr txBox="1"/>
          <p:nvPr/>
        </p:nvSpPr>
        <p:spPr bwMode="auto">
          <a:xfrm>
            <a:off x="296545" y="1691005"/>
            <a:ext cx="5650230" cy="4769485"/>
          </a:xfrm>
          <a:prstGeom prst="rect">
            <a:avLst/>
          </a:prstGeom>
          <a:noFill/>
        </p:spPr>
        <p:txBody>
          <a:bodyPr wrap="square">
            <a:spAutoFit/>
          </a:bodyPr>
          <a:lstStyle/>
          <a:p>
            <a:r>
              <a:rPr lang="zh-CN"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rPr>
              <a:t>（1）项目各岗位月度安全职责应由</a:t>
            </a:r>
            <a:r>
              <a:rPr lang="zh-CN" altLang="zh-CN" sz="1600" b="1" u="sng" dirty="0">
                <a:solidFill>
                  <a:srgbClr val="FF0000"/>
                </a:solidFill>
                <a:latin typeface="仿宋" panose="02010609060101010101" charset="-122"/>
                <a:ea typeface="仿宋" panose="02010609060101010101" charset="-122"/>
                <a:cs typeface="仿宋" panose="02010609060101010101" charset="-122"/>
              </a:rPr>
              <a:t>项目经理</a:t>
            </a:r>
            <a:r>
              <a:rPr lang="zh-CN"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rPr>
              <a:t>组织项目总工、安全总监等人</a:t>
            </a:r>
            <a:r>
              <a:rPr lang="zh-CN" altLang="zh-CN" sz="1600" b="1" dirty="0">
                <a:solidFill>
                  <a:srgbClr val="FF0000"/>
                </a:solidFill>
                <a:latin typeface="仿宋" panose="02010609060101010101" charset="-122"/>
                <a:ea typeface="仿宋" panose="02010609060101010101" charset="-122"/>
                <a:cs typeface="仿宋" panose="02010609060101010101" charset="-122"/>
              </a:rPr>
              <a:t>当月 </a:t>
            </a:r>
            <a:r>
              <a:rPr lang="zh-CN" altLang="zh-CN" sz="1600" b="1" u="sng" dirty="0">
                <a:solidFill>
                  <a:srgbClr val="FF0000"/>
                </a:solidFill>
                <a:latin typeface="仿宋" panose="02010609060101010101" charset="-122"/>
                <a:ea typeface="仿宋" panose="02010609060101010101" charset="-122"/>
                <a:cs typeface="仿宋" panose="02010609060101010101" charset="-122"/>
              </a:rPr>
              <a:t>5 </a:t>
            </a:r>
            <a:r>
              <a:rPr lang="zh-CN" altLang="zh-CN" sz="1600" b="1" dirty="0">
                <a:solidFill>
                  <a:srgbClr val="FF0000"/>
                </a:solidFill>
                <a:latin typeface="仿宋" panose="02010609060101010101" charset="-122"/>
                <a:ea typeface="仿宋" panose="02010609060101010101" charset="-122"/>
                <a:cs typeface="仿宋" panose="02010609060101010101" charset="-122"/>
              </a:rPr>
              <a:t>日</a:t>
            </a:r>
            <a:r>
              <a:rPr lang="zh-CN"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rPr>
              <a:t>前制定，报分公司生产副经理、安全总监审核，作为月度考核依据。</a:t>
            </a:r>
            <a:endParaRPr lang="zh-CN"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endParaRPr>
          </a:p>
          <a:p>
            <a:r>
              <a:rPr lang="zh-CN"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rPr>
              <a:t>（2）月度岗位职责应充分量化，对工作内容、完成时间、完成标准须做出明确要求。</a:t>
            </a:r>
            <a:endParaRPr lang="zh-CN"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endParaRPr>
          </a:p>
          <a:p>
            <a:r>
              <a:rPr lang="zh-CN"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rPr>
              <a:t>（3）岗位安全职责的制定应依据项目月度工期计划，对每道施工工序、施工工艺详尽分解，将每个岗位人员的月度安全职责全部涵盖其中，不得遗漏。 </a:t>
            </a:r>
            <a:endParaRPr lang="zh-CN"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endParaRPr>
          </a:p>
          <a:p>
            <a:r>
              <a:rPr lang="zh-CN"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rPr>
              <a:t>（4）每月对项目的安全生产管理职责尽责情况考核一次，并将 3 个月的考核成绩取算数平均数，计入对相关人员的季度考核成绩中。 </a:t>
            </a:r>
            <a:endParaRPr lang="zh-CN"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endParaRPr>
          </a:p>
          <a:p>
            <a:r>
              <a:rPr lang="zh-CN"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rPr>
              <a:t>（5）相关人员的季度考核成绩中岗位安全职责的占比权重。</a:t>
            </a:r>
            <a:endParaRPr lang="zh-CN"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endParaRPr>
          </a:p>
          <a:p>
            <a:r>
              <a:rPr lang="zh-CN"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rPr>
              <a:t>（6）分公司生产副经理、安全总监负责对项目经理进行考核，项目经理、项目安全总监对项目其他管理人员进行考核。</a:t>
            </a:r>
            <a:endParaRPr lang="zh-CN"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endParaRPr>
          </a:p>
          <a:p>
            <a:r>
              <a:rPr lang="zh-CN"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rPr>
              <a:t>（7）岗位安全职责考核表中，应把权重、扣分标准详尽地规定清楚，考核时，应详尽说明扣分标准。</a:t>
            </a:r>
            <a:endParaRPr lang="zh-CN"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endParaRPr>
          </a:p>
          <a:p>
            <a:r>
              <a:rPr lang="zh-CN"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rPr>
              <a:t>（8）对连续两次及以上次数考核，同一岗位人员均不能很好完成同一项职责规定工作内容的，自第二次考核时，对其该考核内容加倍扣分， 直至其安全考核成绩为 0。</a:t>
            </a:r>
            <a:endParaRPr lang="zh-CN"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endParaRPr>
          </a:p>
        </p:txBody>
      </p:sp>
      <p:sp>
        <p:nvSpPr>
          <p:cNvPr id="8" name="文本框 7"/>
          <p:cNvSpPr txBox="1"/>
          <p:nvPr/>
        </p:nvSpPr>
        <p:spPr>
          <a:xfrm>
            <a:off x="62231" y="78105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3.2</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管理要求</a:t>
            </a:r>
            <a:r>
              <a:rPr lang="en-US" altLang="zh-CN" sz="2000" b="1" dirty="0">
                <a:latin typeface="仿宋" panose="02010609060101010101" charset="-122"/>
                <a:ea typeface="仿宋" panose="02010609060101010101" charset="-122"/>
                <a:cs typeface="仿宋" panose="02010609060101010101" charset="-122"/>
                <a:sym typeface="+mn-ea"/>
              </a:rPr>
              <a:t>-</a:t>
            </a:r>
            <a:r>
              <a:rPr lang="zh-CN" altLang="en-US" sz="2000" b="1" dirty="0">
                <a:latin typeface="仿宋" panose="02010609060101010101" charset="-122"/>
                <a:ea typeface="仿宋" panose="02010609060101010101" charset="-122"/>
                <a:cs typeface="仿宋" panose="02010609060101010101" charset="-122"/>
                <a:sym typeface="+mn-ea"/>
              </a:rPr>
              <a:t>安全生产职责</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nvSpPr>
        <p:spPr>
          <a:xfrm>
            <a:off x="346011" y="1238249"/>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3.2</a:t>
            </a:r>
            <a:r>
              <a:rPr lang="en-US" altLang="zh-CN" sz="1600" b="1" dirty="0">
                <a:latin typeface="仿宋" panose="02010609060101010101" charset="-122"/>
                <a:ea typeface="仿宋" panose="02010609060101010101" charset="-122"/>
                <a:cs typeface="仿宋" panose="02010609060101010101" charset="-122"/>
              </a:rPr>
              <a:t>.3 </a:t>
            </a:r>
            <a:r>
              <a:rPr lang="zh-CN" altLang="en-US" sz="1600" b="1" dirty="0">
                <a:latin typeface="仿宋" panose="02010609060101010101" charset="-122"/>
                <a:ea typeface="仿宋" panose="02010609060101010101" charset="-122"/>
                <a:cs typeface="仿宋" panose="02010609060101010101" charset="-122"/>
              </a:rPr>
              <a:t> 项目岗位安全责任制定与考核</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pic>
        <p:nvPicPr>
          <p:cNvPr id="3" name="图片 2"/>
          <p:cNvPicPr>
            <a:picLocks noChangeAspect="1"/>
          </p:cNvPicPr>
          <p:nvPr/>
        </p:nvPicPr>
        <p:blipFill>
          <a:blip r:embed="rId1"/>
          <a:stretch>
            <a:fillRect/>
          </a:stretch>
        </p:blipFill>
        <p:spPr>
          <a:xfrm>
            <a:off x="5229225" y="565151"/>
            <a:ext cx="6048375" cy="6134474"/>
          </a:xfrm>
          <a:prstGeom prst="rect">
            <a:avLst/>
          </a:prstGeom>
        </p:spPr>
      </p:pic>
      <p:sp>
        <p:nvSpPr>
          <p:cNvPr id="56" name="TextBox 29"/>
          <p:cNvSpPr txBox="1"/>
          <p:nvPr/>
        </p:nvSpPr>
        <p:spPr bwMode="auto">
          <a:xfrm>
            <a:off x="816311" y="1727537"/>
            <a:ext cx="4602480" cy="338554"/>
          </a:xfrm>
          <a:prstGeom prst="rect">
            <a:avLst/>
          </a:prstGeom>
          <a:noFill/>
        </p:spPr>
        <p:txBody>
          <a:bodyPr wrap="square">
            <a:spAutoFit/>
          </a:bodyPr>
          <a:lstStyle/>
          <a:p>
            <a:r>
              <a:rPr lang="zh-CN" altLang="en-US" sz="1600" b="1" dirty="0">
                <a:solidFill>
                  <a:schemeClr val="tx1">
                    <a:lumMod val="85000"/>
                    <a:lumOff val="15000"/>
                  </a:schemeClr>
                </a:solidFill>
                <a:latin typeface="仿宋" panose="02010609060101010101" charset="-122"/>
                <a:ea typeface="仿宋" panose="02010609060101010101" charset="-122"/>
                <a:cs typeface="仿宋" panose="02010609060101010101" charset="-122"/>
              </a:rPr>
              <a:t>（</a:t>
            </a:r>
            <a:r>
              <a:rPr lang="en-US"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rPr>
              <a:t>1</a:t>
            </a:r>
            <a:r>
              <a:rPr lang="zh-CN" altLang="en-US" sz="1600" b="1" dirty="0">
                <a:solidFill>
                  <a:schemeClr val="tx1">
                    <a:lumMod val="85000"/>
                    <a:lumOff val="15000"/>
                  </a:schemeClr>
                </a:solidFill>
                <a:latin typeface="仿宋" panose="02010609060101010101" charset="-122"/>
                <a:ea typeface="仿宋" panose="02010609060101010101" charset="-122"/>
                <a:cs typeface="仿宋" panose="02010609060101010101" charset="-122"/>
              </a:rPr>
              <a:t>）管理流程</a:t>
            </a:r>
            <a:endParaRPr lang="en-US"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endParaRPr>
          </a:p>
        </p:txBody>
      </p:sp>
      <p:sp>
        <p:nvSpPr>
          <p:cNvPr id="8" name="文本框 7"/>
          <p:cNvSpPr txBox="1"/>
          <p:nvPr/>
        </p:nvSpPr>
        <p:spPr>
          <a:xfrm>
            <a:off x="62231" y="78105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3.2</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管理要求</a:t>
            </a:r>
            <a:r>
              <a:rPr lang="en-US" altLang="zh-CN" sz="2000" b="1" dirty="0">
                <a:latin typeface="仿宋" panose="02010609060101010101" charset="-122"/>
                <a:ea typeface="仿宋" panose="02010609060101010101" charset="-122"/>
                <a:cs typeface="仿宋" panose="02010609060101010101" charset="-122"/>
                <a:sym typeface="+mn-ea"/>
              </a:rPr>
              <a:t>-</a:t>
            </a:r>
            <a:r>
              <a:rPr lang="zh-CN" altLang="en-US" sz="2000" b="1" dirty="0">
                <a:latin typeface="仿宋" panose="02010609060101010101" charset="-122"/>
                <a:ea typeface="仿宋" panose="02010609060101010101" charset="-122"/>
                <a:cs typeface="仿宋" panose="02010609060101010101" charset="-122"/>
                <a:sym typeface="+mn-ea"/>
              </a:rPr>
              <a:t>危险源与安全法律法规管理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nvSpPr>
        <p:spPr>
          <a:xfrm>
            <a:off x="346011" y="1238249"/>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3.2</a:t>
            </a:r>
            <a:r>
              <a:rPr lang="en-US" altLang="zh-CN" sz="1600" b="1" dirty="0">
                <a:latin typeface="仿宋" panose="02010609060101010101" charset="-122"/>
                <a:ea typeface="仿宋" panose="02010609060101010101" charset="-122"/>
                <a:cs typeface="仿宋" panose="02010609060101010101" charset="-122"/>
              </a:rPr>
              <a:t>.4  </a:t>
            </a:r>
            <a:r>
              <a:rPr lang="zh-CN" altLang="en-US" sz="1600" b="1" dirty="0">
                <a:latin typeface="仿宋" panose="02010609060101010101" charset="-122"/>
                <a:ea typeface="仿宋" panose="02010609060101010101" charset="-122"/>
                <a:cs typeface="仿宋" panose="02010609060101010101" charset="-122"/>
              </a:rPr>
              <a:t>危险源管理及重大危险源控制流程</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608018"/>
            <a:ext cx="3315330" cy="2486497"/>
          </a:xfrm>
          <a:prstGeom prst="rect">
            <a:avLst/>
          </a:prstGeom>
          <a:effectLst>
            <a:outerShdw blurRad="76200" dir="18900000" sy="23000" kx="-1200000" algn="bl" rotWithShape="0">
              <a:prstClr val="black">
                <a:alpha val="20000"/>
              </a:prstClr>
            </a:outerShdw>
          </a:effectLst>
        </p:spPr>
      </p:pic>
    </p:spTree>
  </p:cSld>
  <p:clrMapOvr>
    <a:masterClrMapping/>
  </p:clrMapOvr>
  <p:transition>
    <p:rand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sp>
        <p:nvSpPr>
          <p:cNvPr id="24" name="文本框 23"/>
          <p:cNvSpPr txBox="1"/>
          <p:nvPr/>
        </p:nvSpPr>
        <p:spPr>
          <a:xfrm>
            <a:off x="1095223" y="2683572"/>
            <a:ext cx="10001424" cy="1198880"/>
          </a:xfrm>
          <a:prstGeom prst="rect">
            <a:avLst/>
          </a:prstGeom>
          <a:noFill/>
        </p:spPr>
        <p:txBody>
          <a:bodyPr wrap="square" rtlCol="0">
            <a:spAutoFit/>
          </a:bodyPr>
          <a:lstStyle/>
          <a:p>
            <a:pPr algn="ctr">
              <a:lnSpc>
                <a:spcPct val="150000"/>
              </a:lnSpc>
            </a:pPr>
            <a:r>
              <a:rPr lang="en-US" altLang="zh-CN"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rPr>
              <a:t>3.3 </a:t>
            </a:r>
            <a:r>
              <a:rPr lang="zh-CN" altLang="en-US"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rPr>
              <a:t>危险源与安全法律法规管理要求</a:t>
            </a:r>
            <a:endParaRPr lang="zh-CN" altLang="en-US" sz="48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endParaRPr>
          </a:p>
        </p:txBody>
      </p:sp>
    </p:spTree>
  </p:cSld>
  <p:clrMapOvr>
    <a:masterClrMapping/>
  </p:clrMapOvr>
  <p:transition>
    <p:rand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graphicFrame>
        <p:nvGraphicFramePr>
          <p:cNvPr id="10" name="表格 9"/>
          <p:cNvGraphicFramePr>
            <a:graphicFrameLocks noGrp="1"/>
          </p:cNvGraphicFramePr>
          <p:nvPr/>
        </p:nvGraphicFramePr>
        <p:xfrm>
          <a:off x="890494" y="2406621"/>
          <a:ext cx="10393082" cy="3936557"/>
        </p:xfrm>
        <a:graphic>
          <a:graphicData uri="http://schemas.openxmlformats.org/drawingml/2006/table">
            <a:tbl>
              <a:tblPr>
                <a:tableStyleId>{5C22544A-7EE6-4342-B048-85BDC9FD1C3A}</a:tableStyleId>
              </a:tblPr>
              <a:tblGrid>
                <a:gridCol w="663388"/>
                <a:gridCol w="1165412"/>
                <a:gridCol w="5498353"/>
                <a:gridCol w="800847"/>
                <a:gridCol w="776941"/>
                <a:gridCol w="779154"/>
                <a:gridCol w="708987"/>
              </a:tblGrid>
              <a:tr h="233965">
                <a:tc>
                  <a:txBody>
                    <a:bodyPr/>
                    <a:lstStyle/>
                    <a:p>
                      <a:pPr marL="17780" marR="0" indent="0" algn="ctr">
                        <a:lnSpc>
                          <a:spcPct val="18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80000"/>
                        </a:lnSpc>
                        <a:spcAft>
                          <a:spcPts val="0"/>
                        </a:spcAft>
                      </a:pPr>
                      <a:r>
                        <a:rPr lang="zh-CN" altLang="en-US" sz="1400" b="1" kern="100" dirty="0">
                          <a:solidFill>
                            <a:schemeClr val="bg1"/>
                          </a:solidFill>
                          <a:effectLst/>
                          <a:latin typeface="仿宋" panose="02010609060101010101" charset="-122"/>
                          <a:ea typeface="仿宋" panose="02010609060101010101" charset="-122"/>
                        </a:rPr>
                        <a:t>关键活动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8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时间</a:t>
                      </a:r>
                      <a:endParaRPr lang="en-US" altLang="zh-CN" sz="1400" b="1" kern="100" dirty="0">
                        <a:solidFill>
                          <a:schemeClr val="bg1"/>
                        </a:solidFill>
                        <a:effectLst/>
                        <a:latin typeface="仿宋" panose="02010609060101010101" charset="-122"/>
                        <a:ea typeface="仿宋" panose="02010609060101010101" charset="-122"/>
                      </a:endParaRPr>
                    </a:p>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主责</a:t>
                      </a:r>
                      <a:endParaRPr lang="en-US" altLang="zh-CN" sz="1400" b="1" kern="100" dirty="0">
                        <a:solidFill>
                          <a:schemeClr val="bg1"/>
                        </a:solidFill>
                        <a:effectLst/>
                        <a:latin typeface="仿宋" panose="02010609060101010101" charset="-122"/>
                        <a:ea typeface="仿宋" panose="02010609060101010101" charset="-122"/>
                      </a:endParaRPr>
                    </a:p>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相关</a:t>
                      </a:r>
                      <a:endParaRPr lang="en-US" altLang="zh-CN" sz="1400" b="1" kern="100" dirty="0">
                        <a:solidFill>
                          <a:schemeClr val="bg1"/>
                        </a:solidFill>
                        <a:effectLst/>
                        <a:latin typeface="仿宋" panose="02010609060101010101" charset="-122"/>
                        <a:ea typeface="仿宋" panose="02010609060101010101" charset="-122"/>
                      </a:endParaRPr>
                    </a:p>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工作</a:t>
                      </a:r>
                      <a:endParaRPr lang="en-US" altLang="zh-CN" sz="1400" b="1" kern="100" dirty="0">
                        <a:solidFill>
                          <a:schemeClr val="bg1"/>
                        </a:solidFill>
                        <a:effectLst/>
                        <a:latin typeface="仿宋" panose="02010609060101010101" charset="-122"/>
                        <a:ea typeface="仿宋" panose="02010609060101010101" charset="-122"/>
                      </a:endParaRPr>
                    </a:p>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文件</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261754">
                <a:tc>
                  <a:txBody>
                    <a:bodyPr/>
                    <a:lstStyle/>
                    <a:p>
                      <a:pPr marL="0" marR="65405"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1</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组织编制计划</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组织形式：组织项目各岗位人员制定危险源辨识、风险评价和控制措施的确定计划，并根据岗位分工，制定相关职责。</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71755"/>
                </a:tc>
                <a:tc>
                  <a:txBody>
                    <a:bodyPr/>
                    <a:lstStyle/>
                    <a:p>
                      <a:pPr marL="635" marR="0" indent="3048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开工前 </a:t>
                      </a:r>
                      <a:r>
                        <a:rPr lang="en-US" altLang="zh-CN" sz="1100" b="1" kern="100">
                          <a:solidFill>
                            <a:srgbClr val="000000"/>
                          </a:solidFill>
                          <a:effectLst/>
                          <a:latin typeface="仿宋" panose="02010609060101010101" charset="-122"/>
                          <a:ea typeface="仿宋" panose="02010609060101010101" charset="-122"/>
                        </a:rPr>
                        <a:t>20 </a:t>
                      </a:r>
                      <a:r>
                        <a:rPr lang="zh-CN" altLang="en-US" sz="1100" b="1" kern="100">
                          <a:solidFill>
                            <a:srgbClr val="000000"/>
                          </a:solidFill>
                          <a:effectLst/>
                          <a:latin typeface="仿宋" panose="02010609060101010101" charset="-122"/>
                          <a:ea typeface="仿宋" panose="02010609060101010101" charset="-122"/>
                        </a:rPr>
                        <a:t>日</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项目经理</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ctr">
                        <a:lnSpc>
                          <a:spcPct val="107000"/>
                        </a:lnSpc>
                        <a:spcAft>
                          <a:spcPts val="800"/>
                        </a:spcAft>
                      </a:pPr>
                      <a:r>
                        <a:rPr lang="zh-CN" altLang="en-US" sz="1400" b="1" kern="100">
                          <a:solidFill>
                            <a:srgbClr val="000000"/>
                          </a:solidFill>
                          <a:effectLst/>
                          <a:latin typeface="仿宋" panose="02010609060101010101" charset="-122"/>
                          <a:ea typeface="仿宋" panose="02010609060101010101" charset="-122"/>
                        </a:rPr>
                        <a:t> </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tc>
              </a:tr>
              <a:tr h="255526">
                <a:tc>
                  <a:txBody>
                    <a:bodyPr/>
                    <a:lstStyle/>
                    <a:p>
                      <a:pPr marL="0" marR="65405"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2</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6032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能力培训</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l">
                        <a:lnSpc>
                          <a:spcPct val="150000"/>
                        </a:lnSpc>
                        <a:spcAft>
                          <a:spcPts val="0"/>
                        </a:spcAft>
                      </a:pPr>
                      <a:r>
                        <a:rPr lang="zh-CN" altLang="en-US" sz="1100" b="1" kern="100" dirty="0">
                          <a:solidFill>
                            <a:srgbClr val="000000"/>
                          </a:solidFill>
                          <a:effectLst/>
                          <a:latin typeface="仿宋" panose="02010609060101010101" charset="-122"/>
                          <a:ea typeface="仿宋" panose="02010609060101010101" charset="-122"/>
                        </a:rPr>
                        <a:t>组织形式：组织对参与危险源辨识、风险评价和控制措施确定的项目各岗位管理人员进行培训。</a:t>
                      </a:r>
                      <a:endParaRPr lang="zh-CN" altLang="en-US" sz="1400" b="1" kern="100" dirty="0">
                        <a:solidFill>
                          <a:srgbClr val="000000"/>
                        </a:solidFill>
                        <a:effectLst/>
                        <a:latin typeface="仿宋" panose="02010609060101010101" charset="-122"/>
                        <a:ea typeface="仿宋" panose="02010609060101010101" charset="-122"/>
                      </a:endParaRPr>
                    </a:p>
                    <a:p>
                      <a:pPr marL="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工作质量：确保使参与危险源辨识、风险评价和控制措施确定的项目各岗位管理人员具备危险源辨识、评价和控制措施确定方面的业务技能。</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71755"/>
                </a:tc>
                <a:tc>
                  <a:txBody>
                    <a:bodyPr/>
                    <a:lstStyle/>
                    <a:p>
                      <a:pPr marL="635" marR="0" indent="3048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开工前 </a:t>
                      </a:r>
                      <a:r>
                        <a:rPr lang="en-US" altLang="zh-CN" sz="1100" b="1" kern="100">
                          <a:solidFill>
                            <a:srgbClr val="000000"/>
                          </a:solidFill>
                          <a:effectLst/>
                          <a:latin typeface="仿宋" panose="02010609060101010101" charset="-122"/>
                          <a:ea typeface="仿宋" panose="02010609060101010101" charset="-122"/>
                        </a:rPr>
                        <a:t>20 </a:t>
                      </a:r>
                      <a:r>
                        <a:rPr lang="zh-CN" altLang="en-US" sz="1100" b="1" kern="100">
                          <a:solidFill>
                            <a:srgbClr val="000000"/>
                          </a:solidFill>
                          <a:effectLst/>
                          <a:latin typeface="仿宋" panose="02010609060101010101" charset="-122"/>
                          <a:ea typeface="仿宋" panose="02010609060101010101" charset="-122"/>
                        </a:rPr>
                        <a:t>日</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其他管理人员</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教育培训记录资料</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r>
              <a:tr h="255526">
                <a:tc>
                  <a:txBody>
                    <a:bodyPr/>
                    <a:lstStyle/>
                    <a:p>
                      <a:pPr marL="0" marR="65405"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3</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组织辨识危险源</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l">
                        <a:lnSpc>
                          <a:spcPct val="155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项目各岗位按照职责分工辨识危险源。工作依据：</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职业健康安全管理体系 要求及使用指南</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职业健康安全管理体系 要求</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职业健康安全管理体系 实施指南</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a:t>
                      </a:r>
                      <a:endParaRPr lang="zh-CN" altLang="en-US" sz="1400" b="1" kern="100" dirty="0">
                        <a:solidFill>
                          <a:srgbClr val="000000"/>
                        </a:solidFill>
                        <a:effectLst/>
                        <a:latin typeface="仿宋" panose="02010609060101010101" charset="-122"/>
                        <a:ea typeface="仿宋" panose="02010609060101010101" charset="-122"/>
                      </a:endParaRPr>
                    </a:p>
                    <a:p>
                      <a:pPr marL="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工作方法：可采用询问交谈、现场观察、生产过程分析、安全检查表及获取外部信息等手段。</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71755"/>
                </a:tc>
                <a:tc>
                  <a:txBody>
                    <a:bodyPr/>
                    <a:lstStyle/>
                    <a:p>
                      <a:pPr marL="635" marR="0" indent="3048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开工前 </a:t>
                      </a:r>
                      <a:r>
                        <a:rPr lang="en-US" altLang="zh-CN" sz="1100" b="1" kern="100" dirty="0">
                          <a:solidFill>
                            <a:srgbClr val="000000"/>
                          </a:solidFill>
                          <a:effectLst/>
                          <a:latin typeface="仿宋" panose="02010609060101010101" charset="-122"/>
                          <a:ea typeface="仿宋" panose="02010609060101010101" charset="-122"/>
                        </a:rPr>
                        <a:t>16 </a:t>
                      </a:r>
                      <a:r>
                        <a:rPr lang="zh-CN" altLang="en-US" sz="1100" b="1" kern="100" dirty="0">
                          <a:solidFill>
                            <a:srgbClr val="000000"/>
                          </a:solidFill>
                          <a:effectLst/>
                          <a:latin typeface="仿宋" panose="02010609060101010101" charset="-122"/>
                          <a:ea typeface="仿宋" panose="02010609060101010101" charset="-122"/>
                        </a:rPr>
                        <a:t>日</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项目经理</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其他管理人员</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ctr">
                        <a:lnSpc>
                          <a:spcPct val="107000"/>
                        </a:lnSpc>
                        <a:spcAft>
                          <a:spcPts val="800"/>
                        </a:spcAft>
                      </a:pP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71755"/>
                </a:tc>
              </a:tr>
              <a:tr h="255526">
                <a:tc>
                  <a:txBody>
                    <a:bodyPr/>
                    <a:lstStyle/>
                    <a:p>
                      <a:pPr marL="0" marR="65405"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4</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6096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汇总危险源辨识内容</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l">
                        <a:lnSpc>
                          <a:spcPct val="150000"/>
                        </a:lnSpc>
                        <a:spcAft>
                          <a:spcPts val="0"/>
                        </a:spcAft>
                      </a:pPr>
                      <a:r>
                        <a:rPr lang="zh-CN" altLang="en-US" sz="1100" b="1" kern="100" dirty="0">
                          <a:solidFill>
                            <a:srgbClr val="000000"/>
                          </a:solidFill>
                          <a:effectLst/>
                          <a:latin typeface="仿宋" panose="02010609060101010101" charset="-122"/>
                          <a:ea typeface="仿宋" panose="02010609060101010101" charset="-122"/>
                        </a:rPr>
                        <a:t>组织形式：组织项目各岗位人员对辨识出来的危险源进行汇总。</a:t>
                      </a:r>
                      <a:endParaRPr lang="zh-CN" altLang="en-US" sz="1400" b="1" kern="100" dirty="0">
                        <a:solidFill>
                          <a:srgbClr val="000000"/>
                        </a:solidFill>
                        <a:effectLst/>
                        <a:latin typeface="仿宋" panose="02010609060101010101" charset="-122"/>
                        <a:ea typeface="仿宋" panose="02010609060101010101" charset="-122"/>
                      </a:endParaRPr>
                    </a:p>
                    <a:p>
                      <a:pPr marL="0" marR="0" indent="0" algn="l">
                        <a:lnSpc>
                          <a:spcPct val="150000"/>
                        </a:lnSpc>
                        <a:spcAft>
                          <a:spcPts val="0"/>
                        </a:spcAft>
                      </a:pPr>
                      <a:r>
                        <a:rPr lang="zh-CN" altLang="en-US" sz="1100" b="1" kern="100" dirty="0">
                          <a:solidFill>
                            <a:srgbClr val="000000"/>
                          </a:solidFill>
                          <a:effectLst/>
                          <a:latin typeface="仿宋" panose="02010609060101010101" charset="-122"/>
                          <a:ea typeface="仿宋" panose="02010609060101010101" charset="-122"/>
                        </a:rPr>
                        <a:t>工作方法：应采用会议的形式，对项目生产、生活活动及一些非常规的活动逐一进行讨论、分析。</a:t>
                      </a:r>
                      <a:endParaRPr lang="zh-CN" altLang="en-US" sz="1400" b="1" kern="100" dirty="0">
                        <a:solidFill>
                          <a:srgbClr val="000000"/>
                        </a:solidFill>
                        <a:effectLst/>
                        <a:latin typeface="仿宋" panose="02010609060101010101" charset="-122"/>
                        <a:ea typeface="仿宋" panose="02010609060101010101" charset="-122"/>
                      </a:endParaRPr>
                    </a:p>
                    <a:p>
                      <a:pPr marL="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工作质量：危险源辨识应充分、全面、无遗漏、并具有主动性、前瞻性和预防性。</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71755"/>
                </a:tc>
                <a:tc>
                  <a:txBody>
                    <a:bodyPr/>
                    <a:lstStyle/>
                    <a:p>
                      <a:pPr marL="635" marR="0" indent="3048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开工前 </a:t>
                      </a:r>
                      <a:r>
                        <a:rPr lang="en-US" altLang="zh-CN" sz="1100" b="1" kern="100">
                          <a:solidFill>
                            <a:srgbClr val="000000"/>
                          </a:solidFill>
                          <a:effectLst/>
                          <a:latin typeface="仿宋" panose="02010609060101010101" charset="-122"/>
                          <a:ea typeface="仿宋" panose="02010609060101010101" charset="-122"/>
                        </a:rPr>
                        <a:t>12 </a:t>
                      </a:r>
                      <a:r>
                        <a:rPr lang="zh-CN" altLang="en-US" sz="1100" b="1" kern="100">
                          <a:solidFill>
                            <a:srgbClr val="000000"/>
                          </a:solidFill>
                          <a:effectLst/>
                          <a:latin typeface="仿宋" panose="02010609060101010101" charset="-122"/>
                          <a:ea typeface="仿宋" panose="02010609060101010101" charset="-122"/>
                        </a:rPr>
                        <a:t>日</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其他管理人员</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ctr">
                        <a:lnSpc>
                          <a:spcPct val="107000"/>
                        </a:lnSpc>
                        <a:spcAft>
                          <a:spcPts val="800"/>
                        </a:spcAft>
                      </a:pPr>
                      <a:r>
                        <a:rPr lang="zh-CN" altLang="en-US" sz="1400" b="1" kern="100" dirty="0">
                          <a:solidFill>
                            <a:srgbClr val="000000"/>
                          </a:solidFill>
                          <a:effectLst/>
                          <a:latin typeface="仿宋" panose="02010609060101010101" charset="-122"/>
                          <a:ea typeface="仿宋" panose="02010609060101010101" charset="-122"/>
                        </a:rPr>
                        <a:t> </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71755"/>
                </a:tc>
              </a:tr>
            </a:tbl>
          </a:graphicData>
        </a:graphic>
      </p:graphicFrame>
      <p:sp>
        <p:nvSpPr>
          <p:cNvPr id="8" name="文本框 7"/>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3.3</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管理要求</a:t>
            </a:r>
            <a:r>
              <a:rPr lang="en-US" altLang="zh-CN" sz="2000" b="1" dirty="0">
                <a:latin typeface="仿宋" panose="02010609060101010101" charset="-122"/>
                <a:ea typeface="仿宋" panose="02010609060101010101" charset="-122"/>
                <a:cs typeface="仿宋" panose="02010609060101010101" charset="-122"/>
                <a:sym typeface="+mn-ea"/>
              </a:rPr>
              <a:t>-</a:t>
            </a:r>
            <a:r>
              <a:rPr lang="zh-CN" altLang="en-US" sz="2000" b="1" dirty="0">
                <a:latin typeface="仿宋" panose="02010609060101010101" charset="-122"/>
                <a:ea typeface="仿宋" panose="02010609060101010101" charset="-122"/>
                <a:cs typeface="仿宋" panose="02010609060101010101" charset="-122"/>
                <a:sym typeface="+mn-ea"/>
              </a:rPr>
              <a:t>危险源与安全法律法规管理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nvSpPr>
        <p:spPr>
          <a:xfrm>
            <a:off x="346011" y="1238249"/>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3.3</a:t>
            </a:r>
            <a:r>
              <a:rPr lang="en-US" altLang="zh-CN" sz="1600" b="1" dirty="0">
                <a:latin typeface="仿宋" panose="02010609060101010101" charset="-122"/>
                <a:ea typeface="仿宋" panose="02010609060101010101" charset="-122"/>
                <a:cs typeface="仿宋" panose="02010609060101010101" charset="-122"/>
              </a:rPr>
              <a:t>.1 </a:t>
            </a:r>
            <a:r>
              <a:rPr lang="zh-CN" altLang="en-US" sz="1600" b="1" dirty="0">
                <a:latin typeface="仿宋" panose="02010609060101010101" charset="-122"/>
                <a:ea typeface="仿宋" panose="02010609060101010101" charset="-122"/>
                <a:cs typeface="仿宋" panose="02010609060101010101" charset="-122"/>
              </a:rPr>
              <a:t>危险源管理及重大危险源控制流程</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2" name="TextBox 29"/>
          <p:cNvSpPr txBox="1"/>
          <p:nvPr/>
        </p:nvSpPr>
        <p:spPr bwMode="auto">
          <a:xfrm>
            <a:off x="816311" y="1727537"/>
            <a:ext cx="10317854" cy="584775"/>
          </a:xfrm>
          <a:prstGeom prst="rect">
            <a:avLst/>
          </a:prstGeom>
          <a:noFill/>
        </p:spPr>
        <p:txBody>
          <a:bodyPr wrap="square">
            <a:spAutoFit/>
          </a:bodyPr>
          <a:lstStyle/>
          <a:p>
            <a:r>
              <a:rPr lang="zh-CN" altLang="en-US" sz="1600" b="1" dirty="0">
                <a:solidFill>
                  <a:schemeClr val="tx1">
                    <a:lumMod val="85000"/>
                    <a:lumOff val="15000"/>
                  </a:schemeClr>
                </a:solidFill>
                <a:latin typeface="仿宋" panose="02010609060101010101" charset="-122"/>
                <a:ea typeface="仿宋" panose="02010609060101010101" charset="-122"/>
                <a:cs typeface="仿宋" panose="02010609060101010101" charset="-122"/>
              </a:rPr>
              <a:t>（</a:t>
            </a:r>
            <a:r>
              <a:rPr lang="en-US"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rPr>
              <a:t>1</a:t>
            </a:r>
            <a:r>
              <a:rPr lang="zh-CN" altLang="en-US" sz="1600" b="1" dirty="0">
                <a:solidFill>
                  <a:schemeClr val="tx1">
                    <a:lumMod val="85000"/>
                    <a:lumOff val="15000"/>
                  </a:schemeClr>
                </a:solidFill>
                <a:latin typeface="仿宋" panose="02010609060101010101" charset="-122"/>
                <a:ea typeface="仿宋" panose="02010609060101010101" charset="-122"/>
                <a:cs typeface="仿宋" panose="02010609060101010101" charset="-122"/>
              </a:rPr>
              <a:t>）管理要求</a:t>
            </a:r>
            <a:endParaRPr lang="en-US"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endParaRPr>
          </a:p>
          <a:p>
            <a:r>
              <a:rPr lang="zh-CN" altLang="en-US" sz="1600" b="1" dirty="0">
                <a:solidFill>
                  <a:schemeClr val="tx1">
                    <a:lumMod val="85000"/>
                    <a:lumOff val="15000"/>
                  </a:schemeClr>
                </a:solidFill>
                <a:latin typeface="仿宋" panose="02010609060101010101" charset="-122"/>
                <a:ea typeface="仿宋" panose="02010609060101010101" charset="-122"/>
                <a:cs typeface="仿宋" panose="02010609060101010101" charset="-122"/>
              </a:rPr>
              <a:t>     工作目标：保证对重大危险源的辨识无遗漏、风险评价准确，并确保使现场重大危险源始终处于受控状态。</a:t>
            </a:r>
            <a:endParaRPr lang="en-US" altLang="zh-CN" sz="1600" b="1" dirty="0">
              <a:solidFill>
                <a:schemeClr val="tx1">
                  <a:lumMod val="85000"/>
                  <a:lumOff val="15000"/>
                </a:schemeClr>
              </a:solidFill>
              <a:latin typeface="仿宋" panose="02010609060101010101" charset="-122"/>
              <a:ea typeface="仿宋" panose="02010609060101010101" charset="-122"/>
              <a:cs typeface="仿宋" panose="02010609060101010101" charset="-122"/>
            </a:endParaRPr>
          </a:p>
        </p:txBody>
      </p:sp>
    </p:spTree>
  </p:cSld>
  <p:clrMapOvr>
    <a:masterClrMapping/>
  </p:clrMapOvr>
  <p:transition>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graphicFrame>
        <p:nvGraphicFramePr>
          <p:cNvPr id="10" name="表格 9"/>
          <p:cNvGraphicFramePr>
            <a:graphicFrameLocks noGrp="1"/>
          </p:cNvGraphicFramePr>
          <p:nvPr/>
        </p:nvGraphicFramePr>
        <p:xfrm>
          <a:off x="890494" y="1719319"/>
          <a:ext cx="10393082" cy="4670553"/>
        </p:xfrm>
        <a:graphic>
          <a:graphicData uri="http://schemas.openxmlformats.org/drawingml/2006/table">
            <a:tbl>
              <a:tblPr>
                <a:tableStyleId>{5C22544A-7EE6-4342-B048-85BDC9FD1C3A}</a:tableStyleId>
              </a:tblPr>
              <a:tblGrid>
                <a:gridCol w="663388"/>
                <a:gridCol w="1045883"/>
                <a:gridCol w="5695576"/>
                <a:gridCol w="723153"/>
                <a:gridCol w="776941"/>
                <a:gridCol w="779154"/>
                <a:gridCol w="708987"/>
              </a:tblGrid>
              <a:tr h="233965">
                <a:tc>
                  <a:txBody>
                    <a:bodyPr/>
                    <a:lstStyle/>
                    <a:p>
                      <a:pPr marL="17780" marR="0" indent="0" algn="ctr">
                        <a:lnSpc>
                          <a:spcPct val="18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80000"/>
                        </a:lnSpc>
                        <a:spcAft>
                          <a:spcPts val="0"/>
                        </a:spcAft>
                      </a:pPr>
                      <a:r>
                        <a:rPr lang="zh-CN" altLang="en-US" sz="1400" b="1" kern="100" dirty="0">
                          <a:solidFill>
                            <a:schemeClr val="bg1"/>
                          </a:solidFill>
                          <a:effectLst/>
                          <a:latin typeface="仿宋" panose="02010609060101010101" charset="-122"/>
                          <a:ea typeface="仿宋" panose="02010609060101010101" charset="-122"/>
                        </a:rPr>
                        <a:t>关键活动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8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时间</a:t>
                      </a:r>
                      <a:endParaRPr lang="en-US" altLang="zh-CN" sz="1400" b="1" kern="100" dirty="0">
                        <a:solidFill>
                          <a:schemeClr val="bg1"/>
                        </a:solidFill>
                        <a:effectLst/>
                        <a:latin typeface="仿宋" panose="02010609060101010101" charset="-122"/>
                        <a:ea typeface="仿宋" panose="02010609060101010101" charset="-122"/>
                      </a:endParaRPr>
                    </a:p>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主责</a:t>
                      </a:r>
                      <a:endParaRPr lang="en-US" altLang="zh-CN" sz="1400" b="1" kern="100" dirty="0">
                        <a:solidFill>
                          <a:schemeClr val="bg1"/>
                        </a:solidFill>
                        <a:effectLst/>
                        <a:latin typeface="仿宋" panose="02010609060101010101" charset="-122"/>
                        <a:ea typeface="仿宋" panose="02010609060101010101" charset="-122"/>
                      </a:endParaRPr>
                    </a:p>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相关</a:t>
                      </a:r>
                      <a:endParaRPr lang="en-US" altLang="zh-CN" sz="1400" b="1" kern="100" dirty="0">
                        <a:solidFill>
                          <a:schemeClr val="bg1"/>
                        </a:solidFill>
                        <a:effectLst/>
                        <a:latin typeface="仿宋" panose="02010609060101010101" charset="-122"/>
                        <a:ea typeface="仿宋" panose="02010609060101010101" charset="-122"/>
                      </a:endParaRPr>
                    </a:p>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工作</a:t>
                      </a:r>
                      <a:endParaRPr lang="en-US" altLang="zh-CN" sz="1400" b="1" kern="100" dirty="0">
                        <a:solidFill>
                          <a:schemeClr val="bg1"/>
                        </a:solidFill>
                        <a:effectLst/>
                        <a:latin typeface="仿宋" panose="02010609060101010101" charset="-122"/>
                        <a:ea typeface="仿宋" panose="02010609060101010101" charset="-122"/>
                      </a:endParaRPr>
                    </a:p>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文件</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261754">
                <a:tc>
                  <a:txBody>
                    <a:bodyPr/>
                    <a:lstStyle/>
                    <a:p>
                      <a:pPr marL="0" marR="65405"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5</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组织风险评价</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l">
                        <a:lnSpc>
                          <a:spcPct val="150000"/>
                        </a:lnSpc>
                        <a:spcAft>
                          <a:spcPts val="0"/>
                        </a:spcAft>
                      </a:pPr>
                      <a:r>
                        <a:rPr lang="zh-CN" altLang="en-US" sz="1100" b="1" kern="100" dirty="0">
                          <a:solidFill>
                            <a:srgbClr val="000000"/>
                          </a:solidFill>
                          <a:effectLst/>
                          <a:latin typeface="仿宋" panose="02010609060101010101" charset="-122"/>
                          <a:ea typeface="仿宋" panose="02010609060101010101" charset="-122"/>
                        </a:rPr>
                        <a:t>组织形式：组织项目各岗位人员对现场可能导致的风险及现有控制措施的充分性进行评估，确定风险等级，风险等级的确定应通过会议讨论的形式实现。</a:t>
                      </a:r>
                      <a:endParaRPr lang="zh-CN" altLang="en-US" sz="1400" b="1" kern="100" dirty="0">
                        <a:solidFill>
                          <a:srgbClr val="000000"/>
                        </a:solidFill>
                        <a:effectLst/>
                        <a:latin typeface="仿宋" panose="02010609060101010101" charset="-122"/>
                        <a:ea typeface="仿宋" panose="02010609060101010101" charset="-122"/>
                      </a:endParaRPr>
                    </a:p>
                    <a:p>
                      <a:pPr marL="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工作方法：可采用专家直接判断评价法、作业环境风险评价法、安全检查表法等。</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71755"/>
                </a:tc>
                <a:tc>
                  <a:txBody>
                    <a:bodyPr/>
                    <a:lstStyle/>
                    <a:p>
                      <a:pPr marL="635" marR="0" indent="3048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开工前 </a:t>
                      </a:r>
                      <a:r>
                        <a:rPr lang="en-US" altLang="zh-CN" sz="1100" b="1" kern="100">
                          <a:solidFill>
                            <a:srgbClr val="000000"/>
                          </a:solidFill>
                          <a:effectLst/>
                          <a:latin typeface="仿宋" panose="02010609060101010101" charset="-122"/>
                          <a:ea typeface="仿宋" panose="02010609060101010101" charset="-122"/>
                        </a:rPr>
                        <a:t>10 </a:t>
                      </a:r>
                      <a:r>
                        <a:rPr lang="zh-CN" altLang="en-US" sz="1100" b="1" kern="100">
                          <a:solidFill>
                            <a:srgbClr val="000000"/>
                          </a:solidFill>
                          <a:effectLst/>
                          <a:latin typeface="仿宋" panose="02010609060101010101" charset="-122"/>
                          <a:ea typeface="仿宋" panose="02010609060101010101" charset="-122"/>
                        </a:rPr>
                        <a:t>日</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项目经理</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其他管理人员</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项目危险源识别评价表</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r>
              <a:tr h="255526">
                <a:tc>
                  <a:txBody>
                    <a:bodyPr/>
                    <a:lstStyle/>
                    <a:p>
                      <a:pPr marL="0" marR="65405"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6</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6096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制定或改进控制措施</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tc>
                <a:tc>
                  <a:txBody>
                    <a:bodyPr/>
                    <a:lstStyle/>
                    <a:p>
                      <a:pPr marL="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组织形式：组织项目各岗位管理人员对现有控制措施进行评估、改进，或制定新的控制措施。</a:t>
                      </a:r>
                      <a:endParaRPr lang="en-US" altLang="zh-CN" sz="1100" b="1" kern="100" dirty="0">
                        <a:solidFill>
                          <a:srgbClr val="000000"/>
                        </a:solidFill>
                        <a:effectLst/>
                        <a:latin typeface="仿宋" panose="02010609060101010101" charset="-122"/>
                        <a:ea typeface="仿宋" panose="02010609060101010101" charset="-122"/>
                      </a:endParaRPr>
                    </a:p>
                    <a:p>
                      <a:pPr marL="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工作方法：控制措施应按照“消除”、“替代”、“工程控制措施”、“管理控制措施” 和“个体防护”的顺序进行选择。</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71755"/>
                </a:tc>
                <a:tc>
                  <a:txBody>
                    <a:bodyPr/>
                    <a:lstStyle/>
                    <a:p>
                      <a:pPr marL="0" marR="4889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开工前 </a:t>
                      </a:r>
                      <a:r>
                        <a:rPr lang="en-US" altLang="zh-CN" sz="1100" b="1" kern="100">
                          <a:solidFill>
                            <a:srgbClr val="000000"/>
                          </a:solidFill>
                          <a:effectLst/>
                          <a:latin typeface="仿宋" panose="02010609060101010101" charset="-122"/>
                          <a:ea typeface="仿宋" panose="02010609060101010101" charset="-122"/>
                        </a:rPr>
                        <a:t>8 </a:t>
                      </a:r>
                      <a:r>
                        <a:rPr lang="zh-CN" altLang="en-US" sz="1100" b="1" kern="100">
                          <a:solidFill>
                            <a:srgbClr val="000000"/>
                          </a:solidFill>
                          <a:effectLst/>
                          <a:latin typeface="仿宋" panose="02010609060101010101" charset="-122"/>
                          <a:ea typeface="仿宋" panose="02010609060101010101" charset="-122"/>
                        </a:rPr>
                        <a:t>日</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项目经理</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其他管理人员</a:t>
                      </a:r>
                      <a:endParaRPr lang="zh-CN" altLang="en-US" sz="1400" b="1" kern="100">
                        <a:solidFill>
                          <a:srgbClr val="000000"/>
                        </a:solidFill>
                        <a:effectLst/>
                        <a:latin typeface="仿宋" panose="02010609060101010101" charset="-122"/>
                        <a:ea typeface="仿宋" panose="02010609060101010101" charset="-122"/>
                      </a:endParaRPr>
                    </a:p>
                  </a:txBody>
                  <a:tcPr marL="67945" marR="2540" marT="71755"/>
                </a:tc>
                <a:tc>
                  <a:txBody>
                    <a:bodyPr/>
                    <a:lstStyle/>
                    <a:p>
                      <a:pPr marL="0" marR="0" indent="0">
                        <a:lnSpc>
                          <a:spcPct val="107000"/>
                        </a:lnSpc>
                        <a:spcAft>
                          <a:spcPts val="800"/>
                        </a:spcAft>
                      </a:pP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71755"/>
                </a:tc>
              </a:tr>
              <a:tr h="255526">
                <a:tc>
                  <a:txBody>
                    <a:bodyPr/>
                    <a:lstStyle/>
                    <a:p>
                      <a:pPr marL="0" marR="6477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7</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51435" marB="29210"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沟通参与和协调</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51435" marB="29210" anchor="ctr"/>
                </a:tc>
                <a:tc>
                  <a:txBody>
                    <a:bodyPr/>
                    <a:lstStyle/>
                    <a:p>
                      <a:pPr marL="635" marR="0" indent="0" algn="l">
                        <a:lnSpc>
                          <a:spcPct val="150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项目各管理岗位人员按照职责分工，分别向项目相关方及访问者、相邻组织或居民及政府相关部门人员征询意见和建议，作为危险源辨识、风险评价和控制措施的确定的重要补充。</a:t>
                      </a:r>
                      <a:endParaRPr lang="zh-CN" altLang="en-US" sz="1400" b="1" kern="100" dirty="0">
                        <a:solidFill>
                          <a:srgbClr val="000000"/>
                        </a:solidFill>
                        <a:effectLst/>
                        <a:latin typeface="仿宋" panose="02010609060101010101" charset="-122"/>
                        <a:ea typeface="仿宋" panose="02010609060101010101" charset="-122"/>
                      </a:endParaRPr>
                    </a:p>
                    <a:p>
                      <a:pPr marL="635"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工作方法：项目经理指派专人与上述人员征询意见可通过提交书面文件、交谈、电子邮件、意见箱或公告板等方式传递相关信息。</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51435" marB="29210"/>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随时进行</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51435" marB="29210" anchor="b"/>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项目经理</a:t>
                      </a:r>
                      <a:endParaRPr lang="zh-CN" altLang="en-US" sz="1400" b="1" kern="100">
                        <a:solidFill>
                          <a:srgbClr val="000000"/>
                        </a:solidFill>
                        <a:effectLst/>
                        <a:latin typeface="仿宋" panose="02010609060101010101" charset="-122"/>
                        <a:ea typeface="仿宋" panose="02010609060101010101" charset="-122"/>
                      </a:endParaRPr>
                    </a:p>
                  </a:txBody>
                  <a:tcPr marL="67945" marR="2540" marT="51435" marB="29210"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其他管理岗位人员</a:t>
                      </a:r>
                      <a:endParaRPr lang="zh-CN" altLang="en-US" sz="1400" b="1" kern="100">
                        <a:solidFill>
                          <a:srgbClr val="000000"/>
                        </a:solidFill>
                        <a:effectLst/>
                        <a:latin typeface="仿宋" panose="02010609060101010101" charset="-122"/>
                        <a:ea typeface="仿宋" panose="02010609060101010101" charset="-122"/>
                      </a:endParaRPr>
                    </a:p>
                  </a:txBody>
                  <a:tcPr marL="67945" marR="2540" marT="51435" marB="29210" anchor="ctr"/>
                </a:tc>
                <a:tc>
                  <a:txBody>
                    <a:bodyPr/>
                    <a:lstStyle/>
                    <a:p>
                      <a:pPr marL="0" marR="0" indent="0" algn="ctr">
                        <a:lnSpc>
                          <a:spcPct val="107000"/>
                        </a:lnSpc>
                        <a:spcAft>
                          <a:spcPts val="800"/>
                        </a:spcAft>
                      </a:pPr>
                      <a:r>
                        <a:rPr lang="zh-CN" altLang="en-US" sz="1400" b="1" kern="100">
                          <a:solidFill>
                            <a:srgbClr val="000000"/>
                          </a:solidFill>
                          <a:effectLst/>
                          <a:latin typeface="仿宋" panose="02010609060101010101" charset="-122"/>
                          <a:ea typeface="仿宋" panose="02010609060101010101" charset="-122"/>
                        </a:rPr>
                        <a:t> </a:t>
                      </a:r>
                      <a:endParaRPr lang="zh-CN" altLang="en-US" sz="1400" b="1" kern="100">
                        <a:solidFill>
                          <a:srgbClr val="000000"/>
                        </a:solidFill>
                        <a:effectLst/>
                        <a:latin typeface="仿宋" panose="02010609060101010101" charset="-122"/>
                        <a:ea typeface="仿宋" panose="02010609060101010101" charset="-122"/>
                      </a:endParaRPr>
                    </a:p>
                  </a:txBody>
                  <a:tcPr marL="67945" marR="2540" marT="51435" marB="29210"/>
                </a:tc>
              </a:tr>
              <a:tr h="255526">
                <a:tc>
                  <a:txBody>
                    <a:bodyPr/>
                    <a:lstStyle/>
                    <a:p>
                      <a:pPr marL="0" marR="6477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8</a:t>
                      </a:r>
                      <a:endParaRPr lang="zh-CN" altLang="en-US" sz="1400" b="1" kern="100">
                        <a:solidFill>
                          <a:srgbClr val="000000"/>
                        </a:solidFill>
                        <a:effectLst/>
                        <a:latin typeface="仿宋" panose="02010609060101010101" charset="-122"/>
                        <a:ea typeface="仿宋" panose="02010609060101010101" charset="-122"/>
                      </a:endParaRPr>
                    </a:p>
                  </a:txBody>
                  <a:tcPr marL="67945" marR="2540" marT="51435" marB="29210" anchor="ctr"/>
                </a:tc>
                <a:tc>
                  <a:txBody>
                    <a:bodyPr/>
                    <a:lstStyle/>
                    <a:p>
                      <a:pPr marL="0" marR="0" indent="0" algn="ctr">
                        <a:lnSpc>
                          <a:spcPct val="137000"/>
                        </a:lnSpc>
                        <a:spcAft>
                          <a:spcPts val="105"/>
                        </a:spcAft>
                      </a:pPr>
                      <a:r>
                        <a:rPr lang="zh-CN" altLang="en-US" sz="1100" b="1" kern="100" dirty="0">
                          <a:solidFill>
                            <a:srgbClr val="000000"/>
                          </a:solidFill>
                          <a:effectLst/>
                          <a:latin typeface="仿宋" panose="02010609060101010101" charset="-122"/>
                          <a:ea typeface="仿宋" panose="02010609060101010101" charset="-122"/>
                        </a:rPr>
                        <a:t>形成</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危险源清单</a:t>
                      </a:r>
                      <a:r>
                        <a:rPr lang="en-US" altLang="zh-CN" sz="1100" b="1" kern="100" dirty="0">
                          <a:solidFill>
                            <a:srgbClr val="000000"/>
                          </a:solidFill>
                          <a:effectLst/>
                          <a:latin typeface="仿宋" panose="02010609060101010101" charset="-122"/>
                          <a:ea typeface="仿宋" panose="02010609060101010101" charset="-122"/>
                        </a:rPr>
                        <a:t>》</a:t>
                      </a:r>
                      <a:endParaRPr lang="zh-CN" altLang="en-US" sz="14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重大危险源清单</a:t>
                      </a:r>
                      <a:r>
                        <a:rPr lang="en-US" altLang="zh-CN" sz="1100" b="1" kern="100" dirty="0">
                          <a:solidFill>
                            <a:srgbClr val="000000"/>
                          </a:solidFill>
                          <a:effectLst/>
                          <a:latin typeface="仿宋" panose="02010609060101010101" charset="-122"/>
                          <a:ea typeface="仿宋" panose="02010609060101010101" charset="-122"/>
                        </a:rPr>
                        <a:t>》</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51435" marB="29210" anchor="ctr"/>
                </a:tc>
                <a:tc>
                  <a:txBody>
                    <a:bodyPr/>
                    <a:lstStyle/>
                    <a:p>
                      <a:pPr marL="635" marR="0" indent="0" algn="l">
                        <a:lnSpc>
                          <a:spcPct val="150000"/>
                        </a:lnSpc>
                        <a:spcAft>
                          <a:spcPts val="0"/>
                        </a:spcAft>
                      </a:pPr>
                      <a:r>
                        <a:rPr lang="zh-CN" altLang="en-US" sz="1100" b="1" kern="100" dirty="0">
                          <a:solidFill>
                            <a:srgbClr val="000000"/>
                          </a:solidFill>
                          <a:effectLst/>
                          <a:latin typeface="仿宋" panose="02010609060101010101" charset="-122"/>
                          <a:ea typeface="仿宋" panose="02010609060101010101" charset="-122"/>
                        </a:rPr>
                        <a:t>将危险源辨识、风险评价和控制措施的确定的结果进行汇总，形成</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项目危险源清单</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a:t>
                      </a:r>
                      <a:endParaRPr lang="zh-CN" altLang="en-US" sz="1400" b="1" kern="100" dirty="0">
                        <a:solidFill>
                          <a:srgbClr val="000000"/>
                        </a:solidFill>
                        <a:effectLst/>
                        <a:latin typeface="仿宋" panose="02010609060101010101" charset="-122"/>
                        <a:ea typeface="仿宋" panose="02010609060101010101" charset="-122"/>
                      </a:endParaRPr>
                    </a:p>
                    <a:p>
                      <a:pPr marL="635" marR="0" indent="0" algn="l">
                        <a:lnSpc>
                          <a:spcPct val="150000"/>
                        </a:lnSpc>
                        <a:spcAft>
                          <a:spcPts val="0"/>
                        </a:spcAft>
                      </a:pPr>
                      <a:r>
                        <a:rPr lang="zh-CN" altLang="en-US" sz="1100" b="1" kern="100" dirty="0">
                          <a:solidFill>
                            <a:srgbClr val="000000"/>
                          </a:solidFill>
                          <a:effectLst/>
                          <a:latin typeface="仿宋" panose="02010609060101010101" charset="-122"/>
                          <a:ea typeface="仿宋" panose="02010609060101010101" charset="-122"/>
                        </a:rPr>
                        <a:t>对</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项目危险源清单</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中的不可接受风险进行统计汇总，形成</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项目重大危险源清单</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a:t>
                      </a:r>
                      <a:endParaRPr lang="zh-CN" altLang="en-US" sz="1400" b="1" kern="100" dirty="0">
                        <a:solidFill>
                          <a:srgbClr val="000000"/>
                        </a:solidFill>
                        <a:effectLst/>
                        <a:latin typeface="仿宋" panose="02010609060101010101" charset="-122"/>
                        <a:ea typeface="仿宋" panose="02010609060101010101" charset="-122"/>
                      </a:endParaRPr>
                    </a:p>
                    <a:p>
                      <a:pPr marL="635" marR="54610" indent="0" algn="l">
                        <a:lnSpc>
                          <a:spcPct val="152000"/>
                        </a:lnSpc>
                        <a:spcAft>
                          <a:spcPts val="0"/>
                        </a:spcAft>
                      </a:pPr>
                      <a:r>
                        <a:rPr lang="zh-CN" altLang="en-US" sz="1100" b="1" kern="100" dirty="0">
                          <a:solidFill>
                            <a:srgbClr val="000000"/>
                          </a:solidFill>
                          <a:effectLst/>
                          <a:latin typeface="仿宋" panose="02010609060101010101" charset="-122"/>
                          <a:ea typeface="仿宋" panose="02010609060101010101" charset="-122"/>
                        </a:rPr>
                        <a:t>组织形式：由项目总工负责对评价结果进行汇总，编制项目</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危险源清单</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，并组织各管理岗位人员对</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危险源清单</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中所列举的危险源进行甄别、筛选，以会议讨论的形式完成项目</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重大危险源清单</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的编制工作方法：重大危险源的判定原则： ①不符合法律法规和其它要求的；②相关方合理抱怨或投诉的；③通过 </a:t>
                      </a:r>
                      <a:r>
                        <a:rPr lang="en-US" altLang="zh-CN" sz="1100" b="1" kern="100" dirty="0">
                          <a:solidFill>
                            <a:srgbClr val="000000"/>
                          </a:solidFill>
                          <a:effectLst/>
                          <a:latin typeface="仿宋" panose="02010609060101010101" charset="-122"/>
                          <a:ea typeface="仿宋" panose="02010609060101010101" charset="-122"/>
                        </a:rPr>
                        <a:t>LEC </a:t>
                      </a:r>
                      <a:r>
                        <a:rPr lang="zh-CN" altLang="en-US" sz="1100" b="1" kern="100" dirty="0">
                          <a:solidFill>
                            <a:srgbClr val="000000"/>
                          </a:solidFill>
                          <a:effectLst/>
                          <a:latin typeface="仿宋" panose="02010609060101010101" charset="-122"/>
                          <a:ea typeface="仿宋" panose="02010609060101010101" charset="-122"/>
                        </a:rPr>
                        <a:t>法评价，分值超过 </a:t>
                      </a:r>
                      <a:r>
                        <a:rPr lang="en-US" altLang="zh-CN" sz="1100" b="1" kern="100" dirty="0">
                          <a:solidFill>
                            <a:srgbClr val="000000"/>
                          </a:solidFill>
                          <a:effectLst/>
                          <a:latin typeface="仿宋" panose="02010609060101010101" charset="-122"/>
                          <a:ea typeface="仿宋" panose="02010609060101010101" charset="-122"/>
                        </a:rPr>
                        <a:t>70 </a:t>
                      </a:r>
                      <a:r>
                        <a:rPr lang="zh-CN" altLang="en-US" sz="1100" b="1" kern="100" dirty="0">
                          <a:solidFill>
                            <a:srgbClr val="000000"/>
                          </a:solidFill>
                          <a:effectLst/>
                          <a:latin typeface="仿宋" panose="02010609060101010101" charset="-122"/>
                          <a:ea typeface="仿宋" panose="02010609060101010101" charset="-122"/>
                        </a:rPr>
                        <a:t>分，且无有效控制措施的；④曾发生过事故未采取有效措施的；⑤现场直接观察可能导致事故的。</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51435" marB="29210"/>
                </a:tc>
                <a:tc>
                  <a:txBody>
                    <a:bodyPr/>
                    <a:lstStyle/>
                    <a:p>
                      <a:pPr marL="42545" marR="0" indent="0" algn="ctr">
                        <a:lnSpc>
                          <a:spcPct val="150000"/>
                        </a:lnSpc>
                        <a:spcAft>
                          <a:spcPts val="105"/>
                        </a:spcAft>
                      </a:pPr>
                      <a:r>
                        <a:rPr lang="zh-CN" altLang="en-US" sz="1100" b="1" kern="100" dirty="0">
                          <a:solidFill>
                            <a:srgbClr val="000000"/>
                          </a:solidFill>
                          <a:effectLst/>
                          <a:latin typeface="仿宋" panose="02010609060101010101" charset="-122"/>
                          <a:ea typeface="仿宋" panose="02010609060101010101" charset="-122"/>
                        </a:rPr>
                        <a:t>项目开工前 </a:t>
                      </a:r>
                      <a:r>
                        <a:rPr lang="en-US" altLang="zh-CN" sz="1100" b="1" kern="100" dirty="0">
                          <a:solidFill>
                            <a:srgbClr val="000000"/>
                          </a:solidFill>
                          <a:effectLst/>
                          <a:latin typeface="仿宋" panose="02010609060101010101" charset="-122"/>
                          <a:ea typeface="仿宋" panose="02010609060101010101" charset="-122"/>
                        </a:rPr>
                        <a:t>6</a:t>
                      </a:r>
                      <a:endParaRPr lang="zh-CN" altLang="en-US" sz="1400" b="1" kern="100" dirty="0">
                        <a:solidFill>
                          <a:srgbClr val="000000"/>
                        </a:solidFill>
                        <a:effectLst/>
                        <a:latin typeface="仿宋" panose="02010609060101010101" charset="-122"/>
                        <a:ea typeface="仿宋" panose="02010609060101010101" charset="-122"/>
                      </a:endParaRPr>
                    </a:p>
                    <a:p>
                      <a:pPr marL="1270" marR="0" indent="41275"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日内完成。</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51435" marB="29210"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项目总工</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51435" marB="29210"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其他管理岗位人员</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51435" marB="29210" anchor="ctr"/>
                </a:tc>
                <a:tc>
                  <a:txBody>
                    <a:bodyPr/>
                    <a:lstStyle/>
                    <a:p>
                      <a:pPr marL="0" marR="46355" indent="0" algn="ctr">
                        <a:lnSpc>
                          <a:spcPct val="150000"/>
                        </a:lnSpc>
                        <a:spcAft>
                          <a:spcPts val="0"/>
                        </a:spcAft>
                      </a:pP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危险源清单</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a:t>
                      </a:r>
                      <a:endParaRPr lang="zh-CN" altLang="en-US" sz="1400" b="1" kern="100" dirty="0">
                        <a:solidFill>
                          <a:srgbClr val="000000"/>
                        </a:solidFill>
                        <a:effectLst/>
                        <a:latin typeface="仿宋" panose="02010609060101010101" charset="-122"/>
                        <a:ea typeface="仿宋" panose="02010609060101010101" charset="-122"/>
                      </a:endParaRPr>
                    </a:p>
                    <a:p>
                      <a:pPr marL="0" marR="0" indent="56515"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重大危险源清单</a:t>
                      </a:r>
                      <a:r>
                        <a:rPr lang="en-US" altLang="zh-CN" sz="1100" b="1" kern="100" dirty="0">
                          <a:solidFill>
                            <a:srgbClr val="000000"/>
                          </a:solidFill>
                          <a:effectLst/>
                          <a:latin typeface="仿宋" panose="02010609060101010101" charset="-122"/>
                          <a:ea typeface="仿宋" panose="02010609060101010101" charset="-122"/>
                        </a:rPr>
                        <a:t>》</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51435" marB="29210" anchor="ctr"/>
                </a:tc>
              </a:tr>
            </a:tbl>
          </a:graphicData>
        </a:graphic>
      </p:graphicFrame>
      <p:sp>
        <p:nvSpPr>
          <p:cNvPr id="8" name="文本框 7"/>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3.3</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管理要求</a:t>
            </a:r>
            <a:r>
              <a:rPr lang="en-US" altLang="zh-CN" sz="2000" b="1" dirty="0">
                <a:latin typeface="仿宋" panose="02010609060101010101" charset="-122"/>
                <a:ea typeface="仿宋" panose="02010609060101010101" charset="-122"/>
                <a:cs typeface="仿宋" panose="02010609060101010101" charset="-122"/>
                <a:sym typeface="+mn-ea"/>
              </a:rPr>
              <a:t>-</a:t>
            </a:r>
            <a:r>
              <a:rPr lang="zh-CN" altLang="en-US" sz="2000" b="1" dirty="0">
                <a:latin typeface="仿宋" panose="02010609060101010101" charset="-122"/>
                <a:ea typeface="仿宋" panose="02010609060101010101" charset="-122"/>
                <a:cs typeface="仿宋" panose="02010609060101010101" charset="-122"/>
                <a:sym typeface="+mn-ea"/>
              </a:rPr>
              <a:t>危险源与安全法律法规管理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nvSpPr>
        <p:spPr>
          <a:xfrm>
            <a:off x="346011" y="1238249"/>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3.3</a:t>
            </a:r>
            <a:r>
              <a:rPr lang="en-US" altLang="zh-CN" sz="1600" b="1" dirty="0">
                <a:latin typeface="仿宋" panose="02010609060101010101" charset="-122"/>
                <a:ea typeface="仿宋" panose="02010609060101010101" charset="-122"/>
                <a:cs typeface="仿宋" panose="02010609060101010101" charset="-122"/>
              </a:rPr>
              <a:t>.1  </a:t>
            </a:r>
            <a:r>
              <a:rPr lang="zh-CN" altLang="en-US" sz="1600" b="1" dirty="0">
                <a:latin typeface="仿宋" panose="02010609060101010101" charset="-122"/>
                <a:ea typeface="仿宋" panose="02010609060101010101" charset="-122"/>
                <a:cs typeface="仿宋" panose="02010609060101010101" charset="-122"/>
              </a:rPr>
              <a:t>危险源管理及重大危险源控制流程</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graphicFrame>
        <p:nvGraphicFramePr>
          <p:cNvPr id="10" name="表格 9"/>
          <p:cNvGraphicFramePr>
            <a:graphicFrameLocks noGrp="1"/>
          </p:cNvGraphicFramePr>
          <p:nvPr/>
        </p:nvGraphicFramePr>
        <p:xfrm>
          <a:off x="890494" y="1719319"/>
          <a:ext cx="10393082" cy="4060762"/>
        </p:xfrm>
        <a:graphic>
          <a:graphicData uri="http://schemas.openxmlformats.org/drawingml/2006/table">
            <a:tbl>
              <a:tblPr>
                <a:tableStyleId>{5C22544A-7EE6-4342-B048-85BDC9FD1C3A}</a:tableStyleId>
              </a:tblPr>
              <a:tblGrid>
                <a:gridCol w="663388"/>
                <a:gridCol w="1045883"/>
                <a:gridCol w="5695576"/>
                <a:gridCol w="723153"/>
                <a:gridCol w="776941"/>
                <a:gridCol w="779154"/>
                <a:gridCol w="708987"/>
              </a:tblGrid>
              <a:tr h="233965">
                <a:tc>
                  <a:txBody>
                    <a:bodyPr/>
                    <a:lstStyle/>
                    <a:p>
                      <a:pPr marL="17780" marR="0" indent="0" algn="ctr">
                        <a:lnSpc>
                          <a:spcPct val="18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80000"/>
                        </a:lnSpc>
                        <a:spcAft>
                          <a:spcPts val="0"/>
                        </a:spcAft>
                      </a:pPr>
                      <a:r>
                        <a:rPr lang="zh-CN" altLang="en-US" sz="1400" b="1" kern="100" dirty="0">
                          <a:solidFill>
                            <a:schemeClr val="bg1"/>
                          </a:solidFill>
                          <a:effectLst/>
                          <a:latin typeface="仿宋" panose="02010609060101010101" charset="-122"/>
                          <a:ea typeface="仿宋" panose="02010609060101010101" charset="-122"/>
                        </a:rPr>
                        <a:t>关键活动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8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时间</a:t>
                      </a:r>
                      <a:endParaRPr lang="en-US" altLang="zh-CN" sz="1400" b="1" kern="100" dirty="0">
                        <a:solidFill>
                          <a:schemeClr val="bg1"/>
                        </a:solidFill>
                        <a:effectLst/>
                        <a:latin typeface="仿宋" panose="02010609060101010101" charset="-122"/>
                        <a:ea typeface="仿宋" panose="02010609060101010101" charset="-122"/>
                      </a:endParaRPr>
                    </a:p>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主责</a:t>
                      </a:r>
                      <a:endParaRPr lang="en-US" altLang="zh-CN" sz="1400" b="1" kern="100" dirty="0">
                        <a:solidFill>
                          <a:schemeClr val="bg1"/>
                        </a:solidFill>
                        <a:effectLst/>
                        <a:latin typeface="仿宋" panose="02010609060101010101" charset="-122"/>
                        <a:ea typeface="仿宋" panose="02010609060101010101" charset="-122"/>
                      </a:endParaRPr>
                    </a:p>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相关</a:t>
                      </a:r>
                      <a:endParaRPr lang="en-US" altLang="zh-CN" sz="1400" b="1" kern="100" dirty="0">
                        <a:solidFill>
                          <a:schemeClr val="bg1"/>
                        </a:solidFill>
                        <a:effectLst/>
                        <a:latin typeface="仿宋" panose="02010609060101010101" charset="-122"/>
                        <a:ea typeface="仿宋" panose="02010609060101010101" charset="-122"/>
                      </a:endParaRPr>
                    </a:p>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工作</a:t>
                      </a:r>
                      <a:endParaRPr lang="en-US" altLang="zh-CN" sz="1400" b="1" kern="100" dirty="0">
                        <a:solidFill>
                          <a:schemeClr val="bg1"/>
                        </a:solidFill>
                        <a:effectLst/>
                        <a:latin typeface="仿宋" panose="02010609060101010101" charset="-122"/>
                        <a:ea typeface="仿宋" panose="02010609060101010101" charset="-122"/>
                      </a:endParaRPr>
                    </a:p>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文件</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261754">
                <a:tc>
                  <a:txBody>
                    <a:bodyPr/>
                    <a:lstStyle/>
                    <a:p>
                      <a:pPr marL="0" marR="6223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9</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51435" marB="29210" anchor="ctr"/>
                </a:tc>
                <a:tc>
                  <a:txBody>
                    <a:bodyPr/>
                    <a:lstStyle/>
                    <a:p>
                      <a:pPr marL="0" marR="5588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审批</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51435" marB="29210" anchor="ctr"/>
                </a:tc>
                <a:tc>
                  <a:txBody>
                    <a:bodyPr/>
                    <a:lstStyle/>
                    <a:p>
                      <a:pPr marL="635" marR="56515" indent="0" algn="just">
                        <a:lnSpc>
                          <a:spcPct val="150000"/>
                        </a:lnSpc>
                        <a:spcAft>
                          <a:spcPts val="0"/>
                        </a:spcAft>
                      </a:pPr>
                      <a:r>
                        <a:rPr lang="zh-CN" altLang="en-US" sz="1100" b="1" kern="100">
                          <a:solidFill>
                            <a:srgbClr val="000000"/>
                          </a:solidFill>
                          <a:effectLst/>
                          <a:latin typeface="仿宋" panose="02010609060101010101" charset="-122"/>
                          <a:ea typeface="仿宋" panose="02010609060101010101" charset="-122"/>
                        </a:rPr>
                        <a:t>①项目经理对项目</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危险源清单</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和</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重大危险源清单</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进行审批；②分公司生产副经理对汇总了分公司所有项目的分公司</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重大危险源清单</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进行审批；③公司分管生产副总经理对汇总了所有分公司的</a:t>
                      </a:r>
                      <a:endParaRPr lang="zh-CN" altLang="en-US" sz="1400" b="1" kern="100">
                        <a:solidFill>
                          <a:srgbClr val="000000"/>
                        </a:solidFill>
                        <a:effectLst/>
                        <a:latin typeface="仿宋" panose="02010609060101010101" charset="-122"/>
                        <a:ea typeface="仿宋" panose="02010609060101010101" charset="-122"/>
                      </a:endParaRPr>
                    </a:p>
                    <a:p>
                      <a:pPr marL="635" marR="0" indent="0">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重大危险源清单</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进行审批。</a:t>
                      </a:r>
                      <a:endParaRPr lang="zh-CN" altLang="en-US" sz="1400" b="1" kern="100">
                        <a:solidFill>
                          <a:srgbClr val="000000"/>
                        </a:solidFill>
                        <a:effectLst/>
                        <a:latin typeface="仿宋" panose="02010609060101010101" charset="-122"/>
                        <a:ea typeface="仿宋" panose="02010609060101010101" charset="-122"/>
                      </a:endParaRPr>
                    </a:p>
                  </a:txBody>
                  <a:tcPr marL="67945" marR="2540" marT="51435" marB="29210"/>
                </a:tc>
                <a:tc>
                  <a:txBody>
                    <a:bodyPr/>
                    <a:lstStyle/>
                    <a:p>
                      <a:pPr marL="0" marR="0" indent="0" algn="ctr">
                        <a:lnSpc>
                          <a:spcPct val="150000"/>
                        </a:lnSpc>
                        <a:spcAft>
                          <a:spcPts val="0"/>
                        </a:spcAft>
                      </a:pPr>
                      <a:r>
                        <a:rPr lang="zh-CN" altLang="en-US" sz="1100" b="1" kern="100">
                          <a:solidFill>
                            <a:srgbClr val="000000"/>
                          </a:solidFill>
                          <a:effectLst/>
                          <a:latin typeface="仿宋" panose="02010609060101010101" charset="-122"/>
                          <a:ea typeface="仿宋" panose="02010609060101010101" charset="-122"/>
                        </a:rPr>
                        <a:t>清单编制完成</a:t>
                      </a:r>
                      <a:endParaRPr lang="zh-CN" altLang="en-US" sz="1400" b="1" kern="100">
                        <a:solidFill>
                          <a:srgbClr val="000000"/>
                        </a:solidFill>
                        <a:effectLst/>
                        <a:latin typeface="仿宋" panose="02010609060101010101" charset="-122"/>
                        <a:ea typeface="仿宋" panose="02010609060101010101" charset="-122"/>
                      </a:endParaRPr>
                    </a:p>
                    <a:p>
                      <a:pPr marL="0" marR="34925"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3 </a:t>
                      </a:r>
                      <a:r>
                        <a:rPr lang="zh-CN" altLang="en-US" sz="1100" b="1" kern="100">
                          <a:solidFill>
                            <a:srgbClr val="000000"/>
                          </a:solidFill>
                          <a:effectLst/>
                          <a:latin typeface="仿宋" panose="02010609060101010101" charset="-122"/>
                          <a:ea typeface="仿宋" panose="02010609060101010101" charset="-122"/>
                        </a:rPr>
                        <a:t>日内</a:t>
                      </a:r>
                      <a:endParaRPr lang="zh-CN" altLang="en-US" sz="1400" b="1" kern="100">
                        <a:solidFill>
                          <a:srgbClr val="000000"/>
                        </a:solidFill>
                        <a:effectLst/>
                        <a:latin typeface="仿宋" panose="02010609060101010101" charset="-122"/>
                        <a:ea typeface="仿宋" panose="02010609060101010101" charset="-122"/>
                      </a:endParaRPr>
                    </a:p>
                  </a:txBody>
                  <a:tcPr marL="67945" marR="2540" marT="51435" marB="29210"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生产副总经理</a:t>
                      </a:r>
                      <a:r>
                        <a:rPr lang="en-US" altLang="zh-CN" sz="1100" b="1" kern="100">
                          <a:solidFill>
                            <a:srgbClr val="000000"/>
                          </a:solidFill>
                          <a:effectLst/>
                          <a:latin typeface="仿宋" panose="02010609060101010101" charset="-122"/>
                          <a:ea typeface="仿宋" panose="02010609060101010101" charset="-122"/>
                        </a:rPr>
                        <a:t>/ </a:t>
                      </a:r>
                      <a:r>
                        <a:rPr lang="zh-CN" altLang="en-US" sz="1100" b="1" kern="100">
                          <a:solidFill>
                            <a:srgbClr val="000000"/>
                          </a:solidFill>
                          <a:effectLst/>
                          <a:latin typeface="仿宋" panose="02010609060101010101" charset="-122"/>
                          <a:ea typeface="仿宋" panose="02010609060101010101" charset="-122"/>
                        </a:rPr>
                        <a:t>项目经理</a:t>
                      </a:r>
                      <a:endParaRPr lang="zh-CN" altLang="en-US" sz="1400" b="1" kern="100">
                        <a:solidFill>
                          <a:srgbClr val="000000"/>
                        </a:solidFill>
                        <a:effectLst/>
                        <a:latin typeface="仿宋" panose="02010609060101010101" charset="-122"/>
                        <a:ea typeface="仿宋" panose="02010609060101010101" charset="-122"/>
                      </a:endParaRPr>
                    </a:p>
                  </a:txBody>
                  <a:tcPr marL="67945" marR="2540" marT="51435" marB="29210"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各级安全主管部门</a:t>
                      </a:r>
                      <a:endParaRPr lang="zh-CN" altLang="en-US" sz="1400" b="1" kern="100">
                        <a:solidFill>
                          <a:srgbClr val="000000"/>
                        </a:solidFill>
                        <a:effectLst/>
                        <a:latin typeface="仿宋" panose="02010609060101010101" charset="-122"/>
                        <a:ea typeface="仿宋" panose="02010609060101010101" charset="-122"/>
                      </a:endParaRPr>
                    </a:p>
                  </a:txBody>
                  <a:tcPr marL="67945" marR="2540" marT="51435" marB="29210" anchor="ctr"/>
                </a:tc>
                <a:tc>
                  <a:txBody>
                    <a:bodyPr/>
                    <a:lstStyle/>
                    <a:p>
                      <a:pPr marL="0" marR="0" indent="0">
                        <a:lnSpc>
                          <a:spcPct val="107000"/>
                        </a:lnSpc>
                        <a:spcAft>
                          <a:spcPts val="800"/>
                        </a:spcAft>
                      </a:pPr>
                      <a:r>
                        <a:rPr lang="zh-CN" altLang="en-US" sz="1400" b="1" kern="100">
                          <a:solidFill>
                            <a:srgbClr val="000000"/>
                          </a:solidFill>
                          <a:effectLst/>
                          <a:latin typeface="仿宋" panose="02010609060101010101" charset="-122"/>
                          <a:ea typeface="仿宋" panose="02010609060101010101" charset="-122"/>
                        </a:rPr>
                        <a:t> </a:t>
                      </a:r>
                      <a:endParaRPr lang="zh-CN" altLang="en-US" sz="1400" b="1" kern="100">
                        <a:solidFill>
                          <a:srgbClr val="000000"/>
                        </a:solidFill>
                        <a:effectLst/>
                        <a:latin typeface="仿宋" panose="02010609060101010101" charset="-122"/>
                        <a:ea typeface="仿宋" panose="02010609060101010101" charset="-122"/>
                      </a:endParaRPr>
                    </a:p>
                  </a:txBody>
                  <a:tcPr marL="67945" marR="2540" marT="51435" marB="29210"/>
                </a:tc>
              </a:tr>
              <a:tr h="255526">
                <a:tc>
                  <a:txBody>
                    <a:bodyPr/>
                    <a:lstStyle/>
                    <a:p>
                      <a:pPr marL="0" marR="59055"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10</a:t>
                      </a:r>
                      <a:endParaRPr lang="zh-CN" altLang="en-US" sz="1400" b="1" kern="100">
                        <a:solidFill>
                          <a:srgbClr val="000000"/>
                        </a:solidFill>
                        <a:effectLst/>
                        <a:latin typeface="仿宋" panose="02010609060101010101" charset="-122"/>
                        <a:ea typeface="仿宋" panose="02010609060101010101" charset="-122"/>
                      </a:endParaRPr>
                    </a:p>
                  </a:txBody>
                  <a:tcPr marL="67945" marR="2540" marT="51435" marB="29210"/>
                </a:tc>
                <a:tc>
                  <a:txBody>
                    <a:bodyPr/>
                    <a:lstStyle/>
                    <a:p>
                      <a:pPr marL="18415" marR="0" indent="0" algn="just">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发布危险源</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重大危险</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51435" marB="29210"/>
                </a:tc>
                <a:tc>
                  <a:txBody>
                    <a:bodyPr/>
                    <a:lstStyle/>
                    <a:p>
                      <a:pPr marL="635" marR="0" indent="0" algn="just">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①项目经理于项目开工前，签字发布项目</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危险源清单</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项目</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重大危险源清单</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p>
                      <a:pPr marL="635" marR="0" indent="0" algn="just">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②分公司生产副经理签字发布分公司</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危险源清单</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分公司</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重大危险源清单</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，每半年发布一次；③公司分管生产副总经理签字发布公司</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危险源清单</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公司</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重大危险源清单</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，每年发布一次。</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51435" marB="29210"/>
                </a:tc>
                <a:tc>
                  <a:txBody>
                    <a:bodyPr/>
                    <a:lstStyle/>
                    <a:p>
                      <a:pPr marL="42545" marR="0" indent="0" algn="just">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开工前</a:t>
                      </a:r>
                      <a:r>
                        <a:rPr lang="en-US" altLang="zh-CN" sz="1100" b="1" kern="100" dirty="0">
                          <a:solidFill>
                            <a:srgbClr val="000000"/>
                          </a:solidFill>
                          <a:effectLst/>
                          <a:latin typeface="仿宋" panose="02010609060101010101" charset="-122"/>
                          <a:ea typeface="仿宋" panose="02010609060101010101" charset="-122"/>
                        </a:rPr>
                        <a:t>5 </a:t>
                      </a:r>
                      <a:r>
                        <a:rPr lang="zh-CN" altLang="en-US" sz="1100" b="1" kern="100" dirty="0">
                          <a:solidFill>
                            <a:srgbClr val="000000"/>
                          </a:solidFill>
                          <a:effectLst/>
                          <a:latin typeface="仿宋" panose="02010609060101010101" charset="-122"/>
                          <a:ea typeface="仿宋" panose="02010609060101010101" charset="-122"/>
                        </a:rPr>
                        <a:t>日内</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51435" marB="29210"/>
                </a:tc>
                <a:tc>
                  <a:txBody>
                    <a:bodyPr/>
                    <a:lstStyle/>
                    <a:p>
                      <a:pPr marL="50800" marR="0" indent="0" algn="just">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生产副总经理</a:t>
                      </a:r>
                      <a:r>
                        <a:rPr lang="en-US" altLang="zh-CN" sz="1100" b="1" kern="100" dirty="0">
                          <a:solidFill>
                            <a:srgbClr val="000000"/>
                          </a:solidFill>
                          <a:effectLst/>
                          <a:latin typeface="仿宋" panose="02010609060101010101" charset="-122"/>
                          <a:ea typeface="仿宋" panose="02010609060101010101" charset="-122"/>
                        </a:rPr>
                        <a:t>/ </a:t>
                      </a:r>
                      <a:r>
                        <a:rPr lang="zh-CN" altLang="en-US" sz="1100" b="1" kern="100" dirty="0">
                          <a:solidFill>
                            <a:srgbClr val="000000"/>
                          </a:solidFill>
                          <a:effectLst/>
                          <a:latin typeface="仿宋" panose="02010609060101010101" charset="-122"/>
                          <a:ea typeface="仿宋" panose="02010609060101010101" charset="-122"/>
                        </a:rPr>
                        <a:t>项目经理</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51435" marB="29210"/>
                </a:tc>
                <a:tc>
                  <a:txBody>
                    <a:bodyPr/>
                    <a:lstStyle/>
                    <a:p>
                      <a:pPr marL="31750" marR="0" indent="0" algn="just">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各级安全主管</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51435" marB="29210"/>
                </a:tc>
                <a:tc>
                  <a:txBody>
                    <a:bodyPr/>
                    <a:lstStyle/>
                    <a:p>
                      <a:pPr marL="56515" marR="0" indent="0" algn="just">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危险源清单</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p>
                      <a:pPr marL="56515" marR="0" indent="0" algn="just">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重大危险源清单</a:t>
                      </a:r>
                      <a:r>
                        <a:rPr lang="en-US" altLang="zh-CN" sz="1100" b="1" kern="100" dirty="0">
                          <a:solidFill>
                            <a:srgbClr val="000000"/>
                          </a:solidFill>
                          <a:effectLst/>
                          <a:latin typeface="仿宋" panose="02010609060101010101" charset="-122"/>
                          <a:ea typeface="仿宋" panose="02010609060101010101" charset="-122"/>
                        </a:rPr>
                        <a:t>》</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51435" marB="29210"/>
                </a:tc>
              </a:tr>
              <a:tr h="255526">
                <a:tc>
                  <a:txBody>
                    <a:bodyPr/>
                    <a:lstStyle/>
                    <a:p>
                      <a:pPr marL="0" marR="62865"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11</a:t>
                      </a:r>
                      <a:endParaRPr lang="zh-CN" altLang="en-US" sz="1400" b="1" kern="100">
                        <a:solidFill>
                          <a:srgbClr val="000000"/>
                        </a:solidFill>
                        <a:effectLst/>
                        <a:latin typeface="仿宋" panose="02010609060101010101" charset="-122"/>
                        <a:ea typeface="仿宋" panose="02010609060101010101" charset="-122"/>
                      </a:endParaRPr>
                    </a:p>
                  </a:txBody>
                  <a:tcPr marL="67945" marT="71755" anchor="ctr"/>
                </a:tc>
                <a:tc>
                  <a:txBody>
                    <a:bodyPr/>
                    <a:lstStyle/>
                    <a:p>
                      <a:pPr marL="18415" marR="0" indent="0" algn="just">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危险源监控</a:t>
                      </a:r>
                      <a:endParaRPr lang="zh-CN" altLang="en-US" sz="1400" b="1" kern="100">
                        <a:solidFill>
                          <a:srgbClr val="000000"/>
                        </a:solidFill>
                        <a:effectLst/>
                        <a:latin typeface="仿宋" panose="02010609060101010101" charset="-122"/>
                        <a:ea typeface="仿宋" panose="02010609060101010101" charset="-122"/>
                      </a:endParaRPr>
                    </a:p>
                  </a:txBody>
                  <a:tcPr marL="67945" marT="71755" anchor="ctr"/>
                </a:tc>
                <a:tc>
                  <a:txBody>
                    <a:bodyPr/>
                    <a:lstStyle/>
                    <a:p>
                      <a:pPr marL="635"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各管理岗位人员、分公司和公司相关职能部门人员按照职责分工，及时收集测量和监视控制措施有效运行的相关数据，并做好记录的标识、贮存、保护检索、保留和处置，为评估修改或引入新的控制措施提供依据。</a:t>
                      </a:r>
                      <a:endParaRPr lang="zh-CN" altLang="en-US" sz="1400" b="1" kern="100">
                        <a:solidFill>
                          <a:srgbClr val="000000"/>
                        </a:solidFill>
                        <a:effectLst/>
                        <a:latin typeface="仿宋" panose="02010609060101010101" charset="-122"/>
                        <a:ea typeface="仿宋" panose="02010609060101010101" charset="-122"/>
                      </a:endParaRPr>
                    </a:p>
                  </a:txBody>
                  <a:tcPr marL="67945" marT="71755"/>
                </a:tc>
                <a:tc>
                  <a:txBody>
                    <a:bodyPr/>
                    <a:lstStyle/>
                    <a:p>
                      <a:pPr marL="1270" marR="0" indent="41275">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至少每月组织</a:t>
                      </a:r>
                      <a:r>
                        <a:rPr lang="en-US" altLang="zh-CN" sz="1100" b="1" kern="100">
                          <a:solidFill>
                            <a:srgbClr val="000000"/>
                          </a:solidFill>
                          <a:effectLst/>
                          <a:latin typeface="仿宋" panose="02010609060101010101" charset="-122"/>
                          <a:ea typeface="仿宋" panose="02010609060101010101" charset="-122"/>
                        </a:rPr>
                        <a:t>1 </a:t>
                      </a:r>
                      <a:r>
                        <a:rPr lang="zh-CN" altLang="en-US" sz="1100" b="1" kern="100">
                          <a:solidFill>
                            <a:srgbClr val="000000"/>
                          </a:solidFill>
                          <a:effectLst/>
                          <a:latin typeface="仿宋" panose="02010609060101010101" charset="-122"/>
                          <a:ea typeface="仿宋" panose="02010609060101010101" charset="-122"/>
                        </a:rPr>
                        <a:t>次。</a:t>
                      </a:r>
                      <a:endParaRPr lang="zh-CN" altLang="en-US" sz="1400" b="1" kern="100">
                        <a:solidFill>
                          <a:srgbClr val="000000"/>
                        </a:solidFill>
                        <a:effectLst/>
                        <a:latin typeface="仿宋" panose="02010609060101010101" charset="-122"/>
                        <a:ea typeface="仿宋" panose="02010609060101010101" charset="-122"/>
                      </a:endParaRPr>
                    </a:p>
                  </a:txBody>
                  <a:tcPr marL="67945"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endParaRPr lang="zh-CN" altLang="en-US" sz="1400" b="1" kern="100">
                        <a:solidFill>
                          <a:srgbClr val="000000"/>
                        </a:solidFill>
                        <a:effectLst/>
                        <a:latin typeface="仿宋" panose="02010609060101010101" charset="-122"/>
                        <a:ea typeface="仿宋" panose="02010609060101010101" charset="-122"/>
                      </a:endParaRPr>
                    </a:p>
                  </a:txBody>
                  <a:tcPr marL="67945"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其他管理岗位人员</a:t>
                      </a:r>
                      <a:endParaRPr lang="zh-CN" altLang="en-US" sz="1400" b="1" kern="100">
                        <a:solidFill>
                          <a:srgbClr val="000000"/>
                        </a:solidFill>
                        <a:effectLst/>
                        <a:latin typeface="仿宋" panose="02010609060101010101" charset="-122"/>
                        <a:ea typeface="仿宋" panose="02010609060101010101" charset="-122"/>
                      </a:endParaRPr>
                    </a:p>
                  </a:txBody>
                  <a:tcPr marL="67945" marT="71755" anchor="ctr"/>
                </a:tc>
                <a:tc>
                  <a:txBody>
                    <a:bodyPr/>
                    <a:lstStyle/>
                    <a:p>
                      <a:pPr marL="0" marR="0" indent="0">
                        <a:lnSpc>
                          <a:spcPct val="107000"/>
                        </a:lnSpc>
                        <a:spcAft>
                          <a:spcPts val="800"/>
                        </a:spcAft>
                      </a:pPr>
                      <a:r>
                        <a:rPr lang="zh-CN" altLang="en-US" sz="1400" b="1" kern="100">
                          <a:solidFill>
                            <a:srgbClr val="000000"/>
                          </a:solidFill>
                          <a:effectLst/>
                          <a:latin typeface="仿宋" panose="02010609060101010101" charset="-122"/>
                          <a:ea typeface="仿宋" panose="02010609060101010101" charset="-122"/>
                        </a:rPr>
                        <a:t> </a:t>
                      </a:r>
                      <a:endParaRPr lang="zh-CN" altLang="en-US" sz="1400" b="1" kern="100">
                        <a:solidFill>
                          <a:srgbClr val="000000"/>
                        </a:solidFill>
                        <a:effectLst/>
                        <a:latin typeface="仿宋" panose="02010609060101010101" charset="-122"/>
                        <a:ea typeface="仿宋" panose="02010609060101010101" charset="-122"/>
                      </a:endParaRPr>
                    </a:p>
                  </a:txBody>
                  <a:tcPr marL="67945" marT="71755"/>
                </a:tc>
              </a:tr>
              <a:tr h="255526">
                <a:tc>
                  <a:txBody>
                    <a:bodyPr/>
                    <a:lstStyle/>
                    <a:p>
                      <a:pPr marL="0" marR="61595"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12</a:t>
                      </a:r>
                      <a:endParaRPr lang="zh-CN" altLang="en-US" sz="1400" b="1" kern="100">
                        <a:solidFill>
                          <a:srgbClr val="000000"/>
                        </a:solidFill>
                        <a:effectLst/>
                        <a:latin typeface="仿宋" panose="02010609060101010101" charset="-122"/>
                        <a:ea typeface="仿宋" panose="02010609060101010101" charset="-122"/>
                      </a:endParaRPr>
                    </a:p>
                  </a:txBody>
                  <a:tcPr marL="67945" marT="71755" anchor="ctr"/>
                </a:tc>
                <a:tc>
                  <a:txBody>
                    <a:bodyPr/>
                    <a:lstStyle/>
                    <a:p>
                      <a:pPr marL="0" marR="1333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控制措施评估</a:t>
                      </a:r>
                      <a:endParaRPr lang="zh-CN" altLang="en-US" sz="1400" b="1" kern="100">
                        <a:solidFill>
                          <a:srgbClr val="000000"/>
                        </a:solidFill>
                        <a:effectLst/>
                        <a:latin typeface="仿宋" panose="02010609060101010101" charset="-122"/>
                        <a:ea typeface="仿宋" panose="02010609060101010101" charset="-122"/>
                      </a:endParaRPr>
                    </a:p>
                  </a:txBody>
                  <a:tcPr marL="67945" marT="71755" anchor="ctr"/>
                </a:tc>
                <a:tc>
                  <a:txBody>
                    <a:bodyPr/>
                    <a:lstStyle/>
                    <a:p>
                      <a:pPr marL="635" marR="0" indent="0">
                        <a:lnSpc>
                          <a:spcPct val="150000"/>
                        </a:lnSpc>
                        <a:spcAft>
                          <a:spcPts val="0"/>
                        </a:spcAft>
                      </a:pPr>
                      <a:r>
                        <a:rPr lang="zh-CN" altLang="en-US" sz="1100" b="1" kern="100">
                          <a:solidFill>
                            <a:srgbClr val="000000"/>
                          </a:solidFill>
                          <a:effectLst/>
                          <a:latin typeface="仿宋" panose="02010609060101010101" charset="-122"/>
                          <a:ea typeface="仿宋" panose="02010609060101010101" charset="-122"/>
                        </a:rPr>
                        <a:t>对各管理岗位人员每月、分公司和公司相关职能部门人员的每季度测量和监视数据、其他外部信息进行统计、汇总，评估其控制措施的符合性。</a:t>
                      </a:r>
                      <a:endParaRPr lang="zh-CN" altLang="en-US" sz="1400" b="1" kern="100">
                        <a:solidFill>
                          <a:srgbClr val="000000"/>
                        </a:solidFill>
                        <a:effectLst/>
                        <a:latin typeface="仿宋" panose="02010609060101010101" charset="-122"/>
                        <a:ea typeface="仿宋" panose="02010609060101010101" charset="-122"/>
                      </a:endParaRPr>
                    </a:p>
                    <a:p>
                      <a:pPr marL="635" marR="2921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组织形式：由项目总工、分公司安全总监、公司安全生产监督管理部经理组织各管理岗位人员对测量和监视数据、其他外部信息进行分析，判断其符合性控制措施评估可通过专门会议的方式进行，也可通过例会的方式进行，评估过程中，各级安全管理人员应做好记录。</a:t>
                      </a:r>
                      <a:endParaRPr lang="zh-CN" altLang="en-US" sz="1400" b="1" kern="100">
                        <a:solidFill>
                          <a:srgbClr val="000000"/>
                        </a:solidFill>
                        <a:effectLst/>
                        <a:latin typeface="仿宋" panose="02010609060101010101" charset="-122"/>
                        <a:ea typeface="仿宋" panose="02010609060101010101" charset="-122"/>
                      </a:endParaRPr>
                    </a:p>
                  </a:txBody>
                  <a:tcPr marL="67945" marT="71755"/>
                </a:tc>
                <a:tc>
                  <a:txBody>
                    <a:bodyPr/>
                    <a:lstStyle/>
                    <a:p>
                      <a:pPr marL="0" marR="3429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项目每月</a:t>
                      </a:r>
                      <a:r>
                        <a:rPr lang="en-US" altLang="zh-CN" sz="1100" b="1" kern="100">
                          <a:solidFill>
                            <a:srgbClr val="000000"/>
                          </a:solidFill>
                          <a:effectLst/>
                          <a:latin typeface="仿宋" panose="02010609060101010101" charset="-122"/>
                          <a:ea typeface="仿宋" panose="02010609060101010101" charset="-122"/>
                        </a:rPr>
                        <a:t>/ </a:t>
                      </a:r>
                      <a:r>
                        <a:rPr lang="zh-CN" altLang="en-US" sz="1100" b="1" kern="100">
                          <a:solidFill>
                            <a:srgbClr val="000000"/>
                          </a:solidFill>
                          <a:effectLst/>
                          <a:latin typeface="仿宋" panose="02010609060101010101" charset="-122"/>
                          <a:ea typeface="仿宋" panose="02010609060101010101" charset="-122"/>
                        </a:rPr>
                        <a:t>分公司和公司每季度</a:t>
                      </a:r>
                      <a:endParaRPr lang="zh-CN" altLang="en-US" sz="1400" b="1" kern="100">
                        <a:solidFill>
                          <a:srgbClr val="000000"/>
                        </a:solidFill>
                        <a:effectLst/>
                        <a:latin typeface="仿宋" panose="02010609060101010101" charset="-122"/>
                        <a:ea typeface="仿宋" panose="02010609060101010101" charset="-122"/>
                      </a:endParaRPr>
                    </a:p>
                  </a:txBody>
                  <a:tcPr marL="67945" marT="71755" anchor="ctr"/>
                </a:tc>
                <a:tc>
                  <a:txBody>
                    <a:bodyPr/>
                    <a:lstStyle/>
                    <a:p>
                      <a:pPr marL="0" marR="4445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r>
                        <a:rPr lang="en-US" altLang="zh-CN" sz="1100" b="1" kern="100">
                          <a:solidFill>
                            <a:srgbClr val="000000"/>
                          </a:solidFill>
                          <a:effectLst/>
                          <a:latin typeface="仿宋" panose="02010609060101010101" charset="-122"/>
                          <a:ea typeface="仿宋" panose="02010609060101010101" charset="-122"/>
                        </a:rPr>
                        <a:t>/ </a:t>
                      </a:r>
                      <a:r>
                        <a:rPr lang="zh-CN" altLang="en-US" sz="1100" b="1" kern="100">
                          <a:solidFill>
                            <a:srgbClr val="000000"/>
                          </a:solidFill>
                          <a:effectLst/>
                          <a:latin typeface="仿宋" panose="02010609060101010101" charset="-122"/>
                          <a:ea typeface="仿宋" panose="02010609060101010101" charset="-122"/>
                        </a:rPr>
                        <a:t>分公司安全总监</a:t>
                      </a:r>
                      <a:r>
                        <a:rPr lang="en-US" altLang="zh-CN" sz="1100" b="1" kern="100">
                          <a:solidFill>
                            <a:srgbClr val="000000"/>
                          </a:solidFill>
                          <a:effectLst/>
                          <a:latin typeface="仿宋" panose="02010609060101010101" charset="-122"/>
                          <a:ea typeface="仿宋" panose="02010609060101010101" charset="-122"/>
                        </a:rPr>
                        <a:t>/ </a:t>
                      </a:r>
                      <a:r>
                        <a:rPr lang="zh-CN" altLang="en-US" sz="1100" b="1" kern="100">
                          <a:solidFill>
                            <a:srgbClr val="000000"/>
                          </a:solidFill>
                          <a:effectLst/>
                          <a:latin typeface="仿宋" panose="02010609060101010101" charset="-122"/>
                          <a:ea typeface="仿宋" panose="02010609060101010101" charset="-122"/>
                        </a:rPr>
                        <a:t>公司安监部</a:t>
                      </a:r>
                      <a:endParaRPr lang="zh-CN" altLang="en-US" sz="1400" b="1" kern="100">
                        <a:solidFill>
                          <a:srgbClr val="000000"/>
                        </a:solidFill>
                        <a:effectLst/>
                        <a:latin typeface="仿宋" panose="02010609060101010101" charset="-122"/>
                        <a:ea typeface="仿宋" panose="02010609060101010101" charset="-122"/>
                      </a:endParaRPr>
                    </a:p>
                  </a:txBody>
                  <a:tcPr marL="67945"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其他管理岗位人员</a:t>
                      </a:r>
                      <a:endParaRPr lang="zh-CN" altLang="en-US" sz="1400" b="1" kern="100">
                        <a:solidFill>
                          <a:srgbClr val="000000"/>
                        </a:solidFill>
                        <a:effectLst/>
                        <a:latin typeface="仿宋" panose="02010609060101010101" charset="-122"/>
                        <a:ea typeface="仿宋" panose="02010609060101010101" charset="-122"/>
                      </a:endParaRPr>
                    </a:p>
                  </a:txBody>
                  <a:tcPr marL="67945" marT="71755" anchor="ctr"/>
                </a:tc>
                <a:tc>
                  <a:txBody>
                    <a:bodyPr/>
                    <a:lstStyle/>
                    <a:p>
                      <a:pPr marL="0" marR="0" indent="0">
                        <a:lnSpc>
                          <a:spcPct val="107000"/>
                        </a:lnSpc>
                        <a:spcAft>
                          <a:spcPts val="800"/>
                        </a:spcAft>
                      </a:pPr>
                      <a:endParaRPr lang="zh-CN" altLang="en-US" sz="1400" b="1" kern="100" dirty="0">
                        <a:solidFill>
                          <a:srgbClr val="000000"/>
                        </a:solidFill>
                        <a:effectLst/>
                        <a:latin typeface="仿宋" panose="02010609060101010101" charset="-122"/>
                        <a:ea typeface="仿宋" panose="02010609060101010101" charset="-122"/>
                      </a:endParaRPr>
                    </a:p>
                  </a:txBody>
                  <a:tcPr marL="67945" marT="71755"/>
                </a:tc>
              </a:tr>
            </a:tbl>
          </a:graphicData>
        </a:graphic>
      </p:graphicFrame>
      <p:sp>
        <p:nvSpPr>
          <p:cNvPr id="8" name="文本框 7"/>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3.3</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管理要求</a:t>
            </a:r>
            <a:r>
              <a:rPr lang="en-US" altLang="zh-CN" sz="2000" b="1" dirty="0">
                <a:latin typeface="仿宋" panose="02010609060101010101" charset="-122"/>
                <a:ea typeface="仿宋" panose="02010609060101010101" charset="-122"/>
                <a:cs typeface="仿宋" panose="02010609060101010101" charset="-122"/>
                <a:sym typeface="+mn-ea"/>
              </a:rPr>
              <a:t>-</a:t>
            </a:r>
            <a:r>
              <a:rPr lang="zh-CN" altLang="en-US" sz="2000" b="1" dirty="0">
                <a:latin typeface="仿宋" panose="02010609060101010101" charset="-122"/>
                <a:ea typeface="仿宋" panose="02010609060101010101" charset="-122"/>
                <a:cs typeface="仿宋" panose="02010609060101010101" charset="-122"/>
                <a:sym typeface="+mn-ea"/>
              </a:rPr>
              <a:t>危险源与安全法律法规管理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nvSpPr>
        <p:spPr>
          <a:xfrm>
            <a:off x="346011" y="1238249"/>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3.3</a:t>
            </a:r>
            <a:r>
              <a:rPr lang="en-US" altLang="zh-CN" sz="1600" b="1" dirty="0">
                <a:latin typeface="仿宋" panose="02010609060101010101" charset="-122"/>
                <a:ea typeface="仿宋" panose="02010609060101010101" charset="-122"/>
                <a:cs typeface="仿宋" panose="02010609060101010101" charset="-122"/>
              </a:rPr>
              <a:t>.1  </a:t>
            </a:r>
            <a:r>
              <a:rPr lang="zh-CN" altLang="en-US" sz="1600" b="1" dirty="0">
                <a:latin typeface="仿宋" panose="02010609060101010101" charset="-122"/>
                <a:ea typeface="仿宋" panose="02010609060101010101" charset="-122"/>
                <a:cs typeface="仿宋" panose="02010609060101010101" charset="-122"/>
              </a:rPr>
              <a:t>危险源管理及重大危险源控制流程</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graphicFrame>
        <p:nvGraphicFramePr>
          <p:cNvPr id="10" name="表格 9"/>
          <p:cNvGraphicFramePr>
            <a:graphicFrameLocks noGrp="1"/>
          </p:cNvGraphicFramePr>
          <p:nvPr/>
        </p:nvGraphicFramePr>
        <p:xfrm>
          <a:off x="890494" y="1719319"/>
          <a:ext cx="10393082" cy="3690557"/>
        </p:xfrm>
        <a:graphic>
          <a:graphicData uri="http://schemas.openxmlformats.org/drawingml/2006/table">
            <a:tbl>
              <a:tblPr>
                <a:tableStyleId>{5C22544A-7EE6-4342-B048-85BDC9FD1C3A}</a:tableStyleId>
              </a:tblPr>
              <a:tblGrid>
                <a:gridCol w="663388"/>
                <a:gridCol w="1045883"/>
                <a:gridCol w="5695576"/>
                <a:gridCol w="723153"/>
                <a:gridCol w="776941"/>
                <a:gridCol w="779154"/>
                <a:gridCol w="708987"/>
              </a:tblGrid>
              <a:tr h="233965">
                <a:tc>
                  <a:txBody>
                    <a:bodyPr/>
                    <a:lstStyle/>
                    <a:p>
                      <a:pPr marL="17780" marR="0" indent="0" algn="ctr">
                        <a:lnSpc>
                          <a:spcPct val="18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80000"/>
                        </a:lnSpc>
                        <a:spcAft>
                          <a:spcPts val="0"/>
                        </a:spcAft>
                      </a:pPr>
                      <a:r>
                        <a:rPr lang="zh-CN" altLang="en-US" sz="1400" b="1" kern="100" dirty="0">
                          <a:solidFill>
                            <a:schemeClr val="bg1"/>
                          </a:solidFill>
                          <a:effectLst/>
                          <a:latin typeface="仿宋" panose="02010609060101010101" charset="-122"/>
                          <a:ea typeface="仿宋" panose="02010609060101010101" charset="-122"/>
                        </a:rPr>
                        <a:t>关键活动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8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时间</a:t>
                      </a:r>
                      <a:endParaRPr lang="en-US" altLang="zh-CN" sz="1400" b="1" kern="100" dirty="0">
                        <a:solidFill>
                          <a:schemeClr val="bg1"/>
                        </a:solidFill>
                        <a:effectLst/>
                        <a:latin typeface="仿宋" panose="02010609060101010101" charset="-122"/>
                        <a:ea typeface="仿宋" panose="02010609060101010101" charset="-122"/>
                      </a:endParaRPr>
                    </a:p>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主责</a:t>
                      </a:r>
                      <a:endParaRPr lang="en-US" altLang="zh-CN" sz="1400" b="1" kern="100" dirty="0">
                        <a:solidFill>
                          <a:schemeClr val="bg1"/>
                        </a:solidFill>
                        <a:effectLst/>
                        <a:latin typeface="仿宋" panose="02010609060101010101" charset="-122"/>
                        <a:ea typeface="仿宋" panose="02010609060101010101" charset="-122"/>
                      </a:endParaRPr>
                    </a:p>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相关</a:t>
                      </a:r>
                      <a:endParaRPr lang="en-US" altLang="zh-CN" sz="1400" b="1" kern="100" dirty="0">
                        <a:solidFill>
                          <a:schemeClr val="bg1"/>
                        </a:solidFill>
                        <a:effectLst/>
                        <a:latin typeface="仿宋" panose="02010609060101010101" charset="-122"/>
                        <a:ea typeface="仿宋" panose="02010609060101010101" charset="-122"/>
                      </a:endParaRPr>
                    </a:p>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工作</a:t>
                      </a:r>
                      <a:endParaRPr lang="en-US" altLang="zh-CN" sz="1400" b="1" kern="100" dirty="0">
                        <a:solidFill>
                          <a:schemeClr val="bg1"/>
                        </a:solidFill>
                        <a:effectLst/>
                        <a:latin typeface="仿宋" panose="02010609060101010101" charset="-122"/>
                        <a:ea typeface="仿宋" panose="02010609060101010101" charset="-122"/>
                      </a:endParaRPr>
                    </a:p>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文件</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261754">
                <a:tc>
                  <a:txBody>
                    <a:bodyPr/>
                    <a:lstStyle/>
                    <a:p>
                      <a:pPr marL="0" marR="61595"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13</a:t>
                      </a:r>
                      <a:endParaRPr lang="zh-CN" altLang="en-US" sz="1400" b="1" kern="100">
                        <a:solidFill>
                          <a:srgbClr val="000000"/>
                        </a:solidFill>
                        <a:effectLst/>
                        <a:latin typeface="仿宋" panose="02010609060101010101" charset="-122"/>
                        <a:ea typeface="仿宋" panose="02010609060101010101" charset="-122"/>
                      </a:endParaRPr>
                    </a:p>
                  </a:txBody>
                  <a:tcPr marL="67945"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制定纠正和预防措施</a:t>
                      </a:r>
                      <a:endParaRPr lang="zh-CN" altLang="en-US" sz="1400" b="1" kern="100">
                        <a:solidFill>
                          <a:srgbClr val="000000"/>
                        </a:solidFill>
                        <a:effectLst/>
                        <a:latin typeface="仿宋" panose="02010609060101010101" charset="-122"/>
                        <a:ea typeface="仿宋" panose="02010609060101010101" charset="-122"/>
                      </a:endParaRPr>
                    </a:p>
                  </a:txBody>
                  <a:tcPr marL="67945" marT="71755" anchor="ctr"/>
                </a:tc>
                <a:tc>
                  <a:txBody>
                    <a:bodyPr/>
                    <a:lstStyle/>
                    <a:p>
                      <a:pPr marL="635" marR="0" indent="0">
                        <a:lnSpc>
                          <a:spcPct val="150000"/>
                        </a:lnSpc>
                        <a:spcAft>
                          <a:spcPts val="0"/>
                        </a:spcAft>
                      </a:pPr>
                      <a:r>
                        <a:rPr lang="zh-CN" altLang="en-US" sz="1100" b="1" kern="100">
                          <a:solidFill>
                            <a:srgbClr val="000000"/>
                          </a:solidFill>
                          <a:effectLst/>
                          <a:latin typeface="仿宋" panose="02010609060101010101" charset="-122"/>
                          <a:ea typeface="仿宋" panose="02010609060101010101" charset="-122"/>
                        </a:rPr>
                        <a:t>针对影响职业健康安全的事件、不符合和潜在不符合进行调查、分析，制定纠正和预防措施。</a:t>
                      </a:r>
                      <a:endParaRPr lang="zh-CN" altLang="en-US" sz="1400" b="1" kern="100">
                        <a:solidFill>
                          <a:srgbClr val="000000"/>
                        </a:solidFill>
                        <a:effectLst/>
                        <a:latin typeface="仿宋" panose="02010609060101010101" charset="-122"/>
                        <a:ea typeface="仿宋" panose="02010609060101010101" charset="-122"/>
                      </a:endParaRPr>
                    </a:p>
                    <a:p>
                      <a:pPr marL="635" marR="0" indent="0">
                        <a:lnSpc>
                          <a:spcPct val="150000"/>
                        </a:lnSpc>
                        <a:spcAft>
                          <a:spcPts val="0"/>
                        </a:spcAft>
                      </a:pPr>
                      <a:r>
                        <a:rPr lang="zh-CN" altLang="en-US" sz="1100" b="1" kern="100">
                          <a:solidFill>
                            <a:srgbClr val="000000"/>
                          </a:solidFill>
                          <a:effectLst/>
                          <a:latin typeface="仿宋" panose="02010609060101010101" charset="-122"/>
                          <a:ea typeface="仿宋" panose="02010609060101010101" charset="-122"/>
                        </a:rPr>
                        <a:t>组织形式：①项目部由项目总工组织项目各管理岗位人员制定；②分公司由分公司总工组织相关职能部门制定；③公司由公司总工组织相关职能部门制定。</a:t>
                      </a:r>
                      <a:endParaRPr lang="zh-CN" altLang="en-US" sz="1400" b="1" kern="100">
                        <a:solidFill>
                          <a:srgbClr val="000000"/>
                        </a:solidFill>
                        <a:effectLst/>
                        <a:latin typeface="仿宋" panose="02010609060101010101" charset="-122"/>
                        <a:ea typeface="仿宋" panose="02010609060101010101" charset="-122"/>
                      </a:endParaRPr>
                    </a:p>
                    <a:p>
                      <a:pPr marL="635" marR="2921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工作依据：依据</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项目危险源辨识、风险评价和控制措施的确定工作指引</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的要求，对纠正和预防措施的需求进行识别，并据此制定纠正和预防措施。</a:t>
                      </a:r>
                      <a:endParaRPr lang="zh-CN" altLang="en-US" sz="1400" b="1" kern="100">
                        <a:solidFill>
                          <a:srgbClr val="000000"/>
                        </a:solidFill>
                        <a:effectLst/>
                        <a:latin typeface="仿宋" panose="02010609060101010101" charset="-122"/>
                        <a:ea typeface="仿宋" panose="02010609060101010101" charset="-122"/>
                      </a:endParaRPr>
                    </a:p>
                  </a:txBody>
                  <a:tcPr marL="67945" marT="71755"/>
                </a:tc>
                <a:tc>
                  <a:txBody>
                    <a:bodyPr/>
                    <a:lstStyle/>
                    <a:p>
                      <a:pPr marL="42545"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至少每季度组织开展 </a:t>
                      </a:r>
                      <a:r>
                        <a:rPr lang="en-US" altLang="zh-CN" sz="1100" b="1" kern="100">
                          <a:solidFill>
                            <a:srgbClr val="000000"/>
                          </a:solidFill>
                          <a:effectLst/>
                          <a:latin typeface="仿宋" panose="02010609060101010101" charset="-122"/>
                          <a:ea typeface="仿宋" panose="02010609060101010101" charset="-122"/>
                        </a:rPr>
                        <a:t>1 </a:t>
                      </a:r>
                      <a:r>
                        <a:rPr lang="zh-CN" altLang="en-US" sz="1100" b="1" kern="100">
                          <a:solidFill>
                            <a:srgbClr val="000000"/>
                          </a:solidFill>
                          <a:effectLst/>
                          <a:latin typeface="仿宋" panose="02010609060101010101" charset="-122"/>
                          <a:ea typeface="仿宋" panose="02010609060101010101" charset="-122"/>
                        </a:rPr>
                        <a:t>次。</a:t>
                      </a:r>
                      <a:endParaRPr lang="zh-CN" altLang="en-US" sz="1400" b="1" kern="100">
                        <a:solidFill>
                          <a:srgbClr val="000000"/>
                        </a:solidFill>
                        <a:effectLst/>
                        <a:latin typeface="仿宋" panose="02010609060101010101" charset="-122"/>
                        <a:ea typeface="仿宋" panose="02010609060101010101" charset="-122"/>
                      </a:endParaRPr>
                    </a:p>
                  </a:txBody>
                  <a:tcPr marL="67945" marT="71755" anchor="ctr"/>
                </a:tc>
                <a:tc>
                  <a:txBody>
                    <a:bodyPr/>
                    <a:lstStyle/>
                    <a:p>
                      <a:pPr marL="0" marR="1651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r>
                        <a:rPr lang="en-US" altLang="zh-CN" sz="1100" b="1" kern="100">
                          <a:solidFill>
                            <a:srgbClr val="000000"/>
                          </a:solidFill>
                          <a:effectLst/>
                          <a:latin typeface="仿宋" panose="02010609060101010101" charset="-122"/>
                          <a:ea typeface="仿宋" panose="02010609060101010101" charset="-122"/>
                        </a:rPr>
                        <a:t>/ </a:t>
                      </a:r>
                      <a:r>
                        <a:rPr lang="zh-CN" altLang="en-US" sz="1100" b="1" kern="100">
                          <a:solidFill>
                            <a:srgbClr val="000000"/>
                          </a:solidFill>
                          <a:effectLst/>
                          <a:latin typeface="仿宋" panose="02010609060101010101" charset="-122"/>
                          <a:ea typeface="仿宋" panose="02010609060101010101" charset="-122"/>
                        </a:rPr>
                        <a:t>分公司总工</a:t>
                      </a:r>
                      <a:r>
                        <a:rPr lang="en-US" altLang="zh-CN" sz="1100" b="1" kern="100">
                          <a:solidFill>
                            <a:srgbClr val="000000"/>
                          </a:solidFill>
                          <a:effectLst/>
                          <a:latin typeface="仿宋" panose="02010609060101010101" charset="-122"/>
                          <a:ea typeface="仿宋" panose="02010609060101010101" charset="-122"/>
                        </a:rPr>
                        <a:t>/ </a:t>
                      </a:r>
                      <a:r>
                        <a:rPr lang="zh-CN" altLang="en-US" sz="1100" b="1" kern="100">
                          <a:solidFill>
                            <a:srgbClr val="000000"/>
                          </a:solidFill>
                          <a:effectLst/>
                          <a:latin typeface="仿宋" panose="02010609060101010101" charset="-122"/>
                          <a:ea typeface="仿宋" panose="02010609060101010101" charset="-122"/>
                        </a:rPr>
                        <a:t>公司总工</a:t>
                      </a:r>
                      <a:endParaRPr lang="zh-CN" altLang="en-US" sz="1400" b="1" kern="100">
                        <a:solidFill>
                          <a:srgbClr val="000000"/>
                        </a:solidFill>
                        <a:effectLst/>
                        <a:latin typeface="仿宋" panose="02010609060101010101" charset="-122"/>
                        <a:ea typeface="仿宋" panose="02010609060101010101" charset="-122"/>
                      </a:endParaRPr>
                    </a:p>
                  </a:txBody>
                  <a:tcPr marL="67945"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其他管理岗位人员</a:t>
                      </a:r>
                      <a:endParaRPr lang="zh-CN" altLang="en-US" sz="1400" b="1" kern="100">
                        <a:solidFill>
                          <a:srgbClr val="000000"/>
                        </a:solidFill>
                        <a:effectLst/>
                        <a:latin typeface="仿宋" panose="02010609060101010101" charset="-122"/>
                        <a:ea typeface="仿宋" panose="02010609060101010101" charset="-122"/>
                      </a:endParaRPr>
                    </a:p>
                  </a:txBody>
                  <a:tcPr marL="67945" marT="71755" anchor="ctr"/>
                </a:tc>
                <a:tc>
                  <a:txBody>
                    <a:bodyPr/>
                    <a:lstStyle/>
                    <a:p>
                      <a:pPr marL="0" marR="0" indent="0">
                        <a:lnSpc>
                          <a:spcPct val="107000"/>
                        </a:lnSpc>
                        <a:spcAft>
                          <a:spcPts val="800"/>
                        </a:spcAft>
                      </a:pPr>
                      <a:r>
                        <a:rPr lang="zh-CN" altLang="en-US" sz="1400" b="1" kern="100">
                          <a:solidFill>
                            <a:srgbClr val="000000"/>
                          </a:solidFill>
                          <a:effectLst/>
                          <a:latin typeface="仿宋" panose="02010609060101010101" charset="-122"/>
                          <a:ea typeface="仿宋" panose="02010609060101010101" charset="-122"/>
                        </a:rPr>
                        <a:t> </a:t>
                      </a:r>
                      <a:endParaRPr lang="zh-CN" altLang="en-US" sz="1400" b="1" kern="100">
                        <a:solidFill>
                          <a:srgbClr val="000000"/>
                        </a:solidFill>
                        <a:effectLst/>
                        <a:latin typeface="仿宋" panose="02010609060101010101" charset="-122"/>
                        <a:ea typeface="仿宋" panose="02010609060101010101" charset="-122"/>
                      </a:endParaRPr>
                    </a:p>
                  </a:txBody>
                  <a:tcPr marL="67945" marT="71755"/>
                </a:tc>
              </a:tr>
              <a:tr h="255526">
                <a:tc>
                  <a:txBody>
                    <a:bodyPr/>
                    <a:lstStyle/>
                    <a:p>
                      <a:pPr marL="0" marR="61595"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14</a:t>
                      </a:r>
                      <a:endParaRPr lang="zh-CN" altLang="en-US" sz="1400" b="1" kern="100">
                        <a:solidFill>
                          <a:srgbClr val="000000"/>
                        </a:solidFill>
                        <a:effectLst/>
                        <a:latin typeface="仿宋" panose="02010609060101010101" charset="-122"/>
                        <a:ea typeface="仿宋" panose="02010609060101010101" charset="-122"/>
                      </a:endParaRPr>
                    </a:p>
                  </a:txBody>
                  <a:tcPr marL="67945" marT="71755" anchor="ctr"/>
                </a:tc>
                <a:tc>
                  <a:txBody>
                    <a:bodyPr/>
                    <a:lstStyle/>
                    <a:p>
                      <a:pPr marL="0" marR="0" indent="0" algn="just">
                        <a:lnSpc>
                          <a:spcPct val="107000"/>
                        </a:lnSpc>
                        <a:spcAft>
                          <a:spcPts val="62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gn="just">
                        <a:lnSpc>
                          <a:spcPct val="107000"/>
                        </a:lnSpc>
                        <a:spcAft>
                          <a:spcPts val="62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620"/>
                        </a:spcAft>
                      </a:pPr>
                      <a:r>
                        <a:rPr lang="zh-CN" altLang="en-US" sz="1100" b="1" kern="100" dirty="0">
                          <a:solidFill>
                            <a:srgbClr val="000000"/>
                          </a:solidFill>
                          <a:effectLst/>
                          <a:latin typeface="仿宋" panose="02010609060101010101" charset="-122"/>
                          <a:ea typeface="仿宋" panose="02010609060101010101" charset="-122"/>
                        </a:rPr>
                        <a:t>持续评审</a:t>
                      </a:r>
                      <a:endParaRPr lang="zh-CN" altLang="en-US" sz="14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（变更）</a:t>
                      </a:r>
                      <a:endParaRPr lang="zh-CN" altLang="en-US" sz="1400" b="1" kern="100" dirty="0">
                        <a:solidFill>
                          <a:srgbClr val="000000"/>
                        </a:solidFill>
                        <a:effectLst/>
                        <a:latin typeface="仿宋" panose="02010609060101010101" charset="-122"/>
                        <a:ea typeface="仿宋" panose="02010609060101010101" charset="-122"/>
                      </a:endParaRPr>
                    </a:p>
                  </a:txBody>
                  <a:tcPr marL="67945" marT="71755"/>
                </a:tc>
                <a:tc>
                  <a:txBody>
                    <a:bodyPr/>
                    <a:lstStyle/>
                    <a:p>
                      <a:pPr marL="635"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根据工程进度情况，适时持续开展危险源辨识和风险评价。</a:t>
                      </a:r>
                      <a:endParaRPr lang="en-US" altLang="zh-CN" sz="1100" b="1" kern="100" dirty="0">
                        <a:solidFill>
                          <a:srgbClr val="000000"/>
                        </a:solidFill>
                        <a:effectLst/>
                        <a:latin typeface="仿宋" panose="02010609060101010101" charset="-122"/>
                        <a:ea typeface="仿宋" panose="02010609060101010101" charset="-122"/>
                      </a:endParaRPr>
                    </a:p>
                    <a:p>
                      <a:pPr marL="635"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组织形式：①项目部每月 </a:t>
                      </a:r>
                      <a:r>
                        <a:rPr lang="en-US" altLang="zh-CN" sz="1100" b="1" kern="100" dirty="0">
                          <a:solidFill>
                            <a:srgbClr val="000000"/>
                          </a:solidFill>
                          <a:effectLst/>
                          <a:latin typeface="仿宋" panose="02010609060101010101" charset="-122"/>
                          <a:ea typeface="仿宋" panose="02010609060101010101" charset="-122"/>
                        </a:rPr>
                        <a:t>25 </a:t>
                      </a:r>
                      <a:r>
                        <a:rPr lang="zh-CN" altLang="en-US" sz="1100" b="1" kern="100" dirty="0">
                          <a:solidFill>
                            <a:srgbClr val="000000"/>
                          </a:solidFill>
                          <a:effectLst/>
                          <a:latin typeface="仿宋" panose="02010609060101010101" charset="-122"/>
                          <a:ea typeface="仿宋" panose="02010609060101010101" charset="-122"/>
                        </a:rPr>
                        <a:t>号前组织对下月的重大危险源进行辨识，并制定旁站监督计划；主责部门（见</a:t>
                      </a:r>
                      <a:r>
                        <a:rPr lang="en-US" altLang="zh-CN" sz="1100" b="1" kern="100" dirty="0">
                          <a:solidFill>
                            <a:srgbClr val="000000"/>
                          </a:solidFill>
                          <a:effectLst/>
                          <a:latin typeface="仿宋" panose="02010609060101010101" charset="-122"/>
                          <a:ea typeface="仿宋" panose="02010609060101010101" charset="-122"/>
                        </a:rPr>
                        <a:t>3.3.5 </a:t>
                      </a:r>
                      <a:r>
                        <a:rPr lang="zh-CN" altLang="en-US" sz="1100" b="1" kern="100" dirty="0">
                          <a:solidFill>
                            <a:srgbClr val="000000"/>
                          </a:solidFill>
                          <a:effectLst/>
                          <a:latin typeface="仿宋" panose="02010609060101010101" charset="-122"/>
                          <a:ea typeface="仿宋" panose="02010609060101010101" charset="-122"/>
                        </a:rPr>
                        <a:t>危险性较大分部分项工程分级监控管理）按计划进行旁站监督，并形成旁站监督记录资料； ②危险源辨识流程参照上述工作流程执行。</a:t>
                      </a:r>
                      <a:endParaRPr lang="zh-CN" altLang="en-US" sz="1100" b="1" kern="100" dirty="0">
                        <a:solidFill>
                          <a:srgbClr val="000000"/>
                        </a:solidFill>
                        <a:effectLst/>
                        <a:latin typeface="仿宋" panose="02010609060101010101" charset="-122"/>
                        <a:ea typeface="仿宋" panose="02010609060101010101" charset="-122"/>
                      </a:endParaRPr>
                    </a:p>
                    <a:p>
                      <a:pPr marL="635"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工作方法：持续评审须在以下情况下进行：</a:t>
                      </a:r>
                      <a:endParaRPr lang="zh-CN" altLang="en-US" sz="1100" b="1" kern="100" dirty="0">
                        <a:solidFill>
                          <a:srgbClr val="000000"/>
                        </a:solidFill>
                        <a:effectLst/>
                        <a:latin typeface="仿宋" panose="02010609060101010101" charset="-122"/>
                        <a:ea typeface="仿宋" panose="02010609060101010101" charset="-122"/>
                      </a:endParaRPr>
                    </a:p>
                    <a:p>
                      <a:pPr marL="635"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①现有的控制措施不充分或无效时；②新的危险源出现时；③项目出现危险源和风险的变更时；④现场测试结果偏离预期时；</a:t>
                      </a:r>
                      <a:endParaRPr lang="zh-CN" altLang="en-US" sz="1100" b="1" kern="100" dirty="0">
                        <a:solidFill>
                          <a:srgbClr val="000000"/>
                        </a:solidFill>
                        <a:effectLst/>
                        <a:latin typeface="仿宋" panose="02010609060101010101" charset="-122"/>
                        <a:ea typeface="仿宋" panose="02010609060101010101" charset="-122"/>
                      </a:endParaRPr>
                    </a:p>
                    <a:p>
                      <a:pPr marL="635"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⑤法律法规发生变化时；⑥外部因素发生变化时；⑦控制技术发生变革时；⑧劳动力结构发生变化时；⑨纠正和预防措施提议变更时。</a:t>
                      </a:r>
                      <a:endParaRPr lang="en-US" altLang="zh-CN" sz="1100" b="1" kern="100" dirty="0">
                        <a:solidFill>
                          <a:srgbClr val="000000"/>
                        </a:solidFill>
                        <a:effectLst/>
                        <a:latin typeface="仿宋" panose="02010609060101010101" charset="-122"/>
                        <a:ea typeface="仿宋" panose="02010609060101010101" charset="-122"/>
                      </a:endParaRPr>
                    </a:p>
                  </a:txBody>
                  <a:tcPr marL="67945" marT="71755"/>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基础、主体、装饰施工前，或法律法规及现场实际施工情况变化</a:t>
                      </a:r>
                      <a:r>
                        <a:rPr lang="en-US" altLang="zh-CN" sz="1100" b="1" kern="100" dirty="0">
                          <a:solidFill>
                            <a:srgbClr val="000000"/>
                          </a:solidFill>
                          <a:effectLst/>
                          <a:latin typeface="仿宋" panose="02010609060101010101" charset="-122"/>
                          <a:ea typeface="仿宋" panose="02010609060101010101" charset="-122"/>
                        </a:rPr>
                        <a:t>5 </a:t>
                      </a:r>
                      <a:r>
                        <a:rPr lang="zh-CN" altLang="en-US" sz="1100" b="1" kern="100" dirty="0">
                          <a:solidFill>
                            <a:srgbClr val="000000"/>
                          </a:solidFill>
                          <a:effectLst/>
                          <a:latin typeface="仿宋" panose="02010609060101010101" charset="-122"/>
                          <a:ea typeface="仿宋" panose="02010609060101010101" charset="-122"/>
                        </a:rPr>
                        <a:t>日内</a:t>
                      </a:r>
                      <a:endParaRPr lang="zh-CN" altLang="en-US" sz="1400" b="1" kern="100" dirty="0">
                        <a:solidFill>
                          <a:srgbClr val="000000"/>
                        </a:solidFill>
                        <a:effectLst/>
                        <a:latin typeface="仿宋" panose="02010609060101010101" charset="-122"/>
                        <a:ea typeface="仿宋" panose="02010609060101010101" charset="-122"/>
                      </a:endParaRPr>
                    </a:p>
                  </a:txBody>
                  <a:tcPr marL="67945" marT="71755"/>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项目总工</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分公司安全总监</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公司安监部</a:t>
                      </a:r>
                      <a:endParaRPr lang="zh-CN" altLang="en-US" sz="1400" b="1" kern="100" dirty="0">
                        <a:solidFill>
                          <a:srgbClr val="000000"/>
                        </a:solidFill>
                        <a:effectLst/>
                        <a:latin typeface="仿宋" panose="02010609060101010101" charset="-122"/>
                        <a:ea typeface="仿宋" panose="02010609060101010101" charset="-122"/>
                      </a:endParaRPr>
                    </a:p>
                  </a:txBody>
                  <a:tcPr marL="67945" marT="71755"/>
                </a:tc>
                <a:tc>
                  <a:txBody>
                    <a:bodyPr/>
                    <a:lstStyle/>
                    <a:p>
                      <a:pPr marL="45085" marR="0" indent="0" algn="just">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其他管理岗位人员</a:t>
                      </a:r>
                      <a:endParaRPr lang="zh-CN" altLang="en-US" sz="1100" b="1" kern="100" dirty="0">
                        <a:solidFill>
                          <a:srgbClr val="000000"/>
                        </a:solidFill>
                        <a:effectLst/>
                        <a:latin typeface="仿宋" panose="02010609060101010101" charset="-122"/>
                        <a:ea typeface="仿宋" panose="02010609060101010101" charset="-122"/>
                      </a:endParaRPr>
                    </a:p>
                    <a:p>
                      <a:pPr marL="45085" marR="0" indent="0" algn="just">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分公司与公司相关职能部</a:t>
                      </a:r>
                      <a:endParaRPr lang="zh-CN" altLang="en-US" sz="1100" b="1" kern="100" dirty="0">
                        <a:solidFill>
                          <a:srgbClr val="000000"/>
                        </a:solidFill>
                        <a:effectLst/>
                        <a:latin typeface="仿宋" panose="02010609060101010101" charset="-122"/>
                        <a:ea typeface="仿宋" panose="02010609060101010101" charset="-122"/>
                      </a:endParaRPr>
                    </a:p>
                    <a:p>
                      <a:pPr marL="45085" marR="0" indent="0" algn="just">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门</a:t>
                      </a:r>
                      <a:endParaRPr lang="zh-CN" altLang="en-US" sz="1400" b="1" kern="100" dirty="0">
                        <a:solidFill>
                          <a:srgbClr val="000000"/>
                        </a:solidFill>
                        <a:effectLst/>
                        <a:latin typeface="仿宋" panose="02010609060101010101" charset="-122"/>
                        <a:ea typeface="仿宋" panose="02010609060101010101" charset="-122"/>
                      </a:endParaRPr>
                    </a:p>
                  </a:txBody>
                  <a:tcPr marL="67945" marT="71755" anchor="ctr"/>
                </a:tc>
                <a:tc>
                  <a:txBody>
                    <a:bodyPr/>
                    <a:lstStyle/>
                    <a:p>
                      <a:pPr marL="0" marR="0" indent="0">
                        <a:lnSpc>
                          <a:spcPct val="107000"/>
                        </a:lnSpc>
                        <a:spcAft>
                          <a:spcPts val="800"/>
                        </a:spcAft>
                      </a:pPr>
                      <a:endParaRPr lang="zh-CN" altLang="en-US" sz="1400" b="1" kern="100" dirty="0">
                        <a:solidFill>
                          <a:srgbClr val="000000"/>
                        </a:solidFill>
                        <a:effectLst/>
                        <a:latin typeface="仿宋" panose="02010609060101010101" charset="-122"/>
                        <a:ea typeface="仿宋" panose="02010609060101010101" charset="-122"/>
                      </a:endParaRPr>
                    </a:p>
                  </a:txBody>
                  <a:tcPr marL="67945" marT="71755"/>
                </a:tc>
              </a:tr>
            </a:tbl>
          </a:graphicData>
        </a:graphic>
      </p:graphicFrame>
      <p:sp>
        <p:nvSpPr>
          <p:cNvPr id="8" name="文本框 7"/>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3.3</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管理要求</a:t>
            </a:r>
            <a:r>
              <a:rPr lang="en-US" altLang="zh-CN" sz="2000" b="1" dirty="0">
                <a:latin typeface="仿宋" panose="02010609060101010101" charset="-122"/>
                <a:ea typeface="仿宋" panose="02010609060101010101" charset="-122"/>
                <a:cs typeface="仿宋" panose="02010609060101010101" charset="-122"/>
                <a:sym typeface="+mn-ea"/>
              </a:rPr>
              <a:t>-</a:t>
            </a:r>
            <a:r>
              <a:rPr lang="zh-CN" altLang="en-US" sz="2000" b="1" dirty="0">
                <a:latin typeface="仿宋" panose="02010609060101010101" charset="-122"/>
                <a:ea typeface="仿宋" panose="02010609060101010101" charset="-122"/>
                <a:cs typeface="仿宋" panose="02010609060101010101" charset="-122"/>
                <a:sym typeface="+mn-ea"/>
              </a:rPr>
              <a:t>危险源与安全法律法规管理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nvSpPr>
        <p:spPr>
          <a:xfrm>
            <a:off x="346011" y="1238249"/>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3.3</a:t>
            </a:r>
            <a:r>
              <a:rPr lang="en-US" altLang="zh-CN" sz="1600" b="1" dirty="0">
                <a:latin typeface="仿宋" panose="02010609060101010101" charset="-122"/>
                <a:ea typeface="仿宋" panose="02010609060101010101" charset="-122"/>
                <a:cs typeface="仿宋" panose="02010609060101010101" charset="-122"/>
              </a:rPr>
              <a:t>.1  </a:t>
            </a:r>
            <a:r>
              <a:rPr lang="zh-CN" altLang="en-US" sz="1600" b="1" dirty="0">
                <a:latin typeface="仿宋" panose="02010609060101010101" charset="-122"/>
                <a:ea typeface="仿宋" panose="02010609060101010101" charset="-122"/>
                <a:cs typeface="仿宋" panose="02010609060101010101" charset="-122"/>
              </a:rPr>
              <a:t>危险源管理及重大危险源控制流程</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pic>
        <p:nvPicPr>
          <p:cNvPr id="3" name="图片 2"/>
          <p:cNvPicPr>
            <a:picLocks noChangeAspect="1"/>
          </p:cNvPicPr>
          <p:nvPr/>
        </p:nvPicPr>
        <p:blipFill>
          <a:blip r:embed="rId1"/>
          <a:stretch>
            <a:fillRect/>
          </a:stretch>
        </p:blipFill>
        <p:spPr>
          <a:xfrm>
            <a:off x="5170653" y="565150"/>
            <a:ext cx="6549203" cy="5799791"/>
          </a:xfrm>
          <a:prstGeom prst="rect">
            <a:avLst/>
          </a:prstGeom>
        </p:spPr>
      </p:pic>
      <p:sp>
        <p:nvSpPr>
          <p:cNvPr id="6" name="文本框 5"/>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3.3</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管理要求</a:t>
            </a:r>
            <a:r>
              <a:rPr lang="en-US" altLang="zh-CN" sz="2000" b="1" dirty="0">
                <a:latin typeface="仿宋" panose="02010609060101010101" charset="-122"/>
                <a:ea typeface="仿宋" panose="02010609060101010101" charset="-122"/>
                <a:cs typeface="仿宋" panose="02010609060101010101" charset="-122"/>
                <a:sym typeface="+mn-ea"/>
              </a:rPr>
              <a:t>-</a:t>
            </a:r>
            <a:r>
              <a:rPr lang="zh-CN" altLang="en-US" sz="2000" b="1" dirty="0">
                <a:latin typeface="仿宋" panose="02010609060101010101" charset="-122"/>
                <a:ea typeface="仿宋" panose="02010609060101010101" charset="-122"/>
                <a:cs typeface="仿宋" panose="02010609060101010101" charset="-122"/>
                <a:sym typeface="+mn-ea"/>
              </a:rPr>
              <a:t>危险源与安全法律法规管理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46011" y="1238249"/>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3.3</a:t>
            </a:r>
            <a:r>
              <a:rPr lang="en-US" altLang="zh-CN" sz="1600" b="1" dirty="0">
                <a:latin typeface="仿宋" panose="02010609060101010101" charset="-122"/>
                <a:ea typeface="仿宋" panose="02010609060101010101" charset="-122"/>
                <a:cs typeface="仿宋" panose="02010609060101010101" charset="-122"/>
              </a:rPr>
              <a:t>.2 </a:t>
            </a:r>
            <a:r>
              <a:rPr lang="zh-CN" altLang="en-US" sz="1600" b="1" dirty="0">
                <a:latin typeface="仿宋" panose="02010609060101010101" charset="-122"/>
                <a:ea typeface="仿宋" panose="02010609060101010101" charset="-122"/>
                <a:cs typeface="仿宋" panose="02010609060101010101" charset="-122"/>
              </a:rPr>
              <a:t>安全生产法律法规和其他管理流程</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608018"/>
            <a:ext cx="3315330" cy="2486497"/>
          </a:xfrm>
          <a:prstGeom prst="rect">
            <a:avLst/>
          </a:prstGeom>
          <a:effectLst>
            <a:outerShdw blurRad="76200" dir="18900000" sy="23000" kx="-1200000" algn="bl" rotWithShape="0">
              <a:prstClr val="black">
                <a:alpha val="20000"/>
              </a:prstClr>
            </a:outerShdw>
          </a:effectLst>
        </p:spPr>
      </p:pic>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a:t>
            </a:r>
            <a:r>
              <a:rPr lang="zh-CN" altLang="en-US" sz="2400" b="1" dirty="0">
                <a:solidFill>
                  <a:schemeClr val="tx1"/>
                </a:solidFill>
                <a:latin typeface="仿宋" panose="02010609060101010101" charset="-122"/>
                <a:ea typeface="仿宋" panose="02010609060101010101" charset="-122"/>
                <a:sym typeface="+mn-ea"/>
              </a:rPr>
              <a:t>解读</a:t>
            </a:r>
            <a:endParaRPr lang="zh-CN" altLang="en-US" sz="2400" b="1" dirty="0">
              <a:solidFill>
                <a:schemeClr val="tx1"/>
              </a:solidFill>
              <a:latin typeface="仿宋" panose="02010609060101010101" charset="-122"/>
              <a:ea typeface="仿宋" panose="02010609060101010101" charset="-122"/>
              <a:sym typeface="+mn-ea"/>
            </a:endParaRPr>
          </a:p>
        </p:txBody>
      </p:sp>
      <p:sp>
        <p:nvSpPr>
          <p:cNvPr id="7" name="文本框 6"/>
          <p:cNvSpPr txBox="1"/>
          <p:nvPr/>
        </p:nvSpPr>
        <p:spPr>
          <a:xfrm>
            <a:off x="62231" y="78105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1</a:t>
            </a:r>
            <a:r>
              <a:rPr lang="zh-CN" altLang="en-US" sz="2000" b="1" dirty="0">
                <a:solidFill>
                  <a:schemeClr val="tx1"/>
                </a:solidFill>
                <a:latin typeface="仿宋" panose="02010609060101010101" charset="-122"/>
                <a:ea typeface="仿宋" panose="02010609060101010101" charset="-122"/>
                <a:cs typeface="仿宋" panose="02010609060101010101" charset="-122"/>
              </a:rPr>
              <a:t>、  </a:t>
            </a:r>
            <a:r>
              <a:rPr lang="zh-CN" altLang="en-US" sz="2000" b="1" dirty="0">
                <a:solidFill>
                  <a:schemeClr val="tx1"/>
                </a:solidFill>
                <a:latin typeface="仿宋" panose="02010609060101010101" charset="-122"/>
                <a:ea typeface="仿宋" panose="02010609060101010101" charset="-122"/>
                <a:cs typeface="仿宋" panose="02010609060101010101" charset="-122"/>
                <a:sym typeface="+mn-ea"/>
              </a:rPr>
              <a:t>总则</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任意多边形 7"/>
          <p:cNvSpPr/>
          <p:nvPr>
            <p:custDataLst>
              <p:tags r:id="rId1"/>
            </p:custDataLst>
          </p:nvPr>
        </p:nvSpPr>
        <p:spPr bwMode="auto">
          <a:xfrm>
            <a:off x="62230" y="4248785"/>
            <a:ext cx="2578735" cy="3632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nchor="ctr">
            <a:noAutofit/>
            <a:scene3d>
              <a:camera prst="orthographicFront"/>
              <a:lightRig rig="threePt" dir="t"/>
            </a:scene3d>
          </a:bodyPr>
          <a:lstStyle/>
          <a:p>
            <a:pPr marL="0" indent="0" algn="ctr">
              <a:lnSpc>
                <a:spcPct val="120000"/>
              </a:lnSpc>
              <a:spcBef>
                <a:spcPts val="0"/>
              </a:spcBef>
              <a:spcAft>
                <a:spcPts val="0"/>
              </a:spcAft>
              <a:buSzPct val="100000"/>
              <a:buFontTx/>
              <a:buNone/>
            </a:pPr>
            <a:r>
              <a:rPr lang="zh-CN" altLang="en-US" sz="40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sym typeface="+mn-ea"/>
              </a:rPr>
              <a:t>范围</a:t>
            </a:r>
            <a:endParaRPr lang="zh-CN" altLang="en-US" sz="4000" b="1" spc="30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sym typeface="+mn-ea"/>
            </a:endParaRPr>
          </a:p>
        </p:txBody>
      </p:sp>
      <p:sp>
        <p:nvSpPr>
          <p:cNvPr id="9" name="任意多边形 8"/>
          <p:cNvSpPr/>
          <p:nvPr>
            <p:custDataLst>
              <p:tags r:id="rId2"/>
            </p:custDataLst>
          </p:nvPr>
        </p:nvSpPr>
        <p:spPr bwMode="auto">
          <a:xfrm>
            <a:off x="314960" y="5213350"/>
            <a:ext cx="3416300" cy="1644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0" rIns="90000" bIns="46800" anchor="t">
            <a:normAutofit/>
          </a:bodyPr>
          <a:lstStyle/>
          <a:p>
            <a:pPr marL="0" indent="0" algn="l">
              <a:lnSpc>
                <a:spcPct val="120000"/>
              </a:lnSpc>
              <a:spcBef>
                <a:spcPts val="0"/>
              </a:spcBef>
              <a:spcAft>
                <a:spcPts val="0"/>
              </a:spcAft>
              <a:buSzPct val="100000"/>
              <a:buFontTx/>
              <a:buNone/>
            </a:pPr>
            <a:r>
              <a:rPr lang="zh-CN" altLang="en-US" sz="1600" b="1" dirty="0">
                <a:latin typeface="仿宋" panose="02010609060101010101" charset="-122"/>
                <a:ea typeface="仿宋" panose="02010609060101010101" charset="-122"/>
                <a:cs typeface="仿宋" panose="02010609060101010101" charset="-122"/>
                <a:sym typeface="+mn-ea"/>
              </a:rPr>
              <a:t>适用于华南公司总部、各分公司、项目部。</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a:p>
            <a:pPr marL="0" indent="0" algn="ctr">
              <a:lnSpc>
                <a:spcPct val="120000"/>
              </a:lnSpc>
              <a:spcBef>
                <a:spcPts val="0"/>
              </a:spcBef>
              <a:spcAft>
                <a:spcPts val="0"/>
              </a:spcAft>
              <a:buSzPct val="100000"/>
              <a:buFontTx/>
              <a:buNone/>
            </a:pPr>
            <a:endParaRPr lang="zh-CN" altLang="en-US" sz="1600" spc="150" dirty="0">
              <a:solidFill>
                <a:schemeClr val="tx1"/>
              </a:solidFill>
              <a:latin typeface="Arial" panose="020B0604020202020204" pitchFamily="34" charset="0"/>
              <a:ea typeface="微软雅黑" panose="020B0503020204020204" pitchFamily="34" charset="-122"/>
            </a:endParaRPr>
          </a:p>
        </p:txBody>
      </p:sp>
      <p:sp>
        <p:nvSpPr>
          <p:cNvPr id="14" name="任意多边形 13"/>
          <p:cNvSpPr/>
          <p:nvPr>
            <p:custDataLst>
              <p:tags r:id="rId3"/>
            </p:custDataLst>
          </p:nvPr>
        </p:nvSpPr>
        <p:spPr bwMode="auto">
          <a:xfrm>
            <a:off x="7995920" y="1357630"/>
            <a:ext cx="2578735" cy="3632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0" anchor="ctr">
            <a:noAutofit/>
          </a:bodyPr>
          <a:lstStyle/>
          <a:p>
            <a:pPr marL="0" indent="0" algn="ctr">
              <a:lnSpc>
                <a:spcPct val="120000"/>
              </a:lnSpc>
              <a:spcBef>
                <a:spcPts val="0"/>
              </a:spcBef>
              <a:spcAft>
                <a:spcPts val="0"/>
              </a:spcAft>
              <a:buSzPct val="100000"/>
              <a:buFontTx/>
              <a:buNone/>
            </a:pPr>
            <a:r>
              <a:rPr lang="zh-CN" altLang="en-US" sz="40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sym typeface="+mn-ea"/>
              </a:rPr>
              <a:t>目的</a:t>
            </a:r>
            <a:endParaRPr lang="zh-CN" altLang="en-US" sz="4000" b="1" spc="300"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sym typeface="+mn-ea"/>
            </a:endParaRPr>
          </a:p>
        </p:txBody>
      </p:sp>
      <p:sp>
        <p:nvSpPr>
          <p:cNvPr id="4" name="任意多边形 3"/>
          <p:cNvSpPr/>
          <p:nvPr>
            <p:custDataLst>
              <p:tags r:id="rId4"/>
            </p:custDataLst>
          </p:nvPr>
        </p:nvSpPr>
        <p:spPr bwMode="auto">
          <a:xfrm flipH="1">
            <a:off x="2698750" y="2769870"/>
            <a:ext cx="668655" cy="66865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1"/>
          </a:solidFill>
          <a:ln>
            <a:noFill/>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6" name="任意多边形 15"/>
          <p:cNvSpPr/>
          <p:nvPr>
            <p:custDataLst>
              <p:tags r:id="rId5"/>
            </p:custDataLst>
          </p:nvPr>
        </p:nvSpPr>
        <p:spPr bwMode="auto">
          <a:xfrm>
            <a:off x="2919730" y="2967355"/>
            <a:ext cx="227330" cy="2495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15882" y="21600"/>
                </a:lnTo>
                <a:lnTo>
                  <a:pt x="15882" y="0"/>
                </a:lnTo>
                <a:lnTo>
                  <a:pt x="21600" y="0"/>
                </a:lnTo>
                <a:cubicBezTo>
                  <a:pt x="21600" y="0"/>
                  <a:pt x="21600" y="21600"/>
                  <a:pt x="21600" y="21600"/>
                </a:cubicBezTo>
                <a:close/>
                <a:moveTo>
                  <a:pt x="13658" y="21600"/>
                </a:moveTo>
                <a:lnTo>
                  <a:pt x="7941" y="21600"/>
                </a:lnTo>
                <a:lnTo>
                  <a:pt x="7941" y="9983"/>
                </a:lnTo>
                <a:lnTo>
                  <a:pt x="13658" y="9983"/>
                </a:lnTo>
                <a:cubicBezTo>
                  <a:pt x="13658" y="9983"/>
                  <a:pt x="13658" y="21600"/>
                  <a:pt x="13658" y="21600"/>
                </a:cubicBezTo>
                <a:close/>
                <a:moveTo>
                  <a:pt x="5717" y="21600"/>
                </a:moveTo>
                <a:lnTo>
                  <a:pt x="0" y="21600"/>
                </a:lnTo>
                <a:lnTo>
                  <a:pt x="0" y="5989"/>
                </a:lnTo>
                <a:lnTo>
                  <a:pt x="5717" y="5989"/>
                </a:lnTo>
                <a:cubicBezTo>
                  <a:pt x="5717" y="5989"/>
                  <a:pt x="5717" y="21600"/>
                  <a:pt x="5717" y="21600"/>
                </a:cubicBezTo>
                <a:close/>
              </a:path>
            </a:pathLst>
          </a:custGeom>
          <a:solidFill>
            <a:schemeClr val="bg1"/>
          </a:solidFill>
          <a:ln>
            <a:noFill/>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5" name="任意多边形 4"/>
          <p:cNvSpPr/>
          <p:nvPr>
            <p:custDataLst>
              <p:tags r:id="rId6"/>
            </p:custDataLst>
          </p:nvPr>
        </p:nvSpPr>
        <p:spPr bwMode="auto">
          <a:xfrm>
            <a:off x="4986020" y="2299335"/>
            <a:ext cx="1608455" cy="1608455"/>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chemeClr val="accent2"/>
          </a:solidFill>
          <a:ln>
            <a:noFill/>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8" name="任意多边形 17"/>
          <p:cNvSpPr/>
          <p:nvPr>
            <p:custDataLst>
              <p:tags r:id="rId7"/>
            </p:custDataLst>
          </p:nvPr>
        </p:nvSpPr>
        <p:spPr bwMode="auto">
          <a:xfrm>
            <a:off x="5531485" y="2863215"/>
            <a:ext cx="516890" cy="4813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188" y="12491"/>
                </a:moveTo>
                <a:lnTo>
                  <a:pt x="19188" y="9719"/>
                </a:lnTo>
                <a:lnTo>
                  <a:pt x="16141" y="9719"/>
                </a:lnTo>
                <a:lnTo>
                  <a:pt x="16141" y="12491"/>
                </a:lnTo>
                <a:cubicBezTo>
                  <a:pt x="16141" y="12491"/>
                  <a:pt x="19188" y="12491"/>
                  <a:pt x="19188" y="12491"/>
                </a:cubicBezTo>
                <a:close/>
                <a:moveTo>
                  <a:pt x="19188" y="6551"/>
                </a:moveTo>
                <a:lnTo>
                  <a:pt x="16141" y="6299"/>
                </a:lnTo>
                <a:lnTo>
                  <a:pt x="16141" y="8891"/>
                </a:lnTo>
                <a:lnTo>
                  <a:pt x="19188" y="8891"/>
                </a:lnTo>
                <a:cubicBezTo>
                  <a:pt x="19188" y="8891"/>
                  <a:pt x="19188" y="6551"/>
                  <a:pt x="19188" y="6551"/>
                </a:cubicBezTo>
                <a:close/>
                <a:moveTo>
                  <a:pt x="18217" y="16775"/>
                </a:moveTo>
                <a:cubicBezTo>
                  <a:pt x="17011" y="16775"/>
                  <a:pt x="16007" y="17855"/>
                  <a:pt x="16007" y="19188"/>
                </a:cubicBezTo>
                <a:cubicBezTo>
                  <a:pt x="16007" y="20519"/>
                  <a:pt x="17011" y="21599"/>
                  <a:pt x="18217" y="21599"/>
                </a:cubicBezTo>
                <a:cubicBezTo>
                  <a:pt x="19456" y="21599"/>
                  <a:pt x="20460" y="20519"/>
                  <a:pt x="20460" y="19188"/>
                </a:cubicBezTo>
                <a:cubicBezTo>
                  <a:pt x="20427" y="17855"/>
                  <a:pt x="19456" y="16775"/>
                  <a:pt x="18217" y="16775"/>
                </a:cubicBezTo>
                <a:close/>
                <a:moveTo>
                  <a:pt x="11720" y="9719"/>
                </a:moveTo>
                <a:lnTo>
                  <a:pt x="11720" y="12491"/>
                </a:lnTo>
                <a:lnTo>
                  <a:pt x="15069" y="12491"/>
                </a:lnTo>
                <a:lnTo>
                  <a:pt x="15069" y="9719"/>
                </a:lnTo>
                <a:cubicBezTo>
                  <a:pt x="15069" y="9719"/>
                  <a:pt x="11720" y="9719"/>
                  <a:pt x="11720" y="9719"/>
                </a:cubicBezTo>
                <a:close/>
                <a:moveTo>
                  <a:pt x="15069" y="8891"/>
                </a:moveTo>
                <a:lnTo>
                  <a:pt x="15069" y="6228"/>
                </a:lnTo>
                <a:lnTo>
                  <a:pt x="11720" y="5975"/>
                </a:lnTo>
                <a:lnTo>
                  <a:pt x="11720" y="8891"/>
                </a:lnTo>
                <a:cubicBezTo>
                  <a:pt x="11720" y="8891"/>
                  <a:pt x="15069" y="8891"/>
                  <a:pt x="15069" y="8891"/>
                </a:cubicBezTo>
                <a:close/>
                <a:moveTo>
                  <a:pt x="8438" y="12491"/>
                </a:moveTo>
                <a:lnTo>
                  <a:pt x="10649" y="12491"/>
                </a:lnTo>
                <a:lnTo>
                  <a:pt x="10649" y="9719"/>
                </a:lnTo>
                <a:lnTo>
                  <a:pt x="7635" y="9719"/>
                </a:lnTo>
                <a:cubicBezTo>
                  <a:pt x="7635" y="9719"/>
                  <a:pt x="8438" y="12491"/>
                  <a:pt x="8438" y="12491"/>
                </a:cubicBezTo>
                <a:close/>
                <a:moveTo>
                  <a:pt x="6362" y="5616"/>
                </a:moveTo>
                <a:lnTo>
                  <a:pt x="7367" y="8891"/>
                </a:lnTo>
                <a:lnTo>
                  <a:pt x="10649" y="8891"/>
                </a:lnTo>
                <a:lnTo>
                  <a:pt x="10649" y="5904"/>
                </a:lnTo>
                <a:cubicBezTo>
                  <a:pt x="10649" y="5904"/>
                  <a:pt x="6362" y="5616"/>
                  <a:pt x="6362" y="5616"/>
                </a:cubicBezTo>
                <a:close/>
                <a:moveTo>
                  <a:pt x="7367" y="16775"/>
                </a:moveTo>
                <a:cubicBezTo>
                  <a:pt x="6127" y="16775"/>
                  <a:pt x="5124" y="17855"/>
                  <a:pt x="5124" y="19188"/>
                </a:cubicBezTo>
                <a:cubicBezTo>
                  <a:pt x="5124" y="20519"/>
                  <a:pt x="6127" y="21599"/>
                  <a:pt x="7367" y="21599"/>
                </a:cubicBezTo>
                <a:cubicBezTo>
                  <a:pt x="8606" y="21599"/>
                  <a:pt x="9610" y="20519"/>
                  <a:pt x="9610" y="19188"/>
                </a:cubicBezTo>
                <a:cubicBezTo>
                  <a:pt x="9610" y="17855"/>
                  <a:pt x="8606" y="16775"/>
                  <a:pt x="7367" y="16775"/>
                </a:cubicBezTo>
                <a:close/>
                <a:moveTo>
                  <a:pt x="21599" y="5508"/>
                </a:moveTo>
                <a:lnTo>
                  <a:pt x="21599" y="13607"/>
                </a:lnTo>
                <a:cubicBezTo>
                  <a:pt x="21599" y="14436"/>
                  <a:pt x="20996" y="15083"/>
                  <a:pt x="20226" y="15083"/>
                </a:cubicBezTo>
                <a:lnTo>
                  <a:pt x="7434" y="15083"/>
                </a:lnTo>
                <a:cubicBezTo>
                  <a:pt x="6797" y="15083"/>
                  <a:pt x="6228" y="14543"/>
                  <a:pt x="6127" y="13860"/>
                </a:cubicBezTo>
                <a:lnTo>
                  <a:pt x="3750" y="4715"/>
                </a:lnTo>
                <a:cubicBezTo>
                  <a:pt x="3750" y="4715"/>
                  <a:pt x="3348" y="3060"/>
                  <a:pt x="2645" y="2843"/>
                </a:cubicBezTo>
                <a:cubicBezTo>
                  <a:pt x="1540" y="2519"/>
                  <a:pt x="0" y="3168"/>
                  <a:pt x="0" y="1259"/>
                </a:cubicBezTo>
                <a:cubicBezTo>
                  <a:pt x="0" y="36"/>
                  <a:pt x="1037" y="36"/>
                  <a:pt x="1037" y="36"/>
                </a:cubicBezTo>
                <a:cubicBezTo>
                  <a:pt x="1071" y="36"/>
                  <a:pt x="1272" y="0"/>
                  <a:pt x="1540" y="0"/>
                </a:cubicBezTo>
                <a:cubicBezTo>
                  <a:pt x="3147" y="0"/>
                  <a:pt x="5056" y="647"/>
                  <a:pt x="5793" y="2951"/>
                </a:cubicBezTo>
                <a:lnTo>
                  <a:pt x="20293" y="4068"/>
                </a:lnTo>
                <a:cubicBezTo>
                  <a:pt x="21030" y="4103"/>
                  <a:pt x="21599" y="4715"/>
                  <a:pt x="21599" y="5508"/>
                </a:cubicBezTo>
                <a:close/>
              </a:path>
            </a:pathLst>
          </a:custGeom>
          <a:solidFill>
            <a:schemeClr val="bg1"/>
          </a:solidFill>
          <a:ln>
            <a:noFill/>
          </a:ln>
          <a:effectLst/>
        </p:spPr>
        <p:txBody>
          <a:bodyPr anchor="ctr"/>
          <a:lstStyle/>
          <a:p>
            <a:pPr algn="ctr">
              <a:lnSpc>
                <a:spcPct val="120000"/>
              </a:lnSpc>
            </a:pP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5"/>
          <p:cNvSpPr>
            <a:spLocks noEditPoints="1"/>
          </p:cNvSpPr>
          <p:nvPr>
            <p:custDataLst>
              <p:tags r:id="rId8"/>
            </p:custDataLst>
          </p:nvPr>
        </p:nvSpPr>
        <p:spPr bwMode="auto">
          <a:xfrm>
            <a:off x="2306955" y="1720850"/>
            <a:ext cx="5179695" cy="2746375"/>
          </a:xfrm>
          <a:custGeom>
            <a:avLst/>
            <a:gdLst>
              <a:gd name="T0" fmla="*/ 294 w 2129"/>
              <a:gd name="T1" fmla="*/ 762 h 1127"/>
              <a:gd name="T2" fmla="*/ 157 w 2129"/>
              <a:gd name="T3" fmla="*/ 705 h 1127"/>
              <a:gd name="T4" fmla="*/ 157 w 2129"/>
              <a:gd name="T5" fmla="*/ 432 h 1127"/>
              <a:gd name="T6" fmla="*/ 294 w 2129"/>
              <a:gd name="T7" fmla="*/ 375 h 1127"/>
              <a:gd name="T8" fmla="*/ 430 w 2129"/>
              <a:gd name="T9" fmla="*/ 432 h 1127"/>
              <a:gd name="T10" fmla="*/ 430 w 2129"/>
              <a:gd name="T11" fmla="*/ 705 h 1127"/>
              <a:gd name="T12" fmla="*/ 294 w 2129"/>
              <a:gd name="T13" fmla="*/ 762 h 1127"/>
              <a:gd name="T14" fmla="*/ 1443 w 2129"/>
              <a:gd name="T15" fmla="*/ 1001 h 1127"/>
              <a:gd name="T16" fmla="*/ 1137 w 2129"/>
              <a:gd name="T17" fmla="*/ 874 h 1127"/>
              <a:gd name="T18" fmla="*/ 1137 w 2129"/>
              <a:gd name="T19" fmla="*/ 262 h 1127"/>
              <a:gd name="T20" fmla="*/ 1443 w 2129"/>
              <a:gd name="T21" fmla="*/ 135 h 1127"/>
              <a:gd name="T22" fmla="*/ 1748 w 2129"/>
              <a:gd name="T23" fmla="*/ 262 h 1127"/>
              <a:gd name="T24" fmla="*/ 1748 w 2129"/>
              <a:gd name="T25" fmla="*/ 874 h 1127"/>
              <a:gd name="T26" fmla="*/ 1443 w 2129"/>
              <a:gd name="T27" fmla="*/ 1001 h 1127"/>
              <a:gd name="T28" fmla="*/ 1443 w 2129"/>
              <a:gd name="T29" fmla="*/ 0 h 1127"/>
              <a:gd name="T30" fmla="*/ 1443 w 2129"/>
              <a:gd name="T31" fmla="*/ 0 h 1127"/>
              <a:gd name="T32" fmla="*/ 1045 w 2129"/>
              <a:gd name="T33" fmla="*/ 165 h 1127"/>
              <a:gd name="T34" fmla="*/ 972 w 2129"/>
              <a:gd name="T35" fmla="*/ 255 h 1127"/>
              <a:gd name="T36" fmla="*/ 868 w 2129"/>
              <a:gd name="T37" fmla="*/ 402 h 1127"/>
              <a:gd name="T38" fmla="*/ 761 w 2129"/>
              <a:gd name="T39" fmla="*/ 472 h 1127"/>
              <a:gd name="T40" fmla="*/ 700 w 2129"/>
              <a:gd name="T41" fmla="*/ 481 h 1127"/>
              <a:gd name="T42" fmla="*/ 588 w 2129"/>
              <a:gd name="T43" fmla="*/ 448 h 1127"/>
              <a:gd name="T44" fmla="*/ 458 w 2129"/>
              <a:gd name="T45" fmla="*/ 353 h 1127"/>
              <a:gd name="T46" fmla="*/ 293 w 2129"/>
              <a:gd name="T47" fmla="*/ 296 h 1127"/>
              <a:gd name="T48" fmla="*/ 105 w 2129"/>
              <a:gd name="T49" fmla="*/ 374 h 1127"/>
              <a:gd name="T50" fmla="*/ 105 w 2129"/>
              <a:gd name="T51" fmla="*/ 752 h 1127"/>
              <a:gd name="T52" fmla="*/ 294 w 2129"/>
              <a:gd name="T53" fmla="*/ 831 h 1127"/>
              <a:gd name="T54" fmla="*/ 482 w 2129"/>
              <a:gd name="T55" fmla="*/ 752 h 1127"/>
              <a:gd name="T56" fmla="*/ 494 w 2129"/>
              <a:gd name="T57" fmla="*/ 739 h 1127"/>
              <a:gd name="T58" fmla="*/ 520 w 2129"/>
              <a:gd name="T59" fmla="*/ 720 h 1127"/>
              <a:gd name="T60" fmla="*/ 692 w 2129"/>
              <a:gd name="T61" fmla="*/ 646 h 1127"/>
              <a:gd name="T62" fmla="*/ 696 w 2129"/>
              <a:gd name="T63" fmla="*/ 646 h 1127"/>
              <a:gd name="T64" fmla="*/ 935 w 2129"/>
              <a:gd name="T65" fmla="*/ 807 h 1127"/>
              <a:gd name="T66" fmla="*/ 1045 w 2129"/>
              <a:gd name="T67" fmla="*/ 962 h 1127"/>
              <a:gd name="T68" fmla="*/ 1442 w 2129"/>
              <a:gd name="T69" fmla="*/ 1127 h 1127"/>
              <a:gd name="T70" fmla="*/ 1841 w 2129"/>
              <a:gd name="T71" fmla="*/ 962 h 1127"/>
              <a:gd name="T72" fmla="*/ 1865 w 2129"/>
              <a:gd name="T73" fmla="*/ 936 h 1127"/>
              <a:gd name="T74" fmla="*/ 1865 w 2129"/>
              <a:gd name="T75" fmla="*/ 936 h 1127"/>
              <a:gd name="T76" fmla="*/ 1921 w 2129"/>
              <a:gd name="T77" fmla="*/ 248 h 1127"/>
              <a:gd name="T78" fmla="*/ 1842 w 2129"/>
              <a:gd name="T79" fmla="*/ 150 h 1127"/>
              <a:gd name="T80" fmla="*/ 1443 w 2129"/>
              <a:gd name="T81" fmla="*/ 0 h 1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29" h="1127">
                <a:moveTo>
                  <a:pt x="294" y="762"/>
                </a:moveTo>
                <a:cubicBezTo>
                  <a:pt x="244" y="762"/>
                  <a:pt x="195" y="743"/>
                  <a:pt x="157" y="705"/>
                </a:cubicBezTo>
                <a:cubicBezTo>
                  <a:pt x="82" y="630"/>
                  <a:pt x="82" y="507"/>
                  <a:pt x="157" y="432"/>
                </a:cubicBezTo>
                <a:cubicBezTo>
                  <a:pt x="195" y="394"/>
                  <a:pt x="244" y="375"/>
                  <a:pt x="294" y="375"/>
                </a:cubicBezTo>
                <a:cubicBezTo>
                  <a:pt x="343" y="375"/>
                  <a:pt x="393" y="394"/>
                  <a:pt x="430" y="432"/>
                </a:cubicBezTo>
                <a:cubicBezTo>
                  <a:pt x="506" y="507"/>
                  <a:pt x="506" y="630"/>
                  <a:pt x="430" y="705"/>
                </a:cubicBezTo>
                <a:cubicBezTo>
                  <a:pt x="393" y="743"/>
                  <a:pt x="343" y="762"/>
                  <a:pt x="294" y="762"/>
                </a:cubicBezTo>
                <a:moveTo>
                  <a:pt x="1443" y="1001"/>
                </a:moveTo>
                <a:cubicBezTo>
                  <a:pt x="1332" y="1001"/>
                  <a:pt x="1222" y="959"/>
                  <a:pt x="1137" y="874"/>
                </a:cubicBezTo>
                <a:cubicBezTo>
                  <a:pt x="969" y="705"/>
                  <a:pt x="969" y="431"/>
                  <a:pt x="1137" y="262"/>
                </a:cubicBezTo>
                <a:cubicBezTo>
                  <a:pt x="1222" y="178"/>
                  <a:pt x="1332" y="135"/>
                  <a:pt x="1443" y="135"/>
                </a:cubicBezTo>
                <a:cubicBezTo>
                  <a:pt x="1554" y="135"/>
                  <a:pt x="1664" y="177"/>
                  <a:pt x="1748" y="262"/>
                </a:cubicBezTo>
                <a:cubicBezTo>
                  <a:pt x="1917" y="431"/>
                  <a:pt x="1917" y="705"/>
                  <a:pt x="1748" y="874"/>
                </a:cubicBezTo>
                <a:cubicBezTo>
                  <a:pt x="1664" y="959"/>
                  <a:pt x="1553" y="1001"/>
                  <a:pt x="1443" y="1001"/>
                </a:cubicBezTo>
                <a:moveTo>
                  <a:pt x="1443" y="0"/>
                </a:moveTo>
                <a:cubicBezTo>
                  <a:pt x="1443" y="0"/>
                  <a:pt x="1443" y="0"/>
                  <a:pt x="1443" y="0"/>
                </a:cubicBezTo>
                <a:cubicBezTo>
                  <a:pt x="1299" y="0"/>
                  <a:pt x="1155" y="54"/>
                  <a:pt x="1045" y="165"/>
                </a:cubicBezTo>
                <a:cubicBezTo>
                  <a:pt x="1017" y="193"/>
                  <a:pt x="993" y="223"/>
                  <a:pt x="972" y="255"/>
                </a:cubicBezTo>
                <a:cubicBezTo>
                  <a:pt x="938" y="302"/>
                  <a:pt x="904" y="356"/>
                  <a:pt x="868" y="402"/>
                </a:cubicBezTo>
                <a:cubicBezTo>
                  <a:pt x="842" y="437"/>
                  <a:pt x="804" y="461"/>
                  <a:pt x="761" y="472"/>
                </a:cubicBezTo>
                <a:cubicBezTo>
                  <a:pt x="740" y="478"/>
                  <a:pt x="720" y="481"/>
                  <a:pt x="700" y="481"/>
                </a:cubicBezTo>
                <a:cubicBezTo>
                  <a:pt x="661" y="481"/>
                  <a:pt x="623" y="470"/>
                  <a:pt x="588" y="448"/>
                </a:cubicBezTo>
                <a:cubicBezTo>
                  <a:pt x="542" y="421"/>
                  <a:pt x="505" y="376"/>
                  <a:pt x="458" y="353"/>
                </a:cubicBezTo>
                <a:cubicBezTo>
                  <a:pt x="410" y="315"/>
                  <a:pt x="352" y="296"/>
                  <a:pt x="293" y="296"/>
                </a:cubicBezTo>
                <a:cubicBezTo>
                  <a:pt x="225" y="296"/>
                  <a:pt x="157" y="322"/>
                  <a:pt x="105" y="374"/>
                </a:cubicBezTo>
                <a:cubicBezTo>
                  <a:pt x="0" y="478"/>
                  <a:pt x="0" y="648"/>
                  <a:pt x="105" y="752"/>
                </a:cubicBezTo>
                <a:cubicBezTo>
                  <a:pt x="157" y="805"/>
                  <a:pt x="225" y="831"/>
                  <a:pt x="294" y="831"/>
                </a:cubicBezTo>
                <a:cubicBezTo>
                  <a:pt x="362" y="831"/>
                  <a:pt x="430" y="805"/>
                  <a:pt x="482" y="752"/>
                </a:cubicBezTo>
                <a:cubicBezTo>
                  <a:pt x="486" y="748"/>
                  <a:pt x="490" y="744"/>
                  <a:pt x="494" y="739"/>
                </a:cubicBezTo>
                <a:cubicBezTo>
                  <a:pt x="503" y="733"/>
                  <a:pt x="512" y="726"/>
                  <a:pt x="520" y="720"/>
                </a:cubicBezTo>
                <a:cubicBezTo>
                  <a:pt x="572" y="684"/>
                  <a:pt x="628" y="648"/>
                  <a:pt x="692" y="646"/>
                </a:cubicBezTo>
                <a:cubicBezTo>
                  <a:pt x="693" y="646"/>
                  <a:pt x="695" y="646"/>
                  <a:pt x="696" y="646"/>
                </a:cubicBezTo>
                <a:cubicBezTo>
                  <a:pt x="796" y="646"/>
                  <a:pt x="872" y="726"/>
                  <a:pt x="935" y="807"/>
                </a:cubicBezTo>
                <a:cubicBezTo>
                  <a:pt x="962" y="863"/>
                  <a:pt x="998" y="916"/>
                  <a:pt x="1045" y="962"/>
                </a:cubicBezTo>
                <a:cubicBezTo>
                  <a:pt x="1154" y="1072"/>
                  <a:pt x="1298" y="1127"/>
                  <a:pt x="1442" y="1127"/>
                </a:cubicBezTo>
                <a:cubicBezTo>
                  <a:pt x="1587" y="1127"/>
                  <a:pt x="1731" y="1072"/>
                  <a:pt x="1841" y="962"/>
                </a:cubicBezTo>
                <a:cubicBezTo>
                  <a:pt x="1849" y="954"/>
                  <a:pt x="1857" y="945"/>
                  <a:pt x="1865" y="936"/>
                </a:cubicBezTo>
                <a:cubicBezTo>
                  <a:pt x="1865" y="936"/>
                  <a:pt x="1865" y="936"/>
                  <a:pt x="1865" y="936"/>
                </a:cubicBezTo>
                <a:cubicBezTo>
                  <a:pt x="1865" y="936"/>
                  <a:pt x="2129" y="638"/>
                  <a:pt x="1921" y="248"/>
                </a:cubicBezTo>
                <a:cubicBezTo>
                  <a:pt x="1842" y="150"/>
                  <a:pt x="1842" y="150"/>
                  <a:pt x="1842" y="150"/>
                </a:cubicBezTo>
                <a:cubicBezTo>
                  <a:pt x="1735" y="55"/>
                  <a:pt x="1587" y="0"/>
                  <a:pt x="1443" y="0"/>
                </a:cubicBezTo>
              </a:path>
            </a:pathLst>
          </a:custGeom>
          <a:solidFill>
            <a:srgbClr val="DEE0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任意多边形 2"/>
          <p:cNvSpPr/>
          <p:nvPr>
            <p:custDataLst>
              <p:tags r:id="rId9"/>
            </p:custDataLst>
          </p:nvPr>
        </p:nvSpPr>
        <p:spPr bwMode="auto">
          <a:xfrm>
            <a:off x="7995920" y="2299335"/>
            <a:ext cx="3416300" cy="31553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0" rIns="90000" bIns="46800" anchor="t">
            <a:normAutofit/>
          </a:bodyPr>
          <a:lstStyle/>
          <a:p>
            <a:pPr marL="0" indent="0" algn="l">
              <a:lnSpc>
                <a:spcPct val="150000"/>
              </a:lnSpc>
              <a:spcBef>
                <a:spcPts val="0"/>
              </a:spcBef>
              <a:spcAft>
                <a:spcPts val="0"/>
              </a:spcAft>
              <a:buSzPct val="100000"/>
              <a:buFontTx/>
              <a:buNone/>
            </a:pPr>
            <a:r>
              <a:rPr lang="zh-CN" altLang="en-US" sz="1400" b="1" dirty="0">
                <a:latin typeface="仿宋" panose="02010609060101010101" charset="-122"/>
                <a:ea typeface="仿宋" panose="02010609060101010101" charset="-122"/>
                <a:cs typeface="仿宋" panose="02010609060101010101" charset="-122"/>
                <a:sym typeface="+mn-ea"/>
              </a:rPr>
              <a:t>为了进一步健全职业健康安全生产管理体系，规范安全生产行为，提升安全管理绩效，落实企业安全生产主体责任，防止和减少生产安全事故发生，保障职工的健康和生命安全，为安全管理提供依据和评价准则，特制定本手册。</a:t>
            </a:r>
            <a:endParaRPr lang="zh-CN" altLang="en-US" sz="1400" b="1" dirty="0">
              <a:solidFill>
                <a:schemeClr val="tx1"/>
              </a:solidFill>
              <a:latin typeface="仿宋" panose="02010609060101010101" charset="-122"/>
              <a:ea typeface="仿宋" panose="02010609060101010101" charset="-122"/>
              <a:cs typeface="仿宋" panose="02010609060101010101" charset="-122"/>
              <a:sym typeface="+mn-ea"/>
            </a:endParaRPr>
          </a:p>
          <a:p>
            <a:pPr marL="0" indent="0" algn="ctr">
              <a:lnSpc>
                <a:spcPct val="150000"/>
              </a:lnSpc>
              <a:spcBef>
                <a:spcPts val="0"/>
              </a:spcBef>
              <a:spcAft>
                <a:spcPts val="0"/>
              </a:spcAft>
              <a:buSzPct val="100000"/>
              <a:buFontTx/>
              <a:buNone/>
            </a:pPr>
            <a:endParaRPr lang="zh-CN" altLang="en-US" sz="1400" spc="150" dirty="0">
              <a:solidFill>
                <a:schemeClr val="tx1"/>
              </a:solidFill>
              <a:latin typeface="Arial" panose="020B0604020202020204" pitchFamily="34" charset="0"/>
              <a:ea typeface="微软雅黑" panose="020B0503020204020204" pitchFamily="34" charset="-122"/>
            </a:endParaRPr>
          </a:p>
        </p:txBody>
      </p:sp>
    </p:spTree>
    <p:custDataLst>
      <p:tags r:id="rId10"/>
    </p:custDataLst>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24" name="文本框 23"/>
          <p:cNvSpPr txBox="1"/>
          <p:nvPr/>
        </p:nvSpPr>
        <p:spPr>
          <a:xfrm>
            <a:off x="902183" y="2338767"/>
            <a:ext cx="10001424" cy="829945"/>
          </a:xfrm>
          <a:prstGeom prst="rect">
            <a:avLst/>
          </a:prstGeom>
          <a:noFill/>
        </p:spPr>
        <p:txBody>
          <a:bodyPr wrap="square" rtlCol="0">
            <a:spAutoFit/>
          </a:bodyPr>
          <a:lstStyle/>
          <a:p>
            <a:pPr algn="ctr">
              <a:lnSpc>
                <a:spcPct val="150000"/>
              </a:lnSpc>
            </a:pPr>
            <a:r>
              <a:rPr lang="en-US" altLang="zh-CN" sz="32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rPr>
              <a:t>3.4 </a:t>
            </a:r>
            <a:r>
              <a:rPr lang="zh-CN" altLang="en-US" sz="32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rPr>
              <a:t>安全生产运行与控制管理</a:t>
            </a:r>
            <a:endParaRPr lang="zh-CN" altLang="en-US" sz="3200" b="1" dirty="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仿宋" panose="02010609060101010101" charset="-122"/>
              <a:ea typeface="仿宋" panose="02010609060101010101" charset="-122"/>
              <a:cs typeface="仿宋" panose="02010609060101010101" charset="-122"/>
            </a:endParaRPr>
          </a:p>
        </p:txBody>
      </p:sp>
    </p:spTree>
  </p:cSld>
  <p:clrMapOvr>
    <a:masterClrMapping/>
  </p:clrMapOvr>
  <p:transition>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solidFill>
                  <a:schemeClr val="tx1"/>
                </a:solidFill>
                <a:latin typeface="仿宋" panose="02010609060101010101" charset="-122"/>
                <a:ea typeface="仿宋" panose="02010609060101010101" charset="-122"/>
                <a:cs typeface="仿宋" panose="02010609060101010101" charset="-122"/>
                <a:sym typeface="+mn-ea"/>
              </a:rPr>
              <a:t>安全生产运行与控制</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3" name="圆角矩形 2"/>
          <p:cNvSpPr/>
          <p:nvPr/>
        </p:nvSpPr>
        <p:spPr>
          <a:xfrm rot="18056971" flipV="1">
            <a:off x="6087110" y="2807970"/>
            <a:ext cx="2395855" cy="76200"/>
          </a:xfrm>
          <a:prstGeom prst="roundRect">
            <a:avLst>
              <a:gd name="adj" fmla="val 50000"/>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4" name="圆角矩形 3"/>
          <p:cNvSpPr/>
          <p:nvPr/>
        </p:nvSpPr>
        <p:spPr>
          <a:xfrm rot="3305782" flipH="1" flipV="1">
            <a:off x="3721997" y="2689874"/>
            <a:ext cx="2127647" cy="49443"/>
          </a:xfrm>
          <a:prstGeom prst="roundRect">
            <a:avLst>
              <a:gd name="adj" fmla="val 0"/>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5" name="矩形 4"/>
          <p:cNvSpPr/>
          <p:nvPr/>
        </p:nvSpPr>
        <p:spPr>
          <a:xfrm>
            <a:off x="1706880" y="3491865"/>
            <a:ext cx="2466340" cy="982345"/>
          </a:xfrm>
          <a:prstGeom prst="rect">
            <a:avLst/>
          </a:prstGeom>
        </p:spPr>
        <p:txBody>
          <a:bodyPr wrap="square" lIns="121893" tIns="60946" rIns="121893" bIns="60946">
            <a:spAutoFit/>
          </a:bodyPr>
          <a:lstStyle/>
          <a:p>
            <a:pPr algn="ctr" defTabSz="1218565" fontAlgn="base">
              <a:lnSpc>
                <a:spcPct val="100000"/>
              </a:lnSpc>
              <a:spcBef>
                <a:spcPct val="0"/>
              </a:spcBef>
              <a:spcAft>
                <a:spcPct val="0"/>
              </a:spcAft>
            </a:pPr>
            <a:r>
              <a:rPr lang="zh-CN" altLang="en-US" sz="2800" b="1" dirty="0">
                <a:solidFill>
                  <a:schemeClr val="bg1"/>
                </a:solidFill>
                <a:latin typeface="微软雅黑" panose="020B0503020204020204" pitchFamily="34" charset="-122"/>
                <a:ea typeface="微软雅黑" panose="020B0503020204020204" pitchFamily="34" charset="-122"/>
              </a:rPr>
              <a:t>分公司安全生产领导小组</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nvGrpSpPr>
          <p:cNvPr id="6" name="组合 5"/>
          <p:cNvGrpSpPr>
            <a:grpSpLocks noChangeAspect="1"/>
          </p:cNvGrpSpPr>
          <p:nvPr/>
        </p:nvGrpSpPr>
        <p:grpSpPr>
          <a:xfrm>
            <a:off x="1839700" y="2147208"/>
            <a:ext cx="8512996" cy="3672408"/>
            <a:chOff x="414071" y="1713757"/>
            <a:chExt cx="7694703" cy="3319406"/>
          </a:xfrm>
        </p:grpSpPr>
        <p:grpSp>
          <p:nvGrpSpPr>
            <p:cNvPr id="8" name="组合 7"/>
            <p:cNvGrpSpPr>
              <a:grpSpLocks noChangeAspect="1"/>
            </p:cNvGrpSpPr>
            <p:nvPr/>
          </p:nvGrpSpPr>
          <p:grpSpPr>
            <a:xfrm flipH="1">
              <a:off x="414071" y="1730757"/>
              <a:ext cx="3393405" cy="3244733"/>
              <a:chOff x="4484875" y="1561357"/>
              <a:chExt cx="3471499" cy="3319406"/>
            </a:xfrm>
          </p:grpSpPr>
          <p:grpSp>
            <p:nvGrpSpPr>
              <p:cNvPr id="40" name="组合 39"/>
              <p:cNvGrpSpPr/>
              <p:nvPr/>
            </p:nvGrpSpPr>
            <p:grpSpPr>
              <a:xfrm>
                <a:off x="4484875" y="1561357"/>
                <a:ext cx="3471499" cy="2574418"/>
                <a:chOff x="3210319" y="1647315"/>
                <a:chExt cx="4059384" cy="3010385"/>
              </a:xfrm>
            </p:grpSpPr>
            <p:sp>
              <p:nvSpPr>
                <p:cNvPr id="41" name="圆角矩形 40"/>
                <p:cNvSpPr/>
                <p:nvPr/>
              </p:nvSpPr>
              <p:spPr>
                <a:xfrm rot="19735312" flipV="1">
                  <a:off x="3212129" y="3146068"/>
                  <a:ext cx="1537326" cy="53461"/>
                </a:xfrm>
                <a:prstGeom prst="roundRect">
                  <a:avLst>
                    <a:gd name="adj" fmla="val 50000"/>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42" name="圆角矩形 41"/>
                <p:cNvSpPr/>
                <p:nvPr/>
              </p:nvSpPr>
              <p:spPr>
                <a:xfrm>
                  <a:off x="3210319" y="3500763"/>
                  <a:ext cx="1504695" cy="53461"/>
                </a:xfrm>
                <a:prstGeom prst="roundRect">
                  <a:avLst>
                    <a:gd name="adj" fmla="val 50000"/>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43" name="圆角矩形 42"/>
                <p:cNvSpPr/>
                <p:nvPr/>
              </p:nvSpPr>
              <p:spPr>
                <a:xfrm rot="18716971">
                  <a:off x="3040771" y="2689482"/>
                  <a:ext cx="1936319" cy="57411"/>
                </a:xfrm>
                <a:prstGeom prst="roundRect">
                  <a:avLst>
                    <a:gd name="adj" fmla="val 50000"/>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44" name="圆角矩形 43"/>
                <p:cNvSpPr/>
                <p:nvPr/>
              </p:nvSpPr>
              <p:spPr>
                <a:xfrm rot="2460574" flipV="1">
                  <a:off x="3238565" y="3947331"/>
                  <a:ext cx="1513171" cy="53461"/>
                </a:xfrm>
                <a:prstGeom prst="roundRect">
                  <a:avLst>
                    <a:gd name="adj" fmla="val 50000"/>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45" name="圆角矩形 44"/>
                <p:cNvSpPr/>
                <p:nvPr/>
              </p:nvSpPr>
              <p:spPr bwMode="auto">
                <a:xfrm>
                  <a:off x="4702019" y="3314923"/>
                  <a:ext cx="2567684" cy="539691"/>
                </a:xfrm>
                <a:prstGeom prst="roundRect">
                  <a:avLst>
                    <a:gd name="adj" fmla="val 7848"/>
                  </a:avLst>
                </a:prstGeom>
                <a:noFill/>
                <a:ln w="381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buFont typeface="Wingdings" panose="05000000000000000000" pitchFamily="2" charset="2"/>
                    <a:buChar char="n"/>
                    <a:tabLst>
                      <a:tab pos="136525" algn="l"/>
                    </a:tabLst>
                    <a:defRPr/>
                  </a:pP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46" name="圆角矩形 45"/>
                <p:cNvSpPr/>
                <p:nvPr/>
              </p:nvSpPr>
              <p:spPr bwMode="auto">
                <a:xfrm>
                  <a:off x="4702019" y="4128517"/>
                  <a:ext cx="2567684" cy="529183"/>
                </a:xfrm>
                <a:prstGeom prst="roundRect">
                  <a:avLst>
                    <a:gd name="adj" fmla="val 7848"/>
                  </a:avLst>
                </a:prstGeom>
                <a:noFill/>
                <a:ln w="381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buFont typeface="Wingdings" panose="05000000000000000000" pitchFamily="2" charset="2"/>
                    <a:buChar char="n"/>
                    <a:tabLst>
                      <a:tab pos="136525" algn="l"/>
                    </a:tabLst>
                    <a:defRPr/>
                  </a:pPr>
                  <a:endParaRPr lang="zh-CN" altLang="en-US" sz="1400" dirty="0">
                    <a:solidFill>
                      <a:srgbClr val="FF9900"/>
                    </a:solidFill>
                    <a:latin typeface="微软雅黑" panose="020B0503020204020204" pitchFamily="34" charset="-122"/>
                    <a:ea typeface="微软雅黑" panose="020B0503020204020204" pitchFamily="34" charset="-122"/>
                  </a:endParaRPr>
                </a:p>
              </p:txBody>
            </p:sp>
            <p:sp>
              <p:nvSpPr>
                <p:cNvPr id="47" name="圆角矩形 46"/>
                <p:cNvSpPr/>
                <p:nvPr/>
              </p:nvSpPr>
              <p:spPr bwMode="auto">
                <a:xfrm>
                  <a:off x="4702018" y="2466048"/>
                  <a:ext cx="2567685" cy="562147"/>
                </a:xfrm>
                <a:prstGeom prst="roundRect">
                  <a:avLst>
                    <a:gd name="adj" fmla="val 7848"/>
                  </a:avLst>
                </a:prstGeom>
                <a:noFill/>
                <a:ln w="381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buFont typeface="Wingdings" panose="05000000000000000000" pitchFamily="2" charset="2"/>
                    <a:buChar char="n"/>
                    <a:tabLst>
                      <a:tab pos="136525" algn="l"/>
                    </a:tabLst>
                    <a:defRPr/>
                  </a:pP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48" name="AutoShape 3"/>
                <p:cNvSpPr>
                  <a:spLocks noChangeAspect="1" noChangeArrowheads="1"/>
                </p:cNvSpPr>
                <p:nvPr/>
              </p:nvSpPr>
              <p:spPr bwMode="auto">
                <a:xfrm>
                  <a:off x="4531776" y="2630210"/>
                  <a:ext cx="324000" cy="324000"/>
                </a:xfrm>
                <a:prstGeom prst="ellipse">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zh-CN" sz="1600" b="1">
                    <a:solidFill>
                      <a:schemeClr val="bg1"/>
                    </a:solidFill>
                    <a:latin typeface="微软雅黑" panose="020B0503020204020204" pitchFamily="34" charset="-122"/>
                    <a:ea typeface="微软雅黑" panose="020B0503020204020204" pitchFamily="34" charset="-122"/>
                  </a:endParaRPr>
                </a:p>
              </p:txBody>
            </p:sp>
            <p:sp>
              <p:nvSpPr>
                <p:cNvPr id="49" name="AutoShape 3"/>
                <p:cNvSpPr>
                  <a:spLocks noChangeAspect="1" noChangeArrowheads="1"/>
                </p:cNvSpPr>
                <p:nvPr/>
              </p:nvSpPr>
              <p:spPr bwMode="auto">
                <a:xfrm>
                  <a:off x="4531776" y="3410499"/>
                  <a:ext cx="324000" cy="324000"/>
                </a:xfrm>
                <a:prstGeom prst="ellipse">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zh-CN" sz="1600" b="1">
                    <a:solidFill>
                      <a:schemeClr val="bg1"/>
                    </a:solidFill>
                    <a:latin typeface="微软雅黑" panose="020B0503020204020204" pitchFamily="34" charset="-122"/>
                    <a:ea typeface="微软雅黑" panose="020B0503020204020204" pitchFamily="34" charset="-122"/>
                  </a:endParaRPr>
                </a:p>
              </p:txBody>
            </p:sp>
            <p:sp>
              <p:nvSpPr>
                <p:cNvPr id="50" name="圆角矩形 49"/>
                <p:cNvSpPr/>
                <p:nvPr/>
              </p:nvSpPr>
              <p:spPr bwMode="auto">
                <a:xfrm>
                  <a:off x="4702019" y="1647315"/>
                  <a:ext cx="2567684" cy="544194"/>
                </a:xfrm>
                <a:prstGeom prst="roundRect">
                  <a:avLst>
                    <a:gd name="adj" fmla="val 7848"/>
                  </a:avLst>
                </a:prstGeom>
                <a:noFill/>
                <a:ln w="381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buFont typeface="Wingdings" panose="05000000000000000000" pitchFamily="2" charset="2"/>
                    <a:buChar char="n"/>
                    <a:tabLst>
                      <a:tab pos="136525" algn="l"/>
                    </a:tabLst>
                    <a:defRPr/>
                  </a:pP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51" name="AutoShape 3"/>
                <p:cNvSpPr>
                  <a:spLocks noChangeAspect="1" noChangeArrowheads="1"/>
                </p:cNvSpPr>
                <p:nvPr/>
              </p:nvSpPr>
              <p:spPr bwMode="auto">
                <a:xfrm>
                  <a:off x="4531776" y="1771681"/>
                  <a:ext cx="324000" cy="324000"/>
                </a:xfrm>
                <a:prstGeom prst="ellipse">
                  <a:avLst/>
                </a:prstGeom>
                <a:solidFill>
                  <a:schemeClr val="accent5"/>
                </a:solidFill>
                <a:ln w="25400">
                  <a:solidFill>
                    <a:schemeClr val="accent5"/>
                  </a:solidFill>
                </a:ln>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zh-CN" sz="1600" b="1">
                    <a:solidFill>
                      <a:schemeClr val="bg1"/>
                    </a:solidFill>
                    <a:latin typeface="微软雅黑" panose="020B0503020204020204" pitchFamily="34" charset="-122"/>
                    <a:ea typeface="微软雅黑" panose="020B0503020204020204" pitchFamily="34" charset="-122"/>
                  </a:endParaRPr>
                </a:p>
              </p:txBody>
            </p:sp>
            <p:sp>
              <p:nvSpPr>
                <p:cNvPr id="52" name="AutoShape 3"/>
                <p:cNvSpPr>
                  <a:spLocks noChangeAspect="1" noChangeArrowheads="1"/>
                </p:cNvSpPr>
                <p:nvPr/>
              </p:nvSpPr>
              <p:spPr bwMode="auto">
                <a:xfrm>
                  <a:off x="4531776" y="4228256"/>
                  <a:ext cx="324000" cy="324000"/>
                </a:xfrm>
                <a:prstGeom prst="ellipse">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zh-CN" sz="1600" b="1">
                    <a:solidFill>
                      <a:schemeClr val="bg1"/>
                    </a:solidFill>
                    <a:latin typeface="微软雅黑" panose="020B0503020204020204" pitchFamily="34" charset="-122"/>
                    <a:ea typeface="微软雅黑" panose="020B0503020204020204" pitchFamily="34" charset="-122"/>
                  </a:endParaRPr>
                </a:p>
              </p:txBody>
            </p:sp>
          </p:grpSp>
          <p:sp>
            <p:nvSpPr>
              <p:cNvPr id="53" name="圆角矩形 52"/>
              <p:cNvSpPr/>
              <p:nvPr/>
            </p:nvSpPr>
            <p:spPr bwMode="auto">
              <a:xfrm>
                <a:off x="5753497" y="4328888"/>
                <a:ext cx="2195829" cy="452546"/>
              </a:xfrm>
              <a:prstGeom prst="roundRect">
                <a:avLst>
                  <a:gd name="adj" fmla="val 7848"/>
                </a:avLst>
              </a:prstGeom>
              <a:noFill/>
              <a:ln w="381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buFont typeface="Wingdings" panose="05000000000000000000" pitchFamily="2" charset="2"/>
                  <a:buChar char="n"/>
                  <a:tabLst>
                    <a:tab pos="136525" algn="l"/>
                  </a:tabLst>
                  <a:defRPr/>
                </a:pPr>
                <a:endParaRPr lang="zh-CN" altLang="en-US" sz="1400" dirty="0">
                  <a:solidFill>
                    <a:srgbClr val="FF9900"/>
                  </a:solidFill>
                  <a:latin typeface="微软雅黑" panose="020B0503020204020204" pitchFamily="34" charset="-122"/>
                  <a:ea typeface="微软雅黑" panose="020B0503020204020204" pitchFamily="34" charset="-122"/>
                </a:endParaRPr>
              </a:p>
            </p:txBody>
          </p:sp>
          <p:sp>
            <p:nvSpPr>
              <p:cNvPr id="54" name="圆角矩形 53"/>
              <p:cNvSpPr/>
              <p:nvPr/>
            </p:nvSpPr>
            <p:spPr>
              <a:xfrm rot="2994217" flipV="1">
                <a:off x="4136902" y="3874208"/>
                <a:ext cx="1967390" cy="45719"/>
              </a:xfrm>
              <a:prstGeom prst="roundRect">
                <a:avLst>
                  <a:gd name="adj" fmla="val 50000"/>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57" name="AutoShape 3"/>
              <p:cNvSpPr>
                <a:spLocks noChangeAspect="1" noChangeArrowheads="1"/>
              </p:cNvSpPr>
              <p:nvPr/>
            </p:nvSpPr>
            <p:spPr bwMode="auto">
              <a:xfrm>
                <a:off x="5659285" y="4439733"/>
                <a:ext cx="277078" cy="277078"/>
              </a:xfrm>
              <a:prstGeom prst="ellipse">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zh-CN" sz="1600" b="1">
                  <a:solidFill>
                    <a:schemeClr val="bg1"/>
                  </a:solidFill>
                  <a:latin typeface="微软雅黑" panose="020B0503020204020204" pitchFamily="34" charset="-122"/>
                  <a:ea typeface="微软雅黑" panose="020B0503020204020204" pitchFamily="34" charset="-122"/>
                </a:endParaRPr>
              </a:p>
            </p:txBody>
          </p:sp>
        </p:grpSp>
        <p:grpSp>
          <p:nvGrpSpPr>
            <p:cNvPr id="58" name="组合 57"/>
            <p:cNvGrpSpPr>
              <a:grpSpLocks noChangeAspect="1"/>
            </p:cNvGrpSpPr>
            <p:nvPr/>
          </p:nvGrpSpPr>
          <p:grpSpPr>
            <a:xfrm>
              <a:off x="4637275" y="1713757"/>
              <a:ext cx="3471499" cy="3319406"/>
              <a:chOff x="4484875" y="1561357"/>
              <a:chExt cx="3471499" cy="3319406"/>
            </a:xfrm>
          </p:grpSpPr>
          <p:grpSp>
            <p:nvGrpSpPr>
              <p:cNvPr id="64" name="组合 63"/>
              <p:cNvGrpSpPr/>
              <p:nvPr/>
            </p:nvGrpSpPr>
            <p:grpSpPr>
              <a:xfrm>
                <a:off x="4484875" y="1561357"/>
                <a:ext cx="3471499" cy="2574418"/>
                <a:chOff x="3210319" y="1647315"/>
                <a:chExt cx="4059384" cy="3010385"/>
              </a:xfrm>
            </p:grpSpPr>
            <p:sp>
              <p:nvSpPr>
                <p:cNvPr id="69" name="圆角矩形 68"/>
                <p:cNvSpPr/>
                <p:nvPr/>
              </p:nvSpPr>
              <p:spPr>
                <a:xfrm rot="19735312" flipV="1">
                  <a:off x="3212129" y="3146068"/>
                  <a:ext cx="1537326" cy="53461"/>
                </a:xfrm>
                <a:prstGeom prst="roundRect">
                  <a:avLst>
                    <a:gd name="adj" fmla="val 50000"/>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70" name="圆角矩形 69"/>
                <p:cNvSpPr/>
                <p:nvPr/>
              </p:nvSpPr>
              <p:spPr>
                <a:xfrm>
                  <a:off x="3210319" y="3500763"/>
                  <a:ext cx="1504695" cy="53461"/>
                </a:xfrm>
                <a:prstGeom prst="roundRect">
                  <a:avLst>
                    <a:gd name="adj" fmla="val 50000"/>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71" name="圆角矩形 70"/>
                <p:cNvSpPr/>
                <p:nvPr/>
              </p:nvSpPr>
              <p:spPr>
                <a:xfrm rot="18716971">
                  <a:off x="3040771" y="2689482"/>
                  <a:ext cx="1936319" cy="57411"/>
                </a:xfrm>
                <a:prstGeom prst="roundRect">
                  <a:avLst>
                    <a:gd name="adj" fmla="val 50000"/>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72" name="圆角矩形 71"/>
                <p:cNvSpPr/>
                <p:nvPr/>
              </p:nvSpPr>
              <p:spPr>
                <a:xfrm rot="2460574" flipV="1">
                  <a:off x="3238565" y="3947331"/>
                  <a:ext cx="1513171" cy="53461"/>
                </a:xfrm>
                <a:prstGeom prst="roundRect">
                  <a:avLst>
                    <a:gd name="adj" fmla="val 50000"/>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73" name="圆角矩形 72"/>
                <p:cNvSpPr/>
                <p:nvPr/>
              </p:nvSpPr>
              <p:spPr bwMode="auto">
                <a:xfrm>
                  <a:off x="4702019" y="3314923"/>
                  <a:ext cx="2567684" cy="539691"/>
                </a:xfrm>
                <a:prstGeom prst="roundRect">
                  <a:avLst>
                    <a:gd name="adj" fmla="val 7848"/>
                  </a:avLst>
                </a:prstGeom>
                <a:noFill/>
                <a:ln w="381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buFont typeface="Wingdings" panose="05000000000000000000" pitchFamily="2" charset="2"/>
                    <a:buChar char="n"/>
                    <a:tabLst>
                      <a:tab pos="136525" algn="l"/>
                    </a:tabLst>
                    <a:defRPr/>
                  </a:pP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74" name="圆角矩形 73"/>
                <p:cNvSpPr/>
                <p:nvPr/>
              </p:nvSpPr>
              <p:spPr bwMode="auto">
                <a:xfrm>
                  <a:off x="4702019" y="4128517"/>
                  <a:ext cx="2567684" cy="529183"/>
                </a:xfrm>
                <a:prstGeom prst="roundRect">
                  <a:avLst>
                    <a:gd name="adj" fmla="val 7848"/>
                  </a:avLst>
                </a:prstGeom>
                <a:noFill/>
                <a:ln w="381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buFont typeface="Wingdings" panose="05000000000000000000" pitchFamily="2" charset="2"/>
                    <a:buChar char="n"/>
                    <a:tabLst>
                      <a:tab pos="136525" algn="l"/>
                    </a:tabLst>
                    <a:defRPr/>
                  </a:pPr>
                  <a:endParaRPr lang="zh-CN" altLang="en-US" sz="1400" dirty="0">
                    <a:solidFill>
                      <a:srgbClr val="FF9900"/>
                    </a:solidFill>
                    <a:latin typeface="微软雅黑" panose="020B0503020204020204" pitchFamily="34" charset="-122"/>
                    <a:ea typeface="微软雅黑" panose="020B0503020204020204" pitchFamily="34" charset="-122"/>
                  </a:endParaRPr>
                </a:p>
              </p:txBody>
            </p:sp>
            <p:sp>
              <p:nvSpPr>
                <p:cNvPr id="75" name="圆角矩形 74"/>
                <p:cNvSpPr/>
                <p:nvPr/>
              </p:nvSpPr>
              <p:spPr bwMode="auto">
                <a:xfrm>
                  <a:off x="4702018" y="2466048"/>
                  <a:ext cx="2567685" cy="562147"/>
                </a:xfrm>
                <a:prstGeom prst="roundRect">
                  <a:avLst>
                    <a:gd name="adj" fmla="val 7848"/>
                  </a:avLst>
                </a:prstGeom>
                <a:noFill/>
                <a:ln w="381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buFont typeface="Wingdings" panose="05000000000000000000" pitchFamily="2" charset="2"/>
                    <a:buChar char="n"/>
                    <a:tabLst>
                      <a:tab pos="136525" algn="l"/>
                    </a:tabLst>
                    <a:defRPr/>
                  </a:pP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76" name="AutoShape 3"/>
                <p:cNvSpPr>
                  <a:spLocks noChangeAspect="1" noChangeArrowheads="1"/>
                </p:cNvSpPr>
                <p:nvPr/>
              </p:nvSpPr>
              <p:spPr bwMode="auto">
                <a:xfrm>
                  <a:off x="4531776" y="2630210"/>
                  <a:ext cx="324000" cy="324000"/>
                </a:xfrm>
                <a:prstGeom prst="ellipse">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zh-CN" sz="1600" b="1">
                    <a:solidFill>
                      <a:schemeClr val="bg1"/>
                    </a:solidFill>
                    <a:latin typeface="微软雅黑" panose="020B0503020204020204" pitchFamily="34" charset="-122"/>
                    <a:ea typeface="微软雅黑" panose="020B0503020204020204" pitchFamily="34" charset="-122"/>
                  </a:endParaRPr>
                </a:p>
              </p:txBody>
            </p:sp>
            <p:sp>
              <p:nvSpPr>
                <p:cNvPr id="77" name="AutoShape 3"/>
                <p:cNvSpPr>
                  <a:spLocks noChangeAspect="1" noChangeArrowheads="1"/>
                </p:cNvSpPr>
                <p:nvPr/>
              </p:nvSpPr>
              <p:spPr bwMode="auto">
                <a:xfrm>
                  <a:off x="4531776" y="3410499"/>
                  <a:ext cx="324000" cy="324000"/>
                </a:xfrm>
                <a:prstGeom prst="ellipse">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zh-CN" sz="1600" b="1">
                    <a:solidFill>
                      <a:schemeClr val="bg1"/>
                    </a:solidFill>
                    <a:latin typeface="微软雅黑" panose="020B0503020204020204" pitchFamily="34" charset="-122"/>
                    <a:ea typeface="微软雅黑" panose="020B0503020204020204" pitchFamily="34" charset="-122"/>
                  </a:endParaRPr>
                </a:p>
              </p:txBody>
            </p:sp>
            <p:sp>
              <p:nvSpPr>
                <p:cNvPr id="78" name="圆角矩形 77"/>
                <p:cNvSpPr/>
                <p:nvPr/>
              </p:nvSpPr>
              <p:spPr bwMode="auto">
                <a:xfrm>
                  <a:off x="4702019" y="1647315"/>
                  <a:ext cx="2567684" cy="544194"/>
                </a:xfrm>
                <a:prstGeom prst="roundRect">
                  <a:avLst>
                    <a:gd name="adj" fmla="val 7848"/>
                  </a:avLst>
                </a:prstGeom>
                <a:noFill/>
                <a:ln w="381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buFont typeface="Wingdings" panose="05000000000000000000" pitchFamily="2" charset="2"/>
                    <a:buChar char="n"/>
                    <a:tabLst>
                      <a:tab pos="136525" algn="l"/>
                    </a:tabLst>
                    <a:defRPr/>
                  </a:pP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79" name="AutoShape 3"/>
                <p:cNvSpPr>
                  <a:spLocks noChangeAspect="1" noChangeArrowheads="1"/>
                </p:cNvSpPr>
                <p:nvPr/>
              </p:nvSpPr>
              <p:spPr bwMode="auto">
                <a:xfrm>
                  <a:off x="4531776" y="1771681"/>
                  <a:ext cx="324000" cy="324000"/>
                </a:xfrm>
                <a:prstGeom prst="ellipse">
                  <a:avLst/>
                </a:prstGeom>
                <a:solidFill>
                  <a:schemeClr val="accent5"/>
                </a:solidFill>
                <a:ln w="25400">
                  <a:solidFill>
                    <a:schemeClr val="accent5"/>
                  </a:solidFill>
                </a:ln>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zh-CN" sz="1600" b="1">
                    <a:solidFill>
                      <a:schemeClr val="bg1"/>
                    </a:solidFill>
                    <a:latin typeface="微软雅黑" panose="020B0503020204020204" pitchFamily="34" charset="-122"/>
                    <a:ea typeface="微软雅黑" panose="020B0503020204020204" pitchFamily="34" charset="-122"/>
                  </a:endParaRPr>
                </a:p>
              </p:txBody>
            </p:sp>
            <p:sp>
              <p:nvSpPr>
                <p:cNvPr id="80" name="AutoShape 3"/>
                <p:cNvSpPr>
                  <a:spLocks noChangeAspect="1" noChangeArrowheads="1"/>
                </p:cNvSpPr>
                <p:nvPr/>
              </p:nvSpPr>
              <p:spPr bwMode="auto">
                <a:xfrm>
                  <a:off x="4531776" y="4228256"/>
                  <a:ext cx="324000" cy="324000"/>
                </a:xfrm>
                <a:prstGeom prst="ellipse">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zh-CN" sz="1600" b="1">
                    <a:solidFill>
                      <a:schemeClr val="bg1"/>
                    </a:solidFill>
                    <a:latin typeface="微软雅黑" panose="020B0503020204020204" pitchFamily="34" charset="-122"/>
                    <a:ea typeface="微软雅黑" panose="020B0503020204020204" pitchFamily="34" charset="-122"/>
                  </a:endParaRPr>
                </a:p>
              </p:txBody>
            </p:sp>
          </p:grpSp>
          <p:sp>
            <p:nvSpPr>
              <p:cNvPr id="60" name="圆角矩形 59"/>
              <p:cNvSpPr/>
              <p:nvPr/>
            </p:nvSpPr>
            <p:spPr bwMode="auto">
              <a:xfrm>
                <a:off x="5753497" y="4328888"/>
                <a:ext cx="2195829" cy="452546"/>
              </a:xfrm>
              <a:prstGeom prst="roundRect">
                <a:avLst>
                  <a:gd name="adj" fmla="val 7848"/>
                </a:avLst>
              </a:prstGeom>
              <a:noFill/>
              <a:ln w="381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buFont typeface="Wingdings" panose="05000000000000000000" pitchFamily="2" charset="2"/>
                  <a:buChar char="n"/>
                  <a:tabLst>
                    <a:tab pos="136525" algn="l"/>
                  </a:tabLst>
                  <a:defRPr/>
                </a:pPr>
                <a:endParaRPr lang="zh-CN" altLang="en-US" sz="1400" dirty="0">
                  <a:solidFill>
                    <a:srgbClr val="FF9900"/>
                  </a:solidFill>
                  <a:latin typeface="微软雅黑" panose="020B0503020204020204" pitchFamily="34" charset="-122"/>
                  <a:ea typeface="微软雅黑" panose="020B0503020204020204" pitchFamily="34" charset="-122"/>
                </a:endParaRPr>
              </a:p>
            </p:txBody>
          </p:sp>
          <p:sp>
            <p:nvSpPr>
              <p:cNvPr id="61" name="圆角矩形 60"/>
              <p:cNvSpPr/>
              <p:nvPr/>
            </p:nvSpPr>
            <p:spPr>
              <a:xfrm rot="2994217" flipV="1">
                <a:off x="4136902" y="3874208"/>
                <a:ext cx="1967390" cy="45719"/>
              </a:xfrm>
              <a:prstGeom prst="roundRect">
                <a:avLst>
                  <a:gd name="adj" fmla="val 50000"/>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63" name="AutoShape 3"/>
              <p:cNvSpPr>
                <a:spLocks noChangeAspect="1" noChangeArrowheads="1"/>
              </p:cNvSpPr>
              <p:nvPr/>
            </p:nvSpPr>
            <p:spPr bwMode="auto">
              <a:xfrm>
                <a:off x="5659285" y="4439733"/>
                <a:ext cx="277078" cy="277078"/>
              </a:xfrm>
              <a:prstGeom prst="ellipse">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zh-CN" sz="1600" b="1">
                  <a:solidFill>
                    <a:schemeClr val="bg1"/>
                  </a:solidFill>
                  <a:latin typeface="微软雅黑" panose="020B0503020204020204" pitchFamily="34" charset="-122"/>
                  <a:ea typeface="微软雅黑" panose="020B0503020204020204" pitchFamily="34" charset="-122"/>
                </a:endParaRPr>
              </a:p>
            </p:txBody>
          </p:sp>
        </p:grpSp>
        <p:grpSp>
          <p:nvGrpSpPr>
            <p:cNvPr id="9" name="组合 56"/>
            <p:cNvGrpSpPr/>
            <p:nvPr/>
          </p:nvGrpSpPr>
          <p:grpSpPr bwMode="auto">
            <a:xfrm>
              <a:off x="3408606" y="2492812"/>
              <a:ext cx="1398919" cy="1398588"/>
              <a:chOff x="3440653" y="2680764"/>
              <a:chExt cx="2245771" cy="2245772"/>
            </a:xfrm>
            <a:noFill/>
          </p:grpSpPr>
          <p:sp>
            <p:nvSpPr>
              <p:cNvPr id="10" name="Oval 2"/>
              <p:cNvSpPr>
                <a:spLocks noChangeAspect="1" noChangeArrowheads="1"/>
              </p:cNvSpPr>
              <p:nvPr/>
            </p:nvSpPr>
            <p:spPr bwMode="auto">
              <a:xfrm>
                <a:off x="3440653" y="2680764"/>
                <a:ext cx="2245771" cy="2245772"/>
              </a:xfrm>
              <a:prstGeom prst="ellipse">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fr-FR" altLang="zh-CN" sz="1600" b="1" dirty="0">
                  <a:solidFill>
                    <a:srgbClr val="A00028"/>
                  </a:solidFill>
                  <a:latin typeface="微软雅黑" panose="020B0503020204020204" pitchFamily="34" charset="-122"/>
                  <a:ea typeface="微软雅黑" panose="020B0503020204020204" pitchFamily="34" charset="-122"/>
                </a:endParaRPr>
              </a:p>
            </p:txBody>
          </p:sp>
          <p:sp>
            <p:nvSpPr>
              <p:cNvPr id="11" name="Text Box 29"/>
              <p:cNvSpPr txBox="1">
                <a:spLocks noChangeArrowheads="1"/>
              </p:cNvSpPr>
              <p:nvPr/>
            </p:nvSpPr>
            <p:spPr bwMode="gray">
              <a:xfrm>
                <a:off x="3553066" y="3335125"/>
                <a:ext cx="2040938" cy="936381"/>
              </a:xfrm>
              <a:prstGeom prst="rect">
                <a:avLst/>
              </a:prstGeom>
              <a:grpFill/>
              <a:ln w="9525">
                <a:solidFill>
                  <a:schemeClr val="accent5"/>
                </a:solidFill>
                <a:miter lim="800000"/>
              </a:ln>
            </p:spPr>
            <p:txBody>
              <a:bodyPr wrap="square" anchor="ctr">
                <a:spAutoFit/>
              </a:bodyPr>
              <a:lstStyle/>
              <a:p>
                <a:pPr algn="ctr" fontAlgn="auto">
                  <a:spcBef>
                    <a:spcPts val="0"/>
                  </a:spcBef>
                  <a:spcAft>
                    <a:spcPts val="0"/>
                  </a:spcAft>
                  <a:defRPr/>
                </a:pPr>
                <a:r>
                  <a:rPr lang="zh-CN" altLang="en-US" b="1" dirty="0">
                    <a:solidFill>
                      <a:schemeClr val="bg1"/>
                    </a:solidFill>
                    <a:latin typeface="仿宋" panose="02010609060101010101" charset="-122"/>
                    <a:ea typeface="仿宋" panose="02010609060101010101" charset="-122"/>
                    <a:cs typeface="仿宋" panose="02010609060101010101" charset="-122"/>
                    <a:sym typeface="+mn-ea"/>
                  </a:rPr>
                  <a:t>安全生产 运行与控制</a:t>
                </a:r>
                <a:endParaRPr kumimoji="1" lang="zh-CN" altLang="en-US" b="1" dirty="0">
                  <a:solidFill>
                    <a:schemeClr val="bg1"/>
                  </a:solidFill>
                  <a:effectLst>
                    <a:reflection blurRad="6350" stA="50000" endA="300" endPos="50000" dist="29997" dir="5400000" sy="-100000" algn="bl" rotWithShape="0"/>
                  </a:effectLst>
                  <a:latin typeface="仿宋" panose="02010609060101010101" charset="-122"/>
                  <a:ea typeface="仿宋" panose="02010609060101010101" charset="-122"/>
                  <a:cs typeface="仿宋" panose="02010609060101010101" charset="-122"/>
                  <a:sym typeface="+mn-ea"/>
                </a:endParaRPr>
              </a:p>
            </p:txBody>
          </p:sp>
        </p:grpSp>
      </p:grpSp>
      <p:sp>
        <p:nvSpPr>
          <p:cNvPr id="16" name="圆角矩形 15"/>
          <p:cNvSpPr/>
          <p:nvPr/>
        </p:nvSpPr>
        <p:spPr bwMode="auto">
          <a:xfrm>
            <a:off x="7923352" y="1487443"/>
            <a:ext cx="2429344" cy="514874"/>
          </a:xfrm>
          <a:prstGeom prst="roundRect">
            <a:avLst>
              <a:gd name="adj" fmla="val 7848"/>
            </a:avLst>
          </a:prstGeom>
          <a:noFill/>
          <a:ln w="381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buFont typeface="Wingdings" panose="05000000000000000000" pitchFamily="2" charset="2"/>
              <a:buChar char="n"/>
              <a:tabLst>
                <a:tab pos="136525" algn="l"/>
              </a:tabLst>
              <a:defRPr/>
            </a:pP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2" name="圆角矩形 11"/>
          <p:cNvSpPr/>
          <p:nvPr/>
        </p:nvSpPr>
        <p:spPr bwMode="auto">
          <a:xfrm>
            <a:off x="1829892" y="1487443"/>
            <a:ext cx="2429344" cy="514874"/>
          </a:xfrm>
          <a:prstGeom prst="roundRect">
            <a:avLst>
              <a:gd name="adj" fmla="val 7848"/>
            </a:avLst>
          </a:prstGeom>
          <a:noFill/>
          <a:ln w="381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buFont typeface="Wingdings" panose="05000000000000000000" pitchFamily="2" charset="2"/>
              <a:buChar char="n"/>
              <a:tabLst>
                <a:tab pos="136525" algn="l"/>
              </a:tabLst>
              <a:defRPr/>
            </a:pP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27" name="圆角矩形 26"/>
          <p:cNvSpPr/>
          <p:nvPr/>
        </p:nvSpPr>
        <p:spPr bwMode="auto">
          <a:xfrm>
            <a:off x="7923352" y="5881008"/>
            <a:ext cx="2429344" cy="514874"/>
          </a:xfrm>
          <a:prstGeom prst="roundRect">
            <a:avLst>
              <a:gd name="adj" fmla="val 7848"/>
            </a:avLst>
          </a:prstGeom>
          <a:noFill/>
          <a:ln w="381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buFont typeface="Wingdings" panose="05000000000000000000" pitchFamily="2" charset="2"/>
              <a:buChar char="n"/>
              <a:tabLst>
                <a:tab pos="136525" algn="l"/>
              </a:tabLst>
              <a:defRPr/>
            </a:pP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3" name="圆角矩形 12"/>
          <p:cNvSpPr/>
          <p:nvPr/>
        </p:nvSpPr>
        <p:spPr bwMode="auto">
          <a:xfrm>
            <a:off x="1829892" y="5816873"/>
            <a:ext cx="2429344" cy="514874"/>
          </a:xfrm>
          <a:prstGeom prst="roundRect">
            <a:avLst>
              <a:gd name="adj" fmla="val 7848"/>
            </a:avLst>
          </a:prstGeom>
          <a:noFill/>
          <a:ln w="381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marL="0" lvl="2" algn="ctr" eaLnBrk="0" fontAlgn="ctr" hangingPunct="0">
              <a:spcBef>
                <a:spcPts val="0"/>
              </a:spcBef>
              <a:spcAft>
                <a:spcPts val="0"/>
              </a:spcAft>
              <a:buClr>
                <a:srgbClr val="FF0000"/>
              </a:buClr>
              <a:buSzPct val="70000"/>
              <a:buFont typeface="Wingdings" panose="05000000000000000000" pitchFamily="2" charset="2"/>
              <a:buChar char="n"/>
              <a:tabLst>
                <a:tab pos="136525" algn="l"/>
              </a:tabLst>
              <a:defRPr/>
            </a:pP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4" name="圆角矩形 13"/>
          <p:cNvSpPr/>
          <p:nvPr/>
        </p:nvSpPr>
        <p:spPr>
          <a:xfrm rot="18065782" flipH="1" flipV="1">
            <a:off x="3721997" y="5120654"/>
            <a:ext cx="2127647" cy="49443"/>
          </a:xfrm>
          <a:prstGeom prst="roundRect">
            <a:avLst>
              <a:gd name="adj" fmla="val 50000"/>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15" name="AutoShape 3"/>
          <p:cNvSpPr>
            <a:spLocks noChangeAspect="1" noChangeArrowheads="1"/>
          </p:cNvSpPr>
          <p:nvPr/>
        </p:nvSpPr>
        <p:spPr bwMode="auto">
          <a:xfrm flipH="1">
            <a:off x="7806950" y="5998310"/>
            <a:ext cx="299648" cy="299648"/>
          </a:xfrm>
          <a:prstGeom prst="ellipse">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zh-CN" sz="1600" b="1">
              <a:solidFill>
                <a:schemeClr val="bg1"/>
              </a:solidFill>
              <a:latin typeface="微软雅黑" panose="020B0503020204020204" pitchFamily="34" charset="-122"/>
              <a:ea typeface="微软雅黑" panose="020B0503020204020204" pitchFamily="34" charset="-122"/>
            </a:endParaRPr>
          </a:p>
        </p:txBody>
      </p:sp>
      <p:sp>
        <p:nvSpPr>
          <p:cNvPr id="17" name="AutoShape 3"/>
          <p:cNvSpPr>
            <a:spLocks noChangeAspect="1" noChangeArrowheads="1"/>
          </p:cNvSpPr>
          <p:nvPr/>
        </p:nvSpPr>
        <p:spPr bwMode="auto">
          <a:xfrm rot="3960000" flipH="1">
            <a:off x="4042670" y="1654275"/>
            <a:ext cx="299648" cy="299648"/>
          </a:xfrm>
          <a:prstGeom prst="ellipse">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zh-CN" sz="1600" b="1">
              <a:solidFill>
                <a:schemeClr val="bg1"/>
              </a:solidFill>
              <a:latin typeface="微软雅黑" panose="020B0503020204020204" pitchFamily="34" charset="-122"/>
              <a:ea typeface="微软雅黑" panose="020B0503020204020204" pitchFamily="34" charset="-122"/>
            </a:endParaRPr>
          </a:p>
        </p:txBody>
      </p:sp>
      <p:sp>
        <p:nvSpPr>
          <p:cNvPr id="18" name="文本框 17"/>
          <p:cNvSpPr txBox="1"/>
          <p:nvPr/>
        </p:nvSpPr>
        <p:spPr>
          <a:xfrm>
            <a:off x="2196465" y="1560195"/>
            <a:ext cx="1554480" cy="368300"/>
          </a:xfrm>
          <a:prstGeom prst="rect">
            <a:avLst/>
          </a:prstGeom>
          <a:noFill/>
        </p:spPr>
        <p:txBody>
          <a:bodyPr wrap="none" rtlCol="0" anchor="t">
            <a:spAutoFit/>
          </a:bodyPr>
          <a:lstStyle/>
          <a:p>
            <a:pPr algn="l"/>
            <a:r>
              <a:rPr lang="zh-CN" altLang="en-US" dirty="0">
                <a:solidFill>
                  <a:schemeClr val="tx1">
                    <a:lumMod val="85000"/>
                    <a:lumOff val="15000"/>
                  </a:schemeClr>
                </a:solidFill>
                <a:latin typeface="Calibri" panose="020F0502020204030204" charset="0"/>
                <a:sym typeface="+mn-ea"/>
              </a:rPr>
              <a:t>资源配置规定</a:t>
            </a:r>
            <a:endParaRPr lang="zh-CN" altLang="en-US" dirty="0">
              <a:solidFill>
                <a:schemeClr val="tx1">
                  <a:lumMod val="85000"/>
                  <a:lumOff val="15000"/>
                </a:schemeClr>
              </a:solidFill>
              <a:latin typeface="Calibri" panose="020F0502020204030204" charset="0"/>
              <a:sym typeface="+mn-ea"/>
            </a:endParaRPr>
          </a:p>
        </p:txBody>
      </p:sp>
      <p:sp>
        <p:nvSpPr>
          <p:cNvPr id="19" name="文本框 18"/>
          <p:cNvSpPr txBox="1"/>
          <p:nvPr/>
        </p:nvSpPr>
        <p:spPr>
          <a:xfrm>
            <a:off x="8361045" y="1560195"/>
            <a:ext cx="1554480" cy="368300"/>
          </a:xfrm>
          <a:prstGeom prst="rect">
            <a:avLst/>
          </a:prstGeom>
          <a:noFill/>
        </p:spPr>
        <p:txBody>
          <a:bodyPr wrap="none" rtlCol="0" anchor="t">
            <a:spAutoFit/>
          </a:bodyPr>
          <a:lstStyle/>
          <a:p>
            <a:pPr algn="l"/>
            <a:r>
              <a:rPr lang="zh-CN" altLang="en-US" dirty="0">
                <a:solidFill>
                  <a:schemeClr val="tx1">
                    <a:lumMod val="85000"/>
                    <a:lumOff val="15000"/>
                  </a:schemeClr>
                </a:solidFill>
                <a:latin typeface="Calibri" panose="020F0502020204030204" charset="0"/>
                <a:sym typeface="+mn-ea"/>
              </a:rPr>
              <a:t>危险作业许可</a:t>
            </a:r>
            <a:endParaRPr lang="zh-CN" altLang="en-US" dirty="0">
              <a:solidFill>
                <a:schemeClr val="tx1">
                  <a:lumMod val="85000"/>
                  <a:lumOff val="15000"/>
                </a:schemeClr>
              </a:solidFill>
              <a:latin typeface="Calibri" panose="020F0502020204030204" charset="0"/>
              <a:sym typeface="+mn-ea"/>
            </a:endParaRPr>
          </a:p>
        </p:txBody>
      </p:sp>
      <p:sp>
        <p:nvSpPr>
          <p:cNvPr id="20" name="AutoShape 3"/>
          <p:cNvSpPr>
            <a:spLocks noChangeAspect="1" noChangeArrowheads="1"/>
          </p:cNvSpPr>
          <p:nvPr/>
        </p:nvSpPr>
        <p:spPr bwMode="auto">
          <a:xfrm>
            <a:off x="7808636" y="1591774"/>
            <a:ext cx="306544" cy="306544"/>
          </a:xfrm>
          <a:prstGeom prst="ellipse">
            <a:avLst/>
          </a:prstGeom>
          <a:solidFill>
            <a:schemeClr val="accent5"/>
          </a:solidFill>
          <a:ln w="25400">
            <a:solidFill>
              <a:schemeClr val="accent5"/>
            </a:solidFill>
          </a:ln>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zh-CN" sz="1600" b="1">
              <a:solidFill>
                <a:schemeClr val="bg1"/>
              </a:solidFill>
              <a:latin typeface="微软雅黑" panose="020B0503020204020204" pitchFamily="34" charset="-122"/>
              <a:ea typeface="微软雅黑" panose="020B0503020204020204" pitchFamily="34" charset="-122"/>
            </a:endParaRPr>
          </a:p>
        </p:txBody>
      </p:sp>
      <p:sp>
        <p:nvSpPr>
          <p:cNvPr id="21" name="圆角矩形 20"/>
          <p:cNvSpPr/>
          <p:nvPr/>
        </p:nvSpPr>
        <p:spPr>
          <a:xfrm rot="14345781" flipH="1">
            <a:off x="6006465" y="5121275"/>
            <a:ext cx="2466975" cy="76200"/>
          </a:xfrm>
          <a:prstGeom prst="roundRect">
            <a:avLst>
              <a:gd name="adj" fmla="val 50000"/>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en-US" sz="1600" b="1">
              <a:solidFill>
                <a:schemeClr val="bg1"/>
              </a:solidFill>
              <a:latin typeface="微软雅黑" panose="020B0503020204020204" pitchFamily="34" charset="-122"/>
              <a:ea typeface="微软雅黑" panose="020B0503020204020204" pitchFamily="34" charset="-122"/>
            </a:endParaRPr>
          </a:p>
        </p:txBody>
      </p:sp>
      <p:sp>
        <p:nvSpPr>
          <p:cNvPr id="23" name="AutoShape 3"/>
          <p:cNvSpPr>
            <a:spLocks noChangeAspect="1" noChangeArrowheads="1"/>
          </p:cNvSpPr>
          <p:nvPr/>
        </p:nvSpPr>
        <p:spPr bwMode="auto">
          <a:xfrm flipH="1">
            <a:off x="4024255" y="5929095"/>
            <a:ext cx="299648" cy="299648"/>
          </a:xfrm>
          <a:prstGeom prst="ellipse">
            <a:avLst/>
          </a:prstGeom>
          <a:solidFill>
            <a:schemeClr val="accent5"/>
          </a:solidFill>
          <a:ln w="25400">
            <a:solidFill>
              <a:schemeClr val="accent5"/>
            </a:solid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anchor="ctr"/>
          <a:lstStyle/>
          <a:p>
            <a:pPr algn="ctr" eaLnBrk="0" fontAlgn="ctr" hangingPunct="0">
              <a:spcBef>
                <a:spcPts val="0"/>
              </a:spcBef>
              <a:spcAft>
                <a:spcPts val="0"/>
              </a:spcAft>
              <a:buClr>
                <a:srgbClr val="FF0000"/>
              </a:buClr>
              <a:buSzPct val="70000"/>
              <a:defRPr/>
            </a:pPr>
            <a:endParaRPr lang="zh-CN" altLang="zh-CN" sz="1600" b="1">
              <a:solidFill>
                <a:schemeClr val="bg1"/>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8346440" y="2265045"/>
            <a:ext cx="1554480" cy="368300"/>
          </a:xfrm>
          <a:prstGeom prst="rect">
            <a:avLst/>
          </a:prstGeom>
          <a:noFill/>
        </p:spPr>
        <p:txBody>
          <a:bodyPr wrap="none" rtlCol="0" anchor="t">
            <a:spAutoFit/>
          </a:bodyPr>
          <a:lstStyle/>
          <a:p>
            <a:pPr algn="l"/>
            <a:r>
              <a:rPr lang="zh-CN" altLang="en-US" dirty="0">
                <a:solidFill>
                  <a:schemeClr val="tx1">
                    <a:lumMod val="85000"/>
                    <a:lumOff val="15000"/>
                  </a:schemeClr>
                </a:solidFill>
                <a:latin typeface="Calibri" panose="020F0502020204030204" charset="0"/>
                <a:sym typeface="+mn-ea"/>
              </a:rPr>
              <a:t>现场消防管理</a:t>
            </a:r>
            <a:endParaRPr lang="zh-CN" altLang="en-US" dirty="0">
              <a:solidFill>
                <a:schemeClr val="tx1">
                  <a:lumMod val="85000"/>
                  <a:lumOff val="15000"/>
                </a:schemeClr>
              </a:solidFill>
              <a:latin typeface="Calibri" panose="020F0502020204030204" charset="0"/>
              <a:sym typeface="+mn-ea"/>
            </a:endParaRPr>
          </a:p>
        </p:txBody>
      </p:sp>
      <p:sp>
        <p:nvSpPr>
          <p:cNvPr id="26" name="文本框 25"/>
          <p:cNvSpPr txBox="1"/>
          <p:nvPr/>
        </p:nvSpPr>
        <p:spPr>
          <a:xfrm>
            <a:off x="2058035" y="2234565"/>
            <a:ext cx="2011680" cy="368300"/>
          </a:xfrm>
          <a:prstGeom prst="rect">
            <a:avLst/>
          </a:prstGeom>
          <a:noFill/>
        </p:spPr>
        <p:txBody>
          <a:bodyPr wrap="none" rtlCol="0" anchor="t">
            <a:spAutoFit/>
          </a:bodyPr>
          <a:lstStyle/>
          <a:p>
            <a:pPr algn="l"/>
            <a:r>
              <a:rPr lang="zh-CN" altLang="en-US" dirty="0">
                <a:solidFill>
                  <a:schemeClr val="tx1">
                    <a:lumMod val="85000"/>
                    <a:lumOff val="15000"/>
                  </a:schemeClr>
                </a:solidFill>
                <a:latin typeface="Calibri" panose="020F0502020204030204" charset="0"/>
                <a:sym typeface="+mn-ea"/>
              </a:rPr>
              <a:t>安全生产教育培训</a:t>
            </a:r>
            <a:endParaRPr lang="zh-CN" altLang="en-US" dirty="0">
              <a:solidFill>
                <a:schemeClr val="tx1">
                  <a:lumMod val="85000"/>
                  <a:lumOff val="15000"/>
                </a:schemeClr>
              </a:solidFill>
              <a:latin typeface="Calibri" panose="020F0502020204030204" charset="0"/>
              <a:sym typeface="+mn-ea"/>
            </a:endParaRPr>
          </a:p>
        </p:txBody>
      </p:sp>
      <p:sp>
        <p:nvSpPr>
          <p:cNvPr id="29" name="文本框 28"/>
          <p:cNvSpPr txBox="1"/>
          <p:nvPr/>
        </p:nvSpPr>
        <p:spPr>
          <a:xfrm>
            <a:off x="1967865" y="3009265"/>
            <a:ext cx="2011680" cy="368300"/>
          </a:xfrm>
          <a:prstGeom prst="rect">
            <a:avLst/>
          </a:prstGeom>
          <a:noFill/>
        </p:spPr>
        <p:txBody>
          <a:bodyPr wrap="none" rtlCol="0" anchor="t">
            <a:spAutoFit/>
          </a:bodyPr>
          <a:lstStyle/>
          <a:p>
            <a:pPr algn="l"/>
            <a:r>
              <a:rPr lang="zh-CN" altLang="en-US" dirty="0">
                <a:solidFill>
                  <a:schemeClr val="tx1">
                    <a:lumMod val="85000"/>
                    <a:lumOff val="15000"/>
                  </a:schemeClr>
                </a:solidFill>
                <a:latin typeface="Calibri" panose="020F0502020204030204" charset="0"/>
                <a:sym typeface="+mn-ea"/>
              </a:rPr>
              <a:t>安全生产费用管理</a:t>
            </a:r>
            <a:endParaRPr lang="zh-CN" altLang="en-US" dirty="0">
              <a:solidFill>
                <a:schemeClr val="tx1">
                  <a:lumMod val="85000"/>
                  <a:lumOff val="15000"/>
                </a:schemeClr>
              </a:solidFill>
              <a:latin typeface="Calibri" panose="020F0502020204030204" charset="0"/>
              <a:sym typeface="+mn-ea"/>
            </a:endParaRPr>
          </a:p>
        </p:txBody>
      </p:sp>
      <p:sp>
        <p:nvSpPr>
          <p:cNvPr id="31" name="文本框 30"/>
          <p:cNvSpPr txBox="1"/>
          <p:nvPr/>
        </p:nvSpPr>
        <p:spPr>
          <a:xfrm>
            <a:off x="1853565" y="3796030"/>
            <a:ext cx="2240280" cy="368300"/>
          </a:xfrm>
          <a:prstGeom prst="rect">
            <a:avLst/>
          </a:prstGeom>
          <a:noFill/>
        </p:spPr>
        <p:txBody>
          <a:bodyPr wrap="none" rtlCol="0" anchor="t">
            <a:spAutoFit/>
          </a:bodyPr>
          <a:lstStyle/>
          <a:p>
            <a:pPr algn="l"/>
            <a:r>
              <a:rPr lang="zh-CN" altLang="en-US" dirty="0">
                <a:solidFill>
                  <a:schemeClr val="tx1">
                    <a:lumMod val="85000"/>
                    <a:lumOff val="15000"/>
                  </a:schemeClr>
                </a:solidFill>
                <a:latin typeface="Calibri" panose="020F0502020204030204" charset="0"/>
                <a:sym typeface="+mn-ea"/>
              </a:rPr>
              <a:t>安全方案及技术交底</a:t>
            </a:r>
            <a:endParaRPr lang="zh-CN" altLang="en-US" dirty="0">
              <a:solidFill>
                <a:schemeClr val="tx1">
                  <a:lumMod val="85000"/>
                  <a:lumOff val="15000"/>
                </a:schemeClr>
              </a:solidFill>
              <a:latin typeface="Calibri" panose="020F0502020204030204" charset="0"/>
              <a:sym typeface="+mn-ea"/>
            </a:endParaRPr>
          </a:p>
        </p:txBody>
      </p:sp>
      <p:sp>
        <p:nvSpPr>
          <p:cNvPr id="32" name="文本框 31"/>
          <p:cNvSpPr txBox="1"/>
          <p:nvPr/>
        </p:nvSpPr>
        <p:spPr>
          <a:xfrm>
            <a:off x="2028825" y="4560570"/>
            <a:ext cx="2011680" cy="368300"/>
          </a:xfrm>
          <a:prstGeom prst="rect">
            <a:avLst/>
          </a:prstGeom>
          <a:noFill/>
        </p:spPr>
        <p:txBody>
          <a:bodyPr wrap="none" rtlCol="0" anchor="t">
            <a:spAutoFit/>
          </a:bodyPr>
          <a:lstStyle/>
          <a:p>
            <a:r>
              <a:rPr lang="zh-CN" altLang="en-US"/>
              <a:t>危大工程分级管控</a:t>
            </a:r>
            <a:endParaRPr lang="zh-CN" altLang="en-US"/>
          </a:p>
        </p:txBody>
      </p:sp>
      <p:sp>
        <p:nvSpPr>
          <p:cNvPr id="33" name="文本框 32"/>
          <p:cNvSpPr txBox="1"/>
          <p:nvPr/>
        </p:nvSpPr>
        <p:spPr>
          <a:xfrm>
            <a:off x="8413750" y="3023235"/>
            <a:ext cx="1554480" cy="368300"/>
          </a:xfrm>
          <a:prstGeom prst="rect">
            <a:avLst/>
          </a:prstGeom>
          <a:noFill/>
        </p:spPr>
        <p:txBody>
          <a:bodyPr wrap="none" rtlCol="0" anchor="t">
            <a:spAutoFit/>
          </a:bodyPr>
          <a:lstStyle/>
          <a:p>
            <a:r>
              <a:rPr lang="zh-CN" altLang="en-US" dirty="0">
                <a:solidFill>
                  <a:schemeClr val="tx1">
                    <a:lumMod val="85000"/>
                    <a:lumOff val="15000"/>
                  </a:schemeClr>
                </a:solidFill>
                <a:latin typeface="Calibri" panose="020F0502020204030204" charset="0"/>
                <a:sym typeface="+mn-ea"/>
              </a:rPr>
              <a:t>职业健康管理</a:t>
            </a:r>
            <a:endParaRPr lang="zh-CN" altLang="en-US"/>
          </a:p>
        </p:txBody>
      </p:sp>
      <p:sp>
        <p:nvSpPr>
          <p:cNvPr id="56" name="文本框 55"/>
          <p:cNvSpPr txBox="1"/>
          <p:nvPr/>
        </p:nvSpPr>
        <p:spPr>
          <a:xfrm>
            <a:off x="8003540" y="3773805"/>
            <a:ext cx="2240280" cy="368300"/>
          </a:xfrm>
          <a:prstGeom prst="rect">
            <a:avLst/>
          </a:prstGeom>
          <a:noFill/>
        </p:spPr>
        <p:txBody>
          <a:bodyPr wrap="none" rtlCol="0" anchor="t">
            <a:spAutoFit/>
          </a:bodyPr>
          <a:lstStyle/>
          <a:p>
            <a:pPr algn="l"/>
            <a:r>
              <a:rPr lang="zh-CN" altLang="en-US" dirty="0">
                <a:solidFill>
                  <a:schemeClr val="tx1">
                    <a:lumMod val="85000"/>
                    <a:lumOff val="15000"/>
                  </a:schemeClr>
                </a:solidFill>
                <a:latin typeface="Calibri" panose="020F0502020204030204" charset="0"/>
                <a:sym typeface="+mn-ea"/>
              </a:rPr>
              <a:t>应急救援与事故处理</a:t>
            </a:r>
            <a:endParaRPr lang="zh-CN" altLang="en-US" dirty="0">
              <a:solidFill>
                <a:schemeClr val="tx1">
                  <a:lumMod val="85000"/>
                  <a:lumOff val="15000"/>
                </a:schemeClr>
              </a:solidFill>
              <a:latin typeface="Calibri" panose="020F0502020204030204" charset="0"/>
              <a:sym typeface="+mn-ea"/>
            </a:endParaRPr>
          </a:p>
        </p:txBody>
      </p:sp>
      <p:sp>
        <p:nvSpPr>
          <p:cNvPr id="59" name="文本框 58"/>
          <p:cNvSpPr txBox="1"/>
          <p:nvPr/>
        </p:nvSpPr>
        <p:spPr>
          <a:xfrm>
            <a:off x="8642350" y="5928995"/>
            <a:ext cx="1097280" cy="368300"/>
          </a:xfrm>
          <a:prstGeom prst="rect">
            <a:avLst/>
          </a:prstGeom>
          <a:noFill/>
        </p:spPr>
        <p:txBody>
          <a:bodyPr wrap="none" rtlCol="0" anchor="t">
            <a:spAutoFit/>
          </a:bodyPr>
          <a:lstStyle/>
          <a:p>
            <a:pPr algn="l"/>
            <a:r>
              <a:rPr lang="zh-CN" altLang="en-US" dirty="0">
                <a:solidFill>
                  <a:schemeClr val="tx1">
                    <a:lumMod val="85000"/>
                    <a:lumOff val="15000"/>
                  </a:schemeClr>
                </a:solidFill>
                <a:latin typeface="Calibri" panose="020F0502020204030204" charset="0"/>
                <a:sym typeface="+mn-ea"/>
              </a:rPr>
              <a:t>资料管理</a:t>
            </a:r>
            <a:endParaRPr lang="zh-CN" altLang="en-US" dirty="0">
              <a:solidFill>
                <a:schemeClr val="tx1">
                  <a:lumMod val="85000"/>
                  <a:lumOff val="15000"/>
                </a:schemeClr>
              </a:solidFill>
              <a:latin typeface="Calibri" panose="020F0502020204030204" charset="0"/>
              <a:sym typeface="+mn-ea"/>
            </a:endParaRPr>
          </a:p>
        </p:txBody>
      </p:sp>
      <p:sp>
        <p:nvSpPr>
          <p:cNvPr id="62" name="文本框 61"/>
          <p:cNvSpPr txBox="1"/>
          <p:nvPr/>
        </p:nvSpPr>
        <p:spPr>
          <a:xfrm>
            <a:off x="2286635" y="5219065"/>
            <a:ext cx="1554480" cy="368300"/>
          </a:xfrm>
          <a:prstGeom prst="rect">
            <a:avLst/>
          </a:prstGeom>
          <a:noFill/>
        </p:spPr>
        <p:txBody>
          <a:bodyPr wrap="none" rtlCol="0" anchor="t">
            <a:spAutoFit/>
          </a:bodyPr>
          <a:lstStyle/>
          <a:p>
            <a:pPr algn="l"/>
            <a:r>
              <a:rPr lang="zh-CN" altLang="en-US" dirty="0">
                <a:solidFill>
                  <a:schemeClr val="tx1">
                    <a:lumMod val="85000"/>
                    <a:lumOff val="15000"/>
                  </a:schemeClr>
                </a:solidFill>
                <a:latin typeface="Calibri" panose="020F0502020204030204" charset="0"/>
                <a:sym typeface="+mn-ea"/>
              </a:rPr>
              <a:t>安全生产检查</a:t>
            </a:r>
            <a:endParaRPr lang="zh-CN" altLang="en-US" dirty="0">
              <a:solidFill>
                <a:schemeClr val="tx1">
                  <a:lumMod val="85000"/>
                  <a:lumOff val="15000"/>
                </a:schemeClr>
              </a:solidFill>
              <a:latin typeface="Calibri" panose="020F0502020204030204" charset="0"/>
              <a:sym typeface="+mn-ea"/>
            </a:endParaRPr>
          </a:p>
        </p:txBody>
      </p:sp>
      <p:sp>
        <p:nvSpPr>
          <p:cNvPr id="65" name="文本框 64"/>
          <p:cNvSpPr txBox="1"/>
          <p:nvPr/>
        </p:nvSpPr>
        <p:spPr>
          <a:xfrm>
            <a:off x="8352790" y="4546600"/>
            <a:ext cx="1554480" cy="368300"/>
          </a:xfrm>
          <a:prstGeom prst="rect">
            <a:avLst/>
          </a:prstGeom>
          <a:noFill/>
        </p:spPr>
        <p:txBody>
          <a:bodyPr wrap="none" rtlCol="0" anchor="t">
            <a:spAutoFit/>
          </a:bodyPr>
          <a:lstStyle/>
          <a:p>
            <a:r>
              <a:rPr lang="zh-CN" altLang="en-US"/>
              <a:t>分包安全管理</a:t>
            </a:r>
            <a:endParaRPr lang="zh-CN" altLang="en-US"/>
          </a:p>
        </p:txBody>
      </p:sp>
      <p:sp>
        <p:nvSpPr>
          <p:cNvPr id="66" name="文本框 65"/>
          <p:cNvSpPr txBox="1"/>
          <p:nvPr/>
        </p:nvSpPr>
        <p:spPr>
          <a:xfrm>
            <a:off x="2478405" y="5890260"/>
            <a:ext cx="1097280" cy="368300"/>
          </a:xfrm>
          <a:prstGeom prst="rect">
            <a:avLst/>
          </a:prstGeom>
          <a:noFill/>
        </p:spPr>
        <p:txBody>
          <a:bodyPr wrap="none" rtlCol="0" anchor="t">
            <a:spAutoFit/>
          </a:bodyPr>
          <a:lstStyle/>
          <a:p>
            <a:pPr algn="l"/>
            <a:r>
              <a:rPr lang="zh-CN" altLang="en-US" dirty="0">
                <a:solidFill>
                  <a:schemeClr val="tx1">
                    <a:lumMod val="85000"/>
                    <a:lumOff val="15000"/>
                  </a:schemeClr>
                </a:solidFill>
                <a:latin typeface="Calibri" panose="020F0502020204030204" charset="0"/>
                <a:sym typeface="+mn-ea"/>
              </a:rPr>
              <a:t>安全验收</a:t>
            </a:r>
            <a:endParaRPr lang="zh-CN" altLang="en-US" dirty="0">
              <a:solidFill>
                <a:schemeClr val="tx1">
                  <a:lumMod val="85000"/>
                  <a:lumOff val="15000"/>
                </a:schemeClr>
              </a:solidFill>
              <a:latin typeface="Calibri" panose="020F0502020204030204" charset="0"/>
              <a:sym typeface="+mn-ea"/>
            </a:endParaRPr>
          </a:p>
        </p:txBody>
      </p:sp>
      <p:sp>
        <p:nvSpPr>
          <p:cNvPr id="67" name="文本框 66"/>
          <p:cNvSpPr txBox="1"/>
          <p:nvPr/>
        </p:nvSpPr>
        <p:spPr>
          <a:xfrm>
            <a:off x="8575040" y="5280025"/>
            <a:ext cx="1097280" cy="368300"/>
          </a:xfrm>
          <a:prstGeom prst="rect">
            <a:avLst/>
          </a:prstGeom>
          <a:noFill/>
        </p:spPr>
        <p:txBody>
          <a:bodyPr wrap="none" rtlCol="0" anchor="t">
            <a:spAutoFit/>
          </a:bodyPr>
          <a:lstStyle/>
          <a:p>
            <a:pPr algn="l"/>
            <a:r>
              <a:rPr lang="zh-CN" altLang="en-US" dirty="0">
                <a:solidFill>
                  <a:schemeClr val="tx1">
                    <a:lumMod val="85000"/>
                    <a:lumOff val="15000"/>
                  </a:schemeClr>
                </a:solidFill>
                <a:latin typeface="Calibri" panose="020F0502020204030204" charset="0"/>
                <a:sym typeface="+mn-ea"/>
              </a:rPr>
              <a:t>创优管理</a:t>
            </a:r>
            <a:endParaRPr lang="zh-CN" altLang="en-US" dirty="0">
              <a:solidFill>
                <a:schemeClr val="tx1">
                  <a:lumMod val="85000"/>
                  <a:lumOff val="15000"/>
                </a:schemeClr>
              </a:solidFill>
              <a:latin typeface="Calibri" panose="020F0502020204030204" charset="0"/>
              <a:sym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50"/>
                                        <p:tgtEl>
                                          <p:spTgt spid="5"/>
                                        </p:tgtEl>
                                      </p:cBhvr>
                                    </p:animEffect>
                                  </p:childTnLst>
                                </p:cTn>
                              </p:par>
                              <p:par>
                                <p:cTn id="8" presetID="26" presetClass="emph" presetSubtype="0" fill="hold" grpId="1" nodeType="withEffect">
                                  <p:stCondLst>
                                    <p:cond delay="0"/>
                                  </p:stCondLst>
                                  <p:childTnLst>
                                    <p:animEffect transition="out" filter="fade">
                                      <p:cBhvr>
                                        <p:cTn id="9" dur="400" tmFilter="0, 0; .2, .5; .8, .5; 1, 0"/>
                                        <p:tgtEl>
                                          <p:spTgt spid="5"/>
                                        </p:tgtEl>
                                      </p:cBhvr>
                                    </p:animEffect>
                                    <p:animScale>
                                      <p:cBhvr>
                                        <p:cTn id="10" dur="2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a:t>
            </a:r>
            <a:r>
              <a:rPr lang="zh-CN" altLang="en-US" sz="2000" b="1" dirty="0">
                <a:latin typeface="仿宋" panose="02010609060101010101" charset="-122"/>
                <a:ea typeface="仿宋" panose="02010609060101010101" charset="-122"/>
                <a:cs typeface="仿宋" panose="02010609060101010101" charset="-122"/>
              </a:rPr>
              <a:t>  资源配置规定</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graphicFrame>
        <p:nvGraphicFramePr>
          <p:cNvPr id="6" name="表格 5"/>
          <p:cNvGraphicFramePr>
            <a:graphicFrameLocks noGrp="1"/>
          </p:cNvGraphicFramePr>
          <p:nvPr/>
        </p:nvGraphicFramePr>
        <p:xfrm>
          <a:off x="890494" y="1446949"/>
          <a:ext cx="10439658" cy="5110959"/>
        </p:xfrm>
        <a:graphic>
          <a:graphicData uri="http://schemas.openxmlformats.org/drawingml/2006/table">
            <a:tbl>
              <a:tblPr>
                <a:tableStyleId>{5C22544A-7EE6-4342-B048-85BDC9FD1C3A}</a:tableStyleId>
              </a:tblPr>
              <a:tblGrid>
                <a:gridCol w="715146"/>
                <a:gridCol w="1127484"/>
                <a:gridCol w="1628147"/>
                <a:gridCol w="3004981"/>
                <a:gridCol w="1471828"/>
                <a:gridCol w="2492072"/>
              </a:tblGrid>
              <a:tr h="233965">
                <a:tc>
                  <a:txBody>
                    <a:bodyPr/>
                    <a:lstStyle/>
                    <a:p>
                      <a:pPr marL="17780" marR="0" indent="0" algn="ctr">
                        <a:lnSpc>
                          <a:spcPct val="18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80000"/>
                        </a:lnSpc>
                        <a:spcAft>
                          <a:spcPts val="0"/>
                        </a:spcAft>
                      </a:pPr>
                      <a:r>
                        <a:rPr lang="zh-CN" altLang="en-US" sz="1400" b="1" kern="100" dirty="0">
                          <a:solidFill>
                            <a:schemeClr val="bg1"/>
                          </a:solidFill>
                          <a:effectLst/>
                          <a:latin typeface="仿宋" panose="02010609060101010101" charset="-122"/>
                          <a:ea typeface="仿宋" panose="02010609060101010101" charset="-122"/>
                        </a:rPr>
                        <a:t>单位</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80000"/>
                        </a:lnSpc>
                        <a:spcAft>
                          <a:spcPts val="0"/>
                        </a:spcAft>
                      </a:pPr>
                      <a:r>
                        <a:rPr lang="zh-CN" altLang="en-US" sz="1400" b="1" kern="100" dirty="0">
                          <a:solidFill>
                            <a:schemeClr val="bg1"/>
                          </a:solidFill>
                          <a:effectLst/>
                          <a:latin typeface="仿宋" panose="02010609060101010101" charset="-122"/>
                          <a:ea typeface="仿宋" panose="02010609060101010101" charset="-122"/>
                        </a:rPr>
                        <a:t>类别</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defTabSz="685800" rtl="0" eaLnBrk="1" latinLnBrk="0" hangingPunct="1">
                        <a:lnSpc>
                          <a:spcPct val="18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规模</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85725" marT="43815">
                    <a:solidFill>
                      <a:srgbClr val="00AEEF"/>
                    </a:solidFill>
                  </a:tcPr>
                </a:tc>
                <a:tc>
                  <a:txBody>
                    <a:bodyPr/>
                    <a:lstStyle/>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安全</a:t>
                      </a:r>
                      <a:endParaRPr lang="en-US" altLang="zh-CN" sz="1400" b="1" kern="100" dirty="0">
                        <a:solidFill>
                          <a:schemeClr val="bg1"/>
                        </a:solidFill>
                        <a:effectLst/>
                        <a:latin typeface="仿宋" panose="02010609060101010101" charset="-122"/>
                        <a:ea typeface="仿宋" panose="02010609060101010101" charset="-122"/>
                      </a:endParaRPr>
                    </a:p>
                    <a:p>
                      <a:pPr marL="1778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总监</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defTabSz="685800" rtl="0" eaLnBrk="1" latinLnBrk="0" hangingPunct="1">
                        <a:lnSpc>
                          <a:spcPct val="18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专职安全工程师底线人数</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85725" marT="43815">
                    <a:solidFill>
                      <a:srgbClr val="00AEEF"/>
                    </a:solidFill>
                  </a:tcPr>
                </a:tc>
              </a:tr>
              <a:tr h="261754">
                <a:tc>
                  <a:txBody>
                    <a:bodyPr/>
                    <a:lstStyle/>
                    <a:p>
                      <a:pPr marL="635" marR="0" indent="0" algn="ctr">
                        <a:lnSpc>
                          <a:spcPct val="107000"/>
                        </a:lnSpc>
                        <a:spcAft>
                          <a:spcPts val="0"/>
                        </a:spcAft>
                      </a:pPr>
                      <a:r>
                        <a:rPr lang="en-US" altLang="zh-CN" sz="1050" b="1" kern="100" dirty="0">
                          <a:solidFill>
                            <a:srgbClr val="000000"/>
                          </a:solidFill>
                          <a:effectLst/>
                          <a:latin typeface="Times New Roman" panose="02020603050405020304" pitchFamily="18" charset="0"/>
                          <a:ea typeface="仿宋" panose="02010609060101010101" charset="-122"/>
                        </a:rPr>
                        <a:t>1</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b"/>
                </a:tc>
                <a:tc rowSpan="10">
                  <a:txBody>
                    <a:bodyPr/>
                    <a:lstStyle/>
                    <a:p>
                      <a:pPr marL="62230" marR="0" indent="0" algn="ctr">
                        <a:lnSpc>
                          <a:spcPct val="107000"/>
                        </a:lnSpc>
                        <a:spcAft>
                          <a:spcPts val="0"/>
                        </a:spcAft>
                      </a:pPr>
                      <a:r>
                        <a:rPr lang="zh-CN" altLang="en-US" sz="1050" b="1" kern="100" dirty="0">
                          <a:solidFill>
                            <a:srgbClr val="000000"/>
                          </a:solidFill>
                          <a:effectLst/>
                          <a:latin typeface="仿宋" panose="02010609060101010101" charset="-122"/>
                          <a:ea typeface="仿宋" panose="02010609060101010101" charset="-122"/>
                        </a:rPr>
                        <a:t>项目部</a:t>
                      </a:r>
                      <a:r>
                        <a:rPr lang="zh-CN" altLang="en-US" sz="1200" b="1" kern="100" dirty="0">
                          <a:solidFill>
                            <a:srgbClr val="000000"/>
                          </a:solidFill>
                          <a:effectLst/>
                          <a:latin typeface="仿宋" panose="02010609060101010101" charset="-122"/>
                          <a:ea typeface="仿宋" panose="02010609060101010101" charset="-122"/>
                        </a:rPr>
                        <a:t>  </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ctr"/>
                </a:tc>
                <a:tc rowSpan="4">
                  <a:txBody>
                    <a:bodyPr/>
                    <a:lstStyle/>
                    <a:p>
                      <a:pPr marL="0" marR="0" indent="0" algn="ctr">
                        <a:lnSpc>
                          <a:spcPct val="107000"/>
                        </a:lnSpc>
                        <a:spcAft>
                          <a:spcPts val="0"/>
                        </a:spcAft>
                      </a:pPr>
                      <a:endParaRPr lang="en-US" altLang="zh-CN" sz="105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endParaRPr lang="en-US" altLang="zh-CN" sz="105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endParaRPr lang="en-US" altLang="zh-CN" sz="105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r>
                        <a:rPr lang="zh-CN" altLang="en-US" sz="1050" b="1" kern="100" dirty="0">
                          <a:solidFill>
                            <a:srgbClr val="000000"/>
                          </a:solidFill>
                          <a:effectLst/>
                          <a:latin typeface="仿宋" panose="02010609060101010101" charset="-122"/>
                          <a:ea typeface="仿宋" panose="02010609060101010101" charset="-122"/>
                        </a:rPr>
                        <a:t>房屋建筑工程</a:t>
                      </a:r>
                      <a:r>
                        <a:rPr lang="zh-CN" altLang="en-US" sz="1200" b="1" kern="100" dirty="0">
                          <a:solidFill>
                            <a:srgbClr val="000000"/>
                          </a:solidFill>
                          <a:effectLst/>
                          <a:latin typeface="仿宋" panose="02010609060101010101" charset="-122"/>
                          <a:ea typeface="仿宋" panose="02010609060101010101" charset="-122"/>
                        </a:rPr>
                        <a:t> </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tc>
                <a:tc>
                  <a:txBody>
                    <a:bodyPr/>
                    <a:lstStyle/>
                    <a:p>
                      <a:pPr marL="0" marR="0" indent="0" algn="ctr">
                        <a:lnSpc>
                          <a:spcPct val="107000"/>
                        </a:lnSpc>
                        <a:spcAft>
                          <a:spcPts val="0"/>
                        </a:spcAft>
                      </a:pPr>
                      <a:r>
                        <a:rPr lang="en-US" altLang="zh-CN" sz="1050" b="1" kern="100">
                          <a:solidFill>
                            <a:srgbClr val="000000"/>
                          </a:solidFill>
                          <a:effectLst/>
                          <a:latin typeface="Times New Roman" panose="02020603050405020304" pitchFamily="18" charset="0"/>
                          <a:ea typeface="仿宋" panose="02010609060101010101" charset="-122"/>
                        </a:rPr>
                        <a:t>1 </a:t>
                      </a:r>
                      <a:r>
                        <a:rPr lang="zh-CN" altLang="en-US" sz="1050" b="1" kern="100">
                          <a:solidFill>
                            <a:srgbClr val="000000"/>
                          </a:solidFill>
                          <a:effectLst/>
                          <a:latin typeface="仿宋" panose="02010609060101010101" charset="-122"/>
                          <a:ea typeface="仿宋" panose="02010609060101010101" charset="-122"/>
                        </a:rPr>
                        <a:t>万㎡以下</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tc>
                <a:tc>
                  <a:txBody>
                    <a:bodyPr/>
                    <a:lstStyle/>
                    <a:p>
                      <a:pPr marL="19685" marR="0" indent="0" algn="ctr">
                        <a:lnSpc>
                          <a:spcPct val="107000"/>
                        </a:lnSpc>
                        <a:spcAft>
                          <a:spcPts val="0"/>
                        </a:spcAft>
                      </a:pPr>
                      <a:r>
                        <a:rPr lang="zh-CN" altLang="en-US" sz="1050" b="1" kern="100">
                          <a:solidFill>
                            <a:srgbClr val="000000"/>
                          </a:solidFill>
                          <a:effectLst/>
                          <a:latin typeface="仿宋" panose="02010609060101010101" charset="-122"/>
                          <a:ea typeface="仿宋" panose="02010609060101010101" charset="-122"/>
                        </a:rPr>
                        <a:t>专</a:t>
                      </a:r>
                      <a:r>
                        <a:rPr lang="en-US" altLang="zh-CN" sz="1050" b="1" kern="100">
                          <a:solidFill>
                            <a:srgbClr val="000000"/>
                          </a:solidFill>
                          <a:effectLst/>
                          <a:latin typeface="Times New Roman" panose="02020603050405020304" pitchFamily="18" charset="0"/>
                          <a:ea typeface="仿宋" panose="02010609060101010101" charset="-122"/>
                        </a:rPr>
                        <a:t>/</a:t>
                      </a:r>
                      <a:r>
                        <a:rPr lang="zh-CN" altLang="en-US" sz="1050" b="1" kern="100">
                          <a:solidFill>
                            <a:srgbClr val="000000"/>
                          </a:solidFill>
                          <a:effectLst/>
                          <a:latin typeface="仿宋" panose="02010609060101010101" charset="-122"/>
                          <a:ea typeface="仿宋" panose="02010609060101010101" charset="-122"/>
                        </a:rPr>
                        <a:t>兼职</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tc>
                <a:tc>
                  <a:txBody>
                    <a:bodyPr/>
                    <a:lstStyle/>
                    <a:p>
                      <a:pPr marL="81280" marR="0" indent="0" algn="ctr">
                        <a:lnSpc>
                          <a:spcPct val="107000"/>
                        </a:lnSpc>
                        <a:spcAft>
                          <a:spcPts val="0"/>
                        </a:spcAft>
                      </a:pPr>
                      <a:r>
                        <a:rPr lang="zh-CN" altLang="en-US" sz="1050" b="1" kern="100">
                          <a:solidFill>
                            <a:srgbClr val="000000"/>
                          </a:solidFill>
                          <a:effectLst/>
                          <a:latin typeface="仿宋" panose="02010609060101010101" charset="-122"/>
                          <a:ea typeface="仿宋" panose="02010609060101010101" charset="-122"/>
                        </a:rPr>
                        <a:t>不少于 </a:t>
                      </a:r>
                      <a:r>
                        <a:rPr lang="en-US" altLang="zh-CN" sz="1050" b="1" kern="100">
                          <a:solidFill>
                            <a:srgbClr val="000000"/>
                          </a:solidFill>
                          <a:effectLst/>
                          <a:latin typeface="Times New Roman" panose="02020603050405020304" pitchFamily="18" charset="0"/>
                          <a:ea typeface="仿宋" panose="02010609060101010101" charset="-122"/>
                        </a:rPr>
                        <a:t>1 </a:t>
                      </a:r>
                      <a:r>
                        <a:rPr lang="zh-CN" altLang="en-US" sz="1050" b="1" kern="100">
                          <a:solidFill>
                            <a:srgbClr val="000000"/>
                          </a:solidFill>
                          <a:effectLst/>
                          <a:latin typeface="仿宋" panose="02010609060101010101" charset="-122"/>
                          <a:ea typeface="仿宋" panose="02010609060101010101" charset="-122"/>
                        </a:rPr>
                        <a:t>人</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tc>
              </a:tr>
              <a:tr h="261754">
                <a:tc>
                  <a:txBody>
                    <a:bodyPr/>
                    <a:lstStyle/>
                    <a:p>
                      <a:pPr marL="635" marR="0" indent="0" algn="ctr">
                        <a:lnSpc>
                          <a:spcPct val="107000"/>
                        </a:lnSpc>
                        <a:spcAft>
                          <a:spcPts val="0"/>
                        </a:spcAft>
                      </a:pPr>
                      <a:r>
                        <a:rPr lang="en-US" altLang="zh-CN" sz="1050" b="1" kern="100" dirty="0">
                          <a:solidFill>
                            <a:srgbClr val="000000"/>
                          </a:solidFill>
                          <a:effectLst/>
                          <a:latin typeface="Times New Roman" panose="02020603050405020304" pitchFamily="18" charset="0"/>
                          <a:ea typeface="仿宋" panose="02010609060101010101" charset="-122"/>
                        </a:rPr>
                        <a:t>2</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b"/>
                </a:tc>
                <a:tc vMerge="1">
                  <a:tcPr marL="68580" marR="35560" marT="78105" marB="3175"/>
                </a:tc>
                <a:tc vMerge="1">
                  <a:tcPr marL="68580" marR="35560" marT="78105" marB="3175"/>
                </a:tc>
                <a:tc>
                  <a:txBody>
                    <a:bodyPr/>
                    <a:lstStyle/>
                    <a:p>
                      <a:pPr marL="26035" marR="0" indent="0" algn="ctr">
                        <a:lnSpc>
                          <a:spcPct val="107000"/>
                        </a:lnSpc>
                        <a:spcAft>
                          <a:spcPts val="0"/>
                        </a:spcAft>
                      </a:pPr>
                      <a:r>
                        <a:rPr lang="en-US" altLang="zh-CN" sz="1050" b="1" kern="100">
                          <a:solidFill>
                            <a:srgbClr val="000000"/>
                          </a:solidFill>
                          <a:effectLst/>
                          <a:latin typeface="Times New Roman" panose="02020603050405020304" pitchFamily="18" charset="0"/>
                          <a:ea typeface="仿宋" panose="02010609060101010101" charset="-122"/>
                        </a:rPr>
                        <a:t>1 </a:t>
                      </a:r>
                      <a:r>
                        <a:rPr lang="zh-CN" altLang="en-US" sz="1050" b="1" kern="100">
                          <a:solidFill>
                            <a:srgbClr val="000000"/>
                          </a:solidFill>
                          <a:effectLst/>
                          <a:latin typeface="仿宋" panose="02010609060101010101" charset="-122"/>
                          <a:ea typeface="仿宋" panose="02010609060101010101" charset="-122"/>
                        </a:rPr>
                        <a:t>万㎡（含）以上</a:t>
                      </a:r>
                      <a:r>
                        <a:rPr lang="en-US" altLang="zh-CN" sz="1050" b="1" kern="100">
                          <a:solidFill>
                            <a:srgbClr val="000000"/>
                          </a:solidFill>
                          <a:effectLst/>
                          <a:latin typeface="Times New Roman" panose="02020603050405020304" pitchFamily="18" charset="0"/>
                          <a:ea typeface="仿宋" panose="02010609060101010101" charset="-122"/>
                        </a:rPr>
                        <a:t>,5 </a:t>
                      </a:r>
                      <a:r>
                        <a:rPr lang="zh-CN" altLang="en-US" sz="1050" b="1" kern="100">
                          <a:solidFill>
                            <a:srgbClr val="000000"/>
                          </a:solidFill>
                          <a:effectLst/>
                          <a:latin typeface="仿宋" panose="02010609060101010101" charset="-122"/>
                          <a:ea typeface="仿宋" panose="02010609060101010101" charset="-122"/>
                        </a:rPr>
                        <a:t>万㎡以下</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tc>
                <a:tc>
                  <a:txBody>
                    <a:bodyPr/>
                    <a:lstStyle/>
                    <a:p>
                      <a:pPr marL="19685" marR="0" indent="0" algn="ctr">
                        <a:lnSpc>
                          <a:spcPct val="107000"/>
                        </a:lnSpc>
                        <a:spcAft>
                          <a:spcPts val="0"/>
                        </a:spcAft>
                      </a:pPr>
                      <a:r>
                        <a:rPr lang="zh-CN" altLang="en-US" sz="1050" b="1" kern="100">
                          <a:solidFill>
                            <a:srgbClr val="000000"/>
                          </a:solidFill>
                          <a:effectLst/>
                          <a:latin typeface="仿宋" panose="02010609060101010101" charset="-122"/>
                          <a:ea typeface="仿宋" panose="02010609060101010101" charset="-122"/>
                        </a:rPr>
                        <a:t>专</a:t>
                      </a:r>
                      <a:r>
                        <a:rPr lang="en-US" altLang="zh-CN" sz="1050" b="1" kern="100">
                          <a:solidFill>
                            <a:srgbClr val="000000"/>
                          </a:solidFill>
                          <a:effectLst/>
                          <a:latin typeface="Times New Roman" panose="02020603050405020304" pitchFamily="18" charset="0"/>
                          <a:ea typeface="仿宋" panose="02010609060101010101" charset="-122"/>
                        </a:rPr>
                        <a:t>/</a:t>
                      </a:r>
                      <a:r>
                        <a:rPr lang="zh-CN" altLang="en-US" sz="1050" b="1" kern="100">
                          <a:solidFill>
                            <a:srgbClr val="000000"/>
                          </a:solidFill>
                          <a:effectLst/>
                          <a:latin typeface="仿宋" panose="02010609060101010101" charset="-122"/>
                          <a:ea typeface="仿宋" panose="02010609060101010101" charset="-122"/>
                        </a:rPr>
                        <a:t>兼职</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tc>
                <a:tc>
                  <a:txBody>
                    <a:bodyPr/>
                    <a:lstStyle/>
                    <a:p>
                      <a:pPr marL="81280" marR="0" indent="0" algn="ctr">
                        <a:lnSpc>
                          <a:spcPct val="107000"/>
                        </a:lnSpc>
                        <a:spcAft>
                          <a:spcPts val="0"/>
                        </a:spcAft>
                      </a:pPr>
                      <a:r>
                        <a:rPr lang="zh-CN" altLang="en-US" sz="1050" b="1" kern="100" dirty="0">
                          <a:solidFill>
                            <a:srgbClr val="000000"/>
                          </a:solidFill>
                          <a:effectLst/>
                          <a:latin typeface="仿宋" panose="02010609060101010101" charset="-122"/>
                          <a:ea typeface="仿宋" panose="02010609060101010101" charset="-122"/>
                        </a:rPr>
                        <a:t>不少于 </a:t>
                      </a:r>
                      <a:r>
                        <a:rPr lang="en-US" altLang="zh-CN" sz="1050" b="1" kern="100" dirty="0">
                          <a:solidFill>
                            <a:srgbClr val="000000"/>
                          </a:solidFill>
                          <a:effectLst/>
                          <a:latin typeface="Times New Roman" panose="02020603050405020304" pitchFamily="18" charset="0"/>
                          <a:ea typeface="仿宋" panose="02010609060101010101" charset="-122"/>
                        </a:rPr>
                        <a:t>2 </a:t>
                      </a:r>
                      <a:r>
                        <a:rPr lang="zh-CN" altLang="en-US" sz="1050" b="1" kern="100" dirty="0">
                          <a:solidFill>
                            <a:srgbClr val="000000"/>
                          </a:solidFill>
                          <a:effectLst/>
                          <a:latin typeface="仿宋" panose="02010609060101010101" charset="-122"/>
                          <a:ea typeface="仿宋" panose="02010609060101010101" charset="-122"/>
                        </a:rPr>
                        <a:t>人</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tc>
              </a:tr>
              <a:tr h="261754">
                <a:tc>
                  <a:txBody>
                    <a:bodyPr/>
                    <a:lstStyle/>
                    <a:p>
                      <a:pPr marL="0" marR="34290" indent="0" algn="ctr">
                        <a:lnSpc>
                          <a:spcPct val="107000"/>
                        </a:lnSpc>
                        <a:spcAft>
                          <a:spcPts val="0"/>
                        </a:spcAft>
                      </a:pPr>
                      <a:r>
                        <a:rPr lang="en-US" altLang="zh-CN" sz="1050" b="1" kern="100" dirty="0">
                          <a:solidFill>
                            <a:srgbClr val="000000"/>
                          </a:solidFill>
                          <a:effectLst/>
                          <a:latin typeface="Times New Roman" panose="02020603050405020304" pitchFamily="18" charset="0"/>
                          <a:ea typeface="仿宋" panose="02010609060101010101" charset="-122"/>
                        </a:rPr>
                        <a:t>3</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b"/>
                </a:tc>
                <a:tc vMerge="1">
                  <a:tcPr marL="68580" marR="35560" marT="78105" marB="3175"/>
                </a:tc>
                <a:tc vMerge="1">
                  <a:tcPr marL="68580" marR="35560" marT="78105" marB="3175"/>
                </a:tc>
                <a:tc>
                  <a:txBody>
                    <a:bodyPr/>
                    <a:lstStyle/>
                    <a:p>
                      <a:pPr marL="0" marR="0" indent="0" algn="ctr">
                        <a:lnSpc>
                          <a:spcPct val="107000"/>
                        </a:lnSpc>
                        <a:spcAft>
                          <a:spcPts val="0"/>
                        </a:spcAft>
                      </a:pPr>
                      <a:r>
                        <a:rPr lang="en-US" altLang="zh-CN" sz="1050" b="1" kern="100" dirty="0">
                          <a:solidFill>
                            <a:srgbClr val="000000"/>
                          </a:solidFill>
                          <a:effectLst/>
                          <a:latin typeface="Times New Roman" panose="02020603050405020304" pitchFamily="18" charset="0"/>
                          <a:ea typeface="仿宋" panose="02010609060101010101" charset="-122"/>
                        </a:rPr>
                        <a:t>5 </a:t>
                      </a:r>
                      <a:r>
                        <a:rPr lang="zh-CN" altLang="en-US" sz="1050" b="1" kern="100" dirty="0">
                          <a:solidFill>
                            <a:srgbClr val="000000"/>
                          </a:solidFill>
                          <a:effectLst/>
                          <a:latin typeface="仿宋" panose="02010609060101010101" charset="-122"/>
                          <a:ea typeface="仿宋" panose="02010609060101010101" charset="-122"/>
                        </a:rPr>
                        <a:t>万㎡（含）以上，</a:t>
                      </a:r>
                      <a:r>
                        <a:rPr lang="en-US" altLang="zh-CN" sz="1050" b="1" kern="100" dirty="0">
                          <a:solidFill>
                            <a:srgbClr val="000000"/>
                          </a:solidFill>
                          <a:effectLst/>
                          <a:latin typeface="Times New Roman" panose="02020603050405020304" pitchFamily="18" charset="0"/>
                          <a:ea typeface="仿宋" panose="02010609060101010101" charset="-122"/>
                        </a:rPr>
                        <a:t>10 </a:t>
                      </a:r>
                      <a:r>
                        <a:rPr lang="zh-CN" altLang="en-US" sz="1050" b="1" kern="100" dirty="0">
                          <a:solidFill>
                            <a:srgbClr val="000000"/>
                          </a:solidFill>
                          <a:effectLst/>
                          <a:latin typeface="仿宋" panose="02010609060101010101" charset="-122"/>
                          <a:ea typeface="仿宋" panose="02010609060101010101" charset="-122"/>
                        </a:rPr>
                        <a:t>万㎡以下</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tc>
                <a:tc>
                  <a:txBody>
                    <a:bodyPr/>
                    <a:lstStyle/>
                    <a:p>
                      <a:pPr marL="116840" marR="0" indent="0" algn="ctr">
                        <a:lnSpc>
                          <a:spcPct val="107000"/>
                        </a:lnSpc>
                        <a:spcAft>
                          <a:spcPts val="0"/>
                        </a:spcAft>
                      </a:pPr>
                      <a:r>
                        <a:rPr lang="zh-CN" altLang="en-US" sz="1050" b="1" kern="100">
                          <a:solidFill>
                            <a:srgbClr val="000000"/>
                          </a:solidFill>
                          <a:effectLst/>
                          <a:latin typeface="仿宋" panose="02010609060101010101" charset="-122"/>
                          <a:ea typeface="仿宋" panose="02010609060101010101" charset="-122"/>
                        </a:rPr>
                        <a:t>专职</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nchor="ctr"/>
                </a:tc>
                <a:tc>
                  <a:txBody>
                    <a:bodyPr/>
                    <a:lstStyle/>
                    <a:p>
                      <a:pPr marL="0" marR="0" indent="0" algn="ctr">
                        <a:lnSpc>
                          <a:spcPct val="107000"/>
                        </a:lnSpc>
                        <a:spcAft>
                          <a:spcPts val="0"/>
                        </a:spcAft>
                      </a:pPr>
                      <a:r>
                        <a:rPr lang="zh-CN" altLang="en-US" sz="1050" b="1" kern="100">
                          <a:solidFill>
                            <a:srgbClr val="000000"/>
                          </a:solidFill>
                          <a:effectLst/>
                          <a:latin typeface="仿宋" panose="02010609060101010101" charset="-122"/>
                          <a:ea typeface="仿宋" panose="02010609060101010101" charset="-122"/>
                        </a:rPr>
                        <a:t>不少于</a:t>
                      </a:r>
                      <a:r>
                        <a:rPr lang="en-US" altLang="zh-CN" sz="1050" b="1" kern="100">
                          <a:solidFill>
                            <a:srgbClr val="000000"/>
                          </a:solidFill>
                          <a:effectLst/>
                          <a:latin typeface="Times New Roman" panose="02020603050405020304" pitchFamily="18" charset="0"/>
                          <a:ea typeface="仿宋" panose="02010609060101010101" charset="-122"/>
                        </a:rPr>
                        <a:t>3 </a:t>
                      </a:r>
                      <a:r>
                        <a:rPr lang="zh-CN" altLang="en-US" sz="1050" b="1" kern="100">
                          <a:solidFill>
                            <a:srgbClr val="000000"/>
                          </a:solidFill>
                          <a:effectLst/>
                          <a:latin typeface="仿宋" panose="02010609060101010101" charset="-122"/>
                          <a:ea typeface="仿宋" panose="02010609060101010101" charset="-122"/>
                        </a:rPr>
                        <a:t>人，且按专业配备</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tc>
              </a:tr>
              <a:tr h="261754">
                <a:tc>
                  <a:txBody>
                    <a:bodyPr/>
                    <a:lstStyle/>
                    <a:p>
                      <a:pPr marL="0" marR="34290" indent="0" algn="ctr">
                        <a:lnSpc>
                          <a:spcPct val="107000"/>
                        </a:lnSpc>
                        <a:spcAft>
                          <a:spcPts val="0"/>
                        </a:spcAft>
                      </a:pPr>
                      <a:r>
                        <a:rPr lang="en-US" altLang="zh-CN" sz="1050" b="1" kern="100" dirty="0">
                          <a:solidFill>
                            <a:srgbClr val="000000"/>
                          </a:solidFill>
                          <a:effectLst/>
                          <a:latin typeface="Times New Roman" panose="02020603050405020304" pitchFamily="18" charset="0"/>
                          <a:ea typeface="仿宋" panose="02010609060101010101" charset="-122"/>
                        </a:rPr>
                        <a:t>4</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b"/>
                </a:tc>
                <a:tc vMerge="1">
                  <a:tcPr marL="68580" marR="35560" marT="78105" marB="3175"/>
                </a:tc>
                <a:tc vMerge="1">
                  <a:tcPr marL="68580" marR="35560" marT="78105" marB="3175"/>
                </a:tc>
                <a:tc>
                  <a:txBody>
                    <a:bodyPr/>
                    <a:lstStyle/>
                    <a:p>
                      <a:pPr marL="0" marR="34925" indent="0" algn="ctr">
                        <a:lnSpc>
                          <a:spcPct val="107000"/>
                        </a:lnSpc>
                        <a:spcAft>
                          <a:spcPts val="0"/>
                        </a:spcAft>
                      </a:pPr>
                      <a:r>
                        <a:rPr lang="en-US" altLang="zh-CN" sz="1050" b="1" kern="100" dirty="0">
                          <a:solidFill>
                            <a:srgbClr val="000000"/>
                          </a:solidFill>
                          <a:effectLst/>
                          <a:latin typeface="Times New Roman" panose="02020603050405020304" pitchFamily="18" charset="0"/>
                          <a:ea typeface="仿宋" panose="02010609060101010101" charset="-122"/>
                        </a:rPr>
                        <a:t>10 </a:t>
                      </a:r>
                      <a:r>
                        <a:rPr lang="zh-CN" altLang="en-US" sz="1050" b="1" kern="100" dirty="0">
                          <a:solidFill>
                            <a:srgbClr val="000000"/>
                          </a:solidFill>
                          <a:effectLst/>
                          <a:latin typeface="仿宋" panose="02010609060101010101" charset="-122"/>
                          <a:ea typeface="仿宋" panose="02010609060101010101" charset="-122"/>
                        </a:rPr>
                        <a:t>万㎡（含）以上</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ctr"/>
                </a:tc>
                <a:tc>
                  <a:txBody>
                    <a:bodyPr/>
                    <a:lstStyle/>
                    <a:p>
                      <a:pPr marL="116840" marR="0" indent="0" algn="ctr">
                        <a:lnSpc>
                          <a:spcPct val="107000"/>
                        </a:lnSpc>
                        <a:spcAft>
                          <a:spcPts val="0"/>
                        </a:spcAft>
                      </a:pPr>
                      <a:r>
                        <a:rPr lang="zh-CN" altLang="en-US" sz="1050" b="1" kern="100">
                          <a:solidFill>
                            <a:srgbClr val="000000"/>
                          </a:solidFill>
                          <a:effectLst/>
                          <a:latin typeface="仿宋" panose="02010609060101010101" charset="-122"/>
                          <a:ea typeface="仿宋" panose="02010609060101010101" charset="-122"/>
                        </a:rPr>
                        <a:t>专职</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nchor="ctr"/>
                </a:tc>
                <a:tc>
                  <a:txBody>
                    <a:bodyPr/>
                    <a:lstStyle/>
                    <a:p>
                      <a:pPr marL="26035" marR="0" indent="0" algn="ctr">
                        <a:lnSpc>
                          <a:spcPct val="107000"/>
                        </a:lnSpc>
                        <a:spcAft>
                          <a:spcPts val="620"/>
                        </a:spcAft>
                      </a:pPr>
                      <a:r>
                        <a:rPr lang="zh-CN" altLang="en-US" sz="1050" b="1" kern="100">
                          <a:solidFill>
                            <a:srgbClr val="000000"/>
                          </a:solidFill>
                          <a:effectLst/>
                          <a:latin typeface="仿宋" panose="02010609060101010101" charset="-122"/>
                          <a:ea typeface="仿宋" panose="02010609060101010101" charset="-122"/>
                        </a:rPr>
                        <a:t>宜每增加 </a:t>
                      </a:r>
                      <a:r>
                        <a:rPr lang="en-US" altLang="zh-CN" sz="1050" b="1" kern="100">
                          <a:solidFill>
                            <a:srgbClr val="000000"/>
                          </a:solidFill>
                          <a:effectLst/>
                          <a:latin typeface="Times New Roman" panose="02020603050405020304" pitchFamily="18" charset="0"/>
                          <a:ea typeface="仿宋" panose="02010609060101010101" charset="-122"/>
                        </a:rPr>
                        <a:t>5 </a:t>
                      </a:r>
                      <a:r>
                        <a:rPr lang="zh-CN" altLang="en-US" sz="1050" b="1" kern="100">
                          <a:solidFill>
                            <a:srgbClr val="000000"/>
                          </a:solidFill>
                          <a:effectLst/>
                          <a:latin typeface="仿宋" panose="02010609060101010101" charset="-122"/>
                          <a:ea typeface="仿宋" panose="02010609060101010101" charset="-122"/>
                        </a:rPr>
                        <a:t>万</a:t>
                      </a:r>
                      <a:endParaRPr lang="zh-CN" altLang="en-US" sz="1200" b="1" kern="10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r>
                        <a:rPr lang="zh-CN" altLang="en-US" sz="1050" b="1" kern="100">
                          <a:solidFill>
                            <a:srgbClr val="000000"/>
                          </a:solidFill>
                          <a:effectLst/>
                          <a:latin typeface="仿宋" panose="02010609060101010101" charset="-122"/>
                          <a:ea typeface="仿宋" panose="02010609060101010101" charset="-122"/>
                        </a:rPr>
                        <a:t>㎡加 </a:t>
                      </a:r>
                      <a:r>
                        <a:rPr lang="en-US" altLang="zh-CN" sz="1050" b="1" kern="100">
                          <a:solidFill>
                            <a:srgbClr val="000000"/>
                          </a:solidFill>
                          <a:effectLst/>
                          <a:latin typeface="Times New Roman" panose="02020603050405020304" pitchFamily="18" charset="0"/>
                          <a:ea typeface="仿宋" panose="02010609060101010101" charset="-122"/>
                        </a:rPr>
                        <a:t>1 </a:t>
                      </a:r>
                      <a:r>
                        <a:rPr lang="zh-CN" altLang="en-US" sz="1050" b="1" kern="100">
                          <a:solidFill>
                            <a:srgbClr val="000000"/>
                          </a:solidFill>
                          <a:effectLst/>
                          <a:latin typeface="仿宋" panose="02010609060101010101" charset="-122"/>
                          <a:ea typeface="仿宋" panose="02010609060101010101" charset="-122"/>
                        </a:rPr>
                        <a:t>人，且按专业配备</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tc>
              </a:tr>
              <a:tr h="261754">
                <a:tc>
                  <a:txBody>
                    <a:bodyPr/>
                    <a:lstStyle/>
                    <a:p>
                      <a:pPr marL="0" marR="34290" indent="0" algn="ctr">
                        <a:lnSpc>
                          <a:spcPct val="107000"/>
                        </a:lnSpc>
                        <a:spcAft>
                          <a:spcPts val="0"/>
                        </a:spcAft>
                      </a:pPr>
                      <a:r>
                        <a:rPr lang="en-US" altLang="zh-CN" sz="1050" b="1" kern="100" dirty="0">
                          <a:solidFill>
                            <a:srgbClr val="000000"/>
                          </a:solidFill>
                          <a:effectLst/>
                          <a:latin typeface="Times New Roman" panose="02020603050405020304" pitchFamily="18" charset="0"/>
                          <a:ea typeface="仿宋" panose="02010609060101010101" charset="-122"/>
                        </a:rPr>
                        <a:t>5</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b"/>
                </a:tc>
                <a:tc vMerge="1">
                  <a:tcPr marL="68580" marR="35560" marT="78105" marB="3175"/>
                </a:tc>
                <a:tc rowSpan="3">
                  <a:txBody>
                    <a:bodyPr/>
                    <a:lstStyle/>
                    <a:p>
                      <a:pPr marL="11430" marR="0" indent="-8890" algn="ctr">
                        <a:lnSpc>
                          <a:spcPct val="107000"/>
                        </a:lnSpc>
                        <a:spcAft>
                          <a:spcPts val="0"/>
                        </a:spcAft>
                      </a:pPr>
                      <a:endParaRPr lang="en-US" altLang="zh-CN" sz="1050" b="1" kern="100" dirty="0">
                        <a:solidFill>
                          <a:srgbClr val="000000"/>
                        </a:solidFill>
                        <a:effectLst/>
                        <a:latin typeface="仿宋" panose="02010609060101010101" charset="-122"/>
                        <a:ea typeface="仿宋" panose="02010609060101010101" charset="-122"/>
                      </a:endParaRPr>
                    </a:p>
                    <a:p>
                      <a:pPr marL="11430" marR="0" indent="-8890" algn="ctr">
                        <a:lnSpc>
                          <a:spcPct val="107000"/>
                        </a:lnSpc>
                        <a:spcAft>
                          <a:spcPts val="0"/>
                        </a:spcAft>
                      </a:pPr>
                      <a:r>
                        <a:rPr lang="zh-CN" altLang="en-US" sz="1050" b="1" kern="100" dirty="0">
                          <a:solidFill>
                            <a:srgbClr val="000000"/>
                          </a:solidFill>
                          <a:effectLst/>
                          <a:latin typeface="仿宋" panose="02010609060101010101" charset="-122"/>
                          <a:ea typeface="仿宋" panose="02010609060101010101" charset="-122"/>
                        </a:rPr>
                        <a:t>装饰、机电安装、钢结构安装、幕墙和市政工程按照工程合同额配备</a:t>
                      </a:r>
                      <a:r>
                        <a:rPr lang="zh-CN" altLang="en-US" sz="1200" b="1" kern="100" dirty="0">
                          <a:solidFill>
                            <a:srgbClr val="000000"/>
                          </a:solidFill>
                          <a:effectLst/>
                          <a:latin typeface="仿宋" panose="02010609060101010101" charset="-122"/>
                          <a:ea typeface="仿宋" panose="02010609060101010101" charset="-122"/>
                        </a:rPr>
                        <a:t> </a:t>
                      </a:r>
                      <a:endParaRPr lang="zh-CN" altLang="en-US" sz="12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800"/>
                        </a:spcAft>
                      </a:pPr>
                      <a:r>
                        <a:rPr lang="zh-CN" altLang="en-US" sz="1200" b="1" kern="100" dirty="0">
                          <a:solidFill>
                            <a:srgbClr val="000000"/>
                          </a:solidFill>
                          <a:effectLst/>
                          <a:latin typeface="仿宋" panose="02010609060101010101" charset="-122"/>
                          <a:ea typeface="仿宋" panose="02010609060101010101" charset="-122"/>
                        </a:rPr>
                        <a:t> </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tc>
                <a:tc>
                  <a:txBody>
                    <a:bodyPr/>
                    <a:lstStyle/>
                    <a:p>
                      <a:pPr marL="0" marR="34925" indent="0" algn="ctr">
                        <a:lnSpc>
                          <a:spcPct val="107000"/>
                        </a:lnSpc>
                        <a:spcAft>
                          <a:spcPts val="0"/>
                        </a:spcAft>
                      </a:pPr>
                      <a:r>
                        <a:rPr lang="en-US" altLang="zh-CN" sz="1050" b="1" kern="100">
                          <a:solidFill>
                            <a:srgbClr val="000000"/>
                          </a:solidFill>
                          <a:effectLst/>
                          <a:latin typeface="Times New Roman" panose="02020603050405020304" pitchFamily="18" charset="0"/>
                          <a:ea typeface="仿宋" panose="02010609060101010101" charset="-122"/>
                        </a:rPr>
                        <a:t>0.5 </a:t>
                      </a:r>
                      <a:r>
                        <a:rPr lang="zh-CN" altLang="en-US" sz="1050" b="1" kern="100">
                          <a:solidFill>
                            <a:srgbClr val="000000"/>
                          </a:solidFill>
                          <a:effectLst/>
                          <a:latin typeface="仿宋" panose="02010609060101010101" charset="-122"/>
                          <a:ea typeface="仿宋" panose="02010609060101010101" charset="-122"/>
                        </a:rPr>
                        <a:t>亿元以下</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tc>
                <a:tc>
                  <a:txBody>
                    <a:bodyPr/>
                    <a:lstStyle/>
                    <a:p>
                      <a:pPr marL="31750" marR="0" indent="0" algn="ctr">
                        <a:lnSpc>
                          <a:spcPct val="107000"/>
                        </a:lnSpc>
                        <a:spcAft>
                          <a:spcPts val="0"/>
                        </a:spcAft>
                      </a:pPr>
                      <a:r>
                        <a:rPr lang="zh-CN" altLang="en-US" sz="1050" b="1" kern="100">
                          <a:solidFill>
                            <a:srgbClr val="000000"/>
                          </a:solidFill>
                          <a:effectLst/>
                          <a:latin typeface="仿宋" panose="02010609060101010101" charset="-122"/>
                          <a:ea typeface="仿宋" panose="02010609060101010101" charset="-122"/>
                        </a:rPr>
                        <a:t>专</a:t>
                      </a:r>
                      <a:r>
                        <a:rPr lang="en-US" altLang="zh-CN" sz="1050" b="1" kern="100">
                          <a:solidFill>
                            <a:srgbClr val="000000"/>
                          </a:solidFill>
                          <a:effectLst/>
                          <a:latin typeface="Times New Roman" panose="02020603050405020304" pitchFamily="18" charset="0"/>
                          <a:ea typeface="仿宋" panose="02010609060101010101" charset="-122"/>
                        </a:rPr>
                        <a:t>/</a:t>
                      </a:r>
                      <a:r>
                        <a:rPr lang="zh-CN" altLang="en-US" sz="1050" b="1" kern="100">
                          <a:solidFill>
                            <a:srgbClr val="000000"/>
                          </a:solidFill>
                          <a:effectLst/>
                          <a:latin typeface="仿宋" panose="02010609060101010101" charset="-122"/>
                          <a:ea typeface="仿宋" panose="02010609060101010101" charset="-122"/>
                        </a:rPr>
                        <a:t>兼职</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tc>
                <a:tc>
                  <a:txBody>
                    <a:bodyPr/>
                    <a:lstStyle/>
                    <a:p>
                      <a:pPr marL="92710" marR="0" indent="0" algn="ctr">
                        <a:lnSpc>
                          <a:spcPct val="107000"/>
                        </a:lnSpc>
                        <a:spcAft>
                          <a:spcPts val="0"/>
                        </a:spcAft>
                      </a:pPr>
                      <a:r>
                        <a:rPr lang="zh-CN" altLang="en-US" sz="1050" b="1" kern="100">
                          <a:solidFill>
                            <a:srgbClr val="000000"/>
                          </a:solidFill>
                          <a:effectLst/>
                          <a:latin typeface="仿宋" panose="02010609060101010101" charset="-122"/>
                          <a:ea typeface="仿宋" panose="02010609060101010101" charset="-122"/>
                        </a:rPr>
                        <a:t>不少于 </a:t>
                      </a:r>
                      <a:r>
                        <a:rPr lang="en-US" altLang="zh-CN" sz="1050" b="1" kern="100">
                          <a:solidFill>
                            <a:srgbClr val="000000"/>
                          </a:solidFill>
                          <a:effectLst/>
                          <a:latin typeface="Times New Roman" panose="02020603050405020304" pitchFamily="18" charset="0"/>
                          <a:ea typeface="仿宋" panose="02010609060101010101" charset="-122"/>
                        </a:rPr>
                        <a:t>1 </a:t>
                      </a:r>
                      <a:r>
                        <a:rPr lang="zh-CN" altLang="en-US" sz="1050" b="1" kern="100">
                          <a:solidFill>
                            <a:srgbClr val="000000"/>
                          </a:solidFill>
                          <a:effectLst/>
                          <a:latin typeface="仿宋" panose="02010609060101010101" charset="-122"/>
                          <a:ea typeface="仿宋" panose="02010609060101010101" charset="-122"/>
                        </a:rPr>
                        <a:t>人</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tc>
              </a:tr>
              <a:tr h="261754">
                <a:tc>
                  <a:txBody>
                    <a:bodyPr/>
                    <a:lstStyle/>
                    <a:p>
                      <a:pPr marL="0" marR="34290" indent="0" algn="ctr">
                        <a:lnSpc>
                          <a:spcPct val="107000"/>
                        </a:lnSpc>
                        <a:spcAft>
                          <a:spcPts val="0"/>
                        </a:spcAft>
                      </a:pPr>
                      <a:r>
                        <a:rPr lang="en-US" altLang="zh-CN" sz="1050" b="1" kern="100" dirty="0">
                          <a:solidFill>
                            <a:srgbClr val="000000"/>
                          </a:solidFill>
                          <a:effectLst/>
                          <a:latin typeface="Times New Roman" panose="02020603050405020304" pitchFamily="18" charset="0"/>
                          <a:ea typeface="仿宋" panose="02010609060101010101" charset="-122"/>
                        </a:rPr>
                        <a:t>6</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b"/>
                </a:tc>
                <a:tc vMerge="1">
                  <a:tcPr marL="68580" marR="35560" marT="78105" marB="3175"/>
                </a:tc>
                <a:tc vMerge="1">
                  <a:tcPr marL="68580" marR="35560" marT="78105" marB="3175"/>
                </a:tc>
                <a:tc>
                  <a:txBody>
                    <a:bodyPr/>
                    <a:lstStyle/>
                    <a:p>
                      <a:pPr marL="0" marR="0" indent="0" algn="ctr">
                        <a:lnSpc>
                          <a:spcPct val="107000"/>
                        </a:lnSpc>
                        <a:spcAft>
                          <a:spcPts val="0"/>
                        </a:spcAft>
                      </a:pPr>
                      <a:r>
                        <a:rPr lang="en-US" altLang="zh-CN" sz="1050" b="1" kern="100">
                          <a:solidFill>
                            <a:srgbClr val="000000"/>
                          </a:solidFill>
                          <a:effectLst/>
                          <a:latin typeface="Times New Roman" panose="02020603050405020304" pitchFamily="18" charset="0"/>
                          <a:ea typeface="仿宋" panose="02010609060101010101" charset="-122"/>
                        </a:rPr>
                        <a:t>0.5 </a:t>
                      </a:r>
                      <a:r>
                        <a:rPr lang="zh-CN" altLang="en-US" sz="1050" b="1" kern="100">
                          <a:solidFill>
                            <a:srgbClr val="000000"/>
                          </a:solidFill>
                          <a:effectLst/>
                          <a:latin typeface="仿宋" panose="02010609060101010101" charset="-122"/>
                          <a:ea typeface="仿宋" panose="02010609060101010101" charset="-122"/>
                        </a:rPr>
                        <a:t>亿元（含）以上，</a:t>
                      </a:r>
                      <a:r>
                        <a:rPr lang="en-US" altLang="zh-CN" sz="1050" b="1" kern="100">
                          <a:solidFill>
                            <a:srgbClr val="000000"/>
                          </a:solidFill>
                          <a:effectLst/>
                          <a:latin typeface="Times New Roman" panose="02020603050405020304" pitchFamily="18" charset="0"/>
                          <a:ea typeface="仿宋" panose="02010609060101010101" charset="-122"/>
                        </a:rPr>
                        <a:t>1 </a:t>
                      </a:r>
                      <a:r>
                        <a:rPr lang="zh-CN" altLang="en-US" sz="1050" b="1" kern="100">
                          <a:solidFill>
                            <a:srgbClr val="000000"/>
                          </a:solidFill>
                          <a:effectLst/>
                          <a:latin typeface="仿宋" panose="02010609060101010101" charset="-122"/>
                          <a:ea typeface="仿宋" panose="02010609060101010101" charset="-122"/>
                        </a:rPr>
                        <a:t>亿元以下</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tc>
                <a:tc>
                  <a:txBody>
                    <a:bodyPr/>
                    <a:lstStyle/>
                    <a:p>
                      <a:pPr marL="31750" marR="0" indent="0" algn="ctr">
                        <a:lnSpc>
                          <a:spcPct val="107000"/>
                        </a:lnSpc>
                        <a:spcAft>
                          <a:spcPts val="0"/>
                        </a:spcAft>
                      </a:pPr>
                      <a:r>
                        <a:rPr lang="zh-CN" altLang="en-US" sz="1050" b="1" kern="100">
                          <a:solidFill>
                            <a:srgbClr val="000000"/>
                          </a:solidFill>
                          <a:effectLst/>
                          <a:latin typeface="仿宋" panose="02010609060101010101" charset="-122"/>
                          <a:ea typeface="仿宋" panose="02010609060101010101" charset="-122"/>
                        </a:rPr>
                        <a:t>专</a:t>
                      </a:r>
                      <a:r>
                        <a:rPr lang="en-US" altLang="zh-CN" sz="1050" b="1" kern="100">
                          <a:solidFill>
                            <a:srgbClr val="000000"/>
                          </a:solidFill>
                          <a:effectLst/>
                          <a:latin typeface="Times New Roman" panose="02020603050405020304" pitchFamily="18" charset="0"/>
                          <a:ea typeface="仿宋" panose="02010609060101010101" charset="-122"/>
                        </a:rPr>
                        <a:t>/</a:t>
                      </a:r>
                      <a:r>
                        <a:rPr lang="zh-CN" altLang="en-US" sz="1050" b="1" kern="100">
                          <a:solidFill>
                            <a:srgbClr val="000000"/>
                          </a:solidFill>
                          <a:effectLst/>
                          <a:latin typeface="仿宋" panose="02010609060101010101" charset="-122"/>
                          <a:ea typeface="仿宋" panose="02010609060101010101" charset="-122"/>
                        </a:rPr>
                        <a:t>兼职</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nchor="ctr"/>
                </a:tc>
                <a:tc>
                  <a:txBody>
                    <a:bodyPr/>
                    <a:lstStyle/>
                    <a:p>
                      <a:pPr marL="92710" marR="0" indent="0" algn="ctr">
                        <a:lnSpc>
                          <a:spcPct val="107000"/>
                        </a:lnSpc>
                        <a:spcAft>
                          <a:spcPts val="0"/>
                        </a:spcAft>
                      </a:pPr>
                      <a:r>
                        <a:rPr lang="zh-CN" altLang="en-US" sz="1050" b="1" kern="100">
                          <a:solidFill>
                            <a:srgbClr val="000000"/>
                          </a:solidFill>
                          <a:effectLst/>
                          <a:latin typeface="仿宋" panose="02010609060101010101" charset="-122"/>
                          <a:ea typeface="仿宋" panose="02010609060101010101" charset="-122"/>
                        </a:rPr>
                        <a:t>不少于 </a:t>
                      </a:r>
                      <a:r>
                        <a:rPr lang="en-US" altLang="zh-CN" sz="1050" b="1" kern="100">
                          <a:solidFill>
                            <a:srgbClr val="000000"/>
                          </a:solidFill>
                          <a:effectLst/>
                          <a:latin typeface="Times New Roman" panose="02020603050405020304" pitchFamily="18" charset="0"/>
                          <a:ea typeface="仿宋" panose="02010609060101010101" charset="-122"/>
                        </a:rPr>
                        <a:t>2 </a:t>
                      </a:r>
                      <a:r>
                        <a:rPr lang="zh-CN" altLang="en-US" sz="1050" b="1" kern="100">
                          <a:solidFill>
                            <a:srgbClr val="000000"/>
                          </a:solidFill>
                          <a:effectLst/>
                          <a:latin typeface="仿宋" panose="02010609060101010101" charset="-122"/>
                          <a:ea typeface="仿宋" panose="02010609060101010101" charset="-122"/>
                        </a:rPr>
                        <a:t>人</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nchor="ctr"/>
                </a:tc>
              </a:tr>
              <a:tr h="261754">
                <a:tc>
                  <a:txBody>
                    <a:bodyPr/>
                    <a:lstStyle/>
                    <a:p>
                      <a:pPr marL="0" marR="34290" indent="0" algn="ctr">
                        <a:lnSpc>
                          <a:spcPct val="107000"/>
                        </a:lnSpc>
                        <a:spcAft>
                          <a:spcPts val="0"/>
                        </a:spcAft>
                      </a:pPr>
                      <a:r>
                        <a:rPr lang="en-US" altLang="zh-CN" sz="1050" b="1" kern="100" dirty="0">
                          <a:solidFill>
                            <a:srgbClr val="000000"/>
                          </a:solidFill>
                          <a:effectLst/>
                          <a:latin typeface="Times New Roman" panose="02020603050405020304" pitchFamily="18" charset="0"/>
                          <a:ea typeface="仿宋" panose="02010609060101010101" charset="-122"/>
                        </a:rPr>
                        <a:t>7</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b"/>
                </a:tc>
                <a:tc vMerge="1">
                  <a:tcPr marL="68580" marR="35560" marT="78105" marB="3175"/>
                </a:tc>
                <a:tc vMerge="1">
                  <a:tcPr marL="68580" marR="35560" marT="78105" marB="3175"/>
                </a:tc>
                <a:tc>
                  <a:txBody>
                    <a:bodyPr/>
                    <a:lstStyle/>
                    <a:p>
                      <a:pPr marL="0" marR="34925" indent="0" algn="ctr">
                        <a:lnSpc>
                          <a:spcPct val="107000"/>
                        </a:lnSpc>
                        <a:spcAft>
                          <a:spcPts val="0"/>
                        </a:spcAft>
                      </a:pPr>
                      <a:r>
                        <a:rPr lang="en-US" altLang="zh-CN" sz="1050" b="1" kern="100">
                          <a:solidFill>
                            <a:srgbClr val="000000"/>
                          </a:solidFill>
                          <a:effectLst/>
                          <a:latin typeface="Times New Roman" panose="02020603050405020304" pitchFamily="18" charset="0"/>
                          <a:ea typeface="仿宋" panose="02010609060101010101" charset="-122"/>
                        </a:rPr>
                        <a:t>1 </a:t>
                      </a:r>
                      <a:r>
                        <a:rPr lang="zh-CN" altLang="en-US" sz="1050" b="1" kern="100">
                          <a:solidFill>
                            <a:srgbClr val="000000"/>
                          </a:solidFill>
                          <a:effectLst/>
                          <a:latin typeface="仿宋" panose="02010609060101010101" charset="-122"/>
                          <a:ea typeface="仿宋" panose="02010609060101010101" charset="-122"/>
                        </a:rPr>
                        <a:t>亿元（含）以上</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nchor="ctr"/>
                </a:tc>
                <a:tc>
                  <a:txBody>
                    <a:bodyPr/>
                    <a:lstStyle/>
                    <a:p>
                      <a:pPr marL="116840" marR="0" indent="0" algn="ctr">
                        <a:lnSpc>
                          <a:spcPct val="107000"/>
                        </a:lnSpc>
                        <a:spcAft>
                          <a:spcPts val="0"/>
                        </a:spcAft>
                      </a:pPr>
                      <a:r>
                        <a:rPr lang="zh-CN" altLang="en-US" sz="1050" b="1" kern="100" dirty="0">
                          <a:solidFill>
                            <a:srgbClr val="000000"/>
                          </a:solidFill>
                          <a:effectLst/>
                          <a:latin typeface="仿宋" panose="02010609060101010101" charset="-122"/>
                          <a:ea typeface="仿宋" panose="02010609060101010101" charset="-122"/>
                        </a:rPr>
                        <a:t>专职</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ctr"/>
                </a:tc>
                <a:tc>
                  <a:txBody>
                    <a:bodyPr/>
                    <a:lstStyle/>
                    <a:p>
                      <a:pPr marL="0" marR="0" indent="0" algn="ctr">
                        <a:lnSpc>
                          <a:spcPct val="107000"/>
                        </a:lnSpc>
                        <a:spcAft>
                          <a:spcPts val="0"/>
                        </a:spcAft>
                      </a:pPr>
                      <a:r>
                        <a:rPr lang="zh-CN" altLang="en-US" sz="1050" b="1" kern="100">
                          <a:solidFill>
                            <a:srgbClr val="000000"/>
                          </a:solidFill>
                          <a:effectLst/>
                          <a:latin typeface="仿宋" panose="02010609060101010101" charset="-122"/>
                          <a:ea typeface="仿宋" panose="02010609060101010101" charset="-122"/>
                        </a:rPr>
                        <a:t>不少于</a:t>
                      </a:r>
                      <a:r>
                        <a:rPr lang="en-US" altLang="zh-CN" sz="1050" b="1" kern="100">
                          <a:solidFill>
                            <a:srgbClr val="000000"/>
                          </a:solidFill>
                          <a:effectLst/>
                          <a:latin typeface="Times New Roman" panose="02020603050405020304" pitchFamily="18" charset="0"/>
                          <a:ea typeface="仿宋" panose="02010609060101010101" charset="-122"/>
                        </a:rPr>
                        <a:t>3 </a:t>
                      </a:r>
                      <a:r>
                        <a:rPr lang="zh-CN" altLang="en-US" sz="1050" b="1" kern="100">
                          <a:solidFill>
                            <a:srgbClr val="000000"/>
                          </a:solidFill>
                          <a:effectLst/>
                          <a:latin typeface="仿宋" panose="02010609060101010101" charset="-122"/>
                          <a:ea typeface="仿宋" panose="02010609060101010101" charset="-122"/>
                        </a:rPr>
                        <a:t>人，且按专业配备</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nchor="ctr"/>
                </a:tc>
              </a:tr>
              <a:tr h="261754">
                <a:tc>
                  <a:txBody>
                    <a:bodyPr/>
                    <a:lstStyle/>
                    <a:p>
                      <a:pPr marL="0" marR="34290" indent="0" algn="ctr">
                        <a:lnSpc>
                          <a:spcPct val="107000"/>
                        </a:lnSpc>
                        <a:spcAft>
                          <a:spcPts val="0"/>
                        </a:spcAft>
                      </a:pPr>
                      <a:r>
                        <a:rPr lang="en-US" altLang="zh-CN" sz="1050" b="1" kern="100" dirty="0">
                          <a:solidFill>
                            <a:srgbClr val="000000"/>
                          </a:solidFill>
                          <a:effectLst/>
                          <a:latin typeface="Times New Roman" panose="02020603050405020304" pitchFamily="18" charset="0"/>
                          <a:ea typeface="仿宋" panose="02010609060101010101" charset="-122"/>
                        </a:rPr>
                        <a:t>8</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b"/>
                </a:tc>
                <a:tc vMerge="1">
                  <a:tcPr marL="68580" marR="35560" marT="78105" marB="3175"/>
                </a:tc>
                <a:tc rowSpan="3">
                  <a:txBody>
                    <a:bodyPr/>
                    <a:lstStyle/>
                    <a:p>
                      <a:pPr marL="0" marR="0" indent="0" algn="ctr">
                        <a:lnSpc>
                          <a:spcPct val="107000"/>
                        </a:lnSpc>
                        <a:spcAft>
                          <a:spcPts val="0"/>
                        </a:spcAft>
                      </a:pPr>
                      <a:endParaRPr lang="en-US" altLang="zh-CN" sz="105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endParaRPr lang="en-US" altLang="zh-CN" sz="105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r>
                        <a:rPr lang="zh-CN" altLang="en-US" sz="1050" b="1" kern="100" dirty="0">
                          <a:solidFill>
                            <a:srgbClr val="000000"/>
                          </a:solidFill>
                          <a:effectLst/>
                          <a:latin typeface="仿宋" panose="02010609060101010101" charset="-122"/>
                          <a:ea typeface="仿宋" panose="02010609060101010101" charset="-122"/>
                        </a:rPr>
                        <a:t>路桥等基础设施工程按照工程合同额配备</a:t>
                      </a:r>
                      <a:endParaRPr lang="zh-CN" altLang="en-US" sz="12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800"/>
                        </a:spcAft>
                      </a:pPr>
                      <a:r>
                        <a:rPr lang="zh-CN" altLang="en-US" sz="1200" b="1" kern="100" dirty="0">
                          <a:solidFill>
                            <a:srgbClr val="000000"/>
                          </a:solidFill>
                          <a:effectLst/>
                          <a:latin typeface="仿宋" panose="02010609060101010101" charset="-122"/>
                          <a:ea typeface="仿宋" panose="02010609060101010101" charset="-122"/>
                        </a:rPr>
                        <a:t> </a:t>
                      </a:r>
                      <a:endParaRPr lang="zh-CN" altLang="en-US" sz="12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800"/>
                        </a:spcAft>
                      </a:pPr>
                      <a:r>
                        <a:rPr lang="zh-CN" altLang="en-US" sz="1200" b="1" kern="100" dirty="0">
                          <a:solidFill>
                            <a:srgbClr val="000000"/>
                          </a:solidFill>
                          <a:effectLst/>
                          <a:latin typeface="仿宋" panose="02010609060101010101" charset="-122"/>
                          <a:ea typeface="仿宋" panose="02010609060101010101" charset="-122"/>
                        </a:rPr>
                        <a:t> </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ctr"/>
                </a:tc>
                <a:tc>
                  <a:txBody>
                    <a:bodyPr/>
                    <a:lstStyle/>
                    <a:p>
                      <a:pPr marL="0" marR="34925" indent="0" algn="ctr">
                        <a:lnSpc>
                          <a:spcPct val="107000"/>
                        </a:lnSpc>
                        <a:spcAft>
                          <a:spcPts val="0"/>
                        </a:spcAft>
                      </a:pPr>
                      <a:r>
                        <a:rPr lang="en-US" altLang="zh-CN" sz="1050" b="1" kern="100" dirty="0">
                          <a:solidFill>
                            <a:srgbClr val="000000"/>
                          </a:solidFill>
                          <a:effectLst/>
                          <a:latin typeface="Times New Roman" panose="02020603050405020304" pitchFamily="18" charset="0"/>
                          <a:ea typeface="仿宋" panose="02010609060101010101" charset="-122"/>
                        </a:rPr>
                        <a:t>0.5 </a:t>
                      </a:r>
                      <a:r>
                        <a:rPr lang="zh-CN" altLang="en-US" sz="1050" b="1" kern="100" dirty="0">
                          <a:solidFill>
                            <a:srgbClr val="000000"/>
                          </a:solidFill>
                          <a:effectLst/>
                          <a:latin typeface="仿宋" panose="02010609060101010101" charset="-122"/>
                          <a:ea typeface="仿宋" panose="02010609060101010101" charset="-122"/>
                        </a:rPr>
                        <a:t>亿元以下</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tc>
                <a:tc>
                  <a:txBody>
                    <a:bodyPr/>
                    <a:lstStyle/>
                    <a:p>
                      <a:pPr marL="31750" marR="0" indent="0" algn="ctr">
                        <a:lnSpc>
                          <a:spcPct val="107000"/>
                        </a:lnSpc>
                        <a:spcAft>
                          <a:spcPts val="0"/>
                        </a:spcAft>
                      </a:pPr>
                      <a:r>
                        <a:rPr lang="zh-CN" altLang="en-US" sz="1050" b="1" kern="100">
                          <a:solidFill>
                            <a:srgbClr val="000000"/>
                          </a:solidFill>
                          <a:effectLst/>
                          <a:latin typeface="仿宋" panose="02010609060101010101" charset="-122"/>
                          <a:ea typeface="仿宋" panose="02010609060101010101" charset="-122"/>
                        </a:rPr>
                        <a:t>专</a:t>
                      </a:r>
                      <a:r>
                        <a:rPr lang="en-US" altLang="zh-CN" sz="1050" b="1" kern="100">
                          <a:solidFill>
                            <a:srgbClr val="000000"/>
                          </a:solidFill>
                          <a:effectLst/>
                          <a:latin typeface="Times New Roman" panose="02020603050405020304" pitchFamily="18" charset="0"/>
                          <a:ea typeface="仿宋" panose="02010609060101010101" charset="-122"/>
                        </a:rPr>
                        <a:t>/</a:t>
                      </a:r>
                      <a:r>
                        <a:rPr lang="zh-CN" altLang="en-US" sz="1050" b="1" kern="100">
                          <a:solidFill>
                            <a:srgbClr val="000000"/>
                          </a:solidFill>
                          <a:effectLst/>
                          <a:latin typeface="仿宋" panose="02010609060101010101" charset="-122"/>
                          <a:ea typeface="仿宋" panose="02010609060101010101" charset="-122"/>
                        </a:rPr>
                        <a:t>兼职</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tc>
                <a:tc>
                  <a:txBody>
                    <a:bodyPr/>
                    <a:lstStyle/>
                    <a:p>
                      <a:pPr marL="92710" marR="0" indent="0" algn="ctr">
                        <a:lnSpc>
                          <a:spcPct val="107000"/>
                        </a:lnSpc>
                        <a:spcAft>
                          <a:spcPts val="0"/>
                        </a:spcAft>
                      </a:pPr>
                      <a:r>
                        <a:rPr lang="zh-CN" altLang="en-US" sz="1050" b="1" kern="100">
                          <a:solidFill>
                            <a:srgbClr val="000000"/>
                          </a:solidFill>
                          <a:effectLst/>
                          <a:latin typeface="仿宋" panose="02010609060101010101" charset="-122"/>
                          <a:ea typeface="仿宋" panose="02010609060101010101" charset="-122"/>
                        </a:rPr>
                        <a:t>不少于 </a:t>
                      </a:r>
                      <a:r>
                        <a:rPr lang="en-US" altLang="zh-CN" sz="1050" b="1" kern="100">
                          <a:solidFill>
                            <a:srgbClr val="000000"/>
                          </a:solidFill>
                          <a:effectLst/>
                          <a:latin typeface="Times New Roman" panose="02020603050405020304" pitchFamily="18" charset="0"/>
                          <a:ea typeface="仿宋" panose="02010609060101010101" charset="-122"/>
                        </a:rPr>
                        <a:t>1 </a:t>
                      </a:r>
                      <a:r>
                        <a:rPr lang="zh-CN" altLang="en-US" sz="1050" b="1" kern="100">
                          <a:solidFill>
                            <a:srgbClr val="000000"/>
                          </a:solidFill>
                          <a:effectLst/>
                          <a:latin typeface="仿宋" panose="02010609060101010101" charset="-122"/>
                          <a:ea typeface="仿宋" panose="02010609060101010101" charset="-122"/>
                        </a:rPr>
                        <a:t>人</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tc>
              </a:tr>
              <a:tr h="255526">
                <a:tc>
                  <a:txBody>
                    <a:bodyPr/>
                    <a:lstStyle/>
                    <a:p>
                      <a:pPr marL="0" marR="34290" indent="0" algn="ctr">
                        <a:lnSpc>
                          <a:spcPct val="107000"/>
                        </a:lnSpc>
                        <a:spcAft>
                          <a:spcPts val="0"/>
                        </a:spcAft>
                      </a:pPr>
                      <a:r>
                        <a:rPr lang="en-US" altLang="zh-CN" sz="1050" b="1" kern="100" dirty="0">
                          <a:solidFill>
                            <a:srgbClr val="000000"/>
                          </a:solidFill>
                          <a:effectLst/>
                          <a:latin typeface="Times New Roman" panose="02020603050405020304" pitchFamily="18" charset="0"/>
                          <a:ea typeface="仿宋" panose="02010609060101010101" charset="-122"/>
                        </a:rPr>
                        <a:t>9</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b"/>
                </a:tc>
                <a:tc vMerge="1">
                  <a:tcPr marL="68580" marR="35560" marT="78105" marB="3175"/>
                </a:tc>
                <a:tc vMerge="1">
                  <a:tcPr marL="68580" marR="35560" marT="78105" marB="3175"/>
                </a:tc>
                <a:tc>
                  <a:txBody>
                    <a:bodyPr/>
                    <a:lstStyle/>
                    <a:p>
                      <a:pPr marL="13970" marR="0" indent="0" algn="ctr">
                        <a:lnSpc>
                          <a:spcPct val="107000"/>
                        </a:lnSpc>
                        <a:spcAft>
                          <a:spcPts val="0"/>
                        </a:spcAft>
                      </a:pPr>
                      <a:r>
                        <a:rPr lang="en-US" altLang="zh-CN" sz="1050" b="1" kern="100" dirty="0">
                          <a:solidFill>
                            <a:srgbClr val="000000"/>
                          </a:solidFill>
                          <a:effectLst/>
                          <a:latin typeface="Times New Roman" panose="02020603050405020304" pitchFamily="18" charset="0"/>
                          <a:ea typeface="仿宋" panose="02010609060101010101" charset="-122"/>
                        </a:rPr>
                        <a:t>0.5 </a:t>
                      </a:r>
                      <a:r>
                        <a:rPr lang="zh-CN" altLang="en-US" sz="1050" b="1" kern="100" dirty="0">
                          <a:solidFill>
                            <a:srgbClr val="000000"/>
                          </a:solidFill>
                          <a:effectLst/>
                          <a:latin typeface="仿宋" panose="02010609060101010101" charset="-122"/>
                          <a:ea typeface="仿宋" panose="02010609060101010101" charset="-122"/>
                        </a:rPr>
                        <a:t>亿元（含）以上</a:t>
                      </a:r>
                      <a:r>
                        <a:rPr lang="en-US" altLang="zh-CN" sz="1050" b="1" kern="100" dirty="0">
                          <a:solidFill>
                            <a:srgbClr val="000000"/>
                          </a:solidFill>
                          <a:effectLst/>
                          <a:latin typeface="Times New Roman" panose="02020603050405020304" pitchFamily="18" charset="0"/>
                          <a:ea typeface="仿宋" panose="02010609060101010101" charset="-122"/>
                        </a:rPr>
                        <a:t>2 </a:t>
                      </a:r>
                      <a:r>
                        <a:rPr lang="zh-CN" altLang="en-US" sz="1050" b="1" kern="100" dirty="0">
                          <a:solidFill>
                            <a:srgbClr val="000000"/>
                          </a:solidFill>
                          <a:effectLst/>
                          <a:latin typeface="仿宋" panose="02010609060101010101" charset="-122"/>
                          <a:ea typeface="仿宋" panose="02010609060101010101" charset="-122"/>
                        </a:rPr>
                        <a:t>亿人以下</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ctr"/>
                </a:tc>
                <a:tc>
                  <a:txBody>
                    <a:bodyPr/>
                    <a:lstStyle/>
                    <a:p>
                      <a:pPr marL="116840" marR="0" indent="0" algn="ctr">
                        <a:lnSpc>
                          <a:spcPct val="107000"/>
                        </a:lnSpc>
                        <a:spcAft>
                          <a:spcPts val="0"/>
                        </a:spcAft>
                      </a:pPr>
                      <a:r>
                        <a:rPr lang="zh-CN" altLang="en-US" sz="1050" b="1" kern="100" dirty="0">
                          <a:solidFill>
                            <a:srgbClr val="000000"/>
                          </a:solidFill>
                          <a:effectLst/>
                          <a:latin typeface="仿宋" panose="02010609060101010101" charset="-122"/>
                          <a:ea typeface="仿宋" panose="02010609060101010101" charset="-122"/>
                        </a:rPr>
                        <a:t>专职</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ctr"/>
                </a:tc>
                <a:tc>
                  <a:txBody>
                    <a:bodyPr/>
                    <a:lstStyle/>
                    <a:p>
                      <a:pPr marL="0" marR="0" indent="0" algn="ctr">
                        <a:lnSpc>
                          <a:spcPct val="107000"/>
                        </a:lnSpc>
                        <a:spcAft>
                          <a:spcPts val="0"/>
                        </a:spcAft>
                      </a:pPr>
                      <a:r>
                        <a:rPr lang="zh-CN" altLang="en-US" sz="1050" b="1" kern="100" dirty="0">
                          <a:solidFill>
                            <a:srgbClr val="000000"/>
                          </a:solidFill>
                          <a:effectLst/>
                          <a:latin typeface="仿宋" panose="02010609060101010101" charset="-122"/>
                          <a:ea typeface="仿宋" panose="02010609060101010101" charset="-122"/>
                        </a:rPr>
                        <a:t>不少于</a:t>
                      </a:r>
                      <a:r>
                        <a:rPr lang="en-US" altLang="zh-CN" sz="1050" b="1" kern="100" dirty="0">
                          <a:solidFill>
                            <a:srgbClr val="000000"/>
                          </a:solidFill>
                          <a:effectLst/>
                          <a:latin typeface="Times New Roman" panose="02020603050405020304" pitchFamily="18" charset="0"/>
                          <a:ea typeface="仿宋" panose="02010609060101010101" charset="-122"/>
                        </a:rPr>
                        <a:t>2 </a:t>
                      </a:r>
                      <a:r>
                        <a:rPr lang="zh-CN" altLang="en-US" sz="1050" b="1" kern="100" dirty="0">
                          <a:solidFill>
                            <a:srgbClr val="000000"/>
                          </a:solidFill>
                          <a:effectLst/>
                          <a:latin typeface="仿宋" panose="02010609060101010101" charset="-122"/>
                          <a:ea typeface="仿宋" panose="02010609060101010101" charset="-122"/>
                        </a:rPr>
                        <a:t>人，每增加</a:t>
                      </a:r>
                      <a:r>
                        <a:rPr lang="en-US" altLang="zh-CN" sz="1050" b="1" kern="100" dirty="0">
                          <a:solidFill>
                            <a:srgbClr val="000000"/>
                          </a:solidFill>
                          <a:effectLst/>
                          <a:latin typeface="Times New Roman" panose="02020603050405020304" pitchFamily="18" charset="0"/>
                          <a:ea typeface="仿宋" panose="02010609060101010101" charset="-122"/>
                        </a:rPr>
                        <a:t>0.5 </a:t>
                      </a:r>
                      <a:r>
                        <a:rPr lang="zh-CN" altLang="en-US" sz="1050" b="1" kern="100" dirty="0">
                          <a:solidFill>
                            <a:srgbClr val="000000"/>
                          </a:solidFill>
                          <a:effectLst/>
                          <a:latin typeface="仿宋" panose="02010609060101010101" charset="-122"/>
                          <a:ea typeface="仿宋" panose="02010609060101010101" charset="-122"/>
                        </a:rPr>
                        <a:t>亿加 </a:t>
                      </a:r>
                      <a:r>
                        <a:rPr lang="en-US" altLang="zh-CN" sz="1050" b="1" kern="100" dirty="0">
                          <a:solidFill>
                            <a:srgbClr val="000000"/>
                          </a:solidFill>
                          <a:effectLst/>
                          <a:latin typeface="Times New Roman" panose="02020603050405020304" pitchFamily="18" charset="0"/>
                          <a:ea typeface="仿宋" panose="02010609060101010101" charset="-122"/>
                        </a:rPr>
                        <a:t>1 </a:t>
                      </a:r>
                      <a:r>
                        <a:rPr lang="zh-CN" altLang="en-US" sz="1050" b="1" kern="100" dirty="0">
                          <a:solidFill>
                            <a:srgbClr val="000000"/>
                          </a:solidFill>
                          <a:effectLst/>
                          <a:latin typeface="仿宋" panose="02010609060101010101" charset="-122"/>
                          <a:ea typeface="仿宋" panose="02010609060101010101" charset="-122"/>
                        </a:rPr>
                        <a:t>人</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tc>
              </a:tr>
              <a:tr h="255526">
                <a:tc>
                  <a:txBody>
                    <a:bodyPr/>
                    <a:lstStyle/>
                    <a:p>
                      <a:pPr marL="0" marR="36195" indent="0" algn="ctr">
                        <a:lnSpc>
                          <a:spcPct val="107000"/>
                        </a:lnSpc>
                        <a:spcAft>
                          <a:spcPts val="0"/>
                        </a:spcAft>
                      </a:pPr>
                      <a:r>
                        <a:rPr lang="en-US" altLang="zh-CN" sz="1050" b="1" kern="100" dirty="0">
                          <a:solidFill>
                            <a:srgbClr val="000000"/>
                          </a:solidFill>
                          <a:effectLst/>
                          <a:latin typeface="Times New Roman" panose="02020603050405020304" pitchFamily="18" charset="0"/>
                          <a:ea typeface="仿宋" panose="02010609060101010101" charset="-122"/>
                        </a:rPr>
                        <a:t>10</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b"/>
                </a:tc>
                <a:tc vMerge="1">
                  <a:tcPr marL="68580" marR="35560" marT="78105" marB="3175"/>
                </a:tc>
                <a:tc vMerge="1">
                  <a:tcPr marL="68580" marR="35560" marT="78105" marB="3175"/>
                </a:tc>
                <a:tc>
                  <a:txBody>
                    <a:bodyPr/>
                    <a:lstStyle/>
                    <a:p>
                      <a:pPr marL="0" marR="34925" indent="0" algn="ctr">
                        <a:lnSpc>
                          <a:spcPct val="107000"/>
                        </a:lnSpc>
                        <a:spcAft>
                          <a:spcPts val="0"/>
                        </a:spcAft>
                      </a:pPr>
                      <a:r>
                        <a:rPr lang="en-US" altLang="zh-CN" sz="1050" b="1" kern="100" dirty="0">
                          <a:solidFill>
                            <a:srgbClr val="000000"/>
                          </a:solidFill>
                          <a:effectLst/>
                          <a:latin typeface="Times New Roman" panose="02020603050405020304" pitchFamily="18" charset="0"/>
                          <a:ea typeface="仿宋" panose="02010609060101010101" charset="-122"/>
                        </a:rPr>
                        <a:t>2 </a:t>
                      </a:r>
                      <a:r>
                        <a:rPr lang="zh-CN" altLang="en-US" sz="1050" b="1" kern="100" dirty="0">
                          <a:solidFill>
                            <a:srgbClr val="000000"/>
                          </a:solidFill>
                          <a:effectLst/>
                          <a:latin typeface="仿宋" panose="02010609060101010101" charset="-122"/>
                          <a:ea typeface="仿宋" panose="02010609060101010101" charset="-122"/>
                        </a:rPr>
                        <a:t>亿元（含）以上</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ctr"/>
                </a:tc>
                <a:tc>
                  <a:txBody>
                    <a:bodyPr/>
                    <a:lstStyle/>
                    <a:p>
                      <a:pPr marL="116840" marR="0" indent="0" algn="ctr">
                        <a:lnSpc>
                          <a:spcPct val="107000"/>
                        </a:lnSpc>
                        <a:spcAft>
                          <a:spcPts val="0"/>
                        </a:spcAft>
                      </a:pPr>
                      <a:r>
                        <a:rPr lang="zh-CN" altLang="en-US" sz="1050" b="1" kern="100" dirty="0">
                          <a:solidFill>
                            <a:srgbClr val="000000"/>
                          </a:solidFill>
                          <a:effectLst/>
                          <a:latin typeface="仿宋" panose="02010609060101010101" charset="-122"/>
                          <a:ea typeface="仿宋" panose="02010609060101010101" charset="-122"/>
                        </a:rPr>
                        <a:t>专职</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ctr"/>
                </a:tc>
                <a:tc>
                  <a:txBody>
                    <a:bodyPr/>
                    <a:lstStyle/>
                    <a:p>
                      <a:pPr marL="0" marR="26035" indent="0" algn="ctr">
                        <a:lnSpc>
                          <a:spcPct val="155000"/>
                        </a:lnSpc>
                        <a:spcAft>
                          <a:spcPts val="35"/>
                        </a:spcAft>
                      </a:pPr>
                      <a:r>
                        <a:rPr lang="zh-CN" altLang="en-US" sz="1050" b="1" kern="100">
                          <a:solidFill>
                            <a:srgbClr val="000000"/>
                          </a:solidFill>
                          <a:effectLst/>
                          <a:latin typeface="仿宋" panose="02010609060101010101" charset="-122"/>
                          <a:ea typeface="仿宋" panose="02010609060101010101" charset="-122"/>
                        </a:rPr>
                        <a:t>不少于</a:t>
                      </a:r>
                      <a:r>
                        <a:rPr lang="en-US" altLang="zh-CN" sz="1050" b="1" kern="100">
                          <a:solidFill>
                            <a:srgbClr val="000000"/>
                          </a:solidFill>
                          <a:effectLst/>
                          <a:latin typeface="Times New Roman" panose="02020603050405020304" pitchFamily="18" charset="0"/>
                          <a:ea typeface="仿宋" panose="02010609060101010101" charset="-122"/>
                        </a:rPr>
                        <a:t>5 </a:t>
                      </a:r>
                      <a:r>
                        <a:rPr lang="zh-CN" altLang="en-US" sz="1050" b="1" kern="100">
                          <a:solidFill>
                            <a:srgbClr val="000000"/>
                          </a:solidFill>
                          <a:effectLst/>
                          <a:latin typeface="仿宋" panose="02010609060101010101" charset="-122"/>
                          <a:ea typeface="仿宋" panose="02010609060101010101" charset="-122"/>
                        </a:rPr>
                        <a:t>人，且按专业配备，宜每增加</a:t>
                      </a:r>
                      <a:r>
                        <a:rPr lang="en-US" altLang="zh-CN" sz="1050" b="1" kern="100">
                          <a:solidFill>
                            <a:srgbClr val="000000"/>
                          </a:solidFill>
                          <a:effectLst/>
                          <a:latin typeface="Times New Roman" panose="02020603050405020304" pitchFamily="18" charset="0"/>
                          <a:ea typeface="仿宋" panose="02010609060101010101" charset="-122"/>
                        </a:rPr>
                        <a:t>0.5 </a:t>
                      </a:r>
                      <a:r>
                        <a:rPr lang="zh-CN" altLang="en-US" sz="1050" b="1" kern="100">
                          <a:solidFill>
                            <a:srgbClr val="000000"/>
                          </a:solidFill>
                          <a:effectLst/>
                          <a:latin typeface="仿宋" panose="02010609060101010101" charset="-122"/>
                          <a:ea typeface="仿宋" panose="02010609060101010101" charset="-122"/>
                        </a:rPr>
                        <a:t>亿加</a:t>
                      </a:r>
                      <a:endParaRPr lang="zh-CN" altLang="en-US" sz="1200" b="1" kern="100">
                        <a:solidFill>
                          <a:srgbClr val="000000"/>
                        </a:solidFill>
                        <a:effectLst/>
                        <a:latin typeface="仿宋" panose="02010609060101010101" charset="-122"/>
                        <a:ea typeface="仿宋" panose="02010609060101010101" charset="-122"/>
                      </a:endParaRPr>
                    </a:p>
                    <a:p>
                      <a:pPr marL="0" marR="34925" indent="0" algn="ctr">
                        <a:lnSpc>
                          <a:spcPct val="107000"/>
                        </a:lnSpc>
                        <a:spcAft>
                          <a:spcPts val="0"/>
                        </a:spcAft>
                      </a:pPr>
                      <a:r>
                        <a:rPr lang="en-US" altLang="zh-CN" sz="1050" b="1" kern="100">
                          <a:solidFill>
                            <a:srgbClr val="000000"/>
                          </a:solidFill>
                          <a:effectLst/>
                          <a:latin typeface="Times New Roman" panose="02020603050405020304" pitchFamily="18" charset="0"/>
                          <a:ea typeface="仿宋" panose="02010609060101010101" charset="-122"/>
                        </a:rPr>
                        <a:t>1 </a:t>
                      </a:r>
                      <a:r>
                        <a:rPr lang="zh-CN" altLang="en-US" sz="1050" b="1" kern="100">
                          <a:solidFill>
                            <a:srgbClr val="000000"/>
                          </a:solidFill>
                          <a:effectLst/>
                          <a:latin typeface="仿宋" panose="02010609060101010101" charset="-122"/>
                          <a:ea typeface="仿宋" panose="02010609060101010101" charset="-122"/>
                        </a:rPr>
                        <a:t>人</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tc>
              </a:tr>
              <a:tr h="255526">
                <a:tc>
                  <a:txBody>
                    <a:bodyPr/>
                    <a:lstStyle/>
                    <a:p>
                      <a:pPr marL="0" marR="36195" indent="0" algn="ctr">
                        <a:lnSpc>
                          <a:spcPct val="107000"/>
                        </a:lnSpc>
                        <a:spcAft>
                          <a:spcPts val="0"/>
                        </a:spcAft>
                      </a:pPr>
                      <a:r>
                        <a:rPr lang="en-US" altLang="zh-CN" sz="1050" b="1" kern="100">
                          <a:solidFill>
                            <a:srgbClr val="000000"/>
                          </a:solidFill>
                          <a:effectLst/>
                          <a:latin typeface="Times New Roman" panose="02020603050405020304" pitchFamily="18" charset="0"/>
                          <a:ea typeface="仿宋" panose="02010609060101010101" charset="-122"/>
                        </a:rPr>
                        <a:t>11</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nchor="b"/>
                </a:tc>
                <a:tc rowSpan="3">
                  <a:txBody>
                    <a:bodyPr/>
                    <a:lstStyle/>
                    <a:p>
                      <a:pPr marL="6985" marR="0" indent="0" algn="ctr">
                        <a:lnSpc>
                          <a:spcPct val="107000"/>
                        </a:lnSpc>
                        <a:spcAft>
                          <a:spcPts val="0"/>
                        </a:spcAft>
                      </a:pPr>
                      <a:r>
                        <a:rPr lang="zh-CN" altLang="en-US" sz="1050" b="1" kern="100" dirty="0">
                          <a:solidFill>
                            <a:srgbClr val="000000"/>
                          </a:solidFill>
                          <a:effectLst/>
                          <a:latin typeface="仿宋" panose="02010609060101010101" charset="-122"/>
                          <a:ea typeface="仿宋" panose="02010609060101010101" charset="-122"/>
                        </a:rPr>
                        <a:t>分包单位</a:t>
                      </a:r>
                      <a:r>
                        <a:rPr lang="zh-CN" altLang="en-US" sz="1200" b="1" kern="100" dirty="0">
                          <a:solidFill>
                            <a:srgbClr val="000000"/>
                          </a:solidFill>
                          <a:effectLst/>
                          <a:latin typeface="仿宋" panose="02010609060101010101" charset="-122"/>
                          <a:ea typeface="仿宋" panose="02010609060101010101" charset="-122"/>
                        </a:rPr>
                        <a:t> </a:t>
                      </a:r>
                      <a:endParaRPr lang="zh-CN" altLang="en-US" sz="12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800"/>
                        </a:spcAft>
                      </a:pPr>
                      <a:r>
                        <a:rPr lang="zh-CN" altLang="en-US" sz="1200" b="1" kern="100" dirty="0">
                          <a:solidFill>
                            <a:srgbClr val="000000"/>
                          </a:solidFill>
                          <a:effectLst/>
                          <a:latin typeface="仿宋" panose="02010609060101010101" charset="-122"/>
                          <a:ea typeface="仿宋" panose="02010609060101010101" charset="-122"/>
                        </a:rPr>
                        <a:t> </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ctr"/>
                </a:tc>
                <a:tc rowSpan="3">
                  <a:txBody>
                    <a:bodyPr/>
                    <a:lstStyle/>
                    <a:p>
                      <a:pPr marL="0" marR="0" indent="0" algn="ctr">
                        <a:lnSpc>
                          <a:spcPct val="107000"/>
                        </a:lnSpc>
                        <a:spcAft>
                          <a:spcPts val="0"/>
                        </a:spcAft>
                      </a:pPr>
                      <a:r>
                        <a:rPr lang="zh-CN" altLang="en-US" sz="1050" b="1" kern="100" dirty="0">
                          <a:solidFill>
                            <a:srgbClr val="000000"/>
                          </a:solidFill>
                          <a:effectLst/>
                          <a:latin typeface="仿宋" panose="02010609060101010101" charset="-122"/>
                          <a:ea typeface="仿宋" panose="02010609060101010101" charset="-122"/>
                        </a:rPr>
                        <a:t>劳务分包、专业分包</a:t>
                      </a:r>
                      <a:endParaRPr lang="zh-CN" altLang="en-US" sz="12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800"/>
                        </a:spcAft>
                      </a:pPr>
                      <a:r>
                        <a:rPr lang="zh-CN" altLang="en-US" sz="1200" b="1" kern="100" dirty="0">
                          <a:solidFill>
                            <a:srgbClr val="000000"/>
                          </a:solidFill>
                          <a:effectLst/>
                          <a:latin typeface="仿宋" panose="02010609060101010101" charset="-122"/>
                          <a:ea typeface="仿宋" panose="02010609060101010101" charset="-122"/>
                        </a:rPr>
                        <a:t> </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ctr"/>
                </a:tc>
                <a:tc>
                  <a:txBody>
                    <a:bodyPr/>
                    <a:lstStyle/>
                    <a:p>
                      <a:pPr marL="0" marR="34925" indent="0" algn="ctr">
                        <a:lnSpc>
                          <a:spcPct val="107000"/>
                        </a:lnSpc>
                        <a:spcAft>
                          <a:spcPts val="0"/>
                        </a:spcAft>
                      </a:pPr>
                      <a:r>
                        <a:rPr lang="en-US" altLang="zh-CN" sz="1050" b="1" kern="100" dirty="0">
                          <a:solidFill>
                            <a:srgbClr val="000000"/>
                          </a:solidFill>
                          <a:effectLst/>
                          <a:latin typeface="Times New Roman" panose="02020603050405020304" pitchFamily="18" charset="0"/>
                          <a:ea typeface="仿宋" panose="02010609060101010101" charset="-122"/>
                        </a:rPr>
                        <a:t>50 </a:t>
                      </a:r>
                      <a:r>
                        <a:rPr lang="zh-CN" altLang="en-US" sz="1050" b="1" kern="100" dirty="0">
                          <a:solidFill>
                            <a:srgbClr val="000000"/>
                          </a:solidFill>
                          <a:effectLst/>
                          <a:latin typeface="仿宋" panose="02010609060101010101" charset="-122"/>
                          <a:ea typeface="仿宋" panose="02010609060101010101" charset="-122"/>
                        </a:rPr>
                        <a:t>人以下</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tc>
                <a:tc>
                  <a:txBody>
                    <a:bodyPr/>
                    <a:lstStyle/>
                    <a:p>
                      <a:pPr marL="116840" marR="0" indent="0" algn="ctr">
                        <a:lnSpc>
                          <a:spcPct val="107000"/>
                        </a:lnSpc>
                        <a:spcAft>
                          <a:spcPts val="0"/>
                        </a:spcAft>
                      </a:pPr>
                      <a:r>
                        <a:rPr lang="zh-CN" altLang="en-US" sz="1050" b="1" kern="100" dirty="0">
                          <a:solidFill>
                            <a:srgbClr val="000000"/>
                          </a:solidFill>
                          <a:effectLst/>
                          <a:latin typeface="仿宋" panose="02010609060101010101" charset="-122"/>
                          <a:ea typeface="仿宋" panose="02010609060101010101" charset="-122"/>
                        </a:rPr>
                        <a:t>专职</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tc>
                <a:tc>
                  <a:txBody>
                    <a:bodyPr/>
                    <a:lstStyle/>
                    <a:p>
                      <a:pPr marL="92710" marR="0" indent="0" algn="ctr">
                        <a:lnSpc>
                          <a:spcPct val="107000"/>
                        </a:lnSpc>
                        <a:spcAft>
                          <a:spcPts val="0"/>
                        </a:spcAft>
                      </a:pPr>
                      <a:r>
                        <a:rPr lang="zh-CN" altLang="en-US" sz="1050" b="1" kern="100" dirty="0">
                          <a:solidFill>
                            <a:srgbClr val="000000"/>
                          </a:solidFill>
                          <a:effectLst/>
                          <a:latin typeface="仿宋" panose="02010609060101010101" charset="-122"/>
                          <a:ea typeface="仿宋" panose="02010609060101010101" charset="-122"/>
                        </a:rPr>
                        <a:t>不少于 </a:t>
                      </a:r>
                      <a:r>
                        <a:rPr lang="en-US" altLang="zh-CN" sz="1050" b="1" kern="100" dirty="0">
                          <a:solidFill>
                            <a:srgbClr val="000000"/>
                          </a:solidFill>
                          <a:effectLst/>
                          <a:latin typeface="Times New Roman" panose="02020603050405020304" pitchFamily="18" charset="0"/>
                          <a:ea typeface="仿宋" panose="02010609060101010101" charset="-122"/>
                        </a:rPr>
                        <a:t>1 </a:t>
                      </a:r>
                      <a:r>
                        <a:rPr lang="zh-CN" altLang="en-US" sz="1050" b="1" kern="100" dirty="0">
                          <a:solidFill>
                            <a:srgbClr val="000000"/>
                          </a:solidFill>
                          <a:effectLst/>
                          <a:latin typeface="仿宋" panose="02010609060101010101" charset="-122"/>
                          <a:ea typeface="仿宋" panose="02010609060101010101" charset="-122"/>
                        </a:rPr>
                        <a:t>人</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tc>
              </a:tr>
              <a:tr h="255526">
                <a:tc>
                  <a:txBody>
                    <a:bodyPr/>
                    <a:lstStyle/>
                    <a:p>
                      <a:pPr marL="0" marR="36195" indent="0" algn="ctr">
                        <a:lnSpc>
                          <a:spcPct val="107000"/>
                        </a:lnSpc>
                        <a:spcAft>
                          <a:spcPts val="0"/>
                        </a:spcAft>
                      </a:pPr>
                      <a:r>
                        <a:rPr lang="en-US" altLang="zh-CN" sz="1050" b="1" kern="100">
                          <a:solidFill>
                            <a:srgbClr val="000000"/>
                          </a:solidFill>
                          <a:effectLst/>
                          <a:latin typeface="Times New Roman" panose="02020603050405020304" pitchFamily="18" charset="0"/>
                          <a:ea typeface="仿宋" panose="02010609060101010101" charset="-122"/>
                        </a:rPr>
                        <a:t>12</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nchor="b"/>
                </a:tc>
                <a:tc vMerge="1">
                  <a:tcPr marL="68580" marR="35560" marT="78105" marB="3175"/>
                </a:tc>
                <a:tc vMerge="1">
                  <a:tcPr marL="68580" marR="35560" marT="78105" marB="3175"/>
                </a:tc>
                <a:tc>
                  <a:txBody>
                    <a:bodyPr/>
                    <a:lstStyle/>
                    <a:p>
                      <a:pPr marL="0" marR="33655" indent="0" algn="ctr">
                        <a:lnSpc>
                          <a:spcPct val="107000"/>
                        </a:lnSpc>
                        <a:spcAft>
                          <a:spcPts val="0"/>
                        </a:spcAft>
                      </a:pPr>
                      <a:r>
                        <a:rPr lang="en-US" altLang="zh-CN" sz="1050" b="1" kern="100" dirty="0">
                          <a:solidFill>
                            <a:srgbClr val="000000"/>
                          </a:solidFill>
                          <a:effectLst/>
                          <a:latin typeface="Times New Roman" panose="02020603050405020304" pitchFamily="18" charset="0"/>
                          <a:ea typeface="仿宋" panose="02010609060101010101" charset="-122"/>
                        </a:rPr>
                        <a:t>50 </a:t>
                      </a:r>
                      <a:r>
                        <a:rPr lang="zh-CN" altLang="en-US" sz="1050" b="1" kern="100" dirty="0">
                          <a:solidFill>
                            <a:srgbClr val="000000"/>
                          </a:solidFill>
                          <a:effectLst/>
                          <a:latin typeface="仿宋" panose="02010609060101010101" charset="-122"/>
                          <a:ea typeface="仿宋" panose="02010609060101010101" charset="-122"/>
                        </a:rPr>
                        <a:t>人（含）</a:t>
                      </a:r>
                      <a:r>
                        <a:rPr lang="en-US" altLang="zh-CN" sz="1050" b="1" kern="100" dirty="0">
                          <a:solidFill>
                            <a:srgbClr val="000000"/>
                          </a:solidFill>
                          <a:effectLst/>
                          <a:latin typeface="Times New Roman" panose="02020603050405020304" pitchFamily="18" charset="0"/>
                          <a:ea typeface="仿宋" panose="02010609060101010101" charset="-122"/>
                        </a:rPr>
                        <a:t>-200 </a:t>
                      </a:r>
                      <a:r>
                        <a:rPr lang="zh-CN" altLang="en-US" sz="1050" b="1" kern="100" dirty="0">
                          <a:solidFill>
                            <a:srgbClr val="000000"/>
                          </a:solidFill>
                          <a:effectLst/>
                          <a:latin typeface="仿宋" panose="02010609060101010101" charset="-122"/>
                          <a:ea typeface="仿宋" panose="02010609060101010101" charset="-122"/>
                        </a:rPr>
                        <a:t>人</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tc>
                <a:tc>
                  <a:txBody>
                    <a:bodyPr/>
                    <a:lstStyle/>
                    <a:p>
                      <a:pPr marL="116840" marR="0" indent="0" algn="ctr">
                        <a:lnSpc>
                          <a:spcPct val="107000"/>
                        </a:lnSpc>
                        <a:spcAft>
                          <a:spcPts val="0"/>
                        </a:spcAft>
                      </a:pPr>
                      <a:r>
                        <a:rPr lang="zh-CN" altLang="en-US" sz="1050" b="1" kern="100">
                          <a:solidFill>
                            <a:srgbClr val="000000"/>
                          </a:solidFill>
                          <a:effectLst/>
                          <a:latin typeface="仿宋" panose="02010609060101010101" charset="-122"/>
                          <a:ea typeface="仿宋" panose="02010609060101010101" charset="-122"/>
                        </a:rPr>
                        <a:t>专职</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tc>
                <a:tc>
                  <a:txBody>
                    <a:bodyPr/>
                    <a:lstStyle/>
                    <a:p>
                      <a:pPr marL="92710" marR="0" indent="0" algn="ctr">
                        <a:lnSpc>
                          <a:spcPct val="107000"/>
                        </a:lnSpc>
                        <a:spcAft>
                          <a:spcPts val="0"/>
                        </a:spcAft>
                      </a:pPr>
                      <a:r>
                        <a:rPr lang="zh-CN" altLang="en-US" sz="1050" b="1" kern="100" dirty="0">
                          <a:solidFill>
                            <a:srgbClr val="000000"/>
                          </a:solidFill>
                          <a:effectLst/>
                          <a:latin typeface="仿宋" panose="02010609060101010101" charset="-122"/>
                          <a:ea typeface="仿宋" panose="02010609060101010101" charset="-122"/>
                        </a:rPr>
                        <a:t>不少于 </a:t>
                      </a:r>
                      <a:r>
                        <a:rPr lang="en-US" altLang="zh-CN" sz="1050" b="1" kern="100" dirty="0">
                          <a:solidFill>
                            <a:srgbClr val="000000"/>
                          </a:solidFill>
                          <a:effectLst/>
                          <a:latin typeface="Times New Roman" panose="02020603050405020304" pitchFamily="18" charset="0"/>
                          <a:ea typeface="仿宋" panose="02010609060101010101" charset="-122"/>
                        </a:rPr>
                        <a:t>2 </a:t>
                      </a:r>
                      <a:r>
                        <a:rPr lang="zh-CN" altLang="en-US" sz="1050" b="1" kern="100" dirty="0">
                          <a:solidFill>
                            <a:srgbClr val="000000"/>
                          </a:solidFill>
                          <a:effectLst/>
                          <a:latin typeface="仿宋" panose="02010609060101010101" charset="-122"/>
                          <a:ea typeface="仿宋" panose="02010609060101010101" charset="-122"/>
                        </a:rPr>
                        <a:t>人</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tc>
              </a:tr>
              <a:tr h="255526">
                <a:tc>
                  <a:txBody>
                    <a:bodyPr/>
                    <a:lstStyle/>
                    <a:p>
                      <a:pPr marL="0" marR="36195" indent="0" algn="ctr">
                        <a:lnSpc>
                          <a:spcPct val="107000"/>
                        </a:lnSpc>
                        <a:spcAft>
                          <a:spcPts val="0"/>
                        </a:spcAft>
                      </a:pPr>
                      <a:r>
                        <a:rPr lang="en-US" altLang="zh-CN" sz="1050" b="1" kern="100">
                          <a:solidFill>
                            <a:srgbClr val="000000"/>
                          </a:solidFill>
                          <a:effectLst/>
                          <a:latin typeface="Times New Roman" panose="02020603050405020304" pitchFamily="18" charset="0"/>
                          <a:ea typeface="仿宋" panose="02010609060101010101" charset="-122"/>
                        </a:rPr>
                        <a:t>13</a:t>
                      </a:r>
                      <a:endParaRPr lang="zh-CN" altLang="en-US" sz="1200" b="1" kern="100">
                        <a:solidFill>
                          <a:srgbClr val="000000"/>
                        </a:solidFill>
                        <a:effectLst/>
                        <a:latin typeface="仿宋" panose="02010609060101010101" charset="-122"/>
                        <a:ea typeface="仿宋" panose="02010609060101010101" charset="-122"/>
                      </a:endParaRPr>
                    </a:p>
                  </a:txBody>
                  <a:tcPr marL="68580" marR="35560" marT="78105" marB="3175" anchor="b"/>
                </a:tc>
                <a:tc vMerge="1">
                  <a:tcPr marL="68580" marR="35560" marT="78105" marB="3175"/>
                </a:tc>
                <a:tc vMerge="1">
                  <a:tcPr marL="68580" marR="35560" marT="78105" marB="3175"/>
                </a:tc>
                <a:tc>
                  <a:txBody>
                    <a:bodyPr/>
                    <a:lstStyle/>
                    <a:p>
                      <a:pPr marL="0" marR="34925" indent="0" algn="ctr">
                        <a:lnSpc>
                          <a:spcPct val="107000"/>
                        </a:lnSpc>
                        <a:spcAft>
                          <a:spcPts val="0"/>
                        </a:spcAft>
                      </a:pPr>
                      <a:r>
                        <a:rPr lang="en-US" altLang="zh-CN" sz="1050" b="1" kern="100" dirty="0">
                          <a:solidFill>
                            <a:srgbClr val="000000"/>
                          </a:solidFill>
                          <a:effectLst/>
                          <a:latin typeface="Times New Roman" panose="02020603050405020304" pitchFamily="18" charset="0"/>
                          <a:ea typeface="仿宋" panose="02010609060101010101" charset="-122"/>
                        </a:rPr>
                        <a:t>200 </a:t>
                      </a:r>
                      <a:r>
                        <a:rPr lang="zh-CN" altLang="en-US" sz="1050" b="1" kern="100" dirty="0">
                          <a:solidFill>
                            <a:srgbClr val="000000"/>
                          </a:solidFill>
                          <a:effectLst/>
                          <a:latin typeface="仿宋" panose="02010609060101010101" charset="-122"/>
                          <a:ea typeface="仿宋" panose="02010609060101010101" charset="-122"/>
                        </a:rPr>
                        <a:t>人（含）以上</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ctr"/>
                </a:tc>
                <a:tc>
                  <a:txBody>
                    <a:bodyPr/>
                    <a:lstStyle/>
                    <a:p>
                      <a:pPr marL="116840" marR="0" indent="0" algn="ctr">
                        <a:lnSpc>
                          <a:spcPct val="107000"/>
                        </a:lnSpc>
                        <a:spcAft>
                          <a:spcPts val="0"/>
                        </a:spcAft>
                      </a:pPr>
                      <a:r>
                        <a:rPr lang="zh-CN" altLang="en-US" sz="1050" b="1" kern="100" dirty="0">
                          <a:solidFill>
                            <a:srgbClr val="000000"/>
                          </a:solidFill>
                          <a:effectLst/>
                          <a:latin typeface="仿宋" panose="02010609060101010101" charset="-122"/>
                          <a:ea typeface="仿宋" panose="02010609060101010101" charset="-122"/>
                        </a:rPr>
                        <a:t>专职</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nchor="ctr"/>
                </a:tc>
                <a:tc>
                  <a:txBody>
                    <a:bodyPr/>
                    <a:lstStyle/>
                    <a:p>
                      <a:pPr marL="0" marR="0" indent="0" algn="ctr">
                        <a:lnSpc>
                          <a:spcPct val="107000"/>
                        </a:lnSpc>
                        <a:spcAft>
                          <a:spcPts val="0"/>
                        </a:spcAft>
                      </a:pPr>
                      <a:r>
                        <a:rPr lang="zh-CN" altLang="en-US" sz="1050" b="1" kern="100" dirty="0">
                          <a:solidFill>
                            <a:srgbClr val="000000"/>
                          </a:solidFill>
                          <a:effectLst/>
                          <a:latin typeface="仿宋" panose="02010609060101010101" charset="-122"/>
                          <a:ea typeface="仿宋" panose="02010609060101010101" charset="-122"/>
                        </a:rPr>
                        <a:t>不少于</a:t>
                      </a:r>
                      <a:r>
                        <a:rPr lang="en-US" altLang="zh-CN" sz="1050" b="1" kern="100" dirty="0">
                          <a:solidFill>
                            <a:srgbClr val="000000"/>
                          </a:solidFill>
                          <a:effectLst/>
                          <a:latin typeface="Times New Roman" panose="02020603050405020304" pitchFamily="18" charset="0"/>
                          <a:ea typeface="仿宋" panose="02010609060101010101" charset="-122"/>
                        </a:rPr>
                        <a:t>3 </a:t>
                      </a:r>
                      <a:r>
                        <a:rPr lang="zh-CN" altLang="en-US" sz="1050" b="1" kern="100" dirty="0">
                          <a:solidFill>
                            <a:srgbClr val="000000"/>
                          </a:solidFill>
                          <a:effectLst/>
                          <a:latin typeface="仿宋" panose="02010609060101010101" charset="-122"/>
                          <a:ea typeface="仿宋" panose="02010609060101010101" charset="-122"/>
                        </a:rPr>
                        <a:t>人，且并根据所承担的分部分项工程施工危险实际情况增加，不得少于工程施工人员总人数的</a:t>
                      </a:r>
                      <a:r>
                        <a:rPr lang="en-US" altLang="zh-CN" sz="1050" b="1" kern="100" dirty="0">
                          <a:solidFill>
                            <a:srgbClr val="000000"/>
                          </a:solidFill>
                          <a:effectLst/>
                          <a:latin typeface="Times New Roman" panose="02020603050405020304" pitchFamily="18" charset="0"/>
                          <a:ea typeface="仿宋" panose="02010609060101010101" charset="-122"/>
                        </a:rPr>
                        <a:t>5‰</a:t>
                      </a:r>
                      <a:endParaRPr lang="zh-CN" altLang="en-US" sz="1200" b="1" kern="100" dirty="0">
                        <a:solidFill>
                          <a:srgbClr val="000000"/>
                        </a:solidFill>
                        <a:effectLst/>
                        <a:latin typeface="仿宋" panose="02010609060101010101" charset="-122"/>
                        <a:ea typeface="仿宋" panose="02010609060101010101" charset="-122"/>
                      </a:endParaRPr>
                    </a:p>
                  </a:txBody>
                  <a:tcPr marL="68580" marR="35560" marT="78105" marB="3175"/>
                </a:tc>
              </a:tr>
            </a:tbl>
          </a:graphicData>
        </a:graphic>
      </p:graphicFrame>
    </p:spTree>
  </p:cSld>
  <p:clrMapOvr>
    <a:masterClrMapping/>
  </p:clrMapOvr>
  <p:transition>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a:t>
            </a:r>
            <a:r>
              <a:rPr lang="zh-CN" altLang="en-US" sz="2000" b="1" dirty="0">
                <a:latin typeface="仿宋" panose="02010609060101010101" charset="-122"/>
                <a:ea typeface="仿宋" panose="02010609060101010101" charset="-122"/>
                <a:cs typeface="仿宋" panose="02010609060101010101" charset="-122"/>
              </a:rPr>
              <a:t>  资源配置规定</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666576" y="1254014"/>
            <a:ext cx="10153823" cy="1142620"/>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rPr>
              <a:t>（</a:t>
            </a:r>
            <a:r>
              <a:rPr lang="en-US" altLang="zh-CN" sz="1600" b="1" dirty="0">
                <a:latin typeface="仿宋" panose="02010609060101010101" charset="-122"/>
                <a:ea typeface="仿宋" panose="02010609060101010101" charset="-122"/>
                <a:cs typeface="仿宋" panose="02010609060101010101" charset="-122"/>
              </a:rPr>
              <a:t>3</a:t>
            </a:r>
            <a:r>
              <a:rPr lang="zh-CN" altLang="en-US" sz="1600" b="1" dirty="0">
                <a:latin typeface="仿宋" panose="02010609060101010101" charset="-122"/>
                <a:ea typeface="仿宋" panose="02010609060101010101" charset="-122"/>
                <a:cs typeface="仿宋" panose="02010609060101010101" charset="-122"/>
              </a:rPr>
              <a:t>）总分包安全管理人员合署办公</a:t>
            </a:r>
            <a:endParaRPr lang="zh-CN" altLang="en-US" sz="1600" b="1" dirty="0">
              <a:latin typeface="仿宋" panose="02010609060101010101" charset="-122"/>
              <a:ea typeface="仿宋" panose="02010609060101010101" charset="-122"/>
              <a:cs typeface="仿宋" panose="02010609060101010101" charset="-122"/>
            </a:endParaRPr>
          </a:p>
          <a:p>
            <a:pPr>
              <a:lnSpc>
                <a:spcPct val="150000"/>
              </a:lnSpc>
            </a:pPr>
            <a:r>
              <a:rPr lang="zh-CN" altLang="en-US" sz="1600" b="1" dirty="0">
                <a:latin typeface="仿宋" panose="02010609060101010101" charset="-122"/>
                <a:ea typeface="仿宋" panose="02010609060101010101" charset="-122"/>
                <a:cs typeface="仿宋" panose="02010609060101010101" charset="-122"/>
              </a:rPr>
              <a:t>项目安全总监负责分包安全管理人员的考勤，根据合同中关于分包安全管理人员的工资等管理费用的约定，将相关费用的计提情况提交项目商务部。商务经理在分包月底报量中予以核算。</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graphicFrame>
        <p:nvGraphicFramePr>
          <p:cNvPr id="3" name="表格 2"/>
          <p:cNvGraphicFramePr>
            <a:graphicFrameLocks noGrp="1"/>
          </p:cNvGraphicFramePr>
          <p:nvPr/>
        </p:nvGraphicFramePr>
        <p:xfrm>
          <a:off x="810649" y="2582314"/>
          <a:ext cx="9835580" cy="3021672"/>
        </p:xfrm>
        <a:graphic>
          <a:graphicData uri="http://schemas.openxmlformats.org/drawingml/2006/table">
            <a:tbl>
              <a:tblPr>
                <a:tableStyleId>{5C22544A-7EE6-4342-B048-85BDC9FD1C3A}</a:tableStyleId>
              </a:tblPr>
              <a:tblGrid>
                <a:gridCol w="770992"/>
                <a:gridCol w="1781849"/>
                <a:gridCol w="4574556"/>
                <a:gridCol w="2708183"/>
              </a:tblGrid>
              <a:tr h="628328">
                <a:tc>
                  <a:txBody>
                    <a:bodyPr/>
                    <a:lstStyle/>
                    <a:p>
                      <a:pPr marL="0" marR="0" indent="0" algn="just">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600" b="1" kern="100" dirty="0">
                        <a:solidFill>
                          <a:schemeClr val="bg1"/>
                        </a:solidFill>
                        <a:effectLst/>
                        <a:latin typeface="仿宋" panose="02010609060101010101" charset="-122"/>
                        <a:ea typeface="仿宋" panose="02010609060101010101" charset="-122"/>
                      </a:endParaRPr>
                    </a:p>
                  </a:txBody>
                  <a:tcPr marL="107861" marR="112720" marT="92314" marB="69964">
                    <a:solidFill>
                      <a:srgbClr val="00AEEF"/>
                    </a:solidFill>
                  </a:tcPr>
                </a:tc>
                <a:tc>
                  <a:txBody>
                    <a:bodyPr/>
                    <a:lstStyle/>
                    <a:p>
                      <a:pPr marL="147320" marR="0" indent="0">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管理内容</a:t>
                      </a:r>
                      <a:endParaRPr lang="zh-CN" altLang="en-US" sz="1600" b="1" kern="100" dirty="0">
                        <a:solidFill>
                          <a:schemeClr val="bg1"/>
                        </a:solidFill>
                        <a:effectLst/>
                        <a:latin typeface="仿宋" panose="02010609060101010101" charset="-122"/>
                        <a:ea typeface="仿宋" panose="02010609060101010101" charset="-122"/>
                      </a:endParaRPr>
                    </a:p>
                  </a:txBody>
                  <a:tcPr marL="107861" marR="112720" marT="92314" marB="69964">
                    <a:solidFill>
                      <a:srgbClr val="00AEEF"/>
                    </a:solidFill>
                  </a:tcPr>
                </a:tc>
                <a:tc>
                  <a:txBody>
                    <a:bodyPr/>
                    <a:lstStyle/>
                    <a:p>
                      <a:pPr marL="2540"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600" b="1" kern="100" dirty="0">
                        <a:solidFill>
                          <a:schemeClr val="bg1"/>
                        </a:solidFill>
                        <a:effectLst/>
                        <a:latin typeface="仿宋" panose="02010609060101010101" charset="-122"/>
                        <a:ea typeface="仿宋" panose="02010609060101010101" charset="-122"/>
                      </a:endParaRPr>
                    </a:p>
                  </a:txBody>
                  <a:tcPr marL="107861" marR="112720" marT="92314" marB="69964">
                    <a:solidFill>
                      <a:srgbClr val="00AEEF"/>
                    </a:solidFill>
                  </a:tcPr>
                </a:tc>
                <a:tc>
                  <a:txBody>
                    <a:bodyPr/>
                    <a:lstStyle/>
                    <a:p>
                      <a:pPr marL="1905" marR="0" indent="0" algn="ctr">
                        <a:lnSpc>
                          <a:spcPct val="107000"/>
                        </a:lnSpc>
                        <a:spcAft>
                          <a:spcPts val="0"/>
                        </a:spcAft>
                      </a:pPr>
                      <a:r>
                        <a:rPr lang="zh-CN" altLang="en-US" sz="1400" b="1" kern="100" dirty="0">
                          <a:solidFill>
                            <a:schemeClr val="bg1"/>
                          </a:solidFill>
                          <a:effectLst/>
                          <a:latin typeface="仿宋" panose="02010609060101010101" charset="-122"/>
                          <a:ea typeface="仿宋" panose="02010609060101010101" charset="-122"/>
                        </a:rPr>
                        <a:t>责任人</a:t>
                      </a:r>
                      <a:endParaRPr lang="zh-CN" altLang="en-US" sz="1600" b="1" kern="100" dirty="0">
                        <a:solidFill>
                          <a:schemeClr val="bg1"/>
                        </a:solidFill>
                        <a:effectLst/>
                        <a:latin typeface="仿宋" panose="02010609060101010101" charset="-122"/>
                        <a:ea typeface="仿宋" panose="02010609060101010101" charset="-122"/>
                      </a:endParaRPr>
                    </a:p>
                  </a:txBody>
                  <a:tcPr marL="107861" marR="112720" marT="92314" marB="69964">
                    <a:solidFill>
                      <a:srgbClr val="00AEEF"/>
                    </a:solidFill>
                  </a:tcPr>
                </a:tc>
              </a:tr>
              <a:tr h="628328">
                <a:tc>
                  <a:txBody>
                    <a:bodyPr/>
                    <a:lstStyle/>
                    <a:p>
                      <a:pPr marL="0" marR="1270" indent="0" algn="ctr">
                        <a:lnSpc>
                          <a:spcPct val="200000"/>
                        </a:lnSpc>
                        <a:spcAft>
                          <a:spcPts val="0"/>
                        </a:spcAft>
                      </a:pPr>
                      <a:r>
                        <a:rPr lang="en-US" altLang="zh-CN" sz="1200" b="1" kern="100" dirty="0">
                          <a:solidFill>
                            <a:schemeClr val="tx1"/>
                          </a:solidFill>
                          <a:effectLst/>
                          <a:latin typeface="仿宋" panose="02010609060101010101" charset="-122"/>
                          <a:ea typeface="仿宋" panose="02010609060101010101" charset="-122"/>
                        </a:rPr>
                        <a:t>1</a:t>
                      </a:r>
                      <a:endParaRPr lang="zh-CN" altLang="en-US" sz="1400" b="1" kern="100" dirty="0">
                        <a:solidFill>
                          <a:schemeClr val="tx1"/>
                        </a:solidFill>
                        <a:effectLst/>
                        <a:latin typeface="仿宋" panose="02010609060101010101" charset="-122"/>
                        <a:ea typeface="仿宋" panose="02010609060101010101" charset="-122"/>
                      </a:endParaRPr>
                    </a:p>
                  </a:txBody>
                  <a:tcPr marL="107861" marR="112720" marT="92314" marB="69964"/>
                </a:tc>
                <a:tc>
                  <a:txBody>
                    <a:bodyPr/>
                    <a:lstStyle/>
                    <a:p>
                      <a:pPr marL="14605" marR="0" indent="0" algn="ctr">
                        <a:lnSpc>
                          <a:spcPct val="200000"/>
                        </a:lnSpc>
                        <a:spcAft>
                          <a:spcPts val="0"/>
                        </a:spcAft>
                      </a:pPr>
                      <a:r>
                        <a:rPr lang="zh-CN" altLang="en-US" sz="1200" b="1" kern="100" dirty="0">
                          <a:solidFill>
                            <a:schemeClr val="tx1"/>
                          </a:solidFill>
                          <a:effectLst/>
                          <a:latin typeface="仿宋" panose="02010609060101010101" charset="-122"/>
                          <a:ea typeface="仿宋" panose="02010609060101010101" charset="-122"/>
                        </a:rPr>
                        <a:t>硬件设施配备</a:t>
                      </a:r>
                      <a:endParaRPr lang="zh-CN" altLang="en-US" sz="1400" b="1" kern="100" dirty="0">
                        <a:solidFill>
                          <a:schemeClr val="tx1"/>
                        </a:solidFill>
                        <a:effectLst/>
                        <a:latin typeface="仿宋" panose="02010609060101010101" charset="-122"/>
                        <a:ea typeface="仿宋" panose="02010609060101010101" charset="-122"/>
                      </a:endParaRPr>
                    </a:p>
                  </a:txBody>
                  <a:tcPr marL="107861" marR="112720" marT="92314" marB="69964"/>
                </a:tc>
                <a:tc>
                  <a:txBody>
                    <a:bodyPr/>
                    <a:lstStyle/>
                    <a:p>
                      <a:pPr marL="0" marR="1905" indent="0" algn="ctr">
                        <a:lnSpc>
                          <a:spcPct val="200000"/>
                        </a:lnSpc>
                        <a:spcAft>
                          <a:spcPts val="0"/>
                        </a:spcAft>
                      </a:pPr>
                      <a:r>
                        <a:rPr lang="zh-CN" altLang="en-US" sz="1200" b="1" kern="100" dirty="0">
                          <a:solidFill>
                            <a:schemeClr val="tx1"/>
                          </a:solidFill>
                          <a:effectLst/>
                          <a:latin typeface="仿宋" panose="02010609060101010101" charset="-122"/>
                          <a:ea typeface="仿宋" panose="02010609060101010101" charset="-122"/>
                        </a:rPr>
                        <a:t>设立专门的合署办公场所</a:t>
                      </a:r>
                      <a:endParaRPr lang="zh-CN" altLang="en-US" sz="1400" b="1" kern="100" dirty="0">
                        <a:solidFill>
                          <a:schemeClr val="tx1"/>
                        </a:solidFill>
                        <a:effectLst/>
                        <a:latin typeface="仿宋" panose="02010609060101010101" charset="-122"/>
                        <a:ea typeface="仿宋" panose="02010609060101010101" charset="-122"/>
                      </a:endParaRPr>
                    </a:p>
                  </a:txBody>
                  <a:tcPr marL="107861" marR="112720" marT="92314" marB="69964"/>
                </a:tc>
                <a:tc>
                  <a:txBody>
                    <a:bodyPr/>
                    <a:lstStyle/>
                    <a:p>
                      <a:pPr marL="0" marR="1270" indent="0" algn="ctr">
                        <a:lnSpc>
                          <a:spcPct val="200000"/>
                        </a:lnSpc>
                        <a:spcAft>
                          <a:spcPts val="0"/>
                        </a:spcAft>
                      </a:pPr>
                      <a:r>
                        <a:rPr lang="zh-CN" altLang="en-US" sz="1200" b="1" kern="100" dirty="0">
                          <a:solidFill>
                            <a:schemeClr val="tx1"/>
                          </a:solidFill>
                          <a:effectLst/>
                          <a:latin typeface="仿宋" panose="02010609060101010101" charset="-122"/>
                          <a:ea typeface="仿宋" panose="02010609060101010101" charset="-122"/>
                        </a:rPr>
                        <a:t>项目经理</a:t>
                      </a:r>
                      <a:endParaRPr lang="zh-CN" altLang="en-US" sz="1400" b="1" kern="100" dirty="0">
                        <a:solidFill>
                          <a:schemeClr val="tx1"/>
                        </a:solidFill>
                        <a:effectLst/>
                        <a:latin typeface="仿宋" panose="02010609060101010101" charset="-122"/>
                        <a:ea typeface="仿宋" panose="02010609060101010101" charset="-122"/>
                      </a:endParaRPr>
                    </a:p>
                  </a:txBody>
                  <a:tcPr marL="107861" marR="112720" marT="92314" marB="69964"/>
                </a:tc>
              </a:tr>
              <a:tr h="879150">
                <a:tc>
                  <a:txBody>
                    <a:bodyPr/>
                    <a:lstStyle/>
                    <a:p>
                      <a:pPr marL="635" marR="0" indent="0" algn="ctr">
                        <a:lnSpc>
                          <a:spcPct val="107000"/>
                        </a:lnSpc>
                        <a:spcAft>
                          <a:spcPts val="0"/>
                        </a:spcAft>
                      </a:pPr>
                      <a:r>
                        <a:rPr lang="en-US" altLang="zh-CN" sz="1200" b="1" kern="100" dirty="0">
                          <a:solidFill>
                            <a:schemeClr val="tx1"/>
                          </a:solidFill>
                          <a:effectLst/>
                          <a:latin typeface="仿宋" panose="02010609060101010101" charset="-122"/>
                          <a:ea typeface="仿宋" panose="02010609060101010101" charset="-122"/>
                        </a:rPr>
                        <a:t>2</a:t>
                      </a:r>
                      <a:endParaRPr lang="zh-CN" altLang="en-US" sz="1400" b="1" kern="100" dirty="0">
                        <a:solidFill>
                          <a:schemeClr val="tx1"/>
                        </a:solidFill>
                        <a:effectLst/>
                        <a:latin typeface="仿宋" panose="02010609060101010101" charset="-122"/>
                        <a:ea typeface="仿宋" panose="02010609060101010101" charset="-122"/>
                      </a:endParaRPr>
                    </a:p>
                  </a:txBody>
                  <a:tcPr marL="107861" marR="112720" marT="92314" marB="69964" anchor="ctr"/>
                </a:tc>
                <a:tc>
                  <a:txBody>
                    <a:bodyPr/>
                    <a:lstStyle/>
                    <a:p>
                      <a:pPr marL="156845" marR="0" indent="0" algn="ctr">
                        <a:lnSpc>
                          <a:spcPct val="107000"/>
                        </a:lnSpc>
                        <a:spcAft>
                          <a:spcPts val="0"/>
                        </a:spcAft>
                      </a:pPr>
                      <a:r>
                        <a:rPr lang="zh-CN" altLang="en-US" sz="1200" b="1" kern="100" dirty="0">
                          <a:solidFill>
                            <a:schemeClr val="tx1"/>
                          </a:solidFill>
                          <a:effectLst/>
                          <a:latin typeface="仿宋" panose="02010609060101010101" charset="-122"/>
                          <a:ea typeface="仿宋" panose="02010609060101010101" charset="-122"/>
                        </a:rPr>
                        <a:t>过程实施</a:t>
                      </a:r>
                      <a:endParaRPr lang="zh-CN" altLang="en-US" sz="1400" b="1" kern="100" dirty="0">
                        <a:solidFill>
                          <a:schemeClr val="tx1"/>
                        </a:solidFill>
                        <a:effectLst/>
                        <a:latin typeface="仿宋" panose="02010609060101010101" charset="-122"/>
                        <a:ea typeface="仿宋" panose="02010609060101010101" charset="-122"/>
                      </a:endParaRPr>
                    </a:p>
                  </a:txBody>
                  <a:tcPr marL="107861" marR="112720" marT="92314" marB="69964" anchor="ctr"/>
                </a:tc>
                <a:tc>
                  <a:txBody>
                    <a:bodyPr/>
                    <a:lstStyle/>
                    <a:p>
                      <a:pPr marL="0" marR="0" indent="0" algn="ctr">
                        <a:lnSpc>
                          <a:spcPct val="200000"/>
                        </a:lnSpc>
                        <a:spcAft>
                          <a:spcPts val="0"/>
                        </a:spcAft>
                      </a:pPr>
                      <a:r>
                        <a:rPr lang="zh-CN" altLang="en-US" sz="1200" b="1" kern="100" dirty="0">
                          <a:solidFill>
                            <a:schemeClr val="tx1"/>
                          </a:solidFill>
                          <a:effectLst/>
                          <a:latin typeface="仿宋" panose="02010609060101010101" charset="-122"/>
                          <a:ea typeface="仿宋" panose="02010609060101010101" charset="-122"/>
                        </a:rPr>
                        <a:t>对合署办公人员到岗情况进行考核，合署办公人员均需要形成安全巡查日志</a:t>
                      </a:r>
                      <a:endParaRPr lang="zh-CN" altLang="en-US" sz="1400" b="1" kern="100" dirty="0">
                        <a:solidFill>
                          <a:schemeClr val="tx1"/>
                        </a:solidFill>
                        <a:effectLst/>
                        <a:latin typeface="仿宋" panose="02010609060101010101" charset="-122"/>
                        <a:ea typeface="仿宋" panose="02010609060101010101" charset="-122"/>
                      </a:endParaRPr>
                    </a:p>
                  </a:txBody>
                  <a:tcPr marL="107861" marR="112720" marT="92314" marB="69964"/>
                </a:tc>
                <a:tc>
                  <a:txBody>
                    <a:bodyPr/>
                    <a:lstStyle/>
                    <a:p>
                      <a:pPr marL="635" marR="0" indent="0" algn="ctr">
                        <a:lnSpc>
                          <a:spcPct val="107000"/>
                        </a:lnSpc>
                        <a:spcAft>
                          <a:spcPts val="0"/>
                        </a:spcAft>
                      </a:pPr>
                      <a:r>
                        <a:rPr lang="zh-CN" altLang="en-US" sz="1200" b="1" kern="100" dirty="0">
                          <a:solidFill>
                            <a:schemeClr val="tx1"/>
                          </a:solidFill>
                          <a:effectLst/>
                          <a:latin typeface="仿宋" panose="02010609060101010101" charset="-122"/>
                          <a:ea typeface="仿宋" panose="02010609060101010101" charset="-122"/>
                        </a:rPr>
                        <a:t>安全总监</a:t>
                      </a:r>
                      <a:endParaRPr lang="zh-CN" altLang="en-US" sz="1400" b="1" kern="100" dirty="0">
                        <a:solidFill>
                          <a:schemeClr val="tx1"/>
                        </a:solidFill>
                        <a:effectLst/>
                        <a:latin typeface="仿宋" panose="02010609060101010101" charset="-122"/>
                        <a:ea typeface="仿宋" panose="02010609060101010101" charset="-122"/>
                      </a:endParaRPr>
                    </a:p>
                  </a:txBody>
                  <a:tcPr marL="107861" marR="112720" marT="92314" marB="69964" anchor="ctr"/>
                </a:tc>
              </a:tr>
              <a:tr h="885866">
                <a:tc>
                  <a:txBody>
                    <a:bodyPr/>
                    <a:lstStyle/>
                    <a:p>
                      <a:pPr marL="635" marR="0" indent="0" algn="ctr">
                        <a:lnSpc>
                          <a:spcPct val="107000"/>
                        </a:lnSpc>
                        <a:spcAft>
                          <a:spcPts val="0"/>
                        </a:spcAft>
                      </a:pPr>
                      <a:r>
                        <a:rPr lang="en-US" altLang="zh-CN" sz="1200" b="1" kern="100" dirty="0">
                          <a:solidFill>
                            <a:schemeClr val="tx1"/>
                          </a:solidFill>
                          <a:effectLst/>
                          <a:latin typeface="仿宋" panose="02010609060101010101" charset="-122"/>
                          <a:ea typeface="仿宋" panose="02010609060101010101" charset="-122"/>
                        </a:rPr>
                        <a:t>3</a:t>
                      </a:r>
                      <a:endParaRPr lang="zh-CN" altLang="en-US" sz="1400" b="1" kern="100" dirty="0">
                        <a:solidFill>
                          <a:schemeClr val="tx1"/>
                        </a:solidFill>
                        <a:effectLst/>
                        <a:latin typeface="仿宋" panose="02010609060101010101" charset="-122"/>
                        <a:ea typeface="仿宋" panose="02010609060101010101" charset="-122"/>
                      </a:endParaRPr>
                    </a:p>
                  </a:txBody>
                  <a:tcPr marL="107861" marR="112720" marT="92314" marB="69964" anchor="ctr"/>
                </a:tc>
                <a:tc>
                  <a:txBody>
                    <a:bodyPr/>
                    <a:lstStyle/>
                    <a:p>
                      <a:pPr marL="156845" marR="0" indent="0" algn="ctr">
                        <a:lnSpc>
                          <a:spcPct val="107000"/>
                        </a:lnSpc>
                        <a:spcAft>
                          <a:spcPts val="0"/>
                        </a:spcAft>
                      </a:pPr>
                      <a:r>
                        <a:rPr lang="zh-CN" altLang="en-US" sz="1200" b="1" kern="100">
                          <a:solidFill>
                            <a:schemeClr val="tx1"/>
                          </a:solidFill>
                          <a:effectLst/>
                          <a:latin typeface="仿宋" panose="02010609060101010101" charset="-122"/>
                          <a:ea typeface="仿宋" panose="02010609060101010101" charset="-122"/>
                        </a:rPr>
                        <a:t>结果反馈</a:t>
                      </a:r>
                      <a:endParaRPr lang="zh-CN" altLang="en-US" sz="1400" b="1" kern="100">
                        <a:solidFill>
                          <a:schemeClr val="tx1"/>
                        </a:solidFill>
                        <a:effectLst/>
                        <a:latin typeface="仿宋" panose="02010609060101010101" charset="-122"/>
                        <a:ea typeface="仿宋" panose="02010609060101010101" charset="-122"/>
                      </a:endParaRPr>
                    </a:p>
                  </a:txBody>
                  <a:tcPr marL="107861" marR="112720" marT="92314" marB="69964" anchor="ctr"/>
                </a:tc>
                <a:tc>
                  <a:txBody>
                    <a:bodyPr/>
                    <a:lstStyle/>
                    <a:p>
                      <a:pPr marL="0" marR="0" indent="0" algn="ctr">
                        <a:lnSpc>
                          <a:spcPct val="200000"/>
                        </a:lnSpc>
                        <a:spcAft>
                          <a:spcPts val="0"/>
                        </a:spcAft>
                      </a:pPr>
                      <a:r>
                        <a:rPr lang="zh-CN" altLang="en-US" sz="1200" b="1" kern="100" dirty="0">
                          <a:solidFill>
                            <a:schemeClr val="tx1"/>
                          </a:solidFill>
                          <a:effectLst/>
                          <a:latin typeface="仿宋" panose="02010609060101010101" charset="-122"/>
                          <a:ea typeface="仿宋" panose="02010609060101010101" charset="-122"/>
                        </a:rPr>
                        <a:t>对施工现场进行检查，召开每日例会，监督隐患排查及治理情况</a:t>
                      </a:r>
                      <a:endParaRPr lang="zh-CN" altLang="en-US" sz="1400" b="1" kern="100" dirty="0">
                        <a:solidFill>
                          <a:schemeClr val="tx1"/>
                        </a:solidFill>
                        <a:effectLst/>
                        <a:latin typeface="仿宋" panose="02010609060101010101" charset="-122"/>
                        <a:ea typeface="仿宋" panose="02010609060101010101" charset="-122"/>
                      </a:endParaRPr>
                    </a:p>
                  </a:txBody>
                  <a:tcPr marL="107861" marR="112720" marT="92314" marB="69964"/>
                </a:tc>
                <a:tc>
                  <a:txBody>
                    <a:bodyPr/>
                    <a:lstStyle/>
                    <a:p>
                      <a:pPr marL="635" marR="0" indent="0" algn="ctr">
                        <a:lnSpc>
                          <a:spcPct val="107000"/>
                        </a:lnSpc>
                        <a:spcAft>
                          <a:spcPts val="0"/>
                        </a:spcAft>
                      </a:pPr>
                      <a:r>
                        <a:rPr lang="zh-CN" altLang="en-US" sz="1200" b="1" kern="100" dirty="0">
                          <a:solidFill>
                            <a:schemeClr val="tx1"/>
                          </a:solidFill>
                          <a:effectLst/>
                          <a:latin typeface="仿宋" panose="02010609060101010101" charset="-122"/>
                          <a:ea typeface="仿宋" panose="02010609060101010101" charset="-122"/>
                        </a:rPr>
                        <a:t>安全总监</a:t>
                      </a:r>
                      <a:endParaRPr lang="zh-CN" altLang="en-US" sz="1400" b="1" kern="100" dirty="0">
                        <a:solidFill>
                          <a:schemeClr val="tx1"/>
                        </a:solidFill>
                        <a:effectLst/>
                        <a:latin typeface="仿宋" panose="02010609060101010101" charset="-122"/>
                        <a:ea typeface="仿宋" panose="02010609060101010101" charset="-122"/>
                      </a:endParaRPr>
                    </a:p>
                  </a:txBody>
                  <a:tcPr marL="107861" marR="112720" marT="92314" marB="69964" anchor="ctr"/>
                </a:tc>
              </a:tr>
            </a:tbl>
          </a:graphicData>
        </a:graphic>
      </p:graphicFrame>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4439"/>
          <p:cNvSpPr/>
          <p:nvPr>
            <p:custDataLst>
              <p:tags r:id="rId1"/>
            </p:custDataLst>
          </p:nvPr>
        </p:nvSpPr>
        <p:spPr bwMode="auto">
          <a:xfrm rot="18012422">
            <a:off x="6987381" y="1886744"/>
            <a:ext cx="1871663" cy="2873375"/>
          </a:xfrm>
          <a:custGeom>
            <a:avLst/>
            <a:gdLst>
              <a:gd name="T0" fmla="*/ 2147483647 w 760"/>
              <a:gd name="T1" fmla="*/ 2147483647 h 1166"/>
              <a:gd name="T2" fmla="*/ 2147483647 w 760"/>
              <a:gd name="T3" fmla="*/ 2147483647 h 1166"/>
              <a:gd name="T4" fmla="*/ 2147483647 w 760"/>
              <a:gd name="T5" fmla="*/ 2147483647 h 1166"/>
              <a:gd name="T6" fmla="*/ 2147483647 w 760"/>
              <a:gd name="T7" fmla="*/ 2147483647 h 1166"/>
              <a:gd name="T8" fmla="*/ 2147483647 w 760"/>
              <a:gd name="T9" fmla="*/ 2147483647 h 1166"/>
              <a:gd name="T10" fmla="*/ 2147483647 w 760"/>
              <a:gd name="T11" fmla="*/ 2147483647 h 1166"/>
              <a:gd name="T12" fmla="*/ 2147483647 w 760"/>
              <a:gd name="T13" fmla="*/ 2147483647 h 1166"/>
              <a:gd name="T14" fmla="*/ 2147483647 w 760"/>
              <a:gd name="T15" fmla="*/ 2147483647 h 1166"/>
              <a:gd name="T16" fmla="*/ 2147483647 w 760"/>
              <a:gd name="T17" fmla="*/ 2147483647 h 1166"/>
              <a:gd name="T18" fmla="*/ 2147483647 w 760"/>
              <a:gd name="T19" fmla="*/ 2147483647 h 1166"/>
              <a:gd name="T20" fmla="*/ 2147483647 w 760"/>
              <a:gd name="T21" fmla="*/ 2147483647 h 1166"/>
              <a:gd name="T22" fmla="*/ 2147483647 w 760"/>
              <a:gd name="T23" fmla="*/ 2147483647 h 1166"/>
              <a:gd name="T24" fmla="*/ 2147483647 w 760"/>
              <a:gd name="T25" fmla="*/ 2147483647 h 1166"/>
              <a:gd name="T26" fmla="*/ 2147483647 w 760"/>
              <a:gd name="T27" fmla="*/ 2147483647 h 1166"/>
              <a:gd name="T28" fmla="*/ 2147483647 w 760"/>
              <a:gd name="T29" fmla="*/ 2147483647 h 1166"/>
              <a:gd name="T30" fmla="*/ 2147483647 w 760"/>
              <a:gd name="T31" fmla="*/ 2147483647 h 1166"/>
              <a:gd name="T32" fmla="*/ 2147483647 w 760"/>
              <a:gd name="T33" fmla="*/ 2147483647 h 1166"/>
              <a:gd name="T34" fmla="*/ 2147483647 w 760"/>
              <a:gd name="T35" fmla="*/ 2147483647 h 1166"/>
              <a:gd name="T36" fmla="*/ 2147483647 w 760"/>
              <a:gd name="T37" fmla="*/ 2147483647 h 1166"/>
              <a:gd name="T38" fmla="*/ 2147483647 w 760"/>
              <a:gd name="T39" fmla="*/ 2147483647 h 1166"/>
              <a:gd name="T40" fmla="*/ 2147483647 w 760"/>
              <a:gd name="T41" fmla="*/ 2147483647 h 1166"/>
              <a:gd name="T42" fmla="*/ 2147483647 w 760"/>
              <a:gd name="T43" fmla="*/ 2147483647 h 1166"/>
              <a:gd name="T44" fmla="*/ 2147483647 w 760"/>
              <a:gd name="T45" fmla="*/ 2147483647 h 1166"/>
              <a:gd name="T46" fmla="*/ 2147483647 w 760"/>
              <a:gd name="T47" fmla="*/ 2147483647 h 1166"/>
              <a:gd name="T48" fmla="*/ 2147483647 w 760"/>
              <a:gd name="T49" fmla="*/ 2147483647 h 1166"/>
              <a:gd name="T50" fmla="*/ 2147483647 w 760"/>
              <a:gd name="T51" fmla="*/ 2147483647 h 1166"/>
              <a:gd name="T52" fmla="*/ 2147483647 w 760"/>
              <a:gd name="T53" fmla="*/ 2147483647 h 1166"/>
              <a:gd name="T54" fmla="*/ 2147483647 w 760"/>
              <a:gd name="T55" fmla="*/ 2147483647 h 1166"/>
              <a:gd name="T56" fmla="*/ 2147483647 w 760"/>
              <a:gd name="T57" fmla="*/ 2147483647 h 1166"/>
              <a:gd name="T58" fmla="*/ 2147483647 w 760"/>
              <a:gd name="T59" fmla="*/ 2147483647 h 1166"/>
              <a:gd name="T60" fmla="*/ 2147483647 w 760"/>
              <a:gd name="T61" fmla="*/ 2147483647 h 1166"/>
              <a:gd name="T62" fmla="*/ 2147483647 w 760"/>
              <a:gd name="T63" fmla="*/ 2147483647 h 1166"/>
              <a:gd name="T64" fmla="*/ 2147483647 w 760"/>
              <a:gd name="T65" fmla="*/ 2147483647 h 1166"/>
              <a:gd name="T66" fmla="*/ 2147483647 w 760"/>
              <a:gd name="T67" fmla="*/ 2147483647 h 1166"/>
              <a:gd name="T68" fmla="*/ 2147483647 w 760"/>
              <a:gd name="T69" fmla="*/ 2147483647 h 1166"/>
              <a:gd name="T70" fmla="*/ 2147483647 w 760"/>
              <a:gd name="T71" fmla="*/ 2147483647 h 1166"/>
              <a:gd name="T72" fmla="*/ 2147483647 w 760"/>
              <a:gd name="T73" fmla="*/ 2147483647 h 1166"/>
              <a:gd name="T74" fmla="*/ 2147483647 w 760"/>
              <a:gd name="T75" fmla="*/ 2147483647 h 1166"/>
              <a:gd name="T76" fmla="*/ 2147483647 w 760"/>
              <a:gd name="T77" fmla="*/ 2147483647 h 1166"/>
              <a:gd name="T78" fmla="*/ 2147483647 w 760"/>
              <a:gd name="T79" fmla="*/ 2147483647 h 1166"/>
              <a:gd name="T80" fmla="*/ 2147483647 w 760"/>
              <a:gd name="T81" fmla="*/ 2147483647 h 1166"/>
              <a:gd name="T82" fmla="*/ 2147483647 w 760"/>
              <a:gd name="T83" fmla="*/ 2147483647 h 1166"/>
              <a:gd name="T84" fmla="*/ 2147483647 w 760"/>
              <a:gd name="T85" fmla="*/ 2147483647 h 1166"/>
              <a:gd name="T86" fmla="*/ 2147483647 w 760"/>
              <a:gd name="T87" fmla="*/ 2147483647 h 1166"/>
              <a:gd name="T88" fmla="*/ 2147483647 w 760"/>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60" h="1166">
                <a:moveTo>
                  <a:pt x="534" y="0"/>
                </a:moveTo>
                <a:lnTo>
                  <a:pt x="234" y="2"/>
                </a:lnTo>
                <a:lnTo>
                  <a:pt x="0" y="407"/>
                </a:lnTo>
                <a:lnTo>
                  <a:pt x="152" y="662"/>
                </a:lnTo>
                <a:lnTo>
                  <a:pt x="260" y="476"/>
                </a:lnTo>
                <a:lnTo>
                  <a:pt x="262" y="474"/>
                </a:lnTo>
                <a:lnTo>
                  <a:pt x="268" y="472"/>
                </a:lnTo>
                <a:lnTo>
                  <a:pt x="284" y="472"/>
                </a:lnTo>
                <a:lnTo>
                  <a:pt x="306" y="476"/>
                </a:lnTo>
                <a:lnTo>
                  <a:pt x="330" y="482"/>
                </a:lnTo>
                <a:lnTo>
                  <a:pt x="376" y="496"/>
                </a:lnTo>
                <a:lnTo>
                  <a:pt x="402" y="506"/>
                </a:lnTo>
                <a:lnTo>
                  <a:pt x="424" y="516"/>
                </a:lnTo>
                <a:lnTo>
                  <a:pt x="444" y="528"/>
                </a:lnTo>
                <a:lnTo>
                  <a:pt x="464" y="542"/>
                </a:lnTo>
                <a:lnTo>
                  <a:pt x="484" y="556"/>
                </a:lnTo>
                <a:lnTo>
                  <a:pt x="502" y="574"/>
                </a:lnTo>
                <a:lnTo>
                  <a:pt x="518" y="590"/>
                </a:lnTo>
                <a:lnTo>
                  <a:pt x="532" y="610"/>
                </a:lnTo>
                <a:lnTo>
                  <a:pt x="546" y="630"/>
                </a:lnTo>
                <a:lnTo>
                  <a:pt x="556" y="652"/>
                </a:lnTo>
                <a:lnTo>
                  <a:pt x="566" y="676"/>
                </a:lnTo>
                <a:lnTo>
                  <a:pt x="572" y="700"/>
                </a:lnTo>
                <a:lnTo>
                  <a:pt x="576" y="726"/>
                </a:lnTo>
                <a:lnTo>
                  <a:pt x="576" y="752"/>
                </a:lnTo>
                <a:lnTo>
                  <a:pt x="576" y="776"/>
                </a:lnTo>
                <a:lnTo>
                  <a:pt x="574" y="804"/>
                </a:lnTo>
                <a:lnTo>
                  <a:pt x="570" y="830"/>
                </a:lnTo>
                <a:lnTo>
                  <a:pt x="564" y="856"/>
                </a:lnTo>
                <a:lnTo>
                  <a:pt x="556" y="880"/>
                </a:lnTo>
                <a:lnTo>
                  <a:pt x="548" y="906"/>
                </a:lnTo>
                <a:lnTo>
                  <a:pt x="538" y="930"/>
                </a:lnTo>
                <a:lnTo>
                  <a:pt x="516" y="978"/>
                </a:lnTo>
                <a:lnTo>
                  <a:pt x="492" y="1020"/>
                </a:lnTo>
                <a:lnTo>
                  <a:pt x="476" y="1042"/>
                </a:lnTo>
                <a:lnTo>
                  <a:pt x="458" y="1064"/>
                </a:lnTo>
                <a:lnTo>
                  <a:pt x="438" y="1084"/>
                </a:lnTo>
                <a:lnTo>
                  <a:pt x="418" y="1104"/>
                </a:lnTo>
                <a:lnTo>
                  <a:pt x="396" y="1124"/>
                </a:lnTo>
                <a:lnTo>
                  <a:pt x="374" y="1140"/>
                </a:lnTo>
                <a:lnTo>
                  <a:pt x="350" y="1154"/>
                </a:lnTo>
                <a:lnTo>
                  <a:pt x="324" y="1166"/>
                </a:lnTo>
                <a:lnTo>
                  <a:pt x="384" y="1138"/>
                </a:lnTo>
                <a:lnTo>
                  <a:pt x="412" y="1122"/>
                </a:lnTo>
                <a:lnTo>
                  <a:pt x="440" y="1104"/>
                </a:lnTo>
                <a:lnTo>
                  <a:pt x="468" y="1086"/>
                </a:lnTo>
                <a:lnTo>
                  <a:pt x="494" y="1068"/>
                </a:lnTo>
                <a:lnTo>
                  <a:pt x="520" y="1048"/>
                </a:lnTo>
                <a:lnTo>
                  <a:pt x="546" y="1026"/>
                </a:lnTo>
                <a:lnTo>
                  <a:pt x="568" y="1004"/>
                </a:lnTo>
                <a:lnTo>
                  <a:pt x="592" y="980"/>
                </a:lnTo>
                <a:lnTo>
                  <a:pt x="614" y="956"/>
                </a:lnTo>
                <a:lnTo>
                  <a:pt x="634" y="932"/>
                </a:lnTo>
                <a:lnTo>
                  <a:pt x="652" y="904"/>
                </a:lnTo>
                <a:lnTo>
                  <a:pt x="670" y="878"/>
                </a:lnTo>
                <a:lnTo>
                  <a:pt x="688" y="848"/>
                </a:lnTo>
                <a:lnTo>
                  <a:pt x="702" y="820"/>
                </a:lnTo>
                <a:lnTo>
                  <a:pt x="720" y="782"/>
                </a:lnTo>
                <a:lnTo>
                  <a:pt x="734" y="744"/>
                </a:lnTo>
                <a:lnTo>
                  <a:pt x="744" y="702"/>
                </a:lnTo>
                <a:lnTo>
                  <a:pt x="752" y="662"/>
                </a:lnTo>
                <a:lnTo>
                  <a:pt x="758" y="620"/>
                </a:lnTo>
                <a:lnTo>
                  <a:pt x="760" y="578"/>
                </a:lnTo>
                <a:lnTo>
                  <a:pt x="758" y="538"/>
                </a:lnTo>
                <a:lnTo>
                  <a:pt x="750" y="496"/>
                </a:lnTo>
                <a:lnTo>
                  <a:pt x="742" y="466"/>
                </a:lnTo>
                <a:lnTo>
                  <a:pt x="730" y="436"/>
                </a:lnTo>
                <a:lnTo>
                  <a:pt x="714" y="410"/>
                </a:lnTo>
                <a:lnTo>
                  <a:pt x="696" y="384"/>
                </a:lnTo>
                <a:lnTo>
                  <a:pt x="676" y="358"/>
                </a:lnTo>
                <a:lnTo>
                  <a:pt x="654" y="336"/>
                </a:lnTo>
                <a:lnTo>
                  <a:pt x="632" y="314"/>
                </a:lnTo>
                <a:lnTo>
                  <a:pt x="608" y="294"/>
                </a:lnTo>
                <a:lnTo>
                  <a:pt x="576" y="270"/>
                </a:lnTo>
                <a:lnTo>
                  <a:pt x="518" y="228"/>
                </a:lnTo>
                <a:lnTo>
                  <a:pt x="486" y="206"/>
                </a:lnTo>
                <a:lnTo>
                  <a:pt x="460" y="190"/>
                </a:lnTo>
                <a:lnTo>
                  <a:pt x="440" y="180"/>
                </a:lnTo>
                <a:lnTo>
                  <a:pt x="434" y="178"/>
                </a:lnTo>
                <a:lnTo>
                  <a:pt x="430" y="180"/>
                </a:lnTo>
                <a:lnTo>
                  <a:pt x="534" y="0"/>
                </a:lnTo>
                <a:close/>
              </a:path>
            </a:pathLst>
          </a:custGeom>
        </p:spPr>
        <p:style>
          <a:lnRef idx="3">
            <a:schemeClr val="lt1"/>
          </a:lnRef>
          <a:fillRef idx="1">
            <a:schemeClr val="accent1"/>
          </a:fillRef>
          <a:effectRef idx="1">
            <a:schemeClr val="accent1"/>
          </a:effectRef>
          <a:fontRef idx="minor">
            <a:schemeClr val="lt1"/>
          </a:fontRef>
        </p:style>
        <p:txBody>
          <a:bodyPr anchor="ctr"/>
          <a:lstStyle/>
          <a:p>
            <a:pPr marL="0" marR="0" lvl="0" indent="0" algn="l" defTabSz="457200" rtl="0" eaLnBrk="1" fontAlgn="base" latinLnBrk="0" hangingPunct="1">
              <a:lnSpc>
                <a:spcPct val="120000"/>
              </a:lnSpc>
              <a:spcBef>
                <a:spcPts val="0"/>
              </a:spcBef>
              <a:spcAft>
                <a:spcPts val="0"/>
              </a:spcAft>
              <a:buClrTx/>
              <a:buSzTx/>
              <a:buFontTx/>
              <a:buNone/>
              <a:defRPr/>
            </a:pPr>
            <a:endParaRPr kumimoji="0" lang="zh-CN" altLang="en-US" sz="1200" b="0" i="0" u="none" strike="noStrike" kern="0" cap="none" spc="0" normalizeH="0" baseline="0" noProof="1">
              <a:ln>
                <a:noFill/>
              </a:ln>
              <a:solidFill>
                <a:srgbClr val="F9F9F9"/>
              </a:solidFill>
              <a:effectLst/>
              <a:uLnTx/>
              <a:uFillTx/>
              <a:latin typeface="+mn-lt"/>
              <a:ea typeface="+mn-ea"/>
              <a:cs typeface="+mn-cs"/>
            </a:endParaRPr>
          </a:p>
        </p:txBody>
      </p:sp>
      <p:sp>
        <p:nvSpPr>
          <p:cNvPr id="32" name="文本框 31"/>
          <p:cNvSpPr txBox="1"/>
          <p:nvPr>
            <p:custDataLst>
              <p:tags r:id="rId2"/>
            </p:custDataLst>
          </p:nvPr>
        </p:nvSpPr>
        <p:spPr>
          <a:xfrm rot="3584941">
            <a:off x="6269831" y="2759869"/>
            <a:ext cx="1901825" cy="957263"/>
          </a:xfrm>
          <a:prstGeom prst="rect">
            <a:avLst/>
          </a:prstGeom>
          <a:noFill/>
        </p:spPr>
        <p:txBody>
          <a:bodyPr anchor="ctr">
            <a:normAutofit/>
          </a:bodyPr>
          <a:lstStyle/>
          <a:p>
            <a:pPr marR="0" algn="ctr" defTabSz="457200">
              <a:buClrTx/>
              <a:buSzTx/>
              <a:buFontTx/>
              <a:defRPr/>
            </a:pPr>
            <a:r>
              <a:rPr kumimoji="0" lang="zh-CN" altLang="en-US" b="1" kern="1200" cap="none" spc="0" normalizeH="0" baseline="0" noProof="1">
                <a:effectLst>
                  <a:outerShdw blurRad="38100" dist="19050" dir="2700000" algn="tl" rotWithShape="0">
                    <a:schemeClr val="dk1">
                      <a:alpha val="40000"/>
                    </a:schemeClr>
                  </a:outerShdw>
                </a:effectLst>
                <a:latin typeface="Calibri" panose="020F0502020204030204" charset="0"/>
                <a:ea typeface="+mn-ea"/>
                <a:cs typeface="+mn-cs"/>
              </a:rPr>
              <a:t>（每周）</a:t>
            </a:r>
            <a:endParaRPr kumimoji="0" lang="zh-CN" altLang="en-US" b="1" kern="1200" cap="none" spc="0" normalizeH="0" baseline="0" noProof="1">
              <a:effectLst>
                <a:outerShdw blurRad="38100" dist="19050" dir="2700000" algn="tl" rotWithShape="0">
                  <a:schemeClr val="dk1">
                    <a:alpha val="40000"/>
                  </a:schemeClr>
                </a:outerShdw>
              </a:effectLst>
              <a:latin typeface="Calibri" panose="020F0502020204030204" charset="0"/>
              <a:ea typeface="+mn-ea"/>
              <a:cs typeface="+mn-cs"/>
            </a:endParaRPr>
          </a:p>
          <a:p>
            <a:pPr marR="0" algn="ctr" defTabSz="457200">
              <a:buClrTx/>
              <a:buSzTx/>
              <a:buFontTx/>
              <a:defRPr/>
            </a:pPr>
            <a:r>
              <a:rPr kumimoji="0" lang="zh-CN" altLang="en-US" b="1" kern="1200" cap="none" spc="0" normalizeH="0" baseline="0" noProof="1">
                <a:effectLst>
                  <a:outerShdw blurRad="38100" dist="19050" dir="2700000" algn="tl" rotWithShape="0">
                    <a:schemeClr val="dk1">
                      <a:alpha val="40000"/>
                    </a:schemeClr>
                  </a:outerShdw>
                </a:effectLst>
                <a:latin typeface="Calibri" panose="020F0502020204030204" charset="0"/>
                <a:ea typeface="+mn-ea"/>
                <a:cs typeface="+mn-cs"/>
              </a:rPr>
              <a:t>周例会</a:t>
            </a:r>
            <a:endParaRPr kumimoji="0" lang="zh-CN" altLang="en-US" b="1" kern="1200" cap="none" spc="0" normalizeH="0" baseline="0" noProof="1">
              <a:effectLst>
                <a:outerShdw blurRad="38100" dist="19050" dir="2700000" algn="tl" rotWithShape="0">
                  <a:schemeClr val="dk1">
                    <a:alpha val="40000"/>
                  </a:schemeClr>
                </a:outerShdw>
              </a:effectLst>
              <a:latin typeface="Calibri" panose="020F0502020204030204" charset="0"/>
              <a:ea typeface="+mn-ea"/>
              <a:cs typeface="+mn-cs"/>
            </a:endParaRPr>
          </a:p>
        </p:txBody>
      </p:sp>
      <p:sp>
        <p:nvSpPr>
          <p:cNvPr id="33" name="文本框 32"/>
          <p:cNvSpPr txBox="1"/>
          <p:nvPr>
            <p:custDataLst>
              <p:tags r:id="rId3"/>
            </p:custDataLst>
          </p:nvPr>
        </p:nvSpPr>
        <p:spPr>
          <a:xfrm>
            <a:off x="4146550" y="5308600"/>
            <a:ext cx="2293938" cy="1009650"/>
          </a:xfrm>
          <a:prstGeom prst="rect">
            <a:avLst/>
          </a:prstGeom>
          <a:noFill/>
        </p:spPr>
        <p:txBody>
          <a:bodyPr anchor="ctr">
            <a:normAutofit/>
          </a:bodyPr>
          <a:lstStyle/>
          <a:p>
            <a:pPr marR="0" algn="ctr" defTabSz="457200">
              <a:buClrTx/>
              <a:buSzTx/>
              <a:buFontTx/>
              <a:defRPr/>
            </a:pPr>
            <a:r>
              <a:rPr kumimoji="0" lang="zh-CN" altLang="en-US" b="1" kern="1200" cap="none" spc="0" normalizeH="0" baseline="0" noProof="1">
                <a:effectLst>
                  <a:outerShdw blurRad="38100" dist="19050" dir="2700000" algn="tl" rotWithShape="0">
                    <a:schemeClr val="dk1">
                      <a:alpha val="40000"/>
                    </a:schemeClr>
                  </a:outerShdw>
                </a:effectLst>
                <a:latin typeface="Calibri" panose="020F0502020204030204" charset="0"/>
                <a:ea typeface="+mn-ea"/>
                <a:cs typeface="+mn-cs"/>
              </a:rPr>
              <a:t>创建专题例会</a:t>
            </a:r>
            <a:endParaRPr kumimoji="0" lang="zh-CN" altLang="en-US" b="1" kern="1200" cap="none" spc="0" normalizeH="0" baseline="0" noProof="1">
              <a:effectLst>
                <a:outerShdw blurRad="38100" dist="19050" dir="2700000" algn="tl" rotWithShape="0">
                  <a:schemeClr val="dk1">
                    <a:alpha val="40000"/>
                  </a:schemeClr>
                </a:outerShdw>
              </a:effectLst>
              <a:latin typeface="Calibri" panose="020F0502020204030204" charset="0"/>
              <a:ea typeface="+mn-ea"/>
              <a:cs typeface="+mn-cs"/>
            </a:endParaRPr>
          </a:p>
          <a:p>
            <a:pPr marR="0" algn="ctr" defTabSz="457200">
              <a:buClrTx/>
              <a:buSzTx/>
              <a:buFontTx/>
              <a:defRPr/>
            </a:pPr>
            <a:r>
              <a:rPr kumimoji="0" lang="zh-CN" altLang="en-US" b="1" kern="1200" cap="none" spc="0" normalizeH="0" baseline="0" noProof="1">
                <a:effectLst>
                  <a:outerShdw blurRad="38100" dist="19050" dir="2700000" algn="tl" rotWithShape="0">
                    <a:schemeClr val="dk1">
                      <a:alpha val="40000"/>
                    </a:schemeClr>
                  </a:outerShdw>
                </a:effectLst>
                <a:latin typeface="Calibri" panose="020F0502020204030204" charset="0"/>
                <a:ea typeface="+mn-ea"/>
                <a:cs typeface="+mn-cs"/>
              </a:rPr>
              <a:t>（每季度）</a:t>
            </a:r>
            <a:endParaRPr kumimoji="0" lang="zh-CN" altLang="en-US" b="1" kern="1200" cap="none" spc="0" normalizeH="0" baseline="0" noProof="1">
              <a:effectLst>
                <a:outerShdw blurRad="38100" dist="19050" dir="2700000" algn="tl" rotWithShape="0">
                  <a:schemeClr val="dk1">
                    <a:alpha val="40000"/>
                  </a:schemeClr>
                </a:outerShdw>
              </a:effectLst>
              <a:latin typeface="Calibri" panose="020F0502020204030204" charset="0"/>
              <a:ea typeface="+mn-ea"/>
              <a:cs typeface="+mn-cs"/>
            </a:endParaRPr>
          </a:p>
        </p:txBody>
      </p:sp>
      <p:sp>
        <p:nvSpPr>
          <p:cNvPr id="35" name="AutoShape 4448"/>
          <p:cNvSpPr>
            <a:spLocks noChangeArrowheads="1"/>
          </p:cNvSpPr>
          <p:nvPr>
            <p:custDataLst>
              <p:tags r:id="rId4"/>
            </p:custDataLst>
          </p:nvPr>
        </p:nvSpPr>
        <p:spPr bwMode="auto">
          <a:xfrm>
            <a:off x="3476625" y="2874963"/>
            <a:ext cx="3590925" cy="2325688"/>
          </a:xfrm>
          <a:prstGeom prst="hexagon">
            <a:avLst>
              <a:gd name="adj" fmla="val 28879"/>
              <a:gd name="vf" fmla="val 115470"/>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457200" rtl="0" eaLnBrk="1" fontAlgn="base" latinLnBrk="0" hangingPunct="1">
              <a:lnSpc>
                <a:spcPct val="120000"/>
              </a:lnSpc>
              <a:spcBef>
                <a:spcPts val="0"/>
              </a:spcBef>
              <a:spcAft>
                <a:spcPts val="0"/>
              </a:spcAft>
              <a:buClrTx/>
              <a:buSzTx/>
              <a:buFontTx/>
              <a:buNone/>
              <a:defRPr/>
            </a:pPr>
            <a:endParaRPr kumimoji="0" lang="zh-CN" altLang="en-US" sz="1800" b="0" i="0" u="none" strike="noStrike" kern="0" cap="none" spc="0" normalizeH="0" baseline="0" noProof="1">
              <a:ln>
                <a:noFill/>
              </a:ln>
              <a:solidFill>
                <a:srgbClr val="4D4D4D"/>
              </a:solidFill>
              <a:effectLst/>
              <a:uLnTx/>
              <a:uFillTx/>
              <a:latin typeface="+mn-lt"/>
              <a:ea typeface="+mn-ea"/>
              <a:cs typeface="+mn-cs"/>
            </a:endParaRPr>
          </a:p>
        </p:txBody>
      </p:sp>
      <p:sp>
        <p:nvSpPr>
          <p:cNvPr id="160774" name="文本框 35"/>
          <p:cNvSpPr txBox="1"/>
          <p:nvPr>
            <p:custDataLst>
              <p:tags r:id="rId5"/>
            </p:custDataLst>
          </p:nvPr>
        </p:nvSpPr>
        <p:spPr>
          <a:xfrm>
            <a:off x="4127500" y="3324225"/>
            <a:ext cx="2408238" cy="1455738"/>
          </a:xfrm>
          <a:prstGeom prst="rect">
            <a:avLst/>
          </a:prstGeom>
          <a:noFill/>
          <a:ln w="9525">
            <a:noFill/>
          </a:ln>
        </p:spPr>
        <p:txBody>
          <a:bodyPr anchor="ctr"/>
          <a:lstStyle/>
          <a:p>
            <a:pPr algn="ctr"/>
            <a:r>
              <a:rPr lang="zh-CN" altLang="en-US" sz="2400" dirty="0">
                <a:latin typeface="Arial" panose="020B0604020202020204" pitchFamily="34" charset="0"/>
                <a:ea typeface="黑体" panose="02010609060101010101" pitchFamily="49" charset="-122"/>
              </a:rPr>
              <a:t>安全生产例会</a:t>
            </a:r>
            <a:endParaRPr lang="zh-CN" altLang="en-US" sz="2400" dirty="0">
              <a:latin typeface="Arial" panose="020B0604020202020204" pitchFamily="34" charset="0"/>
              <a:ea typeface="黑体" panose="02010609060101010101" pitchFamily="49" charset="-122"/>
            </a:endParaRPr>
          </a:p>
        </p:txBody>
      </p:sp>
      <p:sp>
        <p:nvSpPr>
          <p:cNvPr id="160775" name="Freeform 4440"/>
          <p:cNvSpPr/>
          <p:nvPr>
            <p:custDataLst>
              <p:tags r:id="rId6"/>
            </p:custDataLst>
          </p:nvPr>
        </p:nvSpPr>
        <p:spPr>
          <a:xfrm rot="10800000">
            <a:off x="2200275" y="1166813"/>
            <a:ext cx="1841500" cy="2827337"/>
          </a:xfrm>
          <a:custGeom>
            <a:avLst/>
            <a:gdLst/>
            <a:ahLst/>
            <a:cxnLst>
              <a:cxn ang="0">
                <a:pos x="566988" y="4850"/>
              </a:cxn>
              <a:cxn ang="0">
                <a:pos x="368300" y="1605229"/>
              </a:cxn>
              <a:cxn ang="0">
                <a:pos x="634833" y="1149363"/>
              </a:cxn>
              <a:cxn ang="0">
                <a:pos x="688139" y="1144514"/>
              </a:cxn>
              <a:cxn ang="0">
                <a:pos x="799599" y="1168762"/>
              </a:cxn>
              <a:cxn ang="0">
                <a:pos x="974057" y="1226958"/>
              </a:cxn>
              <a:cxn ang="0">
                <a:pos x="1075824" y="1280304"/>
              </a:cxn>
              <a:cxn ang="0">
                <a:pos x="1172745" y="1348198"/>
              </a:cxn>
              <a:cxn ang="0">
                <a:pos x="1255128" y="1430642"/>
              </a:cxn>
              <a:cxn ang="0">
                <a:pos x="1322972" y="1527635"/>
              </a:cxn>
              <a:cxn ang="0">
                <a:pos x="1371433" y="1639177"/>
              </a:cxn>
              <a:cxn ang="0">
                <a:pos x="1395663" y="1760417"/>
              </a:cxn>
              <a:cxn ang="0">
                <a:pos x="1395663" y="1881658"/>
              </a:cxn>
              <a:cxn ang="0">
                <a:pos x="1381125" y="2012598"/>
              </a:cxn>
              <a:cxn ang="0">
                <a:pos x="1347203" y="2133839"/>
              </a:cxn>
              <a:cxn ang="0">
                <a:pos x="1303588" y="2255080"/>
              </a:cxn>
              <a:cxn ang="0">
                <a:pos x="1192129" y="2473314"/>
              </a:cxn>
              <a:cxn ang="0">
                <a:pos x="1109746" y="2580006"/>
              </a:cxn>
              <a:cxn ang="0">
                <a:pos x="1012825" y="2676998"/>
              </a:cxn>
              <a:cxn ang="0">
                <a:pos x="906212" y="2764292"/>
              </a:cxn>
              <a:cxn ang="0">
                <a:pos x="785061" y="2827337"/>
              </a:cxn>
              <a:cxn ang="0">
                <a:pos x="998287" y="2720645"/>
              </a:cxn>
              <a:cxn ang="0">
                <a:pos x="1133976" y="2633352"/>
              </a:cxn>
              <a:cxn ang="0">
                <a:pos x="1259974" y="2541209"/>
              </a:cxn>
              <a:cxn ang="0">
                <a:pos x="1376279" y="2434517"/>
              </a:cxn>
              <a:cxn ang="0">
                <a:pos x="1487738" y="2318125"/>
              </a:cxn>
              <a:cxn ang="0">
                <a:pos x="1579813" y="2192035"/>
              </a:cxn>
              <a:cxn ang="0">
                <a:pos x="1667042" y="2056245"/>
              </a:cxn>
              <a:cxn ang="0">
                <a:pos x="1744579" y="1896207"/>
              </a:cxn>
              <a:cxn ang="0">
                <a:pos x="1802732" y="1702222"/>
              </a:cxn>
              <a:cxn ang="0">
                <a:pos x="1836654" y="1503387"/>
              </a:cxn>
              <a:cxn ang="0">
                <a:pos x="1836654" y="1304552"/>
              </a:cxn>
              <a:cxn ang="0">
                <a:pos x="1797886" y="1129965"/>
              </a:cxn>
              <a:cxn ang="0">
                <a:pos x="1730041" y="994175"/>
              </a:cxn>
              <a:cxn ang="0">
                <a:pos x="1637966" y="868085"/>
              </a:cxn>
              <a:cxn ang="0">
                <a:pos x="1531353" y="761393"/>
              </a:cxn>
              <a:cxn ang="0">
                <a:pos x="1395663" y="654701"/>
              </a:cxn>
              <a:cxn ang="0">
                <a:pos x="1177591" y="499512"/>
              </a:cxn>
              <a:cxn ang="0">
                <a:pos x="1066132" y="436467"/>
              </a:cxn>
              <a:cxn ang="0">
                <a:pos x="1041901" y="436467"/>
              </a:cxn>
            </a:cxnLst>
            <a:rect l="0" t="0" r="0" b="0"/>
            <a:pathLst>
              <a:path w="760" h="1166">
                <a:moveTo>
                  <a:pt x="534" y="0"/>
                </a:moveTo>
                <a:lnTo>
                  <a:pt x="234" y="2"/>
                </a:lnTo>
                <a:lnTo>
                  <a:pt x="0" y="407"/>
                </a:lnTo>
                <a:lnTo>
                  <a:pt x="152" y="662"/>
                </a:lnTo>
                <a:lnTo>
                  <a:pt x="260" y="476"/>
                </a:lnTo>
                <a:lnTo>
                  <a:pt x="262" y="474"/>
                </a:lnTo>
                <a:lnTo>
                  <a:pt x="268" y="472"/>
                </a:lnTo>
                <a:lnTo>
                  <a:pt x="284" y="472"/>
                </a:lnTo>
                <a:lnTo>
                  <a:pt x="306" y="476"/>
                </a:lnTo>
                <a:lnTo>
                  <a:pt x="330" y="482"/>
                </a:lnTo>
                <a:lnTo>
                  <a:pt x="376" y="496"/>
                </a:lnTo>
                <a:lnTo>
                  <a:pt x="402" y="506"/>
                </a:lnTo>
                <a:lnTo>
                  <a:pt x="424" y="516"/>
                </a:lnTo>
                <a:lnTo>
                  <a:pt x="444" y="528"/>
                </a:lnTo>
                <a:lnTo>
                  <a:pt x="464" y="542"/>
                </a:lnTo>
                <a:lnTo>
                  <a:pt x="484" y="556"/>
                </a:lnTo>
                <a:lnTo>
                  <a:pt x="502" y="574"/>
                </a:lnTo>
                <a:lnTo>
                  <a:pt x="518" y="590"/>
                </a:lnTo>
                <a:lnTo>
                  <a:pt x="532" y="610"/>
                </a:lnTo>
                <a:lnTo>
                  <a:pt x="546" y="630"/>
                </a:lnTo>
                <a:lnTo>
                  <a:pt x="556" y="652"/>
                </a:lnTo>
                <a:lnTo>
                  <a:pt x="566" y="676"/>
                </a:lnTo>
                <a:lnTo>
                  <a:pt x="572" y="700"/>
                </a:lnTo>
                <a:lnTo>
                  <a:pt x="576" y="726"/>
                </a:lnTo>
                <a:lnTo>
                  <a:pt x="576" y="752"/>
                </a:lnTo>
                <a:lnTo>
                  <a:pt x="576" y="776"/>
                </a:lnTo>
                <a:lnTo>
                  <a:pt x="574" y="804"/>
                </a:lnTo>
                <a:lnTo>
                  <a:pt x="570" y="830"/>
                </a:lnTo>
                <a:lnTo>
                  <a:pt x="564" y="856"/>
                </a:lnTo>
                <a:lnTo>
                  <a:pt x="556" y="880"/>
                </a:lnTo>
                <a:lnTo>
                  <a:pt x="548" y="906"/>
                </a:lnTo>
                <a:lnTo>
                  <a:pt x="538" y="930"/>
                </a:lnTo>
                <a:lnTo>
                  <a:pt x="516" y="978"/>
                </a:lnTo>
                <a:lnTo>
                  <a:pt x="492" y="1020"/>
                </a:lnTo>
                <a:lnTo>
                  <a:pt x="476" y="1042"/>
                </a:lnTo>
                <a:lnTo>
                  <a:pt x="458" y="1064"/>
                </a:lnTo>
                <a:lnTo>
                  <a:pt x="438" y="1084"/>
                </a:lnTo>
                <a:lnTo>
                  <a:pt x="418" y="1104"/>
                </a:lnTo>
                <a:lnTo>
                  <a:pt x="396" y="1124"/>
                </a:lnTo>
                <a:lnTo>
                  <a:pt x="374" y="1140"/>
                </a:lnTo>
                <a:lnTo>
                  <a:pt x="350" y="1154"/>
                </a:lnTo>
                <a:lnTo>
                  <a:pt x="324" y="1166"/>
                </a:lnTo>
                <a:lnTo>
                  <a:pt x="384" y="1138"/>
                </a:lnTo>
                <a:lnTo>
                  <a:pt x="412" y="1122"/>
                </a:lnTo>
                <a:lnTo>
                  <a:pt x="440" y="1104"/>
                </a:lnTo>
                <a:lnTo>
                  <a:pt x="468" y="1086"/>
                </a:lnTo>
                <a:lnTo>
                  <a:pt x="494" y="1068"/>
                </a:lnTo>
                <a:lnTo>
                  <a:pt x="520" y="1048"/>
                </a:lnTo>
                <a:lnTo>
                  <a:pt x="546" y="1026"/>
                </a:lnTo>
                <a:lnTo>
                  <a:pt x="568" y="1004"/>
                </a:lnTo>
                <a:lnTo>
                  <a:pt x="592" y="980"/>
                </a:lnTo>
                <a:lnTo>
                  <a:pt x="614" y="956"/>
                </a:lnTo>
                <a:lnTo>
                  <a:pt x="634" y="932"/>
                </a:lnTo>
                <a:lnTo>
                  <a:pt x="652" y="904"/>
                </a:lnTo>
                <a:lnTo>
                  <a:pt x="670" y="878"/>
                </a:lnTo>
                <a:lnTo>
                  <a:pt x="688" y="848"/>
                </a:lnTo>
                <a:lnTo>
                  <a:pt x="702" y="820"/>
                </a:lnTo>
                <a:lnTo>
                  <a:pt x="720" y="782"/>
                </a:lnTo>
                <a:lnTo>
                  <a:pt x="734" y="744"/>
                </a:lnTo>
                <a:lnTo>
                  <a:pt x="744" y="702"/>
                </a:lnTo>
                <a:lnTo>
                  <a:pt x="752" y="662"/>
                </a:lnTo>
                <a:lnTo>
                  <a:pt x="758" y="620"/>
                </a:lnTo>
                <a:lnTo>
                  <a:pt x="760" y="578"/>
                </a:lnTo>
                <a:lnTo>
                  <a:pt x="758" y="538"/>
                </a:lnTo>
                <a:lnTo>
                  <a:pt x="750" y="496"/>
                </a:lnTo>
                <a:lnTo>
                  <a:pt x="742" y="466"/>
                </a:lnTo>
                <a:lnTo>
                  <a:pt x="730" y="436"/>
                </a:lnTo>
                <a:lnTo>
                  <a:pt x="714" y="410"/>
                </a:lnTo>
                <a:lnTo>
                  <a:pt x="696" y="384"/>
                </a:lnTo>
                <a:lnTo>
                  <a:pt x="676" y="358"/>
                </a:lnTo>
                <a:lnTo>
                  <a:pt x="654" y="336"/>
                </a:lnTo>
                <a:lnTo>
                  <a:pt x="632" y="314"/>
                </a:lnTo>
                <a:lnTo>
                  <a:pt x="608" y="294"/>
                </a:lnTo>
                <a:lnTo>
                  <a:pt x="576" y="270"/>
                </a:lnTo>
                <a:lnTo>
                  <a:pt x="518" y="228"/>
                </a:lnTo>
                <a:lnTo>
                  <a:pt x="486" y="206"/>
                </a:lnTo>
                <a:lnTo>
                  <a:pt x="460" y="190"/>
                </a:lnTo>
                <a:lnTo>
                  <a:pt x="440" y="180"/>
                </a:lnTo>
                <a:lnTo>
                  <a:pt x="434" y="178"/>
                </a:lnTo>
                <a:lnTo>
                  <a:pt x="430" y="180"/>
                </a:lnTo>
                <a:lnTo>
                  <a:pt x="534" y="0"/>
                </a:lnTo>
                <a:close/>
              </a:path>
            </a:pathLst>
          </a:custGeom>
          <a:solidFill>
            <a:srgbClr val="359EFF">
              <a:alpha val="100000"/>
            </a:srgbClr>
          </a:solidFill>
          <a:ln w="3175">
            <a:noFill/>
          </a:ln>
        </p:spPr>
        <p:txBody>
          <a:bodyPr/>
          <a:lstStyle/>
          <a:p>
            <a:endParaRPr lang="zh-CN" altLang="en-US"/>
          </a:p>
        </p:txBody>
      </p:sp>
      <p:sp>
        <p:nvSpPr>
          <p:cNvPr id="39" name="文本框 38"/>
          <p:cNvSpPr txBox="1"/>
          <p:nvPr>
            <p:custDataLst>
              <p:tags r:id="rId7"/>
            </p:custDataLst>
          </p:nvPr>
        </p:nvSpPr>
        <p:spPr>
          <a:xfrm rot="18107294">
            <a:off x="2235994" y="2666206"/>
            <a:ext cx="1862138" cy="1149350"/>
          </a:xfrm>
          <a:prstGeom prst="rect">
            <a:avLst/>
          </a:prstGeom>
          <a:noFill/>
        </p:spPr>
        <p:txBody>
          <a:bodyPr anchor="ctr">
            <a:normAutofit/>
          </a:bodyPr>
          <a:lstStyle/>
          <a:p>
            <a:pPr marR="0" algn="ctr" defTabSz="457200">
              <a:buClrTx/>
              <a:buSzTx/>
              <a:buFontTx/>
              <a:defRPr/>
            </a:pPr>
            <a:r>
              <a:rPr kumimoji="0" lang="zh-CN" altLang="en-US" b="1" kern="1200" cap="none" spc="0" normalizeH="0" baseline="0" noProof="1">
                <a:effectLst>
                  <a:outerShdw blurRad="38100" dist="19050" dir="2700000" algn="tl" rotWithShape="0">
                    <a:schemeClr val="dk1">
                      <a:alpha val="40000"/>
                    </a:schemeClr>
                  </a:outerShdw>
                </a:effectLst>
                <a:latin typeface="Calibri" panose="020F0502020204030204" charset="0"/>
                <a:ea typeface="+mn-ea"/>
                <a:cs typeface="+mn-cs"/>
              </a:rPr>
              <a:t>（每日）</a:t>
            </a:r>
            <a:endParaRPr kumimoji="0" lang="zh-CN" altLang="en-US" b="1" kern="1200" cap="none" spc="0" normalizeH="0" baseline="0" noProof="1">
              <a:effectLst>
                <a:outerShdw blurRad="38100" dist="19050" dir="2700000" algn="tl" rotWithShape="0">
                  <a:schemeClr val="dk1">
                    <a:alpha val="40000"/>
                  </a:schemeClr>
                </a:outerShdw>
              </a:effectLst>
              <a:latin typeface="Calibri" panose="020F0502020204030204" charset="0"/>
              <a:ea typeface="+mn-ea"/>
              <a:cs typeface="+mn-cs"/>
            </a:endParaRPr>
          </a:p>
          <a:p>
            <a:pPr marR="0" algn="ctr" defTabSz="457200">
              <a:buClrTx/>
              <a:buSzTx/>
              <a:buFontTx/>
              <a:defRPr/>
            </a:pPr>
            <a:r>
              <a:rPr kumimoji="0" lang="zh-CN" altLang="en-US" b="1" kern="1200" cap="none" spc="0" normalizeH="0" baseline="0" noProof="1">
                <a:effectLst>
                  <a:outerShdw blurRad="38100" dist="19050" dir="2700000" algn="tl" rotWithShape="0">
                    <a:schemeClr val="dk1">
                      <a:alpha val="40000"/>
                    </a:schemeClr>
                  </a:outerShdw>
                </a:effectLst>
                <a:latin typeface="Calibri" panose="020F0502020204030204" charset="0"/>
                <a:ea typeface="+mn-ea"/>
                <a:cs typeface="+mn-cs"/>
              </a:rPr>
              <a:t>日例会</a:t>
            </a:r>
            <a:endParaRPr kumimoji="0" lang="zh-CN" altLang="en-US" kern="1200" cap="none" spc="0" normalizeH="0" baseline="0" noProof="1">
              <a:solidFill>
                <a:srgbClr val="FFFFFF"/>
              </a:solidFill>
              <a:latin typeface="Calibri" panose="020F0502020204030204" charset="0"/>
              <a:ea typeface="+mn-ea"/>
              <a:cs typeface="+mn-cs"/>
            </a:endParaRPr>
          </a:p>
        </p:txBody>
      </p:sp>
      <p:grpSp>
        <p:nvGrpSpPr>
          <p:cNvPr id="11" name="组合 10"/>
          <p:cNvGrpSpPr/>
          <p:nvPr/>
        </p:nvGrpSpPr>
        <p:grpSpPr>
          <a:xfrm>
            <a:off x="4545013" y="2720975"/>
            <a:ext cx="4864100" cy="3392488"/>
            <a:chOff x="5044" y="4206"/>
            <a:chExt cx="7660" cy="5342"/>
          </a:xfrm>
        </p:grpSpPr>
        <p:sp>
          <p:nvSpPr>
            <p:cNvPr id="9" name="矩形 8"/>
            <p:cNvSpPr/>
            <p:nvPr/>
          </p:nvSpPr>
          <p:spPr>
            <a:xfrm>
              <a:off x="5044" y="8601"/>
              <a:ext cx="2355" cy="94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4" name="矩形 3"/>
            <p:cNvSpPr/>
            <p:nvPr/>
          </p:nvSpPr>
          <p:spPr>
            <a:xfrm rot="3480000">
              <a:off x="8457" y="4499"/>
              <a:ext cx="1490" cy="9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chemeClr val="lt1"/>
                </a:solidFill>
                <a:effectLst/>
                <a:uLnTx/>
                <a:uFillTx/>
                <a:latin typeface="+mn-lt"/>
                <a:ea typeface="+mn-ea"/>
                <a:cs typeface="+mn-cs"/>
              </a:endParaRPr>
            </a:p>
          </p:txBody>
        </p:sp>
        <p:sp>
          <p:nvSpPr>
            <p:cNvPr id="5" name="下箭头 4"/>
            <p:cNvSpPr/>
            <p:nvPr/>
          </p:nvSpPr>
          <p:spPr>
            <a:xfrm rot="20040000">
              <a:off x="9601" y="5841"/>
              <a:ext cx="435" cy="1500"/>
            </a:xfrm>
            <a:prstGeom prst="down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sp>
          <p:nvSpPr>
            <p:cNvPr id="7" name="下箭头 6"/>
            <p:cNvSpPr/>
            <p:nvPr/>
          </p:nvSpPr>
          <p:spPr>
            <a:xfrm rot="14880000">
              <a:off x="8733" y="7206"/>
              <a:ext cx="435" cy="2430"/>
            </a:xfrm>
            <a:prstGeom prst="downArrow">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sp>
          <p:nvSpPr>
            <p:cNvPr id="160785" name="文本框 9"/>
            <p:cNvSpPr txBox="1"/>
            <p:nvPr/>
          </p:nvSpPr>
          <p:spPr>
            <a:xfrm>
              <a:off x="9980" y="7425"/>
              <a:ext cx="2724" cy="580"/>
            </a:xfrm>
            <a:prstGeom prst="rect">
              <a:avLst/>
            </a:prstGeom>
            <a:noFill/>
            <a:ln w="9525">
              <a:noFill/>
            </a:ln>
          </p:spPr>
          <p:txBody>
            <a:bodyPr>
              <a:spAutoFit/>
            </a:bodyPr>
            <a:lstStyle/>
            <a:p>
              <a:r>
                <a:rPr lang="zh-CN" altLang="en-US" b="1" dirty="0">
                  <a:solidFill>
                    <a:srgbClr val="FF0000"/>
                  </a:solidFill>
                  <a:latin typeface="Calibri" panose="020F0502020204030204" charset="0"/>
                  <a:ea typeface="等线" panose="02010600030101010101" charset="-122"/>
                </a:rPr>
                <a:t>项目经理组织</a:t>
              </a:r>
              <a:endParaRPr lang="zh-CN" altLang="en-US" b="1" dirty="0">
                <a:solidFill>
                  <a:srgbClr val="FF0000"/>
                </a:solidFill>
                <a:latin typeface="Calibri" panose="020F0502020204030204" charset="0"/>
                <a:ea typeface="等线" panose="02010600030101010101" charset="-122"/>
              </a:endParaRPr>
            </a:p>
          </p:txBody>
        </p:sp>
      </p:grpSp>
      <p:grpSp>
        <p:nvGrpSpPr>
          <p:cNvPr id="160778" name="组合 1"/>
          <p:cNvGrpSpPr/>
          <p:nvPr/>
        </p:nvGrpSpPr>
        <p:grpSpPr>
          <a:xfrm>
            <a:off x="65088" y="736600"/>
            <a:ext cx="1960562" cy="476250"/>
            <a:chOff x="4387852" y="825500"/>
            <a:chExt cx="7067024" cy="476250"/>
          </a:xfrm>
        </p:grpSpPr>
        <p:sp>
          <p:nvSpPr>
            <p:cNvPr id="160779" name="矩形: 圆角 1"/>
            <p:cNvSpPr/>
            <p:nvPr/>
          </p:nvSpPr>
          <p:spPr>
            <a:xfrm>
              <a:off x="4700333" y="833755"/>
              <a:ext cx="6754543" cy="467995"/>
            </a:xfrm>
            <a:prstGeom prst="roundRect">
              <a:avLst>
                <a:gd name="adj" fmla="val 16667"/>
              </a:avLst>
            </a:prstGeom>
            <a:solidFill>
              <a:srgbClr val="D9D9D9"/>
            </a:solidFill>
            <a:ln w="9525">
              <a:noFill/>
            </a:ln>
          </p:spPr>
          <p:txBody>
            <a:bodyPr lIns="288000" anchor="ctr"/>
            <a:lstStyle/>
            <a:p>
              <a:pPr eaLnBrk="1" hangingPunct="1"/>
              <a:r>
                <a:rPr lang="zh-CN" altLang="en-US" sz="2000" b="1" dirty="0">
                  <a:latin typeface="Arial" panose="020B0604020202020204" pitchFamily="34" charset="0"/>
                  <a:ea typeface="微软雅黑" panose="020B0503020204020204" pitchFamily="34" charset="-122"/>
                  <a:sym typeface="Arial" panose="020B0604020202020204" pitchFamily="34" charset="0"/>
                </a:rPr>
                <a:t>安全例会</a:t>
              </a:r>
              <a:endParaRPr lang="zh-CN" altLang="en-US" sz="2000" b="1" dirty="0">
                <a:latin typeface="Arial" panose="020B0604020202020204" pitchFamily="34" charset="0"/>
                <a:ea typeface="微软雅黑" panose="020B0503020204020204" pitchFamily="34" charset="-122"/>
                <a:sym typeface="Arial" panose="020B0604020202020204" pitchFamily="34" charset="0"/>
              </a:endParaRPr>
            </a:p>
          </p:txBody>
        </p:sp>
        <p:sp>
          <p:nvSpPr>
            <p:cNvPr id="160780" name="矩形: 圆角 2"/>
            <p:cNvSpPr/>
            <p:nvPr/>
          </p:nvSpPr>
          <p:spPr>
            <a:xfrm>
              <a:off x="4387852" y="825500"/>
              <a:ext cx="468312" cy="468313"/>
            </a:xfrm>
            <a:prstGeom prst="roundRect">
              <a:avLst>
                <a:gd name="adj" fmla="val 16667"/>
              </a:avLst>
            </a:prstGeom>
            <a:solidFill>
              <a:srgbClr val="0070C0"/>
            </a:solidFill>
            <a:ln w="12700" cap="flat" cmpd="sng">
              <a:solidFill>
                <a:schemeClr val="bg1"/>
              </a:solidFill>
              <a:prstDash val="solid"/>
              <a:headEnd type="none" w="med" len="med"/>
              <a:tailEnd type="none" w="med" len="med"/>
            </a:ln>
            <a:effectLst>
              <a:outerShdw dist="38100" algn="ctr" rotWithShape="0">
                <a:srgbClr val="000000">
                  <a:alpha val="39000"/>
                </a:srgbClr>
              </a:outerShdw>
            </a:effectLst>
          </p:spPr>
          <p:txBody>
            <a:bodyPr anchor="ctr"/>
            <a:lstStyle/>
            <a:p>
              <a:pPr algn="ctr" eaLnBrk="1" hangingPunct="1"/>
              <a:endParaRPr lang="zh-CN" altLang="en-US"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3.4.2</a:t>
            </a:r>
            <a:r>
              <a:rPr lang="zh-CN" altLang="en-US" sz="2000" b="1" dirty="0">
                <a:latin typeface="仿宋" panose="02010609060101010101" charset="-122"/>
                <a:ea typeface="仿宋" panose="02010609060101010101" charset="-122"/>
                <a:cs typeface="仿宋" panose="02010609060101010101" charset="-122"/>
              </a:rPr>
              <a:t>  安全沟通与协调</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892675"/>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rPr>
              <a:t>安全管理需要全员、全过程共同协商与参与，形成体系联动、上下贯通。公司及分公司建立并使用以下安全沟通方式：</a:t>
            </a:r>
            <a:endParaRPr lang="zh-CN" altLang="en-US" sz="1600" b="1" dirty="0">
              <a:latin typeface="仿宋" panose="02010609060101010101" charset="-122"/>
              <a:ea typeface="仿宋" panose="02010609060101010101" charset="-122"/>
              <a:cs typeface="仿宋" panose="02010609060101010101" charset="-122"/>
            </a:endParaRPr>
          </a:p>
          <a:p>
            <a:pPr>
              <a:lnSpc>
                <a:spcPct val="150000"/>
              </a:lnSpc>
            </a:pPr>
            <a:r>
              <a:rPr lang="zh-CN" altLang="en-US" sz="1600" b="1" dirty="0">
                <a:latin typeface="仿宋" panose="02010609060101010101" charset="-122"/>
                <a:ea typeface="仿宋" panose="02010609060101010101" charset="-122"/>
                <a:cs typeface="仿宋" panose="02010609060101010101" charset="-122"/>
              </a:rPr>
              <a:t>（</a:t>
            </a:r>
            <a:r>
              <a:rPr lang="en-US" altLang="zh-CN" sz="1600" b="1" dirty="0">
                <a:latin typeface="仿宋" panose="02010609060101010101" charset="-122"/>
                <a:ea typeface="仿宋" panose="02010609060101010101" charset="-122"/>
                <a:cs typeface="仿宋" panose="02010609060101010101" charset="-122"/>
              </a:rPr>
              <a:t>1</a:t>
            </a:r>
            <a:r>
              <a:rPr lang="zh-CN" altLang="en-US" sz="1600" b="1" dirty="0">
                <a:latin typeface="仿宋" panose="02010609060101010101" charset="-122"/>
                <a:ea typeface="仿宋" panose="02010609060101010101" charset="-122"/>
                <a:cs typeface="仿宋" panose="02010609060101010101" charset="-122"/>
              </a:rPr>
              <a:t>）安全生产委员会会议</a:t>
            </a:r>
            <a:endParaRPr lang="zh-CN" altLang="en-US" sz="1600" b="1" dirty="0">
              <a:latin typeface="仿宋" panose="02010609060101010101" charset="-122"/>
              <a:ea typeface="仿宋" panose="02010609060101010101" charset="-122"/>
              <a:cs typeface="仿宋" panose="02010609060101010101" charset="-122"/>
            </a:endParaRPr>
          </a:p>
          <a:p>
            <a:pPr>
              <a:lnSpc>
                <a:spcPct val="150000"/>
              </a:lnSpc>
            </a:pPr>
            <a:r>
              <a:rPr lang="zh-CN" altLang="en-US" sz="1600" dirty="0">
                <a:latin typeface="仿宋" panose="02010609060101010101" charset="-122"/>
                <a:ea typeface="仿宋" panose="02010609060101010101" charset="-122"/>
                <a:cs typeface="仿宋" panose="02010609060101010101" charset="-122"/>
              </a:rPr>
              <a:t>    </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rPr>
              <a:t>安全生产委员会及安全生产领导小组会议是安全生产的主要议事形式。原则上，在每年的年度工作会和半年工作会期间召开一次全体成员参加的会议。特殊情况下，公司安委会主任、分公司安全生产领导小组组长可以决定召开部分成员参加的临时（紧急）会议。</a:t>
            </a:r>
            <a:endParaRPr lang="zh-CN" altLang="en-US" sz="1600" dirty="0">
              <a:latin typeface="仿宋" panose="02010609060101010101" charset="-122"/>
              <a:ea typeface="仿宋" panose="02010609060101010101" charset="-122"/>
              <a:cs typeface="仿宋" panose="02010609060101010101" charset="-122"/>
            </a:endParaRPr>
          </a:p>
          <a:p>
            <a:pPr>
              <a:lnSpc>
                <a:spcPct val="150000"/>
              </a:lnSpc>
            </a:pPr>
            <a:r>
              <a:rPr lang="zh-CN" altLang="en-US" sz="1600" dirty="0">
                <a:latin typeface="仿宋" panose="02010609060101010101" charset="-122"/>
                <a:ea typeface="仿宋" panose="02010609060101010101" charset="-122"/>
                <a:cs typeface="仿宋" panose="02010609060101010101" charset="-122"/>
              </a:rPr>
              <a:t>   </a:t>
            </a:r>
            <a:r>
              <a:rPr lang="en-US" altLang="zh-CN" sz="1600" b="1" dirty="0">
                <a:latin typeface="仿宋" panose="02010609060101010101" charset="-122"/>
                <a:ea typeface="仿宋" panose="02010609060101010101" charset="-122"/>
                <a:cs typeface="仿宋" panose="02010609060101010101" charset="-122"/>
              </a:rPr>
              <a:t> 2</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rPr>
              <a:t>公司安全生产委员会及分公司安全生产领导小组会议的主要议题包括：</a:t>
            </a:r>
            <a:endParaRPr lang="zh-CN" altLang="en-US" sz="1600" dirty="0">
              <a:latin typeface="仿宋" panose="02010609060101010101" charset="-122"/>
              <a:ea typeface="仿宋" panose="02010609060101010101" charset="-122"/>
              <a:cs typeface="仿宋" panose="02010609060101010101" charset="-122"/>
            </a:endParaRPr>
          </a:p>
          <a:p>
            <a:pPr>
              <a:lnSpc>
                <a:spcPct val="150000"/>
              </a:lnSpc>
            </a:pPr>
            <a:r>
              <a:rPr lang="zh-CN" altLang="en-US" sz="1600" dirty="0">
                <a:latin typeface="仿宋" panose="02010609060101010101" charset="-122"/>
                <a:ea typeface="仿宋" panose="02010609060101010101" charset="-122"/>
                <a:cs typeface="仿宋" panose="02010609060101010101" charset="-122"/>
              </a:rPr>
              <a:t>传达党中央、国务院及国家有关部委、中建集团、局总部等有关安全生产工作的重要指示、会议精神；听取安全生产工作汇报，分析安全生产形势；研究部署安全生产工作；研究决策安全生产重大事项；审议年度安全生产工作安排和年度安全生产责任书考核结果。</a:t>
            </a:r>
            <a:endParaRPr lang="zh-CN" altLang="en-US" sz="1600" dirty="0">
              <a:latin typeface="仿宋" panose="02010609060101010101" charset="-122"/>
              <a:ea typeface="仿宋" panose="02010609060101010101" charset="-122"/>
              <a:cs typeface="仿宋" panose="02010609060101010101" charset="-122"/>
            </a:endParaRPr>
          </a:p>
          <a:p>
            <a:pPr>
              <a:lnSpc>
                <a:spcPct val="150000"/>
              </a:lnSpc>
            </a:pPr>
            <a:r>
              <a:rPr lang="zh-CN" altLang="en-US" sz="1600" dirty="0">
                <a:latin typeface="仿宋" panose="02010609060101010101" charset="-122"/>
                <a:ea typeface="仿宋" panose="02010609060101010101" charset="-122"/>
                <a:cs typeface="仿宋" panose="02010609060101010101" charset="-122"/>
              </a:rPr>
              <a:t>   </a:t>
            </a:r>
            <a:r>
              <a:rPr lang="zh-CN" altLang="en-US" sz="1600" dirty="0">
                <a:latin typeface="仿宋" panose="02010609060101010101" charset="-122"/>
                <a:ea typeface="仿宋" panose="02010609060101010101" charset="-122"/>
                <a:cs typeface="仿宋" panose="02010609060101010101" charset="-122"/>
                <a:sym typeface="+mn-ea"/>
              </a:rPr>
              <a:t> </a:t>
            </a: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rPr>
              <a:t>公司安委会会议由安全生产委员会主任召集，由主管生产安全的副总经理主持，安全生产监督管理部（安委会办公室）负责会议的筹备、组织工作。分公司安全生产领导小组会议由组长召集，由安全总监主持，分公司安监部负责会议的筹备、组织工作。</a:t>
            </a:r>
            <a:endParaRPr lang="zh-CN" altLang="en-US" sz="1600" dirty="0">
              <a:latin typeface="仿宋" panose="02010609060101010101" charset="-122"/>
              <a:ea typeface="仿宋" panose="02010609060101010101" charset="-122"/>
              <a:cs typeface="仿宋" panose="02010609060101010101" charset="-122"/>
            </a:endParaRPr>
          </a:p>
          <a:p>
            <a:pPr>
              <a:lnSpc>
                <a:spcPct val="150000"/>
              </a:lnSpc>
            </a:pPr>
            <a:r>
              <a:rPr lang="zh-CN" altLang="en-US" sz="1600" dirty="0">
                <a:latin typeface="仿宋" panose="02010609060101010101" charset="-122"/>
                <a:ea typeface="仿宋" panose="02010609060101010101" charset="-122"/>
                <a:cs typeface="仿宋" panose="02010609060101010101" charset="-122"/>
              </a:rPr>
              <a:t>   </a:t>
            </a:r>
            <a:r>
              <a:rPr lang="zh-CN" altLang="en-US" sz="1600" dirty="0">
                <a:latin typeface="仿宋" panose="02010609060101010101" charset="-122"/>
                <a:ea typeface="仿宋" panose="02010609060101010101" charset="-122"/>
                <a:cs typeface="仿宋" panose="02010609060101010101" charset="-122"/>
                <a:sym typeface="+mn-ea"/>
              </a:rPr>
              <a:t> </a:t>
            </a:r>
            <a:r>
              <a:rPr lang="en-US" altLang="zh-CN" sz="1600" b="1" dirty="0">
                <a:latin typeface="仿宋" panose="02010609060101010101" charset="-122"/>
                <a:ea typeface="仿宋" panose="02010609060101010101" charset="-122"/>
                <a:cs typeface="仿宋" panose="02010609060101010101" charset="-122"/>
                <a:sym typeface="+mn-ea"/>
              </a:rPr>
              <a:t>4</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rPr>
              <a:t>会议应形成纪要。</a:t>
            </a:r>
            <a:endParaRPr lang="zh-CN" altLang="en-US" sz="1600" dirty="0">
              <a:latin typeface="仿宋" panose="02010609060101010101" charset="-122"/>
              <a:ea typeface="仿宋" panose="02010609060101010101" charset="-122"/>
              <a:cs typeface="仿宋" panose="02010609060101010101" charset="-122"/>
            </a:endParaRPr>
          </a:p>
        </p:txBody>
      </p:sp>
    </p:spTree>
  </p:cSld>
  <p:clrMapOvr>
    <a:masterClrMapping/>
  </p:clrMapOvr>
  <p:transition>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3.4.2</a:t>
            </a:r>
            <a:r>
              <a:rPr lang="zh-CN" altLang="en-US" sz="2000" b="1" dirty="0">
                <a:latin typeface="仿宋" panose="02010609060101010101" charset="-122"/>
                <a:ea typeface="仿宋" panose="02010609060101010101" charset="-122"/>
                <a:cs typeface="仿宋" panose="02010609060101010101" charset="-122"/>
              </a:rPr>
              <a:t>  安全沟通与协调</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5262245"/>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rPr>
              <a:t>（</a:t>
            </a:r>
            <a:r>
              <a:rPr lang="en-US" altLang="zh-CN" sz="1600" b="1" dirty="0">
                <a:latin typeface="仿宋" panose="02010609060101010101" charset="-122"/>
                <a:ea typeface="仿宋" panose="02010609060101010101" charset="-122"/>
                <a:cs typeface="仿宋" panose="02010609060101010101" charset="-122"/>
              </a:rPr>
              <a:t>2</a:t>
            </a:r>
            <a:r>
              <a:rPr lang="zh-CN" altLang="en-US" sz="1600" b="1" dirty="0">
                <a:latin typeface="仿宋" panose="02010609060101010101" charset="-122"/>
                <a:ea typeface="仿宋" panose="02010609060101010101" charset="-122"/>
                <a:cs typeface="仿宋" panose="02010609060101010101" charset="-122"/>
              </a:rPr>
              <a:t>）生产安全（年</a:t>
            </a:r>
            <a:r>
              <a:rPr lang="en-US" altLang="zh-CN" sz="1600" b="1" dirty="0">
                <a:latin typeface="仿宋" panose="02010609060101010101" charset="-122"/>
                <a:ea typeface="仿宋" panose="02010609060101010101" charset="-122"/>
                <a:cs typeface="仿宋" panose="02010609060101010101" charset="-122"/>
              </a:rPr>
              <a:t>/</a:t>
            </a:r>
            <a:r>
              <a:rPr lang="zh-CN" altLang="en-US" sz="1600" b="1" dirty="0">
                <a:latin typeface="仿宋" panose="02010609060101010101" charset="-122"/>
                <a:ea typeface="仿宋" panose="02010609060101010101" charset="-122"/>
                <a:cs typeface="仿宋" panose="02010609060101010101" charset="-122"/>
              </a:rPr>
              <a:t>月度）会议</a:t>
            </a:r>
            <a:endParaRPr lang="en-US" altLang="zh-CN" sz="1600" b="1" dirty="0">
              <a:latin typeface="仿宋" panose="02010609060101010101" charset="-122"/>
              <a:ea typeface="仿宋" panose="02010609060101010101" charset="-122"/>
              <a:cs typeface="仿宋" panose="02010609060101010101" charset="-122"/>
            </a:endParaRPr>
          </a:p>
          <a:p>
            <a:pPr>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生产安全年度会议每年第一季度召开公司、分公司生产安全年会议。生产安全年度会议的主要任务是：传达安全生产委员会会议精神，部署生产安全年度工作，分解安全生产工作目标和任务。</a:t>
            </a:r>
            <a:endParaRPr lang="zh-CN" altLang="en-US" sz="1600" dirty="0">
              <a:latin typeface="仿宋" panose="02010609060101010101" charset="-122"/>
              <a:ea typeface="仿宋" panose="02010609060101010101" charset="-122"/>
              <a:cs typeface="仿宋" panose="02010609060101010101" charset="-122"/>
              <a:sym typeface="+mn-ea"/>
            </a:endParaRPr>
          </a:p>
          <a:p>
            <a:pPr>
              <a:lnSpc>
                <a:spcPct val="150000"/>
              </a:lnSpc>
            </a:pPr>
            <a:r>
              <a:rPr lang="zh-CN" altLang="en-US" sz="1600" dirty="0">
                <a:latin typeface="仿宋" panose="02010609060101010101" charset="-122"/>
                <a:ea typeface="仿宋" panose="02010609060101010101" charset="-122"/>
                <a:cs typeface="仿宋" panose="02010609060101010101" charset="-122"/>
                <a:sym typeface="+mn-ea"/>
              </a:rPr>
              <a:t>会议由主管生产安全的副总经理召集，工程部、安全生产监督管理部等部门负责筹备、组织。</a:t>
            </a:r>
            <a:endParaRPr lang="zh-CN" altLang="en-US" sz="1600"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）生产安全月度会议分公司每月召开生产安全月度会议</a:t>
            </a:r>
            <a:endParaRPr lang="zh-CN" altLang="en-US" sz="1600" b="1" dirty="0">
              <a:latin typeface="仿宋" panose="02010609060101010101" charset="-122"/>
              <a:ea typeface="仿宋" panose="02010609060101010101" charset="-122"/>
              <a:cs typeface="仿宋" panose="02010609060101010101" charset="-122"/>
              <a:sym typeface="+mn-ea"/>
            </a:endParaRPr>
          </a:p>
          <a:p>
            <a:pPr>
              <a:lnSpc>
                <a:spcPct val="150000"/>
              </a:lnSpc>
            </a:pPr>
            <a:r>
              <a:rPr lang="zh-CN" altLang="en-US" sz="1600" dirty="0">
                <a:latin typeface="仿宋" panose="02010609060101010101" charset="-122"/>
                <a:ea typeface="仿宋" panose="02010609060101010101" charset="-122"/>
                <a:cs typeface="仿宋" panose="02010609060101010101" charset="-122"/>
                <a:sym typeface="+mn-ea"/>
              </a:rPr>
              <a:t>分公司生产安全月度会议的主要任务是：传达上级单位安全生产最新的管理要求，总结分析本月辖区内安全生产工作情况，部署生产安全月度工作，分解安全生产工作目标和任务。</a:t>
            </a:r>
            <a:endParaRPr lang="zh-CN" altLang="en-US" sz="1600" dirty="0">
              <a:latin typeface="仿宋" panose="02010609060101010101" charset="-122"/>
              <a:ea typeface="仿宋" panose="02010609060101010101" charset="-122"/>
              <a:cs typeface="仿宋" panose="02010609060101010101" charset="-122"/>
              <a:sym typeface="+mn-ea"/>
            </a:endParaRPr>
          </a:p>
          <a:p>
            <a:pPr>
              <a:lnSpc>
                <a:spcPct val="150000"/>
              </a:lnSpc>
            </a:pPr>
            <a:r>
              <a:rPr lang="zh-CN" altLang="en-US" sz="1600" dirty="0">
                <a:latin typeface="仿宋" panose="02010609060101010101" charset="-122"/>
                <a:ea typeface="仿宋" panose="02010609060101010101" charset="-122"/>
                <a:cs typeface="仿宋" panose="02010609060101010101" charset="-122"/>
                <a:sym typeface="+mn-ea"/>
              </a:rPr>
              <a:t>分公司生产安全月度会议由分公司安全总监召集，施工管理部、技术质量部、安监部负责筹备、组织。</a:t>
            </a:r>
            <a:endParaRPr lang="zh-CN" altLang="en-US" sz="1600" dirty="0">
              <a:latin typeface="仿宋" panose="02010609060101010101" charset="-122"/>
              <a:ea typeface="仿宋" panose="02010609060101010101" charset="-122"/>
              <a:cs typeface="仿宋" panose="02010609060101010101" charset="-122"/>
              <a:sym typeface="+mn-ea"/>
            </a:endParaRPr>
          </a:p>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）安全总监例会</a:t>
            </a:r>
            <a:endParaRPr lang="zh-CN" altLang="en-US" sz="1600" b="1"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原则上，公司、分公司每月召开一次总监例会，每季度召开一次体系例会。</a:t>
            </a:r>
            <a:endParaRPr lang="zh-CN" altLang="en-US" sz="1600" b="1"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公司安全总监例会的主要任务是：沟通安全监管工作信息，部署、检查分公司安全监督工作进展，研究解决安全监管工作问题。分公司安全总监例会的主要任务是沟通安全监管工作信息，部署、检查各项目安全监督工作进展，研究解决安全监管工作问题。</a:t>
            </a:r>
            <a:endParaRPr lang="zh-CN" altLang="en-US" sz="1600"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安全总监例会由公司</a:t>
            </a:r>
            <a:r>
              <a:rPr lang="en-US" altLang="zh-CN" sz="1600"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分公司安全总监召集，安全生产监督管理部负责筹备、组织，会议应形成纪要。</a:t>
            </a:r>
            <a:endParaRPr lang="zh-CN" altLang="en-US" sz="1600" dirty="0">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3.4.2</a:t>
            </a:r>
            <a:r>
              <a:rPr lang="zh-CN" altLang="en-US" sz="2000" b="1" dirty="0">
                <a:latin typeface="仿宋" panose="02010609060101010101" charset="-122"/>
                <a:ea typeface="仿宋" panose="02010609060101010101" charset="-122"/>
                <a:cs typeface="仿宋" panose="02010609060101010101" charset="-122"/>
              </a:rPr>
              <a:t>  安全沟通与协调</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523105"/>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4</a:t>
            </a:r>
            <a:r>
              <a:rPr lang="zh-CN" altLang="en-US" sz="1600" b="1" dirty="0">
                <a:latin typeface="仿宋" panose="02010609060101010101" charset="-122"/>
                <a:ea typeface="仿宋" panose="02010609060101010101" charset="-122"/>
                <a:cs typeface="仿宋" panose="02010609060101010101" charset="-122"/>
                <a:sym typeface="+mn-ea"/>
              </a:rPr>
              <a:t>）安全生产领导小组会议</a:t>
            </a:r>
            <a:endParaRPr lang="en-US" altLang="zh-CN" sz="1600" b="1"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项目安全生产领导小组会议是项目安全沟通协调的重要方式，每月由项目经理组织，项目各部门负责人、分包单位现场负责人参加；</a:t>
            </a:r>
            <a:endParaRPr lang="zh-CN" altLang="en-US" sz="1600" b="1"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安全生产领导小组会议主要议题：传达上级有关安全生产工作的重要指示、会议精神；分析当前项目安全生产状况，解决安全生产问题，落实安全生产决定；其他需要沟通协商的事宜等；</a:t>
            </a:r>
            <a:endParaRPr lang="zh-CN" altLang="en-US" sz="1600"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会议应留存会议纪要，项目安监部对会议安排落实情况进行跟踪，并在下次安全生产领导小组会议上进行反馈。</a:t>
            </a:r>
            <a:endParaRPr lang="zh-CN" altLang="en-US" sz="1600" dirty="0">
              <a:latin typeface="仿宋" panose="02010609060101010101" charset="-122"/>
              <a:ea typeface="仿宋" panose="02010609060101010101" charset="-122"/>
              <a:cs typeface="仿宋" panose="02010609060101010101" charset="-122"/>
              <a:sym typeface="+mn-ea"/>
            </a:endParaRPr>
          </a:p>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5</a:t>
            </a:r>
            <a:r>
              <a:rPr lang="zh-CN" altLang="en-US" sz="1600" b="1" dirty="0">
                <a:latin typeface="仿宋" panose="02010609060101010101" charset="-122"/>
                <a:ea typeface="仿宋" panose="02010609060101010101" charset="-122"/>
                <a:cs typeface="仿宋" panose="02010609060101010101" charset="-122"/>
                <a:sym typeface="+mn-ea"/>
              </a:rPr>
              <a:t>）项目安全生产会议</a:t>
            </a:r>
            <a:endParaRPr lang="zh-CN" altLang="en-US" sz="1600" b="1"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安全生产周例会安全生产周例会由项目经理组织，项目管理人员及分包单位现场管理人员参加，原则上每周召开一次，并形成会议纪要。</a:t>
            </a:r>
            <a:endParaRPr lang="zh-CN" altLang="en-US" sz="1600"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）安全生产日例会</a:t>
            </a:r>
            <a:endParaRPr lang="zh-CN" altLang="en-US" sz="1600" b="1" dirty="0">
              <a:latin typeface="仿宋" panose="02010609060101010101" charset="-122"/>
              <a:ea typeface="仿宋" panose="02010609060101010101" charset="-122"/>
              <a:cs typeface="仿宋" panose="02010609060101010101" charset="-122"/>
              <a:sym typeface="+mn-ea"/>
            </a:endParaRPr>
          </a:p>
          <a:p>
            <a:pPr>
              <a:lnSpc>
                <a:spcPct val="150000"/>
              </a:lnSpc>
            </a:pPr>
            <a:r>
              <a:rPr lang="zh-CN" altLang="en-US" sz="1600" dirty="0">
                <a:latin typeface="仿宋" panose="02010609060101010101" charset="-122"/>
                <a:ea typeface="仿宋" panose="02010609060101010101" charset="-122"/>
                <a:cs typeface="仿宋" panose="02010609060101010101" charset="-122"/>
                <a:sym typeface="+mn-ea"/>
              </a:rPr>
              <a:t>安全生产日例会由项目总工程师组织，项目相关管理人员及分包单位现场管理人员参加，原则上每日召开一次，并形成会议纪要。</a:t>
            </a:r>
            <a:endParaRPr lang="zh-CN" altLang="en-US" sz="1600" dirty="0">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a:stretch>
            <a:fillRect/>
          </a:stretch>
        </p:blipFill>
        <p:spPr>
          <a:xfrm>
            <a:off x="5410200" y="3886200"/>
            <a:ext cx="2600325" cy="2189480"/>
          </a:xfrm>
          <a:prstGeom prst="rect">
            <a:avLst/>
          </a:prstGeom>
          <a:ln w="28575">
            <a:noFill/>
          </a:ln>
          <a:effectLst>
            <a:innerShdw blurRad="63500" dist="50800" dir="18900000">
              <a:prstClr val="black">
                <a:alpha val="50000"/>
              </a:prstClr>
            </a:innerShdw>
            <a:softEdge rad="31750"/>
          </a:effectLst>
        </p:spPr>
      </p:pic>
      <p:grpSp>
        <p:nvGrpSpPr>
          <p:cNvPr id="164867" name="组合 13"/>
          <p:cNvGrpSpPr/>
          <p:nvPr/>
        </p:nvGrpSpPr>
        <p:grpSpPr>
          <a:xfrm>
            <a:off x="2332038" y="2074863"/>
            <a:ext cx="2540000" cy="4249737"/>
            <a:chOff x="1132" y="2406"/>
            <a:chExt cx="4000" cy="5106"/>
          </a:xfrm>
        </p:grpSpPr>
        <p:sp>
          <p:nvSpPr>
            <p:cNvPr id="2" name="文本框 1"/>
            <p:cNvSpPr txBox="1"/>
            <p:nvPr/>
          </p:nvSpPr>
          <p:spPr>
            <a:xfrm>
              <a:off x="1132" y="2406"/>
              <a:ext cx="2550" cy="443"/>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dk1"/>
                  </a:solidFill>
                  <a:effectLst/>
                  <a:uLnTx/>
                  <a:uFillTx/>
                  <a:latin typeface="+mn-lt"/>
                  <a:ea typeface="+mn-ea"/>
                  <a:cs typeface="+mn-cs"/>
                </a:rPr>
                <a:t>入场安全教育</a:t>
              </a: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sp>
          <p:nvSpPr>
            <p:cNvPr id="5" name="文本框 4"/>
            <p:cNvSpPr txBox="1"/>
            <p:nvPr/>
          </p:nvSpPr>
          <p:spPr>
            <a:xfrm>
              <a:off x="1132" y="3194"/>
              <a:ext cx="4000" cy="443"/>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dk1"/>
                  </a:solidFill>
                  <a:effectLst/>
                  <a:uLnTx/>
                  <a:uFillTx/>
                  <a:latin typeface="+mn-lt"/>
                  <a:ea typeface="+mn-ea"/>
                  <a:cs typeface="+mn-cs"/>
                </a:rPr>
                <a:t>特种作业人员安全教育</a:t>
              </a: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sp>
          <p:nvSpPr>
            <p:cNvPr id="6" name="文本框 5"/>
            <p:cNvSpPr txBox="1"/>
            <p:nvPr/>
          </p:nvSpPr>
          <p:spPr>
            <a:xfrm>
              <a:off x="1132" y="3980"/>
              <a:ext cx="2242" cy="443"/>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dk1"/>
                  </a:solidFill>
                  <a:effectLst/>
                  <a:uLnTx/>
                  <a:uFillTx/>
                  <a:latin typeface="+mn-lt"/>
                  <a:ea typeface="+mn-ea"/>
                  <a:cs typeface="+mn-cs"/>
                </a:rPr>
                <a:t>早班会教育</a:t>
              </a: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sp>
          <p:nvSpPr>
            <p:cNvPr id="9" name="文本框 8"/>
            <p:cNvSpPr txBox="1"/>
            <p:nvPr/>
          </p:nvSpPr>
          <p:spPr>
            <a:xfrm>
              <a:off x="1132" y="4750"/>
              <a:ext cx="4000" cy="443"/>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dk1"/>
                  </a:solidFill>
                  <a:effectLst/>
                  <a:uLnTx/>
                  <a:uFillTx/>
                  <a:latin typeface="+mn-lt"/>
                  <a:ea typeface="+mn-ea"/>
                  <a:cs typeface="+mn-cs"/>
                </a:rPr>
                <a:t>月度管理人员安全教育</a:t>
              </a: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sp>
          <p:nvSpPr>
            <p:cNvPr id="10" name="文本框 9"/>
            <p:cNvSpPr txBox="1"/>
            <p:nvPr/>
          </p:nvSpPr>
          <p:spPr>
            <a:xfrm>
              <a:off x="1132" y="5505"/>
              <a:ext cx="4000" cy="443"/>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dk1"/>
                  </a:solidFill>
                  <a:effectLst/>
                  <a:uLnTx/>
                  <a:uFillTx/>
                  <a:latin typeface="+mn-lt"/>
                  <a:ea typeface="+mn-ea"/>
                  <a:cs typeface="+mn-cs"/>
                </a:rPr>
                <a:t>月度工人安全教育大会</a:t>
              </a: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sp>
          <p:nvSpPr>
            <p:cNvPr id="11" name="文本框 10"/>
            <p:cNvSpPr txBox="1"/>
            <p:nvPr/>
          </p:nvSpPr>
          <p:spPr>
            <a:xfrm>
              <a:off x="1159" y="6287"/>
              <a:ext cx="2818" cy="443"/>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dk1"/>
                  </a:solidFill>
                  <a:effectLst/>
                  <a:uLnTx/>
                  <a:uFillTx/>
                  <a:latin typeface="+mn-lt"/>
                  <a:ea typeface="+mn-ea"/>
                  <a:cs typeface="+mn-cs"/>
                </a:rPr>
                <a:t>节假日安全教育</a:t>
              </a: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sp>
          <p:nvSpPr>
            <p:cNvPr id="12" name="文本框 11"/>
            <p:cNvSpPr txBox="1"/>
            <p:nvPr/>
          </p:nvSpPr>
          <p:spPr>
            <a:xfrm>
              <a:off x="1132" y="7069"/>
              <a:ext cx="2875" cy="443"/>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dk1"/>
                  </a:solidFill>
                  <a:effectLst/>
                  <a:uLnTx/>
                  <a:uFillTx/>
                  <a:latin typeface="+mn-lt"/>
                  <a:ea typeface="+mn-ea"/>
                  <a:cs typeface="+mn-cs"/>
                </a:rPr>
                <a:t>季节性安全教育</a:t>
              </a: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grpSp>
      <p:pic>
        <p:nvPicPr>
          <p:cNvPr id="20" name="图片 19"/>
          <p:cNvPicPr>
            <a:picLocks noChangeAspect="1"/>
          </p:cNvPicPr>
          <p:nvPr/>
        </p:nvPicPr>
        <p:blipFill>
          <a:blip r:embed="rId2"/>
          <a:stretch>
            <a:fillRect/>
          </a:stretch>
        </p:blipFill>
        <p:spPr>
          <a:xfrm>
            <a:off x="5410200" y="1808480"/>
            <a:ext cx="2578735" cy="2059940"/>
          </a:xfrm>
          <a:prstGeom prst="rect">
            <a:avLst/>
          </a:prstGeom>
          <a:ln w="28575">
            <a:noFill/>
          </a:ln>
          <a:effectLst>
            <a:innerShdw blurRad="63500" dist="50800" dir="18900000">
              <a:prstClr val="black">
                <a:alpha val="50000"/>
              </a:prstClr>
            </a:innerShdw>
          </a:effectLst>
        </p:spPr>
      </p:pic>
      <p:pic>
        <p:nvPicPr>
          <p:cNvPr id="24" name="图片 23"/>
          <p:cNvPicPr>
            <a:picLocks noChangeAspect="1"/>
          </p:cNvPicPr>
          <p:nvPr/>
        </p:nvPicPr>
        <p:blipFill>
          <a:blip r:embed="rId3"/>
          <a:stretch>
            <a:fillRect/>
          </a:stretch>
        </p:blipFill>
        <p:spPr>
          <a:xfrm>
            <a:off x="8735059" y="1808480"/>
            <a:ext cx="2459991" cy="2059940"/>
          </a:xfrm>
          <a:prstGeom prst="rect">
            <a:avLst/>
          </a:prstGeom>
          <a:ln w="28575">
            <a:noFill/>
          </a:ln>
          <a:effectLst>
            <a:innerShdw blurRad="63500" dist="50800" dir="18900000">
              <a:prstClr val="black">
                <a:alpha val="50000"/>
              </a:prstClr>
            </a:innerShdw>
          </a:effectLst>
        </p:spPr>
      </p:pic>
      <p:pic>
        <p:nvPicPr>
          <p:cNvPr id="26" name="图片 25"/>
          <p:cNvPicPr>
            <a:picLocks noChangeAspect="1"/>
          </p:cNvPicPr>
          <p:nvPr/>
        </p:nvPicPr>
        <p:blipFill>
          <a:blip r:embed="rId4"/>
          <a:stretch>
            <a:fillRect/>
          </a:stretch>
        </p:blipFill>
        <p:spPr>
          <a:xfrm>
            <a:off x="8739505" y="3914140"/>
            <a:ext cx="2437130" cy="2205990"/>
          </a:xfrm>
          <a:prstGeom prst="rect">
            <a:avLst/>
          </a:prstGeom>
          <a:ln w="28575">
            <a:noFill/>
          </a:ln>
          <a:effectLst>
            <a:innerShdw blurRad="63500" dist="50800" dir="18900000">
              <a:prstClr val="black">
                <a:alpha val="50000"/>
              </a:prstClr>
            </a:innerShdw>
          </a:effectLst>
        </p:spPr>
      </p:pic>
      <p:grpSp>
        <p:nvGrpSpPr>
          <p:cNvPr id="164871" name="组合 1"/>
          <p:cNvGrpSpPr/>
          <p:nvPr/>
        </p:nvGrpSpPr>
        <p:grpSpPr>
          <a:xfrm>
            <a:off x="65088" y="736600"/>
            <a:ext cx="2185987" cy="476250"/>
            <a:chOff x="4387852" y="825500"/>
            <a:chExt cx="2186634" cy="476250"/>
          </a:xfrm>
        </p:grpSpPr>
        <p:sp>
          <p:nvSpPr>
            <p:cNvPr id="164879" name="矩形: 圆角 1"/>
            <p:cNvSpPr/>
            <p:nvPr/>
          </p:nvSpPr>
          <p:spPr>
            <a:xfrm>
              <a:off x="4700319" y="833755"/>
              <a:ext cx="1874167" cy="467995"/>
            </a:xfrm>
            <a:prstGeom prst="roundRect">
              <a:avLst>
                <a:gd name="adj" fmla="val 16667"/>
              </a:avLst>
            </a:prstGeom>
            <a:solidFill>
              <a:srgbClr val="D9D9D9"/>
            </a:solidFill>
            <a:ln w="9525">
              <a:noFill/>
            </a:ln>
          </p:spPr>
          <p:txBody>
            <a:bodyPr lIns="288000" anchor="ctr"/>
            <a:lstStyle/>
            <a:p>
              <a:pPr eaLnBrk="1" hangingPunct="1"/>
              <a:r>
                <a:rPr lang="zh-CN" altLang="en-US" sz="2000" b="1" dirty="0">
                  <a:latin typeface="Arial" panose="020B0604020202020204" pitchFamily="34" charset="0"/>
                  <a:ea typeface="微软雅黑" panose="020B0503020204020204" pitchFamily="34" charset="-122"/>
                  <a:sym typeface="Arial" panose="020B0604020202020204" pitchFamily="34" charset="0"/>
                </a:rPr>
                <a:t>安全教育</a:t>
              </a:r>
              <a:endParaRPr lang="zh-CN" altLang="en-US" sz="2000" b="1" dirty="0">
                <a:latin typeface="Arial" panose="020B0604020202020204" pitchFamily="34" charset="0"/>
                <a:ea typeface="微软雅黑" panose="020B0503020204020204" pitchFamily="34" charset="-122"/>
                <a:sym typeface="Arial" panose="020B0604020202020204" pitchFamily="34" charset="0"/>
              </a:endParaRPr>
            </a:p>
          </p:txBody>
        </p:sp>
        <p:sp>
          <p:nvSpPr>
            <p:cNvPr id="164880" name="矩形: 圆角 2"/>
            <p:cNvSpPr/>
            <p:nvPr/>
          </p:nvSpPr>
          <p:spPr>
            <a:xfrm>
              <a:off x="4387852" y="825500"/>
              <a:ext cx="468312" cy="468313"/>
            </a:xfrm>
            <a:prstGeom prst="roundRect">
              <a:avLst>
                <a:gd name="adj" fmla="val 16667"/>
              </a:avLst>
            </a:prstGeom>
            <a:solidFill>
              <a:srgbClr val="0070C0"/>
            </a:solidFill>
            <a:ln w="12700" cap="flat" cmpd="sng">
              <a:solidFill>
                <a:schemeClr val="bg1"/>
              </a:solidFill>
              <a:prstDash val="solid"/>
              <a:headEnd type="none" w="med" len="med"/>
              <a:tailEnd type="none" w="med" len="med"/>
            </a:ln>
            <a:effectLst>
              <a:outerShdw dist="38100" algn="ctr" rotWithShape="0">
                <a:srgbClr val="000000">
                  <a:alpha val="39000"/>
                </a:srgbClr>
              </a:outerShdw>
            </a:effectLst>
          </p:spPr>
          <p:txBody>
            <a:bodyPr anchor="ctr"/>
            <a:lstStyle/>
            <a:p>
              <a:pPr algn="ctr" eaLnBrk="1" hangingPunct="1"/>
              <a:endParaRPr lang="zh-CN" altLang="en-US"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 name="TextBox 3"/>
          <p:cNvSpPr txBox="1"/>
          <p:nvPr/>
        </p:nvSpPr>
        <p:spPr>
          <a:xfrm>
            <a:off x="2305050" y="1339850"/>
            <a:ext cx="2198688" cy="412750"/>
          </a:xfrm>
          <a:prstGeom prst="rect">
            <a:avLst/>
          </a:prstGeom>
        </p:spPr>
        <p:style>
          <a:lnRef idx="1">
            <a:schemeClr val="accent5"/>
          </a:lnRef>
          <a:fillRef idx="3">
            <a:schemeClr val="accent5"/>
          </a:fillRef>
          <a:effectRef idx="2">
            <a:schemeClr val="accent5"/>
          </a:effectRef>
          <a:fontRef idx="minor">
            <a:schemeClr val="lt1"/>
          </a:fontRef>
        </p:style>
        <p:txBody>
          <a:bodyPr>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2100" b="0" i="0" u="none" strike="noStrike" kern="1200" cap="none" spc="0" normalizeH="0" baseline="0" noProof="1">
                <a:ln>
                  <a:noFill/>
                </a:ln>
                <a:solidFill>
                  <a:schemeClr val="lt1"/>
                </a:solidFill>
                <a:effectLst/>
                <a:uLnTx/>
                <a:uFillTx/>
                <a:latin typeface="+mn-lt"/>
                <a:ea typeface="+mn-ea"/>
                <a:cs typeface="+mn-cs"/>
              </a:rPr>
              <a:t>     </a:t>
            </a:r>
            <a:r>
              <a:rPr kumimoji="0" lang="zh-CN" altLang="en-US" sz="2100" b="0" i="0" u="none" strike="noStrike" kern="1200" cap="none" spc="0" normalizeH="0" baseline="0" noProof="1">
                <a:ln>
                  <a:noFill/>
                </a:ln>
                <a:solidFill>
                  <a:schemeClr val="lt1"/>
                </a:solidFill>
                <a:effectLst/>
                <a:uLnTx/>
                <a:uFillTx/>
                <a:latin typeface="+mn-lt"/>
                <a:ea typeface="+mn-ea"/>
                <a:cs typeface="+mn-cs"/>
              </a:rPr>
              <a:t>安全教育类型</a:t>
            </a:r>
            <a:endParaRPr kumimoji="0" lang="zh-CN" altLang="en-US" sz="2100" b="0" i="0" u="none" strike="noStrike" kern="1200" cap="none" spc="0" normalizeH="0" baseline="0" noProof="1">
              <a:ln>
                <a:noFill/>
              </a:ln>
              <a:solidFill>
                <a:schemeClr val="lt1"/>
              </a:solidFill>
              <a:effectLst/>
              <a:uLnTx/>
              <a:uFillTx/>
              <a:latin typeface="+mn-lt"/>
              <a:ea typeface="+mn-ea"/>
              <a:cs typeface="+mn-cs"/>
            </a:endParaRPr>
          </a:p>
        </p:txBody>
      </p:sp>
      <p:sp>
        <p:nvSpPr>
          <p:cNvPr id="7" name="矩形 6"/>
          <p:cNvSpPr/>
          <p:nvPr/>
        </p:nvSpPr>
        <p:spPr>
          <a:xfrm>
            <a:off x="2176463" y="3913188"/>
            <a:ext cx="2779713" cy="585788"/>
          </a:xfrm>
          <a:prstGeom prst="rect">
            <a:avLst/>
          </a:prstGeom>
          <a:solidFill>
            <a:srgbClr val="00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 name="椭圆 7"/>
          <p:cNvSpPr/>
          <p:nvPr/>
        </p:nvSpPr>
        <p:spPr>
          <a:xfrm>
            <a:off x="1930400" y="4583113"/>
            <a:ext cx="3025775" cy="1931988"/>
          </a:xfrm>
          <a:prstGeom prst="ellipse">
            <a:avLst/>
          </a:prstGeom>
          <a:solidFill>
            <a:srgbClr val="00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0" name="上箭头 29"/>
          <p:cNvSpPr/>
          <p:nvPr/>
        </p:nvSpPr>
        <p:spPr>
          <a:xfrm rot="5400000">
            <a:off x="1277938" y="3846513"/>
            <a:ext cx="471488" cy="833438"/>
          </a:xfrm>
          <a:prstGeom prst="up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64876" name="文本框 30"/>
          <p:cNvSpPr txBox="1"/>
          <p:nvPr/>
        </p:nvSpPr>
        <p:spPr>
          <a:xfrm>
            <a:off x="76200" y="3935413"/>
            <a:ext cx="871538" cy="644525"/>
          </a:xfrm>
          <a:prstGeom prst="rect">
            <a:avLst/>
          </a:prstGeom>
          <a:noFill/>
          <a:ln w="9525">
            <a:noFill/>
          </a:ln>
        </p:spPr>
        <p:txBody>
          <a:bodyPr>
            <a:spAutoFit/>
          </a:bodyPr>
          <a:lstStyle/>
          <a:p>
            <a:r>
              <a:rPr lang="zh-CN" altLang="en-US" b="1" dirty="0">
                <a:solidFill>
                  <a:srgbClr val="FF0000"/>
                </a:solidFill>
                <a:latin typeface="Calibri" panose="020F0502020204030204" charset="0"/>
                <a:ea typeface="等线" panose="02010600030101010101" charset="-122"/>
              </a:rPr>
              <a:t>项目经理组织</a:t>
            </a:r>
            <a:endParaRPr lang="zh-CN" altLang="en-US" b="1" dirty="0">
              <a:solidFill>
                <a:srgbClr val="FF0000"/>
              </a:solidFill>
              <a:latin typeface="Calibri" panose="020F0502020204030204" charset="0"/>
              <a:ea typeface="等线" panose="02010600030101010101" charset="-122"/>
            </a:endParaRPr>
          </a:p>
        </p:txBody>
      </p:sp>
      <p:sp>
        <p:nvSpPr>
          <p:cNvPr id="13" name="上箭头 12"/>
          <p:cNvSpPr/>
          <p:nvPr/>
        </p:nvSpPr>
        <p:spPr>
          <a:xfrm rot="5400000">
            <a:off x="1240630" y="5141041"/>
            <a:ext cx="471488" cy="835025"/>
          </a:xfrm>
          <a:prstGeom prst="up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64878" name="文本框 14"/>
          <p:cNvSpPr txBox="1"/>
          <p:nvPr/>
        </p:nvSpPr>
        <p:spPr>
          <a:xfrm>
            <a:off x="129382" y="5033553"/>
            <a:ext cx="873125" cy="922337"/>
          </a:xfrm>
          <a:prstGeom prst="rect">
            <a:avLst/>
          </a:prstGeom>
          <a:noFill/>
          <a:ln w="9525">
            <a:noFill/>
          </a:ln>
        </p:spPr>
        <p:txBody>
          <a:bodyPr>
            <a:spAutoFit/>
          </a:bodyPr>
          <a:lstStyle/>
          <a:p>
            <a:r>
              <a:rPr lang="zh-CN" altLang="en-US" b="1" dirty="0">
                <a:solidFill>
                  <a:srgbClr val="FF0000"/>
                </a:solidFill>
                <a:latin typeface="Calibri" panose="020F0502020204030204" charset="0"/>
                <a:ea typeface="等线" panose="02010600030101010101" charset="-122"/>
              </a:rPr>
              <a:t>项目经理出席讲话</a:t>
            </a:r>
            <a:endParaRPr lang="zh-CN" altLang="en-US" b="1" dirty="0">
              <a:solidFill>
                <a:srgbClr val="FF0000"/>
              </a:solidFill>
              <a:latin typeface="Calibri" panose="020F0502020204030204" charset="0"/>
              <a:ea typeface="等线" panose="02010600030101010101" charset="-122"/>
            </a:endParaRPr>
          </a:p>
        </p:txBody>
      </p:sp>
    </p:spTree>
  </p:cSld>
  <p:clrMapOvr>
    <a:masterClrMapping/>
  </p:clrMapOvr>
  <p:transition>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3.4.3</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solidFill>
                  <a:schemeClr val="tx1">
                    <a:lumMod val="85000"/>
                    <a:lumOff val="15000"/>
                  </a:schemeClr>
                </a:solidFill>
                <a:latin typeface="仿宋" panose="02010609060101010101" charset="-122"/>
                <a:ea typeface="仿宋" panose="02010609060101010101" charset="-122"/>
                <a:sym typeface="+mn-ea"/>
              </a:rPr>
              <a:t>安全生产教育培训</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graphicFrame>
        <p:nvGraphicFramePr>
          <p:cNvPr id="8" name="表格 7"/>
          <p:cNvGraphicFramePr>
            <a:graphicFrameLocks noGrp="1"/>
          </p:cNvGraphicFramePr>
          <p:nvPr/>
        </p:nvGraphicFramePr>
        <p:xfrm>
          <a:off x="890494" y="1446949"/>
          <a:ext cx="10297768" cy="4158681"/>
        </p:xfrm>
        <a:graphic>
          <a:graphicData uri="http://schemas.openxmlformats.org/drawingml/2006/table">
            <a:tbl>
              <a:tblPr>
                <a:tableStyleId>{5C22544A-7EE6-4342-B048-85BDC9FD1C3A}</a:tableStyleId>
              </a:tblPr>
              <a:tblGrid>
                <a:gridCol w="732765"/>
                <a:gridCol w="732765"/>
                <a:gridCol w="3782017"/>
                <a:gridCol w="951187"/>
                <a:gridCol w="1581806"/>
                <a:gridCol w="1508235"/>
                <a:gridCol w="1008993"/>
              </a:tblGrid>
              <a:tr h="233965">
                <a:tc gridSpan="2">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培训类型</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hMerge="1">
                  <a:tcPr/>
                </a:tc>
                <a:tc>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培训要求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defTabSz="685800" rtl="0" eaLnBrk="1" latinLnBrk="0" hangingPunct="1">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时间要求</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85725" marT="43815">
                    <a:solidFill>
                      <a:srgbClr val="00AEEF"/>
                    </a:solidFill>
                  </a:tcPr>
                </a:tc>
                <a:tc>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实施部门</a:t>
                      </a:r>
                      <a:r>
                        <a:rPr lang="en-US" altLang="zh-CN" sz="1400" b="1" kern="100" dirty="0">
                          <a:solidFill>
                            <a:schemeClr val="bg1"/>
                          </a:solidFill>
                          <a:effectLst/>
                          <a:latin typeface="仿宋" panose="02010609060101010101" charset="-122"/>
                          <a:ea typeface="仿宋" panose="02010609060101010101" charset="-122"/>
                        </a:rPr>
                        <a:t>/</a:t>
                      </a:r>
                      <a:r>
                        <a:rPr lang="zh-CN" altLang="en-US" sz="1400" b="1" kern="100" dirty="0">
                          <a:solidFill>
                            <a:schemeClr val="bg1"/>
                          </a:solidFill>
                          <a:effectLst/>
                          <a:latin typeface="仿宋" panose="02010609060101010101" charset="-122"/>
                          <a:ea typeface="仿宋" panose="02010609060101010101" charset="-122"/>
                        </a:rPr>
                        <a:t>责任人</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defTabSz="685800" rtl="0" eaLnBrk="1" latinLnBrk="0" hangingPunct="1">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相关部门</a:t>
                      </a:r>
                      <a:r>
                        <a:rPr lang="en-US" altLang="zh-CN" sz="1400" b="1" kern="100" dirty="0">
                          <a:solidFill>
                            <a:schemeClr val="bg1"/>
                          </a:solidFill>
                          <a:effectLst/>
                          <a:latin typeface="仿宋" panose="02010609060101010101" charset="-122"/>
                          <a:ea typeface="仿宋" panose="02010609060101010101" charset="-122"/>
                          <a:cs typeface="+mn-cs"/>
                        </a:rPr>
                        <a:t>/</a:t>
                      </a:r>
                      <a:r>
                        <a:rPr lang="zh-CN" altLang="en-US" sz="1400" b="1" kern="100" dirty="0">
                          <a:solidFill>
                            <a:schemeClr val="bg1"/>
                          </a:solidFill>
                          <a:effectLst/>
                          <a:latin typeface="仿宋" panose="02010609060101010101" charset="-122"/>
                          <a:ea typeface="仿宋" panose="02010609060101010101" charset="-122"/>
                          <a:cs typeface="+mn-cs"/>
                        </a:rPr>
                        <a:t>岗位</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85725" marT="43815">
                    <a:solidFill>
                      <a:srgbClr val="00AEEF"/>
                    </a:solidFill>
                  </a:tcPr>
                </a:tc>
                <a:tc>
                  <a:txBody>
                    <a:bodyPr/>
                    <a:lstStyle/>
                    <a:p>
                      <a:pPr marL="17780" marR="0" indent="0" algn="ctr" defTabSz="685800" rtl="0" eaLnBrk="1" latinLnBrk="0" hangingPunct="1">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工作文件</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85725" marT="43815">
                    <a:solidFill>
                      <a:srgbClr val="00AEEF"/>
                    </a:solidFill>
                  </a:tcPr>
                </a:tc>
              </a:tr>
              <a:tr h="0">
                <a:tc rowSpan="2">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三类人员</a:t>
                      </a:r>
                      <a:r>
                        <a:rPr lang="zh-CN" altLang="en-US" sz="1400" b="1" kern="100" dirty="0">
                          <a:solidFill>
                            <a:srgbClr val="000000"/>
                          </a:solidFill>
                          <a:effectLst/>
                          <a:latin typeface="仿宋" panose="02010609060101010101" charset="-122"/>
                          <a:ea typeface="仿宋" panose="02010609060101010101" charset="-122"/>
                        </a:rPr>
                        <a:t> </a:t>
                      </a:r>
                      <a:endParaRPr lang="zh-CN" altLang="en-US" sz="1400" b="1" kern="100" dirty="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取证培训</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初次培训不少于 </a:t>
                      </a:r>
                      <a:r>
                        <a:rPr lang="en-US" altLang="zh-CN" sz="1100" b="1" kern="100" dirty="0">
                          <a:solidFill>
                            <a:srgbClr val="000000"/>
                          </a:solidFill>
                          <a:effectLst/>
                          <a:latin typeface="仿宋" panose="02010609060101010101" charset="-122"/>
                          <a:ea typeface="仿宋" panose="02010609060101010101" charset="-122"/>
                        </a:rPr>
                        <a:t>48 </a:t>
                      </a:r>
                      <a:r>
                        <a:rPr lang="zh-CN" altLang="en-US" sz="1100" b="1" kern="100" dirty="0">
                          <a:solidFill>
                            <a:srgbClr val="000000"/>
                          </a:solidFill>
                          <a:effectLst/>
                          <a:latin typeface="仿宋" panose="02010609060101010101" charset="-122"/>
                          <a:ea typeface="仿宋" panose="02010609060101010101" charset="-122"/>
                        </a:rPr>
                        <a:t>学时，参加培训、考试合格。</a:t>
                      </a:r>
                      <a:endParaRPr lang="zh-CN" altLang="en-US" sz="1400" b="1" kern="100" dirty="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12636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上岗前</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381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安全生产监督管理部</a:t>
                      </a:r>
                      <a:endParaRPr lang="zh-CN" altLang="en-US" sz="1400" b="1" kern="100">
                        <a:solidFill>
                          <a:srgbClr val="000000"/>
                        </a:solidFill>
                        <a:effectLst/>
                        <a:latin typeface="仿宋" panose="02010609060101010101" charset="-122"/>
                        <a:ea typeface="仿宋" panose="02010609060101010101" charset="-122"/>
                      </a:endParaRPr>
                    </a:p>
                  </a:txBody>
                  <a:tcPr marL="17145" marT="37465">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公司人力资源部</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9652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培训台账</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r>
              <a:tr h="233965">
                <a:tc vMerge="1">
                  <a:tcPr marL="17145" marT="37465">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年度安全教育</a:t>
                      </a:r>
                      <a:endParaRPr lang="zh-CN" altLang="en-US" sz="1400" b="1" kern="100" dirty="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0" indent="0" algn="l">
                        <a:lnSpc>
                          <a:spcPct val="146000"/>
                        </a:lnSpc>
                        <a:spcAft>
                          <a:spcPts val="0"/>
                        </a:spcAft>
                      </a:pPr>
                      <a:r>
                        <a:rPr lang="en-US" altLang="zh-CN" sz="1100" b="1" kern="100" dirty="0">
                          <a:solidFill>
                            <a:srgbClr val="000000"/>
                          </a:solidFill>
                          <a:effectLst/>
                          <a:latin typeface="仿宋" panose="02010609060101010101" charset="-122"/>
                          <a:ea typeface="仿宋" panose="02010609060101010101" charset="-122"/>
                        </a:rPr>
                        <a:t>A</a:t>
                      </a:r>
                      <a:r>
                        <a:rPr lang="zh-CN" altLang="en-US" sz="1100" b="1" kern="100" dirty="0">
                          <a:solidFill>
                            <a:srgbClr val="000000"/>
                          </a:solidFill>
                          <a:effectLst/>
                          <a:latin typeface="仿宋" panose="02010609060101010101" charset="-122"/>
                          <a:ea typeface="仿宋" panose="02010609060101010101" charset="-122"/>
                        </a:rPr>
                        <a:t>、</a:t>
                      </a:r>
                      <a:r>
                        <a:rPr lang="en-US" altLang="zh-CN" sz="1100" b="1" kern="100" dirty="0">
                          <a:solidFill>
                            <a:srgbClr val="000000"/>
                          </a:solidFill>
                          <a:effectLst/>
                          <a:latin typeface="仿宋" panose="02010609060101010101" charset="-122"/>
                          <a:ea typeface="仿宋" panose="02010609060101010101" charset="-122"/>
                        </a:rPr>
                        <a:t>B </a:t>
                      </a:r>
                      <a:r>
                        <a:rPr lang="zh-CN" altLang="en-US" sz="1100" b="1" kern="100" dirty="0">
                          <a:solidFill>
                            <a:srgbClr val="000000"/>
                          </a:solidFill>
                          <a:effectLst/>
                          <a:latin typeface="仿宋" panose="02010609060101010101" charset="-122"/>
                          <a:ea typeface="仿宋" panose="02010609060101010101" charset="-122"/>
                        </a:rPr>
                        <a:t>类人员不少于 </a:t>
                      </a:r>
                      <a:r>
                        <a:rPr lang="en-US" altLang="zh-CN" sz="1100" b="1" kern="100" dirty="0">
                          <a:solidFill>
                            <a:srgbClr val="000000"/>
                          </a:solidFill>
                          <a:effectLst/>
                          <a:latin typeface="仿宋" panose="02010609060101010101" charset="-122"/>
                          <a:ea typeface="仿宋" panose="02010609060101010101" charset="-122"/>
                        </a:rPr>
                        <a:t>30 </a:t>
                      </a:r>
                      <a:r>
                        <a:rPr lang="zh-CN" altLang="en-US" sz="1100" b="1" kern="100" dirty="0">
                          <a:solidFill>
                            <a:srgbClr val="000000"/>
                          </a:solidFill>
                          <a:effectLst/>
                          <a:latin typeface="仿宋" panose="02010609060101010101" charset="-122"/>
                          <a:ea typeface="仿宋" panose="02010609060101010101" charset="-122"/>
                        </a:rPr>
                        <a:t>学时，</a:t>
                      </a:r>
                      <a:r>
                        <a:rPr lang="en-US" altLang="zh-CN" sz="1100" b="1" kern="100" dirty="0">
                          <a:solidFill>
                            <a:srgbClr val="000000"/>
                          </a:solidFill>
                          <a:effectLst/>
                          <a:latin typeface="仿宋" panose="02010609060101010101" charset="-122"/>
                          <a:ea typeface="仿宋" panose="02010609060101010101" charset="-122"/>
                        </a:rPr>
                        <a:t>C </a:t>
                      </a:r>
                      <a:r>
                        <a:rPr lang="zh-CN" altLang="en-US" sz="1100" b="1" kern="100" dirty="0">
                          <a:solidFill>
                            <a:srgbClr val="000000"/>
                          </a:solidFill>
                          <a:effectLst/>
                          <a:latin typeface="仿宋" panose="02010609060101010101" charset="-122"/>
                          <a:ea typeface="仿宋" panose="02010609060101010101" charset="-122"/>
                        </a:rPr>
                        <a:t>类人员不少于 </a:t>
                      </a:r>
                      <a:r>
                        <a:rPr lang="en-US" altLang="zh-CN" sz="1100" b="1" kern="100" dirty="0">
                          <a:solidFill>
                            <a:srgbClr val="000000"/>
                          </a:solidFill>
                          <a:effectLst/>
                          <a:latin typeface="仿宋" panose="02010609060101010101" charset="-122"/>
                          <a:ea typeface="仿宋" panose="02010609060101010101" charset="-122"/>
                        </a:rPr>
                        <a:t>40 </a:t>
                      </a:r>
                      <a:r>
                        <a:rPr lang="zh-CN" altLang="en-US" sz="1100" b="1" kern="100" dirty="0">
                          <a:solidFill>
                            <a:srgbClr val="000000"/>
                          </a:solidFill>
                          <a:effectLst/>
                          <a:latin typeface="仿宋" panose="02010609060101010101" charset="-122"/>
                          <a:ea typeface="仿宋" panose="02010609060101010101" charset="-122"/>
                        </a:rPr>
                        <a:t>学时。</a:t>
                      </a:r>
                      <a:endParaRPr lang="zh-CN" altLang="en-US" sz="14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内容：法律法规、标准规范、近期的事故案例、应急救援培训、安全生产技术、管理能力培训。</a:t>
                      </a:r>
                      <a:endParaRPr lang="zh-CN" altLang="en-US" sz="1400" b="1" kern="100" dirty="0">
                        <a:solidFill>
                          <a:srgbClr val="000000"/>
                        </a:solidFill>
                        <a:effectLst/>
                        <a:latin typeface="仿宋" panose="02010609060101010101" charset="-122"/>
                        <a:ea typeface="仿宋" panose="02010609060101010101" charset="-122"/>
                      </a:endParaRPr>
                    </a:p>
                  </a:txBody>
                  <a:tcPr marL="17145" marT="37465">
                    <a:solidFill>
                      <a:srgbClr val="EAEFF7"/>
                    </a:solidFill>
                  </a:tcPr>
                </a:tc>
                <a:tc>
                  <a:txBody>
                    <a:bodyPr/>
                    <a:lstStyle/>
                    <a:p>
                      <a:pPr marL="19367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每年</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381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安全生产监督管理部</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公司人力资源部</a:t>
                      </a:r>
                      <a:endParaRPr lang="zh-CN" altLang="en-US" sz="1400" b="1" kern="100" dirty="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9652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培训台账</a:t>
                      </a:r>
                      <a:endParaRPr lang="zh-CN" altLang="en-US" sz="1400" b="1" kern="100" dirty="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r>
              <a:tr h="233965">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两级机关领导班子</a:t>
                      </a:r>
                      <a:endParaRPr lang="zh-CN" altLang="en-US" sz="1400" b="1" kern="100">
                        <a:solidFill>
                          <a:srgbClr val="000000"/>
                        </a:solidFill>
                        <a:effectLst/>
                        <a:latin typeface="仿宋" panose="02010609060101010101" charset="-122"/>
                        <a:ea typeface="仿宋" panose="02010609060101010101" charset="-122"/>
                      </a:endParaRPr>
                    </a:p>
                  </a:txBody>
                  <a:tcPr marL="17145" marT="37465">
                    <a:solidFill>
                      <a:srgbClr val="EAEFF7"/>
                    </a:solidFill>
                  </a:tcPr>
                </a:tc>
                <a:tc>
                  <a:txBody>
                    <a:bodyPr/>
                    <a:lstStyle/>
                    <a:p>
                      <a:pPr marL="0" marR="952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安全领导力培训</a:t>
                      </a:r>
                      <a:endParaRPr lang="zh-CN" altLang="en-US" sz="1400" b="1" kern="100">
                        <a:solidFill>
                          <a:srgbClr val="000000"/>
                        </a:solidFill>
                        <a:effectLst/>
                        <a:latin typeface="仿宋" panose="02010609060101010101" charset="-122"/>
                        <a:ea typeface="仿宋" panose="02010609060101010101" charset="-122"/>
                      </a:endParaRPr>
                    </a:p>
                  </a:txBody>
                  <a:tcPr marL="17145" marT="37465">
                    <a:solidFill>
                      <a:srgbClr val="EAEFF7"/>
                    </a:solidFill>
                  </a:tcPr>
                </a:tc>
                <a:tc>
                  <a:txBody>
                    <a:bodyPr/>
                    <a:lstStyle/>
                    <a:p>
                      <a:pPr marL="0" marR="1905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每次不少于 </a:t>
                      </a:r>
                      <a:r>
                        <a:rPr lang="en-US" altLang="zh-CN" sz="1100" b="1" kern="100" dirty="0">
                          <a:solidFill>
                            <a:srgbClr val="000000"/>
                          </a:solidFill>
                          <a:effectLst/>
                          <a:latin typeface="Cambria" panose="02040503050406030204" pitchFamily="18" charset="0"/>
                          <a:ea typeface="仿宋" panose="02010609060101010101" charset="-122"/>
                        </a:rPr>
                        <a:t>2 </a:t>
                      </a:r>
                      <a:r>
                        <a:rPr lang="zh-CN" altLang="en-US" sz="1100" b="1" kern="100" dirty="0">
                          <a:solidFill>
                            <a:srgbClr val="000000"/>
                          </a:solidFill>
                          <a:effectLst/>
                          <a:latin typeface="仿宋" panose="02010609060101010101" charset="-122"/>
                          <a:ea typeface="仿宋" panose="02010609060101010101" charset="-122"/>
                        </a:rPr>
                        <a:t>学时</a:t>
                      </a:r>
                      <a:endParaRPr lang="zh-CN" altLang="en-US" sz="1400" b="1" kern="100" dirty="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1333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每半年一次</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381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安全生产监督管理部</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0" indent="0" algn="ctr">
                        <a:lnSpc>
                          <a:spcPct val="107000"/>
                        </a:lnSpc>
                        <a:spcAft>
                          <a:spcPts val="800"/>
                        </a:spcAft>
                      </a:pPr>
                      <a:r>
                        <a:rPr lang="zh-CN" altLang="en-US" sz="1400" b="1" kern="100">
                          <a:solidFill>
                            <a:srgbClr val="000000"/>
                          </a:solidFill>
                          <a:effectLst/>
                          <a:latin typeface="仿宋" panose="02010609060101010101" charset="-122"/>
                          <a:ea typeface="仿宋" panose="02010609060101010101" charset="-122"/>
                        </a:rPr>
                        <a:t> </a:t>
                      </a:r>
                      <a:endParaRPr lang="zh-CN" altLang="en-US" sz="1400" b="1" kern="100">
                        <a:solidFill>
                          <a:srgbClr val="000000"/>
                        </a:solidFill>
                        <a:effectLst/>
                        <a:latin typeface="仿宋" panose="02010609060101010101" charset="-122"/>
                        <a:ea typeface="仿宋" panose="02010609060101010101" charset="-122"/>
                      </a:endParaRPr>
                    </a:p>
                  </a:txBody>
                  <a:tcPr marL="17145" marT="37465">
                    <a:solidFill>
                      <a:srgbClr val="EAEFF7"/>
                    </a:solidFill>
                  </a:tcPr>
                </a:tc>
                <a:tc>
                  <a:txBody>
                    <a:bodyPr/>
                    <a:lstStyle/>
                    <a:p>
                      <a:pPr marL="0" marR="0" indent="0" algn="ctr">
                        <a:lnSpc>
                          <a:spcPct val="107000"/>
                        </a:lnSpc>
                        <a:spcAft>
                          <a:spcPts val="800"/>
                        </a:spcAft>
                      </a:pPr>
                      <a:r>
                        <a:rPr lang="zh-CN" altLang="en-US" sz="1400" b="1" kern="100">
                          <a:solidFill>
                            <a:srgbClr val="000000"/>
                          </a:solidFill>
                          <a:effectLst/>
                          <a:latin typeface="仿宋" panose="02010609060101010101" charset="-122"/>
                          <a:ea typeface="仿宋" panose="02010609060101010101" charset="-122"/>
                        </a:rPr>
                        <a:t> </a:t>
                      </a:r>
                      <a:endParaRPr lang="zh-CN" altLang="en-US" sz="1400" b="1" kern="100">
                        <a:solidFill>
                          <a:srgbClr val="000000"/>
                        </a:solidFill>
                        <a:effectLst/>
                        <a:latin typeface="仿宋" panose="02010609060101010101" charset="-122"/>
                        <a:ea typeface="仿宋" panose="02010609060101010101" charset="-122"/>
                      </a:endParaRPr>
                    </a:p>
                  </a:txBody>
                  <a:tcPr marL="17145" marT="37465">
                    <a:solidFill>
                      <a:srgbClr val="EAEFF7"/>
                    </a:solidFill>
                  </a:tcPr>
                </a:tc>
              </a:tr>
              <a:tr h="233965">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关键岗位</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952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安全讲师公开课</a:t>
                      </a:r>
                      <a:endParaRPr lang="zh-CN" altLang="en-US" sz="1400" b="1" kern="100">
                        <a:solidFill>
                          <a:srgbClr val="000000"/>
                        </a:solidFill>
                        <a:effectLst/>
                        <a:latin typeface="仿宋" panose="02010609060101010101" charset="-122"/>
                        <a:ea typeface="仿宋" panose="02010609060101010101" charset="-122"/>
                      </a:endParaRPr>
                    </a:p>
                  </a:txBody>
                  <a:tcPr marL="17145" marT="37465">
                    <a:solidFill>
                      <a:srgbClr val="EAEFF7"/>
                    </a:solidFill>
                  </a:tcPr>
                </a:tc>
                <a:tc>
                  <a:txBody>
                    <a:bodyPr/>
                    <a:lstStyle/>
                    <a:p>
                      <a:pPr marL="0" marR="1905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每次不少于 </a:t>
                      </a:r>
                      <a:r>
                        <a:rPr lang="en-US" altLang="zh-CN" sz="1100" b="1" kern="100">
                          <a:solidFill>
                            <a:srgbClr val="000000"/>
                          </a:solidFill>
                          <a:effectLst/>
                          <a:latin typeface="Cambria" panose="02040503050406030204" pitchFamily="18" charset="0"/>
                          <a:ea typeface="仿宋" panose="02010609060101010101" charset="-122"/>
                        </a:rPr>
                        <a:t>2 </a:t>
                      </a:r>
                      <a:r>
                        <a:rPr lang="zh-CN" altLang="en-US" sz="1100" b="1" kern="100">
                          <a:solidFill>
                            <a:srgbClr val="000000"/>
                          </a:solidFill>
                          <a:effectLst/>
                          <a:latin typeface="仿宋" panose="02010609060101010101" charset="-122"/>
                          <a:ea typeface="仿宋" panose="02010609060101010101" charset="-122"/>
                        </a:rPr>
                        <a:t>学时</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1333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每半年一次</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381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安全生产监督管理部</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各项目部、分公司</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0" indent="0" algn="ctr">
                        <a:lnSpc>
                          <a:spcPct val="107000"/>
                        </a:lnSpc>
                        <a:spcAft>
                          <a:spcPts val="800"/>
                        </a:spcAft>
                      </a:pPr>
                      <a:r>
                        <a:rPr lang="zh-CN" altLang="en-US" sz="1400" b="1" kern="100">
                          <a:solidFill>
                            <a:srgbClr val="000000"/>
                          </a:solidFill>
                          <a:effectLst/>
                          <a:latin typeface="仿宋" panose="02010609060101010101" charset="-122"/>
                          <a:ea typeface="仿宋" panose="02010609060101010101" charset="-122"/>
                        </a:rPr>
                        <a:t> </a:t>
                      </a:r>
                      <a:endParaRPr lang="zh-CN" altLang="en-US" sz="1400" b="1" kern="100">
                        <a:solidFill>
                          <a:srgbClr val="000000"/>
                        </a:solidFill>
                        <a:effectLst/>
                        <a:latin typeface="仿宋" panose="02010609060101010101" charset="-122"/>
                        <a:ea typeface="仿宋" panose="02010609060101010101" charset="-122"/>
                      </a:endParaRPr>
                    </a:p>
                  </a:txBody>
                  <a:tcPr marL="17145" marT="37465">
                    <a:solidFill>
                      <a:srgbClr val="EAEFF7"/>
                    </a:solidFill>
                  </a:tcPr>
                </a:tc>
              </a:tr>
              <a:tr h="233965">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体系员工业务能力培训</a:t>
                      </a:r>
                      <a:endParaRPr lang="zh-CN" altLang="en-US" sz="1400" b="1" kern="100">
                        <a:solidFill>
                          <a:srgbClr val="000000"/>
                        </a:solidFill>
                        <a:effectLst/>
                        <a:latin typeface="仿宋" panose="02010609060101010101" charset="-122"/>
                        <a:ea typeface="仿宋" panose="02010609060101010101" charset="-122"/>
                      </a:endParaRPr>
                    </a:p>
                  </a:txBody>
                  <a:tcPr marL="17145" marT="37465">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业务能力</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1905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每次不少于 </a:t>
                      </a:r>
                      <a:r>
                        <a:rPr lang="en-US" altLang="zh-CN" sz="1100" b="1" kern="100">
                          <a:solidFill>
                            <a:srgbClr val="000000"/>
                          </a:solidFill>
                          <a:effectLst/>
                          <a:latin typeface="Cambria" panose="02040503050406030204" pitchFamily="18" charset="0"/>
                          <a:ea typeface="仿宋" panose="02010609060101010101" charset="-122"/>
                        </a:rPr>
                        <a:t>2 </a:t>
                      </a:r>
                      <a:r>
                        <a:rPr lang="zh-CN" altLang="en-US" sz="1100" b="1" kern="100">
                          <a:solidFill>
                            <a:srgbClr val="000000"/>
                          </a:solidFill>
                          <a:effectLst/>
                          <a:latin typeface="仿宋" panose="02010609060101010101" charset="-122"/>
                          <a:ea typeface="仿宋" panose="02010609060101010101" charset="-122"/>
                        </a:rPr>
                        <a:t>学时</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1333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每季度一次</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381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安全生产监督管理部</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公司人力资源部</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0" indent="0" algn="ctr">
                        <a:lnSpc>
                          <a:spcPct val="107000"/>
                        </a:lnSpc>
                        <a:spcAft>
                          <a:spcPts val="800"/>
                        </a:spcAft>
                      </a:pPr>
                      <a:r>
                        <a:rPr lang="zh-CN" altLang="en-US" sz="1400" b="1" kern="100">
                          <a:solidFill>
                            <a:srgbClr val="000000"/>
                          </a:solidFill>
                          <a:effectLst/>
                          <a:latin typeface="仿宋" panose="02010609060101010101" charset="-122"/>
                          <a:ea typeface="仿宋" panose="02010609060101010101" charset="-122"/>
                        </a:rPr>
                        <a:t> </a:t>
                      </a:r>
                      <a:endParaRPr lang="zh-CN" altLang="en-US" sz="1400" b="1" kern="100">
                        <a:solidFill>
                          <a:srgbClr val="000000"/>
                        </a:solidFill>
                        <a:effectLst/>
                        <a:latin typeface="仿宋" panose="02010609060101010101" charset="-122"/>
                        <a:ea typeface="仿宋" panose="02010609060101010101" charset="-122"/>
                      </a:endParaRPr>
                    </a:p>
                  </a:txBody>
                  <a:tcPr marL="17145" marT="37465">
                    <a:solidFill>
                      <a:srgbClr val="EAEFF7"/>
                    </a:solidFill>
                  </a:tcPr>
                </a:tc>
              </a:tr>
              <a:tr h="233965">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讲师巡讲</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管理培训</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1905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每次不少于 </a:t>
                      </a:r>
                      <a:r>
                        <a:rPr lang="en-US" altLang="zh-CN" sz="1100" b="1" kern="100">
                          <a:solidFill>
                            <a:srgbClr val="000000"/>
                          </a:solidFill>
                          <a:effectLst/>
                          <a:latin typeface="Cambria" panose="02040503050406030204" pitchFamily="18" charset="0"/>
                          <a:ea typeface="仿宋" panose="02010609060101010101" charset="-122"/>
                        </a:rPr>
                        <a:t>2 </a:t>
                      </a:r>
                      <a:r>
                        <a:rPr lang="zh-CN" altLang="en-US" sz="1100" b="1" kern="100">
                          <a:solidFill>
                            <a:srgbClr val="000000"/>
                          </a:solidFill>
                          <a:effectLst/>
                          <a:latin typeface="仿宋" panose="02010609060101010101" charset="-122"/>
                          <a:ea typeface="仿宋" panose="02010609060101010101" charset="-122"/>
                        </a:rPr>
                        <a:t>学时</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每年全覆盖一次</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381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安全生产监督管理部</a:t>
                      </a:r>
                      <a:endParaRPr lang="zh-CN" altLang="en-US" sz="1400" b="1" kern="100">
                        <a:solidFill>
                          <a:srgbClr val="000000"/>
                        </a:solidFill>
                        <a:effectLst/>
                        <a:latin typeface="仿宋" panose="02010609060101010101" charset="-122"/>
                        <a:ea typeface="仿宋" panose="02010609060101010101" charset="-122"/>
                      </a:endParaRPr>
                    </a:p>
                  </a:txBody>
                  <a:tcPr marL="17145" marT="37465">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各项目部、分公司</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0" indent="0" algn="ctr">
                        <a:lnSpc>
                          <a:spcPct val="107000"/>
                        </a:lnSpc>
                        <a:spcAft>
                          <a:spcPts val="800"/>
                        </a:spcAft>
                      </a:pPr>
                      <a:r>
                        <a:rPr lang="zh-CN" altLang="en-US" sz="1400" b="1" kern="100">
                          <a:solidFill>
                            <a:srgbClr val="000000"/>
                          </a:solidFill>
                          <a:effectLst/>
                          <a:latin typeface="仿宋" panose="02010609060101010101" charset="-122"/>
                          <a:ea typeface="仿宋" panose="02010609060101010101" charset="-122"/>
                        </a:rPr>
                        <a:t> </a:t>
                      </a:r>
                      <a:endParaRPr lang="zh-CN" altLang="en-US" sz="1400" b="1" kern="100">
                        <a:solidFill>
                          <a:srgbClr val="000000"/>
                        </a:solidFill>
                        <a:effectLst/>
                        <a:latin typeface="仿宋" panose="02010609060101010101" charset="-122"/>
                        <a:ea typeface="仿宋" panose="02010609060101010101" charset="-122"/>
                      </a:endParaRPr>
                    </a:p>
                  </a:txBody>
                  <a:tcPr marL="17145" marT="37465">
                    <a:solidFill>
                      <a:srgbClr val="EAEFF7"/>
                    </a:solidFill>
                  </a:tcPr>
                </a:tc>
              </a:tr>
              <a:tr h="233965">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项目管理人员</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月度安全教育</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19050" indent="0" algn="ctr">
                        <a:lnSpc>
                          <a:spcPct val="107000"/>
                        </a:lnSpc>
                        <a:spcAft>
                          <a:spcPts val="400"/>
                        </a:spcAft>
                      </a:pPr>
                      <a:r>
                        <a:rPr lang="zh-CN" altLang="en-US" sz="1100" b="1" kern="100">
                          <a:solidFill>
                            <a:srgbClr val="000000"/>
                          </a:solidFill>
                          <a:effectLst/>
                          <a:latin typeface="仿宋" panose="02010609060101010101" charset="-122"/>
                          <a:ea typeface="仿宋" panose="02010609060101010101" charset="-122"/>
                        </a:rPr>
                        <a:t>每次不少于 </a:t>
                      </a:r>
                      <a:r>
                        <a:rPr lang="en-US" altLang="zh-CN" sz="1100" b="1" kern="100">
                          <a:solidFill>
                            <a:srgbClr val="000000"/>
                          </a:solidFill>
                          <a:effectLst/>
                          <a:latin typeface="Cambria" panose="02040503050406030204" pitchFamily="18" charset="0"/>
                          <a:ea typeface="仿宋" panose="02010609060101010101" charset="-122"/>
                        </a:rPr>
                        <a:t>2 </a:t>
                      </a:r>
                      <a:r>
                        <a:rPr lang="zh-CN" altLang="en-US" sz="1100" b="1" kern="100">
                          <a:solidFill>
                            <a:srgbClr val="000000"/>
                          </a:solidFill>
                          <a:effectLst/>
                          <a:latin typeface="仿宋" panose="02010609060101010101" charset="-122"/>
                          <a:ea typeface="仿宋" panose="02010609060101010101" charset="-122"/>
                        </a:rPr>
                        <a:t>学时。</a:t>
                      </a:r>
                      <a:endParaRPr lang="zh-CN" altLang="en-US" sz="1400" b="1" kern="10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内容：法律法规、标准规范、近期的事故案例、应急救援培训、安全生产技术、管理能力培训。</a:t>
                      </a:r>
                      <a:endParaRPr lang="zh-CN" altLang="en-US" sz="1400" b="1" kern="100">
                        <a:solidFill>
                          <a:srgbClr val="000000"/>
                        </a:solidFill>
                        <a:effectLst/>
                        <a:latin typeface="仿宋" panose="02010609060101010101" charset="-122"/>
                        <a:ea typeface="仿宋" panose="02010609060101010101" charset="-122"/>
                      </a:endParaRPr>
                    </a:p>
                  </a:txBody>
                  <a:tcPr marL="17145" marT="37465">
                    <a:solidFill>
                      <a:srgbClr val="EAEFF7"/>
                    </a:solidFill>
                  </a:tcPr>
                </a:tc>
                <a:tc>
                  <a:txBody>
                    <a:bodyPr/>
                    <a:lstStyle/>
                    <a:p>
                      <a:pPr marL="5969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每月一次</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5207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项目经理</a:t>
                      </a:r>
                      <a:endParaRPr lang="zh-CN" altLang="en-US" sz="1400" b="1" kern="100" dirty="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635" marR="29210" indent="2413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项目责任工程师、总工、安全总监</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安全教育记录表</a:t>
                      </a:r>
                      <a:endParaRPr lang="zh-CN" altLang="en-US" sz="1400" b="1" kern="10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r>
              <a:tr h="233965">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注册安全工程师</a:t>
                      </a:r>
                      <a:endParaRPr lang="zh-CN" altLang="en-US" sz="1400" b="1" kern="100" dirty="0">
                        <a:solidFill>
                          <a:srgbClr val="000000"/>
                        </a:solidFill>
                        <a:effectLst/>
                        <a:latin typeface="仿宋" panose="02010609060101010101" charset="-122"/>
                        <a:ea typeface="仿宋" panose="02010609060101010101" charset="-122"/>
                      </a:endParaRPr>
                    </a:p>
                  </a:txBody>
                  <a:tcPr marL="17145" marT="37465">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继续教育</a:t>
                      </a:r>
                      <a:endParaRPr lang="zh-CN" altLang="en-US" sz="1400" b="1" kern="100">
                        <a:solidFill>
                          <a:srgbClr val="000000"/>
                        </a:solidFill>
                        <a:effectLst/>
                        <a:latin typeface="仿宋" panose="02010609060101010101" charset="-122"/>
                        <a:ea typeface="仿宋" panose="02010609060101010101" charset="-122"/>
                      </a:endParaRPr>
                    </a:p>
                  </a:txBody>
                  <a:tcPr marL="17145" marT="37465">
                    <a:solidFill>
                      <a:srgbClr val="EAEFF7"/>
                    </a:solidFill>
                  </a:tcPr>
                </a:tc>
                <a:tc>
                  <a:txBody>
                    <a:bodyPr/>
                    <a:lstStyle/>
                    <a:p>
                      <a:pPr marL="0" marR="1905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每次不少于 </a:t>
                      </a:r>
                      <a:r>
                        <a:rPr lang="en-US" altLang="zh-CN" sz="1100" b="1" kern="100" dirty="0">
                          <a:solidFill>
                            <a:srgbClr val="000000"/>
                          </a:solidFill>
                          <a:effectLst/>
                          <a:latin typeface="Cambria" panose="02040503050406030204" pitchFamily="18" charset="0"/>
                          <a:ea typeface="仿宋" panose="02010609060101010101" charset="-122"/>
                        </a:rPr>
                        <a:t>48 </a:t>
                      </a:r>
                      <a:r>
                        <a:rPr lang="zh-CN" altLang="en-US" sz="1100" b="1" kern="100" dirty="0">
                          <a:solidFill>
                            <a:srgbClr val="000000"/>
                          </a:solidFill>
                          <a:effectLst/>
                          <a:latin typeface="仿宋" panose="02010609060101010101" charset="-122"/>
                          <a:ea typeface="仿宋" panose="02010609060101010101" charset="-122"/>
                        </a:rPr>
                        <a:t>学时。</a:t>
                      </a:r>
                      <a:endParaRPr lang="zh-CN" altLang="en-US" sz="1400" b="1" kern="100" dirty="0">
                        <a:solidFill>
                          <a:srgbClr val="000000"/>
                        </a:solidFill>
                        <a:effectLst/>
                        <a:latin typeface="仿宋" panose="02010609060101010101" charset="-122"/>
                        <a:ea typeface="仿宋" panose="02010609060101010101" charset="-122"/>
                      </a:endParaRPr>
                    </a:p>
                  </a:txBody>
                  <a:tcPr marL="17145" marT="37465">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注册有效期内每 </a:t>
                      </a:r>
                      <a:r>
                        <a:rPr lang="en-US" altLang="zh-CN" sz="1100" b="1" kern="100" dirty="0">
                          <a:solidFill>
                            <a:srgbClr val="000000"/>
                          </a:solidFill>
                          <a:effectLst/>
                          <a:latin typeface="Cambria" panose="02040503050406030204" pitchFamily="18" charset="0"/>
                          <a:ea typeface="仿宋" panose="02010609060101010101" charset="-122"/>
                        </a:rPr>
                        <a:t>3 </a:t>
                      </a:r>
                      <a:r>
                        <a:rPr lang="zh-CN" altLang="en-US" sz="1100" b="1" kern="100" dirty="0">
                          <a:solidFill>
                            <a:srgbClr val="000000"/>
                          </a:solidFill>
                          <a:effectLst/>
                          <a:latin typeface="仿宋" panose="02010609060101010101" charset="-122"/>
                          <a:ea typeface="仿宋" panose="02010609060101010101" charset="-122"/>
                        </a:rPr>
                        <a:t>年一次</a:t>
                      </a:r>
                      <a:endParaRPr lang="zh-CN" altLang="en-US" sz="1400" b="1" kern="100" dirty="0">
                        <a:solidFill>
                          <a:srgbClr val="000000"/>
                        </a:solidFill>
                        <a:effectLst/>
                        <a:latin typeface="仿宋" panose="02010609060101010101" charset="-122"/>
                        <a:ea typeface="仿宋" panose="02010609060101010101" charset="-122"/>
                      </a:endParaRPr>
                    </a:p>
                  </a:txBody>
                  <a:tcPr marL="17145" marT="37465">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安全生产监督管理部</a:t>
                      </a:r>
                      <a:endParaRPr lang="zh-CN" altLang="en-US" sz="1400" b="1" kern="100" dirty="0">
                        <a:solidFill>
                          <a:srgbClr val="000000"/>
                        </a:solidFill>
                        <a:effectLst/>
                        <a:latin typeface="仿宋" panose="02010609060101010101" charset="-122"/>
                        <a:ea typeface="仿宋" panose="02010609060101010101" charset="-122"/>
                      </a:endParaRPr>
                    </a:p>
                  </a:txBody>
                  <a:tcPr marL="17145" marT="37465">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分公司安全总监</a:t>
                      </a:r>
                      <a:endParaRPr lang="zh-CN" altLang="en-US" sz="1400" b="1" kern="100">
                        <a:solidFill>
                          <a:srgbClr val="000000"/>
                        </a:solidFill>
                        <a:effectLst/>
                        <a:latin typeface="仿宋" panose="02010609060101010101" charset="-122"/>
                        <a:ea typeface="仿宋" panose="02010609060101010101" charset="-122"/>
                      </a:endParaRPr>
                    </a:p>
                  </a:txBody>
                  <a:tcPr marL="17145" marT="37465">
                    <a:solidFill>
                      <a:srgbClr val="EAEFF7"/>
                    </a:solidFill>
                  </a:tcPr>
                </a:tc>
                <a:tc>
                  <a:txBody>
                    <a:bodyPr/>
                    <a:lstStyle/>
                    <a:p>
                      <a:pPr marL="0" marR="0" indent="0" algn="ctr">
                        <a:lnSpc>
                          <a:spcPct val="107000"/>
                        </a:lnSpc>
                        <a:spcAft>
                          <a:spcPts val="800"/>
                        </a:spcAft>
                      </a:pPr>
                      <a:endParaRPr lang="zh-CN" altLang="en-US" sz="1400" b="1" kern="100" dirty="0">
                        <a:solidFill>
                          <a:srgbClr val="000000"/>
                        </a:solidFill>
                        <a:effectLst/>
                        <a:latin typeface="仿宋" panose="02010609060101010101" charset="-122"/>
                        <a:ea typeface="仿宋" panose="02010609060101010101" charset="-122"/>
                      </a:endParaRPr>
                    </a:p>
                  </a:txBody>
                  <a:tcPr marL="17145" marT="37465">
                    <a:solidFill>
                      <a:srgbClr val="EAEFF7"/>
                    </a:solidFill>
                  </a:tcPr>
                </a:tc>
              </a:tr>
            </a:tbl>
          </a:graphicData>
        </a:graphic>
      </p:graphicFrame>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任意多边形 17"/>
          <p:cNvSpPr/>
          <p:nvPr>
            <p:custDataLst>
              <p:tags r:id="rId1"/>
            </p:custDataLst>
          </p:nvPr>
        </p:nvSpPr>
        <p:spPr bwMode="auto">
          <a:xfrm rot="3046245" flipH="1">
            <a:off x="6307455" y="3869690"/>
            <a:ext cx="916305" cy="633730"/>
          </a:xfrm>
          <a:custGeom>
            <a:avLst/>
            <a:gdLst>
              <a:gd name="T0" fmla="*/ 0 w 1843790"/>
              <a:gd name="T1" fmla="*/ 0 h 873640"/>
              <a:gd name="T2" fmla="*/ 47948 w 1843790"/>
              <a:gd name="T3" fmla="*/ 33520 h 873640"/>
              <a:gd name="T4" fmla="*/ 921895 w 1843790"/>
              <a:gd name="T5" fmla="*/ 274843 h 873640"/>
              <a:gd name="T6" fmla="*/ 1795842 w 1843790"/>
              <a:gd name="T7" fmla="*/ 33520 h 873640"/>
              <a:gd name="T8" fmla="*/ 1843790 w 1843790"/>
              <a:gd name="T9" fmla="*/ 0 h 873640"/>
              <a:gd name="T10" fmla="*/ 1843790 w 1843790"/>
              <a:gd name="T11" fmla="*/ 873640 h 873640"/>
              <a:gd name="T12" fmla="*/ 1795841 w 1843790"/>
              <a:gd name="T13" fmla="*/ 840119 h 873640"/>
              <a:gd name="T14" fmla="*/ 921894 w 1843790"/>
              <a:gd name="T15" fmla="*/ 598796 h 873640"/>
              <a:gd name="T16" fmla="*/ 47947 w 1843790"/>
              <a:gd name="T17" fmla="*/ 840119 h 873640"/>
              <a:gd name="T18" fmla="*/ 0 w 1843790"/>
              <a:gd name="T19" fmla="*/ 873638 h 873640"/>
              <a:gd name="T20" fmla="*/ 0 w 1843790"/>
              <a:gd name="T21" fmla="*/ 0 h 873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3790" h="873640">
                <a:moveTo>
                  <a:pt x="0" y="0"/>
                </a:moveTo>
                <a:lnTo>
                  <a:pt x="47948" y="33520"/>
                </a:lnTo>
                <a:cubicBezTo>
                  <a:pt x="285444" y="184279"/>
                  <a:pt x="589920" y="274843"/>
                  <a:pt x="921895" y="274843"/>
                </a:cubicBezTo>
                <a:cubicBezTo>
                  <a:pt x="1253870" y="274843"/>
                  <a:pt x="1558346" y="184279"/>
                  <a:pt x="1795842" y="33520"/>
                </a:cubicBezTo>
                <a:lnTo>
                  <a:pt x="1843790" y="0"/>
                </a:lnTo>
                <a:lnTo>
                  <a:pt x="1843790" y="873640"/>
                </a:lnTo>
                <a:lnTo>
                  <a:pt x="1795841" y="840119"/>
                </a:lnTo>
                <a:cubicBezTo>
                  <a:pt x="1558345" y="689360"/>
                  <a:pt x="1253869" y="598796"/>
                  <a:pt x="921894" y="598796"/>
                </a:cubicBezTo>
                <a:cubicBezTo>
                  <a:pt x="589919" y="598796"/>
                  <a:pt x="285443" y="689360"/>
                  <a:pt x="47947" y="840119"/>
                </a:cubicBezTo>
                <a:lnTo>
                  <a:pt x="0" y="873638"/>
                </a:lnTo>
                <a:lnTo>
                  <a:pt x="0" y="0"/>
                </a:lnTo>
                <a:close/>
              </a:path>
            </a:pathLst>
          </a:custGeom>
          <a:solidFill>
            <a:schemeClr val="accent2"/>
          </a:solidFill>
          <a:ln w="12700" cap="flat" cmpd="sng">
            <a:noFill/>
            <a:round/>
          </a:ln>
        </p:spPr>
        <p:txBody>
          <a:bodyPr anchor="ct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0" name="任意多边形 17"/>
          <p:cNvSpPr/>
          <p:nvPr>
            <p:custDataLst>
              <p:tags r:id="rId2"/>
            </p:custDataLst>
          </p:nvPr>
        </p:nvSpPr>
        <p:spPr bwMode="auto">
          <a:xfrm rot="21398781" flipH="1">
            <a:off x="4552950" y="3183255"/>
            <a:ext cx="922020" cy="596265"/>
          </a:xfrm>
          <a:custGeom>
            <a:avLst/>
            <a:gdLst>
              <a:gd name="T0" fmla="*/ 0 w 1843790"/>
              <a:gd name="T1" fmla="*/ 0 h 873640"/>
              <a:gd name="T2" fmla="*/ 47948 w 1843790"/>
              <a:gd name="T3" fmla="*/ 33520 h 873640"/>
              <a:gd name="T4" fmla="*/ 921895 w 1843790"/>
              <a:gd name="T5" fmla="*/ 274843 h 873640"/>
              <a:gd name="T6" fmla="*/ 1795842 w 1843790"/>
              <a:gd name="T7" fmla="*/ 33520 h 873640"/>
              <a:gd name="T8" fmla="*/ 1843790 w 1843790"/>
              <a:gd name="T9" fmla="*/ 0 h 873640"/>
              <a:gd name="T10" fmla="*/ 1843790 w 1843790"/>
              <a:gd name="T11" fmla="*/ 873640 h 873640"/>
              <a:gd name="T12" fmla="*/ 1795841 w 1843790"/>
              <a:gd name="T13" fmla="*/ 840119 h 873640"/>
              <a:gd name="T14" fmla="*/ 921894 w 1843790"/>
              <a:gd name="T15" fmla="*/ 598796 h 873640"/>
              <a:gd name="T16" fmla="*/ 47947 w 1843790"/>
              <a:gd name="T17" fmla="*/ 840119 h 873640"/>
              <a:gd name="T18" fmla="*/ 0 w 1843790"/>
              <a:gd name="T19" fmla="*/ 873638 h 873640"/>
              <a:gd name="T20" fmla="*/ 0 w 1843790"/>
              <a:gd name="T21" fmla="*/ 0 h 873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3790" h="873640">
                <a:moveTo>
                  <a:pt x="0" y="0"/>
                </a:moveTo>
                <a:lnTo>
                  <a:pt x="47948" y="33520"/>
                </a:lnTo>
                <a:cubicBezTo>
                  <a:pt x="285444" y="184279"/>
                  <a:pt x="589920" y="274843"/>
                  <a:pt x="921895" y="274843"/>
                </a:cubicBezTo>
                <a:cubicBezTo>
                  <a:pt x="1253870" y="274843"/>
                  <a:pt x="1558346" y="184279"/>
                  <a:pt x="1795842" y="33520"/>
                </a:cubicBezTo>
                <a:lnTo>
                  <a:pt x="1843790" y="0"/>
                </a:lnTo>
                <a:lnTo>
                  <a:pt x="1843790" y="873640"/>
                </a:lnTo>
                <a:lnTo>
                  <a:pt x="1795841" y="840119"/>
                </a:lnTo>
                <a:cubicBezTo>
                  <a:pt x="1558345" y="689360"/>
                  <a:pt x="1253869" y="598796"/>
                  <a:pt x="921894" y="598796"/>
                </a:cubicBezTo>
                <a:cubicBezTo>
                  <a:pt x="589919" y="598796"/>
                  <a:pt x="285443" y="689360"/>
                  <a:pt x="47947" y="840119"/>
                </a:cubicBezTo>
                <a:lnTo>
                  <a:pt x="0" y="873638"/>
                </a:lnTo>
                <a:lnTo>
                  <a:pt x="0" y="0"/>
                </a:lnTo>
                <a:close/>
              </a:path>
            </a:pathLst>
          </a:custGeom>
          <a:solidFill>
            <a:schemeClr val="accent2"/>
          </a:solidFill>
          <a:ln w="12700" cap="flat" cmpd="sng">
            <a:noFill/>
            <a:round/>
          </a:ln>
        </p:spPr>
        <p:txBody>
          <a:bodyPr anchor="ct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 name="任意多边形 17"/>
          <p:cNvSpPr/>
          <p:nvPr>
            <p:custDataLst>
              <p:tags r:id="rId3"/>
            </p:custDataLst>
          </p:nvPr>
        </p:nvSpPr>
        <p:spPr bwMode="auto">
          <a:xfrm rot="18452339" flipH="1">
            <a:off x="6323330" y="2171700"/>
            <a:ext cx="916305" cy="633730"/>
          </a:xfrm>
          <a:custGeom>
            <a:avLst/>
            <a:gdLst>
              <a:gd name="T0" fmla="*/ 0 w 1843790"/>
              <a:gd name="T1" fmla="*/ 0 h 873640"/>
              <a:gd name="T2" fmla="*/ 47948 w 1843790"/>
              <a:gd name="T3" fmla="*/ 33520 h 873640"/>
              <a:gd name="T4" fmla="*/ 921895 w 1843790"/>
              <a:gd name="T5" fmla="*/ 274843 h 873640"/>
              <a:gd name="T6" fmla="*/ 1795842 w 1843790"/>
              <a:gd name="T7" fmla="*/ 33520 h 873640"/>
              <a:gd name="T8" fmla="*/ 1843790 w 1843790"/>
              <a:gd name="T9" fmla="*/ 0 h 873640"/>
              <a:gd name="T10" fmla="*/ 1843790 w 1843790"/>
              <a:gd name="T11" fmla="*/ 873640 h 873640"/>
              <a:gd name="T12" fmla="*/ 1795841 w 1843790"/>
              <a:gd name="T13" fmla="*/ 840119 h 873640"/>
              <a:gd name="T14" fmla="*/ 921894 w 1843790"/>
              <a:gd name="T15" fmla="*/ 598796 h 873640"/>
              <a:gd name="T16" fmla="*/ 47947 w 1843790"/>
              <a:gd name="T17" fmla="*/ 840119 h 873640"/>
              <a:gd name="T18" fmla="*/ 0 w 1843790"/>
              <a:gd name="T19" fmla="*/ 873638 h 873640"/>
              <a:gd name="T20" fmla="*/ 0 w 1843790"/>
              <a:gd name="T21" fmla="*/ 0 h 873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3790" h="873640">
                <a:moveTo>
                  <a:pt x="0" y="0"/>
                </a:moveTo>
                <a:lnTo>
                  <a:pt x="47948" y="33520"/>
                </a:lnTo>
                <a:cubicBezTo>
                  <a:pt x="285444" y="184279"/>
                  <a:pt x="589920" y="274843"/>
                  <a:pt x="921895" y="274843"/>
                </a:cubicBezTo>
                <a:cubicBezTo>
                  <a:pt x="1253870" y="274843"/>
                  <a:pt x="1558346" y="184279"/>
                  <a:pt x="1795842" y="33520"/>
                </a:cubicBezTo>
                <a:lnTo>
                  <a:pt x="1843790" y="0"/>
                </a:lnTo>
                <a:lnTo>
                  <a:pt x="1843790" y="873640"/>
                </a:lnTo>
                <a:lnTo>
                  <a:pt x="1795841" y="840119"/>
                </a:lnTo>
                <a:cubicBezTo>
                  <a:pt x="1558345" y="689360"/>
                  <a:pt x="1253869" y="598796"/>
                  <a:pt x="921894" y="598796"/>
                </a:cubicBezTo>
                <a:cubicBezTo>
                  <a:pt x="589919" y="598796"/>
                  <a:pt x="285443" y="689360"/>
                  <a:pt x="47947" y="840119"/>
                </a:cubicBezTo>
                <a:lnTo>
                  <a:pt x="0" y="873638"/>
                </a:lnTo>
                <a:lnTo>
                  <a:pt x="0" y="0"/>
                </a:lnTo>
                <a:close/>
              </a:path>
            </a:pathLst>
          </a:custGeom>
          <a:solidFill>
            <a:schemeClr val="accent2"/>
          </a:solidFill>
          <a:ln w="12700" cap="flat" cmpd="sng">
            <a:noFill/>
            <a:round/>
          </a:ln>
        </p:spPr>
        <p:txBody>
          <a:bodyPr anchor="ct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1" name="椭圆 18"/>
          <p:cNvSpPr>
            <a:spLocks noChangeArrowheads="1"/>
          </p:cNvSpPr>
          <p:nvPr>
            <p:custDataLst>
              <p:tags r:id="rId4"/>
            </p:custDataLst>
          </p:nvPr>
        </p:nvSpPr>
        <p:spPr bwMode="auto">
          <a:xfrm rot="1813951">
            <a:off x="4057650" y="3192145"/>
            <a:ext cx="734695" cy="733425"/>
          </a:xfrm>
          <a:prstGeom prst="ellipse">
            <a:avLst/>
          </a:prstGeom>
          <a:solidFill>
            <a:schemeClr val="bg1"/>
          </a:solidFill>
          <a:ln w="152400" cmpd="sng">
            <a:solidFill>
              <a:schemeClr val="accent1"/>
            </a:solidFill>
            <a:round/>
          </a:ln>
        </p:spPr>
        <p:txBody>
          <a:bodyPr anchor="ct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ctr" eaLnBrk="1" hangingPunct="1">
              <a:lnSpc>
                <a:spcPct val="120000"/>
              </a:lnSpc>
            </a:pPr>
            <a:endParaRPr lang="zh-CN" altLang="en-US">
              <a:solidFill>
                <a:srgbClr val="FFFFFF"/>
              </a:solidFill>
              <a:latin typeface="Arial" panose="020B0604020202020204" pitchFamily="34" charset="0"/>
              <a:sym typeface="Arial" panose="020B0604020202020204" pitchFamily="34" charset="0"/>
            </a:endParaRPr>
          </a:p>
        </p:txBody>
      </p:sp>
      <p:sp>
        <p:nvSpPr>
          <p:cNvPr id="5" name="Freeform 74"/>
          <p:cNvSpPr>
            <a:spLocks noChangeArrowheads="1"/>
          </p:cNvSpPr>
          <p:nvPr>
            <p:custDataLst>
              <p:tags r:id="rId5"/>
            </p:custDataLst>
          </p:nvPr>
        </p:nvSpPr>
        <p:spPr bwMode="auto">
          <a:xfrm>
            <a:off x="4260850" y="3413760"/>
            <a:ext cx="328295" cy="290830"/>
          </a:xfrm>
          <a:custGeom>
            <a:avLst/>
            <a:gdLst>
              <a:gd name="T0" fmla="*/ 451 w 461"/>
              <a:gd name="T1" fmla="*/ 213 h 409"/>
              <a:gd name="T2" fmla="*/ 451 w 461"/>
              <a:gd name="T3" fmla="*/ 213 h 409"/>
              <a:gd name="T4" fmla="*/ 247 w 461"/>
              <a:gd name="T5" fmla="*/ 17 h 409"/>
              <a:gd name="T6" fmla="*/ 212 w 461"/>
              <a:gd name="T7" fmla="*/ 17 h 409"/>
              <a:gd name="T8" fmla="*/ 9 w 461"/>
              <a:gd name="T9" fmla="*/ 213 h 409"/>
              <a:gd name="T10" fmla="*/ 18 w 461"/>
              <a:gd name="T11" fmla="*/ 230 h 409"/>
              <a:gd name="T12" fmla="*/ 62 w 461"/>
              <a:gd name="T13" fmla="*/ 230 h 409"/>
              <a:gd name="T14" fmla="*/ 62 w 461"/>
              <a:gd name="T15" fmla="*/ 390 h 409"/>
              <a:gd name="T16" fmla="*/ 79 w 461"/>
              <a:gd name="T17" fmla="*/ 408 h 409"/>
              <a:gd name="T18" fmla="*/ 177 w 461"/>
              <a:gd name="T19" fmla="*/ 408 h 409"/>
              <a:gd name="T20" fmla="*/ 177 w 461"/>
              <a:gd name="T21" fmla="*/ 248 h 409"/>
              <a:gd name="T22" fmla="*/ 283 w 461"/>
              <a:gd name="T23" fmla="*/ 248 h 409"/>
              <a:gd name="T24" fmla="*/ 283 w 461"/>
              <a:gd name="T25" fmla="*/ 408 h 409"/>
              <a:gd name="T26" fmla="*/ 381 w 461"/>
              <a:gd name="T27" fmla="*/ 408 h 409"/>
              <a:gd name="T28" fmla="*/ 398 w 461"/>
              <a:gd name="T29" fmla="*/ 390 h 409"/>
              <a:gd name="T30" fmla="*/ 398 w 461"/>
              <a:gd name="T31" fmla="*/ 230 h 409"/>
              <a:gd name="T32" fmla="*/ 443 w 461"/>
              <a:gd name="T33" fmla="*/ 230 h 409"/>
              <a:gd name="T34" fmla="*/ 451 w 461"/>
              <a:gd name="T35"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1" h="409">
                <a:moveTo>
                  <a:pt x="451" y="213"/>
                </a:moveTo>
                <a:lnTo>
                  <a:pt x="451" y="213"/>
                </a:lnTo>
                <a:cubicBezTo>
                  <a:pt x="247" y="17"/>
                  <a:pt x="247" y="17"/>
                  <a:pt x="247" y="17"/>
                </a:cubicBezTo>
                <a:cubicBezTo>
                  <a:pt x="238" y="0"/>
                  <a:pt x="221" y="0"/>
                  <a:pt x="212" y="17"/>
                </a:cubicBezTo>
                <a:cubicBezTo>
                  <a:pt x="9" y="213"/>
                  <a:pt x="9" y="213"/>
                  <a:pt x="9" y="213"/>
                </a:cubicBezTo>
                <a:cubicBezTo>
                  <a:pt x="0" y="221"/>
                  <a:pt x="9" y="230"/>
                  <a:pt x="18" y="230"/>
                </a:cubicBezTo>
                <a:cubicBezTo>
                  <a:pt x="62" y="230"/>
                  <a:pt x="62" y="230"/>
                  <a:pt x="62" y="230"/>
                </a:cubicBezTo>
                <a:cubicBezTo>
                  <a:pt x="62" y="390"/>
                  <a:pt x="62" y="390"/>
                  <a:pt x="62" y="390"/>
                </a:cubicBezTo>
                <a:cubicBezTo>
                  <a:pt x="62" y="399"/>
                  <a:pt x="62" y="408"/>
                  <a:pt x="79" y="408"/>
                </a:cubicBezTo>
                <a:cubicBezTo>
                  <a:pt x="177" y="408"/>
                  <a:pt x="177" y="408"/>
                  <a:pt x="177" y="408"/>
                </a:cubicBezTo>
                <a:cubicBezTo>
                  <a:pt x="177" y="248"/>
                  <a:pt x="177" y="248"/>
                  <a:pt x="177" y="248"/>
                </a:cubicBezTo>
                <a:cubicBezTo>
                  <a:pt x="283" y="248"/>
                  <a:pt x="283" y="248"/>
                  <a:pt x="283" y="248"/>
                </a:cubicBezTo>
                <a:cubicBezTo>
                  <a:pt x="283" y="408"/>
                  <a:pt x="283" y="408"/>
                  <a:pt x="283" y="408"/>
                </a:cubicBezTo>
                <a:cubicBezTo>
                  <a:pt x="381" y="408"/>
                  <a:pt x="381" y="408"/>
                  <a:pt x="381" y="408"/>
                </a:cubicBezTo>
                <a:cubicBezTo>
                  <a:pt x="398" y="408"/>
                  <a:pt x="398" y="399"/>
                  <a:pt x="398" y="390"/>
                </a:cubicBezTo>
                <a:cubicBezTo>
                  <a:pt x="398" y="230"/>
                  <a:pt x="398" y="230"/>
                  <a:pt x="398" y="230"/>
                </a:cubicBezTo>
                <a:cubicBezTo>
                  <a:pt x="443" y="230"/>
                  <a:pt x="443" y="230"/>
                  <a:pt x="443" y="230"/>
                </a:cubicBezTo>
                <a:cubicBezTo>
                  <a:pt x="451" y="230"/>
                  <a:pt x="460" y="221"/>
                  <a:pt x="451" y="213"/>
                </a:cubicBezTo>
              </a:path>
            </a:pathLst>
          </a:custGeom>
          <a:solidFill>
            <a:schemeClr val="accent2"/>
          </a:solidFill>
          <a:ln>
            <a:noFill/>
          </a:ln>
          <a:effectLst/>
        </p:spPr>
        <p:txBody>
          <a:bodyPr wrap="none" anchor="ctr"/>
          <a:lstStyle/>
          <a:p>
            <a:pPr defTabSz="534670" eaLnBrk="1" fontAlgn="auto" hangingPunct="1">
              <a:lnSpc>
                <a:spcPct val="120000"/>
              </a:lnSpc>
            </a:pPr>
            <a:endParaRPr kumimoji="0" lang="en-US" sz="210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369" name="椭圆 22"/>
          <p:cNvSpPr>
            <a:spLocks noChangeArrowheads="1"/>
          </p:cNvSpPr>
          <p:nvPr>
            <p:custDataLst>
              <p:tags r:id="rId6"/>
            </p:custDataLst>
          </p:nvPr>
        </p:nvSpPr>
        <p:spPr bwMode="auto">
          <a:xfrm rot="4500000">
            <a:off x="5311140" y="2627630"/>
            <a:ext cx="1571625" cy="1571625"/>
          </a:xfrm>
          <a:prstGeom prst="ellipse">
            <a:avLst/>
          </a:prstGeom>
          <a:solidFill>
            <a:schemeClr val="accent1"/>
          </a:solidFill>
          <a:ln>
            <a:noFill/>
          </a:ln>
        </p:spPr>
        <p:txBody>
          <a:bodyPr anchor="ct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ctr" eaLnBrk="1" hangingPunct="1">
              <a:lnSpc>
                <a:spcPct val="120000"/>
              </a:lnSpc>
            </a:pPr>
            <a:endParaRPr lang="zh-CN" altLang="en-US">
              <a:solidFill>
                <a:srgbClr val="FFFFFF"/>
              </a:solidFill>
              <a:latin typeface="Arial" panose="020B0604020202020204" pitchFamily="34" charset="0"/>
              <a:sym typeface="Arial" panose="020B0604020202020204" pitchFamily="34" charset="0"/>
            </a:endParaRPr>
          </a:p>
        </p:txBody>
      </p:sp>
      <p:sp>
        <p:nvSpPr>
          <p:cNvPr id="15370" name="椭圆 23"/>
          <p:cNvSpPr>
            <a:spLocks noChangeArrowheads="1"/>
          </p:cNvSpPr>
          <p:nvPr>
            <p:custDataLst>
              <p:tags r:id="rId7"/>
            </p:custDataLst>
          </p:nvPr>
        </p:nvSpPr>
        <p:spPr bwMode="auto">
          <a:xfrm rot="4500000">
            <a:off x="5500370" y="2816860"/>
            <a:ext cx="1193165" cy="1193165"/>
          </a:xfrm>
          <a:prstGeom prst="ellipse">
            <a:avLst/>
          </a:prstGeom>
          <a:solidFill>
            <a:schemeClr val="bg1"/>
          </a:solidFill>
          <a:ln w="136525" cmpd="sng">
            <a:solidFill>
              <a:schemeClr val="accent1">
                <a:lumMod val="20000"/>
                <a:lumOff val="80000"/>
              </a:schemeClr>
            </a:solidFill>
            <a:round/>
          </a:ln>
        </p:spPr>
        <p:txBody>
          <a:bodyPr wrap="square" anchor="ctr">
            <a:norm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ctr" eaLnBrk="1" hangingPunct="1">
              <a:lnSpc>
                <a:spcPct val="120000"/>
              </a:lnSpc>
            </a:pPr>
            <a:r>
              <a:rPr lang="en-US" altLang="zh-CN" dirty="0">
                <a:solidFill>
                  <a:srgbClr val="FFFFFF"/>
                </a:solidFill>
                <a:latin typeface="Arial" panose="020B0604020202020204" pitchFamily="34" charset="0"/>
                <a:sym typeface="Arial" panose="020B0604020202020204" pitchFamily="34" charset="0"/>
              </a:rPr>
              <a:t> </a:t>
            </a:r>
            <a:endParaRPr lang="zh-CN" altLang="en-US" dirty="0">
              <a:solidFill>
                <a:srgbClr val="FFFFFF"/>
              </a:solidFill>
              <a:latin typeface="Arial" panose="020B0604020202020204" pitchFamily="34" charset="0"/>
              <a:sym typeface="Arial" panose="020B0604020202020204" pitchFamily="34" charset="0"/>
            </a:endParaRPr>
          </a:p>
        </p:txBody>
      </p:sp>
      <p:sp>
        <p:nvSpPr>
          <p:cNvPr id="24" name="文本框 23"/>
          <p:cNvSpPr txBox="1"/>
          <p:nvPr>
            <p:custDataLst>
              <p:tags r:id="rId8"/>
            </p:custDataLst>
          </p:nvPr>
        </p:nvSpPr>
        <p:spPr>
          <a:xfrm>
            <a:off x="5440680" y="3077210"/>
            <a:ext cx="1312545" cy="67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lstStyle>
            <a:defPPr>
              <a:defRPr lang="zh-CN"/>
            </a:defPPr>
            <a:lvl1pPr algn="ctr" eaLnBrk="1" hangingPunct="1">
              <a:defRPr sz="1100">
                <a:solidFill>
                  <a:srgbClr val="382E2F"/>
                </a:solidFill>
              </a:defRPr>
            </a:lvl1pPr>
            <a:lvl2pPr marL="742950" indent="-285750"/>
            <a:lvl3pPr marL="1143000" indent="-228600"/>
            <a:lvl4pPr marL="1600200" indent="-228600"/>
            <a:lvl5pPr marL="2057400" indent="-228600"/>
            <a:lvl6pPr marL="2514600" indent="-228600" fontAlgn="base">
              <a:spcBef>
                <a:spcPct val="0"/>
              </a:spcBef>
              <a:spcAft>
                <a:spcPct val="0"/>
              </a:spcAft>
              <a:buFont typeface="Arial" panose="020B0604020202020204" pitchFamily="34" charset="0"/>
            </a:lvl6pPr>
            <a:lvl7pPr marL="2971800" indent="-228600" fontAlgn="base">
              <a:spcBef>
                <a:spcPct val="0"/>
              </a:spcBef>
              <a:spcAft>
                <a:spcPct val="0"/>
              </a:spcAft>
              <a:buFont typeface="Arial" panose="020B0604020202020204" pitchFamily="34" charset="0"/>
            </a:lvl7pPr>
            <a:lvl8pPr marL="3429000" indent="-228600" fontAlgn="base">
              <a:spcBef>
                <a:spcPct val="0"/>
              </a:spcBef>
              <a:spcAft>
                <a:spcPct val="0"/>
              </a:spcAft>
              <a:buFont typeface="Arial" panose="020B0604020202020204" pitchFamily="34" charset="0"/>
            </a:lvl8pPr>
            <a:lvl9pPr marL="3886200" indent="-228600" fontAlgn="base">
              <a:spcBef>
                <a:spcPct val="0"/>
              </a:spcBef>
              <a:spcAft>
                <a:spcPct val="0"/>
              </a:spcAft>
              <a:buFont typeface="Arial" panose="020B0604020202020204" pitchFamily="34" charset="0"/>
            </a:lvl9pPr>
          </a:lstStyle>
          <a:p>
            <a:pPr marL="0" indent="0" algn="ctr">
              <a:lnSpc>
                <a:spcPct val="120000"/>
              </a:lnSpc>
              <a:spcBef>
                <a:spcPts val="0"/>
              </a:spcBef>
              <a:spcAft>
                <a:spcPts val="0"/>
              </a:spcAft>
              <a:buSzPct val="100000"/>
            </a:pPr>
            <a:r>
              <a:rPr lang="zh-CN" altLang="en-US" sz="3600" b="1" spc="300" dirty="0">
                <a:solidFill>
                  <a:schemeClr val="tx1">
                    <a:lumMod val="85000"/>
                    <a:lumOff val="15000"/>
                  </a:schemeClr>
                </a:solidFill>
                <a:latin typeface="Arial" panose="020B0604020202020204" pitchFamily="34" charset="0"/>
                <a:ea typeface="微软雅黑" panose="020B0503020204020204" pitchFamily="34" charset="-122"/>
                <a:cs typeface="+mj-cs"/>
                <a:sym typeface="+mn-ea"/>
              </a:rPr>
              <a:t>法律</a:t>
            </a:r>
            <a:endParaRPr lang="zh-CN" altLang="en-US" sz="3600" b="1" spc="300" dirty="0">
              <a:solidFill>
                <a:schemeClr val="tx1">
                  <a:lumMod val="85000"/>
                  <a:lumOff val="15000"/>
                </a:schemeClr>
              </a:solidFill>
              <a:latin typeface="Arial" panose="020B0604020202020204" pitchFamily="34" charset="0"/>
              <a:ea typeface="微软雅黑" panose="020B0503020204020204" pitchFamily="34" charset="-122"/>
              <a:cs typeface="+mj-cs"/>
              <a:sym typeface="+mn-ea"/>
            </a:endParaRPr>
          </a:p>
        </p:txBody>
      </p:sp>
      <p:sp>
        <p:nvSpPr>
          <p:cNvPr id="15" name="椭圆 18"/>
          <p:cNvSpPr>
            <a:spLocks noChangeArrowheads="1"/>
          </p:cNvSpPr>
          <p:nvPr>
            <p:custDataLst>
              <p:tags r:id="rId9"/>
            </p:custDataLst>
          </p:nvPr>
        </p:nvSpPr>
        <p:spPr bwMode="auto">
          <a:xfrm rot="4500000">
            <a:off x="6617335" y="4178935"/>
            <a:ext cx="826135" cy="824230"/>
          </a:xfrm>
          <a:prstGeom prst="ellipse">
            <a:avLst/>
          </a:prstGeom>
          <a:solidFill>
            <a:schemeClr val="bg1"/>
          </a:solidFill>
          <a:ln w="152400" cmpd="sng">
            <a:solidFill>
              <a:schemeClr val="accent1"/>
            </a:solidFill>
            <a:round/>
          </a:ln>
        </p:spPr>
        <p:txBody>
          <a:bodyPr anchor="ct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ctr" eaLnBrk="1" hangingPunct="1">
              <a:lnSpc>
                <a:spcPct val="120000"/>
              </a:lnSpc>
            </a:pPr>
            <a:endParaRPr lang="zh-CN" altLang="en-US" dirty="0">
              <a:solidFill>
                <a:srgbClr val="FFFFFF"/>
              </a:solidFill>
              <a:latin typeface="Arial" panose="020B0604020202020204" pitchFamily="34" charset="0"/>
              <a:sym typeface="Arial" panose="020B0604020202020204" pitchFamily="34" charset="0"/>
            </a:endParaRPr>
          </a:p>
        </p:txBody>
      </p:sp>
      <p:sp>
        <p:nvSpPr>
          <p:cNvPr id="16" name="Freeform 133"/>
          <p:cNvSpPr>
            <a:spLocks noChangeArrowheads="1"/>
          </p:cNvSpPr>
          <p:nvPr>
            <p:custDataLst>
              <p:tags r:id="rId10"/>
            </p:custDataLst>
          </p:nvPr>
        </p:nvSpPr>
        <p:spPr bwMode="auto">
          <a:xfrm>
            <a:off x="6827520" y="4395470"/>
            <a:ext cx="405765" cy="391160"/>
          </a:xfrm>
          <a:custGeom>
            <a:avLst/>
            <a:gdLst>
              <a:gd name="T0" fmla="*/ 425 w 497"/>
              <a:gd name="T1" fmla="*/ 160 h 480"/>
              <a:gd name="T2" fmla="*/ 425 w 497"/>
              <a:gd name="T3" fmla="*/ 160 h 480"/>
              <a:gd name="T4" fmla="*/ 372 w 497"/>
              <a:gd name="T5" fmla="*/ 18 h 480"/>
              <a:gd name="T6" fmla="*/ 346 w 497"/>
              <a:gd name="T7" fmla="*/ 9 h 480"/>
              <a:gd name="T8" fmla="*/ 9 w 497"/>
              <a:gd name="T9" fmla="*/ 134 h 480"/>
              <a:gd name="T10" fmla="*/ 0 w 497"/>
              <a:gd name="T11" fmla="*/ 160 h 480"/>
              <a:gd name="T12" fmla="*/ 53 w 497"/>
              <a:gd name="T13" fmla="*/ 302 h 480"/>
              <a:gd name="T14" fmla="*/ 53 w 497"/>
              <a:gd name="T15" fmla="*/ 222 h 480"/>
              <a:gd name="T16" fmla="*/ 115 w 497"/>
              <a:gd name="T17" fmla="*/ 160 h 480"/>
              <a:gd name="T18" fmla="*/ 203 w 497"/>
              <a:gd name="T19" fmla="*/ 160 h 480"/>
              <a:gd name="T20" fmla="*/ 309 w 497"/>
              <a:gd name="T21" fmla="*/ 89 h 480"/>
              <a:gd name="T22" fmla="*/ 372 w 497"/>
              <a:gd name="T23" fmla="*/ 160 h 480"/>
              <a:gd name="T24" fmla="*/ 425 w 497"/>
              <a:gd name="T25" fmla="*/ 160 h 480"/>
              <a:gd name="T26" fmla="*/ 478 w 497"/>
              <a:gd name="T27" fmla="*/ 204 h 480"/>
              <a:gd name="T28" fmla="*/ 478 w 497"/>
              <a:gd name="T29" fmla="*/ 204 h 480"/>
              <a:gd name="T30" fmla="*/ 115 w 497"/>
              <a:gd name="T31" fmla="*/ 204 h 480"/>
              <a:gd name="T32" fmla="*/ 97 w 497"/>
              <a:gd name="T33" fmla="*/ 222 h 480"/>
              <a:gd name="T34" fmla="*/ 97 w 497"/>
              <a:gd name="T35" fmla="*/ 462 h 480"/>
              <a:gd name="T36" fmla="*/ 115 w 497"/>
              <a:gd name="T37" fmla="*/ 479 h 480"/>
              <a:gd name="T38" fmla="*/ 478 w 497"/>
              <a:gd name="T39" fmla="*/ 479 h 480"/>
              <a:gd name="T40" fmla="*/ 496 w 497"/>
              <a:gd name="T41" fmla="*/ 462 h 480"/>
              <a:gd name="T42" fmla="*/ 496 w 497"/>
              <a:gd name="T43" fmla="*/ 222 h 480"/>
              <a:gd name="T44" fmla="*/ 478 w 497"/>
              <a:gd name="T45" fmla="*/ 204 h 480"/>
              <a:gd name="T46" fmla="*/ 452 w 497"/>
              <a:gd name="T47" fmla="*/ 426 h 480"/>
              <a:gd name="T48" fmla="*/ 452 w 497"/>
              <a:gd name="T49" fmla="*/ 426 h 480"/>
              <a:gd name="T50" fmla="*/ 150 w 497"/>
              <a:gd name="T51" fmla="*/ 426 h 480"/>
              <a:gd name="T52" fmla="*/ 150 w 497"/>
              <a:gd name="T53" fmla="*/ 391 h 480"/>
              <a:gd name="T54" fmla="*/ 195 w 497"/>
              <a:gd name="T55" fmla="*/ 275 h 480"/>
              <a:gd name="T56" fmla="*/ 265 w 497"/>
              <a:gd name="T57" fmla="*/ 364 h 480"/>
              <a:gd name="T58" fmla="*/ 328 w 497"/>
              <a:gd name="T59" fmla="*/ 302 h 480"/>
              <a:gd name="T60" fmla="*/ 416 w 497"/>
              <a:gd name="T61" fmla="*/ 266 h 480"/>
              <a:gd name="T62" fmla="*/ 452 w 497"/>
              <a:gd name="T63" fmla="*/ 347 h 480"/>
              <a:gd name="T64" fmla="*/ 452 w 497"/>
              <a:gd name="T65" fmla="*/ 42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7" h="480">
                <a:moveTo>
                  <a:pt x="425" y="160"/>
                </a:moveTo>
                <a:lnTo>
                  <a:pt x="425" y="160"/>
                </a:lnTo>
                <a:cubicBezTo>
                  <a:pt x="372" y="18"/>
                  <a:pt x="372" y="18"/>
                  <a:pt x="372" y="18"/>
                </a:cubicBezTo>
                <a:cubicBezTo>
                  <a:pt x="372" y="9"/>
                  <a:pt x="354" y="0"/>
                  <a:pt x="346" y="9"/>
                </a:cubicBezTo>
                <a:cubicBezTo>
                  <a:pt x="9" y="134"/>
                  <a:pt x="9" y="134"/>
                  <a:pt x="9" y="134"/>
                </a:cubicBezTo>
                <a:cubicBezTo>
                  <a:pt x="0" y="134"/>
                  <a:pt x="0" y="143"/>
                  <a:pt x="0" y="160"/>
                </a:cubicBezTo>
                <a:cubicBezTo>
                  <a:pt x="53" y="302"/>
                  <a:pt x="53" y="302"/>
                  <a:pt x="53" y="302"/>
                </a:cubicBezTo>
                <a:cubicBezTo>
                  <a:pt x="53" y="222"/>
                  <a:pt x="53" y="222"/>
                  <a:pt x="53" y="222"/>
                </a:cubicBezTo>
                <a:cubicBezTo>
                  <a:pt x="53" y="187"/>
                  <a:pt x="80" y="160"/>
                  <a:pt x="115" y="160"/>
                </a:cubicBezTo>
                <a:cubicBezTo>
                  <a:pt x="203" y="160"/>
                  <a:pt x="203" y="160"/>
                  <a:pt x="203" y="160"/>
                </a:cubicBezTo>
                <a:cubicBezTo>
                  <a:pt x="309" y="89"/>
                  <a:pt x="309" y="89"/>
                  <a:pt x="309" y="89"/>
                </a:cubicBezTo>
                <a:cubicBezTo>
                  <a:pt x="372" y="160"/>
                  <a:pt x="372" y="160"/>
                  <a:pt x="372" y="160"/>
                </a:cubicBezTo>
                <a:lnTo>
                  <a:pt x="425" y="160"/>
                </a:lnTo>
                <a:close/>
                <a:moveTo>
                  <a:pt x="478" y="204"/>
                </a:moveTo>
                <a:lnTo>
                  <a:pt x="478" y="204"/>
                </a:lnTo>
                <a:cubicBezTo>
                  <a:pt x="115" y="204"/>
                  <a:pt x="115" y="204"/>
                  <a:pt x="115" y="204"/>
                </a:cubicBezTo>
                <a:cubicBezTo>
                  <a:pt x="106" y="204"/>
                  <a:pt x="97" y="213"/>
                  <a:pt x="97" y="222"/>
                </a:cubicBezTo>
                <a:cubicBezTo>
                  <a:pt x="97" y="462"/>
                  <a:pt x="97" y="462"/>
                  <a:pt x="97" y="462"/>
                </a:cubicBezTo>
                <a:cubicBezTo>
                  <a:pt x="97" y="470"/>
                  <a:pt x="106" y="479"/>
                  <a:pt x="115" y="479"/>
                </a:cubicBezTo>
                <a:cubicBezTo>
                  <a:pt x="478" y="479"/>
                  <a:pt x="478" y="479"/>
                  <a:pt x="478" y="479"/>
                </a:cubicBezTo>
                <a:cubicBezTo>
                  <a:pt x="487" y="479"/>
                  <a:pt x="496" y="470"/>
                  <a:pt x="496" y="462"/>
                </a:cubicBezTo>
                <a:cubicBezTo>
                  <a:pt x="496" y="222"/>
                  <a:pt x="496" y="222"/>
                  <a:pt x="496" y="222"/>
                </a:cubicBezTo>
                <a:cubicBezTo>
                  <a:pt x="496" y="213"/>
                  <a:pt x="487" y="204"/>
                  <a:pt x="478" y="204"/>
                </a:cubicBezTo>
                <a:close/>
                <a:moveTo>
                  <a:pt x="452" y="426"/>
                </a:moveTo>
                <a:lnTo>
                  <a:pt x="452" y="426"/>
                </a:lnTo>
                <a:cubicBezTo>
                  <a:pt x="150" y="426"/>
                  <a:pt x="150" y="426"/>
                  <a:pt x="150" y="426"/>
                </a:cubicBezTo>
                <a:cubicBezTo>
                  <a:pt x="150" y="391"/>
                  <a:pt x="150" y="391"/>
                  <a:pt x="150" y="391"/>
                </a:cubicBezTo>
                <a:cubicBezTo>
                  <a:pt x="195" y="275"/>
                  <a:pt x="195" y="275"/>
                  <a:pt x="195" y="275"/>
                </a:cubicBezTo>
                <a:cubicBezTo>
                  <a:pt x="265" y="364"/>
                  <a:pt x="265" y="364"/>
                  <a:pt x="265" y="364"/>
                </a:cubicBezTo>
                <a:cubicBezTo>
                  <a:pt x="328" y="302"/>
                  <a:pt x="328" y="302"/>
                  <a:pt x="328" y="302"/>
                </a:cubicBezTo>
                <a:cubicBezTo>
                  <a:pt x="416" y="266"/>
                  <a:pt x="416" y="266"/>
                  <a:pt x="416" y="266"/>
                </a:cubicBezTo>
                <a:cubicBezTo>
                  <a:pt x="452" y="347"/>
                  <a:pt x="452" y="347"/>
                  <a:pt x="452" y="347"/>
                </a:cubicBezTo>
                <a:lnTo>
                  <a:pt x="452" y="426"/>
                </a:lnTo>
                <a:close/>
              </a:path>
            </a:pathLst>
          </a:custGeom>
          <a:solidFill>
            <a:schemeClr val="accent2"/>
          </a:solidFill>
          <a:ln>
            <a:noFill/>
          </a:ln>
          <a:effectLst/>
        </p:spPr>
        <p:txBody>
          <a:bodyPr wrap="none" anchor="ctr"/>
          <a:lstStyle/>
          <a:p>
            <a:pPr defTabSz="534670" eaLnBrk="1" fontAlgn="auto" hangingPunct="1">
              <a:lnSpc>
                <a:spcPct val="120000"/>
              </a:lnSpc>
            </a:pPr>
            <a:endParaRPr kumimoji="0" lang="en-US" sz="210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椭圆 18"/>
          <p:cNvSpPr>
            <a:spLocks noChangeArrowheads="1"/>
          </p:cNvSpPr>
          <p:nvPr>
            <p:custDataLst>
              <p:tags r:id="rId11"/>
            </p:custDataLst>
          </p:nvPr>
        </p:nvSpPr>
        <p:spPr bwMode="auto">
          <a:xfrm rot="4500000">
            <a:off x="6663055" y="1753870"/>
            <a:ext cx="735330" cy="734060"/>
          </a:xfrm>
          <a:prstGeom prst="ellipse">
            <a:avLst/>
          </a:prstGeom>
          <a:solidFill>
            <a:schemeClr val="bg1"/>
          </a:solidFill>
          <a:ln w="152400" cmpd="sng">
            <a:solidFill>
              <a:schemeClr val="accent1"/>
            </a:solidFill>
            <a:round/>
          </a:ln>
        </p:spPr>
        <p:txBody>
          <a:bodyPr anchor="ct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ctr" eaLnBrk="1" hangingPunct="1">
              <a:lnSpc>
                <a:spcPct val="120000"/>
              </a:lnSpc>
            </a:pPr>
            <a:endParaRPr lang="zh-CN" altLang="en-US">
              <a:solidFill>
                <a:srgbClr val="FFFFFF"/>
              </a:solidFill>
              <a:latin typeface="Arial" panose="020B0604020202020204" pitchFamily="34" charset="0"/>
              <a:sym typeface="Arial" panose="020B0604020202020204" pitchFamily="34" charset="0"/>
            </a:endParaRPr>
          </a:p>
        </p:txBody>
      </p:sp>
      <p:sp>
        <p:nvSpPr>
          <p:cNvPr id="19" name="Freeform 14"/>
          <p:cNvSpPr>
            <a:spLocks noChangeAspect="1" noEditPoints="1"/>
          </p:cNvSpPr>
          <p:nvPr>
            <p:custDataLst>
              <p:tags r:id="rId12"/>
            </p:custDataLst>
          </p:nvPr>
        </p:nvSpPr>
        <p:spPr bwMode="auto">
          <a:xfrm>
            <a:off x="6931025" y="1975485"/>
            <a:ext cx="198755" cy="290195"/>
          </a:xfrm>
          <a:custGeom>
            <a:avLst/>
            <a:gdLst>
              <a:gd name="T0" fmla="*/ 88 w 141"/>
              <a:gd name="T1" fmla="*/ 3 h 205"/>
              <a:gd name="T2" fmla="*/ 137 w 141"/>
              <a:gd name="T3" fmla="*/ 53 h 205"/>
              <a:gd name="T4" fmla="*/ 122 w 141"/>
              <a:gd name="T5" fmla="*/ 117 h 205"/>
              <a:gd name="T6" fmla="*/ 116 w 141"/>
              <a:gd name="T7" fmla="*/ 140 h 205"/>
              <a:gd name="T8" fmla="*/ 115 w 141"/>
              <a:gd name="T9" fmla="*/ 160 h 205"/>
              <a:gd name="T10" fmla="*/ 106 w 141"/>
              <a:gd name="T11" fmla="*/ 186 h 205"/>
              <a:gd name="T12" fmla="*/ 82 w 141"/>
              <a:gd name="T13" fmla="*/ 204 h 205"/>
              <a:gd name="T14" fmla="*/ 37 w 141"/>
              <a:gd name="T15" fmla="*/ 189 h 205"/>
              <a:gd name="T16" fmla="*/ 25 w 141"/>
              <a:gd name="T17" fmla="*/ 163 h 205"/>
              <a:gd name="T18" fmla="*/ 25 w 141"/>
              <a:gd name="T19" fmla="*/ 146 h 205"/>
              <a:gd name="T20" fmla="*/ 23 w 141"/>
              <a:gd name="T21" fmla="*/ 133 h 205"/>
              <a:gd name="T22" fmla="*/ 6 w 141"/>
              <a:gd name="T23" fmla="*/ 94 h 205"/>
              <a:gd name="T24" fmla="*/ 43 w 141"/>
              <a:gd name="T25" fmla="*/ 6 h 205"/>
              <a:gd name="T26" fmla="*/ 66 w 141"/>
              <a:gd name="T27" fmla="*/ 0 h 205"/>
              <a:gd name="T28" fmla="*/ 70 w 141"/>
              <a:gd name="T29" fmla="*/ 141 h 205"/>
              <a:gd name="T30" fmla="*/ 104 w 141"/>
              <a:gd name="T31" fmla="*/ 135 h 205"/>
              <a:gd name="T32" fmla="*/ 118 w 141"/>
              <a:gd name="T33" fmla="*/ 97 h 205"/>
              <a:gd name="T34" fmla="*/ 105 w 141"/>
              <a:gd name="T35" fmla="*/ 26 h 205"/>
              <a:gd name="T36" fmla="*/ 15 w 141"/>
              <a:gd name="T37" fmla="*/ 80 h 205"/>
              <a:gd name="T38" fmla="*/ 36 w 141"/>
              <a:gd name="T39" fmla="*/ 136 h 205"/>
              <a:gd name="T40" fmla="*/ 70 w 141"/>
              <a:gd name="T41" fmla="*/ 141 h 205"/>
              <a:gd name="T42" fmla="*/ 43 w 141"/>
              <a:gd name="T43" fmla="*/ 147 h 205"/>
              <a:gd name="T44" fmla="*/ 43 w 141"/>
              <a:gd name="T45" fmla="*/ 158 h 205"/>
              <a:gd name="T46" fmla="*/ 97 w 141"/>
              <a:gd name="T47" fmla="*/ 158 h 205"/>
              <a:gd name="T48" fmla="*/ 97 w 141"/>
              <a:gd name="T49" fmla="*/ 147 h 205"/>
              <a:gd name="T50" fmla="*/ 70 w 141"/>
              <a:gd name="T51" fmla="*/ 164 h 205"/>
              <a:gd name="T52" fmla="*/ 37 w 141"/>
              <a:gd name="T53" fmla="*/ 167 h 205"/>
              <a:gd name="T54" fmla="*/ 81 w 141"/>
              <a:gd name="T55" fmla="*/ 175 h 205"/>
              <a:gd name="T56" fmla="*/ 103 w 141"/>
              <a:gd name="T57" fmla="*/ 171 h 205"/>
              <a:gd name="T58" fmla="*/ 70 w 141"/>
              <a:gd name="T59" fmla="*/ 164 h 205"/>
              <a:gd name="T60" fmla="*/ 58 w 141"/>
              <a:gd name="T61" fmla="*/ 191 h 205"/>
              <a:gd name="T62" fmla="*/ 92 w 141"/>
              <a:gd name="T63" fmla="*/ 18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1" h="205">
                <a:moveTo>
                  <a:pt x="74" y="0"/>
                </a:moveTo>
                <a:cubicBezTo>
                  <a:pt x="78" y="1"/>
                  <a:pt x="83" y="1"/>
                  <a:pt x="88" y="3"/>
                </a:cubicBezTo>
                <a:cubicBezTo>
                  <a:pt x="100" y="6"/>
                  <a:pt x="110" y="12"/>
                  <a:pt x="119" y="21"/>
                </a:cubicBezTo>
                <a:cubicBezTo>
                  <a:pt x="128" y="30"/>
                  <a:pt x="134" y="40"/>
                  <a:pt x="137" y="53"/>
                </a:cubicBezTo>
                <a:cubicBezTo>
                  <a:pt x="141" y="70"/>
                  <a:pt x="139" y="86"/>
                  <a:pt x="130" y="102"/>
                </a:cubicBezTo>
                <a:cubicBezTo>
                  <a:pt x="128" y="107"/>
                  <a:pt x="125" y="112"/>
                  <a:pt x="122" y="117"/>
                </a:cubicBezTo>
                <a:cubicBezTo>
                  <a:pt x="119" y="123"/>
                  <a:pt x="117" y="130"/>
                  <a:pt x="117" y="138"/>
                </a:cubicBezTo>
                <a:cubicBezTo>
                  <a:pt x="117" y="139"/>
                  <a:pt x="116" y="139"/>
                  <a:pt x="116" y="140"/>
                </a:cubicBezTo>
                <a:cubicBezTo>
                  <a:pt x="116" y="142"/>
                  <a:pt x="115" y="147"/>
                  <a:pt x="116" y="149"/>
                </a:cubicBezTo>
                <a:cubicBezTo>
                  <a:pt x="117" y="153"/>
                  <a:pt x="116" y="156"/>
                  <a:pt x="115" y="160"/>
                </a:cubicBezTo>
                <a:cubicBezTo>
                  <a:pt x="115" y="160"/>
                  <a:pt x="114" y="161"/>
                  <a:pt x="115" y="162"/>
                </a:cubicBezTo>
                <a:cubicBezTo>
                  <a:pt x="118" y="171"/>
                  <a:pt x="115" y="181"/>
                  <a:pt x="106" y="186"/>
                </a:cubicBezTo>
                <a:cubicBezTo>
                  <a:pt x="105" y="186"/>
                  <a:pt x="104" y="187"/>
                  <a:pt x="104" y="188"/>
                </a:cubicBezTo>
                <a:cubicBezTo>
                  <a:pt x="100" y="198"/>
                  <a:pt x="93" y="204"/>
                  <a:pt x="82" y="204"/>
                </a:cubicBezTo>
                <a:cubicBezTo>
                  <a:pt x="74" y="205"/>
                  <a:pt x="65" y="205"/>
                  <a:pt x="56" y="204"/>
                </a:cubicBezTo>
                <a:cubicBezTo>
                  <a:pt x="46" y="203"/>
                  <a:pt x="40" y="198"/>
                  <a:pt x="37" y="189"/>
                </a:cubicBezTo>
                <a:cubicBezTo>
                  <a:pt x="36" y="187"/>
                  <a:pt x="35" y="186"/>
                  <a:pt x="33" y="185"/>
                </a:cubicBezTo>
                <a:cubicBezTo>
                  <a:pt x="25" y="181"/>
                  <a:pt x="22" y="171"/>
                  <a:pt x="25" y="163"/>
                </a:cubicBezTo>
                <a:cubicBezTo>
                  <a:pt x="25" y="161"/>
                  <a:pt x="26" y="161"/>
                  <a:pt x="25" y="159"/>
                </a:cubicBezTo>
                <a:cubicBezTo>
                  <a:pt x="23" y="155"/>
                  <a:pt x="23" y="151"/>
                  <a:pt x="25" y="146"/>
                </a:cubicBezTo>
                <a:cubicBezTo>
                  <a:pt x="25" y="145"/>
                  <a:pt x="25" y="144"/>
                  <a:pt x="25" y="143"/>
                </a:cubicBezTo>
                <a:cubicBezTo>
                  <a:pt x="24" y="140"/>
                  <a:pt x="23" y="137"/>
                  <a:pt x="23" y="133"/>
                </a:cubicBezTo>
                <a:cubicBezTo>
                  <a:pt x="22" y="126"/>
                  <a:pt x="19" y="119"/>
                  <a:pt x="15" y="113"/>
                </a:cubicBezTo>
                <a:cubicBezTo>
                  <a:pt x="12" y="107"/>
                  <a:pt x="9" y="101"/>
                  <a:pt x="6" y="94"/>
                </a:cubicBezTo>
                <a:cubicBezTo>
                  <a:pt x="1" y="83"/>
                  <a:pt x="0" y="70"/>
                  <a:pt x="2" y="58"/>
                </a:cubicBezTo>
                <a:cubicBezTo>
                  <a:pt x="7" y="33"/>
                  <a:pt x="21" y="16"/>
                  <a:pt x="43" y="6"/>
                </a:cubicBezTo>
                <a:cubicBezTo>
                  <a:pt x="50" y="3"/>
                  <a:pt x="57" y="1"/>
                  <a:pt x="64" y="0"/>
                </a:cubicBezTo>
                <a:cubicBezTo>
                  <a:pt x="65" y="0"/>
                  <a:pt x="65" y="0"/>
                  <a:pt x="66" y="0"/>
                </a:cubicBezTo>
                <a:cubicBezTo>
                  <a:pt x="69" y="0"/>
                  <a:pt x="71" y="0"/>
                  <a:pt x="74" y="0"/>
                </a:cubicBezTo>
                <a:close/>
                <a:moveTo>
                  <a:pt x="70" y="141"/>
                </a:moveTo>
                <a:cubicBezTo>
                  <a:pt x="79" y="141"/>
                  <a:pt x="88" y="141"/>
                  <a:pt x="97" y="141"/>
                </a:cubicBezTo>
                <a:cubicBezTo>
                  <a:pt x="102" y="141"/>
                  <a:pt x="103" y="140"/>
                  <a:pt x="104" y="135"/>
                </a:cubicBezTo>
                <a:cubicBezTo>
                  <a:pt x="105" y="129"/>
                  <a:pt x="106" y="123"/>
                  <a:pt x="108" y="118"/>
                </a:cubicBezTo>
                <a:cubicBezTo>
                  <a:pt x="111" y="110"/>
                  <a:pt x="115" y="104"/>
                  <a:pt x="118" y="97"/>
                </a:cubicBezTo>
                <a:cubicBezTo>
                  <a:pt x="122" y="90"/>
                  <a:pt x="125" y="82"/>
                  <a:pt x="126" y="74"/>
                </a:cubicBezTo>
                <a:cubicBezTo>
                  <a:pt x="127" y="55"/>
                  <a:pt x="120" y="38"/>
                  <a:pt x="105" y="26"/>
                </a:cubicBezTo>
                <a:cubicBezTo>
                  <a:pt x="86" y="10"/>
                  <a:pt x="61" y="9"/>
                  <a:pt x="40" y="21"/>
                </a:cubicBezTo>
                <a:cubicBezTo>
                  <a:pt x="21" y="34"/>
                  <a:pt x="11" y="56"/>
                  <a:pt x="15" y="80"/>
                </a:cubicBezTo>
                <a:cubicBezTo>
                  <a:pt x="16" y="88"/>
                  <a:pt x="20" y="95"/>
                  <a:pt x="24" y="102"/>
                </a:cubicBezTo>
                <a:cubicBezTo>
                  <a:pt x="30" y="113"/>
                  <a:pt x="35" y="124"/>
                  <a:pt x="36" y="136"/>
                </a:cubicBezTo>
                <a:cubicBezTo>
                  <a:pt x="36" y="140"/>
                  <a:pt x="38" y="141"/>
                  <a:pt x="42" y="141"/>
                </a:cubicBezTo>
                <a:cubicBezTo>
                  <a:pt x="52" y="141"/>
                  <a:pt x="61" y="141"/>
                  <a:pt x="70" y="141"/>
                </a:cubicBezTo>
                <a:close/>
                <a:moveTo>
                  <a:pt x="70" y="147"/>
                </a:moveTo>
                <a:cubicBezTo>
                  <a:pt x="61" y="147"/>
                  <a:pt x="52" y="147"/>
                  <a:pt x="43" y="147"/>
                </a:cubicBezTo>
                <a:cubicBezTo>
                  <a:pt x="40" y="147"/>
                  <a:pt x="38" y="148"/>
                  <a:pt x="37" y="150"/>
                </a:cubicBezTo>
                <a:cubicBezTo>
                  <a:pt x="35" y="154"/>
                  <a:pt x="38" y="158"/>
                  <a:pt x="43" y="158"/>
                </a:cubicBezTo>
                <a:cubicBezTo>
                  <a:pt x="55" y="158"/>
                  <a:pt x="68" y="158"/>
                  <a:pt x="81" y="158"/>
                </a:cubicBezTo>
                <a:cubicBezTo>
                  <a:pt x="86" y="158"/>
                  <a:pt x="92" y="158"/>
                  <a:pt x="97" y="158"/>
                </a:cubicBezTo>
                <a:cubicBezTo>
                  <a:pt x="100" y="158"/>
                  <a:pt x="102" y="157"/>
                  <a:pt x="103" y="155"/>
                </a:cubicBezTo>
                <a:cubicBezTo>
                  <a:pt x="105" y="151"/>
                  <a:pt x="102" y="147"/>
                  <a:pt x="97" y="147"/>
                </a:cubicBezTo>
                <a:cubicBezTo>
                  <a:pt x="88" y="147"/>
                  <a:pt x="79" y="147"/>
                  <a:pt x="70" y="147"/>
                </a:cubicBezTo>
                <a:close/>
                <a:moveTo>
                  <a:pt x="70" y="164"/>
                </a:moveTo>
                <a:cubicBezTo>
                  <a:pt x="61" y="164"/>
                  <a:pt x="52" y="164"/>
                  <a:pt x="43" y="164"/>
                </a:cubicBezTo>
                <a:cubicBezTo>
                  <a:pt x="40" y="164"/>
                  <a:pt x="38" y="165"/>
                  <a:pt x="37" y="167"/>
                </a:cubicBezTo>
                <a:cubicBezTo>
                  <a:pt x="35" y="171"/>
                  <a:pt x="38" y="175"/>
                  <a:pt x="43" y="175"/>
                </a:cubicBezTo>
                <a:cubicBezTo>
                  <a:pt x="55" y="175"/>
                  <a:pt x="68" y="175"/>
                  <a:pt x="81" y="175"/>
                </a:cubicBezTo>
                <a:cubicBezTo>
                  <a:pt x="86" y="175"/>
                  <a:pt x="92" y="175"/>
                  <a:pt x="97" y="175"/>
                </a:cubicBezTo>
                <a:cubicBezTo>
                  <a:pt x="100" y="175"/>
                  <a:pt x="102" y="174"/>
                  <a:pt x="103" y="171"/>
                </a:cubicBezTo>
                <a:cubicBezTo>
                  <a:pt x="105" y="168"/>
                  <a:pt x="102" y="164"/>
                  <a:pt x="97" y="164"/>
                </a:cubicBezTo>
                <a:cubicBezTo>
                  <a:pt x="88" y="164"/>
                  <a:pt x="79" y="164"/>
                  <a:pt x="70" y="164"/>
                </a:cubicBezTo>
                <a:close/>
                <a:moveTo>
                  <a:pt x="48" y="181"/>
                </a:moveTo>
                <a:cubicBezTo>
                  <a:pt x="48" y="186"/>
                  <a:pt x="52" y="191"/>
                  <a:pt x="58" y="191"/>
                </a:cubicBezTo>
                <a:cubicBezTo>
                  <a:pt x="66" y="192"/>
                  <a:pt x="74" y="192"/>
                  <a:pt x="82" y="191"/>
                </a:cubicBezTo>
                <a:cubicBezTo>
                  <a:pt x="88" y="191"/>
                  <a:pt x="92" y="186"/>
                  <a:pt x="92" y="181"/>
                </a:cubicBezTo>
                <a:cubicBezTo>
                  <a:pt x="77" y="181"/>
                  <a:pt x="63" y="181"/>
                  <a:pt x="48" y="181"/>
                </a:cubicBezTo>
                <a:close/>
              </a:path>
            </a:pathLst>
          </a:custGeom>
          <a:solidFill>
            <a:schemeClr val="accent2"/>
          </a:solidFill>
          <a:ln>
            <a:noFill/>
          </a:ln>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文本框 20"/>
          <p:cNvSpPr txBox="1"/>
          <p:nvPr>
            <p:custDataLst>
              <p:tags r:id="rId13"/>
            </p:custDataLst>
          </p:nvPr>
        </p:nvSpPr>
        <p:spPr>
          <a:xfrm>
            <a:off x="632460" y="3114040"/>
            <a:ext cx="3122295" cy="94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a:noAutofit/>
          </a:bodyPr>
          <a:lstStyle>
            <a:defPPr>
              <a:defRPr lang="zh-CN"/>
            </a:defPPr>
            <a:lvl1pPr algn="ctr">
              <a:spcBef>
                <a:spcPct val="0"/>
              </a:spcBef>
              <a:buFontTx/>
              <a:buNone/>
              <a:defRPr sz="1800"/>
            </a:lvl1pPr>
            <a:lvl2pPr marL="742950" indent="-28575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marL="285750" lvl="1" indent="0" algn="l" fontAlgn="ctr">
              <a:lnSpc>
                <a:spcPct val="130000"/>
              </a:lnSpc>
              <a:spcBef>
                <a:spcPts val="0"/>
              </a:spcBef>
              <a:spcAft>
                <a:spcPts val="0"/>
              </a:spcAft>
              <a:buSzPct val="100000"/>
              <a:buFont typeface="Arial" panose="020B0604020202020204" pitchFamily="34" charset="0"/>
              <a:buNone/>
            </a:pPr>
            <a:r>
              <a:rPr lang="en-US" altLang="zh-CN" sz="1600" b="1"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《中华人民共和国安全生产法》主席令第 13 号</a:t>
            </a:r>
            <a:endParaRPr lang="en-US" altLang="zh-CN" sz="1600" b="1"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p:txBody>
      </p:sp>
      <p:sp>
        <p:nvSpPr>
          <p:cNvPr id="22" name="文本框 21"/>
          <p:cNvSpPr txBox="1"/>
          <p:nvPr>
            <p:custDataLst>
              <p:tags r:id="rId14"/>
            </p:custDataLst>
          </p:nvPr>
        </p:nvSpPr>
        <p:spPr>
          <a:xfrm>
            <a:off x="8130540" y="1714500"/>
            <a:ext cx="3657600" cy="94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a:noAutofit/>
          </a:bodyPr>
          <a:lstStyle>
            <a:defPPr>
              <a:defRPr lang="zh-CN"/>
            </a:defPPr>
            <a:lvl1pPr algn="ctr">
              <a:spcBef>
                <a:spcPct val="0"/>
              </a:spcBef>
              <a:buFontTx/>
              <a:buNone/>
              <a:defRPr sz="1800"/>
            </a:lvl1pPr>
            <a:lvl2pPr marL="742950" indent="-28575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marL="285750" lvl="1" indent="0" algn="l" fontAlgn="ctr">
              <a:lnSpc>
                <a:spcPct val="130000"/>
              </a:lnSpc>
              <a:spcBef>
                <a:spcPts val="0"/>
              </a:spcBef>
              <a:spcAft>
                <a:spcPts val="0"/>
              </a:spcAft>
              <a:buSzPct val="100000"/>
              <a:buFont typeface="Arial" panose="020B0604020202020204" pitchFamily="34" charset="0"/>
              <a:buNone/>
            </a:pPr>
            <a:r>
              <a:rPr lang="en-US" altLang="zh-CN" sz="1600" b="1" spc="15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《中华人民共和国消防法》主席令第 6 号</a:t>
            </a:r>
            <a:endParaRPr lang="en-US" altLang="zh-CN" sz="1600" b="1" spc="15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p:txBody>
      </p:sp>
      <p:sp>
        <p:nvSpPr>
          <p:cNvPr id="7" name="文本框 6"/>
          <p:cNvSpPr txBox="1"/>
          <p:nvPr>
            <p:custDataLst>
              <p:tags r:id="rId15"/>
            </p:custDataLst>
          </p:nvPr>
        </p:nvSpPr>
        <p:spPr>
          <a:xfrm>
            <a:off x="8130540" y="4312285"/>
            <a:ext cx="3391535" cy="94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a:noAutofit/>
          </a:bodyPr>
          <a:lstStyle>
            <a:defPPr>
              <a:defRPr lang="zh-CN"/>
            </a:defPPr>
            <a:lvl1pPr algn="ctr">
              <a:spcBef>
                <a:spcPct val="0"/>
              </a:spcBef>
              <a:buFontTx/>
              <a:buNone/>
              <a:defRPr sz="1800"/>
            </a:lvl1pPr>
            <a:lvl2pPr marL="742950" indent="-28575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marL="285750" lvl="1" indent="0" algn="l" fontAlgn="ctr">
              <a:lnSpc>
                <a:spcPct val="130000"/>
              </a:lnSpc>
              <a:spcBef>
                <a:spcPts val="0"/>
              </a:spcBef>
              <a:spcAft>
                <a:spcPts val="0"/>
              </a:spcAft>
              <a:buSzPct val="100000"/>
              <a:buFont typeface="Arial" panose="020B0604020202020204" pitchFamily="34" charset="0"/>
              <a:buNone/>
            </a:pPr>
            <a:r>
              <a:rPr lang="en-US" altLang="zh-CN" sz="1600" b="1"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rPr>
              <a:t>《中华人民共和国职业病防治法》主席令第 81 号</a:t>
            </a:r>
            <a:endParaRPr lang="en-US" altLang="zh-CN" sz="1600" b="1" spc="150" dirty="0">
              <a:solidFill>
                <a:schemeClr val="tx1">
                  <a:lumMod val="75000"/>
                  <a:lumOff val="25000"/>
                </a:schemeClr>
              </a:solidFill>
              <a:latin typeface="仿宋" panose="02010609060101010101" charset="-122"/>
              <a:ea typeface="仿宋" panose="02010609060101010101" charset="-122"/>
              <a:cs typeface="仿宋" panose="02010609060101010101" charset="-122"/>
              <a:sym typeface="+mn-ea"/>
            </a:endParaRPr>
          </a:p>
        </p:txBody>
      </p:sp>
      <p:sp>
        <p:nvSpPr>
          <p:cNvPr id="9" name="文本框 8"/>
          <p:cNvSpPr txBox="1"/>
          <p:nvPr/>
        </p:nvSpPr>
        <p:spPr>
          <a:xfrm>
            <a:off x="62231" y="78105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1.</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solidFill>
                  <a:schemeClr val="tx1"/>
                </a:solidFill>
                <a:latin typeface="仿宋" panose="02010609060101010101" charset="-122"/>
                <a:ea typeface="仿宋" panose="02010609060101010101" charset="-122"/>
                <a:cs typeface="仿宋" panose="02010609060101010101" charset="-122"/>
                <a:sym typeface="+mn-ea"/>
              </a:rPr>
              <a:t>总则</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0" name="文本框 9"/>
          <p:cNvSpPr txBox="1"/>
          <p:nvPr/>
        </p:nvSpPr>
        <p:spPr>
          <a:xfrm>
            <a:off x="346011" y="1238249"/>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1.1</a:t>
            </a:r>
            <a:r>
              <a:rPr lang="en-US" altLang="zh-CN" sz="1600" b="1" dirty="0">
                <a:latin typeface="仿宋" panose="02010609060101010101" charset="-122"/>
                <a:ea typeface="仿宋" panose="02010609060101010101" charset="-122"/>
                <a:cs typeface="仿宋" panose="02010609060101010101" charset="-122"/>
              </a:rPr>
              <a:t> </a:t>
            </a:r>
            <a:r>
              <a:rPr lang="zh-CN" altLang="en-US" sz="1600" b="1" dirty="0">
                <a:latin typeface="仿宋" panose="02010609060101010101" charset="-122"/>
                <a:ea typeface="仿宋" panose="02010609060101010101" charset="-122"/>
                <a:cs typeface="仿宋" panose="02010609060101010101" charset="-122"/>
              </a:rPr>
              <a:t> 依据  </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1" name="文本框 10"/>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Tree>
    <p:custDataLst>
      <p:tags r:id="rId16"/>
    </p:custDataLst>
  </p:cSld>
  <p:clrMapOvr>
    <a:masterClrMapping/>
  </p:clrMapOvr>
  <p:transition>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3.4.3</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solidFill>
                  <a:schemeClr val="tx1">
                    <a:lumMod val="85000"/>
                    <a:lumOff val="15000"/>
                  </a:schemeClr>
                </a:solidFill>
                <a:latin typeface="仿宋" panose="02010609060101010101" charset="-122"/>
                <a:ea typeface="仿宋" panose="02010609060101010101" charset="-122"/>
                <a:sym typeface="+mn-ea"/>
              </a:rPr>
              <a:t>安全生产教育培训</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graphicFrame>
        <p:nvGraphicFramePr>
          <p:cNvPr id="8" name="表格 7"/>
          <p:cNvGraphicFramePr>
            <a:graphicFrameLocks noGrp="1"/>
          </p:cNvGraphicFramePr>
          <p:nvPr>
            <p:custDataLst>
              <p:tags r:id="rId2"/>
            </p:custDataLst>
          </p:nvPr>
        </p:nvGraphicFramePr>
        <p:xfrm>
          <a:off x="890494" y="1446949"/>
          <a:ext cx="10297768" cy="4846384"/>
        </p:xfrm>
        <a:graphic>
          <a:graphicData uri="http://schemas.openxmlformats.org/drawingml/2006/table">
            <a:tbl>
              <a:tblPr>
                <a:tableStyleId>{5C22544A-7EE6-4342-B048-85BDC9FD1C3A}</a:tableStyleId>
              </a:tblPr>
              <a:tblGrid>
                <a:gridCol w="732765"/>
                <a:gridCol w="732765"/>
                <a:gridCol w="3782017"/>
                <a:gridCol w="951187"/>
                <a:gridCol w="1581806"/>
                <a:gridCol w="1508235"/>
                <a:gridCol w="1008993"/>
              </a:tblGrid>
              <a:tr h="233965">
                <a:tc gridSpan="2">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培训类型</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hMerge="1">
                  <a:tcPr/>
                </a:tc>
                <a:tc>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培训要求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defTabSz="685800" rtl="0" eaLnBrk="1" latinLnBrk="0" hangingPunct="1">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时间要求</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85725" marT="43815">
                    <a:solidFill>
                      <a:srgbClr val="00AEEF"/>
                    </a:solidFill>
                  </a:tcPr>
                </a:tc>
                <a:tc>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实施部门</a:t>
                      </a:r>
                      <a:r>
                        <a:rPr lang="en-US" altLang="zh-CN" sz="1400" b="1" kern="100" dirty="0">
                          <a:solidFill>
                            <a:schemeClr val="bg1"/>
                          </a:solidFill>
                          <a:effectLst/>
                          <a:latin typeface="仿宋" panose="02010609060101010101" charset="-122"/>
                          <a:ea typeface="仿宋" panose="02010609060101010101" charset="-122"/>
                        </a:rPr>
                        <a:t>/</a:t>
                      </a:r>
                      <a:r>
                        <a:rPr lang="zh-CN" altLang="en-US" sz="1400" b="1" kern="100" dirty="0">
                          <a:solidFill>
                            <a:schemeClr val="bg1"/>
                          </a:solidFill>
                          <a:effectLst/>
                          <a:latin typeface="仿宋" panose="02010609060101010101" charset="-122"/>
                          <a:ea typeface="仿宋" panose="02010609060101010101" charset="-122"/>
                        </a:rPr>
                        <a:t>责任人</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defTabSz="685800" rtl="0" eaLnBrk="1" latinLnBrk="0" hangingPunct="1">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相关部门</a:t>
                      </a:r>
                      <a:r>
                        <a:rPr lang="en-US" altLang="zh-CN" sz="1400" b="1" kern="100" dirty="0">
                          <a:solidFill>
                            <a:schemeClr val="bg1"/>
                          </a:solidFill>
                          <a:effectLst/>
                          <a:latin typeface="仿宋" panose="02010609060101010101" charset="-122"/>
                          <a:ea typeface="仿宋" panose="02010609060101010101" charset="-122"/>
                          <a:cs typeface="+mn-cs"/>
                        </a:rPr>
                        <a:t>/</a:t>
                      </a:r>
                      <a:r>
                        <a:rPr lang="zh-CN" altLang="en-US" sz="1400" b="1" kern="100" dirty="0">
                          <a:solidFill>
                            <a:schemeClr val="bg1"/>
                          </a:solidFill>
                          <a:effectLst/>
                          <a:latin typeface="仿宋" panose="02010609060101010101" charset="-122"/>
                          <a:ea typeface="仿宋" panose="02010609060101010101" charset="-122"/>
                          <a:cs typeface="+mn-cs"/>
                        </a:rPr>
                        <a:t>岗位</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85725" marT="43815">
                    <a:solidFill>
                      <a:srgbClr val="00AEEF"/>
                    </a:solidFill>
                  </a:tcPr>
                </a:tc>
                <a:tc>
                  <a:txBody>
                    <a:bodyPr/>
                    <a:lstStyle/>
                    <a:p>
                      <a:pPr marL="17780" marR="0" indent="0" algn="ctr" defTabSz="685800" rtl="0" eaLnBrk="1" latinLnBrk="0" hangingPunct="1">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工作文件</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85725" marT="43815">
                    <a:solidFill>
                      <a:srgbClr val="00AEEF"/>
                    </a:solidFill>
                  </a:tcPr>
                </a:tc>
              </a:tr>
              <a:tr h="233965">
                <a:tc rowSpan="4">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作业人员</a:t>
                      </a:r>
                      <a:endParaRPr lang="zh-CN" altLang="en-US" sz="11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入场教育</a:t>
                      </a:r>
                      <a:endParaRPr lang="zh-CN" altLang="en-US" sz="11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17780" indent="0" algn="l">
                        <a:lnSpc>
                          <a:spcPct val="107000"/>
                        </a:lnSpc>
                        <a:spcAft>
                          <a:spcPts val="400"/>
                        </a:spcAft>
                      </a:pPr>
                      <a:r>
                        <a:rPr lang="zh-CN" altLang="en-US" sz="1100" b="1" kern="100" dirty="0">
                          <a:solidFill>
                            <a:srgbClr val="000000"/>
                          </a:solidFill>
                          <a:effectLst/>
                          <a:latin typeface="仿宋" panose="02010609060101010101" charset="-122"/>
                          <a:ea typeface="仿宋" panose="02010609060101010101" charset="-122"/>
                        </a:rPr>
                        <a:t>不少于 </a:t>
                      </a:r>
                      <a:r>
                        <a:rPr lang="en-US" altLang="zh-CN" sz="1100" b="1" kern="100" dirty="0">
                          <a:solidFill>
                            <a:srgbClr val="000000"/>
                          </a:solidFill>
                          <a:effectLst/>
                          <a:latin typeface="仿宋" panose="02010609060101010101" charset="-122"/>
                          <a:ea typeface="仿宋" panose="02010609060101010101" charset="-122"/>
                        </a:rPr>
                        <a:t>2</a:t>
                      </a:r>
                      <a:r>
                        <a:rPr lang="zh-CN" altLang="en-US" sz="1100" b="1" kern="100" dirty="0">
                          <a:solidFill>
                            <a:srgbClr val="000000"/>
                          </a:solidFill>
                          <a:effectLst/>
                          <a:latin typeface="仿宋" panose="02010609060101010101" charset="-122"/>
                          <a:ea typeface="仿宋" panose="02010609060101010101" charset="-122"/>
                        </a:rPr>
                        <a:t>学时。</a:t>
                      </a:r>
                      <a:endParaRPr lang="zh-CN" altLang="en-US" sz="1100" b="1" kern="100" dirty="0">
                        <a:solidFill>
                          <a:srgbClr val="000000"/>
                        </a:solidFill>
                        <a:effectLst/>
                        <a:latin typeface="仿宋" panose="02010609060101010101" charset="-122"/>
                        <a:ea typeface="仿宋" panose="02010609060101010101" charset="-122"/>
                      </a:endParaRPr>
                    </a:p>
                    <a:p>
                      <a:pPr marL="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内容：工程特点、安全纪律、主要危险源、注意事项。</a:t>
                      </a:r>
                      <a:endParaRPr lang="zh-CN" altLang="en-US" sz="11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进入现场当天</a:t>
                      </a:r>
                      <a:endParaRPr lang="zh-CN" altLang="en-US" sz="11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52705" marR="0" indent="0" algn="just">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安全总监</a:t>
                      </a:r>
                      <a:endParaRPr lang="zh-CN" altLang="en-US" sz="1100" b="1" kern="10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92075" marR="0" indent="0" algn="just">
                        <a:lnSpc>
                          <a:spcPct val="107000"/>
                        </a:lnSpc>
                        <a:spcAft>
                          <a:spcPts val="345"/>
                        </a:spcAft>
                      </a:pPr>
                      <a:r>
                        <a:rPr lang="zh-CN" altLang="en-US" sz="1100" b="1" kern="100" dirty="0">
                          <a:solidFill>
                            <a:srgbClr val="000000"/>
                          </a:solidFill>
                          <a:effectLst/>
                          <a:latin typeface="仿宋" panose="02010609060101010101" charset="-122"/>
                          <a:ea typeface="仿宋" panose="02010609060101010101" charset="-122"/>
                        </a:rPr>
                        <a:t>工程技术部、安监部、劳务管理工程师</a:t>
                      </a:r>
                      <a:endParaRPr lang="zh-CN" altLang="en-US" sz="1100" b="1" kern="100" dirty="0">
                        <a:solidFill>
                          <a:srgbClr val="000000"/>
                        </a:solidFill>
                        <a:effectLst/>
                        <a:latin typeface="仿宋" panose="02010609060101010101" charset="-122"/>
                        <a:ea typeface="仿宋" panose="02010609060101010101" charset="-122"/>
                      </a:endParaRPr>
                    </a:p>
                  </a:txBody>
                  <a:tcPr marL="17145" marT="38735">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安全教育记录表</a:t>
                      </a:r>
                      <a:endParaRPr lang="zh-CN" altLang="en-US" sz="1100" b="1" kern="10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r>
              <a:tr h="233965">
                <a:tc vMerge="1">
                  <a:tcPr marL="17145" marT="38735">
                    <a:solidFill>
                      <a:srgbClr val="EAEFF7"/>
                    </a:solidFill>
                  </a:tcPr>
                </a:tc>
                <a:tc rowSpan="3">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三级安全教育</a:t>
                      </a:r>
                      <a:endParaRPr lang="zh-CN" altLang="en-US" sz="11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1270" marR="29210" indent="0" algn="l">
                        <a:lnSpc>
                          <a:spcPct val="100000"/>
                        </a:lnSpc>
                        <a:spcAft>
                          <a:spcPts val="400"/>
                        </a:spcAft>
                      </a:pPr>
                      <a:r>
                        <a:rPr lang="zh-CN" altLang="en-US" sz="1100" b="1" kern="100" dirty="0">
                          <a:solidFill>
                            <a:srgbClr val="000000"/>
                          </a:solidFill>
                          <a:effectLst/>
                          <a:latin typeface="仿宋" panose="02010609060101010101" charset="-122"/>
                          <a:ea typeface="仿宋" panose="02010609060101010101" charset="-122"/>
                        </a:rPr>
                        <a:t>分包企业（一级）：不少于 </a:t>
                      </a:r>
                      <a:r>
                        <a:rPr lang="en-US" altLang="zh-CN" sz="1100" b="1" kern="100" dirty="0">
                          <a:solidFill>
                            <a:srgbClr val="000000"/>
                          </a:solidFill>
                          <a:effectLst/>
                          <a:latin typeface="仿宋" panose="02010609060101010101" charset="-122"/>
                          <a:ea typeface="仿宋" panose="02010609060101010101" charset="-122"/>
                        </a:rPr>
                        <a:t>15 </a:t>
                      </a:r>
                      <a:r>
                        <a:rPr lang="zh-CN" altLang="en-US" sz="1100" b="1" kern="100" dirty="0">
                          <a:solidFill>
                            <a:srgbClr val="000000"/>
                          </a:solidFill>
                          <a:effectLst/>
                          <a:latin typeface="仿宋" panose="02010609060101010101" charset="-122"/>
                          <a:ea typeface="仿宋" panose="02010609060101010101" charset="-122"/>
                        </a:rPr>
                        <a:t>学时。</a:t>
                      </a:r>
                      <a:endParaRPr lang="zh-CN" altLang="en-US" sz="1100" b="1" kern="100" dirty="0">
                        <a:solidFill>
                          <a:srgbClr val="000000"/>
                        </a:solidFill>
                        <a:effectLst/>
                        <a:latin typeface="仿宋" panose="02010609060101010101" charset="-122"/>
                        <a:ea typeface="仿宋" panose="02010609060101010101" charset="-122"/>
                      </a:endParaRPr>
                    </a:p>
                    <a:p>
                      <a:pPr marL="0" marR="19050" indent="0" algn="l">
                        <a:lnSpc>
                          <a:spcPct val="100000"/>
                        </a:lnSpc>
                        <a:spcAft>
                          <a:spcPts val="435"/>
                        </a:spcAft>
                      </a:pPr>
                      <a:r>
                        <a:rPr lang="zh-CN" altLang="en-US" sz="1100" b="1" kern="100" dirty="0">
                          <a:solidFill>
                            <a:srgbClr val="000000"/>
                          </a:solidFill>
                          <a:effectLst/>
                          <a:latin typeface="仿宋" panose="02010609060101010101" charset="-122"/>
                          <a:ea typeface="仿宋" panose="02010609060101010101" charset="-122"/>
                        </a:rPr>
                        <a:t>内容：</a:t>
                      </a:r>
                      <a:endParaRPr lang="zh-CN" altLang="en-US" sz="1100" b="1" kern="100" dirty="0">
                        <a:solidFill>
                          <a:srgbClr val="000000"/>
                        </a:solidFill>
                        <a:effectLst/>
                        <a:latin typeface="仿宋" panose="02010609060101010101" charset="-122"/>
                        <a:ea typeface="仿宋" panose="02010609060101010101" charset="-122"/>
                      </a:endParaRPr>
                    </a:p>
                    <a:p>
                      <a:pPr marL="0" marR="0" indent="0" algn="l">
                        <a:lnSpc>
                          <a:spcPct val="100000"/>
                        </a:lnSpc>
                        <a:spcAft>
                          <a:spcPts val="10"/>
                        </a:spcAft>
                      </a:pP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单位安全生产情况及安全生产基本知识；</a:t>
                      </a:r>
                      <a:endParaRPr lang="zh-CN" altLang="en-US" sz="1100" b="1" kern="100" dirty="0">
                        <a:solidFill>
                          <a:srgbClr val="000000"/>
                        </a:solidFill>
                        <a:effectLst/>
                        <a:latin typeface="仿宋" panose="02010609060101010101" charset="-122"/>
                        <a:ea typeface="仿宋" panose="02010609060101010101" charset="-122"/>
                      </a:endParaRPr>
                    </a:p>
                    <a:p>
                      <a:pPr marL="0" marR="0" indent="0" algn="l">
                        <a:lnSpc>
                          <a:spcPct val="100000"/>
                        </a:lnSpc>
                        <a:spcAft>
                          <a:spcPts val="20"/>
                        </a:spcAft>
                      </a:pPr>
                      <a:r>
                        <a:rPr lang="en-US" altLang="zh-CN" sz="1100" b="1" kern="100" dirty="0">
                          <a:solidFill>
                            <a:srgbClr val="000000"/>
                          </a:solidFill>
                          <a:effectLst/>
                          <a:latin typeface="仿宋" panose="02010609060101010101" charset="-122"/>
                          <a:ea typeface="仿宋" panose="02010609060101010101" charset="-122"/>
                        </a:rPr>
                        <a:t>2.</a:t>
                      </a:r>
                      <a:r>
                        <a:rPr lang="zh-CN" altLang="en-US" sz="1100" b="1" kern="100" dirty="0">
                          <a:solidFill>
                            <a:srgbClr val="000000"/>
                          </a:solidFill>
                          <a:effectLst/>
                          <a:latin typeface="仿宋" panose="02010609060101010101" charset="-122"/>
                          <a:ea typeface="仿宋" panose="02010609060101010101" charset="-122"/>
                        </a:rPr>
                        <a:t>单位安全生产规章制度和劳动纪律；</a:t>
                      </a:r>
                      <a:endParaRPr lang="zh-CN" altLang="en-US" sz="1100" b="1" kern="100" dirty="0">
                        <a:solidFill>
                          <a:srgbClr val="000000"/>
                        </a:solidFill>
                        <a:effectLst/>
                        <a:latin typeface="仿宋" panose="02010609060101010101" charset="-122"/>
                        <a:ea typeface="仿宋" panose="02010609060101010101" charset="-122"/>
                      </a:endParaRPr>
                    </a:p>
                    <a:p>
                      <a:pPr marL="26035" marR="0" indent="0" algn="l">
                        <a:lnSpc>
                          <a:spcPct val="100000"/>
                        </a:lnSpc>
                        <a:spcAft>
                          <a:spcPts val="465"/>
                        </a:spcAft>
                      </a:pPr>
                      <a:r>
                        <a:rPr lang="en-US" altLang="zh-CN" sz="1100" b="1" kern="100" dirty="0">
                          <a:solidFill>
                            <a:srgbClr val="000000"/>
                          </a:solidFill>
                          <a:effectLst/>
                          <a:latin typeface="仿宋" panose="02010609060101010101" charset="-122"/>
                          <a:ea typeface="仿宋" panose="02010609060101010101" charset="-122"/>
                        </a:rPr>
                        <a:t>3.</a:t>
                      </a:r>
                      <a:r>
                        <a:rPr lang="zh-CN" altLang="en-US" sz="1100" b="1" kern="100" dirty="0">
                          <a:solidFill>
                            <a:srgbClr val="000000"/>
                          </a:solidFill>
                          <a:effectLst/>
                          <a:latin typeface="仿宋" panose="02010609060101010101" charset="-122"/>
                          <a:ea typeface="仿宋" panose="02010609060101010101" charset="-122"/>
                        </a:rPr>
                        <a:t>从业人员安全生产权利和义务；</a:t>
                      </a:r>
                      <a:endParaRPr lang="zh-CN" altLang="en-US" sz="1100" b="1" kern="100" dirty="0">
                        <a:solidFill>
                          <a:srgbClr val="000000"/>
                        </a:solidFill>
                        <a:effectLst/>
                        <a:latin typeface="仿宋" panose="02010609060101010101" charset="-122"/>
                        <a:ea typeface="仿宋" panose="02010609060101010101" charset="-122"/>
                      </a:endParaRPr>
                    </a:p>
                    <a:p>
                      <a:pPr marL="0" marR="19050" indent="0" algn="l">
                        <a:lnSpc>
                          <a:spcPct val="100000"/>
                        </a:lnSpc>
                        <a:spcAft>
                          <a:spcPts val="0"/>
                        </a:spcAft>
                      </a:pPr>
                      <a:r>
                        <a:rPr lang="en-US" altLang="zh-CN" sz="1100" b="1" kern="100" dirty="0">
                          <a:solidFill>
                            <a:srgbClr val="000000"/>
                          </a:solidFill>
                          <a:effectLst/>
                          <a:latin typeface="仿宋" panose="02010609060101010101" charset="-122"/>
                          <a:ea typeface="仿宋" panose="02010609060101010101" charset="-122"/>
                        </a:rPr>
                        <a:t>4.</a:t>
                      </a:r>
                      <a:r>
                        <a:rPr lang="zh-CN" altLang="en-US" sz="1100" b="1" kern="100" dirty="0">
                          <a:solidFill>
                            <a:srgbClr val="000000"/>
                          </a:solidFill>
                          <a:effectLst/>
                          <a:latin typeface="仿宋" panose="02010609060101010101" charset="-122"/>
                          <a:ea typeface="仿宋" panose="02010609060101010101" charset="-122"/>
                        </a:rPr>
                        <a:t>有关事故案例等。</a:t>
                      </a:r>
                      <a:endParaRPr lang="zh-CN" altLang="en-US" sz="11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59690" marR="0" indent="0" algn="ctr">
                        <a:lnSpc>
                          <a:spcPct val="107000"/>
                        </a:lnSpc>
                        <a:spcAft>
                          <a:spcPts val="430"/>
                        </a:spcAft>
                      </a:pPr>
                      <a:r>
                        <a:rPr lang="zh-CN" altLang="en-US" sz="1100" b="1" kern="100" dirty="0">
                          <a:solidFill>
                            <a:srgbClr val="000000"/>
                          </a:solidFill>
                          <a:effectLst/>
                          <a:latin typeface="仿宋" panose="02010609060101010101" charset="-122"/>
                          <a:ea typeface="仿宋" panose="02010609060101010101" charset="-122"/>
                        </a:rPr>
                        <a:t>人员进入施工现场 </a:t>
                      </a:r>
                      <a:r>
                        <a:rPr lang="en-US" altLang="zh-CN" sz="1100" b="1" kern="100" dirty="0">
                          <a:solidFill>
                            <a:srgbClr val="000000"/>
                          </a:solidFill>
                          <a:effectLst/>
                          <a:latin typeface="仿宋" panose="02010609060101010101" charset="-122"/>
                          <a:ea typeface="仿宋" panose="02010609060101010101" charset="-122"/>
                        </a:rPr>
                        <a:t>3 </a:t>
                      </a:r>
                      <a:r>
                        <a:rPr lang="zh-CN" altLang="en-US" sz="1100" b="1" kern="100" dirty="0">
                          <a:solidFill>
                            <a:srgbClr val="000000"/>
                          </a:solidFill>
                          <a:effectLst/>
                          <a:latin typeface="仿宋" panose="02010609060101010101" charset="-122"/>
                          <a:ea typeface="仿宋" panose="02010609060101010101" charset="-122"/>
                        </a:rPr>
                        <a:t>日内</a:t>
                      </a:r>
                      <a:endParaRPr lang="zh-CN" altLang="en-US" sz="11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381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项目劳务管理工程师</a:t>
                      </a:r>
                      <a:endParaRPr lang="zh-CN" altLang="en-US" sz="11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项目责任工程师、工程部、安全部</a:t>
                      </a:r>
                      <a:endParaRPr lang="zh-CN" altLang="en-US" sz="11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进场工人花名册（附身份证复印件），职工三级教育记录卡（当地表格），三级安全教育考试卷</a:t>
                      </a:r>
                      <a:endParaRPr lang="zh-CN" altLang="en-US" sz="1100" b="1" kern="100" dirty="0">
                        <a:solidFill>
                          <a:srgbClr val="000000"/>
                        </a:solidFill>
                        <a:effectLst/>
                        <a:latin typeface="仿宋" panose="02010609060101010101" charset="-122"/>
                        <a:ea typeface="仿宋" panose="02010609060101010101" charset="-122"/>
                      </a:endParaRPr>
                    </a:p>
                  </a:txBody>
                  <a:tcPr marL="17145" marT="38735">
                    <a:solidFill>
                      <a:srgbClr val="EAEFF7"/>
                    </a:solidFill>
                  </a:tcPr>
                </a:tc>
              </a:tr>
              <a:tr h="233965">
                <a:tc vMerge="1">
                  <a:tcPr marL="17145" marT="38735" anchor="ctr">
                    <a:solidFill>
                      <a:srgbClr val="EAEFF7"/>
                    </a:solidFill>
                  </a:tcPr>
                </a:tc>
                <a:tc vMerge="1">
                  <a:tcPr marL="17145" marT="38735">
                    <a:solidFill>
                      <a:srgbClr val="EAEFF7"/>
                    </a:solidFill>
                  </a:tcPr>
                </a:tc>
                <a:tc>
                  <a:txBody>
                    <a:bodyPr/>
                    <a:lstStyle/>
                    <a:p>
                      <a:pPr marL="3175" marR="0" indent="0" algn="l">
                        <a:lnSpc>
                          <a:spcPct val="100000"/>
                        </a:lnSpc>
                        <a:spcAft>
                          <a:spcPts val="400"/>
                        </a:spcAft>
                      </a:pPr>
                      <a:r>
                        <a:rPr lang="zh-CN" altLang="en-US" sz="1100" b="1" kern="100" dirty="0">
                          <a:solidFill>
                            <a:srgbClr val="000000"/>
                          </a:solidFill>
                          <a:effectLst/>
                          <a:latin typeface="仿宋" panose="02010609060101010101" charset="-122"/>
                          <a:ea typeface="仿宋" panose="02010609060101010101" charset="-122"/>
                        </a:rPr>
                        <a:t>分包项目部（二级）：不少于 </a:t>
                      </a:r>
                      <a:r>
                        <a:rPr lang="en-US" altLang="zh-CN" sz="1100" b="1" kern="100" dirty="0">
                          <a:solidFill>
                            <a:srgbClr val="000000"/>
                          </a:solidFill>
                          <a:effectLst/>
                          <a:latin typeface="仿宋" panose="02010609060101010101" charset="-122"/>
                          <a:ea typeface="仿宋" panose="02010609060101010101" charset="-122"/>
                        </a:rPr>
                        <a:t>15 </a:t>
                      </a:r>
                      <a:r>
                        <a:rPr lang="zh-CN" altLang="en-US" sz="1100" b="1" kern="100" dirty="0">
                          <a:solidFill>
                            <a:srgbClr val="000000"/>
                          </a:solidFill>
                          <a:effectLst/>
                          <a:latin typeface="仿宋" panose="02010609060101010101" charset="-122"/>
                          <a:ea typeface="仿宋" panose="02010609060101010101" charset="-122"/>
                        </a:rPr>
                        <a:t>学时。</a:t>
                      </a:r>
                      <a:endParaRPr lang="en-US" altLang="zh-CN" sz="1100" b="1" kern="100" dirty="0">
                        <a:solidFill>
                          <a:srgbClr val="000000"/>
                        </a:solidFill>
                        <a:effectLst/>
                        <a:latin typeface="仿宋" panose="02010609060101010101" charset="-122"/>
                        <a:ea typeface="仿宋" panose="02010609060101010101" charset="-122"/>
                      </a:endParaRPr>
                    </a:p>
                    <a:p>
                      <a:pPr marL="3175" marR="0" indent="0" algn="l">
                        <a:lnSpc>
                          <a:spcPct val="100000"/>
                        </a:lnSpc>
                        <a:spcAft>
                          <a:spcPts val="400"/>
                        </a:spcAft>
                      </a:pPr>
                      <a:r>
                        <a:rPr lang="zh-CN" altLang="en-US" sz="1100" b="1" kern="100" dirty="0">
                          <a:solidFill>
                            <a:srgbClr val="000000"/>
                          </a:solidFill>
                          <a:effectLst/>
                          <a:latin typeface="仿宋" panose="02010609060101010101" charset="-122"/>
                          <a:ea typeface="仿宋" panose="02010609060101010101" charset="-122"/>
                        </a:rPr>
                        <a:t>内容：（按照国家规范要求设置）</a:t>
                      </a:r>
                      <a:endParaRPr lang="zh-CN" altLang="en-US" sz="1100" b="1" kern="100" dirty="0">
                        <a:solidFill>
                          <a:srgbClr val="000000"/>
                        </a:solidFill>
                        <a:effectLst/>
                        <a:latin typeface="仿宋" panose="02010609060101010101" charset="-122"/>
                        <a:ea typeface="仿宋" panose="02010609060101010101" charset="-122"/>
                      </a:endParaRPr>
                    </a:p>
                    <a:p>
                      <a:pPr marL="0" marR="19050" indent="0" algn="l">
                        <a:lnSpc>
                          <a:spcPct val="100000"/>
                        </a:lnSpc>
                        <a:spcAft>
                          <a:spcPts val="470"/>
                        </a:spcAft>
                      </a:pP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工作环境及危险因素；</a:t>
                      </a:r>
                      <a:endParaRPr lang="zh-CN" altLang="en-US" sz="1100" b="1" kern="100" dirty="0">
                        <a:solidFill>
                          <a:srgbClr val="000000"/>
                        </a:solidFill>
                        <a:effectLst/>
                        <a:latin typeface="仿宋" panose="02010609060101010101" charset="-122"/>
                        <a:ea typeface="仿宋" panose="02010609060101010101" charset="-122"/>
                      </a:endParaRPr>
                    </a:p>
                    <a:p>
                      <a:pPr marL="0" marR="19050" indent="0" algn="l">
                        <a:lnSpc>
                          <a:spcPct val="100000"/>
                        </a:lnSpc>
                        <a:spcAft>
                          <a:spcPts val="455"/>
                        </a:spcAft>
                      </a:pPr>
                      <a:r>
                        <a:rPr lang="en-US" altLang="zh-CN" sz="1100" b="1" kern="100" dirty="0">
                          <a:solidFill>
                            <a:srgbClr val="000000"/>
                          </a:solidFill>
                          <a:effectLst/>
                          <a:latin typeface="仿宋" panose="02010609060101010101" charset="-122"/>
                          <a:ea typeface="仿宋" panose="02010609060101010101" charset="-122"/>
                        </a:rPr>
                        <a:t>2.</a:t>
                      </a:r>
                      <a:r>
                        <a:rPr lang="zh-CN" altLang="en-US" sz="1100" b="1" kern="100" dirty="0">
                          <a:solidFill>
                            <a:srgbClr val="000000"/>
                          </a:solidFill>
                          <a:effectLst/>
                          <a:latin typeface="仿宋" panose="02010609060101010101" charset="-122"/>
                          <a:ea typeface="仿宋" panose="02010609060101010101" charset="-122"/>
                        </a:rPr>
                        <a:t>主要工种专业安全要求；</a:t>
                      </a:r>
                      <a:endParaRPr lang="zh-CN" altLang="en-US" sz="1100" b="1" kern="100" dirty="0">
                        <a:solidFill>
                          <a:srgbClr val="000000"/>
                        </a:solidFill>
                        <a:effectLst/>
                        <a:latin typeface="仿宋" panose="02010609060101010101" charset="-122"/>
                        <a:ea typeface="仿宋" panose="02010609060101010101" charset="-122"/>
                      </a:endParaRPr>
                    </a:p>
                    <a:p>
                      <a:pPr marL="0" marR="0" indent="0" algn="l">
                        <a:lnSpc>
                          <a:spcPct val="100000"/>
                        </a:lnSpc>
                        <a:spcAft>
                          <a:spcPts val="10"/>
                        </a:spcAft>
                      </a:pPr>
                      <a:r>
                        <a:rPr lang="en-US" altLang="zh-CN" sz="1100" b="1" kern="100" dirty="0">
                          <a:solidFill>
                            <a:srgbClr val="000000"/>
                          </a:solidFill>
                          <a:effectLst/>
                          <a:latin typeface="仿宋" panose="02010609060101010101" charset="-122"/>
                          <a:ea typeface="仿宋" panose="02010609060101010101" charset="-122"/>
                        </a:rPr>
                        <a:t>3.</a:t>
                      </a:r>
                      <a:r>
                        <a:rPr lang="zh-CN" altLang="en-US" sz="1100" b="1" kern="100" dirty="0">
                          <a:solidFill>
                            <a:srgbClr val="000000"/>
                          </a:solidFill>
                          <a:effectLst/>
                          <a:latin typeface="仿宋" panose="02010609060101010101" charset="-122"/>
                          <a:ea typeface="仿宋" panose="02010609060101010101" charset="-122"/>
                        </a:rPr>
                        <a:t>自救互救、急救方法、疏散和现场紧急情况的处理；</a:t>
                      </a:r>
                      <a:endParaRPr lang="zh-CN" altLang="en-US" sz="1100" b="1" kern="100" dirty="0">
                        <a:solidFill>
                          <a:srgbClr val="000000"/>
                        </a:solidFill>
                        <a:effectLst/>
                        <a:latin typeface="仿宋" panose="02010609060101010101" charset="-122"/>
                        <a:ea typeface="仿宋" panose="02010609060101010101" charset="-122"/>
                      </a:endParaRPr>
                    </a:p>
                    <a:p>
                      <a:pPr marL="0" marR="0" indent="0" algn="l">
                        <a:lnSpc>
                          <a:spcPct val="100000"/>
                        </a:lnSpc>
                        <a:spcAft>
                          <a:spcPts val="10"/>
                        </a:spcAft>
                      </a:pPr>
                      <a:r>
                        <a:rPr lang="en-US" altLang="zh-CN" sz="1100" b="1" kern="100" dirty="0">
                          <a:solidFill>
                            <a:srgbClr val="000000"/>
                          </a:solidFill>
                          <a:effectLst/>
                          <a:latin typeface="仿宋" panose="02010609060101010101" charset="-122"/>
                          <a:ea typeface="仿宋" panose="02010609060101010101" charset="-122"/>
                        </a:rPr>
                        <a:t>4.</a:t>
                      </a:r>
                      <a:r>
                        <a:rPr lang="zh-CN" altLang="en-US" sz="1100" b="1" kern="100" dirty="0">
                          <a:solidFill>
                            <a:srgbClr val="000000"/>
                          </a:solidFill>
                          <a:effectLst/>
                          <a:latin typeface="仿宋" panose="02010609060101010101" charset="-122"/>
                          <a:ea typeface="仿宋" panose="02010609060101010101" charset="-122"/>
                        </a:rPr>
                        <a:t>安全设备设施、个人防护用品的使用和维护；</a:t>
                      </a:r>
                      <a:endParaRPr lang="zh-CN" altLang="en-US" sz="1100" b="1" kern="100" dirty="0">
                        <a:solidFill>
                          <a:srgbClr val="000000"/>
                        </a:solidFill>
                        <a:effectLst/>
                        <a:latin typeface="仿宋" panose="02010609060101010101" charset="-122"/>
                        <a:ea typeface="仿宋" panose="02010609060101010101" charset="-122"/>
                      </a:endParaRPr>
                    </a:p>
                    <a:p>
                      <a:pPr marL="0" marR="0" indent="0" algn="l">
                        <a:lnSpc>
                          <a:spcPct val="100000"/>
                        </a:lnSpc>
                        <a:spcAft>
                          <a:spcPts val="0"/>
                        </a:spcAft>
                      </a:pPr>
                      <a:r>
                        <a:rPr lang="en-US" altLang="zh-CN" sz="1100" b="1" kern="100" dirty="0">
                          <a:solidFill>
                            <a:srgbClr val="000000"/>
                          </a:solidFill>
                          <a:effectLst/>
                          <a:latin typeface="仿宋" panose="02010609060101010101" charset="-122"/>
                          <a:ea typeface="仿宋" panose="02010609060101010101" charset="-122"/>
                        </a:rPr>
                        <a:t>5.</a:t>
                      </a:r>
                      <a:r>
                        <a:rPr lang="zh-CN" altLang="en-US" sz="1100" b="1" kern="100" dirty="0">
                          <a:solidFill>
                            <a:srgbClr val="000000"/>
                          </a:solidFill>
                          <a:effectLst/>
                          <a:latin typeface="仿宋" panose="02010609060101010101" charset="-122"/>
                          <a:ea typeface="仿宋" panose="02010609060101010101" charset="-122"/>
                        </a:rPr>
                        <a:t>本项目部安全生产状况及规章制度；</a:t>
                      </a:r>
                      <a:endParaRPr lang="zh-CN" altLang="en-US" sz="1100" b="1" kern="100" dirty="0">
                        <a:solidFill>
                          <a:srgbClr val="000000"/>
                        </a:solidFill>
                        <a:effectLst/>
                        <a:latin typeface="仿宋" panose="02010609060101010101" charset="-122"/>
                        <a:ea typeface="仿宋" panose="02010609060101010101" charset="-122"/>
                      </a:endParaRPr>
                    </a:p>
                    <a:p>
                      <a:pPr marL="0" marR="0" indent="0" algn="l">
                        <a:lnSpc>
                          <a:spcPct val="100000"/>
                        </a:lnSpc>
                        <a:spcAft>
                          <a:spcPts val="5"/>
                        </a:spcAft>
                      </a:pPr>
                      <a:r>
                        <a:rPr lang="en-US" altLang="zh-CN" sz="1100" b="1" kern="100" dirty="0">
                          <a:solidFill>
                            <a:srgbClr val="000000"/>
                          </a:solidFill>
                          <a:effectLst/>
                          <a:latin typeface="仿宋" panose="02010609060101010101" charset="-122"/>
                          <a:ea typeface="仿宋" panose="02010609060101010101" charset="-122"/>
                        </a:rPr>
                        <a:t>6.</a:t>
                      </a:r>
                      <a:r>
                        <a:rPr lang="zh-CN" altLang="en-US" sz="1100" b="1" kern="100" dirty="0">
                          <a:solidFill>
                            <a:srgbClr val="000000"/>
                          </a:solidFill>
                          <a:effectLst/>
                          <a:latin typeface="仿宋" panose="02010609060101010101" charset="-122"/>
                          <a:ea typeface="仿宋" panose="02010609060101010101" charset="-122"/>
                        </a:rPr>
                        <a:t>预防事故和职业危害的措施及应注意的安全事项；</a:t>
                      </a:r>
                      <a:endParaRPr lang="zh-CN" altLang="en-US" sz="1100" b="1" kern="100" dirty="0">
                        <a:solidFill>
                          <a:srgbClr val="000000"/>
                        </a:solidFill>
                        <a:effectLst/>
                        <a:latin typeface="仿宋" panose="02010609060101010101" charset="-122"/>
                        <a:ea typeface="仿宋" panose="02010609060101010101" charset="-122"/>
                      </a:endParaRPr>
                    </a:p>
                    <a:p>
                      <a:pPr marL="0" marR="19050" indent="0" algn="l">
                        <a:lnSpc>
                          <a:spcPct val="100000"/>
                        </a:lnSpc>
                        <a:spcAft>
                          <a:spcPts val="0"/>
                        </a:spcAft>
                      </a:pPr>
                      <a:r>
                        <a:rPr lang="en-US" altLang="zh-CN" sz="1100" b="1" kern="100" dirty="0">
                          <a:solidFill>
                            <a:srgbClr val="000000"/>
                          </a:solidFill>
                          <a:effectLst/>
                          <a:latin typeface="仿宋" panose="02010609060101010101" charset="-122"/>
                          <a:ea typeface="仿宋" panose="02010609060101010101" charset="-122"/>
                        </a:rPr>
                        <a:t>7.</a:t>
                      </a:r>
                      <a:r>
                        <a:rPr lang="zh-CN" altLang="en-US" sz="1100" b="1" kern="100" dirty="0">
                          <a:solidFill>
                            <a:srgbClr val="000000"/>
                          </a:solidFill>
                          <a:effectLst/>
                          <a:latin typeface="仿宋" panose="02010609060101010101" charset="-122"/>
                          <a:ea typeface="仿宋" panose="02010609060101010101" charset="-122"/>
                        </a:rPr>
                        <a:t>有关事故案例等。</a:t>
                      </a:r>
                      <a:endParaRPr lang="zh-CN" altLang="en-US" sz="1100" b="1" kern="100" dirty="0">
                        <a:solidFill>
                          <a:srgbClr val="000000"/>
                        </a:solidFill>
                        <a:effectLst/>
                        <a:latin typeface="仿宋" panose="02010609060101010101" charset="-122"/>
                        <a:ea typeface="仿宋" panose="02010609060101010101" charset="-122"/>
                      </a:endParaRPr>
                    </a:p>
                  </a:txBody>
                  <a:tcPr marL="17145" marT="38735">
                    <a:solidFill>
                      <a:srgbClr val="EAEFF7"/>
                    </a:solidFill>
                  </a:tcPr>
                </a:tc>
                <a:tc>
                  <a:txBody>
                    <a:bodyPr/>
                    <a:lstStyle/>
                    <a:p>
                      <a:pPr marL="59690" marR="0" indent="0" algn="ctr">
                        <a:lnSpc>
                          <a:spcPct val="107000"/>
                        </a:lnSpc>
                        <a:spcAft>
                          <a:spcPts val="430"/>
                        </a:spcAft>
                      </a:pPr>
                      <a:endParaRPr lang="en-US" altLang="zh-CN" sz="1100" b="1" kern="100" dirty="0">
                        <a:solidFill>
                          <a:srgbClr val="000000"/>
                        </a:solidFill>
                        <a:effectLst/>
                        <a:latin typeface="仿宋" panose="02010609060101010101" charset="-122"/>
                        <a:ea typeface="仿宋" panose="02010609060101010101" charset="-122"/>
                      </a:endParaRPr>
                    </a:p>
                    <a:p>
                      <a:pPr marL="59690" marR="0" indent="0" algn="ctr">
                        <a:lnSpc>
                          <a:spcPct val="107000"/>
                        </a:lnSpc>
                        <a:spcAft>
                          <a:spcPts val="430"/>
                        </a:spcAft>
                      </a:pPr>
                      <a:endParaRPr lang="en-US" altLang="zh-CN" sz="1100" b="1" kern="100" dirty="0">
                        <a:solidFill>
                          <a:srgbClr val="000000"/>
                        </a:solidFill>
                        <a:effectLst/>
                        <a:latin typeface="仿宋" panose="02010609060101010101" charset="-122"/>
                        <a:ea typeface="仿宋" panose="02010609060101010101" charset="-122"/>
                      </a:endParaRPr>
                    </a:p>
                    <a:p>
                      <a:pPr marL="59690" marR="0" indent="0" algn="ctr">
                        <a:lnSpc>
                          <a:spcPct val="107000"/>
                        </a:lnSpc>
                        <a:spcAft>
                          <a:spcPts val="430"/>
                        </a:spcAft>
                      </a:pPr>
                      <a:endParaRPr lang="en-US" altLang="zh-CN" sz="1100" b="1" kern="100" dirty="0">
                        <a:solidFill>
                          <a:srgbClr val="000000"/>
                        </a:solidFill>
                        <a:effectLst/>
                        <a:latin typeface="仿宋" panose="02010609060101010101" charset="-122"/>
                        <a:ea typeface="仿宋" panose="02010609060101010101" charset="-122"/>
                      </a:endParaRPr>
                    </a:p>
                    <a:p>
                      <a:pPr marL="59690" marR="0" indent="0" algn="ctr">
                        <a:lnSpc>
                          <a:spcPct val="107000"/>
                        </a:lnSpc>
                        <a:spcAft>
                          <a:spcPts val="430"/>
                        </a:spcAft>
                      </a:pPr>
                      <a:endParaRPr lang="en-US" altLang="zh-CN" sz="1100" b="1" kern="100" dirty="0">
                        <a:solidFill>
                          <a:srgbClr val="000000"/>
                        </a:solidFill>
                        <a:effectLst/>
                        <a:latin typeface="仿宋" panose="02010609060101010101" charset="-122"/>
                        <a:ea typeface="仿宋" panose="02010609060101010101" charset="-122"/>
                      </a:endParaRPr>
                    </a:p>
                    <a:p>
                      <a:pPr marL="59690" marR="0" indent="0" algn="ctr">
                        <a:lnSpc>
                          <a:spcPct val="107000"/>
                        </a:lnSpc>
                        <a:spcAft>
                          <a:spcPts val="430"/>
                        </a:spcAft>
                      </a:pPr>
                      <a:r>
                        <a:rPr lang="zh-CN" altLang="en-US" sz="1100" b="1" kern="100" dirty="0">
                          <a:solidFill>
                            <a:srgbClr val="000000"/>
                          </a:solidFill>
                          <a:effectLst/>
                          <a:latin typeface="仿宋" panose="02010609060101010101" charset="-122"/>
                          <a:ea typeface="仿宋" panose="02010609060101010101" charset="-122"/>
                        </a:rPr>
                        <a:t>人员进入施工现场 </a:t>
                      </a:r>
                      <a:r>
                        <a:rPr lang="en-US" altLang="zh-CN" sz="1100" b="1" kern="100" dirty="0">
                          <a:solidFill>
                            <a:srgbClr val="000000"/>
                          </a:solidFill>
                          <a:effectLst/>
                          <a:latin typeface="仿宋" panose="02010609060101010101" charset="-122"/>
                          <a:ea typeface="仿宋" panose="02010609060101010101" charset="-122"/>
                        </a:rPr>
                        <a:t>3 </a:t>
                      </a:r>
                      <a:r>
                        <a:rPr lang="zh-CN" altLang="en-US" sz="1100" b="1" kern="100" dirty="0">
                          <a:solidFill>
                            <a:srgbClr val="000000"/>
                          </a:solidFill>
                          <a:effectLst/>
                          <a:latin typeface="仿宋" panose="02010609060101010101" charset="-122"/>
                          <a:ea typeface="仿宋" panose="02010609060101010101" charset="-122"/>
                        </a:rPr>
                        <a:t>日内</a:t>
                      </a:r>
                      <a:endParaRPr lang="zh-CN" altLang="en-US" sz="1100" b="1" kern="100" dirty="0">
                        <a:solidFill>
                          <a:srgbClr val="000000"/>
                        </a:solidFill>
                        <a:effectLst/>
                        <a:latin typeface="仿宋" panose="02010609060101010101" charset="-122"/>
                        <a:ea typeface="仿宋" panose="02010609060101010101" charset="-122"/>
                      </a:endParaRPr>
                    </a:p>
                  </a:txBody>
                  <a:tcPr marL="17145" marT="38735">
                    <a:solidFill>
                      <a:srgbClr val="EAEFF7"/>
                    </a:solidFill>
                  </a:tcPr>
                </a:tc>
                <a:tc>
                  <a:txBody>
                    <a:bodyPr/>
                    <a:lstStyle/>
                    <a:p>
                      <a:pPr marL="0" marR="381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项目劳务管理工程师</a:t>
                      </a:r>
                      <a:endParaRPr lang="zh-CN" altLang="en-US" sz="11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项目责任工程师、工程部、安全部</a:t>
                      </a:r>
                      <a:endParaRPr lang="zh-CN" altLang="en-US" sz="11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rowSpan="2">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进场工人花名册（附身份证复印件），职工三级教育记录卡（当地表格），三级安全教育考试卷</a:t>
                      </a:r>
                      <a:endParaRPr lang="zh-CN" altLang="en-US" sz="11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r>
              <a:tr h="233965">
                <a:tc vMerge="1">
                  <a:tcPr marL="17145" marT="37465" anchor="ctr">
                    <a:solidFill>
                      <a:srgbClr val="EAEFF7"/>
                    </a:solidFill>
                  </a:tcPr>
                </a:tc>
                <a:tc vMerge="1">
                  <a:tcPr marL="17145" marT="37465" anchor="ctr">
                    <a:solidFill>
                      <a:srgbClr val="EAEFF7"/>
                    </a:solidFill>
                  </a:tcPr>
                </a:tc>
                <a:tc>
                  <a:txBody>
                    <a:bodyPr/>
                    <a:lstStyle/>
                    <a:p>
                      <a:pPr marL="0" marR="1905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施工班组（三级）：不少于 </a:t>
                      </a:r>
                      <a:r>
                        <a:rPr lang="en-US" altLang="zh-CN" sz="1100" b="1" kern="100" dirty="0">
                          <a:solidFill>
                            <a:srgbClr val="000000"/>
                          </a:solidFill>
                          <a:effectLst/>
                          <a:latin typeface="仿宋" panose="02010609060101010101" charset="-122"/>
                          <a:ea typeface="仿宋" panose="02010609060101010101" charset="-122"/>
                        </a:rPr>
                        <a:t>20 </a:t>
                      </a:r>
                      <a:r>
                        <a:rPr lang="zh-CN" altLang="en-US" sz="1100" b="1" kern="100" dirty="0">
                          <a:solidFill>
                            <a:srgbClr val="000000"/>
                          </a:solidFill>
                          <a:effectLst/>
                          <a:latin typeface="仿宋" panose="02010609060101010101" charset="-122"/>
                          <a:ea typeface="仿宋" panose="02010609060101010101" charset="-122"/>
                        </a:rPr>
                        <a:t>学时。</a:t>
                      </a:r>
                      <a:endParaRPr lang="zh-CN" altLang="en-US" sz="1100" b="1" kern="100" dirty="0">
                        <a:solidFill>
                          <a:srgbClr val="000000"/>
                        </a:solidFill>
                        <a:effectLst/>
                        <a:latin typeface="仿宋" panose="02010609060101010101" charset="-122"/>
                        <a:ea typeface="仿宋" panose="02010609060101010101" charset="-122"/>
                      </a:endParaRPr>
                    </a:p>
                    <a:p>
                      <a:pPr marL="0" marR="1905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内容：</a:t>
                      </a:r>
                      <a:endParaRPr lang="zh-CN" altLang="en-US" sz="1100" b="1" kern="100" dirty="0">
                        <a:solidFill>
                          <a:srgbClr val="000000"/>
                        </a:solidFill>
                        <a:effectLst/>
                        <a:latin typeface="仿宋" panose="02010609060101010101" charset="-122"/>
                        <a:ea typeface="仿宋" panose="02010609060101010101" charset="-122"/>
                      </a:endParaRPr>
                    </a:p>
                    <a:p>
                      <a:pPr marL="0" marR="19050" indent="0" algn="l">
                        <a:lnSpc>
                          <a:spcPct val="100000"/>
                        </a:lnSpc>
                        <a:spcAft>
                          <a:spcPts val="0"/>
                        </a:spcAft>
                      </a:pP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岗位安全操作规程；</a:t>
                      </a:r>
                      <a:endParaRPr lang="zh-CN" altLang="en-US" sz="1100" b="1" kern="100" dirty="0">
                        <a:solidFill>
                          <a:srgbClr val="000000"/>
                        </a:solidFill>
                        <a:effectLst/>
                        <a:latin typeface="仿宋" panose="02010609060101010101" charset="-122"/>
                        <a:ea typeface="仿宋" panose="02010609060101010101" charset="-122"/>
                      </a:endParaRPr>
                    </a:p>
                    <a:p>
                      <a:pPr marL="0" marR="19050" indent="0" algn="l">
                        <a:lnSpc>
                          <a:spcPct val="100000"/>
                        </a:lnSpc>
                        <a:spcAft>
                          <a:spcPts val="0"/>
                        </a:spcAft>
                      </a:pPr>
                      <a:r>
                        <a:rPr lang="en-US" altLang="zh-CN" sz="1100" b="1" kern="100" dirty="0">
                          <a:solidFill>
                            <a:srgbClr val="000000"/>
                          </a:solidFill>
                          <a:effectLst/>
                          <a:latin typeface="仿宋" panose="02010609060101010101" charset="-122"/>
                          <a:ea typeface="仿宋" panose="02010609060101010101" charset="-122"/>
                        </a:rPr>
                        <a:t>2.</a:t>
                      </a:r>
                      <a:r>
                        <a:rPr lang="zh-CN" altLang="en-US" sz="1100" b="1" kern="100" dirty="0">
                          <a:solidFill>
                            <a:srgbClr val="000000"/>
                          </a:solidFill>
                          <a:effectLst/>
                          <a:latin typeface="仿宋" panose="02010609060101010101" charset="-122"/>
                          <a:ea typeface="仿宋" panose="02010609060101010101" charset="-122"/>
                        </a:rPr>
                        <a:t>岗位之间工作衔接配合的安全与职业卫生事项；</a:t>
                      </a:r>
                      <a:endParaRPr lang="zh-CN" altLang="en-US" sz="1100" b="1" kern="100" dirty="0">
                        <a:solidFill>
                          <a:srgbClr val="000000"/>
                        </a:solidFill>
                        <a:effectLst/>
                        <a:latin typeface="仿宋" panose="02010609060101010101" charset="-122"/>
                        <a:ea typeface="仿宋" panose="02010609060101010101" charset="-122"/>
                      </a:endParaRPr>
                    </a:p>
                    <a:p>
                      <a:pPr marL="0" marR="19050" indent="0" algn="l">
                        <a:lnSpc>
                          <a:spcPct val="100000"/>
                        </a:lnSpc>
                        <a:spcAft>
                          <a:spcPts val="0"/>
                        </a:spcAft>
                      </a:pPr>
                      <a:r>
                        <a:rPr lang="en-US" altLang="zh-CN" sz="1100" b="1" kern="100" dirty="0">
                          <a:solidFill>
                            <a:srgbClr val="000000"/>
                          </a:solidFill>
                          <a:effectLst/>
                          <a:latin typeface="仿宋" panose="02010609060101010101" charset="-122"/>
                          <a:ea typeface="仿宋" panose="02010609060101010101" charset="-122"/>
                        </a:rPr>
                        <a:t>3.</a:t>
                      </a:r>
                      <a:r>
                        <a:rPr lang="zh-CN" altLang="en-US" sz="1100" b="1" kern="100" dirty="0">
                          <a:solidFill>
                            <a:srgbClr val="000000"/>
                          </a:solidFill>
                          <a:effectLst/>
                          <a:latin typeface="仿宋" panose="02010609060101010101" charset="-122"/>
                          <a:ea typeface="仿宋" panose="02010609060101010101" charset="-122"/>
                        </a:rPr>
                        <a:t>有关事故案例等。</a:t>
                      </a:r>
                      <a:endParaRPr lang="zh-CN" altLang="en-US" sz="1100" b="1" kern="100" dirty="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人员进入施工现场 </a:t>
                      </a:r>
                      <a:r>
                        <a:rPr lang="en-US" altLang="zh-CN" sz="1100" b="1" kern="100" dirty="0">
                          <a:solidFill>
                            <a:srgbClr val="000000"/>
                          </a:solidFill>
                          <a:effectLst/>
                          <a:latin typeface="仿宋" panose="02010609060101010101" charset="-122"/>
                          <a:ea typeface="仿宋" panose="02010609060101010101" charset="-122"/>
                        </a:rPr>
                        <a:t>3 </a:t>
                      </a:r>
                      <a:r>
                        <a:rPr lang="zh-CN" altLang="en-US" sz="1100" b="1" kern="100" dirty="0">
                          <a:solidFill>
                            <a:srgbClr val="000000"/>
                          </a:solidFill>
                          <a:effectLst/>
                          <a:latin typeface="仿宋" panose="02010609060101010101" charset="-122"/>
                          <a:ea typeface="仿宋" panose="02010609060101010101" charset="-122"/>
                        </a:rPr>
                        <a:t>日内</a:t>
                      </a:r>
                      <a:endParaRPr lang="zh-CN" altLang="en-US" sz="11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endParaRPr lang="zh-CN" altLang="en-US" sz="1100" b="1" kern="100" dirty="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a:txBody>
                    <a:bodyPr/>
                    <a:lstStyle/>
                    <a:p>
                      <a:pPr marL="0" marR="3810" lvl="0" indent="0" algn="ctr" defTabSz="685800" rtl="0" eaLnBrk="1" fontAlgn="auto" latinLnBrk="0" hangingPunct="1">
                        <a:lnSpc>
                          <a:spcPct val="107000"/>
                        </a:lnSpc>
                        <a:spcBef>
                          <a:spcPts val="0"/>
                        </a:spcBef>
                        <a:spcAft>
                          <a:spcPts val="0"/>
                        </a:spcAft>
                        <a:buClrTx/>
                        <a:buSzTx/>
                        <a:buFontTx/>
                        <a:buNone/>
                        <a:defRPr/>
                      </a:pPr>
                      <a:endParaRPr lang="en-US" altLang="zh-CN" sz="1100" b="1" kern="100" dirty="0">
                        <a:solidFill>
                          <a:srgbClr val="000000"/>
                        </a:solidFill>
                        <a:effectLst/>
                        <a:latin typeface="仿宋" panose="02010609060101010101" charset="-122"/>
                        <a:ea typeface="仿宋" panose="02010609060101010101" charset="-122"/>
                      </a:endParaRPr>
                    </a:p>
                    <a:p>
                      <a:pPr marL="0" marR="3810" lvl="0" indent="0" algn="ctr" defTabSz="685800" rtl="0" eaLnBrk="1" fontAlgn="auto" latinLnBrk="0" hangingPunct="1">
                        <a:lnSpc>
                          <a:spcPct val="107000"/>
                        </a:lnSpc>
                        <a:spcBef>
                          <a:spcPts val="0"/>
                        </a:spcBef>
                        <a:spcAft>
                          <a:spcPts val="0"/>
                        </a:spcAft>
                        <a:buClrTx/>
                        <a:buSzTx/>
                        <a:buFontTx/>
                        <a:buNone/>
                        <a:defRPr/>
                      </a:pPr>
                      <a:r>
                        <a:rPr lang="zh-CN" altLang="en-US" sz="1100" b="1" kern="100" dirty="0">
                          <a:solidFill>
                            <a:srgbClr val="000000"/>
                          </a:solidFill>
                          <a:effectLst/>
                          <a:latin typeface="仿宋" panose="02010609060101010101" charset="-122"/>
                          <a:ea typeface="仿宋" panose="02010609060101010101" charset="-122"/>
                        </a:rPr>
                        <a:t>项目劳务管理工程师</a:t>
                      </a:r>
                      <a:endParaRPr lang="zh-CN" altLang="en-US" sz="1100" b="1" kern="100" dirty="0">
                        <a:solidFill>
                          <a:srgbClr val="000000"/>
                        </a:solidFill>
                        <a:effectLst/>
                        <a:latin typeface="仿宋" panose="02010609060101010101" charset="-122"/>
                        <a:ea typeface="仿宋" panose="02010609060101010101" charset="-122"/>
                      </a:endParaRPr>
                    </a:p>
                    <a:p>
                      <a:pPr marL="0" marR="3810" indent="0" algn="ctr">
                        <a:lnSpc>
                          <a:spcPct val="107000"/>
                        </a:lnSpc>
                        <a:spcAft>
                          <a:spcPts val="0"/>
                        </a:spcAft>
                      </a:pPr>
                      <a:endParaRPr lang="zh-CN" altLang="en-US" sz="1100" b="1" kern="100" dirty="0">
                        <a:solidFill>
                          <a:srgbClr val="000000"/>
                        </a:solidFill>
                        <a:effectLst/>
                        <a:latin typeface="仿宋" panose="02010609060101010101" charset="-122"/>
                        <a:ea typeface="仿宋" panose="02010609060101010101" charset="-122"/>
                      </a:endParaRPr>
                    </a:p>
                  </a:txBody>
                  <a:tcPr marL="17145" marT="37465">
                    <a:solidFill>
                      <a:srgbClr val="EAEFF7"/>
                    </a:solidFill>
                  </a:tcPr>
                </a:tc>
                <a:tc>
                  <a:txBody>
                    <a:bodyPr/>
                    <a:lstStyle/>
                    <a:p>
                      <a:pPr marL="0" marR="0" lvl="0" indent="0" algn="ctr" defTabSz="685800" rtl="0" eaLnBrk="1" fontAlgn="auto" latinLnBrk="0" hangingPunct="1">
                        <a:lnSpc>
                          <a:spcPct val="107000"/>
                        </a:lnSpc>
                        <a:spcBef>
                          <a:spcPts val="0"/>
                        </a:spcBef>
                        <a:spcAft>
                          <a:spcPts val="0"/>
                        </a:spcAft>
                        <a:buClrTx/>
                        <a:buSzTx/>
                        <a:buFontTx/>
                        <a:buNone/>
                        <a:defRPr/>
                      </a:pPr>
                      <a:r>
                        <a:rPr lang="zh-CN" altLang="en-US" sz="1100" b="1" kern="100" dirty="0">
                          <a:solidFill>
                            <a:srgbClr val="000000"/>
                          </a:solidFill>
                          <a:effectLst/>
                          <a:latin typeface="仿宋" panose="02010609060101010101" charset="-122"/>
                          <a:ea typeface="仿宋" panose="02010609060101010101" charset="-122"/>
                        </a:rPr>
                        <a:t>项目责任工程师、工程部、安全部</a:t>
                      </a:r>
                      <a:endParaRPr lang="zh-CN" altLang="en-US" sz="1100" b="1" kern="100" dirty="0">
                        <a:solidFill>
                          <a:srgbClr val="000000"/>
                        </a:solidFill>
                        <a:effectLst/>
                        <a:latin typeface="仿宋" panose="02010609060101010101" charset="-122"/>
                        <a:ea typeface="仿宋" panose="02010609060101010101" charset="-122"/>
                      </a:endParaRPr>
                    </a:p>
                  </a:txBody>
                  <a:tcPr marL="17145" marT="37465" anchor="ctr">
                    <a:solidFill>
                      <a:srgbClr val="EAEFF7"/>
                    </a:solidFill>
                  </a:tcPr>
                </a:tc>
                <a:tc vMerge="1">
                  <a:tcPr marL="17145" marT="37465">
                    <a:solidFill>
                      <a:srgbClr val="EAEFF7"/>
                    </a:solidFill>
                  </a:tcPr>
                </a:tc>
              </a:tr>
            </a:tbl>
          </a:graphicData>
        </a:graphic>
      </p:graphicFrame>
    </p:spTree>
  </p:cSld>
  <p:clrMapOvr>
    <a:masterClrMapping/>
  </p:clrMapOvr>
  <p:transition>
    <p:random/>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3.4.3</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solidFill>
                  <a:schemeClr val="tx1">
                    <a:lumMod val="85000"/>
                    <a:lumOff val="15000"/>
                  </a:schemeClr>
                </a:solidFill>
                <a:latin typeface="仿宋" panose="02010609060101010101" charset="-122"/>
                <a:ea typeface="仿宋" panose="02010609060101010101" charset="-122"/>
                <a:sym typeface="+mn-ea"/>
              </a:rPr>
              <a:t>安全生产教育培训</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graphicFrame>
        <p:nvGraphicFramePr>
          <p:cNvPr id="8" name="表格 7"/>
          <p:cNvGraphicFramePr>
            <a:graphicFrameLocks noGrp="1"/>
          </p:cNvGraphicFramePr>
          <p:nvPr>
            <p:custDataLst>
              <p:tags r:id="rId2"/>
            </p:custDataLst>
          </p:nvPr>
        </p:nvGraphicFramePr>
        <p:xfrm>
          <a:off x="890494" y="1226228"/>
          <a:ext cx="10959920" cy="5485448"/>
        </p:xfrm>
        <a:graphic>
          <a:graphicData uri="http://schemas.openxmlformats.org/drawingml/2006/table">
            <a:tbl>
              <a:tblPr>
                <a:tableStyleId>{5C22544A-7EE6-4342-B048-85BDC9FD1C3A}</a:tableStyleId>
              </a:tblPr>
              <a:tblGrid>
                <a:gridCol w="759979"/>
                <a:gridCol w="759979"/>
                <a:gridCol w="4521120"/>
                <a:gridCol w="993228"/>
                <a:gridCol w="1545021"/>
                <a:gridCol w="1403131"/>
                <a:gridCol w="977462"/>
              </a:tblGrid>
              <a:tr h="233965">
                <a:tc gridSpan="2">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培训类型</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hMerge="1">
                  <a:tcPr/>
                </a:tc>
                <a:tc>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培训要求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defTabSz="685800" rtl="0" eaLnBrk="1" latinLnBrk="0" hangingPunct="1">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时间要求</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85725" marT="43815">
                    <a:solidFill>
                      <a:srgbClr val="00AEEF"/>
                    </a:solidFill>
                  </a:tcPr>
                </a:tc>
                <a:tc>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实施部门</a:t>
                      </a:r>
                      <a:r>
                        <a:rPr lang="en-US" altLang="zh-CN" sz="1400" b="1" kern="100" dirty="0">
                          <a:solidFill>
                            <a:schemeClr val="bg1"/>
                          </a:solidFill>
                          <a:effectLst/>
                          <a:latin typeface="仿宋" panose="02010609060101010101" charset="-122"/>
                          <a:ea typeface="仿宋" panose="02010609060101010101" charset="-122"/>
                        </a:rPr>
                        <a:t>/</a:t>
                      </a:r>
                      <a:r>
                        <a:rPr lang="zh-CN" altLang="en-US" sz="1400" b="1" kern="100" dirty="0">
                          <a:solidFill>
                            <a:schemeClr val="bg1"/>
                          </a:solidFill>
                          <a:effectLst/>
                          <a:latin typeface="仿宋" panose="02010609060101010101" charset="-122"/>
                          <a:ea typeface="仿宋" panose="02010609060101010101" charset="-122"/>
                        </a:rPr>
                        <a:t>责任人</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defTabSz="685800" rtl="0" eaLnBrk="1" latinLnBrk="0" hangingPunct="1">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相关部门</a:t>
                      </a:r>
                      <a:r>
                        <a:rPr lang="en-US" altLang="zh-CN" sz="1400" b="1" kern="100" dirty="0">
                          <a:solidFill>
                            <a:schemeClr val="bg1"/>
                          </a:solidFill>
                          <a:effectLst/>
                          <a:latin typeface="仿宋" panose="02010609060101010101" charset="-122"/>
                          <a:ea typeface="仿宋" panose="02010609060101010101" charset="-122"/>
                          <a:cs typeface="+mn-cs"/>
                        </a:rPr>
                        <a:t>/</a:t>
                      </a:r>
                      <a:r>
                        <a:rPr lang="zh-CN" altLang="en-US" sz="1400" b="1" kern="100" dirty="0">
                          <a:solidFill>
                            <a:schemeClr val="bg1"/>
                          </a:solidFill>
                          <a:effectLst/>
                          <a:latin typeface="仿宋" panose="02010609060101010101" charset="-122"/>
                          <a:ea typeface="仿宋" panose="02010609060101010101" charset="-122"/>
                          <a:cs typeface="+mn-cs"/>
                        </a:rPr>
                        <a:t>岗位</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85725" marT="43815">
                    <a:solidFill>
                      <a:srgbClr val="00AEEF"/>
                    </a:solidFill>
                  </a:tcPr>
                </a:tc>
                <a:tc>
                  <a:txBody>
                    <a:bodyPr/>
                    <a:lstStyle/>
                    <a:p>
                      <a:pPr marL="17780" marR="0" indent="0" algn="ctr" defTabSz="685800" rtl="0" eaLnBrk="1" latinLnBrk="0" hangingPunct="1">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工作文件</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85725" marT="43815">
                    <a:solidFill>
                      <a:srgbClr val="00AEEF"/>
                    </a:solidFill>
                  </a:tcPr>
                </a:tc>
              </a:tr>
              <a:tr h="233965">
                <a:tc rowSpan="4">
                  <a:txBody>
                    <a:bodyPr/>
                    <a:lstStyle/>
                    <a:p>
                      <a:pPr marL="0" marR="0" indent="0" algn="ctr">
                        <a:lnSpc>
                          <a:spcPct val="107000"/>
                        </a:lnSpc>
                        <a:spcAft>
                          <a:spcPts val="0"/>
                        </a:spcAft>
                      </a:pPr>
                      <a:r>
                        <a:rPr lang="zh-CN" altLang="en-US" sz="1200" b="1" kern="100" dirty="0">
                          <a:solidFill>
                            <a:srgbClr val="000000"/>
                          </a:solidFill>
                          <a:effectLst/>
                          <a:latin typeface="仿宋" panose="02010609060101010101" charset="-122"/>
                          <a:ea typeface="仿宋" panose="02010609060101010101" charset="-122"/>
                        </a:rPr>
                        <a:t>作业人员</a:t>
                      </a:r>
                      <a:endParaRPr lang="zh-CN" altLang="en-US" sz="12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日常教育</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每月 </a:t>
                      </a:r>
                      <a:r>
                        <a:rPr lang="en-US" altLang="zh-CN" sz="1100" b="1" kern="100" dirty="0">
                          <a:solidFill>
                            <a:srgbClr val="000000"/>
                          </a:solidFill>
                          <a:effectLst/>
                          <a:latin typeface="仿宋" panose="02010609060101010101" charset="-122"/>
                          <a:ea typeface="仿宋" panose="02010609060101010101" charset="-122"/>
                        </a:rPr>
                        <a:t>1 </a:t>
                      </a:r>
                      <a:r>
                        <a:rPr lang="zh-CN" altLang="en-US" sz="1100" b="1" kern="100" dirty="0">
                          <a:solidFill>
                            <a:srgbClr val="000000"/>
                          </a:solidFill>
                          <a:effectLst/>
                          <a:latin typeface="仿宋" panose="02010609060101010101" charset="-122"/>
                          <a:ea typeface="仿宋" panose="02010609060101010101" charset="-122"/>
                        </a:rPr>
                        <a:t>次且不少于 </a:t>
                      </a:r>
                      <a:r>
                        <a:rPr lang="en-US" altLang="zh-CN" sz="1100" b="1" kern="100" dirty="0">
                          <a:solidFill>
                            <a:srgbClr val="000000"/>
                          </a:solidFill>
                          <a:effectLst/>
                          <a:latin typeface="仿宋" panose="02010609060101010101" charset="-122"/>
                          <a:ea typeface="仿宋" panose="02010609060101010101" charset="-122"/>
                        </a:rPr>
                        <a:t>1 </a:t>
                      </a:r>
                      <a:r>
                        <a:rPr lang="zh-CN" altLang="en-US" sz="1100" b="1" kern="100" dirty="0">
                          <a:solidFill>
                            <a:srgbClr val="000000"/>
                          </a:solidFill>
                          <a:effectLst/>
                          <a:latin typeface="仿宋" panose="02010609060101010101" charset="-122"/>
                          <a:ea typeface="仿宋" panose="02010609060101010101" charset="-122"/>
                        </a:rPr>
                        <a:t>学时，针对现场施工阶段、季节气候特点。日常违章现象、典型事故。添加视频培训的硬件及执行要求。</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solidFill>
                      <a:srgbClr val="EAEFF7"/>
                    </a:solidFill>
                  </a:tcPr>
                </a:tc>
                <a:tc>
                  <a:txBody>
                    <a:bodyPr/>
                    <a:lstStyle/>
                    <a:p>
                      <a:pPr marL="5969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每月一次</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项目责任工程师</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92075" marR="0" indent="0" algn="ctr">
                        <a:lnSpc>
                          <a:spcPct val="107000"/>
                        </a:lnSpc>
                        <a:spcAft>
                          <a:spcPts val="345"/>
                        </a:spcAft>
                      </a:pPr>
                      <a:r>
                        <a:rPr lang="zh-CN" altLang="en-US" sz="1100" b="1" kern="100" dirty="0">
                          <a:solidFill>
                            <a:srgbClr val="000000"/>
                          </a:solidFill>
                          <a:effectLst/>
                          <a:latin typeface="仿宋" panose="02010609060101010101" charset="-122"/>
                          <a:ea typeface="仿宋" panose="02010609060101010101" charset="-122"/>
                        </a:rPr>
                        <a:t>工程技术</a:t>
                      </a:r>
                      <a:endParaRPr lang="zh-CN" altLang="en-US" sz="1400" b="1" kern="100" dirty="0">
                        <a:solidFill>
                          <a:srgbClr val="000000"/>
                        </a:solidFill>
                        <a:effectLst/>
                        <a:latin typeface="仿宋" panose="02010609060101010101" charset="-122"/>
                        <a:ea typeface="仿宋" panose="02010609060101010101" charset="-122"/>
                      </a:endParaRPr>
                    </a:p>
                    <a:p>
                      <a:pPr marL="24765" marR="29210" indent="-2413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部、安监部、劳务管理工程师</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安全教育记录表</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r>
              <a:tr h="233965">
                <a:tc vMerge="1">
                  <a:tcPr marL="17145" marT="38735">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节假日教育</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solidFill>
                      <a:srgbClr val="EAEFF7"/>
                    </a:solidFill>
                  </a:tcPr>
                </a:tc>
                <a:tc>
                  <a:txBody>
                    <a:bodyPr/>
                    <a:lstStyle/>
                    <a:p>
                      <a:pPr marL="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每次不少于 </a:t>
                      </a:r>
                      <a:r>
                        <a:rPr lang="en-US" altLang="zh-CN" sz="1100" b="1" kern="100" dirty="0">
                          <a:solidFill>
                            <a:srgbClr val="000000"/>
                          </a:solidFill>
                          <a:effectLst/>
                          <a:latin typeface="仿宋" panose="02010609060101010101" charset="-122"/>
                          <a:ea typeface="仿宋" panose="02010609060101010101" charset="-122"/>
                        </a:rPr>
                        <a:t>1 </a:t>
                      </a:r>
                      <a:r>
                        <a:rPr lang="zh-CN" altLang="en-US" sz="1100" b="1" kern="100" dirty="0">
                          <a:solidFill>
                            <a:srgbClr val="000000"/>
                          </a:solidFill>
                          <a:effectLst/>
                          <a:latin typeface="仿宋" panose="02010609060101010101" charset="-122"/>
                          <a:ea typeface="仿宋" panose="02010609060101010101" charset="-122"/>
                        </a:rPr>
                        <a:t>学时，节假日期间施工安全注意事项、外出安全事项、节后收心教育</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solidFill>
                      <a:srgbClr val="EAEFF7"/>
                    </a:solidFill>
                  </a:tcPr>
                </a:tc>
                <a:tc>
                  <a:txBody>
                    <a:bodyPr/>
                    <a:lstStyle/>
                    <a:p>
                      <a:pPr marL="0" marR="13335"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节日前一天</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项目责任工程师</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solidFill>
                      <a:srgbClr val="EAEFF7"/>
                    </a:solidFill>
                  </a:tcPr>
                </a:tc>
                <a:tc>
                  <a:txBody>
                    <a:bodyPr/>
                    <a:lstStyle/>
                    <a:p>
                      <a:pPr marL="635" marR="29210" indent="9144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工程技术部、安监部、劳务工程师</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安全教育记录表</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solidFill>
                      <a:srgbClr val="EAEFF7"/>
                    </a:solidFill>
                  </a:tcPr>
                </a:tc>
              </a:tr>
              <a:tr h="300407">
                <a:tc vMerge="1">
                  <a:tcPr marL="17145" marT="38735" anchor="ctr">
                    <a:solidFill>
                      <a:srgbClr val="EAEFF7"/>
                    </a:solidFill>
                  </a:tcPr>
                </a:tc>
                <a:tc>
                  <a:txBody>
                    <a:bodyPr/>
                    <a:lstStyle/>
                    <a:p>
                      <a:pPr marL="0" marR="952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周安全教育</a:t>
                      </a:r>
                      <a:endParaRPr lang="zh-CN" altLang="en-US" sz="1400" b="1" kern="10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每周组织作业人员进行安全教育，每次不少于 </a:t>
                      </a:r>
                      <a:r>
                        <a:rPr lang="en-US" altLang="zh-CN" sz="1100" b="1" kern="100" dirty="0">
                          <a:solidFill>
                            <a:srgbClr val="000000"/>
                          </a:solidFill>
                          <a:effectLst/>
                          <a:latin typeface="仿宋" panose="02010609060101010101" charset="-122"/>
                          <a:ea typeface="仿宋" panose="02010609060101010101" charset="-122"/>
                        </a:rPr>
                        <a:t>15 </a:t>
                      </a:r>
                      <a:r>
                        <a:rPr lang="zh-CN" altLang="en-US" sz="1100" b="1" kern="100" dirty="0">
                          <a:solidFill>
                            <a:srgbClr val="000000"/>
                          </a:solidFill>
                          <a:effectLst/>
                          <a:latin typeface="仿宋" panose="02010609060101010101" charset="-122"/>
                          <a:ea typeface="仿宋" panose="02010609060101010101" charset="-122"/>
                        </a:rPr>
                        <a:t>分钟，本周现场的安全情况、应注意事项，下周预计会出现的危险源、隐患，应注意的事项</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solidFill>
                      <a:srgbClr val="EAEFF7"/>
                    </a:solidFill>
                  </a:tcPr>
                </a:tc>
                <a:tc>
                  <a:txBody>
                    <a:bodyPr/>
                    <a:lstStyle/>
                    <a:p>
                      <a:pPr marL="5969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每周一次</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381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项目责任工程师、各责任工程师</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solidFill>
                      <a:srgbClr val="EAEFF7"/>
                    </a:solidFill>
                  </a:tcPr>
                </a:tc>
                <a:tc>
                  <a:txBody>
                    <a:bodyPr/>
                    <a:lstStyle/>
                    <a:p>
                      <a:pPr marL="92075" marR="0" indent="0" algn="ctr">
                        <a:lnSpc>
                          <a:spcPct val="107000"/>
                        </a:lnSpc>
                        <a:spcAft>
                          <a:spcPts val="345"/>
                        </a:spcAft>
                      </a:pPr>
                      <a:r>
                        <a:rPr lang="zh-CN" altLang="en-US" sz="1100" b="1" kern="100">
                          <a:solidFill>
                            <a:srgbClr val="000000"/>
                          </a:solidFill>
                          <a:effectLst/>
                          <a:latin typeface="仿宋" panose="02010609060101010101" charset="-122"/>
                          <a:ea typeface="仿宋" panose="02010609060101010101" charset="-122"/>
                        </a:rPr>
                        <a:t>工程技术</a:t>
                      </a:r>
                      <a:endParaRPr lang="zh-CN" altLang="en-US" sz="1400" b="1" kern="100">
                        <a:solidFill>
                          <a:srgbClr val="000000"/>
                        </a:solidFill>
                        <a:effectLst/>
                        <a:latin typeface="仿宋" panose="02010609060101010101" charset="-122"/>
                        <a:ea typeface="仿宋" panose="02010609060101010101" charset="-122"/>
                      </a:endParaRPr>
                    </a:p>
                    <a:p>
                      <a:pPr marL="24765" marR="29210" indent="-2413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部、安监部、劳务管理工程师</a:t>
                      </a:r>
                      <a:endParaRPr lang="zh-CN" altLang="en-US" sz="1400" b="1" kern="10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安全教育记录表</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r>
              <a:tr h="233965">
                <a:tc vMerge="1">
                  <a:tcPr marL="17145" marT="38735" anchor="ctr">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班组活动</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1270" marR="0" indent="-1270" algn="l">
                        <a:lnSpc>
                          <a:spcPct val="146000"/>
                        </a:lnSpc>
                        <a:spcAft>
                          <a:spcPts val="0"/>
                        </a:spcAft>
                      </a:pP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当前作业环境危险因素；</a:t>
                      </a:r>
                      <a:r>
                        <a:rPr lang="en-US" altLang="zh-CN" sz="1100" b="1" kern="100" dirty="0">
                          <a:solidFill>
                            <a:srgbClr val="000000"/>
                          </a:solidFill>
                          <a:effectLst/>
                          <a:latin typeface="仿宋" panose="02010609060101010101" charset="-122"/>
                          <a:ea typeface="仿宋" panose="02010609060101010101" charset="-122"/>
                        </a:rPr>
                        <a:t>2.</a:t>
                      </a:r>
                      <a:r>
                        <a:rPr lang="zh-CN" altLang="en-US" sz="1100" b="1" kern="100" dirty="0">
                          <a:solidFill>
                            <a:srgbClr val="000000"/>
                          </a:solidFill>
                          <a:effectLst/>
                          <a:latin typeface="仿宋" panose="02010609060101010101" charset="-122"/>
                          <a:ea typeface="仿宋" panose="02010609060101010101" charset="-122"/>
                        </a:rPr>
                        <a:t>季节性施工作业环境、作业位置安全；</a:t>
                      </a:r>
                      <a:r>
                        <a:rPr lang="en-US" altLang="zh-CN" sz="1100" b="1" kern="100" dirty="0">
                          <a:solidFill>
                            <a:srgbClr val="000000"/>
                          </a:solidFill>
                          <a:effectLst/>
                          <a:latin typeface="仿宋" panose="02010609060101010101" charset="-122"/>
                          <a:ea typeface="仿宋" panose="02010609060101010101" charset="-122"/>
                        </a:rPr>
                        <a:t>3. </a:t>
                      </a:r>
                      <a:r>
                        <a:rPr lang="zh-CN" altLang="en-US" sz="1100" b="1" kern="100" dirty="0">
                          <a:solidFill>
                            <a:srgbClr val="000000"/>
                          </a:solidFill>
                          <a:effectLst/>
                          <a:latin typeface="仿宋" panose="02010609060101010101" charset="-122"/>
                          <a:ea typeface="仿宋" panose="02010609060101010101" charset="-122"/>
                        </a:rPr>
                        <a:t>检查设备安全装置 </a:t>
                      </a:r>
                      <a:r>
                        <a:rPr lang="en-US" altLang="zh-CN" sz="1100" b="1" kern="100" dirty="0">
                          <a:solidFill>
                            <a:srgbClr val="000000"/>
                          </a:solidFill>
                          <a:effectLst/>
                          <a:latin typeface="仿宋" panose="02010609060101010101" charset="-122"/>
                          <a:ea typeface="仿宋" panose="02010609060101010101" charset="-122"/>
                        </a:rPr>
                        <a:t>4.</a:t>
                      </a:r>
                      <a:r>
                        <a:rPr lang="zh-CN" altLang="en-US" sz="1100" b="1" kern="100" dirty="0">
                          <a:solidFill>
                            <a:srgbClr val="000000"/>
                          </a:solidFill>
                          <a:effectLst/>
                          <a:latin typeface="仿宋" panose="02010609060101010101" charset="-122"/>
                          <a:ea typeface="仿宋" panose="02010609060101010101" charset="-122"/>
                        </a:rPr>
                        <a:t>检查工具、机具状况；</a:t>
                      </a:r>
                      <a:r>
                        <a:rPr lang="en-US" altLang="zh-CN" sz="1100" b="1" kern="100" dirty="0">
                          <a:solidFill>
                            <a:srgbClr val="000000"/>
                          </a:solidFill>
                          <a:effectLst/>
                          <a:latin typeface="仿宋" panose="02010609060101010101" charset="-122"/>
                          <a:ea typeface="仿宋" panose="02010609060101010101" charset="-122"/>
                        </a:rPr>
                        <a:t>5.</a:t>
                      </a:r>
                      <a:r>
                        <a:rPr lang="zh-CN" altLang="en-US" sz="1100" b="1" kern="100" dirty="0">
                          <a:solidFill>
                            <a:srgbClr val="000000"/>
                          </a:solidFill>
                          <a:effectLst/>
                          <a:latin typeface="仿宋" panose="02010609060101010101" charset="-122"/>
                          <a:ea typeface="仿宋" panose="02010609060101010101" charset="-122"/>
                        </a:rPr>
                        <a:t>个人防护用品的穿戴； </a:t>
                      </a:r>
                      <a:r>
                        <a:rPr lang="en-US" altLang="zh-CN" sz="1100" b="1" kern="100" dirty="0">
                          <a:solidFill>
                            <a:srgbClr val="000000"/>
                          </a:solidFill>
                          <a:effectLst/>
                          <a:latin typeface="仿宋" panose="02010609060101010101" charset="-122"/>
                          <a:ea typeface="仿宋" panose="02010609060101010101" charset="-122"/>
                        </a:rPr>
                        <a:t>6.</a:t>
                      </a:r>
                      <a:r>
                        <a:rPr lang="zh-CN" altLang="en-US" sz="1100" b="1" kern="100" dirty="0">
                          <a:solidFill>
                            <a:srgbClr val="000000"/>
                          </a:solidFill>
                          <a:effectLst/>
                          <a:latin typeface="仿宋" panose="02010609060101010101" charset="-122"/>
                          <a:ea typeface="仿宋" panose="02010609060101010101" charset="-122"/>
                        </a:rPr>
                        <a:t>本班组作业危险区域及可能导致发生事故的危险因素、危险部位和典型事故案例；</a:t>
                      </a:r>
                      <a:r>
                        <a:rPr lang="en-US" altLang="zh-CN" sz="1100" b="1" kern="100" dirty="0">
                          <a:solidFill>
                            <a:srgbClr val="000000"/>
                          </a:solidFill>
                          <a:effectLst/>
                          <a:latin typeface="仿宋" panose="02010609060101010101" charset="-122"/>
                          <a:ea typeface="仿宋" panose="02010609060101010101" charset="-122"/>
                        </a:rPr>
                        <a:t>7. </a:t>
                      </a:r>
                      <a:r>
                        <a:rPr lang="zh-CN" altLang="en-US" sz="1100" b="1" kern="100" dirty="0">
                          <a:solidFill>
                            <a:srgbClr val="000000"/>
                          </a:solidFill>
                          <a:effectLst/>
                          <a:latin typeface="仿宋" panose="02010609060101010101" charset="-122"/>
                          <a:ea typeface="仿宋" panose="02010609060101010101" charset="-122"/>
                        </a:rPr>
                        <a:t>作业人员身体状况，情绪的检查；</a:t>
                      </a:r>
                      <a:r>
                        <a:rPr lang="en-US" altLang="zh-CN" sz="1100" b="1" kern="100" dirty="0">
                          <a:solidFill>
                            <a:srgbClr val="000000"/>
                          </a:solidFill>
                          <a:effectLst/>
                          <a:latin typeface="仿宋" panose="02010609060101010101" charset="-122"/>
                          <a:ea typeface="仿宋" panose="02010609060101010101" charset="-122"/>
                        </a:rPr>
                        <a:t>8.</a:t>
                      </a:r>
                      <a:r>
                        <a:rPr lang="zh-CN" altLang="en-US" sz="1100" b="1" kern="100" dirty="0">
                          <a:solidFill>
                            <a:srgbClr val="000000"/>
                          </a:solidFill>
                          <a:effectLst/>
                          <a:latin typeface="仿宋" panose="02010609060101010101" charset="-122"/>
                          <a:ea typeface="仿宋" panose="02010609060101010101" charset="-122"/>
                        </a:rPr>
                        <a:t>禁止乱动损坏安全标志，乱拆安全设施；</a:t>
                      </a:r>
                      <a:r>
                        <a:rPr lang="en-US" altLang="zh-CN" sz="1100" b="1" kern="100" dirty="0">
                          <a:solidFill>
                            <a:srgbClr val="000000"/>
                          </a:solidFill>
                          <a:effectLst/>
                          <a:latin typeface="仿宋" panose="02010609060101010101" charset="-122"/>
                          <a:ea typeface="仿宋" panose="02010609060101010101" charset="-122"/>
                        </a:rPr>
                        <a:t>9.</a:t>
                      </a:r>
                      <a:r>
                        <a:rPr lang="zh-CN" altLang="en-US" sz="1100" b="1" kern="100" dirty="0">
                          <a:solidFill>
                            <a:srgbClr val="000000"/>
                          </a:solidFill>
                          <a:effectLst/>
                          <a:latin typeface="仿宋" panose="02010609060101010101" charset="-122"/>
                          <a:ea typeface="仿宋" panose="02010609060101010101" charset="-122"/>
                        </a:rPr>
                        <a:t>工完场清工作的落实；</a:t>
                      </a:r>
                      <a:r>
                        <a:rPr lang="en-US" altLang="zh-CN" sz="1100" b="1" kern="100" dirty="0">
                          <a:solidFill>
                            <a:srgbClr val="000000"/>
                          </a:solidFill>
                          <a:effectLst/>
                          <a:latin typeface="仿宋" panose="02010609060101010101" charset="-122"/>
                          <a:ea typeface="仿宋" panose="02010609060101010101" charset="-122"/>
                        </a:rPr>
                        <a:t>10.</a:t>
                      </a:r>
                      <a:r>
                        <a:rPr lang="zh-CN" altLang="en-US" sz="1100" b="1" kern="100" dirty="0">
                          <a:solidFill>
                            <a:srgbClr val="000000"/>
                          </a:solidFill>
                          <a:effectLst/>
                          <a:latin typeface="仿宋" panose="02010609060101010101" charset="-122"/>
                          <a:ea typeface="仿宋" panose="02010609060101010101" charset="-122"/>
                        </a:rPr>
                        <a:t>本班组作业人员“三铁六律”行为准则内容；</a:t>
                      </a:r>
                      <a:r>
                        <a:rPr lang="en-US" altLang="zh-CN" sz="1100" b="1" kern="100" dirty="0">
                          <a:solidFill>
                            <a:srgbClr val="000000"/>
                          </a:solidFill>
                          <a:effectLst/>
                          <a:latin typeface="仿宋" panose="02010609060101010101" charset="-122"/>
                          <a:ea typeface="仿宋" panose="02010609060101010101" charset="-122"/>
                        </a:rPr>
                        <a:t>11. </a:t>
                      </a:r>
                      <a:r>
                        <a:rPr lang="zh-CN" altLang="en-US" sz="1100" b="1" kern="100" dirty="0">
                          <a:solidFill>
                            <a:srgbClr val="000000"/>
                          </a:solidFill>
                          <a:effectLst/>
                          <a:latin typeface="仿宋" panose="02010609060101010101" charset="-122"/>
                          <a:ea typeface="仿宋" panose="02010609060101010101" charset="-122"/>
                        </a:rPr>
                        <a:t>前一天安全之星评选情况等内容；</a:t>
                      </a:r>
                      <a:r>
                        <a:rPr lang="en-US" altLang="zh-CN" sz="1100" b="1" kern="100" dirty="0">
                          <a:solidFill>
                            <a:srgbClr val="000000"/>
                          </a:solidFill>
                          <a:effectLst/>
                          <a:latin typeface="仿宋" panose="02010609060101010101" charset="-122"/>
                          <a:ea typeface="仿宋" panose="02010609060101010101" charset="-122"/>
                        </a:rPr>
                        <a:t>12.</a:t>
                      </a:r>
                      <a:r>
                        <a:rPr lang="zh-CN" altLang="en-US" sz="1100" b="1" kern="100" dirty="0">
                          <a:solidFill>
                            <a:srgbClr val="000000"/>
                          </a:solidFill>
                          <a:effectLst/>
                          <a:latin typeface="仿宋" panose="02010609060101010101" charset="-122"/>
                          <a:ea typeface="仿宋" panose="02010609060101010101" charset="-122"/>
                        </a:rPr>
                        <a:t>班前安全活动由当日项目值班人员监督实施并负责当日资料收集，项目安全总监负责资料存档；</a:t>
                      </a:r>
                      <a:r>
                        <a:rPr lang="en-US" altLang="zh-CN" sz="1100" b="1" kern="100" dirty="0">
                          <a:solidFill>
                            <a:srgbClr val="000000"/>
                          </a:solidFill>
                          <a:effectLst/>
                          <a:latin typeface="仿宋" panose="02010609060101010101" charset="-122"/>
                          <a:ea typeface="仿宋" panose="02010609060101010101" charset="-122"/>
                        </a:rPr>
                        <a:t>13.</a:t>
                      </a:r>
                      <a:r>
                        <a:rPr lang="zh-CN" altLang="en-US" sz="1100" b="1" kern="100" dirty="0">
                          <a:solidFill>
                            <a:srgbClr val="000000"/>
                          </a:solidFill>
                          <a:effectLst/>
                          <a:latin typeface="仿宋" panose="02010609060101010101" charset="-122"/>
                          <a:ea typeface="仿宋" panose="02010609060101010101" charset="-122"/>
                        </a:rPr>
                        <a:t>项目安全部应每天对各班组随机抽查至少 </a:t>
                      </a:r>
                      <a:r>
                        <a:rPr lang="en-US" altLang="zh-CN" sz="1100" b="1" kern="100" dirty="0">
                          <a:solidFill>
                            <a:srgbClr val="000000"/>
                          </a:solidFill>
                          <a:effectLst/>
                          <a:latin typeface="仿宋" panose="02010609060101010101" charset="-122"/>
                          <a:ea typeface="仿宋" panose="02010609060101010101" charset="-122"/>
                        </a:rPr>
                        <a:t>5 </a:t>
                      </a:r>
                      <a:r>
                        <a:rPr lang="zh-CN" altLang="en-US" sz="1100" b="1" kern="100" dirty="0">
                          <a:solidFill>
                            <a:srgbClr val="000000"/>
                          </a:solidFill>
                          <a:effectLst/>
                          <a:latin typeface="仿宋" panose="02010609060101010101" charset="-122"/>
                          <a:ea typeface="仿宋" panose="02010609060101010101" charset="-122"/>
                        </a:rPr>
                        <a:t>名作业人员，对其参加班前活动情况进行考核，计入值班人员的月度岗位安全职责考核成绩；</a:t>
                      </a:r>
                      <a:r>
                        <a:rPr lang="en-US" altLang="zh-CN" sz="1100" b="1" kern="100" dirty="0">
                          <a:solidFill>
                            <a:srgbClr val="000000"/>
                          </a:solidFill>
                          <a:effectLst/>
                          <a:latin typeface="仿宋" panose="02010609060101010101" charset="-122"/>
                          <a:ea typeface="仿宋" panose="02010609060101010101" charset="-122"/>
                        </a:rPr>
                        <a:t>14.</a:t>
                      </a:r>
                      <a:r>
                        <a:rPr lang="zh-CN" altLang="en-US" sz="1100" b="1" kern="100" dirty="0">
                          <a:solidFill>
                            <a:srgbClr val="000000"/>
                          </a:solidFill>
                          <a:effectLst/>
                          <a:latin typeface="仿宋" panose="02010609060101010101" charset="-122"/>
                          <a:ea typeface="仿宋" panose="02010609060101010101" charset="-122"/>
                        </a:rPr>
                        <a:t>班前安全活动应形成记录资料，至少包括上述 </a:t>
                      </a:r>
                      <a:r>
                        <a:rPr lang="en-US" altLang="zh-CN" sz="1100" b="1" kern="100" dirty="0">
                          <a:solidFill>
                            <a:srgbClr val="000000"/>
                          </a:solidFill>
                          <a:effectLst/>
                          <a:latin typeface="仿宋" panose="02010609060101010101" charset="-122"/>
                          <a:ea typeface="仿宋" panose="02010609060101010101" charset="-122"/>
                        </a:rPr>
                        <a:t>1-10 </a:t>
                      </a:r>
                      <a:r>
                        <a:rPr lang="zh-CN" altLang="en-US" sz="1100" b="1" kern="100" dirty="0">
                          <a:solidFill>
                            <a:srgbClr val="000000"/>
                          </a:solidFill>
                          <a:effectLst/>
                          <a:latin typeface="仿宋" panose="02010609060101010101" charset="-122"/>
                          <a:ea typeface="仿宋" panose="02010609060101010101" charset="-122"/>
                        </a:rPr>
                        <a:t>项的内容；</a:t>
                      </a:r>
                      <a:r>
                        <a:rPr lang="en-US" altLang="zh-CN" sz="1100" b="1" kern="100" dirty="0">
                          <a:solidFill>
                            <a:srgbClr val="000000"/>
                          </a:solidFill>
                          <a:effectLst/>
                          <a:latin typeface="仿宋" panose="02010609060101010101" charset="-122"/>
                          <a:ea typeface="仿宋" panose="02010609060101010101" charset="-122"/>
                        </a:rPr>
                        <a:t>15.</a:t>
                      </a:r>
                      <a:r>
                        <a:rPr lang="zh-CN" altLang="en-US" sz="1100" b="1" kern="100" dirty="0">
                          <a:solidFill>
                            <a:srgbClr val="000000"/>
                          </a:solidFill>
                          <a:effectLst/>
                          <a:latin typeface="仿宋" panose="02010609060101010101" charset="-122"/>
                          <a:ea typeface="仿宋" panose="02010609060101010101" charset="-122"/>
                        </a:rPr>
                        <a:t>参与班前活动的人员应在记录资料上签字确认，不得漏签、代签；</a:t>
                      </a:r>
                      <a:r>
                        <a:rPr lang="en-US" altLang="zh-CN" sz="1100" b="1" kern="100" dirty="0">
                          <a:solidFill>
                            <a:srgbClr val="000000"/>
                          </a:solidFill>
                          <a:effectLst/>
                          <a:latin typeface="仿宋" panose="02010609060101010101" charset="-122"/>
                          <a:ea typeface="仿宋" panose="02010609060101010101" charset="-122"/>
                        </a:rPr>
                        <a:t>16.</a:t>
                      </a:r>
                      <a:r>
                        <a:rPr lang="zh-CN" altLang="en-US" sz="1100" b="1" kern="100" dirty="0">
                          <a:solidFill>
                            <a:srgbClr val="000000"/>
                          </a:solidFill>
                          <a:effectLst/>
                          <a:latin typeface="仿宋" panose="02010609060101010101" charset="-122"/>
                          <a:ea typeface="仿宋" panose="02010609060101010101" charset="-122"/>
                        </a:rPr>
                        <a:t>项目部应于每天 </a:t>
                      </a:r>
                      <a:r>
                        <a:rPr lang="en-US" altLang="zh-CN" sz="1100" b="1" kern="100" dirty="0">
                          <a:solidFill>
                            <a:srgbClr val="000000"/>
                          </a:solidFill>
                          <a:effectLst/>
                          <a:latin typeface="仿宋" panose="02010609060101010101" charset="-122"/>
                          <a:ea typeface="仿宋" panose="02010609060101010101" charset="-122"/>
                        </a:rPr>
                        <a:t>8:30 </a:t>
                      </a:r>
                      <a:r>
                        <a:rPr lang="zh-CN" altLang="en-US" sz="1100" b="1" kern="100" dirty="0">
                          <a:solidFill>
                            <a:srgbClr val="000000"/>
                          </a:solidFill>
                          <a:effectLst/>
                          <a:latin typeface="仿宋" panose="02010609060101010101" charset="-122"/>
                          <a:ea typeface="仿宋" panose="02010609060101010101" charset="-122"/>
                        </a:rPr>
                        <a:t>时前将班前活动情况，通过微信、</a:t>
                      </a:r>
                      <a:r>
                        <a:rPr lang="en-US" altLang="zh-CN" sz="1100" b="1" kern="100" dirty="0">
                          <a:solidFill>
                            <a:srgbClr val="000000"/>
                          </a:solidFill>
                          <a:effectLst/>
                          <a:latin typeface="仿宋" panose="02010609060101010101" charset="-122"/>
                          <a:ea typeface="仿宋" panose="02010609060101010101" charset="-122"/>
                        </a:rPr>
                        <a:t>QQ </a:t>
                      </a:r>
                      <a:r>
                        <a:rPr lang="zh-CN" altLang="en-US" sz="1100" b="1" kern="100" dirty="0">
                          <a:solidFill>
                            <a:srgbClr val="000000"/>
                          </a:solidFill>
                          <a:effectLst/>
                          <a:latin typeface="仿宋" panose="02010609060101010101" charset="-122"/>
                          <a:ea typeface="仿宋" panose="02010609060101010101" charset="-122"/>
                        </a:rPr>
                        <a:t>等上传至分公司组建的微信群或 </a:t>
                      </a:r>
                      <a:r>
                        <a:rPr lang="en-US" altLang="zh-CN" sz="1100" b="1" kern="100" dirty="0">
                          <a:solidFill>
                            <a:srgbClr val="000000"/>
                          </a:solidFill>
                          <a:effectLst/>
                          <a:latin typeface="仿宋" panose="02010609060101010101" charset="-122"/>
                          <a:ea typeface="仿宋" panose="02010609060101010101" charset="-122"/>
                        </a:rPr>
                        <a:t>QQ </a:t>
                      </a:r>
                      <a:r>
                        <a:rPr lang="zh-CN" altLang="en-US" sz="1100" b="1" kern="100" dirty="0">
                          <a:solidFill>
                            <a:srgbClr val="000000"/>
                          </a:solidFill>
                          <a:effectLst/>
                          <a:latin typeface="仿宋" panose="02010609060101010101" charset="-122"/>
                          <a:ea typeface="仿宋" panose="02010609060101010101" charset="-122"/>
                        </a:rPr>
                        <a:t>群，并以此作为对项目部的考核依据。</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solidFill>
                      <a:srgbClr val="EAEFF7"/>
                    </a:solidFill>
                  </a:tcPr>
                </a:tc>
                <a:tc>
                  <a:txBody>
                    <a:bodyPr/>
                    <a:lstStyle/>
                    <a:p>
                      <a:pPr marL="5969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每天岗前</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381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责任工程师</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15811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安监部</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班前安全活动记录（当地表格）</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r>
            </a:tbl>
          </a:graphicData>
        </a:graphic>
      </p:graphicFrame>
    </p:spTree>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3.4.3</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solidFill>
                  <a:schemeClr val="tx1">
                    <a:lumMod val="85000"/>
                    <a:lumOff val="15000"/>
                  </a:schemeClr>
                </a:solidFill>
                <a:latin typeface="仿宋" panose="02010609060101010101" charset="-122"/>
                <a:ea typeface="仿宋" panose="02010609060101010101" charset="-122"/>
                <a:sym typeface="+mn-ea"/>
              </a:rPr>
              <a:t>安全生产教育培训</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graphicFrame>
        <p:nvGraphicFramePr>
          <p:cNvPr id="8" name="表格 7"/>
          <p:cNvGraphicFramePr>
            <a:graphicFrameLocks noGrp="1"/>
          </p:cNvGraphicFramePr>
          <p:nvPr/>
        </p:nvGraphicFramePr>
        <p:xfrm>
          <a:off x="890494" y="1446948"/>
          <a:ext cx="10297768" cy="4146008"/>
        </p:xfrm>
        <a:graphic>
          <a:graphicData uri="http://schemas.openxmlformats.org/drawingml/2006/table">
            <a:tbl>
              <a:tblPr>
                <a:tableStyleId>{5C22544A-7EE6-4342-B048-85BDC9FD1C3A}</a:tableStyleId>
              </a:tblPr>
              <a:tblGrid>
                <a:gridCol w="1048665"/>
                <a:gridCol w="1755227"/>
                <a:gridCol w="3394842"/>
                <a:gridCol w="1581806"/>
                <a:gridCol w="1508235"/>
                <a:gridCol w="1008993"/>
              </a:tblGrid>
              <a:tr h="443405">
                <a:tc>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培训类型</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培训要求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defTabSz="685800" rtl="0" eaLnBrk="1" latinLnBrk="0" hangingPunct="1">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时间要求</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85725" marT="43815">
                    <a:solidFill>
                      <a:srgbClr val="00AEEF"/>
                    </a:solidFill>
                  </a:tcPr>
                </a:tc>
                <a:tc>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实施部门</a:t>
                      </a:r>
                      <a:r>
                        <a:rPr lang="en-US" altLang="zh-CN" sz="1400" b="1" kern="100" dirty="0">
                          <a:solidFill>
                            <a:schemeClr val="bg1"/>
                          </a:solidFill>
                          <a:effectLst/>
                          <a:latin typeface="仿宋" panose="02010609060101010101" charset="-122"/>
                          <a:ea typeface="仿宋" panose="02010609060101010101" charset="-122"/>
                        </a:rPr>
                        <a:t>/</a:t>
                      </a:r>
                      <a:r>
                        <a:rPr lang="zh-CN" altLang="en-US" sz="1400" b="1" kern="100" dirty="0">
                          <a:solidFill>
                            <a:schemeClr val="bg1"/>
                          </a:solidFill>
                          <a:effectLst/>
                          <a:latin typeface="仿宋" panose="02010609060101010101" charset="-122"/>
                          <a:ea typeface="仿宋" panose="02010609060101010101" charset="-122"/>
                        </a:rPr>
                        <a:t>责任人</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defTabSz="685800" rtl="0" eaLnBrk="1" latinLnBrk="0" hangingPunct="1">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相关部门</a:t>
                      </a:r>
                      <a:r>
                        <a:rPr lang="en-US" altLang="zh-CN" sz="1400" b="1" kern="100" dirty="0">
                          <a:solidFill>
                            <a:schemeClr val="bg1"/>
                          </a:solidFill>
                          <a:effectLst/>
                          <a:latin typeface="仿宋" panose="02010609060101010101" charset="-122"/>
                          <a:ea typeface="仿宋" panose="02010609060101010101" charset="-122"/>
                          <a:cs typeface="+mn-cs"/>
                        </a:rPr>
                        <a:t>/</a:t>
                      </a:r>
                      <a:r>
                        <a:rPr lang="zh-CN" altLang="en-US" sz="1400" b="1" kern="100" dirty="0">
                          <a:solidFill>
                            <a:schemeClr val="bg1"/>
                          </a:solidFill>
                          <a:effectLst/>
                          <a:latin typeface="仿宋" panose="02010609060101010101" charset="-122"/>
                          <a:ea typeface="仿宋" panose="02010609060101010101" charset="-122"/>
                          <a:cs typeface="+mn-cs"/>
                        </a:rPr>
                        <a:t>岗位</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85725" marT="43815">
                    <a:solidFill>
                      <a:srgbClr val="00AEEF"/>
                    </a:solidFill>
                  </a:tcPr>
                </a:tc>
                <a:tc>
                  <a:txBody>
                    <a:bodyPr/>
                    <a:lstStyle/>
                    <a:p>
                      <a:pPr marL="17780" marR="0" indent="0" algn="ctr" defTabSz="685800" rtl="0" eaLnBrk="1" latinLnBrk="0" hangingPunct="1">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工作文件</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85725" marT="43815">
                    <a:solidFill>
                      <a:srgbClr val="00AEEF"/>
                    </a:solidFill>
                  </a:tcPr>
                </a:tc>
              </a:tr>
              <a:tr h="855899">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特种作业人员</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定期安全教育</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每次不少于 </a:t>
                      </a:r>
                      <a:r>
                        <a:rPr lang="en-US" altLang="zh-CN" sz="1100" b="1" kern="100" dirty="0">
                          <a:solidFill>
                            <a:srgbClr val="000000"/>
                          </a:solidFill>
                          <a:effectLst/>
                          <a:latin typeface="仿宋" panose="02010609060101010101" charset="-122"/>
                          <a:ea typeface="仿宋" panose="02010609060101010101" charset="-122"/>
                        </a:rPr>
                        <a:t>1 </a:t>
                      </a:r>
                      <a:r>
                        <a:rPr lang="zh-CN" altLang="en-US" sz="1100" b="1" kern="100" dirty="0">
                          <a:solidFill>
                            <a:srgbClr val="000000"/>
                          </a:solidFill>
                          <a:effectLst/>
                          <a:latin typeface="仿宋" panose="02010609060101010101" charset="-122"/>
                          <a:ea typeface="仿宋" panose="02010609060101010101" charset="-122"/>
                        </a:rPr>
                        <a:t>学时，针对工种、现场、季节特点，岗位操作规程、危险源、操作技能、安全应急处置及事故案例警示。</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5651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每月 </a:t>
                      </a:r>
                      <a:r>
                        <a:rPr lang="en-US" altLang="zh-CN" sz="1100" b="1" kern="100">
                          <a:solidFill>
                            <a:srgbClr val="000000"/>
                          </a:solidFill>
                          <a:effectLst/>
                          <a:latin typeface="仿宋" panose="02010609060101010101" charset="-122"/>
                          <a:ea typeface="仿宋" panose="02010609060101010101" charset="-122"/>
                        </a:rPr>
                        <a:t>1 </a:t>
                      </a:r>
                      <a:r>
                        <a:rPr lang="zh-CN" altLang="en-US" sz="1100" b="1" kern="100">
                          <a:solidFill>
                            <a:srgbClr val="000000"/>
                          </a:solidFill>
                          <a:effectLst/>
                          <a:latin typeface="仿宋" panose="02010609060101010101" charset="-122"/>
                          <a:ea typeface="仿宋" panose="02010609060101010101" charset="-122"/>
                        </a:rPr>
                        <a:t>次</a:t>
                      </a:r>
                      <a:endParaRPr lang="zh-CN" altLang="en-US" sz="1400" b="1" kern="10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机械类由机械工程师负责，非机械类由施工部负责</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solidFill>
                      <a:srgbClr val="EAEFF7"/>
                    </a:solidFill>
                  </a:tcPr>
                </a:tc>
                <a:tc>
                  <a:txBody>
                    <a:bodyPr/>
                    <a:lstStyle/>
                    <a:p>
                      <a:pPr marL="15811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安监部</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r>
              <a:tr h="600577">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转岗人员</a:t>
                      </a:r>
                      <a:endParaRPr lang="zh-CN" altLang="en-US" sz="1400" b="1" kern="100">
                        <a:solidFill>
                          <a:srgbClr val="000000"/>
                        </a:solidFill>
                        <a:effectLst/>
                        <a:latin typeface="仿宋" panose="02010609060101010101" charset="-122"/>
                        <a:ea typeface="仿宋" panose="02010609060101010101" charset="-122"/>
                      </a:endParaRPr>
                    </a:p>
                  </a:txBody>
                  <a:tcPr marL="17145" marT="38735">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岗前教育</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solidFill>
                      <a:srgbClr val="EAEFF7"/>
                    </a:solidFill>
                  </a:tcPr>
                </a:tc>
                <a:tc>
                  <a:txBody>
                    <a:bodyPr/>
                    <a:lstStyle/>
                    <a:p>
                      <a:pPr marL="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不少于 </a:t>
                      </a:r>
                      <a:r>
                        <a:rPr lang="en-US" altLang="zh-CN" sz="1100" b="1" kern="100" dirty="0">
                          <a:solidFill>
                            <a:srgbClr val="000000"/>
                          </a:solidFill>
                          <a:effectLst/>
                          <a:latin typeface="仿宋" panose="02010609060101010101" charset="-122"/>
                          <a:ea typeface="仿宋" panose="02010609060101010101" charset="-122"/>
                        </a:rPr>
                        <a:t>20 </a:t>
                      </a:r>
                      <a:r>
                        <a:rPr lang="zh-CN" altLang="en-US" sz="1100" b="1" kern="100" dirty="0">
                          <a:solidFill>
                            <a:srgbClr val="000000"/>
                          </a:solidFill>
                          <a:effectLst/>
                          <a:latin typeface="仿宋" panose="02010609060101010101" charset="-122"/>
                          <a:ea typeface="仿宋" panose="02010609060101010101" charset="-122"/>
                        </a:rPr>
                        <a:t>学时，针对新岗位进行项目级和班组级的安全培训。</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solidFill>
                      <a:srgbClr val="EAEFF7"/>
                    </a:solidFill>
                  </a:tcPr>
                </a:tc>
                <a:tc>
                  <a:txBody>
                    <a:bodyPr/>
                    <a:lstStyle/>
                    <a:p>
                      <a:pPr marL="12509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转岗前</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劳务管理工程师</a:t>
                      </a:r>
                      <a:endParaRPr lang="zh-CN" altLang="en-US" sz="1400" b="1" kern="100">
                        <a:solidFill>
                          <a:srgbClr val="000000"/>
                        </a:solidFill>
                        <a:effectLst/>
                        <a:latin typeface="仿宋" panose="02010609060101010101" charset="-122"/>
                        <a:ea typeface="仿宋" panose="02010609060101010101" charset="-122"/>
                      </a:endParaRPr>
                    </a:p>
                  </a:txBody>
                  <a:tcPr marL="17145" marT="38735">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工程技术部、安监部</a:t>
                      </a:r>
                      <a:endParaRPr lang="zh-CN" altLang="en-US" sz="1400" b="1" kern="100">
                        <a:solidFill>
                          <a:srgbClr val="000000"/>
                        </a:solidFill>
                        <a:effectLst/>
                        <a:latin typeface="仿宋" panose="02010609060101010101" charset="-122"/>
                        <a:ea typeface="仿宋" panose="02010609060101010101" charset="-122"/>
                      </a:endParaRPr>
                    </a:p>
                  </a:txBody>
                  <a:tcPr marL="17145" marT="38735">
                    <a:solidFill>
                      <a:srgbClr val="EAEFF7"/>
                    </a:solidFill>
                  </a:tcPr>
                </a:tc>
              </a:tr>
              <a:tr h="1390228">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相关方人员</a:t>
                      </a:r>
                      <a:endParaRPr lang="zh-CN" altLang="en-US" sz="1400" b="1" kern="10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入场教育</a:t>
                      </a:r>
                      <a:endParaRPr lang="zh-CN" altLang="en-US" sz="1400" b="1" kern="10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0" indent="0" algn="l">
                        <a:lnSpc>
                          <a:spcPct val="146000"/>
                        </a:lnSpc>
                        <a:spcAft>
                          <a:spcPts val="0"/>
                        </a:spcAft>
                      </a:pPr>
                      <a:r>
                        <a:rPr lang="zh-CN" altLang="en-US" sz="1100" b="1" kern="100" dirty="0">
                          <a:solidFill>
                            <a:srgbClr val="000000"/>
                          </a:solidFill>
                          <a:effectLst/>
                          <a:latin typeface="仿宋" panose="02010609060101010101" charset="-122"/>
                          <a:ea typeface="仿宋" panose="02010609060101010101" charset="-122"/>
                        </a:rPr>
                        <a:t>不少于 </a:t>
                      </a:r>
                      <a:r>
                        <a:rPr lang="en-US" altLang="zh-CN" sz="1100" b="1" kern="100" dirty="0">
                          <a:solidFill>
                            <a:srgbClr val="000000"/>
                          </a:solidFill>
                          <a:effectLst/>
                          <a:latin typeface="仿宋" panose="02010609060101010101" charset="-122"/>
                          <a:ea typeface="仿宋" panose="02010609060101010101" charset="-122"/>
                        </a:rPr>
                        <a:t>1 </a:t>
                      </a:r>
                      <a:r>
                        <a:rPr lang="zh-CN" altLang="en-US" sz="1100" b="1" kern="100" dirty="0">
                          <a:solidFill>
                            <a:srgbClr val="000000"/>
                          </a:solidFill>
                          <a:effectLst/>
                          <a:latin typeface="仿宋" panose="02010609060101010101" charset="-122"/>
                          <a:ea typeface="仿宋" panose="02010609060101010101" charset="-122"/>
                        </a:rPr>
                        <a:t>学时，内容：</a:t>
                      </a: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项目基本情况及施工特点；</a:t>
                      </a:r>
                      <a:r>
                        <a:rPr lang="en-US" altLang="zh-CN" sz="1100" b="1" kern="100" dirty="0">
                          <a:solidFill>
                            <a:srgbClr val="000000"/>
                          </a:solidFill>
                          <a:effectLst/>
                          <a:latin typeface="仿宋" panose="02010609060101010101" charset="-122"/>
                          <a:ea typeface="仿宋" panose="02010609060101010101" charset="-122"/>
                        </a:rPr>
                        <a:t>2.</a:t>
                      </a:r>
                      <a:r>
                        <a:rPr lang="zh-CN" altLang="en-US" sz="1100" b="1" kern="100" dirty="0">
                          <a:solidFill>
                            <a:srgbClr val="000000"/>
                          </a:solidFill>
                          <a:effectLst/>
                          <a:latin typeface="仿宋" panose="02010609060101010101" charset="-122"/>
                          <a:ea typeface="仿宋" panose="02010609060101010101" charset="-122"/>
                        </a:rPr>
                        <a:t>现场安全生产管理制度及操作规程；</a:t>
                      </a:r>
                      <a:r>
                        <a:rPr lang="en-US" altLang="zh-CN" sz="1100" b="1" kern="100" dirty="0">
                          <a:solidFill>
                            <a:srgbClr val="000000"/>
                          </a:solidFill>
                          <a:effectLst/>
                          <a:latin typeface="仿宋" panose="02010609060101010101" charset="-122"/>
                          <a:ea typeface="仿宋" panose="02010609060101010101" charset="-122"/>
                        </a:rPr>
                        <a:t>3.</a:t>
                      </a:r>
                      <a:r>
                        <a:rPr lang="zh-CN" altLang="en-US" sz="1100" b="1" kern="100" dirty="0">
                          <a:solidFill>
                            <a:srgbClr val="000000"/>
                          </a:solidFill>
                          <a:effectLst/>
                          <a:latin typeface="仿宋" panose="02010609060101010101" charset="-122"/>
                          <a:ea typeface="仿宋" panose="02010609060101010101" charset="-122"/>
                        </a:rPr>
                        <a:t>现场危险源；</a:t>
                      </a:r>
                      <a:r>
                        <a:rPr lang="en-US" altLang="zh-CN" sz="1100" b="1" kern="100" dirty="0">
                          <a:solidFill>
                            <a:srgbClr val="000000"/>
                          </a:solidFill>
                          <a:effectLst/>
                          <a:latin typeface="仿宋" panose="02010609060101010101" charset="-122"/>
                          <a:ea typeface="仿宋" panose="02010609060101010101" charset="-122"/>
                        </a:rPr>
                        <a:t>4.</a:t>
                      </a:r>
                      <a:r>
                        <a:rPr lang="zh-CN" altLang="en-US" sz="1100" b="1" kern="100" dirty="0">
                          <a:solidFill>
                            <a:srgbClr val="000000"/>
                          </a:solidFill>
                          <a:effectLst/>
                          <a:latin typeface="仿宋" panose="02010609060101010101" charset="-122"/>
                          <a:ea typeface="仿宋" panose="02010609060101010101" charset="-122"/>
                        </a:rPr>
                        <a:t>作业过程中的应急措施；</a:t>
                      </a:r>
                      <a:r>
                        <a:rPr lang="en-US" altLang="zh-CN" sz="1100" b="1" kern="100" dirty="0">
                          <a:solidFill>
                            <a:srgbClr val="000000"/>
                          </a:solidFill>
                          <a:effectLst/>
                          <a:latin typeface="仿宋" panose="02010609060101010101" charset="-122"/>
                          <a:ea typeface="仿宋" panose="02010609060101010101" charset="-122"/>
                        </a:rPr>
                        <a:t>5.</a:t>
                      </a:r>
                      <a:endParaRPr lang="zh-CN" altLang="en-US" sz="1400" b="1" kern="100" dirty="0">
                        <a:solidFill>
                          <a:srgbClr val="000000"/>
                        </a:solidFill>
                        <a:effectLst/>
                        <a:latin typeface="仿宋" panose="02010609060101010101" charset="-122"/>
                        <a:ea typeface="仿宋" panose="02010609060101010101" charset="-122"/>
                      </a:endParaRPr>
                    </a:p>
                    <a:p>
                      <a:pPr marL="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与其他方交叉作业的安全管理要求。</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进入现场前</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5080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安全部门</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635"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r>
              <a:tr h="855899">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外来人员</a:t>
                      </a:r>
                      <a:endParaRPr lang="zh-CN" altLang="en-US" sz="1400" b="1" kern="10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入场教育</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不少于 </a:t>
                      </a:r>
                      <a:r>
                        <a:rPr lang="en-US" altLang="zh-CN" sz="1100" b="1" kern="100" dirty="0">
                          <a:solidFill>
                            <a:srgbClr val="000000"/>
                          </a:solidFill>
                          <a:effectLst/>
                          <a:latin typeface="仿宋" panose="02010609060101010101" charset="-122"/>
                          <a:ea typeface="仿宋" panose="02010609060101010101" charset="-122"/>
                        </a:rPr>
                        <a:t>1 </a:t>
                      </a:r>
                      <a:r>
                        <a:rPr lang="zh-CN" altLang="en-US" sz="1100" b="1" kern="100" dirty="0">
                          <a:solidFill>
                            <a:srgbClr val="000000"/>
                          </a:solidFill>
                          <a:effectLst/>
                          <a:latin typeface="仿宋" panose="02010609060101010101" charset="-122"/>
                          <a:ea typeface="仿宋" panose="02010609060101010101" charset="-122"/>
                        </a:rPr>
                        <a:t>学时，内容：</a:t>
                      </a: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项目基本情况；</a:t>
                      </a:r>
                      <a:r>
                        <a:rPr lang="en-US" altLang="zh-CN" sz="1100" b="1" kern="100" dirty="0">
                          <a:solidFill>
                            <a:srgbClr val="000000"/>
                          </a:solidFill>
                          <a:effectLst/>
                          <a:latin typeface="仿宋" panose="02010609060101010101" charset="-122"/>
                          <a:ea typeface="仿宋" panose="02010609060101010101" charset="-122"/>
                        </a:rPr>
                        <a:t>2.</a:t>
                      </a:r>
                      <a:r>
                        <a:rPr lang="zh-CN" altLang="en-US" sz="1100" b="1" kern="100" dirty="0">
                          <a:solidFill>
                            <a:srgbClr val="000000"/>
                          </a:solidFill>
                          <a:effectLst/>
                          <a:latin typeface="仿宋" panose="02010609060101010101" charset="-122"/>
                          <a:ea typeface="仿宋" panose="02010609060101010101" charset="-122"/>
                        </a:rPr>
                        <a:t>现场可能接触到的危害因素及应急知识；</a:t>
                      </a:r>
                      <a:r>
                        <a:rPr lang="en-US" altLang="zh-CN" sz="1100" b="1" kern="100" dirty="0">
                          <a:solidFill>
                            <a:srgbClr val="000000"/>
                          </a:solidFill>
                          <a:effectLst/>
                          <a:latin typeface="仿宋" panose="02010609060101010101" charset="-122"/>
                          <a:ea typeface="仿宋" panose="02010609060101010101" charset="-122"/>
                        </a:rPr>
                        <a:t>3.</a:t>
                      </a:r>
                      <a:r>
                        <a:rPr lang="zh-CN" altLang="en-US" sz="1100" b="1" kern="100" dirty="0">
                          <a:solidFill>
                            <a:srgbClr val="000000"/>
                          </a:solidFill>
                          <a:effectLst/>
                          <a:latin typeface="仿宋" panose="02010609060101010101" charset="-122"/>
                          <a:ea typeface="仿宋" panose="02010609060101010101" charset="-122"/>
                        </a:rPr>
                        <a:t>现场安全管理要求及个人防护用品的佩戴要求。</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进入现场前</a:t>
                      </a:r>
                      <a:endParaRPr lang="zh-CN" altLang="en-US" sz="1400" b="1" kern="10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5080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安全部门</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c>
                  <a:txBody>
                    <a:bodyPr/>
                    <a:lstStyle/>
                    <a:p>
                      <a:pPr marL="0" marR="635"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r>
            </a:tbl>
          </a:graphicData>
        </a:graphic>
      </p:graphicFrame>
      <p:sp>
        <p:nvSpPr>
          <p:cNvPr id="6" name="直接连接符 6"/>
          <p:cNvSpPr>
            <a:spLocks noChangeShapeType="1"/>
          </p:cNvSpPr>
          <p:nvPr/>
        </p:nvSpPr>
        <p:spPr bwMode="auto">
          <a:xfrm>
            <a:off x="890494" y="5953632"/>
            <a:ext cx="10297768" cy="16329"/>
          </a:xfrm>
          <a:prstGeom prst="line">
            <a:avLst/>
          </a:prstGeom>
          <a:noFill/>
          <a:ln w="25400">
            <a:solidFill>
              <a:schemeClr val="accent1">
                <a:lumMod val="60000"/>
                <a:lumOff val="40000"/>
              </a:schemeClr>
            </a:solidFill>
            <a:rou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3.4.4</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mn-ea"/>
              </a:rPr>
              <a:t>安全生产费用管理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）费用计提标准</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3" y="1757003"/>
          <a:ext cx="10294577" cy="3174224"/>
        </p:xfrm>
        <a:graphic>
          <a:graphicData uri="http://schemas.openxmlformats.org/drawingml/2006/table">
            <a:tbl>
              <a:tblPr>
                <a:tableStyleId>{5C22544A-7EE6-4342-B048-85BDC9FD1C3A}</a:tableStyleId>
              </a:tblPr>
              <a:tblGrid>
                <a:gridCol w="1387508"/>
                <a:gridCol w="2322374"/>
                <a:gridCol w="4491779"/>
                <a:gridCol w="2092916"/>
              </a:tblGrid>
              <a:tr h="562311">
                <a:tc>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标准</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defTabSz="685800" rtl="0" eaLnBrk="1" latinLnBrk="0" hangingPunct="1">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工程类别</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85725" marT="43815">
                    <a:solidFill>
                      <a:srgbClr val="00AEEF"/>
                    </a:solidFill>
                  </a:tcPr>
                </a:tc>
                <a:tc>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备注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643231">
                <a:tc>
                  <a:txBody>
                    <a:bodyPr/>
                    <a:lstStyle/>
                    <a:p>
                      <a:pPr marL="0" marR="0" indent="0" algn="ctr">
                        <a:lnSpc>
                          <a:spcPct val="150000"/>
                        </a:lnSpc>
                        <a:spcAft>
                          <a:spcPts val="0"/>
                        </a:spcAft>
                      </a:pPr>
                      <a:r>
                        <a:rPr lang="en-US" altLang="zh-CN" sz="1400" b="1" kern="100" dirty="0">
                          <a:solidFill>
                            <a:srgbClr val="000000"/>
                          </a:solidFill>
                          <a:effectLst/>
                          <a:latin typeface="仿宋" panose="02010609060101010101" charset="-122"/>
                          <a:ea typeface="仿宋" panose="02010609060101010101" charset="-122"/>
                        </a:rPr>
                        <a:t>1</a:t>
                      </a:r>
                      <a:endParaRPr lang="zh-CN" altLang="en-US" sz="1400" b="1" kern="100" dirty="0">
                        <a:solidFill>
                          <a:srgbClr val="000000"/>
                        </a:solidFill>
                        <a:effectLst/>
                        <a:latin typeface="仿宋" panose="02010609060101010101" charset="-122"/>
                        <a:ea typeface="仿宋" panose="02010609060101010101" charset="-122"/>
                      </a:endParaRPr>
                    </a:p>
                  </a:txBody>
                  <a:tcPr marL="51435" marR="53975" marT="40640">
                    <a:solidFill>
                      <a:srgbClr val="EAEFF7"/>
                    </a:solidFill>
                  </a:tcPr>
                </a:tc>
                <a:tc>
                  <a:txBody>
                    <a:bodyPr/>
                    <a:lstStyle/>
                    <a:p>
                      <a:pPr marL="80645" marR="0" indent="0" algn="ctr">
                        <a:lnSpc>
                          <a:spcPct val="150000"/>
                        </a:lnSpc>
                        <a:spcAft>
                          <a:spcPts val="0"/>
                        </a:spcAft>
                      </a:pPr>
                      <a:r>
                        <a:rPr lang="en-US" altLang="zh-CN" sz="1400" b="1" kern="100">
                          <a:solidFill>
                            <a:srgbClr val="000000"/>
                          </a:solidFill>
                          <a:effectLst/>
                          <a:latin typeface="仿宋" panose="02010609060101010101" charset="-122"/>
                          <a:ea typeface="仿宋" panose="02010609060101010101" charset="-122"/>
                        </a:rPr>
                        <a:t>3.0%</a:t>
                      </a:r>
                      <a:endParaRPr lang="zh-CN" altLang="en-US" sz="1400" b="1" kern="100">
                        <a:solidFill>
                          <a:srgbClr val="000000"/>
                        </a:solidFill>
                        <a:effectLst/>
                        <a:latin typeface="仿宋" panose="02010609060101010101" charset="-122"/>
                        <a:ea typeface="仿宋" panose="02010609060101010101" charset="-122"/>
                      </a:endParaRPr>
                    </a:p>
                  </a:txBody>
                  <a:tcPr marL="51435" marR="53975" marT="40640">
                    <a:solidFill>
                      <a:srgbClr val="EAEFF7"/>
                    </a:solidFill>
                  </a:tcPr>
                </a:tc>
                <a:tc>
                  <a:txBody>
                    <a:bodyPr/>
                    <a:lstStyle/>
                    <a:p>
                      <a:pPr marL="15875" marR="0" indent="0" algn="ctr">
                        <a:lnSpc>
                          <a:spcPct val="150000"/>
                        </a:lnSpc>
                        <a:spcAft>
                          <a:spcPts val="0"/>
                        </a:spcAft>
                      </a:pPr>
                      <a:r>
                        <a:rPr lang="zh-CN" altLang="en-US" sz="1400" b="1" kern="100">
                          <a:solidFill>
                            <a:srgbClr val="000000"/>
                          </a:solidFill>
                          <a:effectLst/>
                          <a:latin typeface="仿宋" panose="02010609060101010101" charset="-122"/>
                          <a:ea typeface="仿宋" panose="02010609060101010101" charset="-122"/>
                        </a:rPr>
                        <a:t>铁路工程、城市轨道交通工程</a:t>
                      </a:r>
                      <a:endParaRPr lang="zh-CN" altLang="en-US" sz="1400" b="1" kern="100">
                        <a:solidFill>
                          <a:srgbClr val="000000"/>
                        </a:solidFill>
                        <a:effectLst/>
                        <a:latin typeface="仿宋" panose="02010609060101010101" charset="-122"/>
                        <a:ea typeface="仿宋" panose="02010609060101010101" charset="-122"/>
                      </a:endParaRPr>
                    </a:p>
                  </a:txBody>
                  <a:tcPr marL="51435" marR="53975" marT="40640">
                    <a:solidFill>
                      <a:srgbClr val="EAEFF7"/>
                    </a:solidFill>
                  </a:tcPr>
                </a:tc>
                <a:tc rowSpan="3">
                  <a:txBody>
                    <a:bodyPr/>
                    <a:lstStyle/>
                    <a:p>
                      <a:pPr marL="56515" marR="0" indent="0" algn="ctr">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安全生产费用提计表</a:t>
                      </a:r>
                      <a:endParaRPr lang="zh-CN" altLang="en-US" sz="1400" b="1" kern="100" dirty="0">
                        <a:solidFill>
                          <a:srgbClr val="000000"/>
                        </a:solidFill>
                        <a:effectLst/>
                        <a:latin typeface="仿宋" panose="02010609060101010101" charset="-122"/>
                        <a:ea typeface="仿宋" panose="02010609060101010101" charset="-122"/>
                      </a:endParaRPr>
                    </a:p>
                  </a:txBody>
                  <a:tcPr marL="17145" marT="38735" anchor="ctr">
                    <a:solidFill>
                      <a:srgbClr val="EAEFF7"/>
                    </a:solidFill>
                  </a:tcPr>
                </a:tc>
              </a:tr>
              <a:tr h="643231">
                <a:tc>
                  <a:txBody>
                    <a:bodyPr/>
                    <a:lstStyle/>
                    <a:p>
                      <a:pPr marL="0" marR="0" indent="0" algn="ctr">
                        <a:lnSpc>
                          <a:spcPct val="150000"/>
                        </a:lnSpc>
                        <a:spcAft>
                          <a:spcPts val="0"/>
                        </a:spcAft>
                      </a:pPr>
                      <a:r>
                        <a:rPr lang="en-US" altLang="zh-CN" sz="1400" b="1" kern="100">
                          <a:solidFill>
                            <a:srgbClr val="000000"/>
                          </a:solidFill>
                          <a:effectLst/>
                          <a:latin typeface="仿宋" panose="02010609060101010101" charset="-122"/>
                          <a:ea typeface="仿宋" panose="02010609060101010101" charset="-122"/>
                        </a:rPr>
                        <a:t>2</a:t>
                      </a:r>
                      <a:endParaRPr lang="zh-CN" altLang="en-US" sz="1400" b="1" kern="100">
                        <a:solidFill>
                          <a:srgbClr val="000000"/>
                        </a:solidFill>
                        <a:effectLst/>
                        <a:latin typeface="仿宋" panose="02010609060101010101" charset="-122"/>
                        <a:ea typeface="仿宋" panose="02010609060101010101" charset="-122"/>
                      </a:endParaRPr>
                    </a:p>
                  </a:txBody>
                  <a:tcPr marL="51435" marR="53975" marT="40640" anchor="ctr">
                    <a:solidFill>
                      <a:srgbClr val="EAEFF7"/>
                    </a:solidFill>
                  </a:tcPr>
                </a:tc>
                <a:tc>
                  <a:txBody>
                    <a:bodyPr/>
                    <a:lstStyle/>
                    <a:p>
                      <a:pPr marL="80645" marR="0" indent="0" algn="ctr">
                        <a:lnSpc>
                          <a:spcPct val="150000"/>
                        </a:lnSpc>
                        <a:spcAft>
                          <a:spcPts val="0"/>
                        </a:spcAft>
                      </a:pPr>
                      <a:r>
                        <a:rPr lang="en-US" altLang="zh-CN" sz="1400" b="1" kern="100" dirty="0">
                          <a:solidFill>
                            <a:srgbClr val="000000"/>
                          </a:solidFill>
                          <a:effectLst/>
                          <a:latin typeface="仿宋" panose="02010609060101010101" charset="-122"/>
                          <a:ea typeface="仿宋" panose="02010609060101010101" charset="-122"/>
                        </a:rPr>
                        <a:t>2.5%</a:t>
                      </a:r>
                      <a:endParaRPr lang="zh-CN" altLang="en-US" sz="1400" b="1" kern="100" dirty="0">
                        <a:solidFill>
                          <a:srgbClr val="000000"/>
                        </a:solidFill>
                        <a:effectLst/>
                        <a:latin typeface="仿宋" panose="02010609060101010101" charset="-122"/>
                        <a:ea typeface="仿宋" panose="02010609060101010101" charset="-122"/>
                      </a:endParaRPr>
                    </a:p>
                  </a:txBody>
                  <a:tcPr marL="51435" marR="53975" marT="40640" anchor="ctr">
                    <a:solidFill>
                      <a:srgbClr val="EAEFF7"/>
                    </a:solidFill>
                  </a:tcPr>
                </a:tc>
                <a:tc>
                  <a:txBody>
                    <a:bodyPr/>
                    <a:lstStyle/>
                    <a:p>
                      <a:pPr marL="15875" marR="0" indent="0" algn="ctr">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房屋建筑工程、水利水电工程、电力工程</a:t>
                      </a:r>
                      <a:endParaRPr lang="zh-CN" altLang="en-US" sz="1400" b="1" kern="100" dirty="0">
                        <a:solidFill>
                          <a:srgbClr val="000000"/>
                        </a:solidFill>
                        <a:effectLst/>
                        <a:latin typeface="仿宋" panose="02010609060101010101" charset="-122"/>
                        <a:ea typeface="仿宋" panose="02010609060101010101" charset="-122"/>
                      </a:endParaRPr>
                    </a:p>
                  </a:txBody>
                  <a:tcPr marL="51435" marR="53975" marT="40640" anchor="ctr">
                    <a:solidFill>
                      <a:srgbClr val="EAEFF7"/>
                    </a:solidFill>
                  </a:tcPr>
                </a:tc>
                <a:tc vMerge="1">
                  <a:tcPr marL="17145" marT="38735" anchor="ctr">
                    <a:solidFill>
                      <a:srgbClr val="EAEFF7"/>
                    </a:solidFill>
                  </a:tcPr>
                </a:tc>
              </a:tr>
              <a:tr h="1325451">
                <a:tc>
                  <a:txBody>
                    <a:bodyPr/>
                    <a:lstStyle/>
                    <a:p>
                      <a:pPr marL="0" marR="0" indent="0" algn="ctr">
                        <a:lnSpc>
                          <a:spcPct val="150000"/>
                        </a:lnSpc>
                        <a:spcAft>
                          <a:spcPts val="0"/>
                        </a:spcAft>
                      </a:pPr>
                      <a:r>
                        <a:rPr lang="en-US" altLang="zh-CN" sz="1400" b="1" kern="100">
                          <a:solidFill>
                            <a:srgbClr val="000000"/>
                          </a:solidFill>
                          <a:effectLst/>
                          <a:latin typeface="仿宋" panose="02010609060101010101" charset="-122"/>
                          <a:ea typeface="仿宋" panose="02010609060101010101" charset="-122"/>
                        </a:rPr>
                        <a:t>3</a:t>
                      </a:r>
                      <a:endParaRPr lang="zh-CN" altLang="en-US" sz="1400" b="1" kern="100">
                        <a:solidFill>
                          <a:srgbClr val="000000"/>
                        </a:solidFill>
                        <a:effectLst/>
                        <a:latin typeface="仿宋" panose="02010609060101010101" charset="-122"/>
                        <a:ea typeface="仿宋" panose="02010609060101010101" charset="-122"/>
                      </a:endParaRPr>
                    </a:p>
                  </a:txBody>
                  <a:tcPr marL="51435" marR="53975" marT="40640" anchor="ctr">
                    <a:solidFill>
                      <a:srgbClr val="EAEFF7"/>
                    </a:solidFill>
                  </a:tcPr>
                </a:tc>
                <a:tc>
                  <a:txBody>
                    <a:bodyPr/>
                    <a:lstStyle/>
                    <a:p>
                      <a:pPr marL="80645" marR="0" indent="0" algn="ctr">
                        <a:lnSpc>
                          <a:spcPct val="150000"/>
                        </a:lnSpc>
                        <a:spcAft>
                          <a:spcPts val="0"/>
                        </a:spcAft>
                      </a:pPr>
                      <a:r>
                        <a:rPr lang="en-US" altLang="zh-CN" sz="1400" b="1" kern="100">
                          <a:solidFill>
                            <a:srgbClr val="000000"/>
                          </a:solidFill>
                          <a:effectLst/>
                          <a:latin typeface="仿宋" panose="02010609060101010101" charset="-122"/>
                          <a:ea typeface="仿宋" panose="02010609060101010101" charset="-122"/>
                        </a:rPr>
                        <a:t>2.0%</a:t>
                      </a:r>
                      <a:endParaRPr lang="zh-CN" altLang="en-US" sz="1400" b="1" kern="100">
                        <a:solidFill>
                          <a:srgbClr val="000000"/>
                        </a:solidFill>
                        <a:effectLst/>
                        <a:latin typeface="仿宋" panose="02010609060101010101" charset="-122"/>
                        <a:ea typeface="仿宋" panose="02010609060101010101" charset="-122"/>
                      </a:endParaRPr>
                    </a:p>
                  </a:txBody>
                  <a:tcPr marL="51435" marR="53975" marT="40640" anchor="ctr">
                    <a:solidFill>
                      <a:srgbClr val="EAEFF7"/>
                    </a:solidFill>
                  </a:tcPr>
                </a:tc>
                <a:tc>
                  <a:txBody>
                    <a:bodyPr/>
                    <a:lstStyle/>
                    <a:p>
                      <a:pPr marL="15875" marR="0" indent="0" algn="ctr">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市政公用工程、冶炼工程、机电安装工程、化工石油工程、港口与航道工程、公路工程、通信工程</a:t>
                      </a:r>
                      <a:endParaRPr lang="zh-CN" altLang="en-US" sz="1400" b="1" kern="100" dirty="0">
                        <a:solidFill>
                          <a:srgbClr val="000000"/>
                        </a:solidFill>
                        <a:effectLst/>
                        <a:latin typeface="仿宋" panose="02010609060101010101" charset="-122"/>
                        <a:ea typeface="仿宋" panose="02010609060101010101" charset="-122"/>
                      </a:endParaRPr>
                    </a:p>
                  </a:txBody>
                  <a:tcPr marL="51435" marR="53975" marT="40640">
                    <a:solidFill>
                      <a:srgbClr val="EAEFF7"/>
                    </a:solidFill>
                  </a:tcPr>
                </a:tc>
                <a:tc vMerge="1">
                  <a:tcPr marL="17145" marT="38735" anchor="ctr">
                    <a:solidFill>
                      <a:srgbClr val="EAEFF7"/>
                    </a:solidFill>
                  </a:tcPr>
                </a:tc>
              </a:tr>
            </a:tbl>
          </a:graphicData>
        </a:graphic>
      </p:graphicFrame>
      <p:sp>
        <p:nvSpPr>
          <p:cNvPr id="10" name="矩形 9"/>
          <p:cNvSpPr/>
          <p:nvPr/>
        </p:nvSpPr>
        <p:spPr>
          <a:xfrm>
            <a:off x="890492" y="1757003"/>
            <a:ext cx="10294577" cy="3174224"/>
          </a:xfrm>
          <a:prstGeom prst="rect">
            <a:avLst/>
          </a:prstGeom>
          <a:noFill/>
          <a:ln>
            <a:solidFill>
              <a:srgbClr val="00AEEF"/>
            </a:solidFill>
          </a:ln>
        </p:spPr>
        <p:txBody>
          <a:bodyPr wrap="square">
            <a:spAutoFit/>
          </a:bodyPr>
          <a:lstStyle/>
          <a:p>
            <a:pPr indent="457200">
              <a:lnSpc>
                <a:spcPct val="150000"/>
              </a:lnSpc>
              <a:spcAft>
                <a:spcPts val="450"/>
              </a:spcAft>
            </a:pPr>
            <a:endParaRPr lang="en-US" altLang="zh-CN" sz="1600" b="1" dirty="0">
              <a:latin typeface="楷体" panose="02010609060101010101" pitchFamily="49" charset="-122"/>
              <a:ea typeface="楷体" panose="02010609060101010101" pitchFamily="49" charset="-122"/>
            </a:endParaRPr>
          </a:p>
        </p:txBody>
      </p:sp>
    </p:spTree>
  </p:cSld>
  <p:clrMapOvr>
    <a:masterClrMapping/>
  </p:clrMapOvr>
  <p:transition>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3.4.4</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mn-ea"/>
              </a:rPr>
              <a:t>安全生产费用管理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）费用使用范围</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3" y="1757004"/>
          <a:ext cx="10507975" cy="2950301"/>
        </p:xfrm>
        <a:graphic>
          <a:graphicData uri="http://schemas.openxmlformats.org/drawingml/2006/table">
            <a:tbl>
              <a:tblPr>
                <a:tableStyleId>{5C22544A-7EE6-4342-B048-85BDC9FD1C3A}</a:tableStyleId>
              </a:tblPr>
              <a:tblGrid>
                <a:gridCol w="1777677"/>
                <a:gridCol w="2975427"/>
                <a:gridCol w="5754871"/>
              </a:tblGrid>
              <a:tr h="273470">
                <a:tc>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类别</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gridSpan="2">
                  <a:txBody>
                    <a:bodyPr/>
                    <a:lstStyle/>
                    <a:p>
                      <a:pPr marL="17780" marR="0" indent="0" algn="ctr" defTabSz="685800" rtl="0" eaLnBrk="1" latinLnBrk="0" hangingPunct="1">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费用组成</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85725" marT="43815">
                    <a:solidFill>
                      <a:srgbClr val="00AEEF"/>
                    </a:solidFill>
                  </a:tcPr>
                </a:tc>
                <a:tc hMerge="1">
                  <a:tcPr marL="67945" marR="85725" marT="43815">
                    <a:solidFill>
                      <a:srgbClr val="00AEEF"/>
                    </a:solidFill>
                  </a:tcPr>
                </a:tc>
              </a:tr>
              <a:tr h="312815">
                <a:tc rowSpan="8">
                  <a:txBody>
                    <a:bodyPr/>
                    <a:lstStyle/>
                    <a:p>
                      <a:pPr marL="0" marR="0" indent="0" algn="ctr">
                        <a:lnSpc>
                          <a:spcPct val="150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gn="ctr">
                        <a:lnSpc>
                          <a:spcPct val="150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gn="ctr">
                        <a:lnSpc>
                          <a:spcPct val="150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gn="ctr">
                        <a:lnSpc>
                          <a:spcPct val="150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gn="ctr">
                        <a:lnSpc>
                          <a:spcPct val="150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gn="ctr">
                        <a:lnSpc>
                          <a:spcPct val="150000"/>
                        </a:lnSpc>
                        <a:spcAft>
                          <a:spcPts val="0"/>
                        </a:spcAft>
                      </a:pPr>
                      <a:r>
                        <a:rPr lang="zh-CN" altLang="en-US" sz="1100" b="1" kern="100" dirty="0">
                          <a:solidFill>
                            <a:srgbClr val="000000"/>
                          </a:solidFill>
                          <a:effectLst/>
                          <a:latin typeface="仿宋" panose="02010609060101010101" charset="-122"/>
                          <a:ea typeface="仿宋" panose="02010609060101010101" charset="-122"/>
                        </a:rPr>
                        <a:t>企业安全生产费用</a:t>
                      </a:r>
                      <a:endParaRPr lang="zh-CN" altLang="en-US" sz="1100" b="1" kern="100" dirty="0">
                        <a:solidFill>
                          <a:srgbClr val="000000"/>
                        </a:solidFill>
                        <a:effectLst/>
                        <a:latin typeface="仿宋" panose="02010609060101010101" charset="-122"/>
                        <a:ea typeface="仿宋" panose="02010609060101010101" charset="-122"/>
                      </a:endParaRPr>
                    </a:p>
                  </a:txBody>
                  <a:tcPr marL="51435" marR="53975" marT="40640">
                    <a:solidFill>
                      <a:srgbClr val="EAEFF7"/>
                    </a:solidFill>
                  </a:tcPr>
                </a:tc>
                <a:tc>
                  <a:txBody>
                    <a:bodyPr/>
                    <a:lstStyle/>
                    <a:p>
                      <a:pPr marL="13525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安全生产宣传教育培训</a:t>
                      </a:r>
                      <a:endParaRPr lang="zh-CN" altLang="en-US" sz="1100" b="1" kern="100">
                        <a:solidFill>
                          <a:srgbClr val="000000"/>
                        </a:solidFill>
                        <a:effectLst/>
                        <a:latin typeface="仿宋" panose="02010609060101010101" charset="-122"/>
                        <a:ea typeface="仿宋" panose="02010609060101010101" charset="-122"/>
                      </a:endParaRPr>
                    </a:p>
                  </a:txBody>
                  <a:tcPr marL="67945" marR="635" marT="39370" anchor="ctr">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购买、制作宣传教育资料、设备，组织、参加培训人员差旅费、培训费，教师讲课费。</a:t>
                      </a:r>
                      <a:endParaRPr lang="zh-CN" altLang="en-US" sz="11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marL="51435" marR="53975" marT="40640" anchor="ctr">
                    <a:solidFill>
                      <a:srgbClr val="EAEFF7"/>
                    </a:solidFill>
                  </a:tcPr>
                </a:tc>
                <a:tc>
                  <a:txBody>
                    <a:bodyPr/>
                    <a:lstStyle/>
                    <a:p>
                      <a:pPr marL="0" marR="14605"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安全检查费用</a:t>
                      </a:r>
                      <a:endParaRPr lang="zh-CN" altLang="en-US" sz="1100" b="1" kern="100" dirty="0">
                        <a:solidFill>
                          <a:srgbClr val="000000"/>
                        </a:solidFill>
                        <a:effectLst/>
                        <a:latin typeface="仿宋" panose="02010609060101010101" charset="-122"/>
                        <a:ea typeface="仿宋" panose="02010609060101010101" charset="-122"/>
                      </a:endParaRPr>
                    </a:p>
                  </a:txBody>
                  <a:tcPr marL="67945" marR="635" marT="39370" anchor="ctr">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检查设备的购置、更新、维护费用，安全检查人员差旅费、聘请第三方开展检查的费用。</a:t>
                      </a:r>
                      <a:endParaRPr lang="zh-CN" altLang="en-US" sz="11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marL="51435" marR="53975" marT="40640" anchor="ctr">
                    <a:solidFill>
                      <a:srgbClr val="EAEFF7"/>
                    </a:solidFill>
                  </a:tcPr>
                </a:tc>
                <a:tc>
                  <a:txBody>
                    <a:bodyPr/>
                    <a:lstStyle/>
                    <a:p>
                      <a:pPr marL="0" marR="14605"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信息化系统研发</a:t>
                      </a:r>
                      <a:endParaRPr lang="zh-CN" altLang="en-US" sz="11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安全信息化系统研发、建设、运行及维护费用。</a:t>
                      </a:r>
                      <a:endParaRPr lang="zh-CN" altLang="en-US" sz="11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marL="51435" marR="53975" marT="40640" anchor="ctr">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安全生产适用的新技术、新标准等推广应用</a:t>
                      </a:r>
                      <a:endParaRPr lang="zh-CN" altLang="en-US" sz="11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适用于消除危险源和降低安全风险的新技术、新标准、新技术、新工艺的推广与应用</a:t>
                      </a:r>
                      <a:endParaRPr lang="zh-CN" altLang="en-US" sz="11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marL="51435" marR="53975" marT="40640" anchor="ctr">
                    <a:solidFill>
                      <a:srgbClr val="EAEFF7"/>
                    </a:solidFill>
                  </a:tcPr>
                </a:tc>
                <a:tc>
                  <a:txBody>
                    <a:bodyPr/>
                    <a:lstStyle/>
                    <a:p>
                      <a:pPr marL="0" marR="14605"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应急管理费用</a:t>
                      </a:r>
                      <a:endParaRPr lang="zh-CN" altLang="en-US" sz="11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应急救援器材、物资、设备的购置、维护及应急救援队伍建设、培训、演练费用，应急预案评审费用。</a:t>
                      </a:r>
                      <a:endParaRPr lang="zh-CN" altLang="en-US" sz="11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marL="51435" marR="53975" marT="40640" anchor="ctr">
                    <a:solidFill>
                      <a:srgbClr val="EAEFF7"/>
                    </a:solidFill>
                  </a:tcPr>
                </a:tc>
                <a:tc>
                  <a:txBody>
                    <a:bodyPr/>
                    <a:lstStyle/>
                    <a:p>
                      <a:pPr marL="13589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认证、评价及咨询费用</a:t>
                      </a:r>
                      <a:endParaRPr lang="zh-CN" altLang="en-US" sz="11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体系认证、审核费用，安全评价、管理咨询。</a:t>
                      </a:r>
                      <a:endParaRPr lang="zh-CN" altLang="en-US" sz="11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marL="51435" marR="53975" marT="40640" anchor="ctr">
                    <a:solidFill>
                      <a:srgbClr val="EAEFF7"/>
                    </a:solidFill>
                  </a:tcPr>
                </a:tc>
                <a:tc>
                  <a:txBody>
                    <a:bodyPr/>
                    <a:lstStyle/>
                    <a:p>
                      <a:pPr marL="0" marR="7048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安全奖励经费</a:t>
                      </a:r>
                      <a:endParaRPr lang="zh-CN" altLang="en-US" sz="11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安全创优奖励费用，行为安全之星等活动奖励费用。</a:t>
                      </a:r>
                      <a:endParaRPr lang="zh-CN" altLang="en-US" sz="11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marL="51435" marR="53975" marT="40640" anchor="ctr">
                    <a:solidFill>
                      <a:srgbClr val="EAEFF7"/>
                    </a:solidFill>
                  </a:tcPr>
                </a:tc>
                <a:tc>
                  <a:txBody>
                    <a:bodyPr/>
                    <a:lstStyle/>
                    <a:p>
                      <a:pPr marL="0" marR="6921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安全生产责任保险</a:t>
                      </a:r>
                      <a:endParaRPr lang="zh-CN" altLang="en-US" sz="11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购买安全生产责任保险费用。</a:t>
                      </a:r>
                      <a:endParaRPr lang="zh-CN" altLang="en-US" sz="11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bl>
          </a:graphicData>
        </a:graphic>
      </p:graphicFrame>
    </p:spTree>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3.4.4</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mn-ea"/>
              </a:rPr>
              <a:t>安全生产费用管理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）费用使用范围</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3" y="1768420"/>
          <a:ext cx="10507976" cy="3796616"/>
        </p:xfrm>
        <a:graphic>
          <a:graphicData uri="http://schemas.openxmlformats.org/drawingml/2006/table">
            <a:tbl>
              <a:tblPr>
                <a:tableStyleId>{5C22544A-7EE6-4342-B048-85BDC9FD1C3A}</a:tableStyleId>
              </a:tblPr>
              <a:tblGrid>
                <a:gridCol w="1894748"/>
                <a:gridCol w="1140373"/>
                <a:gridCol w="2359572"/>
                <a:gridCol w="5113283"/>
              </a:tblGrid>
              <a:tr h="273470">
                <a:tc>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类别</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gridSpan="3">
                  <a:txBody>
                    <a:bodyPr/>
                    <a:lstStyle/>
                    <a:p>
                      <a:pPr marL="17780" marR="0" indent="0" algn="ctr" defTabSz="685800" rtl="0" eaLnBrk="1" latinLnBrk="0" hangingPunct="1">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费用组成</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85725" marT="43815">
                    <a:solidFill>
                      <a:srgbClr val="00AEEF"/>
                    </a:solidFill>
                  </a:tcPr>
                </a:tc>
                <a:tc hMerge="1">
                  <a:tcPr marL="67945" marR="85725" marT="43815">
                    <a:solidFill>
                      <a:srgbClr val="00AEEF"/>
                    </a:solidFill>
                  </a:tcPr>
                </a:tc>
                <a:tc hMerge="1">
                  <a:tcPr marL="67945" marR="85725" marT="43815">
                    <a:solidFill>
                      <a:srgbClr val="00AEEF"/>
                    </a:solidFill>
                  </a:tcPr>
                </a:tc>
              </a:tr>
              <a:tr h="312815">
                <a:tc rowSpan="11">
                  <a:txBody>
                    <a:bodyPr/>
                    <a:lstStyle/>
                    <a:p>
                      <a:pPr marL="0" marR="0" lvl="0" indent="0" algn="ctr" defTabSz="685800" rtl="0" eaLnBrk="1" fontAlgn="auto" latinLnBrk="0" hangingPunct="1">
                        <a:lnSpc>
                          <a:spcPct val="150000"/>
                        </a:lnSpc>
                        <a:spcBef>
                          <a:spcPts val="0"/>
                        </a:spcBef>
                        <a:spcAft>
                          <a:spcPts val="0"/>
                        </a:spcAft>
                        <a:buClrTx/>
                        <a:buSzTx/>
                        <a:buFontTx/>
                        <a:buNone/>
                        <a:defRPr/>
                      </a:pPr>
                      <a:endParaRPr lang="en-US" altLang="zh-CN" sz="1100" b="1" kern="1200" dirty="0">
                        <a:solidFill>
                          <a:schemeClr val="dk1"/>
                        </a:solidFill>
                        <a:effectLst/>
                        <a:latin typeface="仿宋" panose="02010609060101010101" charset="-122"/>
                        <a:ea typeface="仿宋" panose="02010609060101010101" charset="-122"/>
                        <a:cs typeface="+mn-cs"/>
                      </a:endParaRPr>
                    </a:p>
                    <a:p>
                      <a:pPr marL="0" marR="0" lvl="0" indent="0" algn="ctr" defTabSz="685800" rtl="0" eaLnBrk="1" fontAlgn="auto" latinLnBrk="0" hangingPunct="1">
                        <a:lnSpc>
                          <a:spcPct val="150000"/>
                        </a:lnSpc>
                        <a:spcBef>
                          <a:spcPts val="0"/>
                        </a:spcBef>
                        <a:spcAft>
                          <a:spcPts val="0"/>
                        </a:spcAft>
                        <a:buClrTx/>
                        <a:buSzTx/>
                        <a:buFontTx/>
                        <a:buNone/>
                        <a:defRPr/>
                      </a:pPr>
                      <a:endParaRPr lang="en-US" altLang="zh-CN" sz="1100" b="1" kern="1200" dirty="0">
                        <a:solidFill>
                          <a:schemeClr val="dk1"/>
                        </a:solidFill>
                        <a:effectLst/>
                        <a:latin typeface="仿宋" panose="02010609060101010101" charset="-122"/>
                        <a:ea typeface="仿宋" panose="02010609060101010101" charset="-122"/>
                        <a:cs typeface="+mn-cs"/>
                      </a:endParaRPr>
                    </a:p>
                    <a:p>
                      <a:pPr marL="0" marR="0" lvl="0" indent="0" algn="ctr" defTabSz="685800" rtl="0" eaLnBrk="1" fontAlgn="auto" latinLnBrk="0" hangingPunct="1">
                        <a:lnSpc>
                          <a:spcPct val="150000"/>
                        </a:lnSpc>
                        <a:spcBef>
                          <a:spcPts val="0"/>
                        </a:spcBef>
                        <a:spcAft>
                          <a:spcPts val="0"/>
                        </a:spcAft>
                        <a:buClrTx/>
                        <a:buSzTx/>
                        <a:buFontTx/>
                        <a:buNone/>
                        <a:defRPr/>
                      </a:pPr>
                      <a:endParaRPr lang="en-US" altLang="zh-CN" sz="1100" b="1" kern="1200" dirty="0">
                        <a:solidFill>
                          <a:schemeClr val="dk1"/>
                        </a:solidFill>
                        <a:effectLst/>
                        <a:latin typeface="仿宋" panose="02010609060101010101" charset="-122"/>
                        <a:ea typeface="仿宋" panose="02010609060101010101" charset="-122"/>
                        <a:cs typeface="+mn-cs"/>
                      </a:endParaRPr>
                    </a:p>
                    <a:p>
                      <a:pPr marL="0" marR="0" lvl="0" indent="0" algn="ctr" defTabSz="685800" rtl="0" eaLnBrk="1" fontAlgn="auto" latinLnBrk="0" hangingPunct="1">
                        <a:lnSpc>
                          <a:spcPct val="150000"/>
                        </a:lnSpc>
                        <a:spcBef>
                          <a:spcPts val="0"/>
                        </a:spcBef>
                        <a:spcAft>
                          <a:spcPts val="0"/>
                        </a:spcAft>
                        <a:buClrTx/>
                        <a:buSzTx/>
                        <a:buFontTx/>
                        <a:buNone/>
                        <a:defRPr/>
                      </a:pPr>
                      <a:endParaRPr lang="en-US" altLang="zh-CN" sz="1100" b="1" kern="1200" dirty="0">
                        <a:solidFill>
                          <a:schemeClr val="dk1"/>
                        </a:solidFill>
                        <a:effectLst/>
                        <a:latin typeface="仿宋" panose="02010609060101010101" charset="-122"/>
                        <a:ea typeface="仿宋" panose="02010609060101010101" charset="-122"/>
                        <a:cs typeface="+mn-cs"/>
                      </a:endParaRPr>
                    </a:p>
                    <a:p>
                      <a:pPr marL="0" marR="0" lvl="0" indent="0" algn="ctr" defTabSz="685800" rtl="0" eaLnBrk="1" fontAlgn="auto" latinLnBrk="0" hangingPunct="1">
                        <a:lnSpc>
                          <a:spcPct val="150000"/>
                        </a:lnSpc>
                        <a:spcBef>
                          <a:spcPts val="0"/>
                        </a:spcBef>
                        <a:spcAft>
                          <a:spcPts val="0"/>
                        </a:spcAft>
                        <a:buClrTx/>
                        <a:buSzTx/>
                        <a:buFontTx/>
                        <a:buNone/>
                        <a:defRPr/>
                      </a:pPr>
                      <a:endParaRPr lang="en-US" altLang="zh-CN" sz="1100" b="1" kern="1200" dirty="0">
                        <a:solidFill>
                          <a:schemeClr val="dk1"/>
                        </a:solidFill>
                        <a:effectLst/>
                        <a:latin typeface="仿宋" panose="02010609060101010101" charset="-122"/>
                        <a:ea typeface="仿宋" panose="02010609060101010101" charset="-122"/>
                        <a:cs typeface="+mn-cs"/>
                      </a:endParaRPr>
                    </a:p>
                    <a:p>
                      <a:pPr marL="0" marR="0" lvl="0" indent="0" algn="ctr" defTabSz="685800" rtl="0" eaLnBrk="1" fontAlgn="auto" latinLnBrk="0" hangingPunct="1">
                        <a:lnSpc>
                          <a:spcPct val="150000"/>
                        </a:lnSpc>
                        <a:spcBef>
                          <a:spcPts val="0"/>
                        </a:spcBef>
                        <a:spcAft>
                          <a:spcPts val="0"/>
                        </a:spcAft>
                        <a:buClrTx/>
                        <a:buSzTx/>
                        <a:buFontTx/>
                        <a:buNone/>
                        <a:defRPr/>
                      </a:pPr>
                      <a:endParaRPr lang="en-US" altLang="zh-CN" sz="1100" b="1" kern="1200" dirty="0">
                        <a:solidFill>
                          <a:schemeClr val="dk1"/>
                        </a:solidFill>
                        <a:effectLst/>
                        <a:latin typeface="仿宋" panose="02010609060101010101" charset="-122"/>
                        <a:ea typeface="仿宋" panose="02010609060101010101" charset="-122"/>
                        <a:cs typeface="+mn-cs"/>
                      </a:endParaRPr>
                    </a:p>
                    <a:p>
                      <a:pPr marL="0" marR="0" lvl="0" indent="0" algn="ctr" defTabSz="685800" rtl="0" eaLnBrk="1" fontAlgn="auto" latinLnBrk="0" hangingPunct="1">
                        <a:lnSpc>
                          <a:spcPct val="150000"/>
                        </a:lnSpc>
                        <a:spcBef>
                          <a:spcPts val="0"/>
                        </a:spcBef>
                        <a:spcAft>
                          <a:spcPts val="0"/>
                        </a:spcAft>
                        <a:buClrTx/>
                        <a:buSzTx/>
                        <a:buFontTx/>
                        <a:buNone/>
                        <a:defRPr/>
                      </a:pPr>
                      <a:r>
                        <a:rPr lang="zh-CN" altLang="en-US" sz="1100" b="1" kern="1200" dirty="0">
                          <a:solidFill>
                            <a:schemeClr val="dk1"/>
                          </a:solidFill>
                          <a:effectLst/>
                          <a:latin typeface="仿宋" panose="02010609060101010101" charset="-122"/>
                          <a:ea typeface="仿宋" panose="02010609060101010101" charset="-122"/>
                          <a:cs typeface="+mn-cs"/>
                        </a:rPr>
                        <a:t>施工现场安全生产费用</a:t>
                      </a:r>
                      <a:endParaRPr lang="zh-CN" altLang="en-US" sz="1100" b="1" kern="1200" dirty="0">
                        <a:solidFill>
                          <a:schemeClr val="dk1"/>
                        </a:solidFill>
                        <a:effectLst/>
                        <a:latin typeface="仿宋" panose="02010609060101010101" charset="-122"/>
                        <a:ea typeface="仿宋" panose="02010609060101010101" charset="-122"/>
                        <a:cs typeface="+mn-cs"/>
                      </a:endParaRPr>
                    </a:p>
                  </a:txBody>
                  <a:tcPr marL="51435" marR="53975" marT="40640">
                    <a:solidFill>
                      <a:srgbClr val="EAEFF7"/>
                    </a:solidFill>
                  </a:tcPr>
                </a:tc>
                <a:tc rowSpan="6">
                  <a:txBody>
                    <a:bodyPr/>
                    <a:lstStyle/>
                    <a:p>
                      <a:pPr marL="17145" marR="0" indent="0" algn="ctr">
                        <a:lnSpc>
                          <a:spcPct val="107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1714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文明施工</a:t>
                      </a:r>
                      <a:endParaRPr lang="zh-CN" altLang="en-US" sz="1400" b="1" kern="100" dirty="0">
                        <a:solidFill>
                          <a:srgbClr val="000000"/>
                        </a:solidFill>
                        <a:effectLst/>
                        <a:latin typeface="仿宋" panose="02010609060101010101" charset="-122"/>
                        <a:ea typeface="仿宋" panose="02010609060101010101" charset="-122"/>
                      </a:endParaRPr>
                    </a:p>
                  </a:txBody>
                  <a:tcPr marL="67945" marR="635" marT="39370" anchor="ctr">
                    <a:solidFill>
                      <a:srgbClr val="EAEFF7"/>
                    </a:solidFill>
                  </a:tcPr>
                </a:tc>
                <a:tc>
                  <a:txBody>
                    <a:bodyPr/>
                    <a:lstStyle/>
                    <a:p>
                      <a:pPr marL="0" marR="5461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安全警示标志牌</a:t>
                      </a:r>
                      <a:endParaRPr lang="zh-CN" altLang="en-US" sz="14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易发生伤亡事故（或危险）处设置明显的、符合国家标准要求的安全警示标志牌。</a:t>
                      </a:r>
                      <a:endParaRPr lang="zh-CN" altLang="en-US" sz="14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marL="51435" marR="53975" marT="40640" anchor="ctr">
                    <a:solidFill>
                      <a:srgbClr val="EAEFF7"/>
                    </a:solidFill>
                  </a:tcPr>
                </a:tc>
                <a:tc vMerge="1">
                  <a:tcPr marL="67945" marR="635" marT="39370">
                    <a:solidFill>
                      <a:srgbClr val="EAEFF7"/>
                    </a:solidFill>
                  </a:tcPr>
                </a:tc>
                <a:tc>
                  <a:txBody>
                    <a:bodyPr/>
                    <a:lstStyle/>
                    <a:p>
                      <a:pPr marL="18415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现场围挡</a:t>
                      </a:r>
                      <a:endParaRPr lang="zh-CN" altLang="en-US" sz="14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封闭围挡、大门、门卫室、门禁、监控。</a:t>
                      </a:r>
                      <a:endParaRPr lang="zh-CN" altLang="en-US" sz="14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marL="51435" marR="53975" marT="40640" anchor="ctr">
                    <a:solidFill>
                      <a:srgbClr val="EAEFF7"/>
                    </a:solidFill>
                  </a:tcPr>
                </a:tc>
                <a:tc vMerge="1">
                  <a:tcPr marL="67945" marR="635" marT="39370">
                    <a:solidFill>
                      <a:srgbClr val="EAEFF7"/>
                    </a:solidFill>
                  </a:tcPr>
                </a:tc>
                <a:tc>
                  <a:txBody>
                    <a:bodyPr/>
                    <a:lstStyle/>
                    <a:p>
                      <a:pPr marL="18415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公示标牌</a:t>
                      </a:r>
                      <a:endParaRPr lang="zh-CN" altLang="en-US" sz="14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大门口处设置的各类公示标牌、图表。</a:t>
                      </a:r>
                      <a:endParaRPr lang="zh-CN" altLang="en-US" sz="14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marL="51435" marR="53975" marT="40640" anchor="ctr">
                    <a:solidFill>
                      <a:srgbClr val="EAEFF7"/>
                    </a:solidFill>
                  </a:tcPr>
                </a:tc>
                <a:tc vMerge="1">
                  <a:tcPr marL="67945" marR="635" marT="39370">
                    <a:solidFill>
                      <a:srgbClr val="EAEFF7"/>
                    </a:solidFill>
                  </a:tcPr>
                </a:tc>
                <a:tc>
                  <a:txBody>
                    <a:bodyPr/>
                    <a:lstStyle/>
                    <a:p>
                      <a:pPr marL="18415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场容场貌</a:t>
                      </a:r>
                      <a:endParaRPr lang="zh-CN" altLang="en-US" sz="14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道路畅通，排水沟、排水设施畅通。</a:t>
                      </a:r>
                      <a:endParaRPr lang="zh-CN" altLang="en-US" sz="14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marL="51435" marR="53975" marT="40640" anchor="ctr">
                    <a:solidFill>
                      <a:srgbClr val="EAEFF7"/>
                    </a:solidFill>
                  </a:tcPr>
                </a:tc>
                <a:tc vMerge="1">
                  <a:tcPr marL="67945" marR="635" marT="39370">
                    <a:solidFill>
                      <a:srgbClr val="EAEFF7"/>
                    </a:solidFill>
                  </a:tcPr>
                </a:tc>
                <a:tc>
                  <a:txBody>
                    <a:bodyPr/>
                    <a:lstStyle/>
                    <a:p>
                      <a:pPr marL="18415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材料堆放</a:t>
                      </a:r>
                      <a:endParaRPr lang="zh-CN" altLang="en-US" sz="1400" b="1" kern="100" dirty="0">
                        <a:solidFill>
                          <a:srgbClr val="000000"/>
                        </a:solidFill>
                        <a:effectLst/>
                        <a:latin typeface="仿宋" panose="02010609060101010101" charset="-122"/>
                        <a:ea typeface="仿宋" panose="02010609060101010101" charset="-122"/>
                      </a:endParaRPr>
                    </a:p>
                  </a:txBody>
                  <a:tcPr marL="67945" marR="635" marT="39370" anchor="ctr">
                    <a:solidFill>
                      <a:srgbClr val="EAEFF7"/>
                    </a:solidFill>
                  </a:tcPr>
                </a:tc>
                <a:tc>
                  <a:txBody>
                    <a:bodyPr/>
                    <a:lstStyle/>
                    <a:p>
                      <a:pPr marL="63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材料堆放及悬挂标牌，易燃、易爆和有毒有害物品分类存放。</a:t>
                      </a:r>
                      <a:endParaRPr lang="zh-CN" altLang="en-US" sz="14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marL="51435" marR="53975" marT="40640" anchor="ctr">
                    <a:solidFill>
                      <a:srgbClr val="EAEFF7"/>
                    </a:solidFill>
                  </a:tcPr>
                </a:tc>
                <a:tc vMerge="1">
                  <a:tcPr marL="67945" marR="635" marT="39370">
                    <a:solidFill>
                      <a:srgbClr val="EAEFF7"/>
                    </a:solidFill>
                  </a:tcPr>
                </a:tc>
                <a:tc>
                  <a:txBody>
                    <a:bodyPr/>
                    <a:lstStyle/>
                    <a:p>
                      <a:pPr marL="18415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现场防火</a:t>
                      </a:r>
                      <a:endParaRPr lang="zh-CN" altLang="en-US" sz="14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消防水设置、消防器材配置。</a:t>
                      </a:r>
                      <a:endParaRPr lang="zh-CN" altLang="en-US" sz="14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a:tc>
                <a:tc rowSpan="3">
                  <a:txBody>
                    <a:bodyPr/>
                    <a:lstStyle/>
                    <a:p>
                      <a:pPr marL="1714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环境保护</a:t>
                      </a:r>
                      <a:endParaRPr lang="zh-CN" altLang="en-US" sz="1400" b="1" kern="100" dirty="0">
                        <a:solidFill>
                          <a:srgbClr val="000000"/>
                        </a:solidFill>
                        <a:effectLst/>
                        <a:latin typeface="仿宋" panose="02010609060101010101" charset="-122"/>
                        <a:ea typeface="仿宋" panose="02010609060101010101" charset="-122"/>
                      </a:endParaRPr>
                    </a:p>
                  </a:txBody>
                  <a:tcPr marL="67945" marR="635" marT="39370" anchor="ctr">
                    <a:solidFill>
                      <a:srgbClr val="EAEFF7"/>
                    </a:solidFill>
                  </a:tcPr>
                </a:tc>
                <a:tc>
                  <a:txBody>
                    <a:bodyPr/>
                    <a:lstStyle/>
                    <a:p>
                      <a:pPr marL="18415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粉尘控制</a:t>
                      </a:r>
                      <a:endParaRPr lang="zh-CN" altLang="en-US" sz="14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泥土、水泥、易飞扬细颗粒建筑材料控制等。</a:t>
                      </a:r>
                      <a:endParaRPr lang="zh-CN" altLang="en-US" sz="14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a:tc>
                <a:tc vMerge="1">
                  <a:tcPr marL="67945" marR="635" marT="39370">
                    <a:solidFill>
                      <a:srgbClr val="EAEFF7"/>
                    </a:solidFill>
                  </a:tcPr>
                </a:tc>
                <a:tc>
                  <a:txBody>
                    <a:bodyPr/>
                    <a:lstStyle/>
                    <a:p>
                      <a:pPr marL="18415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噪音控制</a:t>
                      </a:r>
                      <a:endParaRPr lang="zh-CN" altLang="en-US" sz="14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降噪棚、隔音墙（板）等。</a:t>
                      </a:r>
                      <a:endParaRPr lang="zh-CN" altLang="en-US" sz="14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a:tc>
                <a:tc vMerge="1">
                  <a:tcPr marL="67945" marR="635" marT="39370">
                    <a:solidFill>
                      <a:srgbClr val="EAEFF7"/>
                    </a:solidFill>
                  </a:tcPr>
                </a:tc>
                <a:tc>
                  <a:txBody>
                    <a:bodyPr/>
                    <a:lstStyle/>
                    <a:p>
                      <a:pPr marL="5016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毒害气体控制</a:t>
                      </a:r>
                      <a:endParaRPr lang="zh-CN" altLang="en-US" sz="14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现场存在的有毒有害气体控制措施。</a:t>
                      </a:r>
                      <a:endParaRPr lang="zh-CN" altLang="en-US" sz="14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a:tc>
                <a:tc rowSpan="2">
                  <a:txBody>
                    <a:bodyPr/>
                    <a:lstStyle/>
                    <a:p>
                      <a:pPr marL="1714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临时设施</a:t>
                      </a:r>
                      <a:endParaRPr lang="zh-CN" altLang="en-US" sz="14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800"/>
                        </a:spcAft>
                      </a:pPr>
                      <a:r>
                        <a:rPr lang="zh-CN" altLang="en-US" sz="1400" b="1" kern="100" dirty="0">
                          <a:solidFill>
                            <a:srgbClr val="000000"/>
                          </a:solidFill>
                          <a:effectLst/>
                          <a:latin typeface="仿宋" panose="02010609060101010101" charset="-122"/>
                          <a:ea typeface="仿宋" panose="02010609060101010101" charset="-122"/>
                        </a:rPr>
                        <a:t> </a:t>
                      </a:r>
                      <a:endParaRPr lang="zh-CN" altLang="en-US" sz="1400" b="1" kern="100" dirty="0">
                        <a:solidFill>
                          <a:srgbClr val="000000"/>
                        </a:solidFill>
                        <a:effectLst/>
                        <a:latin typeface="仿宋" panose="02010609060101010101" charset="-122"/>
                        <a:ea typeface="仿宋" panose="02010609060101010101" charset="-122"/>
                      </a:endParaRPr>
                    </a:p>
                  </a:txBody>
                  <a:tcPr marL="67945" marR="635" marT="39370" anchor="ctr">
                    <a:solidFill>
                      <a:srgbClr val="EAEFF7"/>
                    </a:solidFill>
                  </a:tcPr>
                </a:tc>
                <a:tc>
                  <a:txBody>
                    <a:bodyPr/>
                    <a:lstStyle/>
                    <a:p>
                      <a:pPr marL="18415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生产设施</a:t>
                      </a:r>
                      <a:endParaRPr lang="zh-CN" altLang="en-US" sz="14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材料仓库、危险品仓库、钢筋防护棚、木工加工棚等。</a:t>
                      </a:r>
                      <a:endParaRPr lang="zh-CN" altLang="en-US" sz="14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a:tc>
                <a:tc vMerge="1">
                  <a:tcPr marL="67945" marR="635" marT="39370">
                    <a:solidFill>
                      <a:srgbClr val="EAEFF7"/>
                    </a:solidFill>
                  </a:tcPr>
                </a:tc>
                <a:tc>
                  <a:txBody>
                    <a:bodyPr/>
                    <a:lstStyle/>
                    <a:p>
                      <a:pPr marL="5016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临时用电系统</a:t>
                      </a:r>
                      <a:endParaRPr lang="zh-CN" altLang="en-US" sz="1400" b="1" kern="100">
                        <a:solidFill>
                          <a:srgbClr val="000000"/>
                        </a:solidFill>
                        <a:effectLst/>
                        <a:latin typeface="仿宋" panose="02010609060101010101" charset="-122"/>
                        <a:ea typeface="仿宋" panose="02010609060101010101" charset="-122"/>
                      </a:endParaRPr>
                    </a:p>
                  </a:txBody>
                  <a:tcPr marL="67945" marR="635" marT="39370" anchor="ctr">
                    <a:solidFill>
                      <a:srgbClr val="EAEFF7"/>
                    </a:solidFill>
                  </a:tcPr>
                </a:tc>
                <a:tc>
                  <a:txBody>
                    <a:bodyPr/>
                    <a:lstStyle/>
                    <a:p>
                      <a:pPr marL="63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电缆保护及架设和配电线路绝缘防护、配电箱防护、开关箱接地装置设置等。</a:t>
                      </a:r>
                      <a:endParaRPr lang="zh-CN" altLang="en-US" sz="14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bl>
          </a:graphicData>
        </a:graphic>
      </p:graphicFrame>
    </p:spTree>
  </p:cSld>
  <p:clrMapOvr>
    <a:masterClrMapping/>
  </p:clrMapOvr>
  <p:transition>
    <p:rand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3.4.4</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solidFill>
                  <a:schemeClr val="tx1">
                    <a:lumMod val="85000"/>
                    <a:lumOff val="15000"/>
                  </a:schemeClr>
                </a:solidFill>
                <a:latin typeface="仿宋" panose="02010609060101010101" charset="-122"/>
                <a:ea typeface="仿宋" panose="02010609060101010101" charset="-122"/>
                <a:cs typeface="仿宋" panose="02010609060101010101" charset="-122"/>
                <a:sym typeface="+mn-ea"/>
              </a:rPr>
              <a:t>安全生产费用管理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）费用使用范围</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3" y="1757004"/>
          <a:ext cx="10507976" cy="4219209"/>
        </p:xfrm>
        <a:graphic>
          <a:graphicData uri="http://schemas.openxmlformats.org/drawingml/2006/table">
            <a:tbl>
              <a:tblPr>
                <a:tableStyleId>{5C22544A-7EE6-4342-B048-85BDC9FD1C3A}</a:tableStyleId>
              </a:tblPr>
              <a:tblGrid>
                <a:gridCol w="1894748"/>
                <a:gridCol w="1140373"/>
                <a:gridCol w="2359572"/>
                <a:gridCol w="5113283"/>
              </a:tblGrid>
              <a:tr h="273470">
                <a:tc>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类别</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gridSpan="3">
                  <a:txBody>
                    <a:bodyPr/>
                    <a:lstStyle/>
                    <a:p>
                      <a:pPr marL="17780" marR="0" indent="0" algn="ctr" defTabSz="685800" rtl="0" eaLnBrk="1" latinLnBrk="0" hangingPunct="1">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费用组成</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85725" marT="43815">
                    <a:solidFill>
                      <a:srgbClr val="00AEEF"/>
                    </a:solidFill>
                  </a:tcPr>
                </a:tc>
                <a:tc hMerge="1">
                  <a:tcPr marL="67945" marR="85725" marT="43815">
                    <a:solidFill>
                      <a:srgbClr val="00AEEF"/>
                    </a:solidFill>
                  </a:tcPr>
                </a:tc>
                <a:tc hMerge="1">
                  <a:tcPr marL="67945" marR="85725" marT="43815">
                    <a:solidFill>
                      <a:srgbClr val="00AEEF"/>
                    </a:solidFill>
                  </a:tcPr>
                </a:tc>
              </a:tr>
              <a:tr h="312815">
                <a:tc rowSpan="12">
                  <a:txBody>
                    <a:bodyPr/>
                    <a:lstStyle/>
                    <a:p>
                      <a:pPr marL="0" marR="0" lvl="0" indent="0" algn="ctr" defTabSz="685800" rtl="0" eaLnBrk="1" fontAlgn="auto" latinLnBrk="0" hangingPunct="1">
                        <a:lnSpc>
                          <a:spcPct val="150000"/>
                        </a:lnSpc>
                        <a:spcBef>
                          <a:spcPts val="0"/>
                        </a:spcBef>
                        <a:spcAft>
                          <a:spcPts val="0"/>
                        </a:spcAft>
                        <a:buClrTx/>
                        <a:buSzTx/>
                        <a:buFontTx/>
                        <a:buNone/>
                        <a:defRPr/>
                      </a:pPr>
                      <a:endParaRPr lang="en-US" altLang="zh-CN" sz="1100" b="1" kern="1200" dirty="0">
                        <a:solidFill>
                          <a:schemeClr val="dk1"/>
                        </a:solidFill>
                        <a:effectLst/>
                        <a:latin typeface="仿宋" panose="02010609060101010101" charset="-122"/>
                        <a:ea typeface="仿宋" panose="02010609060101010101" charset="-122"/>
                        <a:cs typeface="+mn-cs"/>
                      </a:endParaRPr>
                    </a:p>
                    <a:p>
                      <a:pPr marL="0" marR="0" lvl="0" indent="0" algn="ctr" defTabSz="685800" rtl="0" eaLnBrk="1" fontAlgn="auto" latinLnBrk="0" hangingPunct="1">
                        <a:lnSpc>
                          <a:spcPct val="150000"/>
                        </a:lnSpc>
                        <a:spcBef>
                          <a:spcPts val="0"/>
                        </a:spcBef>
                        <a:spcAft>
                          <a:spcPts val="0"/>
                        </a:spcAft>
                        <a:buClrTx/>
                        <a:buSzTx/>
                        <a:buFontTx/>
                        <a:buNone/>
                        <a:defRPr/>
                      </a:pPr>
                      <a:endParaRPr lang="en-US" altLang="zh-CN" sz="1100" b="1" kern="1200" dirty="0">
                        <a:solidFill>
                          <a:schemeClr val="dk1"/>
                        </a:solidFill>
                        <a:effectLst/>
                        <a:latin typeface="仿宋" panose="02010609060101010101" charset="-122"/>
                        <a:ea typeface="仿宋" panose="02010609060101010101" charset="-122"/>
                        <a:cs typeface="+mn-cs"/>
                      </a:endParaRPr>
                    </a:p>
                    <a:p>
                      <a:pPr marL="0" marR="0" lvl="0" indent="0" algn="ctr" defTabSz="685800" rtl="0" eaLnBrk="1" fontAlgn="auto" latinLnBrk="0" hangingPunct="1">
                        <a:lnSpc>
                          <a:spcPct val="150000"/>
                        </a:lnSpc>
                        <a:spcBef>
                          <a:spcPts val="0"/>
                        </a:spcBef>
                        <a:spcAft>
                          <a:spcPts val="0"/>
                        </a:spcAft>
                        <a:buClrTx/>
                        <a:buSzTx/>
                        <a:buFontTx/>
                        <a:buNone/>
                        <a:defRPr/>
                      </a:pPr>
                      <a:endParaRPr lang="en-US" altLang="zh-CN" sz="1100" b="1" kern="1200" dirty="0">
                        <a:solidFill>
                          <a:schemeClr val="dk1"/>
                        </a:solidFill>
                        <a:effectLst/>
                        <a:latin typeface="仿宋" panose="02010609060101010101" charset="-122"/>
                        <a:ea typeface="仿宋" panose="02010609060101010101" charset="-122"/>
                        <a:cs typeface="+mn-cs"/>
                      </a:endParaRPr>
                    </a:p>
                    <a:p>
                      <a:pPr marL="0" marR="0" lvl="0" indent="0" algn="ctr" defTabSz="685800" rtl="0" eaLnBrk="1" fontAlgn="auto" latinLnBrk="0" hangingPunct="1">
                        <a:lnSpc>
                          <a:spcPct val="150000"/>
                        </a:lnSpc>
                        <a:spcBef>
                          <a:spcPts val="0"/>
                        </a:spcBef>
                        <a:spcAft>
                          <a:spcPts val="0"/>
                        </a:spcAft>
                        <a:buClrTx/>
                        <a:buSzTx/>
                        <a:buFontTx/>
                        <a:buNone/>
                        <a:defRPr/>
                      </a:pPr>
                      <a:endParaRPr lang="en-US" altLang="zh-CN" sz="1100" b="1" kern="1200" dirty="0">
                        <a:solidFill>
                          <a:schemeClr val="dk1"/>
                        </a:solidFill>
                        <a:effectLst/>
                        <a:latin typeface="仿宋" panose="02010609060101010101" charset="-122"/>
                        <a:ea typeface="仿宋" panose="02010609060101010101" charset="-122"/>
                        <a:cs typeface="+mn-cs"/>
                      </a:endParaRPr>
                    </a:p>
                    <a:p>
                      <a:pPr marL="0" marR="0" lvl="0" indent="0" algn="ctr" defTabSz="685800" rtl="0" eaLnBrk="1" fontAlgn="auto" latinLnBrk="0" hangingPunct="1">
                        <a:lnSpc>
                          <a:spcPct val="150000"/>
                        </a:lnSpc>
                        <a:spcBef>
                          <a:spcPts val="0"/>
                        </a:spcBef>
                        <a:spcAft>
                          <a:spcPts val="0"/>
                        </a:spcAft>
                        <a:buClrTx/>
                        <a:buSzTx/>
                        <a:buFontTx/>
                        <a:buNone/>
                        <a:defRPr/>
                      </a:pPr>
                      <a:endParaRPr lang="en-US" altLang="zh-CN" sz="1100" b="1" kern="1200" dirty="0">
                        <a:solidFill>
                          <a:schemeClr val="dk1"/>
                        </a:solidFill>
                        <a:effectLst/>
                        <a:latin typeface="仿宋" panose="02010609060101010101" charset="-122"/>
                        <a:ea typeface="仿宋" panose="02010609060101010101" charset="-122"/>
                        <a:cs typeface="+mn-cs"/>
                      </a:endParaRPr>
                    </a:p>
                    <a:p>
                      <a:pPr marL="0" marR="0" lvl="0" indent="0" algn="ctr" defTabSz="685800" rtl="0" eaLnBrk="1" fontAlgn="auto" latinLnBrk="0" hangingPunct="1">
                        <a:lnSpc>
                          <a:spcPct val="150000"/>
                        </a:lnSpc>
                        <a:spcBef>
                          <a:spcPts val="0"/>
                        </a:spcBef>
                        <a:spcAft>
                          <a:spcPts val="0"/>
                        </a:spcAft>
                        <a:buClrTx/>
                        <a:buSzTx/>
                        <a:buFontTx/>
                        <a:buNone/>
                        <a:defRPr/>
                      </a:pPr>
                      <a:endParaRPr lang="en-US" altLang="zh-CN" sz="1100" b="1" kern="1200" dirty="0">
                        <a:solidFill>
                          <a:schemeClr val="dk1"/>
                        </a:solidFill>
                        <a:effectLst/>
                        <a:latin typeface="仿宋" panose="02010609060101010101" charset="-122"/>
                        <a:ea typeface="仿宋" panose="02010609060101010101" charset="-122"/>
                        <a:cs typeface="+mn-cs"/>
                      </a:endParaRPr>
                    </a:p>
                    <a:p>
                      <a:pPr marL="0" marR="0" lvl="0" indent="0" algn="ctr" defTabSz="685800" rtl="0" eaLnBrk="1" fontAlgn="auto" latinLnBrk="0" hangingPunct="1">
                        <a:lnSpc>
                          <a:spcPct val="150000"/>
                        </a:lnSpc>
                        <a:spcBef>
                          <a:spcPts val="0"/>
                        </a:spcBef>
                        <a:spcAft>
                          <a:spcPts val="0"/>
                        </a:spcAft>
                        <a:buClrTx/>
                        <a:buSzTx/>
                        <a:buFontTx/>
                        <a:buNone/>
                        <a:defRPr/>
                      </a:pPr>
                      <a:r>
                        <a:rPr lang="zh-CN" altLang="en-US" sz="1100" b="1" kern="1200" dirty="0">
                          <a:solidFill>
                            <a:schemeClr val="dk1"/>
                          </a:solidFill>
                          <a:effectLst/>
                          <a:latin typeface="仿宋" panose="02010609060101010101" charset="-122"/>
                          <a:ea typeface="仿宋" panose="02010609060101010101" charset="-122"/>
                          <a:cs typeface="+mn-cs"/>
                        </a:rPr>
                        <a:t>施工现场安全生产费用</a:t>
                      </a:r>
                      <a:endParaRPr lang="zh-CN" altLang="en-US" sz="1100" b="1" kern="1200" dirty="0">
                        <a:solidFill>
                          <a:schemeClr val="dk1"/>
                        </a:solidFill>
                        <a:effectLst/>
                        <a:latin typeface="仿宋" panose="02010609060101010101" charset="-122"/>
                        <a:ea typeface="仿宋" panose="02010609060101010101" charset="-122"/>
                        <a:cs typeface="+mn-cs"/>
                      </a:endParaRPr>
                    </a:p>
                  </a:txBody>
                  <a:tcPr marL="51435" marR="53975" marT="40640">
                    <a:solidFill>
                      <a:srgbClr val="EAEFF7"/>
                    </a:solidFill>
                  </a:tcPr>
                </a:tc>
                <a:tc rowSpan="8">
                  <a:txBody>
                    <a:bodyPr/>
                    <a:lstStyle/>
                    <a:p>
                      <a:pPr marL="1714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安全施工</a:t>
                      </a:r>
                      <a:endParaRPr lang="zh-CN" altLang="en-US" sz="1100" b="1" kern="100" dirty="0">
                        <a:solidFill>
                          <a:srgbClr val="000000"/>
                        </a:solidFill>
                        <a:effectLst/>
                        <a:latin typeface="仿宋" panose="02010609060101010101" charset="-122"/>
                        <a:ea typeface="仿宋" panose="02010609060101010101" charset="-122"/>
                      </a:endParaRPr>
                    </a:p>
                  </a:txBody>
                  <a:tcPr marL="67945" marR="635" marT="39370" anchor="ctr">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楼板、屋面、阳台等临边防护</a:t>
                      </a:r>
                      <a:endParaRPr lang="zh-CN" altLang="en-US" sz="11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410"/>
                        </a:spcAft>
                      </a:pPr>
                      <a:r>
                        <a:rPr lang="zh-CN" altLang="en-US" sz="1100" b="1" kern="100" dirty="0">
                          <a:solidFill>
                            <a:srgbClr val="000000"/>
                          </a:solidFill>
                          <a:effectLst/>
                          <a:latin typeface="仿宋" panose="02010609060101010101" charset="-122"/>
                          <a:ea typeface="仿宋" panose="02010609060101010101" charset="-122"/>
                        </a:rPr>
                        <a:t>密目式安全立网全封闭、作业层临边加设防护栏杆及</a:t>
                      </a:r>
                      <a:r>
                        <a:rPr lang="en-US" altLang="zh-CN" sz="1100" b="1" kern="100" dirty="0">
                          <a:solidFill>
                            <a:srgbClr val="000000"/>
                          </a:solidFill>
                          <a:effectLst/>
                          <a:latin typeface="仿宋" panose="02010609060101010101" charset="-122"/>
                          <a:ea typeface="仿宋" panose="02010609060101010101" charset="-122"/>
                        </a:rPr>
                        <a:t>18cm </a:t>
                      </a:r>
                      <a:r>
                        <a:rPr lang="zh-CN" altLang="en-US" sz="1100" b="1" kern="100" dirty="0">
                          <a:solidFill>
                            <a:srgbClr val="000000"/>
                          </a:solidFill>
                          <a:effectLst/>
                          <a:latin typeface="仿宋" panose="02010609060101010101" charset="-122"/>
                          <a:ea typeface="仿宋" panose="02010609060101010101" charset="-122"/>
                        </a:rPr>
                        <a:t>高的踢脚板。</a:t>
                      </a:r>
                      <a:endParaRPr lang="zh-CN" altLang="en-US" sz="11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marL="51435" marR="53975" marT="40640" anchor="ctr">
                    <a:solidFill>
                      <a:srgbClr val="EAEFF7"/>
                    </a:solidFill>
                  </a:tcPr>
                </a:tc>
                <a:tc vMerge="1">
                  <a:tcPr marL="67945" marR="635" marT="39370">
                    <a:solidFill>
                      <a:srgbClr val="EAEFF7"/>
                    </a:solidFill>
                  </a:tcPr>
                </a:tc>
                <a:tc>
                  <a:txBody>
                    <a:bodyPr/>
                    <a:lstStyle/>
                    <a:p>
                      <a:pPr marL="11684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通道口防护</a:t>
                      </a:r>
                      <a:endParaRPr lang="zh-CN" altLang="en-US" sz="11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防护棚、两侧沿栏杆封闭的密目式安全网。</a:t>
                      </a:r>
                      <a:endParaRPr lang="zh-CN" altLang="en-US" sz="11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marL="51435" marR="53975" marT="40640" anchor="ctr">
                    <a:solidFill>
                      <a:srgbClr val="EAEFF7"/>
                    </a:solidFill>
                  </a:tcPr>
                </a:tc>
                <a:tc vMerge="1">
                  <a:tcPr marL="67945" marR="635" marT="39370">
                    <a:solidFill>
                      <a:srgbClr val="EAEFF7"/>
                    </a:solidFill>
                  </a:tcPr>
                </a:tc>
                <a:tc>
                  <a:txBody>
                    <a:bodyPr/>
                    <a:lstStyle/>
                    <a:p>
                      <a:pPr marL="5016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预留洞口防护</a:t>
                      </a:r>
                      <a:endParaRPr lang="zh-CN" altLang="en-US" sz="11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木板全封闭，短边超过 </a:t>
                      </a:r>
                      <a:r>
                        <a:rPr lang="en-US" altLang="zh-CN" sz="1100" b="1" kern="100">
                          <a:solidFill>
                            <a:srgbClr val="000000"/>
                          </a:solidFill>
                          <a:effectLst/>
                          <a:latin typeface="仿宋" panose="02010609060101010101" charset="-122"/>
                          <a:ea typeface="仿宋" panose="02010609060101010101" charset="-122"/>
                        </a:rPr>
                        <a:t>1.5m </a:t>
                      </a:r>
                      <a:r>
                        <a:rPr lang="zh-CN" altLang="en-US" sz="1100" b="1" kern="100">
                          <a:solidFill>
                            <a:srgbClr val="000000"/>
                          </a:solidFill>
                          <a:effectLst/>
                          <a:latin typeface="仿宋" panose="02010609060101010101" charset="-122"/>
                          <a:ea typeface="仿宋" panose="02010609060101010101" charset="-122"/>
                        </a:rPr>
                        <a:t>长的洞口四周的防护栏杆。</a:t>
                      </a:r>
                      <a:endParaRPr lang="zh-CN" altLang="en-US" sz="11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marL="51435" marR="53975" marT="40640" anchor="ctr">
                    <a:solidFill>
                      <a:srgbClr val="EAEFF7"/>
                    </a:solidFill>
                  </a:tcPr>
                </a:tc>
                <a:tc vMerge="1">
                  <a:tcPr marL="67945" marR="635" marT="39370">
                    <a:solidFill>
                      <a:srgbClr val="EAEFF7"/>
                    </a:solidFill>
                  </a:tcPr>
                </a:tc>
                <a:tc>
                  <a:txBody>
                    <a:bodyPr/>
                    <a:lstStyle/>
                    <a:p>
                      <a:pPr marL="5016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电梯井口防护</a:t>
                      </a:r>
                      <a:endParaRPr lang="zh-CN" altLang="en-US" sz="11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定型化、工具化、标准化的防护栏杆，电梯井内的隔离。</a:t>
                      </a:r>
                      <a:endParaRPr lang="zh-CN" altLang="en-US" sz="11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marL="51435" marR="53975" marT="40640" anchor="ctr">
                    <a:solidFill>
                      <a:srgbClr val="EAEFF7"/>
                    </a:solidFill>
                  </a:tcPr>
                </a:tc>
                <a:tc vMerge="1">
                  <a:tcPr marL="67945" marR="635" marT="39370">
                    <a:solidFill>
                      <a:srgbClr val="EAEFF7"/>
                    </a:solidFill>
                  </a:tcPr>
                </a:tc>
                <a:tc>
                  <a:txBody>
                    <a:bodyPr/>
                    <a:lstStyle/>
                    <a:p>
                      <a:pPr marL="11684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楼梯边防护</a:t>
                      </a:r>
                      <a:endParaRPr lang="zh-CN" altLang="en-US" sz="1100" b="1" kern="100">
                        <a:solidFill>
                          <a:srgbClr val="000000"/>
                        </a:solidFill>
                        <a:effectLst/>
                        <a:latin typeface="仿宋" panose="02010609060101010101" charset="-122"/>
                        <a:ea typeface="仿宋" panose="02010609060101010101" charset="-122"/>
                      </a:endParaRPr>
                    </a:p>
                  </a:txBody>
                  <a:tcPr marL="67945" marR="635" marT="39370" anchor="ctr">
                    <a:solidFill>
                      <a:srgbClr val="EAEFF7"/>
                    </a:solidFill>
                  </a:tcPr>
                </a:tc>
                <a:tc>
                  <a:txBody>
                    <a:bodyPr/>
                    <a:lstStyle/>
                    <a:p>
                      <a:pPr marL="63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定型化、工具化、标准化的防护栏杆，</a:t>
                      </a:r>
                      <a:r>
                        <a:rPr lang="en-US" altLang="zh-CN" sz="1100" b="1" kern="100" dirty="0">
                          <a:solidFill>
                            <a:srgbClr val="000000"/>
                          </a:solidFill>
                          <a:effectLst/>
                          <a:latin typeface="仿宋" panose="02010609060101010101" charset="-122"/>
                          <a:ea typeface="仿宋" panose="02010609060101010101" charset="-122"/>
                        </a:rPr>
                        <a:t>18cm </a:t>
                      </a:r>
                      <a:r>
                        <a:rPr lang="zh-CN" altLang="en-US" sz="1100" b="1" kern="100" dirty="0">
                          <a:solidFill>
                            <a:srgbClr val="000000"/>
                          </a:solidFill>
                          <a:effectLst/>
                          <a:latin typeface="仿宋" panose="02010609060101010101" charset="-122"/>
                          <a:ea typeface="仿宋" panose="02010609060101010101" charset="-122"/>
                        </a:rPr>
                        <a:t>高的踢脚板。</a:t>
                      </a:r>
                      <a:endParaRPr lang="zh-CN" altLang="en-US" sz="11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marL="51435" marR="53975" marT="40640" anchor="ctr">
                    <a:solidFill>
                      <a:srgbClr val="EAEFF7"/>
                    </a:solidFill>
                  </a:tcPr>
                </a:tc>
                <a:tc vMerge="1">
                  <a:tcPr marL="67945" marR="635" marT="39370">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垂直方向交叉作业防护</a:t>
                      </a:r>
                      <a:endParaRPr lang="zh-CN" altLang="en-US" sz="11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防护隔离棚或其他措施。</a:t>
                      </a:r>
                      <a:endParaRPr lang="zh-CN" altLang="en-US" sz="1100" b="1" kern="100" dirty="0">
                        <a:solidFill>
                          <a:srgbClr val="000000"/>
                        </a:solidFill>
                        <a:effectLst/>
                        <a:latin typeface="仿宋" panose="02010609060101010101" charset="-122"/>
                        <a:ea typeface="仿宋" panose="02010609060101010101" charset="-122"/>
                      </a:endParaRPr>
                    </a:p>
                  </a:txBody>
                  <a:tcPr marL="67945" marR="635" marT="39370" anchor="ctr">
                    <a:solidFill>
                      <a:srgbClr val="EAEFF7"/>
                    </a:solidFill>
                  </a:tcPr>
                </a:tc>
              </a:tr>
              <a:tr h="317227">
                <a:tc vMerge="1">
                  <a:tcPr/>
                </a:tc>
                <a:tc vMerge="1">
                  <a:tcPr marL="67945" marR="635" marT="39370">
                    <a:solidFill>
                      <a:srgbClr val="EAEFF7"/>
                    </a:solidFill>
                  </a:tcPr>
                </a:tc>
                <a:tc>
                  <a:txBody>
                    <a:bodyPr/>
                    <a:lstStyle/>
                    <a:p>
                      <a:pPr marL="5016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高空作业防护</a:t>
                      </a:r>
                      <a:endParaRPr lang="zh-CN" altLang="en-US" sz="1100" b="1" kern="100">
                        <a:solidFill>
                          <a:srgbClr val="000000"/>
                        </a:solidFill>
                        <a:effectLst/>
                        <a:latin typeface="仿宋" panose="02010609060101010101" charset="-122"/>
                        <a:ea typeface="仿宋" panose="02010609060101010101" charset="-122"/>
                      </a:endParaRPr>
                    </a:p>
                  </a:txBody>
                  <a:tcPr marL="67945" marR="635" marT="39370" anchor="ctr">
                    <a:solidFill>
                      <a:srgbClr val="EAEFF7"/>
                    </a:solidFill>
                  </a:tcPr>
                </a:tc>
                <a:tc>
                  <a:txBody>
                    <a:bodyPr/>
                    <a:lstStyle/>
                    <a:p>
                      <a:pPr marL="63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悬挂安全带的悬索或其他设施，操作平台，上下的梯子或其他通道等。</a:t>
                      </a:r>
                      <a:endParaRPr lang="zh-CN" altLang="en-US" sz="11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a:tc>
                <a:tc vMerge="1">
                  <a:tcPr marL="67945" marR="635" marT="39370">
                    <a:solidFill>
                      <a:srgbClr val="EAEFF7"/>
                    </a:solidFill>
                  </a:tcPr>
                </a:tc>
                <a:tc>
                  <a:txBody>
                    <a:bodyPr/>
                    <a:lstStyle/>
                    <a:p>
                      <a:pPr marL="5016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安全防护用品</a:t>
                      </a:r>
                      <a:endParaRPr lang="zh-CN" altLang="en-US" sz="1100" b="1" kern="100" dirty="0">
                        <a:solidFill>
                          <a:srgbClr val="000000"/>
                        </a:solidFill>
                        <a:effectLst/>
                        <a:latin typeface="仿宋" panose="02010609060101010101" charset="-122"/>
                        <a:ea typeface="仿宋" panose="02010609060101010101" charset="-122"/>
                      </a:endParaRPr>
                    </a:p>
                  </a:txBody>
                  <a:tcPr marL="67945" marR="635" marT="39370" anchor="ctr">
                    <a:solidFill>
                      <a:srgbClr val="EAEFF7"/>
                    </a:solidFill>
                  </a:tcPr>
                </a:tc>
                <a:tc>
                  <a:txBody>
                    <a:bodyPr/>
                    <a:lstStyle/>
                    <a:p>
                      <a:pPr marL="63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安全帽、安全带、工作服、防护口罩、护目眼镜、耳塞、绝缘鞋、手套、袖套等。</a:t>
                      </a:r>
                      <a:endParaRPr lang="zh-CN" altLang="en-US" sz="11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a:tc>
                <a:tc rowSpan="4">
                  <a:txBody>
                    <a:bodyPr/>
                    <a:lstStyle/>
                    <a:p>
                      <a:pPr marL="1714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其他</a:t>
                      </a:r>
                      <a:endParaRPr lang="zh-CN" altLang="en-US" sz="1400" b="1" kern="100" dirty="0">
                        <a:solidFill>
                          <a:srgbClr val="000000"/>
                        </a:solidFill>
                        <a:effectLst/>
                        <a:latin typeface="仿宋" panose="02010609060101010101" charset="-122"/>
                        <a:ea typeface="仿宋" panose="02010609060101010101" charset="-122"/>
                      </a:endParaRPr>
                    </a:p>
                  </a:txBody>
                  <a:tcPr marL="67945" marR="635" marT="39370" anchor="ctr">
                    <a:solidFill>
                      <a:srgbClr val="EAEFF7"/>
                    </a:solidFill>
                  </a:tcPr>
                </a:tc>
                <a:tc>
                  <a:txBody>
                    <a:bodyPr/>
                    <a:lstStyle/>
                    <a:p>
                      <a:pPr marL="18415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检测器具</a:t>
                      </a:r>
                      <a:endParaRPr lang="zh-CN" altLang="en-US" sz="14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电阻仪、力矩扳手、漏保测试仪等。</a:t>
                      </a:r>
                      <a:endParaRPr lang="zh-CN" altLang="en-US" sz="14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a:tc>
                <a:tc vMerge="1">
                  <a:tcPr marL="67945" marR="635" marT="39370">
                    <a:solidFill>
                      <a:srgbClr val="EAEFF7"/>
                    </a:solidFill>
                  </a:tcPr>
                </a:tc>
                <a:tc>
                  <a:txBody>
                    <a:bodyPr/>
                    <a:lstStyle/>
                    <a:p>
                      <a:pPr marL="18415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检测费用</a:t>
                      </a:r>
                      <a:endParaRPr lang="zh-CN" altLang="en-US" sz="14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特种设备检测检验支出。</a:t>
                      </a:r>
                      <a:endParaRPr lang="zh-CN" altLang="en-US" sz="14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a:tc>
                <a:tc vMerge="1">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新型安全措施应用费用</a:t>
                      </a:r>
                      <a:endParaRPr lang="zh-CN" altLang="en-US" sz="1400" b="1" kern="100" dirty="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塔吊智能化防碰撞系统、空间限制器等安全生产适用的新技术、新标准、新工艺、新装备的推广应用支出。</a:t>
                      </a:r>
                      <a:endParaRPr lang="zh-CN" altLang="en-US" sz="14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r>
              <a:tr h="317227">
                <a:tc vMerge="1">
                  <a:tcPr/>
                </a:tc>
                <a:tc vMerge="1">
                  <a:tcPr marL="67945" marR="635" marT="39370">
                    <a:solidFill>
                      <a:srgbClr val="EAEFF7"/>
                    </a:solidFill>
                  </a:tcP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防护搭设人工费用</a:t>
                      </a:r>
                      <a:endParaRPr lang="zh-CN" altLang="en-US" sz="1400" b="1" kern="100">
                        <a:solidFill>
                          <a:srgbClr val="000000"/>
                        </a:solidFill>
                        <a:effectLst/>
                        <a:latin typeface="仿宋" panose="02010609060101010101" charset="-122"/>
                        <a:ea typeface="仿宋" panose="02010609060101010101" charset="-122"/>
                      </a:endParaRPr>
                    </a:p>
                  </a:txBody>
                  <a:tcPr marL="67945" marR="635" marT="39370">
                    <a:solidFill>
                      <a:srgbClr val="EAEFF7"/>
                    </a:solidFill>
                  </a:tcPr>
                </a:tc>
                <a:tc>
                  <a:txBody>
                    <a:bodyPr/>
                    <a:lstStyle/>
                    <a:p>
                      <a:pPr marL="63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临边洞口、交叉作业、高处作业防护搭设的人工费用。</a:t>
                      </a:r>
                      <a:endParaRPr lang="zh-CN" altLang="en-US" sz="1400" b="1" kern="100" dirty="0">
                        <a:solidFill>
                          <a:srgbClr val="000000"/>
                        </a:solidFill>
                        <a:effectLst/>
                        <a:latin typeface="仿宋" panose="02010609060101010101" charset="-122"/>
                        <a:ea typeface="仿宋" panose="02010609060101010101" charset="-122"/>
                      </a:endParaRPr>
                    </a:p>
                  </a:txBody>
                  <a:tcPr marL="67945" marR="635" marT="39370" anchor="ctr">
                    <a:solidFill>
                      <a:srgbClr val="EAEFF7"/>
                    </a:solidFill>
                  </a:tcPr>
                </a:tc>
              </a:tr>
            </a:tbl>
          </a:graphicData>
        </a:graphic>
      </p:graphicFrame>
      <p:sp>
        <p:nvSpPr>
          <p:cNvPr id="10" name="文本框 9"/>
          <p:cNvSpPr txBox="1"/>
          <p:nvPr/>
        </p:nvSpPr>
        <p:spPr>
          <a:xfrm>
            <a:off x="713872" y="5952138"/>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费用使用安全生产费提计、使用、核算、会计处理参照</a:t>
            </a:r>
            <a:r>
              <a:rPr lang="en-US" altLang="zh-CN" sz="1600" b="1" dirty="0">
                <a:latin typeface="仿宋" panose="02010609060101010101" charset="-122"/>
                <a:ea typeface="仿宋" panose="02010609060101010101" charset="-122"/>
                <a:cs typeface="仿宋" panose="02010609060101010101" charset="-122"/>
                <a:sym typeface="+mn-ea"/>
              </a:rPr>
              <a:t>《</a:t>
            </a:r>
            <a:r>
              <a:rPr lang="zh-CN" altLang="en-US" sz="1600" b="1" dirty="0">
                <a:latin typeface="仿宋" panose="02010609060101010101" charset="-122"/>
                <a:ea typeface="仿宋" panose="02010609060101010101" charset="-122"/>
                <a:cs typeface="仿宋" panose="02010609060101010101" charset="-122"/>
                <a:sym typeface="+mn-ea"/>
              </a:rPr>
              <a:t>中建八局安全生产费用管理办法</a:t>
            </a:r>
            <a:r>
              <a:rPr lang="en-US" altLang="zh-CN" sz="1600" b="1" dirty="0">
                <a:latin typeface="仿宋" panose="02010609060101010101" charset="-122"/>
                <a:ea typeface="仿宋" panose="02010609060101010101" charset="-122"/>
                <a:cs typeface="仿宋" panose="02010609060101010101" charset="-122"/>
                <a:sym typeface="+mn-ea"/>
              </a:rPr>
              <a:t>》</a:t>
            </a:r>
            <a:r>
              <a:rPr lang="zh-CN" altLang="en-US" sz="1600" b="1" dirty="0">
                <a:latin typeface="仿宋" panose="02010609060101010101" charset="-122"/>
                <a:ea typeface="仿宋" panose="02010609060101010101" charset="-122"/>
                <a:cs typeface="仿宋" panose="02010609060101010101" charset="-122"/>
                <a:sym typeface="+mn-ea"/>
              </a:rPr>
              <a:t>相关要求执行</a:t>
            </a:r>
            <a:endParaRPr lang="en-US" altLang="zh-CN" sz="1600" b="1" dirty="0">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3.4.5  </a:t>
            </a:r>
            <a:r>
              <a:rPr lang="zh-CN" altLang="en-US" sz="2000" b="1" dirty="0">
                <a:latin typeface="仿宋" panose="02010609060101010101" charset="-122"/>
                <a:ea typeface="仿宋" panose="02010609060101010101" charset="-122"/>
                <a:cs typeface="仿宋" panose="02010609060101010101" charset="-122"/>
              </a:rPr>
              <a:t>安全方案及安全技术交底</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）安全交底类型及要求</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11" name="表格 10"/>
          <p:cNvGraphicFramePr>
            <a:graphicFrameLocks noGrp="1"/>
          </p:cNvGraphicFramePr>
          <p:nvPr/>
        </p:nvGraphicFramePr>
        <p:xfrm>
          <a:off x="911513" y="1772770"/>
          <a:ext cx="10550017" cy="2637025"/>
        </p:xfrm>
        <a:graphic>
          <a:graphicData uri="http://schemas.openxmlformats.org/drawingml/2006/table">
            <a:tbl>
              <a:tblPr>
                <a:tableStyleId>{5C22544A-7EE6-4342-B048-85BDC9FD1C3A}</a:tableStyleId>
              </a:tblPr>
              <a:tblGrid>
                <a:gridCol w="686059"/>
                <a:gridCol w="1918138"/>
                <a:gridCol w="3294993"/>
                <a:gridCol w="4650827"/>
              </a:tblGrid>
              <a:tr h="314603">
                <a:tc>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交底类型</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defTabSz="685800" rtl="0" eaLnBrk="1" latinLnBrk="0" hangingPunct="1">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cs typeface="+mn-cs"/>
                        </a:rPr>
                        <a:t>安全监督要求</a:t>
                      </a:r>
                      <a:endParaRPr lang="zh-CN" altLang="en-US" sz="1400" b="1" kern="100" dirty="0">
                        <a:solidFill>
                          <a:schemeClr val="bg1"/>
                        </a:solidFill>
                        <a:effectLst/>
                        <a:latin typeface="仿宋" panose="02010609060101010101" charset="-122"/>
                        <a:ea typeface="仿宋" panose="02010609060101010101" charset="-122"/>
                        <a:cs typeface="+mn-cs"/>
                      </a:endParaRPr>
                    </a:p>
                  </a:txBody>
                  <a:tcPr marL="67945" marR="85725" marT="43815">
                    <a:solidFill>
                      <a:srgbClr val="00AEEF"/>
                    </a:solidFill>
                  </a:tcPr>
                </a:tc>
                <a:tc>
                  <a:txBody>
                    <a:bodyPr/>
                    <a:lstStyle/>
                    <a:p>
                      <a:pPr marL="17780" marR="0" indent="0" algn="ctr">
                        <a:lnSpc>
                          <a:spcPct val="120000"/>
                        </a:lnSpc>
                        <a:spcAft>
                          <a:spcPts val="0"/>
                        </a:spcAft>
                      </a:pPr>
                      <a:r>
                        <a:rPr lang="zh-CN" altLang="en-US" sz="1400" b="1" kern="100" dirty="0">
                          <a:solidFill>
                            <a:schemeClr val="bg1"/>
                          </a:solidFill>
                          <a:effectLst/>
                          <a:latin typeface="仿宋" panose="02010609060101010101" charset="-122"/>
                          <a:ea typeface="仿宋" panose="02010609060101010101" charset="-122"/>
                        </a:rPr>
                        <a:t>备注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607150">
                <a:tc>
                  <a:txBody>
                    <a:bodyPr/>
                    <a:lstStyle/>
                    <a:p>
                      <a:pPr marL="0" marR="50165" indent="0" algn="ctr">
                        <a:lnSpc>
                          <a:spcPct val="200000"/>
                        </a:lnSpc>
                        <a:spcAft>
                          <a:spcPts val="0"/>
                        </a:spcAft>
                      </a:pPr>
                      <a:r>
                        <a:rPr lang="en-US" altLang="zh-CN" sz="1400" b="1" kern="100" dirty="0">
                          <a:solidFill>
                            <a:srgbClr val="000000"/>
                          </a:solidFill>
                          <a:effectLst/>
                          <a:latin typeface="仿宋" panose="02010609060101010101" charset="-122"/>
                          <a:ea typeface="仿宋" panose="02010609060101010101" charset="-122"/>
                        </a:rPr>
                        <a:t>1</a:t>
                      </a:r>
                      <a:endParaRPr lang="zh-CN" altLang="en-US" sz="1800" b="1" kern="100" dirty="0">
                        <a:solidFill>
                          <a:srgbClr val="000000"/>
                        </a:solidFill>
                        <a:effectLst/>
                        <a:latin typeface="仿宋" panose="02010609060101010101" charset="-122"/>
                        <a:ea typeface="仿宋" panose="02010609060101010101" charset="-122"/>
                      </a:endParaRPr>
                    </a:p>
                  </a:txBody>
                  <a:tcPr marL="68580" marR="17780" marT="78105" marB="22860" anchor="b">
                    <a:solidFill>
                      <a:srgbClr val="EAEFF7"/>
                    </a:solidFill>
                  </a:tcPr>
                </a:tc>
                <a:tc>
                  <a:txBody>
                    <a:bodyPr/>
                    <a:lstStyle/>
                    <a:p>
                      <a:pPr marL="0" marR="0" indent="0" algn="ctr">
                        <a:lnSpc>
                          <a:spcPct val="180000"/>
                        </a:lnSpc>
                        <a:spcAft>
                          <a:spcPts val="0"/>
                        </a:spcAft>
                      </a:pPr>
                      <a:r>
                        <a:rPr lang="zh-CN" altLang="en-US" sz="1400" b="1" kern="100" dirty="0">
                          <a:solidFill>
                            <a:srgbClr val="000000"/>
                          </a:solidFill>
                          <a:effectLst/>
                          <a:latin typeface="仿宋" panose="02010609060101010101" charset="-122"/>
                          <a:ea typeface="仿宋" panose="02010609060101010101" charset="-122"/>
                        </a:rPr>
                        <a:t>新任项目经理安全交底</a:t>
                      </a:r>
                      <a:endParaRPr lang="zh-CN" altLang="en-US" sz="1800" b="1" kern="100" dirty="0">
                        <a:solidFill>
                          <a:srgbClr val="000000"/>
                        </a:solidFill>
                        <a:effectLst/>
                        <a:latin typeface="仿宋" panose="02010609060101010101" charset="-122"/>
                        <a:ea typeface="仿宋" panose="02010609060101010101" charset="-122"/>
                      </a:endParaRPr>
                    </a:p>
                  </a:txBody>
                  <a:tcPr marL="68580" marR="17780" marT="78105" marB="22860">
                    <a:solidFill>
                      <a:srgbClr val="EAEFF7"/>
                    </a:solidFill>
                  </a:tcPr>
                </a:tc>
                <a:tc>
                  <a:txBody>
                    <a:bodyPr/>
                    <a:lstStyle/>
                    <a:p>
                      <a:pPr marL="0"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公司生产副总经理主持，公司安监部负责组织。</a:t>
                      </a:r>
                      <a:endParaRPr lang="zh-CN" altLang="en-US" sz="1800" b="1" kern="100" dirty="0">
                        <a:solidFill>
                          <a:srgbClr val="000000"/>
                        </a:solidFill>
                        <a:effectLst/>
                        <a:latin typeface="仿宋" panose="02010609060101010101" charset="-122"/>
                        <a:ea typeface="仿宋" panose="02010609060101010101" charset="-122"/>
                      </a:endParaRPr>
                    </a:p>
                  </a:txBody>
                  <a:tcPr marL="68580" marR="17780" marT="78105" marB="22860" anchor="ctr">
                    <a:solidFill>
                      <a:srgbClr val="EAEFF7"/>
                    </a:solidFill>
                  </a:tcPr>
                </a:tc>
                <a:tc>
                  <a:txBody>
                    <a:bodyPr/>
                    <a:lstStyle/>
                    <a:p>
                      <a:pPr marL="635"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新任项目经理（首次在担任项目经理</a:t>
                      </a:r>
                      <a:r>
                        <a:rPr lang="en-US" altLang="zh-CN" sz="1400" b="1" kern="100" dirty="0">
                          <a:solidFill>
                            <a:srgbClr val="000000"/>
                          </a:solidFill>
                          <a:effectLst/>
                          <a:latin typeface="仿宋" panose="02010609060101010101" charset="-122"/>
                          <a:ea typeface="仿宋" panose="02010609060101010101" charset="-122"/>
                        </a:rPr>
                        <a:t>/</a:t>
                      </a:r>
                      <a:r>
                        <a:rPr lang="zh-CN" altLang="en-US" sz="1400" b="1" kern="100" dirty="0">
                          <a:solidFill>
                            <a:srgbClr val="000000"/>
                          </a:solidFill>
                          <a:effectLst/>
                          <a:latin typeface="仿宋" panose="02010609060101010101" charset="-122"/>
                          <a:ea typeface="仿宋" panose="02010609060101010101" charset="-122"/>
                        </a:rPr>
                        <a:t>执行经理）上岗前必须接受安全交底。</a:t>
                      </a:r>
                      <a:endParaRPr lang="zh-CN" altLang="en-US" sz="1800" b="1" kern="100" dirty="0">
                        <a:solidFill>
                          <a:srgbClr val="000000"/>
                        </a:solidFill>
                        <a:effectLst/>
                        <a:latin typeface="仿宋" panose="02010609060101010101" charset="-122"/>
                        <a:ea typeface="仿宋" panose="02010609060101010101" charset="-122"/>
                      </a:endParaRPr>
                    </a:p>
                  </a:txBody>
                  <a:tcPr marL="68580" marR="17780" marT="78105" marB="22860">
                    <a:solidFill>
                      <a:srgbClr val="EAEFF7"/>
                    </a:solidFill>
                  </a:tcPr>
                </a:tc>
              </a:tr>
              <a:tr h="426031">
                <a:tc>
                  <a:txBody>
                    <a:bodyPr/>
                    <a:lstStyle/>
                    <a:p>
                      <a:pPr marL="0" marR="50165"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2</a:t>
                      </a:r>
                      <a:endParaRPr lang="zh-CN" altLang="en-US" sz="1800" b="1" kern="100">
                        <a:solidFill>
                          <a:srgbClr val="000000"/>
                        </a:solidFill>
                        <a:effectLst/>
                        <a:latin typeface="仿宋" panose="02010609060101010101" charset="-122"/>
                        <a:ea typeface="仿宋" panose="02010609060101010101" charset="-122"/>
                      </a:endParaRPr>
                    </a:p>
                  </a:txBody>
                  <a:tcPr marL="68580" marR="17780" marT="78105" marB="22860" anchor="b">
                    <a:solidFill>
                      <a:srgbClr val="EAEFF7"/>
                    </a:solidFill>
                  </a:tcPr>
                </a:tc>
                <a:tc>
                  <a:txBody>
                    <a:bodyPr/>
                    <a:lstStyle/>
                    <a:p>
                      <a:pPr marL="0"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安全责任书交底</a:t>
                      </a:r>
                      <a:endParaRPr lang="zh-CN" altLang="en-US" sz="1800" b="1" kern="100" dirty="0">
                        <a:solidFill>
                          <a:srgbClr val="000000"/>
                        </a:solidFill>
                        <a:effectLst/>
                        <a:latin typeface="仿宋" panose="02010609060101010101" charset="-122"/>
                        <a:ea typeface="仿宋" panose="02010609060101010101" charset="-122"/>
                      </a:endParaRPr>
                    </a:p>
                  </a:txBody>
                  <a:tcPr marL="68580" marR="17780" marT="78105" marB="22860">
                    <a:solidFill>
                      <a:srgbClr val="EAEFF7"/>
                    </a:solidFill>
                  </a:tcPr>
                </a:tc>
                <a:tc>
                  <a:txBody>
                    <a:bodyPr/>
                    <a:lstStyle/>
                    <a:p>
                      <a:pPr marL="0"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项目安全总监监督，并进行必要的补充。</a:t>
                      </a:r>
                      <a:endParaRPr lang="zh-CN" altLang="en-US" sz="1800" b="1" kern="100" dirty="0">
                        <a:solidFill>
                          <a:srgbClr val="000000"/>
                        </a:solidFill>
                        <a:effectLst/>
                        <a:latin typeface="仿宋" panose="02010609060101010101" charset="-122"/>
                        <a:ea typeface="仿宋" panose="02010609060101010101" charset="-122"/>
                      </a:endParaRPr>
                    </a:p>
                  </a:txBody>
                  <a:tcPr marL="68580" marR="17780" marT="78105" marB="22860">
                    <a:solidFill>
                      <a:srgbClr val="EAEFF7"/>
                    </a:solidFill>
                  </a:tcPr>
                </a:tc>
                <a:tc>
                  <a:txBody>
                    <a:bodyPr/>
                    <a:lstStyle/>
                    <a:p>
                      <a:pPr marL="635"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项目经理安全责任交底由分公司组织。</a:t>
                      </a:r>
                      <a:endParaRPr lang="zh-CN" altLang="en-US" sz="1800" b="1" kern="100" dirty="0">
                        <a:solidFill>
                          <a:srgbClr val="000000"/>
                        </a:solidFill>
                        <a:effectLst/>
                        <a:latin typeface="仿宋" panose="02010609060101010101" charset="-122"/>
                        <a:ea typeface="仿宋" panose="02010609060101010101" charset="-122"/>
                      </a:endParaRPr>
                    </a:p>
                  </a:txBody>
                  <a:tcPr marL="68580" marR="17780" marT="78105" marB="22860">
                    <a:solidFill>
                      <a:srgbClr val="EAEFF7"/>
                    </a:solidFill>
                  </a:tcPr>
                </a:tc>
              </a:tr>
              <a:tr h="500260">
                <a:tc>
                  <a:txBody>
                    <a:bodyPr/>
                    <a:lstStyle/>
                    <a:p>
                      <a:pPr marL="0" marR="50165"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3</a:t>
                      </a:r>
                      <a:endParaRPr lang="zh-CN" altLang="en-US" sz="1800" b="1" kern="100">
                        <a:solidFill>
                          <a:srgbClr val="000000"/>
                        </a:solidFill>
                        <a:effectLst/>
                        <a:latin typeface="仿宋" panose="02010609060101010101" charset="-122"/>
                        <a:ea typeface="仿宋" panose="02010609060101010101" charset="-122"/>
                      </a:endParaRPr>
                    </a:p>
                  </a:txBody>
                  <a:tcPr marL="68580" marR="17780" marT="78105" marB="22860" anchor="b">
                    <a:solidFill>
                      <a:srgbClr val="EAEFF7"/>
                    </a:solidFill>
                  </a:tcPr>
                </a:tc>
                <a:tc>
                  <a:txBody>
                    <a:bodyPr/>
                    <a:lstStyle/>
                    <a:p>
                      <a:pPr marL="0" marR="0" indent="0" algn="ctr">
                        <a:lnSpc>
                          <a:spcPct val="180000"/>
                        </a:lnSpc>
                        <a:spcAft>
                          <a:spcPts val="0"/>
                        </a:spcAft>
                      </a:pPr>
                      <a:r>
                        <a:rPr lang="zh-CN" altLang="en-US" sz="1400" b="1" kern="100" dirty="0">
                          <a:solidFill>
                            <a:srgbClr val="000000"/>
                          </a:solidFill>
                          <a:effectLst/>
                          <a:latin typeface="仿宋" panose="02010609060101010101" charset="-122"/>
                          <a:ea typeface="仿宋" panose="02010609060101010101" charset="-122"/>
                        </a:rPr>
                        <a:t>施工方案交底</a:t>
                      </a:r>
                      <a:endParaRPr lang="zh-CN" altLang="en-US" sz="1800" b="1" kern="100" dirty="0">
                        <a:solidFill>
                          <a:srgbClr val="000000"/>
                        </a:solidFill>
                        <a:effectLst/>
                        <a:latin typeface="仿宋" panose="02010609060101010101" charset="-122"/>
                        <a:ea typeface="仿宋" panose="02010609060101010101" charset="-122"/>
                      </a:endParaRPr>
                    </a:p>
                  </a:txBody>
                  <a:tcPr marL="68580" marR="17780" marT="78105" marB="22860">
                    <a:solidFill>
                      <a:srgbClr val="EAEFF7"/>
                    </a:solidFill>
                  </a:tcPr>
                </a:tc>
                <a:tc>
                  <a:txBody>
                    <a:bodyPr/>
                    <a:lstStyle/>
                    <a:p>
                      <a:pPr marL="0"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由项目安全总监监督，并应就方案交底中安全措施方面内容提出完善和补充。</a:t>
                      </a:r>
                      <a:endParaRPr lang="zh-CN" altLang="en-US" sz="1800" b="1" kern="100" dirty="0">
                        <a:solidFill>
                          <a:srgbClr val="000000"/>
                        </a:solidFill>
                        <a:effectLst/>
                        <a:latin typeface="仿宋" panose="02010609060101010101" charset="-122"/>
                        <a:ea typeface="仿宋" panose="02010609060101010101" charset="-122"/>
                      </a:endParaRPr>
                    </a:p>
                  </a:txBody>
                  <a:tcPr marL="68580" marR="17780" marT="78105" marB="22860">
                    <a:solidFill>
                      <a:srgbClr val="EAEFF7"/>
                    </a:solidFill>
                  </a:tcPr>
                </a:tc>
                <a:tc>
                  <a:txBody>
                    <a:bodyPr/>
                    <a:lstStyle/>
                    <a:p>
                      <a:pPr marL="635"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方案交底可参见</a:t>
                      </a:r>
                      <a:r>
                        <a:rPr lang="en-US" altLang="zh-CN" sz="1400" b="1" kern="100" dirty="0">
                          <a:solidFill>
                            <a:srgbClr val="000000"/>
                          </a:solidFill>
                          <a:effectLst/>
                          <a:latin typeface="仿宋" panose="02010609060101010101" charset="-122"/>
                          <a:ea typeface="仿宋" panose="02010609060101010101" charset="-122"/>
                        </a:rPr>
                        <a:t>《</a:t>
                      </a:r>
                      <a:r>
                        <a:rPr lang="zh-CN" altLang="en-US" sz="1400" b="1" kern="100" dirty="0">
                          <a:solidFill>
                            <a:srgbClr val="000000"/>
                          </a:solidFill>
                          <a:effectLst/>
                          <a:latin typeface="仿宋" panose="02010609060101010101" charset="-122"/>
                          <a:ea typeface="仿宋" panose="02010609060101010101" charset="-122"/>
                        </a:rPr>
                        <a:t>技术质量管理手册</a:t>
                      </a:r>
                      <a:r>
                        <a:rPr lang="en-US" altLang="zh-CN" sz="1400" b="1" kern="100" dirty="0">
                          <a:solidFill>
                            <a:srgbClr val="000000"/>
                          </a:solidFill>
                          <a:effectLst/>
                          <a:latin typeface="仿宋" panose="02010609060101010101" charset="-122"/>
                          <a:ea typeface="仿宋" panose="02010609060101010101" charset="-122"/>
                        </a:rPr>
                        <a:t>》</a:t>
                      </a:r>
                      <a:r>
                        <a:rPr lang="zh-CN" altLang="en-US" sz="1400" b="1" kern="100" dirty="0">
                          <a:solidFill>
                            <a:srgbClr val="000000"/>
                          </a:solidFill>
                          <a:effectLst/>
                          <a:latin typeface="仿宋" panose="02010609060101010101" charset="-122"/>
                          <a:ea typeface="仿宋" panose="02010609060101010101" charset="-122"/>
                        </a:rPr>
                        <a:t>相关内容</a:t>
                      </a:r>
                      <a:endParaRPr lang="zh-CN" altLang="en-US" sz="1800" b="1" kern="100" dirty="0">
                        <a:solidFill>
                          <a:srgbClr val="000000"/>
                        </a:solidFill>
                        <a:effectLst/>
                        <a:latin typeface="仿宋" panose="02010609060101010101" charset="-122"/>
                        <a:ea typeface="仿宋" panose="02010609060101010101" charset="-122"/>
                      </a:endParaRPr>
                    </a:p>
                  </a:txBody>
                  <a:tcPr marL="68580" marR="17780" marT="78105" marB="22860">
                    <a:solidFill>
                      <a:srgbClr val="EAEFF7"/>
                    </a:solidFill>
                  </a:tcPr>
                </a:tc>
              </a:tr>
              <a:tr h="607150">
                <a:tc>
                  <a:txBody>
                    <a:bodyPr/>
                    <a:lstStyle/>
                    <a:p>
                      <a:pPr marL="0" marR="50165"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4</a:t>
                      </a:r>
                      <a:endParaRPr lang="zh-CN" altLang="en-US" sz="1800" b="1" kern="100">
                        <a:solidFill>
                          <a:srgbClr val="000000"/>
                        </a:solidFill>
                        <a:effectLst/>
                        <a:latin typeface="仿宋" panose="02010609060101010101" charset="-122"/>
                        <a:ea typeface="仿宋" panose="02010609060101010101" charset="-122"/>
                      </a:endParaRPr>
                    </a:p>
                  </a:txBody>
                  <a:tcPr marL="68580" marR="17780" marT="78105" marB="22860" anchor="b">
                    <a:solidFill>
                      <a:srgbClr val="EAEFF7"/>
                    </a:solidFill>
                  </a:tcPr>
                </a:tc>
                <a:tc>
                  <a:txBody>
                    <a:bodyPr/>
                    <a:lstStyle/>
                    <a:p>
                      <a:pPr marL="635"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施工安全技术方案</a:t>
                      </a:r>
                      <a:endParaRPr lang="zh-CN" altLang="en-US" sz="1800" b="1" kern="100">
                        <a:solidFill>
                          <a:srgbClr val="000000"/>
                        </a:solidFill>
                        <a:effectLst/>
                        <a:latin typeface="仿宋" panose="02010609060101010101" charset="-122"/>
                        <a:ea typeface="仿宋" panose="02010609060101010101" charset="-122"/>
                      </a:endParaRPr>
                    </a:p>
                  </a:txBody>
                  <a:tcPr marL="68580" marR="17780" marT="78105" marB="22860" anchor="ctr">
                    <a:solidFill>
                      <a:srgbClr val="EAEFF7"/>
                    </a:solidFill>
                  </a:tcP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由项目安全工程师监督，并应就交底中的安全生产内容进行必要补充。</a:t>
                      </a:r>
                      <a:endParaRPr lang="zh-CN" altLang="en-US" sz="1800" b="1" kern="100">
                        <a:solidFill>
                          <a:srgbClr val="000000"/>
                        </a:solidFill>
                        <a:effectLst/>
                        <a:latin typeface="仿宋" panose="02010609060101010101" charset="-122"/>
                        <a:ea typeface="仿宋" panose="02010609060101010101" charset="-122"/>
                      </a:endParaRPr>
                    </a:p>
                  </a:txBody>
                  <a:tcPr marL="68580" marR="17780" marT="78105" marB="22860" anchor="ctr">
                    <a:solidFill>
                      <a:srgbClr val="EAEFF7"/>
                    </a:solidFill>
                  </a:tcPr>
                </a:tc>
                <a:tc>
                  <a:txBody>
                    <a:bodyPr/>
                    <a:lstStyle/>
                    <a:p>
                      <a:pPr marL="635" marR="0" indent="0" algn="ctr">
                        <a:lnSpc>
                          <a:spcPct val="107000"/>
                        </a:lnSpc>
                        <a:spcAft>
                          <a:spcPts val="515"/>
                        </a:spcAft>
                      </a:pPr>
                      <a:r>
                        <a:rPr lang="zh-CN" altLang="en-US" sz="1400" b="1" kern="100" dirty="0">
                          <a:solidFill>
                            <a:srgbClr val="000000"/>
                          </a:solidFill>
                          <a:effectLst/>
                          <a:latin typeface="仿宋" panose="02010609060101010101" charset="-122"/>
                          <a:ea typeface="仿宋" panose="02010609060101010101" charset="-122"/>
                        </a:rPr>
                        <a:t>施工安全技术交底应按分项工程，分层次、分栋号进行，当同一分项工程工况出现较大差异时，应针对不同工况进行交底</a:t>
                      </a:r>
                      <a:endParaRPr lang="zh-CN" altLang="en-US" sz="1800" b="1" kern="100" dirty="0">
                        <a:solidFill>
                          <a:srgbClr val="000000"/>
                        </a:solidFill>
                        <a:effectLst/>
                        <a:latin typeface="仿宋" panose="02010609060101010101" charset="-122"/>
                        <a:ea typeface="仿宋" panose="02010609060101010101" charset="-122"/>
                      </a:endParaRPr>
                    </a:p>
                  </a:txBody>
                  <a:tcPr marL="68580" marR="17780" marT="78105" marB="22860">
                    <a:solidFill>
                      <a:srgbClr val="EAEFF7"/>
                    </a:solidFill>
                  </a:tcPr>
                </a:tc>
              </a:tr>
            </a:tbl>
          </a:graphicData>
        </a:graphic>
      </p:graphicFrame>
    </p:spTree>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3.4.5  </a:t>
            </a:r>
            <a:r>
              <a:rPr lang="zh-CN" altLang="en-US" sz="2000" b="1" dirty="0">
                <a:latin typeface="仿宋" panose="02010609060101010101" charset="-122"/>
                <a:ea typeface="仿宋" panose="02010609060101010101" charset="-122"/>
                <a:cs typeface="仿宋" panose="02010609060101010101" charset="-122"/>
              </a:rPr>
              <a:t>安全方案及安全技术交底</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）安全交底具体要求</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4" y="1719319"/>
          <a:ext cx="10744458" cy="4058912"/>
        </p:xfrm>
        <a:graphic>
          <a:graphicData uri="http://schemas.openxmlformats.org/drawingml/2006/table">
            <a:tbl>
              <a:tblPr>
                <a:tableStyleId>{5C22544A-7EE6-4342-B048-85BDC9FD1C3A}</a:tableStyleId>
              </a:tblPr>
              <a:tblGrid>
                <a:gridCol w="736026"/>
                <a:gridCol w="1305866"/>
                <a:gridCol w="1082566"/>
                <a:gridCol w="1145627"/>
                <a:gridCol w="1576552"/>
                <a:gridCol w="4897821"/>
              </a:tblGrid>
              <a:tr h="419408">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交底类型</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交底人</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被交底人</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交底时间</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交底内容及要求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426817">
                <a:tc>
                  <a:txBody>
                    <a:bodyPr/>
                    <a:lstStyle/>
                    <a:p>
                      <a:pPr marL="41910" marR="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1</a:t>
                      </a:r>
                      <a:endParaRPr lang="zh-CN" altLang="en-US" sz="1100" b="1" kern="100" dirty="0">
                        <a:solidFill>
                          <a:srgbClr val="000000"/>
                        </a:solidFill>
                        <a:effectLst/>
                        <a:latin typeface="仿宋" panose="02010609060101010101" charset="-122"/>
                        <a:ea typeface="仿宋" panose="02010609060101010101" charset="-122"/>
                      </a:endParaRPr>
                    </a:p>
                  </a:txBody>
                  <a:tcPr marL="67945" marR="3810" marT="71755" anchor="ctr"/>
                </a:tc>
                <a:tc>
                  <a:txBody>
                    <a:bodyPr/>
                    <a:lstStyle/>
                    <a:p>
                      <a:pPr marL="0" marR="4445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新任项目经理安全交底</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nchor="ctr"/>
                </a:tc>
                <a:tc>
                  <a:txBody>
                    <a:bodyPr/>
                    <a:lstStyle/>
                    <a:p>
                      <a:pPr marL="635" marR="0" indent="0" algn="ctr">
                        <a:lnSpc>
                          <a:spcPct val="107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635" marR="0" indent="0" algn="ctr">
                        <a:lnSpc>
                          <a:spcPct val="107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635" marR="0" indent="0" algn="ctr">
                        <a:lnSpc>
                          <a:spcPct val="107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63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生产副总经理</a:t>
                      </a:r>
                      <a:endParaRPr lang="zh-CN" altLang="en-US" sz="1100" b="1" kern="100" dirty="0">
                        <a:solidFill>
                          <a:srgbClr val="000000"/>
                        </a:solidFill>
                        <a:effectLst/>
                        <a:latin typeface="仿宋" panose="02010609060101010101" charset="-122"/>
                        <a:ea typeface="仿宋" panose="02010609060101010101" charset="-122"/>
                      </a:endParaRPr>
                    </a:p>
                  </a:txBody>
                  <a:tcPr marL="67945" marR="3810" marT="71755"/>
                </a:tc>
                <a:tc>
                  <a:txBody>
                    <a:bodyPr/>
                    <a:lstStyle/>
                    <a:p>
                      <a:pPr marL="1905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新任项目经理</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新任项目经理上岗一周内</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项目启动会期间</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nchor="ctr"/>
                </a:tc>
                <a:tc>
                  <a:txBody>
                    <a:bodyPr/>
                    <a:lstStyle/>
                    <a:p>
                      <a:pPr marL="0" marR="0" indent="0" algn="ctr">
                        <a:lnSpc>
                          <a:spcPct val="150000"/>
                        </a:lnSpc>
                        <a:spcAft>
                          <a:spcPts val="0"/>
                        </a:spcAft>
                      </a:pPr>
                      <a:r>
                        <a:rPr lang="zh-CN" altLang="en-US" sz="1100" b="1" kern="100" dirty="0">
                          <a:solidFill>
                            <a:srgbClr val="000000"/>
                          </a:solidFill>
                          <a:effectLst/>
                          <a:latin typeface="仿宋" panose="02010609060101010101" charset="-122"/>
                          <a:ea typeface="仿宋" panose="02010609060101010101" charset="-122"/>
                        </a:rPr>
                        <a:t>包括但不限于法律法规及当地行业监管部门相关要求；项目经理面临的安全生产法律风险及其后果；项目经理应履行的安全生产职责及如何正确履职；如何做好项目安全策划及组织实施；本项目存在的主要安全生产风险；如何处理安全生产事故（事件）；典型事故案例。</a:t>
                      </a:r>
                      <a:endParaRPr lang="zh-CN" altLang="en-US" sz="11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安全交底过程应留存影像资料，交底内容应形成书面材料，交底人、接底人签</a:t>
                      </a:r>
                      <a:endParaRPr lang="zh-CN" altLang="en-US" sz="1100" b="1" kern="100" dirty="0">
                        <a:solidFill>
                          <a:srgbClr val="000000"/>
                        </a:solidFill>
                        <a:effectLst/>
                        <a:latin typeface="仿宋" panose="02010609060101010101" charset="-122"/>
                        <a:ea typeface="仿宋" panose="02010609060101010101" charset="-122"/>
                      </a:endParaRPr>
                    </a:p>
                  </a:txBody>
                  <a:tcPr marL="67945" marR="3810" marT="71755"/>
                </a:tc>
              </a:tr>
              <a:tr h="351076">
                <a:tc>
                  <a:txBody>
                    <a:bodyPr/>
                    <a:lstStyle/>
                    <a:p>
                      <a:pPr marL="41910"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2</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安全责任交底</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nchor="ctr"/>
                </a:tc>
                <a:tc>
                  <a:txBody>
                    <a:bodyPr/>
                    <a:lstStyle/>
                    <a:p>
                      <a:pPr marL="0" marR="5016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项目经理</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nchor="ctr"/>
                </a:tc>
                <a:tc>
                  <a:txBody>
                    <a:bodyPr/>
                    <a:lstStyle/>
                    <a:p>
                      <a:pPr marL="0" marR="2032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项目各岗位管理人员、分包单位主要负责人</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项目开工前，分包单位入场前，新管理人员入职项目后三天内</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本岗位（单位）应履行的安全生产职责、安全生产考核和奖惩措施。</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nchor="ctr"/>
                </a:tc>
              </a:tr>
              <a:tr h="351076">
                <a:tc>
                  <a:txBody>
                    <a:bodyPr/>
                    <a:lstStyle/>
                    <a:p>
                      <a:pPr marL="41910"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3</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施工方案交底</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项目经理、总工程师或方案编制人</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tc>
                <a:tc>
                  <a:txBody>
                    <a:bodyPr/>
                    <a:lstStyle/>
                    <a:p>
                      <a:pPr marL="0" marR="2032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项目施工管理人员，相关分包单位、劳务单位主要负责人</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方案审批完成后，施工作业开始前</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施工时间、部位、顺序、方法、安全技术措施、应急措施，内容应具体、量化、可操作</a:t>
                      </a:r>
                      <a:endParaRPr lang="zh-CN" altLang="en-US" sz="1100" b="1" kern="100" dirty="0">
                        <a:solidFill>
                          <a:srgbClr val="000000"/>
                        </a:solidFill>
                        <a:effectLst/>
                        <a:latin typeface="仿宋" panose="02010609060101010101" charset="-122"/>
                        <a:ea typeface="仿宋" panose="02010609060101010101" charset="-122"/>
                      </a:endParaRPr>
                    </a:p>
                  </a:txBody>
                  <a:tcPr marL="67945" marR="3810" marT="71755" anchor="ctr"/>
                </a:tc>
              </a:tr>
              <a:tr h="351076">
                <a:tc>
                  <a:txBody>
                    <a:bodyPr/>
                    <a:lstStyle/>
                    <a:p>
                      <a:pPr marL="41910"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4</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施工安全技术交底</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nchor="ctr"/>
                </a:tc>
                <a:tc>
                  <a:txBody>
                    <a:bodyPr/>
                    <a:lstStyle/>
                    <a:p>
                      <a:pPr marL="0" marR="5016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直接负责施工管理人员</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tc>
                <a:tc>
                  <a:txBody>
                    <a:bodyPr/>
                    <a:lstStyle/>
                    <a:p>
                      <a:pPr marL="1905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施工作业人员</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nchor="ctr"/>
                </a:tc>
                <a:tc>
                  <a:txBody>
                    <a:bodyPr/>
                    <a:lstStyle/>
                    <a:p>
                      <a:pPr marL="0" marR="2476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施工作业前</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nchor="ctr"/>
                </a:tc>
                <a:tc>
                  <a:txBody>
                    <a:bodyPr/>
                    <a:lstStyle/>
                    <a:p>
                      <a:pPr marL="0" marR="6540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施工时间、部位、具体作业工序、施工中可能存在的危险、个人防护措施、应急措施、质量和安全重点要求，其他重点要求等；内容应简明扼要、通俗易懂</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tc>
              </a:tr>
              <a:tr h="351076">
                <a:tc>
                  <a:txBody>
                    <a:bodyPr/>
                    <a:lstStyle/>
                    <a:p>
                      <a:pPr marL="41910"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5</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装卸货等相关方安全交底</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材料管理人员</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nchor="ctr"/>
                </a:tc>
                <a:tc>
                  <a:txBody>
                    <a:bodyPr/>
                    <a:lstStyle/>
                    <a:p>
                      <a:pPr marL="0" marR="2032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装卸货人员等相关方进场人员</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nchor="ctr"/>
                </a:tc>
                <a:tc>
                  <a:txBody>
                    <a:bodyPr/>
                    <a:lstStyle/>
                    <a:p>
                      <a:pPr marL="0" marR="2476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进场作业前</a:t>
                      </a:r>
                      <a:endParaRPr lang="zh-CN" altLang="en-US" sz="1100" b="1" kern="100">
                        <a:solidFill>
                          <a:srgbClr val="000000"/>
                        </a:solidFill>
                        <a:effectLst/>
                        <a:latin typeface="仿宋" panose="02010609060101010101" charset="-122"/>
                        <a:ea typeface="仿宋" panose="02010609060101010101" charset="-122"/>
                      </a:endParaRPr>
                    </a:p>
                  </a:txBody>
                  <a:tcPr marL="67945" marR="3810" marT="71755"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装卸货地点、材料堆放和装卸要求、听从指挥、个人劳防用品佩戴、劳动纪律及安全注意事项等。</a:t>
                      </a:r>
                      <a:endParaRPr lang="zh-CN" altLang="en-US" sz="1100" b="1" kern="100" dirty="0">
                        <a:solidFill>
                          <a:srgbClr val="000000"/>
                        </a:solidFill>
                        <a:effectLst/>
                        <a:latin typeface="仿宋" panose="02010609060101010101" charset="-122"/>
                        <a:ea typeface="仿宋" panose="02010609060101010101" charset="-122"/>
                      </a:endParaRPr>
                    </a:p>
                  </a:txBody>
                  <a:tcPr marL="67945" marR="3810" marT="71755" anchor="ctr"/>
                </a:tc>
              </a:tr>
            </a:tbl>
          </a:graphicData>
        </a:graphic>
      </p:graphicFrame>
    </p:spTree>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3.4.6</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latin typeface="仿宋" panose="02010609060101010101" charset="-122"/>
                <a:ea typeface="仿宋" panose="02010609060101010101" charset="-122"/>
                <a:cs typeface="仿宋" panose="02010609060101010101" charset="-122"/>
                <a:sym typeface="+mn-ea"/>
              </a:rPr>
              <a:t>危大工程分级管控</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00" name="文本框 99"/>
          <p:cNvSpPr txBox="1"/>
          <p:nvPr/>
        </p:nvSpPr>
        <p:spPr>
          <a:xfrm>
            <a:off x="193040" y="1334135"/>
            <a:ext cx="11750675" cy="645160"/>
          </a:xfrm>
          <a:prstGeom prst="rect">
            <a:avLst/>
          </a:prstGeom>
          <a:noFill/>
          <a:ln w="9525">
            <a:noFill/>
          </a:ln>
        </p:spPr>
        <p:txBody>
          <a:bodyPr wrap="square">
            <a:spAutoFit/>
          </a:bodyPr>
          <a:lstStyle/>
          <a:p>
            <a:pPr indent="0"/>
            <a:r>
              <a:rPr b="1" dirty="0" err="1">
                <a:latin typeface="仿宋" panose="02010609060101010101" charset="-122"/>
                <a:ea typeface="仿宋" panose="02010609060101010101" charset="-122"/>
              </a:rPr>
              <a:t>公司实行危大工程分级监控管理。项目部在每月</a:t>
            </a:r>
            <a:r>
              <a:rPr b="1" dirty="0">
                <a:latin typeface="仿宋" panose="02010609060101010101" charset="-122"/>
                <a:ea typeface="仿宋" panose="02010609060101010101" charset="-122"/>
              </a:rPr>
              <a:t> 25 </a:t>
            </a:r>
            <a:r>
              <a:rPr b="1" dirty="0" err="1">
                <a:latin typeface="仿宋" panose="02010609060101010101" charset="-122"/>
                <a:ea typeface="仿宋" panose="02010609060101010101" charset="-122"/>
              </a:rPr>
              <a:t>日前、分公司在每月</a:t>
            </a:r>
            <a:r>
              <a:rPr b="1" dirty="0">
                <a:latin typeface="仿宋" panose="02010609060101010101" charset="-122"/>
                <a:ea typeface="仿宋" panose="02010609060101010101" charset="-122"/>
              </a:rPr>
              <a:t> 28 </a:t>
            </a:r>
            <a:r>
              <a:rPr b="1" dirty="0" err="1">
                <a:latin typeface="仿宋" panose="02010609060101010101" charset="-122"/>
                <a:ea typeface="仿宋" panose="02010609060101010101" charset="-122"/>
              </a:rPr>
              <a:t>日前将当月《危险源旁站监督记录》及次月《危险源旁站监督计划表》逐级上报，形成公司月度监控计划表</a:t>
            </a:r>
            <a:r>
              <a:rPr b="1" dirty="0">
                <a:latin typeface="仿宋" panose="02010609060101010101" charset="-122"/>
                <a:ea typeface="仿宋" panose="02010609060101010101" charset="-122"/>
              </a:rPr>
              <a:t>。</a:t>
            </a:r>
            <a:endParaRPr b="1" dirty="0">
              <a:latin typeface="仿宋" panose="02010609060101010101" charset="-122"/>
              <a:ea typeface="仿宋" panose="02010609060101010101" charset="-122"/>
            </a:endParaRPr>
          </a:p>
        </p:txBody>
      </p:sp>
      <p:graphicFrame>
        <p:nvGraphicFramePr>
          <p:cNvPr id="4" name="表格 3"/>
          <p:cNvGraphicFramePr/>
          <p:nvPr>
            <p:custDataLst>
              <p:tags r:id="rId2"/>
            </p:custDataLst>
          </p:nvPr>
        </p:nvGraphicFramePr>
        <p:xfrm>
          <a:off x="332691" y="2070548"/>
          <a:ext cx="11201897" cy="3647744"/>
        </p:xfrm>
        <a:graphic>
          <a:graphicData uri="http://schemas.openxmlformats.org/drawingml/2006/table">
            <a:tbl>
              <a:tblPr firstRow="1" bandRow="1">
                <a:tableStyleId>{5940675A-B579-460E-94D1-54222C63F5DA}</a:tableStyleId>
              </a:tblPr>
              <a:tblGrid>
                <a:gridCol w="571217"/>
                <a:gridCol w="688070"/>
                <a:gridCol w="6274485"/>
                <a:gridCol w="1248609"/>
                <a:gridCol w="985838"/>
                <a:gridCol w="1433678"/>
              </a:tblGrid>
              <a:tr h="380097">
                <a:tc>
                  <a:txBody>
                    <a:bodyPr/>
                    <a:lstStyle/>
                    <a:p>
                      <a:pPr indent="0" algn="ctr">
                        <a:buNone/>
                      </a:pPr>
                      <a:r>
                        <a:rPr lang="en-US" sz="1400" b="1" dirty="0" err="1">
                          <a:solidFill>
                            <a:schemeClr val="bg1"/>
                          </a:solidFill>
                          <a:latin typeface="仿宋" panose="02010609060101010101" charset="-122"/>
                          <a:ea typeface="仿宋" panose="02010609060101010101" charset="-122"/>
                          <a:cs typeface="仿宋" panose="02010609060101010101" charset="-122"/>
                        </a:rPr>
                        <a:t>序号</a:t>
                      </a:r>
                      <a:endParaRPr lang="en-US" altLang="en-US" sz="1400" b="1" dirty="0">
                        <a:solidFill>
                          <a:schemeClr val="bg1"/>
                        </a:solidFill>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EEF"/>
                    </a:solidFill>
                  </a:tcPr>
                </a:tc>
                <a:tc>
                  <a:txBody>
                    <a:bodyPr/>
                    <a:lstStyle/>
                    <a:p>
                      <a:pPr indent="0" algn="ctr">
                        <a:buNone/>
                      </a:pPr>
                      <a:r>
                        <a:rPr lang="zh-CN" altLang="en-US" sz="1400" b="1" dirty="0">
                          <a:solidFill>
                            <a:schemeClr val="bg1"/>
                          </a:solidFill>
                          <a:latin typeface="仿宋" panose="02010609060101010101" charset="-122"/>
                          <a:ea typeface="仿宋" panose="02010609060101010101" charset="-122"/>
                          <a:cs typeface="仿宋" panose="02010609060101010101" charset="-122"/>
                        </a:rPr>
                        <a:t> 类别  </a:t>
                      </a:r>
                      <a:endParaRPr lang="zh-CN" altLang="en-US" sz="1400" b="1" dirty="0">
                        <a:solidFill>
                          <a:schemeClr val="bg1"/>
                        </a:solidFill>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EEF"/>
                    </a:solidFill>
                  </a:tcPr>
                </a:tc>
                <a:tc>
                  <a:txBody>
                    <a:bodyPr/>
                    <a:lstStyle/>
                    <a:p>
                      <a:pPr indent="0" algn="ctr">
                        <a:buNone/>
                      </a:pPr>
                      <a:r>
                        <a:rPr lang="zh-CN" altLang="en-US" sz="1400" b="1" dirty="0">
                          <a:solidFill>
                            <a:schemeClr val="bg1"/>
                          </a:solidFill>
                          <a:latin typeface="仿宋" panose="02010609060101010101" charset="-122"/>
                          <a:ea typeface="仿宋" panose="02010609060101010101" charset="-122"/>
                          <a:cs typeface="仿宋" panose="02010609060101010101" charset="-122"/>
                          <a:sym typeface="+mn-ea"/>
                        </a:rPr>
                        <a:t>工作内容</a:t>
                      </a:r>
                      <a:endParaRPr lang="en-US" sz="1400" b="1" dirty="0">
                        <a:solidFill>
                          <a:schemeClr val="bg1"/>
                        </a:solidFill>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EEF"/>
                    </a:solidFill>
                  </a:tcPr>
                </a:tc>
                <a:tc>
                  <a:txBody>
                    <a:bodyPr/>
                    <a:lstStyle/>
                    <a:p>
                      <a:pPr indent="0" algn="ctr">
                        <a:buNone/>
                      </a:pPr>
                      <a:r>
                        <a:rPr lang="zh-CN" altLang="en-US" sz="1400" b="1" dirty="0">
                          <a:solidFill>
                            <a:schemeClr val="bg1"/>
                          </a:solidFill>
                          <a:latin typeface="仿宋" panose="02010609060101010101" charset="-122"/>
                          <a:ea typeface="仿宋" panose="02010609060101010101" charset="-122"/>
                          <a:cs typeface="仿宋" panose="02010609060101010101" charset="-122"/>
                          <a:sym typeface="+mn-ea"/>
                        </a:rPr>
                        <a:t>时间要求</a:t>
                      </a:r>
                      <a:endParaRPr lang="en-US" altLang="en-US" sz="1400" b="1" dirty="0">
                        <a:solidFill>
                          <a:schemeClr val="bg1"/>
                        </a:solidFill>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EEF"/>
                    </a:solidFill>
                  </a:tcPr>
                </a:tc>
                <a:tc>
                  <a:txBody>
                    <a:bodyPr/>
                    <a:lstStyle/>
                    <a:p>
                      <a:pPr indent="0" algn="ctr">
                        <a:buNone/>
                      </a:pPr>
                      <a:r>
                        <a:rPr lang="zh-CN" altLang="en-US" sz="1400" b="1" dirty="0">
                          <a:solidFill>
                            <a:schemeClr val="bg1"/>
                          </a:solidFill>
                          <a:latin typeface="仿宋" panose="02010609060101010101" charset="-122"/>
                          <a:ea typeface="仿宋" panose="02010609060101010101" charset="-122"/>
                          <a:cs typeface="仿宋" panose="02010609060101010101" charset="-122"/>
                          <a:sym typeface="+mn-ea"/>
                        </a:rPr>
                        <a:t>监控组</a:t>
                      </a:r>
                      <a:endParaRPr lang="en-US" altLang="zh-CN" sz="1400" b="1" dirty="0">
                        <a:solidFill>
                          <a:schemeClr val="bg1"/>
                        </a:solidFill>
                        <a:latin typeface="仿宋" panose="02010609060101010101" charset="-122"/>
                        <a:ea typeface="仿宋" panose="02010609060101010101" charset="-122"/>
                        <a:cs typeface="仿宋" panose="02010609060101010101" charset="-122"/>
                        <a:sym typeface="+mn-ea"/>
                      </a:endParaRPr>
                    </a:p>
                    <a:p>
                      <a:pPr indent="0" algn="ctr">
                        <a:buNone/>
                      </a:pPr>
                      <a:r>
                        <a:rPr lang="zh-CN" altLang="en-US" sz="1400" b="1" dirty="0">
                          <a:solidFill>
                            <a:schemeClr val="bg1"/>
                          </a:solidFill>
                          <a:latin typeface="仿宋" panose="02010609060101010101" charset="-122"/>
                          <a:ea typeface="仿宋" panose="02010609060101010101" charset="-122"/>
                          <a:cs typeface="仿宋" panose="02010609060101010101" charset="-122"/>
                          <a:sym typeface="+mn-ea"/>
                        </a:rPr>
                        <a:t>织人</a:t>
                      </a:r>
                      <a:endParaRPr lang="en-US" altLang="en-US" sz="1400" b="1" dirty="0">
                        <a:solidFill>
                          <a:schemeClr val="bg1"/>
                        </a:solidFill>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EEF"/>
                    </a:solidFill>
                  </a:tcPr>
                </a:tc>
                <a:tc>
                  <a:txBody>
                    <a:bodyPr/>
                    <a:lstStyle/>
                    <a:p>
                      <a:pPr indent="0" algn="ctr">
                        <a:buNone/>
                      </a:pPr>
                      <a:r>
                        <a:rPr lang="zh-CN" altLang="en-US" sz="1400" b="1" dirty="0">
                          <a:solidFill>
                            <a:schemeClr val="bg1"/>
                          </a:solidFill>
                          <a:latin typeface="仿宋" panose="02010609060101010101" charset="-122"/>
                          <a:ea typeface="仿宋" panose="02010609060101010101" charset="-122"/>
                          <a:cs typeface="仿宋" panose="02010609060101010101" charset="-122"/>
                          <a:sym typeface="+mn-ea"/>
                        </a:rPr>
                        <a:t> 相关部门</a:t>
                      </a:r>
                      <a:endParaRPr lang="en-US" altLang="en-US" sz="1400" b="1" dirty="0">
                        <a:solidFill>
                          <a:schemeClr val="bg1"/>
                        </a:solidFill>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EEF"/>
                    </a:solidFill>
                  </a:tcPr>
                </a:tc>
              </a:tr>
              <a:tr h="1340776">
                <a:tc>
                  <a:txBody>
                    <a:bodyPr/>
                    <a:lstStyle/>
                    <a:p>
                      <a:pPr indent="0" algn="ctr">
                        <a:buNone/>
                      </a:pPr>
                      <a:r>
                        <a:rPr lang="en-US" sz="1400" b="1" dirty="0">
                          <a:latin typeface="仿宋" panose="02010609060101010101" charset="-122"/>
                          <a:ea typeface="仿宋" panose="02010609060101010101" charset="-122"/>
                          <a:cs typeface="仿宋" panose="02010609060101010101" charset="-122"/>
                        </a:rPr>
                        <a:t>1</a:t>
                      </a:r>
                      <a:endParaRPr lang="en-US" altLang="en-US" sz="1400" b="1" dirty="0">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indent="0" algn="ctr">
                        <a:buNone/>
                      </a:pPr>
                      <a:r>
                        <a:rPr lang="zh-CN" altLang="en-US" sz="1400" b="1" dirty="0">
                          <a:latin typeface="仿宋" panose="02010609060101010101" charset="-122"/>
                          <a:ea typeface="仿宋" panose="02010609060101010101" charset="-122"/>
                          <a:cs typeface="仿宋" panose="02010609060101010101" charset="-122"/>
                        </a:rPr>
                        <a:t>局监控</a:t>
                      </a:r>
                      <a:endParaRPr lang="zh-CN" altLang="en-US" sz="1400" b="1" dirty="0">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indent="0" algn="ctr">
                        <a:buNone/>
                      </a:pPr>
                      <a:r>
                        <a:rPr lang="en-US" sz="1400" b="1" dirty="0" err="1">
                          <a:latin typeface="仿宋" panose="02010609060101010101" charset="-122"/>
                          <a:ea typeface="仿宋" panose="02010609060101010101" charset="-122"/>
                          <a:cs typeface="仿宋" panose="02010609060101010101" charset="-122"/>
                        </a:rPr>
                        <a:t>专项施工方案审批和专家论证情况；专</a:t>
                      </a:r>
                      <a:r>
                        <a:rPr lang="en-US" sz="1400" b="1" dirty="0">
                          <a:latin typeface="仿宋" panose="02010609060101010101" charset="-122"/>
                          <a:ea typeface="仿宋" panose="02010609060101010101" charset="-122"/>
                          <a:cs typeface="仿宋" panose="02010609060101010101" charset="-122"/>
                        </a:rPr>
                        <a:t> </a:t>
                      </a:r>
                      <a:r>
                        <a:rPr lang="en-US" sz="1400" b="1" dirty="0" err="1">
                          <a:latin typeface="仿宋" panose="02010609060101010101" charset="-122"/>
                          <a:ea typeface="仿宋" panose="02010609060101010101" charset="-122"/>
                          <a:cs typeface="仿宋" panose="02010609060101010101" charset="-122"/>
                        </a:rPr>
                        <a:t>项方案交底和安全技术交底情况；作业单位的资源配置情况（人员配备、持证情况、教育情况、设备准备等</a:t>
                      </a:r>
                      <a:r>
                        <a:rPr lang="en-US" sz="1400" b="1" dirty="0">
                          <a:latin typeface="仿宋" panose="02010609060101010101" charset="-122"/>
                          <a:ea typeface="仿宋" panose="02010609060101010101" charset="-122"/>
                          <a:cs typeface="仿宋" panose="02010609060101010101" charset="-122"/>
                        </a:rPr>
                        <a:t>）；</a:t>
                      </a:r>
                      <a:r>
                        <a:rPr lang="en-US" sz="1400" b="1" dirty="0" err="1">
                          <a:latin typeface="仿宋" panose="02010609060101010101" charset="-122"/>
                          <a:ea typeface="仿宋" panose="02010609060101010101" charset="-122"/>
                          <a:cs typeface="仿宋" panose="02010609060101010101" charset="-122"/>
                        </a:rPr>
                        <a:t>安全控专项施工方案审批和专家论证情况；专项方案交底和安全技术交底情况；作业单位的资源配置情况（人员配备、持证</a:t>
                      </a:r>
                      <a:r>
                        <a:rPr lang="en-US" sz="1400" b="1" dirty="0">
                          <a:latin typeface="仿宋" panose="02010609060101010101" charset="-122"/>
                          <a:ea typeface="仿宋" panose="02010609060101010101" charset="-122"/>
                          <a:cs typeface="仿宋" panose="02010609060101010101" charset="-122"/>
                        </a:rPr>
                        <a:t> </a:t>
                      </a:r>
                      <a:r>
                        <a:rPr lang="en-US" sz="1400" b="1" dirty="0" err="1">
                          <a:latin typeface="仿宋" panose="02010609060101010101" charset="-122"/>
                          <a:ea typeface="仿宋" panose="02010609060101010101" charset="-122"/>
                          <a:cs typeface="仿宋" panose="02010609060101010101" charset="-122"/>
                        </a:rPr>
                        <a:t>情况、教育情况、设备准备等</a:t>
                      </a:r>
                      <a:r>
                        <a:rPr lang="en-US" sz="1400" b="1" dirty="0">
                          <a:latin typeface="仿宋" panose="02010609060101010101" charset="-122"/>
                          <a:ea typeface="仿宋" panose="02010609060101010101" charset="-122"/>
                          <a:cs typeface="仿宋" panose="02010609060101010101" charset="-122"/>
                        </a:rPr>
                        <a:t>）；</a:t>
                      </a:r>
                      <a:r>
                        <a:rPr lang="en-US" sz="1400" b="1" dirty="0" err="1">
                          <a:latin typeface="仿宋" panose="02010609060101010101" charset="-122"/>
                          <a:ea typeface="仿宋" panose="02010609060101010101" charset="-122"/>
                          <a:cs typeface="仿宋" panose="02010609060101010101" charset="-122"/>
                        </a:rPr>
                        <a:t>安全控制措施的落实（防护、监测、检测等</a:t>
                      </a:r>
                      <a:r>
                        <a:rPr lang="en-US" sz="1400" b="1" dirty="0">
                          <a:latin typeface="仿宋" panose="02010609060101010101" charset="-122"/>
                          <a:ea typeface="仿宋" panose="02010609060101010101" charset="-122"/>
                          <a:cs typeface="仿宋" panose="02010609060101010101" charset="-122"/>
                        </a:rPr>
                        <a:t>）；</a:t>
                      </a:r>
                      <a:r>
                        <a:rPr lang="en-US" sz="1400" b="1" dirty="0" err="1">
                          <a:latin typeface="仿宋" panose="02010609060101010101" charset="-122"/>
                          <a:ea typeface="仿宋" panose="02010609060101010101" charset="-122"/>
                          <a:cs typeface="仿宋" panose="02010609060101010101" charset="-122"/>
                        </a:rPr>
                        <a:t>应急物资准备情况；其他需要监控的内容</a:t>
                      </a:r>
                      <a:r>
                        <a:rPr lang="en-US" sz="1400" b="1" dirty="0">
                          <a:latin typeface="仿宋" panose="02010609060101010101" charset="-122"/>
                          <a:ea typeface="仿宋" panose="02010609060101010101" charset="-122"/>
                          <a:cs typeface="仿宋" panose="02010609060101010101" charset="-122"/>
                        </a:rPr>
                        <a:t>。</a:t>
                      </a:r>
                      <a:endParaRPr lang="en-US" sz="1400" b="1" dirty="0">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indent="0" algn="ctr">
                        <a:buNone/>
                      </a:pPr>
                      <a:r>
                        <a:rPr lang="en-US" altLang="en-US" sz="1400" b="1" dirty="0" err="1">
                          <a:latin typeface="仿宋" panose="02010609060101010101" charset="-122"/>
                          <a:ea typeface="仿宋" panose="02010609060101010101" charset="-122"/>
                          <a:cs typeface="仿宋" panose="02010609060101010101" charset="-122"/>
                        </a:rPr>
                        <a:t>实施过程关键节点</a:t>
                      </a:r>
                      <a:endParaRPr lang="en-US" altLang="en-US" sz="1400" b="1" dirty="0">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indent="0" algn="ctr">
                        <a:buNone/>
                      </a:pPr>
                      <a:r>
                        <a:rPr lang="en-US" altLang="en-US" sz="1400" b="1" dirty="0" err="1">
                          <a:latin typeface="仿宋" panose="02010609060101010101" charset="-122"/>
                          <a:ea typeface="仿宋" panose="02010609060101010101" charset="-122"/>
                          <a:cs typeface="仿宋" panose="02010609060101010101" charset="-122"/>
                        </a:rPr>
                        <a:t>公司生产副总经理</a:t>
                      </a:r>
                      <a:endParaRPr lang="en-US" altLang="en-US" sz="1400" b="1" dirty="0">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indent="0" algn="ctr">
                        <a:buNone/>
                      </a:pPr>
                      <a:r>
                        <a:rPr lang="zh-CN" altLang="en-US" sz="1400" b="1" dirty="0">
                          <a:latin typeface="仿宋" panose="02010609060101010101" charset="-122"/>
                          <a:ea typeface="仿宋" panose="02010609060101010101" charset="-122"/>
                          <a:cs typeface="仿宋" panose="02010609060101010101" charset="-122"/>
                          <a:sym typeface="+mn-ea"/>
                        </a:rPr>
                        <a:t>工程部、科技部、安监部</a:t>
                      </a:r>
                      <a:endParaRPr lang="zh-CN" altLang="en-US" sz="1400" b="1" dirty="0">
                        <a:latin typeface="仿宋" panose="02010609060101010101" charset="-122"/>
                        <a:ea typeface="仿宋" panose="02010609060101010101" charset="-122"/>
                        <a:cs typeface="仿宋" panose="02010609060101010101" charset="-122"/>
                        <a:sym typeface="+mn-ea"/>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1089064">
                <a:tc>
                  <a:txBody>
                    <a:bodyPr/>
                    <a:lstStyle/>
                    <a:p>
                      <a:pPr indent="0" algn="ctr">
                        <a:buNone/>
                      </a:pPr>
                      <a:r>
                        <a:rPr lang="en-US" sz="1400" b="1">
                          <a:latin typeface="仿宋" panose="02010609060101010101" charset="-122"/>
                          <a:ea typeface="仿宋" panose="02010609060101010101" charset="-122"/>
                          <a:cs typeface="仿宋" panose="02010609060101010101" charset="-122"/>
                        </a:rPr>
                        <a:t>2</a:t>
                      </a:r>
                      <a:endParaRPr lang="en-US" altLang="en-US" sz="1400" b="1">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indent="0" algn="ctr">
                        <a:buNone/>
                      </a:pPr>
                      <a:r>
                        <a:rPr lang="zh-CN" altLang="en-US" sz="1400" b="1">
                          <a:latin typeface="仿宋" panose="02010609060101010101" charset="-122"/>
                          <a:ea typeface="仿宋" panose="02010609060101010101" charset="-122"/>
                          <a:cs typeface="仿宋" panose="02010609060101010101" charset="-122"/>
                        </a:rPr>
                        <a:t>公司 监控</a:t>
                      </a:r>
                      <a:endParaRPr lang="zh-CN" altLang="en-US" sz="1400" b="1">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indent="0" algn="ctr">
                        <a:buNone/>
                      </a:pPr>
                      <a:r>
                        <a:rPr lang="en-US" sz="1400" b="1" dirty="0">
                          <a:latin typeface="仿宋" panose="02010609060101010101" charset="-122"/>
                          <a:ea typeface="仿宋" panose="02010609060101010101" charset="-122"/>
                          <a:cs typeface="仿宋" panose="02010609060101010101" charset="-122"/>
                        </a:rPr>
                        <a:t>复核公司（局）级监控提出问题的整改落实情况。专项施工方案审批和专家论证情况；专项方案交底和安全技术交底情况；作业单位的资源配置情况（人员 </a:t>
                      </a:r>
                      <a:r>
                        <a:rPr lang="en-US" sz="1400" b="1" dirty="0" err="1">
                          <a:latin typeface="仿宋" panose="02010609060101010101" charset="-122"/>
                          <a:ea typeface="仿宋" panose="02010609060101010101" charset="-122"/>
                          <a:cs typeface="仿宋" panose="02010609060101010101" charset="-122"/>
                        </a:rPr>
                        <a:t>配备、持证情况、教育情况、设备准备等</a:t>
                      </a:r>
                      <a:r>
                        <a:rPr lang="en-US" sz="1400" b="1" dirty="0">
                          <a:latin typeface="仿宋" panose="02010609060101010101" charset="-122"/>
                          <a:ea typeface="仿宋" panose="02010609060101010101" charset="-122"/>
                          <a:cs typeface="仿宋" panose="02010609060101010101" charset="-122"/>
                        </a:rPr>
                        <a:t>）；</a:t>
                      </a:r>
                      <a:r>
                        <a:rPr lang="en-US" sz="1400" b="1" dirty="0" err="1">
                          <a:latin typeface="仿宋" panose="02010609060101010101" charset="-122"/>
                          <a:ea typeface="仿宋" panose="02010609060101010101" charset="-122"/>
                          <a:cs typeface="仿宋" panose="02010609060101010101" charset="-122"/>
                        </a:rPr>
                        <a:t>安全控制措施的落实（防护、监测、检测等</a:t>
                      </a:r>
                      <a:r>
                        <a:rPr lang="en-US" sz="1400" b="1" dirty="0">
                          <a:latin typeface="仿宋" panose="02010609060101010101" charset="-122"/>
                          <a:ea typeface="仿宋" panose="02010609060101010101" charset="-122"/>
                          <a:cs typeface="仿宋" panose="02010609060101010101" charset="-122"/>
                        </a:rPr>
                        <a:t>）；</a:t>
                      </a:r>
                      <a:r>
                        <a:rPr lang="en-US" sz="1400" b="1" dirty="0" err="1">
                          <a:latin typeface="仿宋" panose="02010609060101010101" charset="-122"/>
                          <a:ea typeface="仿宋" panose="02010609060101010101" charset="-122"/>
                          <a:cs typeface="仿宋" panose="02010609060101010101" charset="-122"/>
                        </a:rPr>
                        <a:t>应急物资准备情况；其他需要监控的内容</a:t>
                      </a:r>
                      <a:r>
                        <a:rPr lang="en-US" sz="1400" b="1" dirty="0">
                          <a:latin typeface="仿宋" panose="02010609060101010101" charset="-122"/>
                          <a:ea typeface="仿宋" panose="02010609060101010101" charset="-122"/>
                          <a:cs typeface="仿宋" panose="02010609060101010101" charset="-122"/>
                        </a:rPr>
                        <a:t>。</a:t>
                      </a:r>
                      <a:endParaRPr lang="en-US" sz="1400" b="1" dirty="0">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indent="0" algn="ctr">
                        <a:buNone/>
                      </a:pPr>
                      <a:r>
                        <a:rPr lang="en-US" altLang="en-US" sz="1400" b="1" dirty="0" err="1">
                          <a:latin typeface="仿宋" panose="02010609060101010101" charset="-122"/>
                          <a:ea typeface="仿宋" panose="02010609060101010101" charset="-122"/>
                          <a:cs typeface="仿宋" panose="02010609060101010101" charset="-122"/>
                        </a:rPr>
                        <a:t>实施过程关</a:t>
                      </a:r>
                      <a:r>
                        <a:rPr lang="en-US" altLang="en-US" sz="1400" b="1" dirty="0">
                          <a:latin typeface="仿宋" panose="02010609060101010101" charset="-122"/>
                          <a:ea typeface="仿宋" panose="02010609060101010101" charset="-122"/>
                          <a:cs typeface="仿宋" panose="02010609060101010101" charset="-122"/>
                        </a:rPr>
                        <a:t> </a:t>
                      </a:r>
                      <a:r>
                        <a:rPr lang="en-US" altLang="en-US" sz="1400" b="1" dirty="0" err="1">
                          <a:latin typeface="仿宋" panose="02010609060101010101" charset="-122"/>
                          <a:ea typeface="仿宋" panose="02010609060101010101" charset="-122"/>
                          <a:cs typeface="仿宋" panose="02010609060101010101" charset="-122"/>
                        </a:rPr>
                        <a:t>键节点</a:t>
                      </a:r>
                      <a:endParaRPr lang="en-US" altLang="en-US" sz="1400" b="1" dirty="0">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indent="0" algn="ctr">
                        <a:buNone/>
                      </a:pPr>
                      <a:r>
                        <a:rPr lang="en-US" altLang="en-US" sz="1400" b="1" dirty="0" err="1">
                          <a:latin typeface="仿宋" panose="02010609060101010101" charset="-122"/>
                          <a:ea typeface="仿宋" panose="02010609060101010101" charset="-122"/>
                          <a:cs typeface="仿宋" panose="02010609060101010101" charset="-122"/>
                        </a:rPr>
                        <a:t>分公司生产副经理</a:t>
                      </a:r>
                      <a:endParaRPr lang="en-US" altLang="en-US" sz="1400" b="1" dirty="0">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indent="0" algn="ctr">
                        <a:buNone/>
                      </a:pPr>
                      <a:r>
                        <a:rPr lang="en-US" altLang="en-US" sz="1400" b="1" dirty="0" err="1">
                          <a:latin typeface="仿宋" panose="02010609060101010101" charset="-122"/>
                          <a:ea typeface="仿宋" panose="02010609060101010101" charset="-122"/>
                          <a:cs typeface="仿宋" panose="02010609060101010101" charset="-122"/>
                        </a:rPr>
                        <a:t>工程部、科技部、安监部</a:t>
                      </a:r>
                      <a:endParaRPr lang="en-US" altLang="en-US" sz="1400" b="1" dirty="0">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r h="791184">
                <a:tc>
                  <a:txBody>
                    <a:bodyPr/>
                    <a:lstStyle/>
                    <a:p>
                      <a:pPr indent="0" algn="ctr">
                        <a:buNone/>
                      </a:pPr>
                      <a:r>
                        <a:rPr lang="en-US" sz="1400" b="1">
                          <a:latin typeface="仿宋" panose="02010609060101010101" charset="-122"/>
                          <a:ea typeface="仿宋" panose="02010609060101010101" charset="-122"/>
                          <a:cs typeface="仿宋" panose="02010609060101010101" charset="-122"/>
                        </a:rPr>
                        <a:t>3</a:t>
                      </a:r>
                      <a:endParaRPr lang="en-US" altLang="en-US" sz="1400" b="1">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indent="0" algn="ctr">
                        <a:buNone/>
                      </a:pPr>
                      <a:r>
                        <a:rPr lang="zh-CN" altLang="en-US" sz="1400" b="1">
                          <a:latin typeface="仿宋" panose="02010609060101010101" charset="-122"/>
                          <a:ea typeface="仿宋" panose="02010609060101010101" charset="-122"/>
                          <a:cs typeface="仿宋" panose="02010609060101010101" charset="-122"/>
                        </a:rPr>
                        <a:t>项目 监控</a:t>
                      </a:r>
                      <a:endParaRPr lang="zh-CN" altLang="en-US" sz="1400" b="1">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indent="0" algn="ctr">
                        <a:buNone/>
                      </a:pPr>
                      <a:r>
                        <a:rPr lang="en-US" sz="1400" b="1" dirty="0" err="1">
                          <a:latin typeface="仿宋" panose="02010609060101010101" charset="-122"/>
                          <a:ea typeface="仿宋" panose="02010609060101010101" charset="-122"/>
                          <a:cs typeface="仿宋" panose="02010609060101010101" charset="-122"/>
                        </a:rPr>
                        <a:t>安全控制措施的落实（防护、监测、检</a:t>
                      </a:r>
                      <a:r>
                        <a:rPr lang="en-US" sz="1400" b="1" dirty="0">
                          <a:latin typeface="仿宋" panose="02010609060101010101" charset="-122"/>
                          <a:ea typeface="仿宋" panose="02010609060101010101" charset="-122"/>
                          <a:cs typeface="仿宋" panose="02010609060101010101" charset="-122"/>
                        </a:rPr>
                        <a:t> </a:t>
                      </a:r>
                      <a:r>
                        <a:rPr lang="en-US" sz="1400" b="1" dirty="0" err="1">
                          <a:latin typeface="仿宋" panose="02010609060101010101" charset="-122"/>
                          <a:ea typeface="仿宋" panose="02010609060101010101" charset="-122"/>
                          <a:cs typeface="仿宋" panose="02010609060101010101" charset="-122"/>
                        </a:rPr>
                        <a:t>测等</a:t>
                      </a:r>
                      <a:r>
                        <a:rPr lang="en-US" sz="1400" b="1" dirty="0">
                          <a:latin typeface="仿宋" panose="02010609060101010101" charset="-122"/>
                          <a:ea typeface="仿宋" panose="02010609060101010101" charset="-122"/>
                          <a:cs typeface="仿宋" panose="02010609060101010101" charset="-122"/>
                        </a:rPr>
                        <a:t>）；</a:t>
                      </a:r>
                      <a:r>
                        <a:rPr lang="en-US" sz="1400" b="1" dirty="0" err="1">
                          <a:latin typeface="仿宋" panose="02010609060101010101" charset="-122"/>
                          <a:ea typeface="仿宋" panose="02010609060101010101" charset="-122"/>
                          <a:cs typeface="仿宋" panose="02010609060101010101" charset="-122"/>
                        </a:rPr>
                        <a:t>作业人员的教育、交底、上岗资格、安全行为等；施工作业程序与专项施工方案的相符性</a:t>
                      </a:r>
                      <a:r>
                        <a:rPr lang="en-US" sz="1400" b="1" dirty="0">
                          <a:latin typeface="仿宋" panose="02010609060101010101" charset="-122"/>
                          <a:ea typeface="仿宋" panose="02010609060101010101" charset="-122"/>
                          <a:cs typeface="仿宋" panose="02010609060101010101" charset="-122"/>
                        </a:rPr>
                        <a:t>。</a:t>
                      </a:r>
                      <a:endParaRPr lang="en-US" sz="1400" b="1" dirty="0">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indent="0" algn="ctr">
                        <a:buNone/>
                      </a:pPr>
                      <a:r>
                        <a:rPr lang="en-US" altLang="en-US" sz="1400" b="1" dirty="0" err="1">
                          <a:latin typeface="仿宋" panose="02010609060101010101" charset="-122"/>
                          <a:ea typeface="仿宋" panose="02010609060101010101" charset="-122"/>
                          <a:cs typeface="仿宋" panose="02010609060101010101" charset="-122"/>
                        </a:rPr>
                        <a:t>分部分项工程实施全过程</a:t>
                      </a:r>
                      <a:endParaRPr lang="en-US" altLang="en-US" sz="1400" b="1" dirty="0">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indent="0" algn="ctr">
                        <a:buNone/>
                      </a:pPr>
                      <a:r>
                        <a:rPr lang="en-US" altLang="en-US" sz="1400" b="1" dirty="0" err="1">
                          <a:latin typeface="仿宋" panose="02010609060101010101" charset="-122"/>
                          <a:ea typeface="仿宋" panose="02010609060101010101" charset="-122"/>
                          <a:cs typeface="仿宋" panose="02010609060101010101" charset="-122"/>
                        </a:rPr>
                        <a:t>项目经理</a:t>
                      </a:r>
                      <a:endParaRPr lang="en-US" altLang="en-US" sz="1400" b="1" dirty="0">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p>
                      <a:pPr indent="0" algn="ctr">
                        <a:buNone/>
                      </a:pPr>
                      <a:r>
                        <a:rPr lang="en-US" altLang="en-US" sz="1400" b="1" dirty="0">
                          <a:latin typeface="仿宋" panose="02010609060101010101" charset="-122"/>
                          <a:ea typeface="仿宋" panose="02010609060101010101" charset="-122"/>
                          <a:cs typeface="仿宋" panose="02010609060101010101" charset="-122"/>
                        </a:rPr>
                        <a:t>工程部、技术部、安全部、物资部</a:t>
                      </a:r>
                      <a:endParaRPr lang="en-US" altLang="en-US" sz="1400" b="1" dirty="0">
                        <a:latin typeface="仿宋" panose="02010609060101010101" charset="-122"/>
                        <a:ea typeface="仿宋" panose="02010609060101010101" charset="-122"/>
                        <a:cs typeface="仿宋" panose="02010609060101010101"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r>
            </a:tbl>
          </a:graphicData>
        </a:graphic>
      </p:graphicFrame>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肘形连接符 3"/>
          <p:cNvCxnSpPr>
            <a:stCxn id="19" idx="2"/>
            <a:endCxn id="8" idx="3"/>
          </p:cNvCxnSpPr>
          <p:nvPr>
            <p:custDataLst>
              <p:tags r:id="rId1"/>
            </p:custDataLst>
          </p:nvPr>
        </p:nvCxnSpPr>
        <p:spPr>
          <a:xfrm rot="10800000" flipV="1">
            <a:off x="1480820" y="2201545"/>
            <a:ext cx="594360" cy="2021840"/>
          </a:xfrm>
          <a:prstGeom prst="bentConnector3">
            <a:avLst>
              <a:gd name="adj1" fmla="val 50000"/>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 name="肘形连接符 4"/>
          <p:cNvCxnSpPr>
            <a:stCxn id="12" idx="2"/>
            <a:endCxn id="8" idx="3"/>
          </p:cNvCxnSpPr>
          <p:nvPr>
            <p:custDataLst>
              <p:tags r:id="rId2"/>
            </p:custDataLst>
          </p:nvPr>
        </p:nvCxnSpPr>
        <p:spPr>
          <a:xfrm rot="10800000" flipV="1">
            <a:off x="1480820" y="3495675"/>
            <a:ext cx="594995" cy="727710"/>
          </a:xfrm>
          <a:prstGeom prst="bentConnector3">
            <a:avLst>
              <a:gd name="adj1" fmla="val 49947"/>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肘形连接符 6"/>
          <p:cNvCxnSpPr>
            <a:stCxn id="26" idx="2"/>
            <a:endCxn id="8" idx="3"/>
          </p:cNvCxnSpPr>
          <p:nvPr>
            <p:custDataLst>
              <p:tags r:id="rId3"/>
            </p:custDataLst>
          </p:nvPr>
        </p:nvCxnSpPr>
        <p:spPr>
          <a:xfrm rot="10800000">
            <a:off x="1480820" y="4223385"/>
            <a:ext cx="595630" cy="565785"/>
          </a:xfrm>
          <a:prstGeom prst="bentConnector3">
            <a:avLst>
              <a:gd name="adj1" fmla="val 50000"/>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8" name="肘形连接符 237"/>
          <p:cNvCxnSpPr>
            <a:stCxn id="214" idx="2"/>
            <a:endCxn id="8" idx="3"/>
          </p:cNvCxnSpPr>
          <p:nvPr>
            <p:custDataLst>
              <p:tags r:id="rId4"/>
            </p:custDataLst>
          </p:nvPr>
        </p:nvCxnSpPr>
        <p:spPr>
          <a:xfrm rot="10800000">
            <a:off x="1480820" y="4223385"/>
            <a:ext cx="596265" cy="1859915"/>
          </a:xfrm>
          <a:prstGeom prst="bentConnector3">
            <a:avLst>
              <a:gd name="adj1" fmla="val 49947"/>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圆角矩形 7"/>
          <p:cNvSpPr/>
          <p:nvPr>
            <p:custDataLst>
              <p:tags r:id="rId5"/>
            </p:custDataLst>
          </p:nvPr>
        </p:nvSpPr>
        <p:spPr>
          <a:xfrm>
            <a:off x="843915" y="3176905"/>
            <a:ext cx="636905" cy="209232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文本框 8"/>
          <p:cNvSpPr txBox="1"/>
          <p:nvPr>
            <p:custDataLst>
              <p:tags r:id="rId6"/>
            </p:custDataLst>
          </p:nvPr>
        </p:nvSpPr>
        <p:spPr>
          <a:xfrm>
            <a:off x="962025" y="3522345"/>
            <a:ext cx="400050" cy="1400175"/>
          </a:xfrm>
          <a:prstGeom prst="rect">
            <a:avLst/>
          </a:prstGeom>
          <a:noFill/>
        </p:spPr>
        <p:txBody>
          <a:bodyPr vert="eaVert" wrap="square" rtlCol="0">
            <a:noAutofit/>
          </a:bodyPr>
          <a:lstStyle/>
          <a:p>
            <a:pPr marL="0" indent="0" algn="l">
              <a:lnSpc>
                <a:spcPct val="100000"/>
              </a:lnSpc>
              <a:spcBef>
                <a:spcPts val="0"/>
              </a:spcBef>
              <a:spcAft>
                <a:spcPts val="0"/>
              </a:spcAft>
              <a:buSzPct val="100000"/>
            </a:pPr>
            <a:r>
              <a:rPr lang="zh-CN" altLang="en-US" sz="2000" b="1" kern="100" dirty="0">
                <a:solidFill>
                  <a:schemeClr val="bg1"/>
                </a:solidFill>
                <a:effectLst/>
                <a:latin typeface="仿宋" panose="02010609060101010101" charset="-122"/>
                <a:ea typeface="仿宋" panose="02010609060101010101" charset="-122"/>
                <a:sym typeface="+mn-ea"/>
              </a:rPr>
              <a:t>法规规章</a:t>
            </a:r>
            <a:endParaRPr lang="zh-CN" altLang="en-US" sz="2000" b="1" kern="100" spc="300" dirty="0">
              <a:solidFill>
                <a:schemeClr val="bg1"/>
              </a:solidFill>
              <a:effectLst/>
              <a:latin typeface="仿宋" panose="02010609060101010101" charset="-122"/>
              <a:ea typeface="仿宋" panose="02010609060101010101" charset="-122"/>
              <a:sym typeface="+mn-ea"/>
            </a:endParaRPr>
          </a:p>
        </p:txBody>
      </p:sp>
      <p:sp>
        <p:nvSpPr>
          <p:cNvPr id="10" name="矩形 9"/>
          <p:cNvSpPr/>
          <p:nvPr>
            <p:custDataLst>
              <p:tags r:id="rId7"/>
            </p:custDataLst>
          </p:nvPr>
        </p:nvSpPr>
        <p:spPr>
          <a:xfrm>
            <a:off x="2924810" y="3138170"/>
            <a:ext cx="3874135" cy="927735"/>
          </a:xfrm>
          <a:prstGeom prst="rect">
            <a:avLst/>
          </a:prstGeom>
          <a:noFill/>
          <a:ln>
            <a:solidFill>
              <a:schemeClr val="bg1">
                <a:lumMod val="65000"/>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custDataLst>
              <p:tags r:id="rId8"/>
            </p:custDataLst>
          </p:nvPr>
        </p:nvSpPr>
        <p:spPr>
          <a:xfrm>
            <a:off x="2846705" y="3216910"/>
            <a:ext cx="3798570" cy="723900"/>
          </a:xfrm>
          <a:prstGeom prst="rect">
            <a:avLst/>
          </a:prstGeom>
          <a:noFill/>
        </p:spPr>
        <p:txBody>
          <a:bodyPr wrap="square" rtlCol="0" anchor="t" anchorCtr="0">
            <a:noAutofit/>
          </a:bodyPr>
          <a:lstStyle/>
          <a:p>
            <a:pPr marL="260985" marR="0" indent="0" algn="ctr">
              <a:lnSpc>
                <a:spcPct val="150000"/>
              </a:lnSpc>
              <a:spcAft>
                <a:spcPts val="0"/>
              </a:spcAft>
            </a:pPr>
            <a:r>
              <a:rPr lang="en-US" altLang="zh-CN" sz="1600" b="1" kern="100" dirty="0">
                <a:effectLst/>
                <a:latin typeface="仿宋" panose="02010609060101010101" charset="-122"/>
                <a:ea typeface="仿宋" panose="02010609060101010101" charset="-122"/>
                <a:sym typeface="+mn-ea"/>
              </a:rPr>
              <a:t>《</a:t>
            </a:r>
            <a:r>
              <a:rPr lang="zh-CN" altLang="en-US" sz="1600" b="1" kern="100" dirty="0">
                <a:effectLst/>
                <a:latin typeface="仿宋" panose="02010609060101010101" charset="-122"/>
                <a:ea typeface="仿宋" panose="02010609060101010101" charset="-122"/>
                <a:sym typeface="+mn-ea"/>
              </a:rPr>
              <a:t>生产安全事故报告和调查处理条例</a:t>
            </a:r>
            <a:r>
              <a:rPr lang="en-US" altLang="zh-CN" sz="1600" b="1" kern="100" dirty="0">
                <a:effectLst/>
                <a:latin typeface="仿宋" panose="02010609060101010101" charset="-122"/>
                <a:ea typeface="仿宋" panose="02010609060101010101" charset="-122"/>
                <a:sym typeface="+mn-ea"/>
              </a:rPr>
              <a:t>》</a:t>
            </a:r>
            <a:r>
              <a:rPr lang="zh-CN" altLang="en-US" sz="1600" b="1" kern="100">
                <a:effectLst/>
                <a:latin typeface="仿宋" panose="02010609060101010101" charset="-122"/>
                <a:ea typeface="仿宋" panose="02010609060101010101" charset="-122"/>
                <a:sym typeface="+mn-ea"/>
              </a:rPr>
              <a:t>国务院令第 </a:t>
            </a:r>
            <a:r>
              <a:rPr lang="en-US" altLang="zh-CN" sz="1600" b="1" kern="100">
                <a:effectLst/>
                <a:latin typeface="仿宋" panose="02010609060101010101" charset="-122"/>
                <a:ea typeface="仿宋" panose="02010609060101010101" charset="-122"/>
                <a:sym typeface="+mn-ea"/>
              </a:rPr>
              <a:t>493 </a:t>
            </a:r>
            <a:r>
              <a:rPr lang="zh-CN" altLang="en-US" sz="1600" b="1" kern="100">
                <a:effectLst/>
                <a:latin typeface="仿宋" panose="02010609060101010101" charset="-122"/>
                <a:ea typeface="仿宋" panose="02010609060101010101" charset="-122"/>
                <a:sym typeface="+mn-ea"/>
              </a:rPr>
              <a:t>号</a:t>
            </a:r>
            <a:endParaRPr lang="zh-CN" altLang="en-US" sz="1600" b="1" kern="100" spc="150">
              <a:solidFill>
                <a:schemeClr val="tx1">
                  <a:lumMod val="85000"/>
                  <a:lumOff val="15000"/>
                </a:schemeClr>
              </a:solidFill>
              <a:effectLst/>
              <a:latin typeface="仿宋" panose="02010609060101010101" charset="-122"/>
              <a:ea typeface="仿宋" panose="02010609060101010101" charset="-122"/>
              <a:sym typeface="+mn-ea"/>
            </a:endParaRPr>
          </a:p>
        </p:txBody>
      </p:sp>
      <p:sp>
        <p:nvSpPr>
          <p:cNvPr id="12" name="椭圆 11"/>
          <p:cNvSpPr/>
          <p:nvPr>
            <p:custDataLst>
              <p:tags r:id="rId9"/>
            </p:custDataLst>
          </p:nvPr>
        </p:nvSpPr>
        <p:spPr>
          <a:xfrm>
            <a:off x="2075815" y="3216910"/>
            <a:ext cx="557530" cy="557530"/>
          </a:xfrm>
          <a:prstGeom prst="ellipse">
            <a:avLst/>
          </a:prstGeom>
          <a:noFill/>
          <a:ln>
            <a:solidFill>
              <a:schemeClr val="accent2">
                <a:alpha val="7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 name="椭圆 12"/>
          <p:cNvSpPr/>
          <p:nvPr>
            <p:custDataLst>
              <p:tags r:id="rId10"/>
            </p:custDataLst>
          </p:nvPr>
        </p:nvSpPr>
        <p:spPr>
          <a:xfrm>
            <a:off x="2146300" y="3287395"/>
            <a:ext cx="415925" cy="416560"/>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US" altLang="zh-CN" b="1"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椭圆 13"/>
          <p:cNvSpPr/>
          <p:nvPr>
            <p:custDataLst>
              <p:tags r:id="rId11"/>
            </p:custDataLst>
          </p:nvPr>
        </p:nvSpPr>
        <p:spPr>
          <a:xfrm>
            <a:off x="2593340" y="3457575"/>
            <a:ext cx="74930" cy="75565"/>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15" name="直接连接符 14"/>
          <p:cNvCxnSpPr/>
          <p:nvPr>
            <p:custDataLst>
              <p:tags r:id="rId12"/>
            </p:custDataLst>
          </p:nvPr>
        </p:nvCxnSpPr>
        <p:spPr>
          <a:xfrm>
            <a:off x="2661285" y="3495675"/>
            <a:ext cx="26225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custDataLst>
              <p:tags r:id="rId13"/>
            </p:custDataLst>
          </p:nvPr>
        </p:nvSpPr>
        <p:spPr>
          <a:xfrm>
            <a:off x="2133600" y="3310890"/>
            <a:ext cx="441325" cy="369570"/>
          </a:xfrm>
          <a:prstGeom prst="rect">
            <a:avLst/>
          </a:prstGeom>
        </p:spPr>
        <p:txBody>
          <a:bodyPr wrap="square">
            <a:normAutofit/>
          </a:bodyPr>
          <a:lstStyle/>
          <a:p>
            <a:pPr algn="ct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02</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矩形 16"/>
          <p:cNvSpPr/>
          <p:nvPr>
            <p:custDataLst>
              <p:tags r:id="rId14"/>
            </p:custDataLst>
          </p:nvPr>
        </p:nvSpPr>
        <p:spPr>
          <a:xfrm>
            <a:off x="2944495" y="1769110"/>
            <a:ext cx="3226435" cy="927735"/>
          </a:xfrm>
          <a:prstGeom prst="rect">
            <a:avLst/>
          </a:prstGeom>
          <a:noFill/>
          <a:ln>
            <a:solidFill>
              <a:schemeClr val="bg1">
                <a:lumMod val="65000"/>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文本框 17"/>
          <p:cNvSpPr txBox="1"/>
          <p:nvPr>
            <p:custDataLst>
              <p:tags r:id="rId15"/>
            </p:custDataLst>
          </p:nvPr>
        </p:nvSpPr>
        <p:spPr>
          <a:xfrm>
            <a:off x="2971800" y="1839595"/>
            <a:ext cx="3171190" cy="723900"/>
          </a:xfrm>
          <a:prstGeom prst="rect">
            <a:avLst/>
          </a:prstGeom>
          <a:noFill/>
        </p:spPr>
        <p:txBody>
          <a:bodyPr wrap="square" rtlCol="0" anchor="t" anchorCtr="0">
            <a:noAutofit/>
          </a:bodyPr>
          <a:lstStyle/>
          <a:p>
            <a:pPr marL="52070" marR="0" indent="0" algn="ctr">
              <a:lnSpc>
                <a:spcPct val="150000"/>
              </a:lnSpc>
              <a:spcAft>
                <a:spcPts val="0"/>
              </a:spcAft>
            </a:pPr>
            <a:r>
              <a:rPr lang="en-US" altLang="zh-CN" sz="1600" b="1" kern="100" dirty="0">
                <a:effectLst/>
                <a:latin typeface="仿宋" panose="02010609060101010101" charset="-122"/>
                <a:ea typeface="仿宋" panose="02010609060101010101" charset="-122"/>
                <a:sym typeface="+mn-ea"/>
              </a:rPr>
              <a:t>《</a:t>
            </a:r>
            <a:r>
              <a:rPr lang="zh-CN" altLang="en-US" sz="1600" b="1" kern="100" dirty="0">
                <a:effectLst/>
                <a:latin typeface="仿宋" panose="02010609060101010101" charset="-122"/>
                <a:ea typeface="仿宋" panose="02010609060101010101" charset="-122"/>
                <a:sym typeface="+mn-ea"/>
              </a:rPr>
              <a:t>建设工程安全生产管理条例</a:t>
            </a:r>
            <a:r>
              <a:rPr lang="en-US" altLang="zh-CN" sz="1600" b="1" kern="100" dirty="0">
                <a:effectLst/>
                <a:latin typeface="仿宋" panose="02010609060101010101" charset="-122"/>
                <a:ea typeface="仿宋" panose="02010609060101010101" charset="-122"/>
                <a:sym typeface="+mn-ea"/>
              </a:rPr>
              <a:t>》</a:t>
            </a:r>
            <a:endParaRPr lang="en-US" altLang="zh-CN" sz="1600" b="1" kern="100" dirty="0">
              <a:effectLst/>
              <a:latin typeface="仿宋" panose="02010609060101010101" charset="-122"/>
              <a:ea typeface="仿宋" panose="02010609060101010101" charset="-122"/>
              <a:sym typeface="+mn-ea"/>
            </a:endParaRPr>
          </a:p>
          <a:p>
            <a:pPr marL="52070" marR="0" indent="0" algn="ctr">
              <a:lnSpc>
                <a:spcPct val="150000"/>
              </a:lnSpc>
              <a:spcAft>
                <a:spcPts val="0"/>
              </a:spcAft>
            </a:pPr>
            <a:r>
              <a:rPr lang="zh-CN" altLang="en-US" sz="1600" b="1" kern="100">
                <a:effectLst/>
                <a:latin typeface="仿宋" panose="02010609060101010101" charset="-122"/>
                <a:ea typeface="仿宋" panose="02010609060101010101" charset="-122"/>
                <a:sym typeface="+mn-ea"/>
              </a:rPr>
              <a:t>国务院令第 </a:t>
            </a:r>
            <a:r>
              <a:rPr lang="en-US" altLang="zh-CN" sz="1600" b="1" kern="100">
                <a:effectLst/>
                <a:latin typeface="仿宋" panose="02010609060101010101" charset="-122"/>
                <a:ea typeface="仿宋" panose="02010609060101010101" charset="-122"/>
                <a:sym typeface="+mn-ea"/>
              </a:rPr>
              <a:t>393 </a:t>
            </a:r>
            <a:r>
              <a:rPr lang="zh-CN" altLang="en-US" sz="1600" b="1" kern="100">
                <a:effectLst/>
                <a:latin typeface="仿宋" panose="02010609060101010101" charset="-122"/>
                <a:ea typeface="仿宋" panose="02010609060101010101" charset="-122"/>
                <a:sym typeface="+mn-ea"/>
              </a:rPr>
              <a:t>号</a:t>
            </a:r>
            <a:endParaRPr lang="zh-CN" altLang="en-US" sz="1600" b="1" kern="100">
              <a:solidFill>
                <a:srgbClr val="000000"/>
              </a:solidFill>
              <a:effectLst/>
              <a:latin typeface="仿宋" panose="02010609060101010101" charset="-122"/>
              <a:ea typeface="仿宋" panose="02010609060101010101" charset="-122"/>
            </a:endParaRPr>
          </a:p>
          <a:p>
            <a:pPr marL="52070" marR="0" indent="0" algn="ctr">
              <a:lnSpc>
                <a:spcPct val="150000"/>
              </a:lnSpc>
              <a:spcAft>
                <a:spcPts val="0"/>
              </a:spcAft>
            </a:pPr>
            <a:endParaRPr lang="zh-CN" altLang="en-US" sz="1600" b="1" kern="100" spc="150" dirty="0">
              <a:solidFill>
                <a:srgbClr val="000000"/>
              </a:solidFill>
              <a:effectLst/>
              <a:latin typeface="仿宋" panose="02010609060101010101" charset="-122"/>
              <a:ea typeface="仿宋" panose="02010609060101010101" charset="-122"/>
              <a:sym typeface="+mn-ea"/>
            </a:endParaRPr>
          </a:p>
        </p:txBody>
      </p:sp>
      <p:sp>
        <p:nvSpPr>
          <p:cNvPr id="19" name="椭圆 18"/>
          <p:cNvSpPr/>
          <p:nvPr>
            <p:custDataLst>
              <p:tags r:id="rId16"/>
            </p:custDataLst>
          </p:nvPr>
        </p:nvSpPr>
        <p:spPr>
          <a:xfrm>
            <a:off x="2075180" y="1922780"/>
            <a:ext cx="557530" cy="557530"/>
          </a:xfrm>
          <a:prstGeom prst="ellipse">
            <a:avLst/>
          </a:prstGeom>
          <a:noFill/>
          <a:ln>
            <a:solidFill>
              <a:schemeClr val="accent1">
                <a:alpha val="7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 name="椭圆 19"/>
          <p:cNvSpPr/>
          <p:nvPr>
            <p:custDataLst>
              <p:tags r:id="rId17"/>
            </p:custDataLst>
          </p:nvPr>
        </p:nvSpPr>
        <p:spPr>
          <a:xfrm>
            <a:off x="2145665" y="1993265"/>
            <a:ext cx="415925" cy="416560"/>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US" altLang="zh-CN" b="1" dirty="0">
              <a:latin typeface="Arial" panose="020B0604020202020204" pitchFamily="34" charset="0"/>
              <a:ea typeface="微软雅黑" panose="020B0503020204020204" pitchFamily="34" charset="-122"/>
              <a:sym typeface="Arial" panose="020B0604020202020204" pitchFamily="34" charset="0"/>
            </a:endParaRPr>
          </a:p>
        </p:txBody>
      </p:sp>
      <p:sp>
        <p:nvSpPr>
          <p:cNvPr id="21" name="椭圆 20"/>
          <p:cNvSpPr/>
          <p:nvPr>
            <p:custDataLst>
              <p:tags r:id="rId18"/>
            </p:custDataLst>
          </p:nvPr>
        </p:nvSpPr>
        <p:spPr>
          <a:xfrm>
            <a:off x="2592705" y="2164080"/>
            <a:ext cx="74930" cy="75565"/>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22" name="直接连接符 21"/>
          <p:cNvCxnSpPr/>
          <p:nvPr>
            <p:custDataLst>
              <p:tags r:id="rId19"/>
            </p:custDataLst>
          </p:nvPr>
        </p:nvCxnSpPr>
        <p:spPr>
          <a:xfrm>
            <a:off x="2660650" y="2201545"/>
            <a:ext cx="26225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矩形 22"/>
          <p:cNvSpPr/>
          <p:nvPr>
            <p:custDataLst>
              <p:tags r:id="rId20"/>
            </p:custDataLst>
          </p:nvPr>
        </p:nvSpPr>
        <p:spPr>
          <a:xfrm>
            <a:off x="2132965" y="2016760"/>
            <a:ext cx="441325" cy="369570"/>
          </a:xfrm>
          <a:prstGeom prst="rect">
            <a:avLst/>
          </a:prstGeom>
        </p:spPr>
        <p:txBody>
          <a:bodyPr wrap="square">
            <a:normAutofit/>
          </a:bodyPr>
          <a:lstStyle/>
          <a:p>
            <a:pPr algn="ct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01</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矩形 23"/>
          <p:cNvSpPr/>
          <p:nvPr>
            <p:custDataLst>
              <p:tags r:id="rId21"/>
            </p:custDataLst>
          </p:nvPr>
        </p:nvSpPr>
        <p:spPr>
          <a:xfrm>
            <a:off x="2945130" y="4405630"/>
            <a:ext cx="3018790" cy="927735"/>
          </a:xfrm>
          <a:prstGeom prst="rect">
            <a:avLst/>
          </a:prstGeom>
          <a:noFill/>
          <a:ln>
            <a:solidFill>
              <a:schemeClr val="bg1">
                <a:lumMod val="65000"/>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5" name="文本框 24"/>
          <p:cNvSpPr txBox="1"/>
          <p:nvPr>
            <p:custDataLst>
              <p:tags r:id="rId22"/>
            </p:custDataLst>
          </p:nvPr>
        </p:nvSpPr>
        <p:spPr>
          <a:xfrm>
            <a:off x="3001645" y="4533900"/>
            <a:ext cx="2840990" cy="723900"/>
          </a:xfrm>
          <a:prstGeom prst="rect">
            <a:avLst/>
          </a:prstGeom>
          <a:noFill/>
        </p:spPr>
        <p:txBody>
          <a:bodyPr wrap="square" rtlCol="0" anchor="t" anchorCtr="0">
            <a:noAutofit/>
          </a:bodyPr>
          <a:lstStyle/>
          <a:p>
            <a:pPr marL="52070" marR="0" indent="0" algn="ctr">
              <a:lnSpc>
                <a:spcPct val="150000"/>
              </a:lnSpc>
              <a:spcAft>
                <a:spcPts val="0"/>
              </a:spcAft>
            </a:pPr>
            <a:r>
              <a:rPr lang="en-US" altLang="zh-CN" sz="1600" b="1" kern="100" dirty="0">
                <a:effectLst/>
                <a:latin typeface="仿宋" panose="02010609060101010101" charset="-122"/>
                <a:ea typeface="仿宋" panose="02010609060101010101" charset="-122"/>
                <a:sym typeface="+mn-ea"/>
              </a:rPr>
              <a:t>《</a:t>
            </a:r>
            <a:r>
              <a:rPr lang="zh-CN" altLang="en-US" sz="1600" b="1" kern="100" dirty="0">
                <a:effectLst/>
                <a:latin typeface="仿宋" panose="02010609060101010101" charset="-122"/>
                <a:ea typeface="仿宋" panose="02010609060101010101" charset="-122"/>
                <a:sym typeface="+mn-ea"/>
              </a:rPr>
              <a:t>安全生产许可证条例</a:t>
            </a:r>
            <a:r>
              <a:rPr lang="en-US" altLang="zh-CN" sz="1600" b="1" kern="100" dirty="0">
                <a:effectLst/>
                <a:latin typeface="仿宋" panose="02010609060101010101" charset="-122"/>
                <a:ea typeface="仿宋" panose="02010609060101010101" charset="-122"/>
                <a:sym typeface="+mn-ea"/>
              </a:rPr>
              <a:t>》</a:t>
            </a:r>
            <a:endParaRPr lang="en-US" altLang="zh-CN" sz="1600" b="1" kern="100" dirty="0">
              <a:effectLst/>
              <a:latin typeface="仿宋" panose="02010609060101010101" charset="-122"/>
              <a:ea typeface="仿宋" panose="02010609060101010101" charset="-122"/>
              <a:sym typeface="+mn-ea"/>
            </a:endParaRPr>
          </a:p>
          <a:p>
            <a:pPr marL="52070" marR="0" indent="0" algn="ctr">
              <a:lnSpc>
                <a:spcPct val="150000"/>
              </a:lnSpc>
              <a:spcAft>
                <a:spcPts val="0"/>
              </a:spcAft>
            </a:pPr>
            <a:r>
              <a:rPr lang="zh-CN" altLang="en-US" sz="1600" b="1" kern="100">
                <a:effectLst/>
                <a:latin typeface="仿宋" panose="02010609060101010101" charset="-122"/>
                <a:ea typeface="仿宋" panose="02010609060101010101" charset="-122"/>
                <a:sym typeface="+mn-ea"/>
              </a:rPr>
              <a:t>国务院令第 </a:t>
            </a:r>
            <a:r>
              <a:rPr lang="en-US" altLang="zh-CN" sz="1600" b="1" kern="100">
                <a:effectLst/>
                <a:latin typeface="仿宋" panose="02010609060101010101" charset="-122"/>
                <a:ea typeface="仿宋" panose="02010609060101010101" charset="-122"/>
                <a:sym typeface="+mn-ea"/>
              </a:rPr>
              <a:t>397 </a:t>
            </a:r>
            <a:r>
              <a:rPr lang="zh-CN" altLang="en-US" sz="1600" b="1" kern="100">
                <a:effectLst/>
                <a:latin typeface="仿宋" panose="02010609060101010101" charset="-122"/>
                <a:ea typeface="仿宋" panose="02010609060101010101" charset="-122"/>
                <a:sym typeface="+mn-ea"/>
              </a:rPr>
              <a:t>号</a:t>
            </a:r>
            <a:endParaRPr lang="zh-CN" altLang="en-US" sz="1600" b="1" kern="100">
              <a:solidFill>
                <a:srgbClr val="000000"/>
              </a:solidFill>
              <a:effectLst/>
              <a:latin typeface="仿宋" panose="02010609060101010101" charset="-122"/>
              <a:ea typeface="仿宋" panose="02010609060101010101" charset="-122"/>
            </a:endParaRPr>
          </a:p>
          <a:p>
            <a:pPr marL="52070" marR="0" indent="0" algn="ctr">
              <a:lnSpc>
                <a:spcPct val="150000"/>
              </a:lnSpc>
              <a:spcAft>
                <a:spcPts val="0"/>
              </a:spcAft>
            </a:pPr>
            <a:endParaRPr lang="zh-CN" altLang="en-US" sz="1600" b="1" kern="100" spc="150" dirty="0">
              <a:solidFill>
                <a:srgbClr val="000000"/>
              </a:solidFill>
              <a:effectLst/>
              <a:latin typeface="仿宋" panose="02010609060101010101" charset="-122"/>
              <a:ea typeface="仿宋" panose="02010609060101010101" charset="-122"/>
              <a:sym typeface="+mn-ea"/>
            </a:endParaRPr>
          </a:p>
        </p:txBody>
      </p:sp>
      <p:sp>
        <p:nvSpPr>
          <p:cNvPr id="26" name="椭圆 25"/>
          <p:cNvSpPr/>
          <p:nvPr>
            <p:custDataLst>
              <p:tags r:id="rId23"/>
            </p:custDataLst>
          </p:nvPr>
        </p:nvSpPr>
        <p:spPr>
          <a:xfrm>
            <a:off x="2076450" y="4510405"/>
            <a:ext cx="557530" cy="557530"/>
          </a:xfrm>
          <a:prstGeom prst="ellipse">
            <a:avLst/>
          </a:prstGeom>
          <a:noFill/>
          <a:ln>
            <a:solidFill>
              <a:schemeClr val="accent3">
                <a:alpha val="7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7" name="椭圆 26"/>
          <p:cNvSpPr/>
          <p:nvPr>
            <p:custDataLst>
              <p:tags r:id="rId24"/>
            </p:custDataLst>
          </p:nvPr>
        </p:nvSpPr>
        <p:spPr>
          <a:xfrm>
            <a:off x="2146935" y="4580890"/>
            <a:ext cx="415925" cy="416560"/>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US" altLang="zh-CN" b="1" dirty="0">
              <a:latin typeface="Arial" panose="020B0604020202020204" pitchFamily="34" charset="0"/>
              <a:ea typeface="微软雅黑" panose="020B0503020204020204" pitchFamily="34" charset="-122"/>
              <a:sym typeface="Arial" panose="020B0604020202020204" pitchFamily="34" charset="0"/>
            </a:endParaRPr>
          </a:p>
        </p:txBody>
      </p:sp>
      <p:sp>
        <p:nvSpPr>
          <p:cNvPr id="28" name="椭圆 27"/>
          <p:cNvSpPr/>
          <p:nvPr>
            <p:custDataLst>
              <p:tags r:id="rId25"/>
            </p:custDataLst>
          </p:nvPr>
        </p:nvSpPr>
        <p:spPr>
          <a:xfrm>
            <a:off x="2593975" y="4751705"/>
            <a:ext cx="74930" cy="75565"/>
          </a:xfrm>
          <a:prstGeom prst="ellipse">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29" name="直接连接符 28"/>
          <p:cNvCxnSpPr/>
          <p:nvPr>
            <p:custDataLst>
              <p:tags r:id="rId26"/>
            </p:custDataLst>
          </p:nvPr>
        </p:nvCxnSpPr>
        <p:spPr>
          <a:xfrm>
            <a:off x="2661920" y="4789170"/>
            <a:ext cx="26225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矩形 29"/>
          <p:cNvSpPr/>
          <p:nvPr>
            <p:custDataLst>
              <p:tags r:id="rId27"/>
            </p:custDataLst>
          </p:nvPr>
        </p:nvSpPr>
        <p:spPr>
          <a:xfrm>
            <a:off x="2134235" y="4604385"/>
            <a:ext cx="441325" cy="369570"/>
          </a:xfrm>
          <a:prstGeom prst="rect">
            <a:avLst/>
          </a:prstGeom>
        </p:spPr>
        <p:txBody>
          <a:bodyPr wrap="square">
            <a:normAutofit/>
          </a:bodyPr>
          <a:lstStyle/>
          <a:p>
            <a:pPr algn="ct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03</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211" name="矩形 210"/>
          <p:cNvSpPr/>
          <p:nvPr>
            <p:custDataLst>
              <p:tags r:id="rId28"/>
            </p:custDataLst>
          </p:nvPr>
        </p:nvSpPr>
        <p:spPr>
          <a:xfrm>
            <a:off x="2945765" y="5699760"/>
            <a:ext cx="3018790" cy="927735"/>
          </a:xfrm>
          <a:prstGeom prst="rect">
            <a:avLst/>
          </a:prstGeom>
          <a:noFill/>
          <a:ln>
            <a:solidFill>
              <a:schemeClr val="bg1">
                <a:lumMod val="65000"/>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2" name="文本框 211"/>
          <p:cNvSpPr txBox="1"/>
          <p:nvPr>
            <p:custDataLst>
              <p:tags r:id="rId29"/>
            </p:custDataLst>
          </p:nvPr>
        </p:nvSpPr>
        <p:spPr>
          <a:xfrm>
            <a:off x="3001645" y="5828030"/>
            <a:ext cx="2840990" cy="723900"/>
          </a:xfrm>
          <a:prstGeom prst="rect">
            <a:avLst/>
          </a:prstGeom>
          <a:noFill/>
        </p:spPr>
        <p:txBody>
          <a:bodyPr wrap="square" rtlCol="0" anchor="t" anchorCtr="0">
            <a:normAutofit/>
          </a:bodyPr>
          <a:lstStyle/>
          <a:p>
            <a:pPr algn="ctr" fontAlgn="auto">
              <a:lnSpc>
                <a:spcPct val="120000"/>
              </a:lnSpc>
            </a:pPr>
            <a:r>
              <a:rPr lang="en-US" altLang="zh-CN" sz="1600" b="1" kern="100" dirty="0">
                <a:effectLst/>
                <a:latin typeface="仿宋" panose="02010609060101010101" charset="-122"/>
                <a:ea typeface="仿宋" panose="02010609060101010101" charset="-122"/>
                <a:sym typeface="+mn-ea"/>
              </a:rPr>
              <a:t>《</a:t>
            </a:r>
            <a:r>
              <a:rPr lang="zh-CN" altLang="en-US" sz="1600" b="1" kern="100" dirty="0">
                <a:effectLst/>
                <a:latin typeface="仿宋" panose="02010609060101010101" charset="-122"/>
                <a:ea typeface="仿宋" panose="02010609060101010101" charset="-122"/>
                <a:sym typeface="+mn-ea"/>
              </a:rPr>
              <a:t>生产安全事故应急条例</a:t>
            </a:r>
            <a:r>
              <a:rPr lang="en-US" altLang="zh-CN" sz="1600" b="1" kern="100" dirty="0">
                <a:effectLst/>
                <a:latin typeface="仿宋" panose="02010609060101010101" charset="-122"/>
                <a:ea typeface="仿宋" panose="02010609060101010101" charset="-122"/>
                <a:sym typeface="+mn-ea"/>
              </a:rPr>
              <a:t>》</a:t>
            </a:r>
            <a:endParaRPr lang="en-US" altLang="zh-CN" sz="1600" b="1" kern="100" dirty="0">
              <a:effectLst/>
              <a:latin typeface="仿宋" panose="02010609060101010101" charset="-122"/>
              <a:ea typeface="仿宋" panose="02010609060101010101" charset="-122"/>
              <a:sym typeface="+mn-ea"/>
            </a:endParaRPr>
          </a:p>
          <a:p>
            <a:pPr algn="ctr" fontAlgn="auto">
              <a:lnSpc>
                <a:spcPct val="120000"/>
              </a:lnSpc>
            </a:pPr>
            <a:r>
              <a:rPr lang="zh-CN" altLang="en-US" sz="1600" b="1" kern="100">
                <a:effectLst/>
                <a:latin typeface="仿宋" panose="02010609060101010101" charset="-122"/>
                <a:ea typeface="仿宋" panose="02010609060101010101" charset="-122"/>
                <a:sym typeface="+mn-ea"/>
              </a:rPr>
              <a:t>国务院令第 </a:t>
            </a:r>
            <a:r>
              <a:rPr lang="en-US" altLang="zh-CN" sz="1600" b="1" kern="100">
                <a:effectLst/>
                <a:latin typeface="仿宋" panose="02010609060101010101" charset="-122"/>
                <a:ea typeface="仿宋" panose="02010609060101010101" charset="-122"/>
                <a:sym typeface="+mn-ea"/>
              </a:rPr>
              <a:t>708 </a:t>
            </a:r>
            <a:r>
              <a:rPr lang="zh-CN" altLang="en-US" sz="1600" b="1" kern="100">
                <a:effectLst/>
                <a:latin typeface="仿宋" panose="02010609060101010101" charset="-122"/>
                <a:ea typeface="仿宋" panose="02010609060101010101" charset="-122"/>
                <a:sym typeface="+mn-ea"/>
              </a:rPr>
              <a:t>号</a:t>
            </a:r>
            <a:endParaRPr lang="zh-CN" altLang="en-US" sz="1600" b="1" kern="100" dirty="0">
              <a:solidFill>
                <a:srgbClr val="000000"/>
              </a:solidFill>
              <a:effectLst/>
              <a:latin typeface="仿宋" panose="02010609060101010101" charset="-122"/>
              <a:ea typeface="仿宋" panose="02010609060101010101" charset="-122"/>
            </a:endParaRPr>
          </a:p>
          <a:p>
            <a:pPr algn="ctr" fontAlgn="auto">
              <a:lnSpc>
                <a:spcPct val="120000"/>
              </a:lnSpc>
            </a:pPr>
            <a:endParaRPr lang="zh-CN" altLang="en-US" sz="1600" spc="150">
              <a:solidFill>
                <a:schemeClr val="tx1">
                  <a:lumMod val="85000"/>
                  <a:lumOff val="15000"/>
                </a:schemeClr>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214" name="椭圆 213"/>
          <p:cNvSpPr/>
          <p:nvPr>
            <p:custDataLst>
              <p:tags r:id="rId30"/>
            </p:custDataLst>
          </p:nvPr>
        </p:nvSpPr>
        <p:spPr>
          <a:xfrm>
            <a:off x="2077085" y="5804535"/>
            <a:ext cx="557530" cy="557530"/>
          </a:xfrm>
          <a:prstGeom prst="ellipse">
            <a:avLst/>
          </a:prstGeom>
          <a:noFill/>
          <a:ln>
            <a:solidFill>
              <a:schemeClr val="accent4">
                <a:alpha val="7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5" name="椭圆 214"/>
          <p:cNvSpPr/>
          <p:nvPr>
            <p:custDataLst>
              <p:tags r:id="rId31"/>
            </p:custDataLst>
          </p:nvPr>
        </p:nvSpPr>
        <p:spPr>
          <a:xfrm>
            <a:off x="2147570" y="5875020"/>
            <a:ext cx="415925" cy="416560"/>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US" altLang="zh-CN" b="1" dirty="0">
              <a:latin typeface="Arial" panose="020B0604020202020204" pitchFamily="34" charset="0"/>
              <a:ea typeface="微软雅黑" panose="020B0503020204020204" pitchFamily="34" charset="-122"/>
              <a:sym typeface="Arial" panose="020B0604020202020204" pitchFamily="34" charset="0"/>
            </a:endParaRPr>
          </a:p>
        </p:txBody>
      </p:sp>
      <p:sp>
        <p:nvSpPr>
          <p:cNvPr id="216" name="椭圆 215"/>
          <p:cNvSpPr/>
          <p:nvPr>
            <p:custDataLst>
              <p:tags r:id="rId32"/>
            </p:custDataLst>
          </p:nvPr>
        </p:nvSpPr>
        <p:spPr>
          <a:xfrm>
            <a:off x="2594610" y="6045200"/>
            <a:ext cx="74930" cy="75565"/>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217" name="直接连接符 216"/>
          <p:cNvCxnSpPr/>
          <p:nvPr>
            <p:custDataLst>
              <p:tags r:id="rId33"/>
            </p:custDataLst>
          </p:nvPr>
        </p:nvCxnSpPr>
        <p:spPr>
          <a:xfrm>
            <a:off x="2662555" y="6083300"/>
            <a:ext cx="26225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6" name="矩形 55"/>
          <p:cNvSpPr/>
          <p:nvPr>
            <p:custDataLst>
              <p:tags r:id="rId34"/>
            </p:custDataLst>
          </p:nvPr>
        </p:nvSpPr>
        <p:spPr>
          <a:xfrm>
            <a:off x="2134870" y="5898515"/>
            <a:ext cx="441325" cy="369570"/>
          </a:xfrm>
          <a:prstGeom prst="rect">
            <a:avLst/>
          </a:prstGeom>
        </p:spPr>
        <p:txBody>
          <a:bodyPr wrap="square">
            <a:normAutofit/>
          </a:bodyPr>
          <a:lstStyle/>
          <a:p>
            <a:pPr algn="ct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04</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94" name="组合 93"/>
          <p:cNvGrpSpPr/>
          <p:nvPr/>
        </p:nvGrpSpPr>
        <p:grpSpPr>
          <a:xfrm>
            <a:off x="6799580" y="1742440"/>
            <a:ext cx="4003675" cy="4842510"/>
            <a:chOff x="11108" y="1604"/>
            <a:chExt cx="6305" cy="7626"/>
          </a:xfrm>
        </p:grpSpPr>
        <p:sp>
          <p:nvSpPr>
            <p:cNvPr id="66" name="矩形 65"/>
            <p:cNvSpPr/>
            <p:nvPr>
              <p:custDataLst>
                <p:tags r:id="rId35"/>
              </p:custDataLst>
            </p:nvPr>
          </p:nvSpPr>
          <p:spPr>
            <a:xfrm>
              <a:off x="12479" y="4488"/>
              <a:ext cx="4754" cy="2353"/>
            </a:xfrm>
            <a:prstGeom prst="rect">
              <a:avLst/>
            </a:prstGeom>
            <a:noFill/>
            <a:ln>
              <a:solidFill>
                <a:schemeClr val="bg1">
                  <a:lumMod val="65000"/>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7" name="文本框 66"/>
            <p:cNvSpPr txBox="1"/>
            <p:nvPr>
              <p:custDataLst>
                <p:tags r:id="rId36"/>
              </p:custDataLst>
            </p:nvPr>
          </p:nvSpPr>
          <p:spPr>
            <a:xfrm>
              <a:off x="12300" y="4822"/>
              <a:ext cx="5113" cy="1908"/>
            </a:xfrm>
            <a:prstGeom prst="rect">
              <a:avLst/>
            </a:prstGeom>
            <a:noFill/>
          </p:spPr>
          <p:txBody>
            <a:bodyPr wrap="square" rtlCol="0" anchor="t" anchorCtr="0"/>
            <a:lstStyle/>
            <a:p>
              <a:pPr marL="68580" marR="0" indent="0" algn="ctr">
                <a:lnSpc>
                  <a:spcPct val="150000"/>
                </a:lnSpc>
                <a:spcAft>
                  <a:spcPts val="0"/>
                </a:spcAft>
              </a:pPr>
              <a:r>
                <a:rPr lang="en-US" altLang="zh-CN" sz="1600" b="1" kern="100" dirty="0">
                  <a:effectLst/>
                  <a:latin typeface="仿宋" panose="02010609060101010101" charset="-122"/>
                  <a:ea typeface="仿宋" panose="02010609060101010101" charset="-122"/>
                  <a:sym typeface="+mn-ea"/>
                </a:rPr>
                <a:t>《</a:t>
              </a:r>
              <a:r>
                <a:rPr lang="zh-CN" altLang="en-US" sz="1600" b="1" kern="100" dirty="0">
                  <a:effectLst/>
                  <a:latin typeface="仿宋" panose="02010609060101010101" charset="-122"/>
                  <a:ea typeface="仿宋" panose="02010609060101010101" charset="-122"/>
                  <a:sym typeface="+mn-ea"/>
                </a:rPr>
                <a:t>危险性较大的分部分项工程安全管理规定</a:t>
              </a:r>
              <a:r>
                <a:rPr lang="en-US" altLang="zh-CN" sz="1600" b="1" kern="100" dirty="0">
                  <a:effectLst/>
                  <a:latin typeface="仿宋" panose="02010609060101010101" charset="-122"/>
                  <a:ea typeface="仿宋" panose="02010609060101010101" charset="-122"/>
                  <a:sym typeface="+mn-ea"/>
                </a:rPr>
                <a:t>》</a:t>
              </a:r>
              <a:endParaRPr lang="en-US" altLang="zh-CN" sz="1600" b="1" kern="100" dirty="0">
                <a:effectLst/>
                <a:latin typeface="仿宋" panose="02010609060101010101" charset="-122"/>
                <a:ea typeface="仿宋" panose="02010609060101010101" charset="-122"/>
                <a:sym typeface="+mn-ea"/>
              </a:endParaRPr>
            </a:p>
            <a:p>
              <a:pPr marL="68580" marR="0" indent="0" algn="ctr">
                <a:lnSpc>
                  <a:spcPct val="150000"/>
                </a:lnSpc>
                <a:spcAft>
                  <a:spcPts val="0"/>
                </a:spcAft>
              </a:pPr>
              <a:r>
                <a:rPr lang="zh-CN" altLang="en-US" sz="1600" b="1" kern="100" dirty="0">
                  <a:effectLst/>
                  <a:latin typeface="仿宋" panose="02010609060101010101" charset="-122"/>
                  <a:ea typeface="仿宋" panose="02010609060101010101" charset="-122"/>
                  <a:sym typeface="+mn-ea"/>
                </a:rPr>
                <a:t>住建部令第 </a:t>
              </a:r>
              <a:r>
                <a:rPr lang="en-US" altLang="zh-CN" sz="1600" b="1" kern="100" dirty="0">
                  <a:effectLst/>
                  <a:latin typeface="仿宋" panose="02010609060101010101" charset="-122"/>
                  <a:ea typeface="仿宋" panose="02010609060101010101" charset="-122"/>
                  <a:sym typeface="+mn-ea"/>
                </a:rPr>
                <a:t>37 </a:t>
              </a:r>
              <a:r>
                <a:rPr lang="zh-CN" altLang="en-US" sz="1600" b="1" kern="100" dirty="0">
                  <a:effectLst/>
                  <a:latin typeface="仿宋" panose="02010609060101010101" charset="-122"/>
                  <a:ea typeface="仿宋" panose="02010609060101010101" charset="-122"/>
                  <a:sym typeface="+mn-ea"/>
                </a:rPr>
                <a:t>号</a:t>
              </a:r>
              <a:endParaRPr lang="zh-CN" altLang="en-US" sz="1600" b="1" kern="100" dirty="0">
                <a:solidFill>
                  <a:srgbClr val="000000"/>
                </a:solidFill>
                <a:effectLst/>
                <a:latin typeface="仿宋" panose="02010609060101010101" charset="-122"/>
                <a:ea typeface="仿宋" panose="02010609060101010101" charset="-122"/>
              </a:endParaRPr>
            </a:p>
            <a:p>
              <a:pPr marL="68580" marR="0" indent="0" algn="ctr">
                <a:lnSpc>
                  <a:spcPct val="150000"/>
                </a:lnSpc>
                <a:spcAft>
                  <a:spcPts val="0"/>
                </a:spcAft>
              </a:pPr>
              <a:endParaRPr lang="zh-CN" altLang="en-US" sz="1600" b="1" kern="100" spc="150" dirty="0">
                <a:solidFill>
                  <a:srgbClr val="000000"/>
                </a:solidFill>
                <a:effectLst/>
                <a:latin typeface="仿宋" panose="02010609060101010101" charset="-122"/>
                <a:ea typeface="仿宋" panose="02010609060101010101" charset="-122"/>
                <a:sym typeface="+mn-ea"/>
              </a:endParaRPr>
            </a:p>
          </p:txBody>
        </p:sp>
        <p:sp>
          <p:nvSpPr>
            <p:cNvPr id="68" name="椭圆 67"/>
            <p:cNvSpPr/>
            <p:nvPr>
              <p:custDataLst>
                <p:tags r:id="rId37"/>
              </p:custDataLst>
            </p:nvPr>
          </p:nvSpPr>
          <p:spPr>
            <a:xfrm>
              <a:off x="11152" y="4984"/>
              <a:ext cx="878" cy="878"/>
            </a:xfrm>
            <a:prstGeom prst="ellipse">
              <a:avLst/>
            </a:prstGeom>
            <a:noFill/>
            <a:ln>
              <a:solidFill>
                <a:schemeClr val="accent2">
                  <a:alpha val="7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9" name="椭圆 68"/>
            <p:cNvSpPr/>
            <p:nvPr>
              <p:custDataLst>
                <p:tags r:id="rId38"/>
              </p:custDataLst>
            </p:nvPr>
          </p:nvSpPr>
          <p:spPr>
            <a:xfrm>
              <a:off x="11271" y="5103"/>
              <a:ext cx="655" cy="656"/>
            </a:xfrm>
            <a:prstGeom prst="ellipse">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US" altLang="zh-CN" b="1" dirty="0">
                <a:latin typeface="Arial" panose="020B0604020202020204" pitchFamily="34" charset="0"/>
                <a:ea typeface="微软雅黑" panose="020B0503020204020204" pitchFamily="34" charset="-122"/>
                <a:sym typeface="Arial" panose="020B0604020202020204" pitchFamily="34" charset="0"/>
              </a:endParaRPr>
            </a:p>
          </p:txBody>
        </p:sp>
        <p:cxnSp>
          <p:nvCxnSpPr>
            <p:cNvPr id="71" name="直接连接符 70"/>
            <p:cNvCxnSpPr/>
            <p:nvPr>
              <p:custDataLst>
                <p:tags r:id="rId39"/>
              </p:custDataLst>
            </p:nvPr>
          </p:nvCxnSpPr>
          <p:spPr>
            <a:xfrm>
              <a:off x="12000" y="5408"/>
              <a:ext cx="41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2" name="矩形 71"/>
            <p:cNvSpPr/>
            <p:nvPr>
              <p:custDataLst>
                <p:tags r:id="rId40"/>
              </p:custDataLst>
            </p:nvPr>
          </p:nvSpPr>
          <p:spPr>
            <a:xfrm>
              <a:off x="11169" y="5117"/>
              <a:ext cx="695" cy="582"/>
            </a:xfrm>
            <a:prstGeom prst="rect">
              <a:avLst/>
            </a:prstGeom>
          </p:spPr>
          <p:txBody>
            <a:bodyPr wrap="square">
              <a:normAutofit/>
            </a:bodyPr>
            <a:lstStyle/>
            <a:p>
              <a:pPr algn="ct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06</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73" name="矩形 72"/>
            <p:cNvSpPr/>
            <p:nvPr>
              <p:custDataLst>
                <p:tags r:id="rId41"/>
              </p:custDataLst>
            </p:nvPr>
          </p:nvSpPr>
          <p:spPr>
            <a:xfrm>
              <a:off x="12476" y="1604"/>
              <a:ext cx="4754" cy="2198"/>
            </a:xfrm>
            <a:prstGeom prst="rect">
              <a:avLst/>
            </a:prstGeom>
            <a:noFill/>
            <a:ln>
              <a:solidFill>
                <a:schemeClr val="bg1">
                  <a:lumMod val="65000"/>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4" name="文本框 73"/>
            <p:cNvSpPr txBox="1"/>
            <p:nvPr>
              <p:custDataLst>
                <p:tags r:id="rId42"/>
              </p:custDataLst>
            </p:nvPr>
          </p:nvSpPr>
          <p:spPr>
            <a:xfrm>
              <a:off x="12565" y="1806"/>
              <a:ext cx="4474" cy="2056"/>
            </a:xfrm>
            <a:prstGeom prst="rect">
              <a:avLst/>
            </a:prstGeom>
            <a:noFill/>
          </p:spPr>
          <p:txBody>
            <a:bodyPr wrap="square" rtlCol="0" anchor="t" anchorCtr="0">
              <a:noAutofit/>
            </a:bodyPr>
            <a:lstStyle/>
            <a:p>
              <a:pPr marL="0" indent="0" algn="ctr" fontAlgn="auto">
                <a:lnSpc>
                  <a:spcPct val="120000"/>
                </a:lnSpc>
                <a:spcBef>
                  <a:spcPts val="0"/>
                </a:spcBef>
                <a:spcAft>
                  <a:spcPts val="0"/>
                </a:spcAft>
                <a:buSzPct val="100000"/>
              </a:pPr>
              <a:r>
                <a:rPr lang="en-US" altLang="zh-CN" sz="1600" b="1" kern="100" dirty="0">
                  <a:effectLst/>
                  <a:latin typeface="仿宋" panose="02010609060101010101" charset="-122"/>
                  <a:ea typeface="仿宋" panose="02010609060101010101" charset="-122"/>
                  <a:sym typeface="+mn-ea"/>
                </a:rPr>
                <a:t>《</a:t>
              </a:r>
              <a:r>
                <a:rPr lang="zh-CN" altLang="en-US" sz="1600" b="1" kern="100" dirty="0">
                  <a:effectLst/>
                  <a:latin typeface="仿宋" panose="02010609060101010101" charset="-122"/>
                  <a:ea typeface="仿宋" panose="02010609060101010101" charset="-122"/>
                  <a:sym typeface="+mn-ea"/>
                </a:rPr>
                <a:t>生产安全事故应急预案管理办法</a:t>
              </a:r>
              <a:r>
                <a:rPr lang="en-US" altLang="zh-CN" sz="1600" b="1" kern="100" dirty="0">
                  <a:effectLst/>
                  <a:latin typeface="仿宋" panose="02010609060101010101" charset="-122"/>
                  <a:ea typeface="仿宋" panose="02010609060101010101" charset="-122"/>
                  <a:sym typeface="+mn-ea"/>
                </a:rPr>
                <a:t>》</a:t>
              </a:r>
              <a:endParaRPr lang="en-US" altLang="zh-CN" sz="1600" b="1" kern="100" dirty="0">
                <a:effectLst/>
                <a:latin typeface="仿宋" panose="02010609060101010101" charset="-122"/>
                <a:ea typeface="仿宋" panose="02010609060101010101" charset="-122"/>
                <a:sym typeface="+mn-ea"/>
              </a:endParaRPr>
            </a:p>
            <a:p>
              <a:pPr marL="0" indent="0" algn="ctr" fontAlgn="auto">
                <a:lnSpc>
                  <a:spcPct val="120000"/>
                </a:lnSpc>
                <a:spcBef>
                  <a:spcPts val="0"/>
                </a:spcBef>
                <a:spcAft>
                  <a:spcPts val="0"/>
                </a:spcAft>
                <a:buSzPct val="100000"/>
              </a:pPr>
              <a:r>
                <a:rPr lang="zh-CN" altLang="en-US" sz="1600" b="1" kern="100" dirty="0">
                  <a:effectLst/>
                  <a:latin typeface="仿宋" panose="02010609060101010101" charset="-122"/>
                  <a:ea typeface="仿宋" panose="02010609060101010101" charset="-122"/>
                  <a:sym typeface="+mn-ea"/>
                </a:rPr>
                <a:t>应急管理部令第 </a:t>
              </a:r>
              <a:r>
                <a:rPr lang="en-US" altLang="zh-CN" sz="1600" b="1" kern="100" dirty="0">
                  <a:effectLst/>
                  <a:latin typeface="仿宋" panose="02010609060101010101" charset="-122"/>
                  <a:ea typeface="仿宋" panose="02010609060101010101" charset="-122"/>
                  <a:sym typeface="+mn-ea"/>
                </a:rPr>
                <a:t>2 </a:t>
              </a:r>
              <a:r>
                <a:rPr lang="zh-CN" altLang="en-US" sz="1600" b="1" kern="100" dirty="0">
                  <a:effectLst/>
                  <a:latin typeface="仿宋" panose="02010609060101010101" charset="-122"/>
                  <a:ea typeface="仿宋" panose="02010609060101010101" charset="-122"/>
                  <a:sym typeface="+mn-ea"/>
                </a:rPr>
                <a:t>号</a:t>
              </a:r>
              <a:endParaRPr lang="zh-CN" altLang="en-US" sz="1600" b="1" kern="100" spc="150" dirty="0">
                <a:solidFill>
                  <a:schemeClr val="tx1">
                    <a:lumMod val="85000"/>
                    <a:lumOff val="15000"/>
                  </a:schemeClr>
                </a:solidFill>
                <a:effectLst/>
                <a:latin typeface="仿宋" panose="02010609060101010101" charset="-122"/>
                <a:ea typeface="仿宋" panose="02010609060101010101" charset="-122"/>
                <a:sym typeface="+mn-ea"/>
              </a:endParaRPr>
            </a:p>
          </p:txBody>
        </p:sp>
        <p:sp>
          <p:nvSpPr>
            <p:cNvPr id="75" name="椭圆 74"/>
            <p:cNvSpPr/>
            <p:nvPr>
              <p:custDataLst>
                <p:tags r:id="rId43"/>
              </p:custDataLst>
            </p:nvPr>
          </p:nvSpPr>
          <p:spPr>
            <a:xfrm>
              <a:off x="11108" y="1769"/>
              <a:ext cx="878" cy="878"/>
            </a:xfrm>
            <a:prstGeom prst="ellipse">
              <a:avLst/>
            </a:prstGeom>
            <a:noFill/>
            <a:ln>
              <a:solidFill>
                <a:schemeClr val="accent1">
                  <a:alpha val="7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6" name="椭圆 75"/>
            <p:cNvSpPr/>
            <p:nvPr>
              <p:custDataLst>
                <p:tags r:id="rId44"/>
              </p:custDataLst>
            </p:nvPr>
          </p:nvSpPr>
          <p:spPr>
            <a:xfrm>
              <a:off x="11219" y="1880"/>
              <a:ext cx="655" cy="656"/>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US" altLang="zh-CN" b="1" dirty="0">
                <a:latin typeface="Arial" panose="020B0604020202020204" pitchFamily="34" charset="0"/>
                <a:ea typeface="微软雅黑" panose="020B0503020204020204" pitchFamily="34" charset="-122"/>
                <a:sym typeface="Arial" panose="020B0604020202020204" pitchFamily="34" charset="0"/>
              </a:endParaRPr>
            </a:p>
          </p:txBody>
        </p:sp>
        <p:sp>
          <p:nvSpPr>
            <p:cNvPr id="77" name="椭圆 76"/>
            <p:cNvSpPr/>
            <p:nvPr>
              <p:custDataLst>
                <p:tags r:id="rId45"/>
              </p:custDataLst>
            </p:nvPr>
          </p:nvSpPr>
          <p:spPr>
            <a:xfrm>
              <a:off x="11923" y="2149"/>
              <a:ext cx="118" cy="119"/>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78" name="直接连接符 77"/>
            <p:cNvCxnSpPr/>
            <p:nvPr>
              <p:custDataLst>
                <p:tags r:id="rId46"/>
              </p:custDataLst>
            </p:nvPr>
          </p:nvCxnSpPr>
          <p:spPr>
            <a:xfrm>
              <a:off x="12030" y="2208"/>
              <a:ext cx="41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9" name="矩形 78"/>
            <p:cNvSpPr/>
            <p:nvPr>
              <p:custDataLst>
                <p:tags r:id="rId47"/>
              </p:custDataLst>
            </p:nvPr>
          </p:nvSpPr>
          <p:spPr>
            <a:xfrm>
              <a:off x="11199" y="1917"/>
              <a:ext cx="695" cy="582"/>
            </a:xfrm>
            <a:prstGeom prst="rect">
              <a:avLst/>
            </a:prstGeom>
          </p:spPr>
          <p:txBody>
            <a:bodyPr wrap="square">
              <a:normAutofit/>
            </a:bodyPr>
            <a:lstStyle/>
            <a:p>
              <a:pPr algn="ct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05</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7" name="矩形 86"/>
            <p:cNvSpPr/>
            <p:nvPr>
              <p:custDataLst>
                <p:tags r:id="rId48"/>
              </p:custDataLst>
            </p:nvPr>
          </p:nvSpPr>
          <p:spPr>
            <a:xfrm>
              <a:off x="12479" y="7717"/>
              <a:ext cx="4754" cy="1461"/>
            </a:xfrm>
            <a:prstGeom prst="rect">
              <a:avLst/>
            </a:prstGeom>
            <a:noFill/>
            <a:ln>
              <a:solidFill>
                <a:schemeClr val="bg1">
                  <a:lumMod val="65000"/>
                  <a:alpha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8" name="文本框 87"/>
            <p:cNvSpPr txBox="1"/>
            <p:nvPr>
              <p:custDataLst>
                <p:tags r:id="rId49"/>
              </p:custDataLst>
            </p:nvPr>
          </p:nvSpPr>
          <p:spPr>
            <a:xfrm>
              <a:off x="12443" y="7651"/>
              <a:ext cx="4474" cy="1579"/>
            </a:xfrm>
            <a:prstGeom prst="rect">
              <a:avLst/>
            </a:prstGeom>
            <a:noFill/>
          </p:spPr>
          <p:txBody>
            <a:bodyPr wrap="square" rtlCol="0" anchor="t" anchorCtr="0">
              <a:normAutofit/>
            </a:bodyPr>
            <a:lstStyle/>
            <a:p>
              <a:pPr algn="ctr" fontAlgn="auto">
                <a:lnSpc>
                  <a:spcPct val="120000"/>
                </a:lnSpc>
              </a:pPr>
              <a:r>
                <a:rPr lang="en-US" altLang="zh-CN" sz="1600" b="1" kern="100" dirty="0">
                  <a:effectLst/>
                  <a:latin typeface="仿宋" panose="02010609060101010101" charset="-122"/>
                  <a:ea typeface="仿宋" panose="02010609060101010101" charset="-122"/>
                  <a:sym typeface="+mn-ea"/>
                </a:rPr>
                <a:t>《</a:t>
              </a:r>
              <a:r>
                <a:rPr lang="zh-CN" altLang="en-US" sz="1600" b="1" kern="100" dirty="0">
                  <a:effectLst/>
                  <a:latin typeface="仿宋" panose="02010609060101010101" charset="-122"/>
                  <a:ea typeface="仿宋" panose="02010609060101010101" charset="-122"/>
                  <a:sym typeface="+mn-ea"/>
                </a:rPr>
                <a:t>机关、团体、企业、事业单位消防安全管理规定</a:t>
              </a:r>
              <a:r>
                <a:rPr lang="en-US" altLang="zh-CN" sz="1600" b="1" kern="100" dirty="0">
                  <a:effectLst/>
                  <a:latin typeface="仿宋" panose="02010609060101010101" charset="-122"/>
                  <a:ea typeface="仿宋" panose="02010609060101010101" charset="-122"/>
                  <a:sym typeface="+mn-ea"/>
                </a:rPr>
                <a:t>》</a:t>
              </a:r>
              <a:endParaRPr lang="en-US" altLang="zh-CN" sz="1600" b="1" kern="100" dirty="0">
                <a:effectLst/>
                <a:latin typeface="仿宋" panose="02010609060101010101" charset="-122"/>
                <a:ea typeface="仿宋" panose="02010609060101010101" charset="-122"/>
                <a:sym typeface="+mn-ea"/>
              </a:endParaRPr>
            </a:p>
            <a:p>
              <a:pPr algn="ctr" fontAlgn="auto">
                <a:lnSpc>
                  <a:spcPct val="120000"/>
                </a:lnSpc>
              </a:pPr>
              <a:r>
                <a:rPr lang="zh-CN" altLang="en-US" sz="1600" b="1" kern="100" dirty="0">
                  <a:effectLst/>
                  <a:latin typeface="仿宋" panose="02010609060101010101" charset="-122"/>
                  <a:ea typeface="仿宋" panose="02010609060101010101" charset="-122"/>
                  <a:sym typeface="+mn-ea"/>
                </a:rPr>
                <a:t>公安部令第 </a:t>
              </a:r>
              <a:r>
                <a:rPr lang="en-US" altLang="zh-CN" sz="1600" b="1" kern="100" dirty="0">
                  <a:effectLst/>
                  <a:latin typeface="仿宋" panose="02010609060101010101" charset="-122"/>
                  <a:ea typeface="仿宋" panose="02010609060101010101" charset="-122"/>
                  <a:sym typeface="+mn-ea"/>
                </a:rPr>
                <a:t>61 </a:t>
              </a:r>
              <a:r>
                <a:rPr lang="zh-CN" altLang="en-US" sz="1600" b="1" kern="100" dirty="0">
                  <a:effectLst/>
                  <a:latin typeface="仿宋" panose="02010609060101010101" charset="-122"/>
                  <a:ea typeface="仿宋" panose="02010609060101010101" charset="-122"/>
                  <a:sym typeface="+mn-ea"/>
                </a:rPr>
                <a:t>号</a:t>
              </a:r>
              <a:endParaRPr lang="zh-CN" altLang="en-US" sz="1600" b="1" kern="100" dirty="0">
                <a:solidFill>
                  <a:srgbClr val="000000"/>
                </a:solidFill>
                <a:effectLst/>
                <a:latin typeface="仿宋" panose="02010609060101010101" charset="-122"/>
                <a:ea typeface="仿宋" panose="02010609060101010101" charset="-122"/>
              </a:endParaRPr>
            </a:p>
            <a:p>
              <a:pPr algn="ctr" fontAlgn="auto">
                <a:lnSpc>
                  <a:spcPct val="120000"/>
                </a:lnSpc>
              </a:pPr>
              <a:endParaRPr lang="zh-CN" altLang="en-US" sz="1600" spc="150">
                <a:solidFill>
                  <a:schemeClr val="tx1">
                    <a:lumMod val="85000"/>
                    <a:lumOff val="15000"/>
                  </a:schemeClr>
                </a:solidFill>
                <a:uFillTx/>
                <a:latin typeface="Arial" panose="020B0604020202020204" pitchFamily="34" charset="0"/>
                <a:ea typeface="微软雅黑" panose="020B0503020204020204" pitchFamily="34" charset="-122"/>
                <a:sym typeface="Arial" panose="020B0604020202020204" pitchFamily="34" charset="0"/>
              </a:endParaRPr>
            </a:p>
          </p:txBody>
        </p:sp>
        <p:sp>
          <p:nvSpPr>
            <p:cNvPr id="89" name="椭圆 88"/>
            <p:cNvSpPr/>
            <p:nvPr>
              <p:custDataLst>
                <p:tags r:id="rId50"/>
              </p:custDataLst>
            </p:nvPr>
          </p:nvSpPr>
          <p:spPr>
            <a:xfrm>
              <a:off x="11111" y="7882"/>
              <a:ext cx="878" cy="878"/>
            </a:xfrm>
            <a:prstGeom prst="ellipse">
              <a:avLst/>
            </a:prstGeom>
            <a:noFill/>
            <a:ln>
              <a:solidFill>
                <a:schemeClr val="accent4">
                  <a:alpha val="7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0" name="椭圆 89"/>
            <p:cNvSpPr/>
            <p:nvPr>
              <p:custDataLst>
                <p:tags r:id="rId51"/>
              </p:custDataLst>
            </p:nvPr>
          </p:nvSpPr>
          <p:spPr>
            <a:xfrm>
              <a:off x="11222" y="7993"/>
              <a:ext cx="655" cy="656"/>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US" altLang="zh-CN" b="1" dirty="0">
                <a:latin typeface="Arial" panose="020B0604020202020204" pitchFamily="34" charset="0"/>
                <a:ea typeface="微软雅黑" panose="020B0503020204020204" pitchFamily="34" charset="-122"/>
                <a:sym typeface="Arial" panose="020B0604020202020204" pitchFamily="34" charset="0"/>
              </a:endParaRPr>
            </a:p>
          </p:txBody>
        </p:sp>
        <p:sp>
          <p:nvSpPr>
            <p:cNvPr id="91" name="椭圆 90"/>
            <p:cNvSpPr/>
            <p:nvPr>
              <p:custDataLst>
                <p:tags r:id="rId52"/>
              </p:custDataLst>
            </p:nvPr>
          </p:nvSpPr>
          <p:spPr>
            <a:xfrm>
              <a:off x="11926" y="8261"/>
              <a:ext cx="118" cy="119"/>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92" name="直接连接符 91"/>
            <p:cNvCxnSpPr/>
            <p:nvPr>
              <p:custDataLst>
                <p:tags r:id="rId53"/>
              </p:custDataLst>
            </p:nvPr>
          </p:nvCxnSpPr>
          <p:spPr>
            <a:xfrm>
              <a:off x="12033" y="8321"/>
              <a:ext cx="41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3" name="矩形 92"/>
            <p:cNvSpPr/>
            <p:nvPr>
              <p:custDataLst>
                <p:tags r:id="rId54"/>
              </p:custDataLst>
            </p:nvPr>
          </p:nvSpPr>
          <p:spPr>
            <a:xfrm>
              <a:off x="11202" y="8030"/>
              <a:ext cx="695" cy="582"/>
            </a:xfrm>
            <a:prstGeom prst="rect">
              <a:avLst/>
            </a:prstGeom>
          </p:spPr>
          <p:txBody>
            <a:bodyPr wrap="square">
              <a:normAutofit/>
            </a:bodyPr>
            <a:lstStyle/>
            <a:p>
              <a:pPr algn="ctr"/>
              <a:r>
                <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rPr>
                <a:t>07</a:t>
              </a:r>
              <a:endParaRPr lang="en-US" altLang="zh-CN"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95" name="文本框 94"/>
          <p:cNvSpPr txBox="1"/>
          <p:nvPr/>
        </p:nvSpPr>
        <p:spPr>
          <a:xfrm>
            <a:off x="62231" y="78105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1.</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solidFill>
                  <a:schemeClr val="tx1"/>
                </a:solidFill>
                <a:latin typeface="仿宋" panose="02010609060101010101" charset="-122"/>
                <a:ea typeface="仿宋" panose="02010609060101010101" charset="-122"/>
                <a:cs typeface="仿宋" panose="02010609060101010101" charset="-122"/>
                <a:sym typeface="+mn-ea"/>
              </a:rPr>
              <a:t>总则</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6" name="文本框 95"/>
          <p:cNvSpPr txBox="1"/>
          <p:nvPr/>
        </p:nvSpPr>
        <p:spPr>
          <a:xfrm>
            <a:off x="346011" y="1238249"/>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1.1</a:t>
            </a:r>
            <a:r>
              <a:rPr lang="en-US" altLang="zh-CN" sz="1600" b="1" dirty="0">
                <a:latin typeface="仿宋" panose="02010609060101010101" charset="-122"/>
                <a:ea typeface="仿宋" panose="02010609060101010101" charset="-122"/>
                <a:cs typeface="仿宋" panose="02010609060101010101" charset="-122"/>
              </a:rPr>
              <a:t> </a:t>
            </a:r>
            <a:r>
              <a:rPr lang="zh-CN" altLang="en-US" sz="1600" b="1" dirty="0">
                <a:latin typeface="仿宋" panose="02010609060101010101" charset="-122"/>
                <a:ea typeface="仿宋" panose="02010609060101010101" charset="-122"/>
                <a:cs typeface="仿宋" panose="02010609060101010101" charset="-122"/>
              </a:rPr>
              <a:t> 依据  </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7" name="文本框 96"/>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Tree>
    <p:custDataLst>
      <p:tags r:id="rId55"/>
    </p:custDataLst>
  </p:cSld>
  <p:clrMapOvr>
    <a:masterClrMapping/>
  </p:clrMapOvr>
  <p:transition>
    <p:random/>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3.4.7  </a:t>
            </a:r>
            <a:r>
              <a:rPr lang="zh-CN" altLang="en-US" sz="2000" b="1" dirty="0">
                <a:latin typeface="仿宋" panose="02010609060101010101" charset="-122"/>
                <a:ea typeface="仿宋" panose="02010609060101010101" charset="-122"/>
                <a:cs typeface="仿宋" panose="02010609060101010101" charset="-122"/>
              </a:rPr>
              <a:t>安全生产检查</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）检查方式、频次及主要检查内容</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4" y="1719319"/>
          <a:ext cx="10119092" cy="4787161"/>
        </p:xfrm>
        <a:graphic>
          <a:graphicData uri="http://schemas.openxmlformats.org/drawingml/2006/table">
            <a:tbl>
              <a:tblPr>
                <a:tableStyleId>{5C22544A-7EE6-4342-B048-85BDC9FD1C3A}</a:tableStyleId>
              </a:tblPr>
              <a:tblGrid>
                <a:gridCol w="736026"/>
                <a:gridCol w="1305866"/>
                <a:gridCol w="1082566"/>
                <a:gridCol w="6994634"/>
              </a:tblGrid>
              <a:tr h="419408">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单位</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检查类别</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检查频次</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检查内容</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426817">
                <a:tc rowSpan="3">
                  <a:txBody>
                    <a:bodyPr/>
                    <a:lstStyle/>
                    <a:p>
                      <a:pPr marL="9715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公司</a:t>
                      </a:r>
                      <a:endParaRPr lang="zh-CN" altLang="en-US" sz="1100" b="1" kern="100" dirty="0">
                        <a:solidFill>
                          <a:srgbClr val="000000"/>
                        </a:solidFill>
                        <a:effectLst/>
                        <a:latin typeface="仿宋" panose="02010609060101010101" charset="-122"/>
                        <a:ea typeface="仿宋" panose="02010609060101010101" charset="-122"/>
                      </a:endParaRPr>
                    </a:p>
                  </a:txBody>
                  <a:tcPr marL="68580" marR="2540" marT="40005"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综合检查</a:t>
                      </a:r>
                      <a:r>
                        <a:rPr lang="en-US" altLang="zh-CN" sz="1100" b="1" kern="100" dirty="0">
                          <a:solidFill>
                            <a:srgbClr val="000000"/>
                          </a:solidFill>
                          <a:effectLst/>
                          <a:latin typeface="仿宋" panose="02010609060101010101" charset="-122"/>
                          <a:ea typeface="仿宋" panose="02010609060101010101" charset="-122"/>
                        </a:rPr>
                        <a:t>/ </a:t>
                      </a:r>
                      <a:r>
                        <a:rPr lang="zh-CN" altLang="en-US" sz="1100" b="1" kern="100" dirty="0">
                          <a:solidFill>
                            <a:srgbClr val="000000"/>
                          </a:solidFill>
                          <a:effectLst/>
                          <a:latin typeface="仿宋" panose="02010609060101010101" charset="-122"/>
                          <a:ea typeface="仿宋" panose="02010609060101010101" charset="-122"/>
                        </a:rPr>
                        <a:t>例行检查</a:t>
                      </a:r>
                      <a:endParaRPr lang="zh-CN" altLang="en-US" sz="1100" b="1" kern="100" dirty="0">
                        <a:solidFill>
                          <a:srgbClr val="000000"/>
                        </a:solidFill>
                        <a:effectLst/>
                        <a:latin typeface="仿宋" panose="02010609060101010101" charset="-122"/>
                        <a:ea typeface="仿宋" panose="02010609060101010101" charset="-122"/>
                      </a:endParaRPr>
                    </a:p>
                  </a:txBody>
                  <a:tcPr marL="68580" marR="2540" marT="40005" anchor="ctr"/>
                </a:tc>
                <a:tc>
                  <a:txBody>
                    <a:bodyPr/>
                    <a:lstStyle/>
                    <a:p>
                      <a:pPr marL="50165" marR="0" indent="0" algn="ctr">
                        <a:lnSpc>
                          <a:spcPct val="107000"/>
                        </a:lnSpc>
                        <a:spcAft>
                          <a:spcPts val="365"/>
                        </a:spcAft>
                      </a:pPr>
                      <a:r>
                        <a:rPr lang="zh-CN" altLang="en-US" sz="1100" b="1" kern="100" dirty="0">
                          <a:solidFill>
                            <a:srgbClr val="000000"/>
                          </a:solidFill>
                          <a:effectLst/>
                          <a:latin typeface="仿宋" panose="02010609060101010101" charset="-122"/>
                          <a:ea typeface="仿宋" panose="02010609060101010101" charset="-122"/>
                        </a:rPr>
                        <a:t>每年≥</a:t>
                      </a:r>
                      <a:endParaRPr lang="zh-CN" altLang="en-US" sz="1100" b="1" kern="100" dirty="0">
                        <a:solidFill>
                          <a:srgbClr val="000000"/>
                        </a:solidFill>
                        <a:effectLst/>
                        <a:latin typeface="仿宋" panose="02010609060101010101" charset="-122"/>
                        <a:ea typeface="仿宋" panose="02010609060101010101" charset="-122"/>
                      </a:endParaRPr>
                    </a:p>
                    <a:p>
                      <a:pPr marL="31115" marR="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4 </a:t>
                      </a:r>
                      <a:r>
                        <a:rPr lang="zh-CN" altLang="en-US" sz="1100" b="1" kern="100" dirty="0">
                          <a:solidFill>
                            <a:srgbClr val="000000"/>
                          </a:solidFill>
                          <a:effectLst/>
                          <a:latin typeface="仿宋" panose="02010609060101010101" charset="-122"/>
                          <a:ea typeface="仿宋" panose="02010609060101010101" charset="-122"/>
                        </a:rPr>
                        <a:t>次</a:t>
                      </a:r>
                      <a:endParaRPr lang="zh-CN" altLang="en-US" sz="1100" b="1" kern="100" dirty="0">
                        <a:solidFill>
                          <a:srgbClr val="000000"/>
                        </a:solidFill>
                        <a:effectLst/>
                        <a:latin typeface="仿宋" panose="02010609060101010101" charset="-122"/>
                        <a:ea typeface="仿宋" panose="02010609060101010101" charset="-122"/>
                      </a:endParaRPr>
                    </a:p>
                  </a:txBody>
                  <a:tcPr marL="68580" marR="2540" marT="40005" anchor="ctr"/>
                </a:tc>
                <a:tc>
                  <a:txBody>
                    <a:bodyPr/>
                    <a:lstStyle/>
                    <a:p>
                      <a:pPr marL="0" marR="0" indent="0">
                        <a:lnSpc>
                          <a:spcPct val="107000"/>
                        </a:lnSpc>
                        <a:spcAft>
                          <a:spcPts val="335"/>
                        </a:spcAft>
                      </a:pPr>
                      <a:r>
                        <a:rPr lang="zh-CN" altLang="en-US" sz="1100" b="1" kern="100" dirty="0">
                          <a:solidFill>
                            <a:srgbClr val="000000"/>
                          </a:solidFill>
                          <a:effectLst/>
                          <a:latin typeface="仿宋" panose="02010609060101010101" charset="-122"/>
                          <a:ea typeface="仿宋" panose="02010609060101010101" charset="-122"/>
                        </a:rPr>
                        <a:t>安全生产责任制的建立与落实情况；</a:t>
                      </a:r>
                      <a:endParaRPr lang="zh-CN" altLang="en-US" sz="1100" b="1" kern="100" dirty="0">
                        <a:solidFill>
                          <a:srgbClr val="000000"/>
                        </a:solidFill>
                        <a:effectLst/>
                        <a:latin typeface="仿宋" panose="02010609060101010101" charset="-122"/>
                        <a:ea typeface="仿宋" panose="02010609060101010101" charset="-122"/>
                      </a:endParaRPr>
                    </a:p>
                    <a:p>
                      <a:pPr marL="0" marR="0" indent="0">
                        <a:lnSpc>
                          <a:spcPct val="13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安全管理制度及工种安全操作规程的制定与执行情况；机构建立与专职安全生产管理人员的配备情况；安全生产资金提取、使用与管理情况；安全技术措施的制定与执行情况；治理体系的建立与运行情况；</a:t>
                      </a:r>
                      <a:endParaRPr lang="zh-CN" altLang="en-US" sz="1100" b="1" kern="100" dirty="0">
                        <a:solidFill>
                          <a:srgbClr val="000000"/>
                        </a:solidFill>
                        <a:effectLst/>
                        <a:latin typeface="仿宋" panose="02010609060101010101" charset="-122"/>
                        <a:ea typeface="仿宋" panose="02010609060101010101" charset="-122"/>
                      </a:endParaRPr>
                    </a:p>
                    <a:p>
                      <a:pPr marL="0" marR="88900" lvl="0" indent="0" algn="l" defTabSz="685800" rtl="0" eaLnBrk="1" fontAlgn="auto" latinLnBrk="0" hangingPunct="1">
                        <a:lnSpc>
                          <a:spcPct val="107000"/>
                        </a:lnSpc>
                        <a:spcBef>
                          <a:spcPts val="0"/>
                        </a:spcBef>
                        <a:spcAft>
                          <a:spcPts val="0"/>
                        </a:spcAft>
                        <a:buClrTx/>
                        <a:buSzTx/>
                        <a:buFontTx/>
                        <a:buNone/>
                        <a:defRPr/>
                      </a:pPr>
                      <a:r>
                        <a:rPr lang="zh-CN" altLang="en-US" sz="1100" b="1" kern="100" dirty="0">
                          <a:solidFill>
                            <a:srgbClr val="000000"/>
                          </a:solidFill>
                          <a:effectLst/>
                          <a:latin typeface="仿宋" panose="02010609060101010101" charset="-122"/>
                          <a:ea typeface="仿宋" panose="02010609060101010101" charset="-122"/>
                        </a:rPr>
                        <a:t>安全教育培训制度的执行情况；应急体系的建立与运行情况；分包安全管理体系运行情况；</a:t>
                      </a:r>
                      <a:r>
                        <a:rPr lang="zh-CN" altLang="en-US" sz="1100" b="1" kern="1200" dirty="0">
                          <a:solidFill>
                            <a:schemeClr val="dk1"/>
                          </a:solidFill>
                          <a:effectLst/>
                          <a:latin typeface="仿宋" panose="02010609060101010101" charset="-122"/>
                          <a:ea typeface="仿宋" panose="02010609060101010101" charset="-122"/>
                          <a:cs typeface="+mn-cs"/>
                        </a:rPr>
                        <a:t>事故报告及调查处理情况。</a:t>
                      </a:r>
                      <a:endParaRPr lang="zh-CN" altLang="en-US" sz="1100" b="1" kern="1200" dirty="0">
                        <a:solidFill>
                          <a:schemeClr val="dk1"/>
                        </a:solidFill>
                        <a:effectLst/>
                        <a:latin typeface="仿宋" panose="02010609060101010101" charset="-122"/>
                        <a:ea typeface="仿宋" panose="02010609060101010101" charset="-122"/>
                        <a:cs typeface="+mn-cs"/>
                      </a:endParaRPr>
                    </a:p>
                  </a:txBody>
                  <a:tcPr marL="68580" marR="2540" marT="40005"/>
                </a:tc>
              </a:tr>
              <a:tr h="351076">
                <a:tc vMerge="1">
                  <a:tcPr marL="67945" marR="3810" marT="71755"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专项检查</a:t>
                      </a:r>
                      <a:endParaRPr lang="zh-CN" altLang="en-US" sz="1100" b="1" kern="100" dirty="0">
                        <a:solidFill>
                          <a:srgbClr val="000000"/>
                        </a:solidFill>
                        <a:effectLst/>
                        <a:latin typeface="仿宋" panose="02010609060101010101" charset="-122"/>
                        <a:ea typeface="仿宋" panose="02010609060101010101" charset="-122"/>
                      </a:endParaRPr>
                    </a:p>
                  </a:txBody>
                  <a:tcPr marL="68580" marR="2540" marT="40005"/>
                </a:tc>
                <a:tc>
                  <a:txBody>
                    <a:bodyPr/>
                    <a:lstStyle/>
                    <a:p>
                      <a:pPr marL="50165" marR="0" indent="0" algn="ctr">
                        <a:lnSpc>
                          <a:spcPct val="107000"/>
                        </a:lnSpc>
                        <a:spcAft>
                          <a:spcPts val="365"/>
                        </a:spcAft>
                      </a:pPr>
                      <a:r>
                        <a:rPr lang="zh-CN" altLang="en-US" sz="1100" b="1" kern="100" dirty="0">
                          <a:solidFill>
                            <a:srgbClr val="000000"/>
                          </a:solidFill>
                          <a:effectLst/>
                          <a:latin typeface="仿宋" panose="02010609060101010101" charset="-122"/>
                          <a:ea typeface="仿宋" panose="02010609060101010101" charset="-122"/>
                        </a:rPr>
                        <a:t>每年≥</a:t>
                      </a:r>
                      <a:r>
                        <a:rPr lang="en-US" altLang="zh-CN" sz="1100" b="1" kern="100" dirty="0">
                          <a:solidFill>
                            <a:srgbClr val="000000"/>
                          </a:solidFill>
                          <a:effectLst/>
                          <a:latin typeface="仿宋" panose="02010609060101010101" charset="-122"/>
                          <a:ea typeface="仿宋" panose="02010609060101010101" charset="-122"/>
                        </a:rPr>
                        <a:t>2 </a:t>
                      </a:r>
                      <a:r>
                        <a:rPr lang="zh-CN" altLang="en-US" sz="1100" b="1" kern="100" dirty="0">
                          <a:solidFill>
                            <a:srgbClr val="000000"/>
                          </a:solidFill>
                          <a:effectLst/>
                          <a:latin typeface="仿宋" panose="02010609060101010101" charset="-122"/>
                          <a:ea typeface="仿宋" panose="02010609060101010101" charset="-122"/>
                        </a:rPr>
                        <a:t>次</a:t>
                      </a:r>
                      <a:endParaRPr lang="zh-CN" altLang="en-US" sz="1100" b="1" kern="100" dirty="0">
                        <a:solidFill>
                          <a:srgbClr val="000000"/>
                        </a:solidFill>
                        <a:effectLst/>
                        <a:latin typeface="仿宋" panose="02010609060101010101" charset="-122"/>
                        <a:ea typeface="仿宋" panose="02010609060101010101" charset="-122"/>
                      </a:endParaRPr>
                    </a:p>
                  </a:txBody>
                  <a:tcPr marL="68580" marR="2540" marT="40005"/>
                </a:tc>
                <a:tc>
                  <a:txBody>
                    <a:bodyPr/>
                    <a:lstStyle/>
                    <a:p>
                      <a:pPr marL="635"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根据上级有关要求及企业安全生产现状确定</a:t>
                      </a:r>
                      <a:endParaRPr lang="zh-CN" altLang="en-US" sz="1100" b="1" kern="100" dirty="0">
                        <a:solidFill>
                          <a:srgbClr val="000000"/>
                        </a:solidFill>
                        <a:effectLst/>
                        <a:latin typeface="仿宋" panose="02010609060101010101" charset="-122"/>
                        <a:ea typeface="仿宋" panose="02010609060101010101" charset="-122"/>
                      </a:endParaRPr>
                    </a:p>
                  </a:txBody>
                  <a:tcPr marL="68580" marR="2540" marT="40005" anchor="ctr"/>
                </a:tc>
              </a:tr>
              <a:tr h="351076">
                <a:tc vMerge="1">
                  <a:tcPr marL="67945" marR="3810" marT="71755"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安全巡查</a:t>
                      </a:r>
                      <a:endParaRPr lang="zh-CN" altLang="en-US" sz="1100" b="1" kern="100" dirty="0">
                        <a:solidFill>
                          <a:srgbClr val="000000"/>
                        </a:solidFill>
                        <a:effectLst/>
                        <a:latin typeface="仿宋" panose="02010609060101010101" charset="-122"/>
                        <a:ea typeface="仿宋" panose="02010609060101010101" charset="-122"/>
                      </a:endParaRPr>
                    </a:p>
                  </a:txBody>
                  <a:tcPr marL="68580" marR="2540" marT="40005" anchor="ctr"/>
                </a:tc>
                <a:tc>
                  <a:txBody>
                    <a:bodyPr/>
                    <a:lstStyle/>
                    <a:p>
                      <a:pPr marL="11557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随时</a:t>
                      </a:r>
                      <a:endParaRPr lang="zh-CN" altLang="en-US" sz="1100" b="1" kern="100" dirty="0">
                        <a:solidFill>
                          <a:srgbClr val="000000"/>
                        </a:solidFill>
                        <a:effectLst/>
                        <a:latin typeface="仿宋" panose="02010609060101010101" charset="-122"/>
                        <a:ea typeface="仿宋" panose="02010609060101010101" charset="-122"/>
                      </a:endParaRPr>
                    </a:p>
                  </a:txBody>
                  <a:tcPr marL="68580" marR="2540" marT="40005" anchor="ctr"/>
                </a:tc>
                <a:tc>
                  <a:txBody>
                    <a:bodyPr/>
                    <a:lstStyle/>
                    <a:p>
                      <a:pPr marL="635" marR="320040" indent="0">
                        <a:lnSpc>
                          <a:spcPct val="136000"/>
                        </a:lnSpc>
                        <a:spcAft>
                          <a:spcPts val="5"/>
                        </a:spcAft>
                      </a:pPr>
                      <a:r>
                        <a:rPr lang="zh-CN" altLang="en-US" sz="1100" b="1" kern="100" dirty="0">
                          <a:solidFill>
                            <a:srgbClr val="000000"/>
                          </a:solidFill>
                          <a:effectLst/>
                          <a:latin typeface="仿宋" panose="02010609060101010101" charset="-122"/>
                          <a:ea typeface="仿宋" panose="02010609060101010101" charset="-122"/>
                        </a:rPr>
                        <a:t>安全体系建设、安全管理行为及安全管理活动开展情况；上级单位安全管理制度及要求的落实情况；领导带班制度落实情况；安全监督日志填写情况；危大工程管控情况；</a:t>
                      </a:r>
                      <a:endParaRPr lang="zh-CN" altLang="en-US" sz="1100" b="1" kern="100" dirty="0">
                        <a:solidFill>
                          <a:srgbClr val="000000"/>
                        </a:solidFill>
                        <a:effectLst/>
                        <a:latin typeface="仿宋" panose="02010609060101010101" charset="-122"/>
                        <a:ea typeface="仿宋" panose="02010609060101010101" charset="-122"/>
                      </a:endParaRPr>
                    </a:p>
                    <a:p>
                      <a:pPr marL="635"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“零容忍”隐患整治及“行为安全之星” 活动开展等。</a:t>
                      </a:r>
                      <a:endParaRPr lang="zh-CN" altLang="en-US" sz="1100" b="1" kern="100" dirty="0">
                        <a:solidFill>
                          <a:srgbClr val="000000"/>
                        </a:solidFill>
                        <a:effectLst/>
                        <a:latin typeface="仿宋" panose="02010609060101010101" charset="-122"/>
                        <a:ea typeface="仿宋" panose="02010609060101010101" charset="-122"/>
                      </a:endParaRPr>
                    </a:p>
                  </a:txBody>
                  <a:tcPr marL="68580" marR="2540" marT="40005"/>
                </a:tc>
              </a:tr>
              <a:tr h="351076">
                <a:tc rowSpan="3">
                  <a:txBody>
                    <a:bodyPr/>
                    <a:lstStyle/>
                    <a:p>
                      <a:pPr marL="3048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分公司</a:t>
                      </a:r>
                      <a:endParaRPr lang="zh-CN" altLang="en-US" sz="11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800"/>
                        </a:spcAft>
                      </a:pPr>
                      <a:r>
                        <a:rPr lang="zh-CN" altLang="en-US" sz="1100" b="1" kern="100" dirty="0">
                          <a:solidFill>
                            <a:srgbClr val="000000"/>
                          </a:solidFill>
                          <a:effectLst/>
                          <a:latin typeface="仿宋" panose="02010609060101010101" charset="-122"/>
                          <a:ea typeface="仿宋" panose="02010609060101010101" charset="-122"/>
                        </a:rPr>
                        <a:t> </a:t>
                      </a:r>
                      <a:endParaRPr lang="zh-CN" altLang="en-US" sz="11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800"/>
                        </a:spcAft>
                      </a:pPr>
                      <a:r>
                        <a:rPr lang="zh-CN" altLang="en-US" sz="1100" b="1" kern="100" dirty="0">
                          <a:solidFill>
                            <a:srgbClr val="000000"/>
                          </a:solidFill>
                          <a:effectLst/>
                          <a:latin typeface="仿宋" panose="02010609060101010101" charset="-122"/>
                          <a:ea typeface="仿宋" panose="02010609060101010101" charset="-122"/>
                        </a:rPr>
                        <a:t> </a:t>
                      </a:r>
                      <a:endParaRPr lang="zh-CN" altLang="en-US" sz="1100" b="1" kern="100" dirty="0">
                        <a:solidFill>
                          <a:srgbClr val="000000"/>
                        </a:solidFill>
                        <a:effectLst/>
                        <a:latin typeface="仿宋" panose="02010609060101010101" charset="-122"/>
                        <a:ea typeface="仿宋" panose="02010609060101010101" charset="-122"/>
                      </a:endParaRPr>
                    </a:p>
                  </a:txBody>
                  <a:tcPr marL="68580" marR="2540" marT="40005"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综合检查</a:t>
                      </a:r>
                      <a:r>
                        <a:rPr lang="en-US" altLang="zh-CN" sz="1100" b="1" kern="100" dirty="0">
                          <a:solidFill>
                            <a:srgbClr val="000000"/>
                          </a:solidFill>
                          <a:effectLst/>
                          <a:latin typeface="仿宋" panose="02010609060101010101" charset="-122"/>
                          <a:ea typeface="仿宋" panose="02010609060101010101" charset="-122"/>
                        </a:rPr>
                        <a:t>/ </a:t>
                      </a:r>
                      <a:r>
                        <a:rPr lang="zh-CN" altLang="en-US" sz="1100" b="1" kern="100" dirty="0">
                          <a:solidFill>
                            <a:srgbClr val="000000"/>
                          </a:solidFill>
                          <a:effectLst/>
                          <a:latin typeface="仿宋" panose="02010609060101010101" charset="-122"/>
                          <a:ea typeface="仿宋" panose="02010609060101010101" charset="-122"/>
                        </a:rPr>
                        <a:t>例行检查</a:t>
                      </a:r>
                      <a:endParaRPr lang="zh-CN" altLang="en-US" sz="1100" b="1" kern="100" dirty="0">
                        <a:solidFill>
                          <a:srgbClr val="000000"/>
                        </a:solidFill>
                        <a:effectLst/>
                        <a:latin typeface="仿宋" panose="02010609060101010101" charset="-122"/>
                        <a:ea typeface="仿宋" panose="02010609060101010101" charset="-122"/>
                      </a:endParaRPr>
                    </a:p>
                  </a:txBody>
                  <a:tcPr marL="68580" marR="2540" marT="40005" anchor="ctr"/>
                </a:tc>
                <a:tc>
                  <a:txBody>
                    <a:bodyPr/>
                    <a:lstStyle/>
                    <a:p>
                      <a:pPr marL="0" marR="5080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每月至少 </a:t>
                      </a:r>
                      <a:r>
                        <a:rPr lang="en-US" altLang="zh-CN" sz="1100" b="1" kern="100" dirty="0">
                          <a:solidFill>
                            <a:srgbClr val="000000"/>
                          </a:solidFill>
                          <a:effectLst/>
                          <a:latin typeface="仿宋" panose="02010609060101010101" charset="-122"/>
                          <a:ea typeface="仿宋" panose="02010609060101010101" charset="-122"/>
                        </a:rPr>
                        <a:t>1 </a:t>
                      </a:r>
                      <a:r>
                        <a:rPr lang="zh-CN" altLang="en-US" sz="1100" b="1" kern="100" dirty="0">
                          <a:solidFill>
                            <a:srgbClr val="000000"/>
                          </a:solidFill>
                          <a:effectLst/>
                          <a:latin typeface="仿宋" panose="02010609060101010101" charset="-122"/>
                          <a:ea typeface="仿宋" panose="02010609060101010101" charset="-122"/>
                        </a:rPr>
                        <a:t>次</a:t>
                      </a:r>
                      <a:endParaRPr lang="zh-CN" altLang="en-US" sz="1100" b="1" kern="100" dirty="0">
                        <a:solidFill>
                          <a:srgbClr val="000000"/>
                        </a:solidFill>
                        <a:effectLst/>
                        <a:latin typeface="仿宋" panose="02010609060101010101" charset="-122"/>
                        <a:ea typeface="仿宋" panose="02010609060101010101" charset="-122"/>
                      </a:endParaRPr>
                    </a:p>
                  </a:txBody>
                  <a:tcPr marL="68580" marR="2540" marT="40005" anchor="ctr"/>
                </a:tc>
                <a:tc>
                  <a:txBody>
                    <a:bodyPr/>
                    <a:lstStyle/>
                    <a:p>
                      <a:pPr marL="635" marR="0" indent="0">
                        <a:lnSpc>
                          <a:spcPct val="13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项目安全监督、管理体系的建设及运行情况，各岗位人员的岗位安全职责落实情况；</a:t>
                      </a:r>
                      <a:endParaRPr lang="zh-CN" altLang="en-US" sz="1100" b="1" kern="100" dirty="0">
                        <a:solidFill>
                          <a:srgbClr val="000000"/>
                        </a:solidFill>
                        <a:effectLst/>
                        <a:latin typeface="仿宋" panose="02010609060101010101" charset="-122"/>
                        <a:ea typeface="仿宋" panose="02010609060101010101" charset="-122"/>
                      </a:endParaRPr>
                    </a:p>
                    <a:p>
                      <a:pPr marL="635" marR="0" indent="0">
                        <a:lnSpc>
                          <a:spcPct val="13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项目安全防护设施、机械设备、消防设施的维护、保养及安全运行情况；</a:t>
                      </a:r>
                      <a:endParaRPr lang="zh-CN" altLang="en-US" sz="1100" b="1" kern="100" dirty="0">
                        <a:solidFill>
                          <a:srgbClr val="000000"/>
                        </a:solidFill>
                        <a:effectLst/>
                        <a:latin typeface="仿宋" panose="02010609060101010101" charset="-122"/>
                        <a:ea typeface="仿宋" panose="02010609060101010101" charset="-122"/>
                      </a:endParaRPr>
                    </a:p>
                    <a:p>
                      <a:pPr marL="635" marR="0" indent="0">
                        <a:lnSpc>
                          <a:spcPct val="13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项目周安全检查和每日安全巡查制度的落实情况，以及对生产安全事故隐患的整改落实情况和复查验证情况；项目安全生产教育培训制度的执行情况；</a:t>
                      </a:r>
                      <a:endParaRPr lang="zh-CN" altLang="en-US" sz="1100" b="1" kern="100" dirty="0">
                        <a:solidFill>
                          <a:srgbClr val="000000"/>
                        </a:solidFill>
                        <a:effectLst/>
                        <a:latin typeface="仿宋" panose="02010609060101010101" charset="-122"/>
                        <a:ea typeface="仿宋" panose="02010609060101010101" charset="-122"/>
                      </a:endParaRPr>
                    </a:p>
                    <a:p>
                      <a:pPr marL="635"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项目应急预案的制定及应急演练的开展情况。</a:t>
                      </a:r>
                      <a:endParaRPr lang="zh-CN" altLang="en-US" sz="1100" b="1" kern="100" dirty="0">
                        <a:solidFill>
                          <a:srgbClr val="000000"/>
                        </a:solidFill>
                        <a:effectLst/>
                        <a:latin typeface="仿宋" panose="02010609060101010101" charset="-122"/>
                        <a:ea typeface="仿宋" panose="02010609060101010101" charset="-122"/>
                      </a:endParaRPr>
                    </a:p>
                  </a:txBody>
                  <a:tcPr marL="68580" marR="2540" marT="40005"/>
                </a:tc>
              </a:tr>
              <a:tr h="351076">
                <a:tc vMerge="1">
                  <a:tcPr marL="68580" marR="2540" marT="40005"/>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专项检查</a:t>
                      </a:r>
                      <a:endParaRPr lang="zh-CN" altLang="en-US" sz="1100" b="1" kern="100" dirty="0">
                        <a:solidFill>
                          <a:srgbClr val="000000"/>
                        </a:solidFill>
                        <a:effectLst/>
                        <a:latin typeface="仿宋" panose="02010609060101010101" charset="-122"/>
                        <a:ea typeface="仿宋" panose="02010609060101010101" charset="-122"/>
                      </a:endParaRPr>
                    </a:p>
                  </a:txBody>
                  <a:tcPr marL="68580" marR="2540" marT="40005"/>
                </a:tc>
                <a:tc>
                  <a:txBody>
                    <a:bodyPr/>
                    <a:lstStyle/>
                    <a:p>
                      <a:pPr marL="50165" marR="0" indent="0" algn="ctr">
                        <a:lnSpc>
                          <a:spcPct val="107000"/>
                        </a:lnSpc>
                        <a:spcAft>
                          <a:spcPts val="355"/>
                        </a:spcAft>
                      </a:pPr>
                      <a:r>
                        <a:rPr lang="zh-CN" altLang="en-US" sz="1100" b="1" kern="100" dirty="0">
                          <a:solidFill>
                            <a:srgbClr val="000000"/>
                          </a:solidFill>
                          <a:effectLst/>
                          <a:latin typeface="仿宋" panose="02010609060101010101" charset="-122"/>
                          <a:ea typeface="仿宋" panose="02010609060101010101" charset="-122"/>
                        </a:rPr>
                        <a:t>每年≥</a:t>
                      </a:r>
                      <a:r>
                        <a:rPr lang="en-US" altLang="zh-CN" sz="1100" b="1" kern="100" dirty="0">
                          <a:solidFill>
                            <a:srgbClr val="000000"/>
                          </a:solidFill>
                          <a:effectLst/>
                          <a:latin typeface="仿宋" panose="02010609060101010101" charset="-122"/>
                          <a:ea typeface="仿宋" panose="02010609060101010101" charset="-122"/>
                        </a:rPr>
                        <a:t>2 </a:t>
                      </a:r>
                      <a:r>
                        <a:rPr lang="zh-CN" altLang="en-US" sz="1100" b="1" kern="100" dirty="0">
                          <a:solidFill>
                            <a:srgbClr val="000000"/>
                          </a:solidFill>
                          <a:effectLst/>
                          <a:latin typeface="仿宋" panose="02010609060101010101" charset="-122"/>
                          <a:ea typeface="仿宋" panose="02010609060101010101" charset="-122"/>
                        </a:rPr>
                        <a:t>次</a:t>
                      </a:r>
                      <a:endParaRPr lang="zh-CN" altLang="en-US" sz="1100" b="1" kern="100" dirty="0">
                        <a:solidFill>
                          <a:srgbClr val="000000"/>
                        </a:solidFill>
                        <a:effectLst/>
                        <a:latin typeface="仿宋" panose="02010609060101010101" charset="-122"/>
                        <a:ea typeface="仿宋" panose="02010609060101010101" charset="-122"/>
                      </a:endParaRPr>
                    </a:p>
                  </a:txBody>
                  <a:tcPr marL="68580" marR="2540" marT="40005"/>
                </a:tc>
                <a:tc>
                  <a:txBody>
                    <a:bodyPr/>
                    <a:lstStyle/>
                    <a:p>
                      <a:pPr marL="635"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根据上级有关要求及企业安全生产现状确定</a:t>
                      </a:r>
                      <a:endParaRPr lang="zh-CN" altLang="en-US" sz="1100" b="1" kern="100" dirty="0">
                        <a:solidFill>
                          <a:srgbClr val="000000"/>
                        </a:solidFill>
                        <a:effectLst/>
                        <a:latin typeface="仿宋" panose="02010609060101010101" charset="-122"/>
                        <a:ea typeface="仿宋" panose="02010609060101010101" charset="-122"/>
                      </a:endParaRPr>
                    </a:p>
                  </a:txBody>
                  <a:tcPr marL="68580" marR="2540" marT="40005" anchor="ctr"/>
                </a:tc>
              </a:tr>
              <a:tr h="351076">
                <a:tc vMerge="1">
                  <a:tcPr marL="68580" marR="2540" marT="40005"/>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安全巡查</a:t>
                      </a:r>
                      <a:endParaRPr lang="zh-CN" altLang="en-US" sz="1100" b="1" kern="100" dirty="0">
                        <a:solidFill>
                          <a:srgbClr val="000000"/>
                        </a:solidFill>
                        <a:effectLst/>
                        <a:latin typeface="仿宋" panose="02010609060101010101" charset="-122"/>
                        <a:ea typeface="仿宋" panose="02010609060101010101" charset="-122"/>
                      </a:endParaRPr>
                    </a:p>
                  </a:txBody>
                  <a:tcPr marL="68580" marR="2540" marT="40005" anchor="ctr"/>
                </a:tc>
                <a:tc>
                  <a:txBody>
                    <a:bodyPr/>
                    <a:lstStyle/>
                    <a:p>
                      <a:pPr marL="11557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随时</a:t>
                      </a:r>
                      <a:endParaRPr lang="zh-CN" altLang="en-US" sz="1100" b="1" kern="100" dirty="0">
                        <a:solidFill>
                          <a:srgbClr val="000000"/>
                        </a:solidFill>
                        <a:effectLst/>
                        <a:latin typeface="仿宋" panose="02010609060101010101" charset="-122"/>
                        <a:ea typeface="仿宋" panose="02010609060101010101" charset="-122"/>
                      </a:endParaRPr>
                    </a:p>
                  </a:txBody>
                  <a:tcPr marL="68580" marR="2540" marT="40005" anchor="ctr"/>
                </a:tc>
                <a:tc>
                  <a:txBody>
                    <a:bodyPr/>
                    <a:lstStyle/>
                    <a:p>
                      <a:pPr marL="635" marR="320040" indent="0">
                        <a:lnSpc>
                          <a:spcPct val="13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安全体系建设、安全管理行为及安全管理活动开展情况；上级单位安全管理制度及要求的落实情况；领导带班制度落实情况；安全监督日志填写情况；危大工程管控情况；</a:t>
                      </a:r>
                      <a:endParaRPr lang="zh-CN" altLang="en-US" sz="1100" b="1" kern="100" dirty="0">
                        <a:solidFill>
                          <a:srgbClr val="000000"/>
                        </a:solidFill>
                        <a:effectLst/>
                        <a:latin typeface="仿宋" panose="02010609060101010101" charset="-122"/>
                        <a:ea typeface="仿宋" panose="02010609060101010101" charset="-122"/>
                      </a:endParaRPr>
                    </a:p>
                    <a:p>
                      <a:pPr marL="635"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“零容忍”隐患整治及“行为安全之星” 活动开展等。</a:t>
                      </a:r>
                      <a:endParaRPr lang="zh-CN" altLang="en-US" sz="1100" b="1" kern="100" dirty="0">
                        <a:solidFill>
                          <a:srgbClr val="000000"/>
                        </a:solidFill>
                        <a:effectLst/>
                        <a:latin typeface="仿宋" panose="02010609060101010101" charset="-122"/>
                        <a:ea typeface="仿宋" panose="02010609060101010101" charset="-122"/>
                      </a:endParaRPr>
                    </a:p>
                  </a:txBody>
                  <a:tcPr marL="68580" marR="2540" marT="40005"/>
                </a:tc>
              </a:tr>
            </a:tbl>
          </a:graphicData>
        </a:graphic>
      </p:graphicFrame>
    </p:spTree>
  </p:cSld>
  <p:clrMapOvr>
    <a:masterClrMapping/>
  </p:clrMapOvr>
  <p:transition>
    <p:random/>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3.4.7  </a:t>
            </a:r>
            <a:r>
              <a:rPr lang="zh-CN" altLang="en-US" sz="2000" b="1" dirty="0">
                <a:latin typeface="仿宋" panose="02010609060101010101" charset="-122"/>
                <a:ea typeface="仿宋" panose="02010609060101010101" charset="-122"/>
                <a:cs typeface="仿宋" panose="02010609060101010101" charset="-122"/>
              </a:rPr>
              <a:t>安全生产检查</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）检查方式、频次及主要检查内容</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4" y="1719319"/>
          <a:ext cx="10119092" cy="2328457"/>
        </p:xfrm>
        <a:graphic>
          <a:graphicData uri="http://schemas.openxmlformats.org/drawingml/2006/table">
            <a:tbl>
              <a:tblPr>
                <a:tableStyleId>{5C22544A-7EE6-4342-B048-85BDC9FD1C3A}</a:tableStyleId>
              </a:tblPr>
              <a:tblGrid>
                <a:gridCol w="736026"/>
                <a:gridCol w="1305866"/>
                <a:gridCol w="1082566"/>
                <a:gridCol w="6994634"/>
              </a:tblGrid>
              <a:tr h="419408">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单位</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检查类别</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检查频次</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检查内容</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426817">
                <a:tc rowSpan="4">
                  <a:txBody>
                    <a:bodyPr/>
                    <a:lstStyle/>
                    <a:p>
                      <a:pPr marL="9715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项目部</a:t>
                      </a:r>
                      <a:endParaRPr lang="zh-CN" altLang="en-US" sz="1100" b="1" kern="100" dirty="0">
                        <a:solidFill>
                          <a:srgbClr val="000000"/>
                        </a:solidFill>
                        <a:effectLst/>
                        <a:latin typeface="仿宋" panose="02010609060101010101" charset="-122"/>
                        <a:ea typeface="仿宋" panose="02010609060101010101" charset="-122"/>
                      </a:endParaRPr>
                    </a:p>
                  </a:txBody>
                  <a:tcPr marL="68580" marR="2540" marT="40005" anchor="ctr"/>
                </a:tc>
                <a:tc>
                  <a:txBody>
                    <a:bodyPr/>
                    <a:lstStyle/>
                    <a:p>
                      <a:pPr marL="0" marR="66675" indent="0" algn="ctr">
                        <a:lnSpc>
                          <a:spcPct val="150000"/>
                        </a:lnSpc>
                        <a:spcAft>
                          <a:spcPts val="0"/>
                        </a:spcAft>
                      </a:pPr>
                      <a:r>
                        <a:rPr lang="zh-CN" altLang="en-US" sz="1100" b="1" kern="100" dirty="0">
                          <a:solidFill>
                            <a:srgbClr val="000000"/>
                          </a:solidFill>
                          <a:effectLst/>
                          <a:latin typeface="仿宋" panose="02010609060101010101" charset="-122"/>
                          <a:ea typeface="仿宋" panose="02010609060101010101" charset="-122"/>
                        </a:rPr>
                        <a:t>周检查</a:t>
                      </a:r>
                      <a:endParaRPr lang="zh-CN" altLang="en-US" sz="1400" b="1" kern="100" dirty="0">
                        <a:solidFill>
                          <a:srgbClr val="000000"/>
                        </a:solidFill>
                        <a:effectLst/>
                        <a:latin typeface="仿宋" panose="02010609060101010101" charset="-122"/>
                        <a:ea typeface="仿宋" panose="02010609060101010101" charset="-122"/>
                      </a:endParaRPr>
                    </a:p>
                  </a:txBody>
                  <a:tcPr marL="68580" marR="2540" marT="40005"/>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每周</a:t>
                      </a: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次</a:t>
                      </a:r>
                      <a:endParaRPr lang="zh-CN" altLang="en-US" sz="1400" b="1" kern="100" dirty="0">
                        <a:solidFill>
                          <a:srgbClr val="000000"/>
                        </a:solidFill>
                        <a:effectLst/>
                        <a:latin typeface="仿宋" panose="02010609060101010101" charset="-122"/>
                        <a:ea typeface="仿宋" panose="02010609060101010101" charset="-122"/>
                      </a:endParaRPr>
                    </a:p>
                  </a:txBody>
                  <a:tcPr marL="68580" marR="2540" marT="40005" anchor="ctr"/>
                </a:tc>
                <a:tc rowSpan="2">
                  <a:txBody>
                    <a:bodyPr/>
                    <a:lstStyle/>
                    <a:p>
                      <a:pPr marL="635" marR="0" indent="0">
                        <a:lnSpc>
                          <a:spcPct val="107000"/>
                        </a:lnSpc>
                        <a:spcAft>
                          <a:spcPts val="335"/>
                        </a:spcAft>
                      </a:pPr>
                      <a:r>
                        <a:rPr lang="zh-CN" altLang="en-US" sz="1100" b="1" kern="100" dirty="0">
                          <a:solidFill>
                            <a:srgbClr val="000000"/>
                          </a:solidFill>
                          <a:effectLst/>
                          <a:latin typeface="仿宋" panose="02010609060101010101" charset="-122"/>
                          <a:ea typeface="仿宋" panose="02010609060101010101" charset="-122"/>
                        </a:rPr>
                        <a:t>分包单位专职安全管理人员的配备情况；</a:t>
                      </a:r>
                      <a:endParaRPr lang="zh-CN" altLang="en-US" sz="1400" b="1" kern="100" dirty="0">
                        <a:solidFill>
                          <a:srgbClr val="000000"/>
                        </a:solidFill>
                        <a:effectLst/>
                        <a:latin typeface="仿宋" panose="02010609060101010101" charset="-122"/>
                        <a:ea typeface="仿宋" panose="02010609060101010101" charset="-122"/>
                      </a:endParaRPr>
                    </a:p>
                    <a:p>
                      <a:pPr marL="635" marR="0" indent="0">
                        <a:lnSpc>
                          <a:spcPct val="107000"/>
                        </a:lnSpc>
                        <a:spcAft>
                          <a:spcPts val="345"/>
                        </a:spcAft>
                      </a:pPr>
                      <a:r>
                        <a:rPr lang="zh-CN" altLang="en-US" sz="1100" b="1" kern="100" dirty="0">
                          <a:solidFill>
                            <a:srgbClr val="000000"/>
                          </a:solidFill>
                          <a:effectLst/>
                          <a:latin typeface="仿宋" panose="02010609060101010101" charset="-122"/>
                          <a:ea typeface="仿宋" panose="02010609060101010101" charset="-122"/>
                        </a:rPr>
                        <a:t>特殊工种人员持证上岗情况，危险作业许可管理情况；</a:t>
                      </a:r>
                      <a:endParaRPr lang="zh-CN" altLang="en-US" sz="1400" b="1" kern="100" dirty="0">
                        <a:solidFill>
                          <a:srgbClr val="000000"/>
                        </a:solidFill>
                        <a:effectLst/>
                        <a:latin typeface="仿宋" panose="02010609060101010101" charset="-122"/>
                        <a:ea typeface="仿宋" panose="02010609060101010101" charset="-122"/>
                      </a:endParaRPr>
                    </a:p>
                    <a:p>
                      <a:pPr marL="635"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安全专项方案、交底及安全管理制度、管理规定等的执行情况；对隐患的整改落实及对“三违”行为的纠正情况；对现场动火及生活区的管理情况；应急预案的制定及实施情况；对作业人员的安全教育情况。</a:t>
                      </a:r>
                      <a:endParaRPr lang="zh-CN" altLang="en-US" sz="1400" b="1" kern="100" dirty="0">
                        <a:solidFill>
                          <a:srgbClr val="000000"/>
                        </a:solidFill>
                        <a:effectLst/>
                        <a:latin typeface="仿宋" panose="02010609060101010101" charset="-122"/>
                        <a:ea typeface="仿宋" panose="02010609060101010101" charset="-122"/>
                      </a:endParaRPr>
                    </a:p>
                  </a:txBody>
                  <a:tcPr marL="68580" marR="2540" marT="40005"/>
                </a:tc>
              </a:tr>
              <a:tr h="351076">
                <a:tc vMerge="1">
                  <a:tcP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专项检查</a:t>
                      </a:r>
                      <a:endParaRPr lang="zh-CN" altLang="en-US" sz="1400" b="1" kern="100" dirty="0">
                        <a:solidFill>
                          <a:srgbClr val="000000"/>
                        </a:solidFill>
                        <a:effectLst/>
                        <a:latin typeface="仿宋" panose="02010609060101010101" charset="-122"/>
                        <a:ea typeface="仿宋" panose="02010609060101010101" charset="-122"/>
                      </a:endParaRPr>
                    </a:p>
                  </a:txBody>
                  <a:tcPr marL="68580" marR="2540" marT="40005"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根据计划组织实施</a:t>
                      </a:r>
                      <a:endParaRPr lang="zh-CN" altLang="en-US" sz="1400" b="1" kern="100" dirty="0">
                        <a:solidFill>
                          <a:srgbClr val="000000"/>
                        </a:solidFill>
                        <a:effectLst/>
                        <a:latin typeface="仿宋" panose="02010609060101010101" charset="-122"/>
                        <a:ea typeface="仿宋" panose="02010609060101010101" charset="-122"/>
                      </a:endParaRPr>
                    </a:p>
                  </a:txBody>
                  <a:tcPr marL="68580" marR="2540" marT="40005" anchor="ctr"/>
                </a:tc>
                <a:tc vMerge="1">
                  <a:tcPr marL="68580" marR="2540" marT="40005"/>
                </a:tc>
              </a:tr>
              <a:tr h="351076">
                <a:tc vMerge="1">
                  <a:tcPr marL="67945" marR="3810" marT="71755" anchor="ctr"/>
                </a:tc>
                <a:tc>
                  <a:txBody>
                    <a:bodyPr/>
                    <a:lstStyle/>
                    <a:p>
                      <a:pPr marL="0" marR="6667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节假日检查</a:t>
                      </a:r>
                      <a:endParaRPr lang="zh-CN" altLang="en-US" sz="1400" b="1" kern="100">
                        <a:solidFill>
                          <a:srgbClr val="000000"/>
                        </a:solidFill>
                        <a:effectLst/>
                        <a:latin typeface="仿宋" panose="02010609060101010101" charset="-122"/>
                        <a:ea typeface="仿宋" panose="02010609060101010101" charset="-122"/>
                      </a:endParaRPr>
                    </a:p>
                  </a:txBody>
                  <a:tcPr marL="68580" marR="2540" marT="40005"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节假日前后</a:t>
                      </a:r>
                      <a:endParaRPr lang="zh-CN" altLang="en-US" sz="1400" b="1" kern="100" dirty="0">
                        <a:solidFill>
                          <a:srgbClr val="000000"/>
                        </a:solidFill>
                        <a:effectLst/>
                        <a:latin typeface="仿宋" panose="02010609060101010101" charset="-122"/>
                        <a:ea typeface="仿宋" panose="02010609060101010101" charset="-122"/>
                      </a:endParaRPr>
                    </a:p>
                  </a:txBody>
                  <a:tcPr marL="68580" marR="2540" marT="40005" anchor="ctr"/>
                </a:tc>
                <a:tc>
                  <a:txBody>
                    <a:bodyPr/>
                    <a:lstStyle/>
                    <a:p>
                      <a:pPr marL="635" marR="0" indent="0">
                        <a:lnSpc>
                          <a:spcPct val="136000"/>
                        </a:lnSpc>
                        <a:spcAft>
                          <a:spcPts val="5"/>
                        </a:spcAft>
                      </a:pPr>
                      <a:r>
                        <a:rPr lang="zh-CN" altLang="en-US" sz="1100" b="1" kern="100" dirty="0">
                          <a:solidFill>
                            <a:srgbClr val="000000"/>
                          </a:solidFill>
                          <a:effectLst/>
                          <a:latin typeface="仿宋" panose="02010609060101010101" charset="-122"/>
                          <a:ea typeface="仿宋" panose="02010609060101010101" charset="-122"/>
                        </a:rPr>
                        <a:t>对现场值班情况、通讯联络情况、应急准备情况等进行检查；对消防系统的完好情况、配电用电情况、生活区管理情况、机械设备的安全运行情况等进行检查；</a:t>
                      </a:r>
                      <a:endParaRPr lang="zh-CN" altLang="en-US" sz="1400" b="1" kern="100" dirty="0">
                        <a:solidFill>
                          <a:srgbClr val="000000"/>
                        </a:solidFill>
                        <a:effectLst/>
                        <a:latin typeface="仿宋" panose="02010609060101010101" charset="-122"/>
                        <a:ea typeface="仿宋" panose="02010609060101010101" charset="-122"/>
                      </a:endParaRPr>
                    </a:p>
                    <a:p>
                      <a:pPr marL="635"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对人员教育情况、现场违章情况等进行检查。</a:t>
                      </a:r>
                      <a:endParaRPr lang="zh-CN" altLang="en-US" sz="1400" b="1" kern="100" dirty="0">
                        <a:solidFill>
                          <a:srgbClr val="000000"/>
                        </a:solidFill>
                        <a:effectLst/>
                        <a:latin typeface="仿宋" panose="02010609060101010101" charset="-122"/>
                        <a:ea typeface="仿宋" panose="02010609060101010101" charset="-122"/>
                      </a:endParaRPr>
                    </a:p>
                  </a:txBody>
                  <a:tcPr marL="68580" marR="2540" marT="40005"/>
                </a:tc>
              </a:tr>
              <a:tr h="351076">
                <a:tc vMerge="1">
                  <a:tcPr marL="67945" marR="3810" marT="71755" anchor="ctr"/>
                </a:tc>
                <a:tc>
                  <a:txBody>
                    <a:bodyPr/>
                    <a:lstStyle/>
                    <a:p>
                      <a:pPr marL="0" marR="6667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日巡查</a:t>
                      </a:r>
                      <a:endParaRPr lang="zh-CN" altLang="en-US" sz="1400" b="1" kern="100">
                        <a:solidFill>
                          <a:srgbClr val="000000"/>
                        </a:solidFill>
                        <a:effectLst/>
                        <a:latin typeface="仿宋" panose="02010609060101010101" charset="-122"/>
                        <a:ea typeface="仿宋" panose="02010609060101010101" charset="-122"/>
                      </a:endParaRPr>
                    </a:p>
                  </a:txBody>
                  <a:tcPr marL="68580" marR="2540" marT="40005"/>
                </a:tc>
                <a:tc>
                  <a:txBody>
                    <a:bodyPr/>
                    <a:lstStyle/>
                    <a:p>
                      <a:pPr marL="0" marR="5080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每天至少 </a:t>
                      </a:r>
                      <a:r>
                        <a:rPr lang="en-US" altLang="zh-CN" sz="1100" b="1" kern="100" dirty="0">
                          <a:solidFill>
                            <a:srgbClr val="000000"/>
                          </a:solidFill>
                          <a:effectLst/>
                          <a:latin typeface="仿宋" panose="02010609060101010101" charset="-122"/>
                          <a:ea typeface="仿宋" panose="02010609060101010101" charset="-122"/>
                        </a:rPr>
                        <a:t>2 </a:t>
                      </a:r>
                      <a:r>
                        <a:rPr lang="zh-CN" altLang="en-US" sz="1100" b="1" kern="100" dirty="0">
                          <a:solidFill>
                            <a:srgbClr val="000000"/>
                          </a:solidFill>
                          <a:effectLst/>
                          <a:latin typeface="仿宋" panose="02010609060101010101" charset="-122"/>
                          <a:ea typeface="仿宋" panose="02010609060101010101" charset="-122"/>
                        </a:rPr>
                        <a:t>次</a:t>
                      </a:r>
                      <a:endParaRPr lang="zh-CN" altLang="en-US" sz="1400" b="1" kern="100" dirty="0">
                        <a:solidFill>
                          <a:srgbClr val="000000"/>
                        </a:solidFill>
                        <a:effectLst/>
                        <a:latin typeface="仿宋" panose="02010609060101010101" charset="-122"/>
                        <a:ea typeface="仿宋" panose="02010609060101010101" charset="-122"/>
                      </a:endParaRPr>
                    </a:p>
                  </a:txBody>
                  <a:tcPr marL="68580" marR="2540" marT="40005"/>
                </a:tc>
                <a:tc>
                  <a:txBody>
                    <a:bodyPr/>
                    <a:lstStyle/>
                    <a:p>
                      <a:pPr marL="635"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工人劳防用品佩戴情况、危险作业审批情况和过程监督、安全防护、“三违”、文明施工、生活区安全等。</a:t>
                      </a:r>
                      <a:endParaRPr lang="zh-CN" altLang="en-US" sz="1400" b="1" kern="100" dirty="0">
                        <a:solidFill>
                          <a:srgbClr val="000000"/>
                        </a:solidFill>
                        <a:effectLst/>
                        <a:latin typeface="仿宋" panose="02010609060101010101" charset="-122"/>
                        <a:ea typeface="仿宋" panose="02010609060101010101" charset="-122"/>
                      </a:endParaRPr>
                    </a:p>
                  </a:txBody>
                  <a:tcPr marL="68580" marR="2540" marT="40005"/>
                </a:tc>
              </a:tr>
            </a:tbl>
          </a:graphicData>
        </a:graphic>
      </p:graphicFrame>
    </p:spTree>
  </p:cSld>
  <p:clrMapOvr>
    <a:masterClrMapping/>
  </p:clrMapOvr>
  <p:transition>
    <p:random/>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03525" y="1019175"/>
            <a:ext cx="2395538" cy="414338"/>
          </a:xfrm>
          <a:prstGeom prst="rect">
            <a:avLst/>
          </a:prstGeom>
        </p:spPr>
        <p:style>
          <a:lnRef idx="1">
            <a:schemeClr val="accent5"/>
          </a:lnRef>
          <a:fillRef idx="3">
            <a:schemeClr val="accent5"/>
          </a:fillRef>
          <a:effectRef idx="2">
            <a:schemeClr val="accent5"/>
          </a:effectRef>
          <a:fontRef idx="minor">
            <a:schemeClr val="lt1"/>
          </a:fontRef>
        </p:style>
        <p:txBody>
          <a:bodyPr>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en-US" altLang="zh-CN" sz="2100" b="0" i="0" u="none" strike="noStrike" kern="1200" cap="none" spc="0" normalizeH="0" baseline="0" noProof="1">
                <a:ln>
                  <a:noFill/>
                </a:ln>
                <a:solidFill>
                  <a:schemeClr val="lt1"/>
                </a:solidFill>
                <a:effectLst/>
                <a:uLnTx/>
                <a:uFillTx/>
                <a:latin typeface="+mn-lt"/>
                <a:ea typeface="+mn-ea"/>
                <a:cs typeface="+mn-cs"/>
              </a:rPr>
              <a:t>     </a:t>
            </a:r>
            <a:r>
              <a:rPr kumimoji="0" lang="zh-CN" altLang="en-US" sz="2100" b="0" i="0" u="none" strike="noStrike" kern="1200" cap="none" spc="0" normalizeH="0" baseline="0" noProof="1">
                <a:ln>
                  <a:noFill/>
                </a:ln>
                <a:solidFill>
                  <a:schemeClr val="lt1"/>
                </a:solidFill>
                <a:effectLst/>
                <a:uLnTx/>
                <a:uFillTx/>
                <a:latin typeface="+mn-lt"/>
                <a:ea typeface="+mn-ea"/>
                <a:cs typeface="+mn-cs"/>
              </a:rPr>
              <a:t>安全检查类型</a:t>
            </a:r>
            <a:endParaRPr kumimoji="0" lang="zh-CN" altLang="en-US" sz="2100" b="0" i="0" u="none" strike="noStrike" kern="1200" cap="none" spc="0" normalizeH="0" baseline="0" noProof="1">
              <a:ln>
                <a:noFill/>
              </a:ln>
              <a:solidFill>
                <a:schemeClr val="lt1"/>
              </a:solidFill>
              <a:effectLst/>
              <a:uLnTx/>
              <a:uFillTx/>
              <a:latin typeface="+mn-lt"/>
              <a:ea typeface="+mn-ea"/>
              <a:cs typeface="+mn-cs"/>
            </a:endParaRPr>
          </a:p>
        </p:txBody>
      </p:sp>
      <p:grpSp>
        <p:nvGrpSpPr>
          <p:cNvPr id="158723" name="组合 2"/>
          <p:cNvGrpSpPr/>
          <p:nvPr/>
        </p:nvGrpSpPr>
        <p:grpSpPr>
          <a:xfrm>
            <a:off x="2801938" y="2028825"/>
            <a:ext cx="2398712" cy="3535363"/>
            <a:chOff x="1132" y="2406"/>
            <a:chExt cx="2933" cy="4179"/>
          </a:xfrm>
        </p:grpSpPr>
        <p:sp>
          <p:nvSpPr>
            <p:cNvPr id="7" name="文本框 6"/>
            <p:cNvSpPr txBox="1"/>
            <p:nvPr/>
          </p:nvSpPr>
          <p:spPr>
            <a:xfrm>
              <a:off x="1132" y="2406"/>
              <a:ext cx="2931" cy="43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dk1"/>
                  </a:solidFill>
                  <a:effectLst/>
                  <a:uLnTx/>
                  <a:uFillTx/>
                  <a:latin typeface="+mn-lt"/>
                  <a:ea typeface="+mn-ea"/>
                  <a:cs typeface="+mn-cs"/>
                </a:rPr>
                <a:t>日巡查</a:t>
              </a: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sp>
          <p:nvSpPr>
            <p:cNvPr id="8" name="文本框 7"/>
            <p:cNvSpPr txBox="1"/>
            <p:nvPr/>
          </p:nvSpPr>
          <p:spPr>
            <a:xfrm>
              <a:off x="1132" y="3192"/>
              <a:ext cx="2933" cy="43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dk1"/>
                  </a:solidFill>
                  <a:effectLst/>
                  <a:uLnTx/>
                  <a:uFillTx/>
                  <a:latin typeface="+mn-lt"/>
                  <a:ea typeface="+mn-ea"/>
                  <a:cs typeface="+mn-cs"/>
                </a:rPr>
                <a:t>周检查</a:t>
              </a: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sp>
          <p:nvSpPr>
            <p:cNvPr id="9" name="文本框 8"/>
            <p:cNvSpPr txBox="1"/>
            <p:nvPr/>
          </p:nvSpPr>
          <p:spPr>
            <a:xfrm>
              <a:off x="1134" y="3964"/>
              <a:ext cx="2929" cy="43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dk1"/>
                  </a:solidFill>
                  <a:effectLst/>
                  <a:uLnTx/>
                  <a:uFillTx/>
                  <a:latin typeface="+mn-lt"/>
                  <a:ea typeface="+mn-ea"/>
                  <a:cs typeface="+mn-cs"/>
                </a:rPr>
                <a:t>专项检查</a:t>
              </a: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sp>
          <p:nvSpPr>
            <p:cNvPr id="10" name="文本框 9"/>
            <p:cNvSpPr txBox="1"/>
            <p:nvPr/>
          </p:nvSpPr>
          <p:spPr>
            <a:xfrm>
              <a:off x="1132" y="4750"/>
              <a:ext cx="2931" cy="43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dk1"/>
                  </a:solidFill>
                  <a:effectLst/>
                  <a:uLnTx/>
                  <a:uFillTx/>
                  <a:latin typeface="+mn-lt"/>
                  <a:ea typeface="+mn-ea"/>
                  <a:cs typeface="+mn-cs"/>
                </a:rPr>
                <a:t>节假日检查</a:t>
              </a: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sp>
          <p:nvSpPr>
            <p:cNvPr id="11" name="文本框 10"/>
            <p:cNvSpPr txBox="1"/>
            <p:nvPr/>
          </p:nvSpPr>
          <p:spPr>
            <a:xfrm>
              <a:off x="1134" y="5495"/>
              <a:ext cx="2931" cy="109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dk1"/>
                  </a:solidFill>
                  <a:effectLst/>
                  <a:uLnTx/>
                  <a:uFillTx/>
                  <a:latin typeface="+mn-lt"/>
                  <a:ea typeface="+mn-ea"/>
                  <a:cs typeface="+mn-cs"/>
                </a:rPr>
                <a:t>季节性检查</a:t>
              </a: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grpSp>
      <p:pic>
        <p:nvPicPr>
          <p:cNvPr id="158724" name="图片 16" descr="13 (2)"/>
          <p:cNvPicPr>
            <a:picLocks noChangeAspect="1"/>
          </p:cNvPicPr>
          <p:nvPr/>
        </p:nvPicPr>
        <p:blipFill>
          <a:blip r:embed="rId1"/>
          <a:stretch>
            <a:fillRect/>
          </a:stretch>
        </p:blipFill>
        <p:spPr>
          <a:xfrm>
            <a:off x="8715375" y="3879850"/>
            <a:ext cx="2530475" cy="1730375"/>
          </a:xfrm>
          <a:prstGeom prst="rect">
            <a:avLst/>
          </a:prstGeom>
          <a:noFill/>
          <a:ln w="9525">
            <a:noFill/>
          </a:ln>
        </p:spPr>
      </p:pic>
      <p:sp>
        <p:nvSpPr>
          <p:cNvPr id="18" name="TextBox 3"/>
          <p:cNvSpPr txBox="1"/>
          <p:nvPr/>
        </p:nvSpPr>
        <p:spPr>
          <a:xfrm>
            <a:off x="6080125" y="1019175"/>
            <a:ext cx="1862138" cy="414338"/>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marL="0" marR="0" lvl="0" indent="0" algn="l" defTabSz="457200" rtl="0" eaLnBrk="0" fontAlgn="base" latinLnBrk="0" hangingPunct="0">
              <a:lnSpc>
                <a:spcPct val="100000"/>
              </a:lnSpc>
              <a:spcBef>
                <a:spcPct val="0"/>
              </a:spcBef>
              <a:spcAft>
                <a:spcPct val="0"/>
              </a:spcAft>
              <a:buClrTx/>
              <a:buSzTx/>
              <a:buFontTx/>
              <a:buNone/>
              <a:defRPr/>
            </a:pPr>
            <a:r>
              <a:rPr kumimoji="0" lang="zh-CN" altLang="en-US" sz="2100" b="0" i="0" u="none" strike="noStrike" kern="1200" cap="none" spc="0" normalizeH="0" baseline="0" noProof="1">
                <a:ln>
                  <a:noFill/>
                </a:ln>
                <a:solidFill>
                  <a:schemeClr val="lt1"/>
                </a:solidFill>
                <a:effectLst/>
                <a:uLnTx/>
                <a:uFillTx/>
                <a:latin typeface="+mn-lt"/>
                <a:ea typeface="+mn-ea"/>
                <a:cs typeface="+mn-cs"/>
              </a:rPr>
              <a:t>安全检查时间</a:t>
            </a:r>
            <a:endParaRPr kumimoji="0" lang="zh-CN" altLang="en-US" sz="2100" b="0" i="0" u="none" strike="noStrike" kern="1200" cap="none" spc="0" normalizeH="0" baseline="0" noProof="1">
              <a:ln>
                <a:noFill/>
              </a:ln>
              <a:solidFill>
                <a:schemeClr val="lt1"/>
              </a:solidFill>
              <a:effectLst/>
              <a:uLnTx/>
              <a:uFillTx/>
              <a:latin typeface="+mn-lt"/>
              <a:ea typeface="+mn-ea"/>
              <a:cs typeface="+mn-cs"/>
            </a:endParaRPr>
          </a:p>
        </p:txBody>
      </p:sp>
      <p:grpSp>
        <p:nvGrpSpPr>
          <p:cNvPr id="158726" name="组合 18"/>
          <p:cNvGrpSpPr/>
          <p:nvPr/>
        </p:nvGrpSpPr>
        <p:grpSpPr>
          <a:xfrm>
            <a:off x="6080125" y="2028825"/>
            <a:ext cx="1863725" cy="3581400"/>
            <a:chOff x="1132" y="2406"/>
            <a:chExt cx="2933" cy="4173"/>
          </a:xfrm>
        </p:grpSpPr>
        <p:sp>
          <p:nvSpPr>
            <p:cNvPr id="20" name="文本框 19"/>
            <p:cNvSpPr txBox="1"/>
            <p:nvPr/>
          </p:nvSpPr>
          <p:spPr>
            <a:xfrm>
              <a:off x="1132" y="2406"/>
              <a:ext cx="2933" cy="429"/>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dk1"/>
                  </a:solidFill>
                  <a:effectLst/>
                  <a:uLnTx/>
                  <a:uFillTx/>
                  <a:latin typeface="+mn-lt"/>
                  <a:ea typeface="+mn-ea"/>
                  <a:cs typeface="+mn-cs"/>
                </a:rPr>
                <a:t>每日</a:t>
              </a: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sp>
          <p:nvSpPr>
            <p:cNvPr id="22" name="文本框 21"/>
            <p:cNvSpPr txBox="1"/>
            <p:nvPr/>
          </p:nvSpPr>
          <p:spPr>
            <a:xfrm>
              <a:off x="1132" y="3192"/>
              <a:ext cx="2933" cy="429"/>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dk1"/>
                  </a:solidFill>
                  <a:effectLst/>
                  <a:uLnTx/>
                  <a:uFillTx/>
                  <a:latin typeface="+mn-lt"/>
                  <a:ea typeface="+mn-ea"/>
                  <a:cs typeface="+mn-cs"/>
                </a:rPr>
                <a:t>每周</a:t>
              </a: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sp>
          <p:nvSpPr>
            <p:cNvPr id="23" name="文本框 22"/>
            <p:cNvSpPr txBox="1"/>
            <p:nvPr/>
          </p:nvSpPr>
          <p:spPr>
            <a:xfrm>
              <a:off x="1132" y="3963"/>
              <a:ext cx="2933" cy="429"/>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dk1"/>
                  </a:solidFill>
                  <a:effectLst/>
                  <a:uLnTx/>
                  <a:uFillTx/>
                  <a:latin typeface="+mn-lt"/>
                  <a:ea typeface="+mn-ea"/>
                  <a:cs typeface="+mn-cs"/>
                </a:rPr>
                <a:t>每月</a:t>
              </a: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sp>
          <p:nvSpPr>
            <p:cNvPr id="24" name="文本框 23"/>
            <p:cNvSpPr txBox="1"/>
            <p:nvPr/>
          </p:nvSpPr>
          <p:spPr>
            <a:xfrm>
              <a:off x="1132" y="4750"/>
              <a:ext cx="2933" cy="429"/>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dk1"/>
                  </a:solidFill>
                  <a:effectLst/>
                  <a:uLnTx/>
                  <a:uFillTx/>
                  <a:latin typeface="+mn-lt"/>
                  <a:ea typeface="+mn-ea"/>
                  <a:cs typeface="+mn-cs"/>
                </a:rPr>
                <a:t>法定节假日前</a:t>
              </a: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sp>
          <p:nvSpPr>
            <p:cNvPr id="25" name="文本框 24"/>
            <p:cNvSpPr txBox="1"/>
            <p:nvPr/>
          </p:nvSpPr>
          <p:spPr>
            <a:xfrm>
              <a:off x="1132" y="5504"/>
              <a:ext cx="2933" cy="107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1">
                  <a:ln>
                    <a:noFill/>
                  </a:ln>
                  <a:solidFill>
                    <a:schemeClr val="dk1"/>
                  </a:solidFill>
                  <a:effectLst/>
                  <a:uLnTx/>
                  <a:uFillTx/>
                  <a:latin typeface="+mn-lt"/>
                  <a:ea typeface="+mn-ea"/>
                  <a:cs typeface="+mn-cs"/>
                </a:rPr>
                <a:t>冬季、夏季、雨季 及其它恶劣天气多 发季节</a:t>
              </a:r>
              <a:endParaRPr kumimoji="0" lang="zh-CN" altLang="en-US" sz="1800" b="0" i="0" u="none" strike="noStrike" kern="1200" cap="none" spc="0" normalizeH="0" baseline="0" noProof="1">
                <a:ln>
                  <a:noFill/>
                </a:ln>
                <a:solidFill>
                  <a:schemeClr val="dk1"/>
                </a:solidFill>
                <a:effectLst/>
                <a:uLnTx/>
                <a:uFillTx/>
                <a:latin typeface="+mn-lt"/>
                <a:ea typeface="+mn-ea"/>
                <a:cs typeface="+mn-cs"/>
              </a:endParaRPr>
            </a:p>
          </p:txBody>
        </p:sp>
      </p:grpSp>
      <p:grpSp>
        <p:nvGrpSpPr>
          <p:cNvPr id="32" name="组合 31"/>
          <p:cNvGrpSpPr/>
          <p:nvPr/>
        </p:nvGrpSpPr>
        <p:grpSpPr>
          <a:xfrm>
            <a:off x="3032125" y="3346450"/>
            <a:ext cx="1933575" cy="3241675"/>
            <a:chOff x="2820" y="4902"/>
            <a:chExt cx="3045" cy="5105"/>
          </a:xfrm>
        </p:grpSpPr>
        <p:sp>
          <p:nvSpPr>
            <p:cNvPr id="158732" name="文本框 26"/>
            <p:cNvSpPr txBox="1"/>
            <p:nvPr/>
          </p:nvSpPr>
          <p:spPr>
            <a:xfrm>
              <a:off x="2834" y="4902"/>
              <a:ext cx="3030" cy="580"/>
            </a:xfrm>
            <a:prstGeom prst="rect">
              <a:avLst/>
            </a:prstGeom>
            <a:noFill/>
            <a:ln w="28575" cap="flat" cmpd="sng">
              <a:solidFill>
                <a:srgbClr val="FF0000"/>
              </a:solidFill>
              <a:prstDash val="solid"/>
              <a:round/>
              <a:headEnd type="none" w="med" len="med"/>
              <a:tailEnd type="none" w="med" len="med"/>
            </a:ln>
          </p:spPr>
          <p:txBody>
            <a:bodyPr>
              <a:spAutoFit/>
            </a:bodyPr>
            <a:lstStyle/>
            <a:p>
              <a:endParaRPr lang="zh-CN" altLang="en-US" dirty="0">
                <a:latin typeface="Calibri" panose="020F0502020204030204" charset="0"/>
                <a:ea typeface="等线" panose="02010600030101010101" charset="-122"/>
              </a:endParaRPr>
            </a:p>
          </p:txBody>
        </p:sp>
        <p:sp>
          <p:nvSpPr>
            <p:cNvPr id="158733" name="文本框 27"/>
            <p:cNvSpPr txBox="1"/>
            <p:nvPr/>
          </p:nvSpPr>
          <p:spPr>
            <a:xfrm>
              <a:off x="2835" y="5995"/>
              <a:ext cx="3030" cy="580"/>
            </a:xfrm>
            <a:prstGeom prst="rect">
              <a:avLst/>
            </a:prstGeom>
            <a:noFill/>
            <a:ln w="28575" cap="flat" cmpd="sng">
              <a:solidFill>
                <a:srgbClr val="FF0000"/>
              </a:solidFill>
              <a:prstDash val="solid"/>
              <a:round/>
              <a:headEnd type="none" w="med" len="med"/>
              <a:tailEnd type="none" w="med" len="med"/>
            </a:ln>
          </p:spPr>
          <p:txBody>
            <a:bodyPr>
              <a:spAutoFit/>
            </a:bodyPr>
            <a:lstStyle/>
            <a:p>
              <a:endParaRPr lang="zh-CN" altLang="en-US" dirty="0">
                <a:latin typeface="Calibri" panose="020F0502020204030204" charset="0"/>
                <a:ea typeface="等线" panose="02010600030101010101" charset="-122"/>
              </a:endParaRPr>
            </a:p>
          </p:txBody>
        </p:sp>
        <p:sp>
          <p:nvSpPr>
            <p:cNvPr id="158734" name="文本框 28"/>
            <p:cNvSpPr txBox="1"/>
            <p:nvPr/>
          </p:nvSpPr>
          <p:spPr>
            <a:xfrm>
              <a:off x="2820" y="6943"/>
              <a:ext cx="3030" cy="1452"/>
            </a:xfrm>
            <a:prstGeom prst="rect">
              <a:avLst/>
            </a:prstGeom>
            <a:noFill/>
            <a:ln w="28575" cap="flat" cmpd="sng">
              <a:solidFill>
                <a:srgbClr val="FF0000"/>
              </a:solidFill>
              <a:prstDash val="solid"/>
              <a:round/>
              <a:headEnd type="none" w="med" len="med"/>
              <a:tailEnd type="none" w="med" len="med"/>
            </a:ln>
          </p:spPr>
          <p:txBody>
            <a:bodyPr>
              <a:spAutoFit/>
            </a:bodyPr>
            <a:lstStyle/>
            <a:p>
              <a:endParaRPr lang="zh-CN" altLang="en-US" dirty="0">
                <a:latin typeface="Calibri" panose="020F0502020204030204" charset="0"/>
                <a:ea typeface="等线" panose="02010600030101010101" charset="-122"/>
              </a:endParaRPr>
            </a:p>
            <a:p>
              <a:endParaRPr lang="zh-CN" altLang="en-US" dirty="0">
                <a:latin typeface="Calibri" panose="020F0502020204030204" charset="0"/>
                <a:ea typeface="等线" panose="02010600030101010101" charset="-122"/>
              </a:endParaRPr>
            </a:p>
            <a:p>
              <a:endParaRPr lang="zh-CN" altLang="en-US" dirty="0">
                <a:latin typeface="Calibri" panose="020F0502020204030204" charset="0"/>
                <a:ea typeface="等线" panose="02010600030101010101" charset="-122"/>
              </a:endParaRPr>
            </a:p>
          </p:txBody>
        </p:sp>
        <p:sp>
          <p:nvSpPr>
            <p:cNvPr id="30" name="上箭头 29"/>
            <p:cNvSpPr/>
            <p:nvPr/>
          </p:nvSpPr>
          <p:spPr>
            <a:xfrm>
              <a:off x="3630" y="8470"/>
              <a:ext cx="1410" cy="957"/>
            </a:xfrm>
            <a:prstGeom prst="up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58736" name="文本框 30"/>
            <p:cNvSpPr txBox="1"/>
            <p:nvPr/>
          </p:nvSpPr>
          <p:spPr>
            <a:xfrm>
              <a:off x="2995" y="9427"/>
              <a:ext cx="2709" cy="580"/>
            </a:xfrm>
            <a:prstGeom prst="rect">
              <a:avLst/>
            </a:prstGeom>
            <a:noFill/>
            <a:ln w="9525">
              <a:noFill/>
            </a:ln>
          </p:spPr>
          <p:txBody>
            <a:bodyPr>
              <a:spAutoFit/>
            </a:bodyPr>
            <a:lstStyle/>
            <a:p>
              <a:r>
                <a:rPr lang="zh-CN" altLang="en-US" b="1" dirty="0">
                  <a:solidFill>
                    <a:srgbClr val="FF0000"/>
                  </a:solidFill>
                  <a:latin typeface="Calibri" panose="020F0502020204030204" charset="0"/>
                  <a:ea typeface="等线" panose="02010600030101010101" charset="-122"/>
                </a:rPr>
                <a:t>项目经理组织</a:t>
              </a:r>
              <a:endParaRPr lang="zh-CN" altLang="en-US" b="1" dirty="0">
                <a:solidFill>
                  <a:srgbClr val="FF0000"/>
                </a:solidFill>
                <a:latin typeface="Calibri" panose="020F0502020204030204" charset="0"/>
                <a:ea typeface="等线" panose="02010600030101010101" charset="-122"/>
              </a:endParaRPr>
            </a:p>
          </p:txBody>
        </p:sp>
      </p:grpSp>
      <p:grpSp>
        <p:nvGrpSpPr>
          <p:cNvPr id="158728" name="组合 1"/>
          <p:cNvGrpSpPr/>
          <p:nvPr/>
        </p:nvGrpSpPr>
        <p:grpSpPr>
          <a:xfrm>
            <a:off x="65088" y="736600"/>
            <a:ext cx="2195512" cy="476250"/>
            <a:chOff x="4387852" y="825500"/>
            <a:chExt cx="2196160" cy="476250"/>
          </a:xfrm>
        </p:grpSpPr>
        <p:sp>
          <p:nvSpPr>
            <p:cNvPr id="158730" name="矩形: 圆角 1"/>
            <p:cNvSpPr/>
            <p:nvPr/>
          </p:nvSpPr>
          <p:spPr>
            <a:xfrm>
              <a:off x="4700319" y="833755"/>
              <a:ext cx="1883693" cy="467995"/>
            </a:xfrm>
            <a:prstGeom prst="roundRect">
              <a:avLst>
                <a:gd name="adj" fmla="val 16667"/>
              </a:avLst>
            </a:prstGeom>
            <a:solidFill>
              <a:srgbClr val="D9D9D9"/>
            </a:solidFill>
            <a:ln w="9525">
              <a:noFill/>
            </a:ln>
          </p:spPr>
          <p:txBody>
            <a:bodyPr lIns="288000" anchor="ctr"/>
            <a:lstStyle/>
            <a:p>
              <a:pPr eaLnBrk="1" hangingPunct="1"/>
              <a:r>
                <a:rPr lang="zh-CN" altLang="en-US" sz="2000" b="1" dirty="0">
                  <a:latin typeface="Arial" panose="020B0604020202020204" pitchFamily="34" charset="0"/>
                  <a:ea typeface="微软雅黑" panose="020B0503020204020204" pitchFamily="34" charset="-122"/>
                  <a:sym typeface="Arial" panose="020B0604020202020204" pitchFamily="34" charset="0"/>
                </a:rPr>
                <a:t>安全检查</a:t>
              </a:r>
              <a:endParaRPr lang="zh-CN" altLang="en-US" sz="2000" b="1" dirty="0">
                <a:latin typeface="Arial" panose="020B0604020202020204" pitchFamily="34" charset="0"/>
                <a:ea typeface="微软雅黑" panose="020B0503020204020204" pitchFamily="34" charset="-122"/>
                <a:sym typeface="Arial" panose="020B0604020202020204" pitchFamily="34" charset="0"/>
              </a:endParaRPr>
            </a:p>
          </p:txBody>
        </p:sp>
        <p:sp>
          <p:nvSpPr>
            <p:cNvPr id="158731" name="矩形: 圆角 2"/>
            <p:cNvSpPr/>
            <p:nvPr/>
          </p:nvSpPr>
          <p:spPr>
            <a:xfrm>
              <a:off x="4387852" y="825500"/>
              <a:ext cx="468312" cy="468313"/>
            </a:xfrm>
            <a:prstGeom prst="roundRect">
              <a:avLst>
                <a:gd name="adj" fmla="val 16667"/>
              </a:avLst>
            </a:prstGeom>
            <a:solidFill>
              <a:srgbClr val="0070C0"/>
            </a:solidFill>
            <a:ln w="12700" cap="flat" cmpd="sng">
              <a:solidFill>
                <a:schemeClr val="bg1"/>
              </a:solidFill>
              <a:prstDash val="solid"/>
              <a:headEnd type="none" w="med" len="med"/>
              <a:tailEnd type="none" w="med" len="med"/>
            </a:ln>
            <a:effectLst>
              <a:outerShdw dist="38100" algn="ctr" rotWithShape="0">
                <a:srgbClr val="000000">
                  <a:alpha val="39000"/>
                </a:srgbClr>
              </a:outerShdw>
            </a:effectLst>
          </p:spPr>
          <p:txBody>
            <a:bodyPr anchor="ctr"/>
            <a:lstStyle/>
            <a:p>
              <a:pPr algn="ctr" eaLnBrk="1" hangingPunct="1"/>
              <a:endParaRPr lang="zh-CN" altLang="en-US" b="1"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grpSp>
      <p:pic>
        <p:nvPicPr>
          <p:cNvPr id="158729" name="图片 11" descr="微信图片_20201013140423"/>
          <p:cNvPicPr>
            <a:picLocks noChangeAspect="1"/>
          </p:cNvPicPr>
          <p:nvPr/>
        </p:nvPicPr>
        <p:blipFill>
          <a:blip r:embed="rId2"/>
          <a:stretch>
            <a:fillRect/>
          </a:stretch>
        </p:blipFill>
        <p:spPr>
          <a:xfrm>
            <a:off x="8715375" y="2028825"/>
            <a:ext cx="2530475" cy="1555750"/>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ppt_x</p:attrName>
                                        </p:attrNameLst>
                                      </p:cBhvr>
                                      <p:tavLst>
                                        <p:tav tm="0">
                                          <p:val>
                                            <p:strVal val="#ppt_x"/>
                                          </p:val>
                                        </p:tav>
                                        <p:tav tm="100000">
                                          <p:val>
                                            <p:strVal val="#ppt_x"/>
                                          </p:val>
                                        </p:tav>
                                      </p:tavLst>
                                    </p:anim>
                                    <p:anim calcmode="lin" valueType="num">
                                      <p:cBhvr>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pic>
        <p:nvPicPr>
          <p:cNvPr id="4" name="图片 3"/>
          <p:cNvPicPr>
            <a:picLocks noChangeAspect="1"/>
          </p:cNvPicPr>
          <p:nvPr/>
        </p:nvPicPr>
        <p:blipFill>
          <a:blip r:embed="rId1"/>
          <a:stretch>
            <a:fillRect/>
          </a:stretch>
        </p:blipFill>
        <p:spPr>
          <a:xfrm>
            <a:off x="4402522" y="686018"/>
            <a:ext cx="5855576" cy="5967029"/>
          </a:xfrm>
          <a:prstGeom prst="rect">
            <a:avLst/>
          </a:prstGeom>
        </p:spPr>
      </p:pic>
      <p:sp>
        <p:nvSpPr>
          <p:cNvPr id="6" name="文本框 5"/>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3.4.7  </a:t>
            </a:r>
            <a:r>
              <a:rPr lang="zh-CN" altLang="en-US" sz="2000" b="1" dirty="0">
                <a:latin typeface="仿宋" panose="02010609060101010101" charset="-122"/>
                <a:ea typeface="仿宋" panose="02010609060101010101" charset="-122"/>
                <a:cs typeface="仿宋" panose="02010609060101010101" charset="-122"/>
              </a:rPr>
              <a:t>安全生产检查</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）安全检查流程</a:t>
            </a:r>
            <a:endParaRPr lang="en-US" altLang="zh-CN" sz="1600" b="1" dirty="0">
              <a:latin typeface="仿宋" panose="02010609060101010101" charset="-122"/>
              <a:ea typeface="仿宋" panose="02010609060101010101" charset="-122"/>
              <a:cs typeface="仿宋" panose="02010609060101010101" charset="-122"/>
              <a:sym typeface="+mn-ea"/>
            </a:endParaRPr>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608018"/>
            <a:ext cx="3315330" cy="2486497"/>
          </a:xfrm>
          <a:prstGeom prst="rect">
            <a:avLst/>
          </a:prstGeom>
          <a:effectLst>
            <a:outerShdw blurRad="76200" dir="18900000" sy="23000" kx="-1200000" algn="bl" rotWithShape="0">
              <a:prstClr val="black">
                <a:alpha val="20000"/>
              </a:prstClr>
            </a:outerShdw>
          </a:effectLst>
        </p:spPr>
      </p:pic>
    </p:spTree>
  </p:cSld>
  <p:clrMapOvr>
    <a:masterClrMapping/>
  </p:clrMapOvr>
  <p:transition>
    <p:random/>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3.4.7  </a:t>
            </a:r>
            <a:r>
              <a:rPr lang="zh-CN" altLang="en-US" sz="2000" b="1" dirty="0">
                <a:latin typeface="仿宋" panose="02010609060101010101" charset="-122"/>
                <a:ea typeface="仿宋" panose="02010609060101010101" charset="-122"/>
                <a:cs typeface="仿宋" panose="02010609060101010101" charset="-122"/>
              </a:rPr>
              <a:t>安全生产检查</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）安全检查管理要求</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4" y="1719319"/>
          <a:ext cx="10676143" cy="4403145"/>
        </p:xfrm>
        <a:graphic>
          <a:graphicData uri="http://schemas.openxmlformats.org/drawingml/2006/table">
            <a:tbl>
              <a:tblPr>
                <a:tableStyleId>{5C22544A-7EE6-4342-B048-85BDC9FD1C3A}</a:tableStyleId>
              </a:tblPr>
              <a:tblGrid>
                <a:gridCol w="722844"/>
                <a:gridCol w="909145"/>
                <a:gridCol w="4950372"/>
                <a:gridCol w="914400"/>
                <a:gridCol w="1024759"/>
                <a:gridCol w="1098331"/>
                <a:gridCol w="1056292"/>
              </a:tblGrid>
              <a:tr h="419408">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关键活动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时间要求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主责部门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相关部门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工作文件</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351076">
                <a:tc>
                  <a:txBody>
                    <a:bodyPr/>
                    <a:lstStyle/>
                    <a:p>
                      <a:pPr marL="3810" marR="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1</a:t>
                      </a:r>
                      <a:endParaRPr lang="zh-CN" altLang="en-US" sz="1100" b="1" kern="100" dirty="0">
                        <a:solidFill>
                          <a:srgbClr val="000000"/>
                        </a:solidFill>
                        <a:effectLst/>
                        <a:latin typeface="仿宋" panose="02010609060101010101" charset="-122"/>
                        <a:ea typeface="仿宋" panose="02010609060101010101" charset="-122"/>
                      </a:endParaRPr>
                    </a:p>
                  </a:txBody>
                  <a:tcPr marL="69850" marR="73025" marT="40640" anchor="ctr"/>
                </a:tc>
                <a:tc>
                  <a:txBody>
                    <a:bodyPr/>
                    <a:lstStyle/>
                    <a:p>
                      <a:pPr marL="4572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制定方案</a:t>
                      </a:r>
                      <a:endParaRPr lang="zh-CN" altLang="en-US" sz="1100" b="1" kern="100" dirty="0">
                        <a:solidFill>
                          <a:srgbClr val="000000"/>
                        </a:solidFill>
                        <a:effectLst/>
                        <a:latin typeface="仿宋" panose="02010609060101010101" charset="-122"/>
                        <a:ea typeface="仿宋" panose="02010609060101010101" charset="-122"/>
                      </a:endParaRPr>
                    </a:p>
                  </a:txBody>
                  <a:tcPr marL="69850" marR="73025" marT="40640" anchor="ctr"/>
                </a:tc>
                <a:tc>
                  <a:txBody>
                    <a:bodyPr/>
                    <a:lstStyle/>
                    <a:p>
                      <a:pPr algn="l"/>
                      <a:r>
                        <a:rPr lang="zh-CN" altLang="en-US" sz="1100" b="1" kern="100" dirty="0">
                          <a:solidFill>
                            <a:srgbClr val="000000"/>
                          </a:solidFill>
                          <a:effectLst/>
                          <a:latin typeface="仿宋" panose="02010609060101010101" charset="-122"/>
                          <a:ea typeface="仿宋" panose="02010609060101010101" charset="-122"/>
                        </a:rPr>
                        <a:t>明确检查重点、检查方式和检查方法，确定检查组人员组成及分工，编制检查表。</a:t>
                      </a:r>
                      <a:r>
                        <a:rPr lang="zh-CN" altLang="en-US" sz="1100" b="1" kern="1200" dirty="0">
                          <a:solidFill>
                            <a:schemeClr val="dk1"/>
                          </a:solidFill>
                          <a:effectLst/>
                          <a:latin typeface="仿宋" panose="02010609060101010101" charset="-122"/>
                          <a:ea typeface="仿宋" panose="02010609060101010101" charset="-122"/>
                          <a:cs typeface="+mn-cs"/>
                        </a:rPr>
                        <a:t>组织形式：由安全生产监督管理部组织成立检查组。</a:t>
                      </a:r>
                      <a:endParaRPr lang="zh-CN" altLang="en-US" sz="1100" b="1" kern="1200" dirty="0">
                        <a:solidFill>
                          <a:schemeClr val="dk1"/>
                        </a:solidFill>
                        <a:effectLst/>
                        <a:latin typeface="仿宋" panose="02010609060101010101" charset="-122"/>
                        <a:ea typeface="仿宋" panose="02010609060101010101" charset="-122"/>
                        <a:cs typeface="+mn-cs"/>
                      </a:endParaRPr>
                    </a:p>
                    <a:p>
                      <a:pPr algn="l"/>
                      <a:r>
                        <a:rPr lang="zh-CN" altLang="en-US" sz="1100" b="1" kern="1200" dirty="0">
                          <a:solidFill>
                            <a:schemeClr val="dk1"/>
                          </a:solidFill>
                          <a:effectLst/>
                          <a:latin typeface="仿宋" panose="02010609060101010101" charset="-122"/>
                          <a:ea typeface="仿宋" panose="02010609060101010101" charset="-122"/>
                          <a:cs typeface="+mn-cs"/>
                        </a:rPr>
                        <a:t>工作方法：对受检单位的体系建设、危险源辨识、风险评价、风险控制及自行检查、整改等数据进行统计、分析，明确检查重点，编制检查表。</a:t>
                      </a:r>
                      <a:endParaRPr lang="zh-CN" altLang="en-US" sz="1100" b="1" kern="1200" dirty="0">
                        <a:solidFill>
                          <a:schemeClr val="dk1"/>
                        </a:solidFill>
                        <a:effectLst/>
                        <a:latin typeface="仿宋" panose="02010609060101010101" charset="-122"/>
                        <a:ea typeface="仿宋" panose="02010609060101010101" charset="-122"/>
                        <a:cs typeface="+mn-cs"/>
                      </a:endParaRPr>
                    </a:p>
                  </a:txBody>
                  <a:tcPr marL="69850" marR="73025" marT="40640"/>
                </a:tc>
                <a:tc>
                  <a:txBody>
                    <a:bodyPr/>
                    <a:lstStyle/>
                    <a:p>
                      <a:pPr marL="0" marR="0" indent="0" algn="ctr">
                        <a:lnSpc>
                          <a:spcPct val="137000"/>
                        </a:lnSpc>
                        <a:spcAft>
                          <a:spcPts val="15"/>
                        </a:spcAft>
                      </a:pPr>
                      <a:r>
                        <a:rPr lang="zh-CN" altLang="en-US" sz="1100" b="1" kern="100" dirty="0">
                          <a:solidFill>
                            <a:srgbClr val="000000"/>
                          </a:solidFill>
                          <a:effectLst/>
                          <a:latin typeface="仿宋" panose="02010609060101010101" charset="-122"/>
                          <a:ea typeface="仿宋" panose="02010609060101010101" charset="-122"/>
                        </a:rPr>
                        <a:t>检查开始前</a:t>
                      </a:r>
                      <a:endParaRPr lang="zh-CN" altLang="en-US" sz="1100" b="1" kern="100" dirty="0">
                        <a:solidFill>
                          <a:srgbClr val="000000"/>
                        </a:solidFill>
                        <a:effectLst/>
                        <a:latin typeface="仿宋" panose="02010609060101010101" charset="-122"/>
                        <a:ea typeface="仿宋" panose="02010609060101010101" charset="-122"/>
                      </a:endParaRPr>
                    </a:p>
                    <a:p>
                      <a:pPr marL="50165" marR="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10 </a:t>
                      </a:r>
                      <a:r>
                        <a:rPr lang="zh-CN" altLang="en-US" sz="1100" b="1" kern="100" dirty="0">
                          <a:solidFill>
                            <a:srgbClr val="000000"/>
                          </a:solidFill>
                          <a:effectLst/>
                          <a:latin typeface="仿宋" panose="02010609060101010101" charset="-122"/>
                          <a:ea typeface="仿宋" panose="02010609060101010101" charset="-122"/>
                        </a:rPr>
                        <a:t>日内</a:t>
                      </a:r>
                      <a:endParaRPr lang="zh-CN" altLang="en-US" sz="1100" b="1" kern="100" dirty="0">
                        <a:solidFill>
                          <a:srgbClr val="000000"/>
                        </a:solidFill>
                        <a:effectLst/>
                        <a:latin typeface="仿宋" panose="02010609060101010101" charset="-122"/>
                        <a:ea typeface="仿宋" panose="02010609060101010101" charset="-122"/>
                      </a:endParaRPr>
                    </a:p>
                  </a:txBody>
                  <a:tcPr marL="69850" marR="73025" marT="40640"/>
                </a:tc>
                <a:tc>
                  <a:txBody>
                    <a:bodyPr/>
                    <a:lstStyle/>
                    <a:p>
                      <a:pPr marL="118745" marR="0" indent="-6731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安监部</a:t>
                      </a:r>
                      <a:endParaRPr lang="zh-CN" altLang="en-US" sz="1100" b="1" kern="100">
                        <a:solidFill>
                          <a:srgbClr val="000000"/>
                        </a:solidFill>
                        <a:effectLst/>
                        <a:latin typeface="仿宋" panose="02010609060101010101" charset="-122"/>
                        <a:ea typeface="仿宋" panose="02010609060101010101" charset="-122"/>
                      </a:endParaRPr>
                    </a:p>
                  </a:txBody>
                  <a:tcPr marL="69850" marR="73025" marT="40640" anchor="ctr"/>
                </a:tc>
                <a:tc>
                  <a:txBody>
                    <a:bodyPr/>
                    <a:lstStyle/>
                    <a:p>
                      <a:pPr marL="0" marR="0" indent="0" algn="ctr">
                        <a:lnSpc>
                          <a:spcPct val="107000"/>
                        </a:lnSpc>
                        <a:spcAft>
                          <a:spcPts val="800"/>
                        </a:spcAft>
                      </a:pPr>
                      <a:r>
                        <a:rPr lang="zh-CN" altLang="en-US" sz="1100" b="1" kern="100">
                          <a:solidFill>
                            <a:srgbClr val="000000"/>
                          </a:solidFill>
                          <a:effectLst/>
                          <a:latin typeface="仿宋" panose="02010609060101010101" charset="-122"/>
                          <a:ea typeface="仿宋" panose="02010609060101010101" charset="-122"/>
                        </a:rPr>
                        <a:t> </a:t>
                      </a:r>
                      <a:endParaRPr lang="zh-CN" altLang="en-US" sz="1100" b="1" kern="100">
                        <a:solidFill>
                          <a:srgbClr val="000000"/>
                        </a:solidFill>
                        <a:effectLst/>
                        <a:latin typeface="仿宋" panose="02010609060101010101" charset="-122"/>
                        <a:ea typeface="仿宋" panose="02010609060101010101" charset="-122"/>
                      </a:endParaRPr>
                    </a:p>
                  </a:txBody>
                  <a:tcPr marL="69850" marR="73025" marT="40640"/>
                </a:tc>
                <a:tc>
                  <a:txBody>
                    <a:bodyPr/>
                    <a:lstStyle/>
                    <a:p>
                      <a:pPr marL="58420" marR="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安全检查方案</a:t>
                      </a:r>
                      <a:r>
                        <a:rPr lang="en-US" altLang="zh-CN"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9850" marR="73025" marT="40640"/>
                </a:tc>
              </a:tr>
              <a:tr h="351076">
                <a:tc>
                  <a:txBody>
                    <a:bodyPr/>
                    <a:lstStyle/>
                    <a:p>
                      <a:pPr marL="64135"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2</a:t>
                      </a:r>
                      <a:endParaRPr lang="zh-CN" altLang="en-US" sz="1100" b="1" kern="100">
                        <a:solidFill>
                          <a:srgbClr val="000000"/>
                        </a:solidFill>
                        <a:effectLst/>
                        <a:latin typeface="仿宋" panose="02010609060101010101" charset="-122"/>
                        <a:ea typeface="仿宋" panose="02010609060101010101" charset="-122"/>
                      </a:endParaRPr>
                    </a:p>
                  </a:txBody>
                  <a:tcPr marL="69850" marR="36195" marT="40005" anchor="ctr"/>
                </a:tc>
                <a:tc>
                  <a:txBody>
                    <a:bodyPr/>
                    <a:lstStyle/>
                    <a:p>
                      <a:pPr marL="2286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审批</a:t>
                      </a:r>
                      <a:endParaRPr lang="zh-CN" altLang="en-US" sz="1100" b="1" kern="100">
                        <a:solidFill>
                          <a:srgbClr val="000000"/>
                        </a:solidFill>
                        <a:effectLst/>
                        <a:latin typeface="仿宋" panose="02010609060101010101" charset="-122"/>
                        <a:ea typeface="仿宋" panose="02010609060101010101" charset="-122"/>
                      </a:endParaRPr>
                    </a:p>
                  </a:txBody>
                  <a:tcPr marL="69850" marR="36195" marT="40005" anchor="ctr"/>
                </a:tc>
                <a:tc>
                  <a:txBody>
                    <a:bodyPr/>
                    <a:lstStyle/>
                    <a:p>
                      <a:pPr marL="6350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由部门经理对检查方案进行审批。工作方法：对检查时机的时效性、检查内容的针对性及检查范围的适宜性进审核，做出判断， 并明确需增减的具体内容。</a:t>
                      </a:r>
                      <a:endParaRPr lang="zh-CN" altLang="en-US" sz="1100" b="1" kern="100" dirty="0">
                        <a:solidFill>
                          <a:srgbClr val="000000"/>
                        </a:solidFill>
                        <a:effectLst/>
                        <a:latin typeface="仿宋" panose="02010609060101010101" charset="-122"/>
                        <a:ea typeface="仿宋" panose="02010609060101010101" charset="-122"/>
                      </a:endParaRPr>
                    </a:p>
                  </a:txBody>
                  <a:tcPr marL="69850" marR="36195" marT="40005"/>
                </a:tc>
                <a:tc>
                  <a:txBody>
                    <a:bodyPr/>
                    <a:lstStyle/>
                    <a:p>
                      <a:pPr marL="19685" marR="1905" indent="1651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检查开始前 </a:t>
                      </a:r>
                      <a:r>
                        <a:rPr lang="en-US" altLang="zh-CN" sz="1100" b="1" kern="100">
                          <a:solidFill>
                            <a:srgbClr val="000000"/>
                          </a:solidFill>
                          <a:effectLst/>
                          <a:latin typeface="仿宋" panose="02010609060101010101" charset="-122"/>
                          <a:ea typeface="仿宋" panose="02010609060101010101" charset="-122"/>
                        </a:rPr>
                        <a:t>10 </a:t>
                      </a:r>
                      <a:r>
                        <a:rPr lang="zh-CN" altLang="en-US" sz="1100" b="1" kern="100">
                          <a:solidFill>
                            <a:srgbClr val="000000"/>
                          </a:solidFill>
                          <a:effectLst/>
                          <a:latin typeface="仿宋" panose="02010609060101010101" charset="-122"/>
                          <a:ea typeface="仿宋" panose="02010609060101010101" charset="-122"/>
                        </a:rPr>
                        <a:t>日内</a:t>
                      </a:r>
                      <a:endParaRPr lang="zh-CN" altLang="en-US" sz="1100" b="1" kern="100">
                        <a:solidFill>
                          <a:srgbClr val="000000"/>
                        </a:solidFill>
                        <a:effectLst/>
                        <a:latin typeface="仿宋" panose="02010609060101010101" charset="-122"/>
                        <a:ea typeface="仿宋" panose="02010609060101010101" charset="-122"/>
                      </a:endParaRPr>
                    </a:p>
                  </a:txBody>
                  <a:tcPr marL="69850" marR="36195" marT="40005" anchor="ctr"/>
                </a:tc>
                <a:tc>
                  <a:txBody>
                    <a:bodyPr/>
                    <a:lstStyle/>
                    <a:p>
                      <a:pPr marL="107950" marR="6985" indent="-6731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安监部</a:t>
                      </a:r>
                      <a:endParaRPr lang="zh-CN" altLang="en-US" sz="1100" b="1" kern="100">
                        <a:solidFill>
                          <a:srgbClr val="000000"/>
                        </a:solidFill>
                        <a:effectLst/>
                        <a:latin typeface="仿宋" panose="02010609060101010101" charset="-122"/>
                        <a:ea typeface="仿宋" panose="02010609060101010101" charset="-122"/>
                      </a:endParaRPr>
                    </a:p>
                  </a:txBody>
                  <a:tcPr marL="69850" marR="36195" marT="40005" anchor="ctr"/>
                </a:tc>
                <a:tc>
                  <a:txBody>
                    <a:bodyPr/>
                    <a:lstStyle/>
                    <a:p>
                      <a:pPr marL="0" marR="0" indent="0" algn="ctr">
                        <a:lnSpc>
                          <a:spcPct val="107000"/>
                        </a:lnSpc>
                        <a:spcAft>
                          <a:spcPts val="800"/>
                        </a:spcAft>
                      </a:pPr>
                      <a:r>
                        <a:rPr lang="zh-CN" altLang="en-US" sz="1100" b="1" kern="100">
                          <a:solidFill>
                            <a:srgbClr val="000000"/>
                          </a:solidFill>
                          <a:effectLst/>
                          <a:latin typeface="仿宋" panose="02010609060101010101" charset="-122"/>
                          <a:ea typeface="仿宋" panose="02010609060101010101" charset="-122"/>
                        </a:rPr>
                        <a:t> </a:t>
                      </a:r>
                      <a:endParaRPr lang="zh-CN" altLang="en-US" sz="1100" b="1" kern="100">
                        <a:solidFill>
                          <a:srgbClr val="000000"/>
                        </a:solidFill>
                        <a:effectLst/>
                        <a:latin typeface="仿宋" panose="02010609060101010101" charset="-122"/>
                        <a:ea typeface="仿宋" panose="02010609060101010101" charset="-122"/>
                      </a:endParaRPr>
                    </a:p>
                  </a:txBody>
                  <a:tcPr marL="69850" marR="36195" marT="40005"/>
                </a:tc>
                <a:tc>
                  <a:txBody>
                    <a:bodyPr/>
                    <a:lstStyle/>
                    <a:p>
                      <a:pPr marL="0" marR="0" indent="0" algn="ctr">
                        <a:lnSpc>
                          <a:spcPct val="107000"/>
                        </a:lnSpc>
                        <a:spcAft>
                          <a:spcPts val="800"/>
                        </a:spcAft>
                      </a:pPr>
                      <a:r>
                        <a:rPr lang="zh-CN" altLang="en-US" sz="1100" b="1" kern="100">
                          <a:solidFill>
                            <a:srgbClr val="000000"/>
                          </a:solidFill>
                          <a:effectLst/>
                          <a:latin typeface="仿宋" panose="02010609060101010101" charset="-122"/>
                          <a:ea typeface="仿宋" panose="02010609060101010101" charset="-122"/>
                        </a:rPr>
                        <a:t> </a:t>
                      </a:r>
                      <a:endParaRPr lang="zh-CN" altLang="en-US" sz="1100" b="1" kern="100">
                        <a:solidFill>
                          <a:srgbClr val="000000"/>
                        </a:solidFill>
                        <a:effectLst/>
                        <a:latin typeface="仿宋" panose="02010609060101010101" charset="-122"/>
                        <a:ea typeface="仿宋" panose="02010609060101010101" charset="-122"/>
                      </a:endParaRPr>
                    </a:p>
                  </a:txBody>
                  <a:tcPr marL="69850" marR="36195" marT="40005"/>
                </a:tc>
              </a:tr>
              <a:tr h="351076">
                <a:tc>
                  <a:txBody>
                    <a:bodyPr/>
                    <a:lstStyle/>
                    <a:p>
                      <a:pPr marL="64135"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3</a:t>
                      </a:r>
                      <a:endParaRPr lang="zh-CN" altLang="en-US" sz="1100" b="1" kern="100">
                        <a:solidFill>
                          <a:srgbClr val="000000"/>
                        </a:solidFill>
                        <a:effectLst/>
                        <a:latin typeface="仿宋" panose="02010609060101010101" charset="-122"/>
                        <a:ea typeface="仿宋" panose="02010609060101010101" charset="-122"/>
                      </a:endParaRPr>
                    </a:p>
                  </a:txBody>
                  <a:tcPr marL="69850" marR="36195" marT="40005" anchor="ctr"/>
                </a:tc>
                <a:tc>
                  <a:txBody>
                    <a:bodyPr/>
                    <a:lstStyle/>
                    <a:p>
                      <a:pPr marL="2286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下发通知</a:t>
                      </a:r>
                      <a:endParaRPr lang="zh-CN" altLang="en-US" sz="1100" b="1" kern="100">
                        <a:solidFill>
                          <a:srgbClr val="000000"/>
                        </a:solidFill>
                        <a:effectLst/>
                        <a:latin typeface="仿宋" panose="02010609060101010101" charset="-122"/>
                        <a:ea typeface="仿宋" panose="02010609060101010101" charset="-122"/>
                      </a:endParaRPr>
                    </a:p>
                  </a:txBody>
                  <a:tcPr marL="69850" marR="36195" marT="40005" anchor="ctr"/>
                </a:tc>
                <a:tc>
                  <a:txBody>
                    <a:bodyPr/>
                    <a:lstStyle/>
                    <a:p>
                      <a:pPr marL="63500" marR="0" indent="0" algn="l">
                        <a:lnSpc>
                          <a:spcPct val="137000"/>
                        </a:lnSpc>
                        <a:spcAft>
                          <a:spcPts val="0"/>
                        </a:spcAft>
                      </a:pPr>
                      <a:r>
                        <a:rPr lang="zh-CN" altLang="en-US" sz="1100" b="1" kern="100" dirty="0">
                          <a:solidFill>
                            <a:srgbClr val="000000"/>
                          </a:solidFill>
                          <a:effectLst/>
                          <a:latin typeface="仿宋" panose="02010609060101010101" charset="-122"/>
                          <a:ea typeface="仿宋" panose="02010609060101010101" charset="-122"/>
                        </a:rPr>
                        <a:t>由安全生产监督管理部下发安全检查通知。</a:t>
                      </a:r>
                      <a:endParaRPr lang="zh-CN" altLang="en-US" sz="1100" b="1" kern="100" dirty="0">
                        <a:solidFill>
                          <a:srgbClr val="000000"/>
                        </a:solidFill>
                        <a:effectLst/>
                        <a:latin typeface="仿宋" panose="02010609060101010101" charset="-122"/>
                        <a:ea typeface="仿宋" panose="02010609060101010101" charset="-122"/>
                      </a:endParaRPr>
                    </a:p>
                    <a:p>
                      <a:pPr marL="6350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工作方法：检查通知应确定检查的目的、范围和准则；明确检查组人员组成；确定检查方法；与受检单位确认的日程安排。</a:t>
                      </a:r>
                      <a:endParaRPr lang="zh-CN" altLang="en-US" sz="1100" b="1" kern="100" dirty="0">
                        <a:solidFill>
                          <a:srgbClr val="000000"/>
                        </a:solidFill>
                        <a:effectLst/>
                        <a:latin typeface="仿宋" panose="02010609060101010101" charset="-122"/>
                        <a:ea typeface="仿宋" panose="02010609060101010101" charset="-122"/>
                      </a:endParaRPr>
                    </a:p>
                  </a:txBody>
                  <a:tcPr marL="69850" marR="36195" marT="40005"/>
                </a:tc>
                <a:tc>
                  <a:txBody>
                    <a:bodyPr/>
                    <a:lstStyle/>
                    <a:p>
                      <a:pPr marL="36830" marR="190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检查开始前 </a:t>
                      </a:r>
                      <a:r>
                        <a:rPr lang="en-US" altLang="zh-CN" sz="1100" b="1" kern="100">
                          <a:solidFill>
                            <a:srgbClr val="000000"/>
                          </a:solidFill>
                          <a:effectLst/>
                          <a:latin typeface="仿宋" panose="02010609060101010101" charset="-122"/>
                          <a:ea typeface="仿宋" panose="02010609060101010101" charset="-122"/>
                        </a:rPr>
                        <a:t>5 </a:t>
                      </a:r>
                      <a:r>
                        <a:rPr lang="zh-CN" altLang="en-US" sz="1100" b="1" kern="100">
                          <a:solidFill>
                            <a:srgbClr val="000000"/>
                          </a:solidFill>
                          <a:effectLst/>
                          <a:latin typeface="仿宋" panose="02010609060101010101" charset="-122"/>
                          <a:ea typeface="仿宋" panose="02010609060101010101" charset="-122"/>
                        </a:rPr>
                        <a:t>日内</a:t>
                      </a:r>
                      <a:endParaRPr lang="zh-CN" altLang="en-US" sz="1100" b="1" kern="100">
                        <a:solidFill>
                          <a:srgbClr val="000000"/>
                        </a:solidFill>
                        <a:effectLst/>
                        <a:latin typeface="仿宋" panose="02010609060101010101" charset="-122"/>
                        <a:ea typeface="仿宋" panose="02010609060101010101" charset="-122"/>
                      </a:endParaRPr>
                    </a:p>
                  </a:txBody>
                  <a:tcPr marL="69850" marR="36195" marT="40005" anchor="ctr"/>
                </a:tc>
                <a:tc>
                  <a:txBody>
                    <a:bodyPr/>
                    <a:lstStyle/>
                    <a:p>
                      <a:pPr marL="107950" marR="6985" indent="-6731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安监部</a:t>
                      </a:r>
                      <a:endParaRPr lang="zh-CN" altLang="en-US" sz="1100" b="1" kern="100">
                        <a:solidFill>
                          <a:srgbClr val="000000"/>
                        </a:solidFill>
                        <a:effectLst/>
                        <a:latin typeface="仿宋" panose="02010609060101010101" charset="-122"/>
                        <a:ea typeface="仿宋" panose="02010609060101010101" charset="-122"/>
                      </a:endParaRPr>
                    </a:p>
                  </a:txBody>
                  <a:tcPr marL="69850" marR="36195" marT="40005" anchor="ctr"/>
                </a:tc>
                <a:tc>
                  <a:txBody>
                    <a:bodyPr/>
                    <a:lstStyle/>
                    <a:p>
                      <a:pPr marL="0" marR="0" indent="0" algn="ctr">
                        <a:lnSpc>
                          <a:spcPct val="107000"/>
                        </a:lnSpc>
                        <a:spcAft>
                          <a:spcPts val="800"/>
                        </a:spcAft>
                      </a:pPr>
                      <a:r>
                        <a:rPr lang="zh-CN" altLang="en-US" sz="1100" b="1" kern="100">
                          <a:solidFill>
                            <a:srgbClr val="000000"/>
                          </a:solidFill>
                          <a:effectLst/>
                          <a:latin typeface="仿宋" panose="02010609060101010101" charset="-122"/>
                          <a:ea typeface="仿宋" panose="02010609060101010101" charset="-122"/>
                        </a:rPr>
                        <a:t> </a:t>
                      </a:r>
                      <a:endParaRPr lang="zh-CN" altLang="en-US" sz="1100" b="1" kern="100">
                        <a:solidFill>
                          <a:srgbClr val="000000"/>
                        </a:solidFill>
                        <a:effectLst/>
                        <a:latin typeface="仿宋" panose="02010609060101010101" charset="-122"/>
                        <a:ea typeface="仿宋" panose="02010609060101010101" charset="-122"/>
                      </a:endParaRPr>
                    </a:p>
                  </a:txBody>
                  <a:tcPr marL="69850" marR="36195" marT="40005"/>
                </a:tc>
                <a:tc>
                  <a:txBody>
                    <a:bodyPr/>
                    <a:lstStyle/>
                    <a:p>
                      <a:pPr marL="3556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安全检查通知</a:t>
                      </a:r>
                      <a:endParaRPr lang="zh-CN" altLang="en-US" sz="1100" b="1" kern="100" dirty="0">
                        <a:solidFill>
                          <a:srgbClr val="000000"/>
                        </a:solidFill>
                        <a:effectLst/>
                        <a:latin typeface="仿宋" panose="02010609060101010101" charset="-122"/>
                        <a:ea typeface="仿宋" panose="02010609060101010101" charset="-122"/>
                      </a:endParaRPr>
                    </a:p>
                  </a:txBody>
                  <a:tcPr marL="69850" marR="36195" marT="40005" anchor="ctr"/>
                </a:tc>
              </a:tr>
              <a:tr h="351076">
                <a:tc>
                  <a:txBody>
                    <a:bodyPr/>
                    <a:lstStyle/>
                    <a:p>
                      <a:pPr marL="64135"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4</a:t>
                      </a:r>
                      <a:endParaRPr lang="zh-CN" altLang="en-US" sz="1100" b="1" kern="100">
                        <a:solidFill>
                          <a:srgbClr val="000000"/>
                        </a:solidFill>
                        <a:effectLst/>
                        <a:latin typeface="仿宋" panose="02010609060101010101" charset="-122"/>
                        <a:ea typeface="仿宋" panose="02010609060101010101" charset="-122"/>
                      </a:endParaRPr>
                    </a:p>
                  </a:txBody>
                  <a:tcPr marL="69850" marR="36195" marT="40005" anchor="ctr"/>
                </a:tc>
                <a:tc>
                  <a:txBody>
                    <a:bodyPr/>
                    <a:lstStyle/>
                    <a:p>
                      <a:pPr marL="55880" marR="8699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检查人员培训</a:t>
                      </a:r>
                      <a:endParaRPr lang="zh-CN" altLang="en-US" sz="1100" b="1" kern="100">
                        <a:solidFill>
                          <a:srgbClr val="000000"/>
                        </a:solidFill>
                        <a:effectLst/>
                        <a:latin typeface="仿宋" panose="02010609060101010101" charset="-122"/>
                        <a:ea typeface="仿宋" panose="02010609060101010101" charset="-122"/>
                      </a:endParaRPr>
                    </a:p>
                  </a:txBody>
                  <a:tcPr marL="69850" marR="36195" marT="40005" anchor="ctr"/>
                </a:tc>
                <a:tc>
                  <a:txBody>
                    <a:bodyPr/>
                    <a:lstStyle/>
                    <a:p>
                      <a:pPr marL="63500" marR="0" indent="0" algn="l">
                        <a:lnSpc>
                          <a:spcPct val="135000"/>
                        </a:lnSpc>
                        <a:spcAft>
                          <a:spcPts val="10"/>
                        </a:spcAft>
                      </a:pPr>
                      <a:r>
                        <a:rPr lang="zh-CN" altLang="en-US" sz="1100" b="1" kern="100" dirty="0">
                          <a:solidFill>
                            <a:srgbClr val="000000"/>
                          </a:solidFill>
                          <a:effectLst/>
                          <a:latin typeface="仿宋" panose="02010609060101010101" charset="-122"/>
                          <a:ea typeface="仿宋" panose="02010609060101010101" charset="-122"/>
                        </a:rPr>
                        <a:t>由安全管理组织对检查组人员进行培训。</a:t>
                      </a:r>
                      <a:endParaRPr lang="zh-CN" altLang="en-US" sz="1100" b="1" kern="100" dirty="0">
                        <a:solidFill>
                          <a:srgbClr val="000000"/>
                        </a:solidFill>
                        <a:effectLst/>
                        <a:latin typeface="仿宋" panose="02010609060101010101" charset="-122"/>
                        <a:ea typeface="仿宋" panose="02010609060101010101" charset="-122"/>
                      </a:endParaRPr>
                    </a:p>
                    <a:p>
                      <a:pPr marL="63500" marR="4445"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质量要求：统一检查标准；熟知受检查单位的危险源分布情况及所适用的法律法规和其他要求；掌握相关监视与测量数据的统计；熟悉有关监视和测量设备的使用方法等。工作方法：可通过集中培训、选择某一固定项目进行预检等方式完成。</a:t>
                      </a:r>
                      <a:endParaRPr lang="zh-CN" altLang="en-US" sz="1100" b="1" kern="100" dirty="0">
                        <a:solidFill>
                          <a:srgbClr val="000000"/>
                        </a:solidFill>
                        <a:effectLst/>
                        <a:latin typeface="仿宋" panose="02010609060101010101" charset="-122"/>
                        <a:ea typeface="仿宋" panose="02010609060101010101" charset="-122"/>
                      </a:endParaRPr>
                    </a:p>
                  </a:txBody>
                  <a:tcPr marL="69850" marR="36195" marT="40005"/>
                </a:tc>
                <a:tc>
                  <a:txBody>
                    <a:bodyPr/>
                    <a:lstStyle/>
                    <a:p>
                      <a:pPr marL="34290" marR="444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检查开始前 </a:t>
                      </a:r>
                      <a:r>
                        <a:rPr lang="en-US" altLang="zh-CN" sz="1100" b="1" kern="100">
                          <a:solidFill>
                            <a:srgbClr val="000000"/>
                          </a:solidFill>
                          <a:effectLst/>
                          <a:latin typeface="仿宋" panose="02010609060101010101" charset="-122"/>
                          <a:ea typeface="仿宋" panose="02010609060101010101" charset="-122"/>
                        </a:rPr>
                        <a:t>3 </a:t>
                      </a:r>
                      <a:r>
                        <a:rPr lang="zh-CN" altLang="en-US" sz="1100" b="1" kern="100">
                          <a:solidFill>
                            <a:srgbClr val="000000"/>
                          </a:solidFill>
                          <a:effectLst/>
                          <a:latin typeface="仿宋" panose="02010609060101010101" charset="-122"/>
                          <a:ea typeface="仿宋" panose="02010609060101010101" charset="-122"/>
                        </a:rPr>
                        <a:t>日内</a:t>
                      </a:r>
                      <a:endParaRPr lang="zh-CN" altLang="en-US" sz="1100" b="1" kern="100">
                        <a:solidFill>
                          <a:srgbClr val="000000"/>
                        </a:solidFill>
                        <a:effectLst/>
                        <a:latin typeface="仿宋" panose="02010609060101010101" charset="-122"/>
                        <a:ea typeface="仿宋" panose="02010609060101010101" charset="-122"/>
                      </a:endParaRPr>
                    </a:p>
                  </a:txBody>
                  <a:tcPr marL="69850" marR="36195" marT="40005" anchor="ctr"/>
                </a:tc>
                <a:tc>
                  <a:txBody>
                    <a:bodyPr/>
                    <a:lstStyle/>
                    <a:p>
                      <a:pPr marL="571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安监部</a:t>
                      </a:r>
                      <a:endParaRPr lang="zh-CN" altLang="en-US" sz="1100" b="1" kern="100">
                        <a:solidFill>
                          <a:srgbClr val="000000"/>
                        </a:solidFill>
                        <a:effectLst/>
                        <a:latin typeface="仿宋" panose="02010609060101010101" charset="-122"/>
                        <a:ea typeface="仿宋" panose="02010609060101010101" charset="-122"/>
                      </a:endParaRPr>
                    </a:p>
                  </a:txBody>
                  <a:tcPr marL="69850" marR="36195" marT="40005" anchor="ctr"/>
                </a:tc>
                <a:tc>
                  <a:txBody>
                    <a:bodyPr/>
                    <a:lstStyle/>
                    <a:p>
                      <a:pPr marL="0" marR="0" indent="0" algn="ctr">
                        <a:lnSpc>
                          <a:spcPct val="107000"/>
                        </a:lnSpc>
                        <a:spcAft>
                          <a:spcPts val="800"/>
                        </a:spcAft>
                      </a:pPr>
                      <a:r>
                        <a:rPr lang="zh-CN" altLang="en-US" sz="1100" b="1" kern="100">
                          <a:solidFill>
                            <a:srgbClr val="000000"/>
                          </a:solidFill>
                          <a:effectLst/>
                          <a:latin typeface="仿宋" panose="02010609060101010101" charset="-122"/>
                          <a:ea typeface="仿宋" panose="02010609060101010101" charset="-122"/>
                        </a:rPr>
                        <a:t> </a:t>
                      </a:r>
                      <a:endParaRPr lang="zh-CN" altLang="en-US" sz="1100" b="1" kern="100">
                        <a:solidFill>
                          <a:srgbClr val="000000"/>
                        </a:solidFill>
                        <a:effectLst/>
                        <a:latin typeface="仿宋" panose="02010609060101010101" charset="-122"/>
                        <a:ea typeface="仿宋" panose="02010609060101010101" charset="-122"/>
                      </a:endParaRPr>
                    </a:p>
                  </a:txBody>
                  <a:tcPr marL="69850" marR="36195" marT="40005"/>
                </a:tc>
                <a:tc>
                  <a:txBody>
                    <a:bodyPr/>
                    <a:lstStyle/>
                    <a:p>
                      <a:pPr marL="0" marR="0" indent="0" algn="ctr">
                        <a:lnSpc>
                          <a:spcPct val="107000"/>
                        </a:lnSpc>
                        <a:spcAft>
                          <a:spcPts val="800"/>
                        </a:spcAft>
                      </a:pPr>
                      <a:r>
                        <a:rPr lang="zh-CN" altLang="en-US" sz="1100" b="1" kern="100">
                          <a:solidFill>
                            <a:srgbClr val="000000"/>
                          </a:solidFill>
                          <a:effectLst/>
                          <a:latin typeface="仿宋" panose="02010609060101010101" charset="-122"/>
                          <a:ea typeface="仿宋" panose="02010609060101010101" charset="-122"/>
                        </a:rPr>
                        <a:t> </a:t>
                      </a:r>
                      <a:endParaRPr lang="zh-CN" altLang="en-US" sz="1100" b="1" kern="100">
                        <a:solidFill>
                          <a:srgbClr val="000000"/>
                        </a:solidFill>
                        <a:effectLst/>
                        <a:latin typeface="仿宋" panose="02010609060101010101" charset="-122"/>
                        <a:ea typeface="仿宋" panose="02010609060101010101" charset="-122"/>
                      </a:endParaRPr>
                    </a:p>
                  </a:txBody>
                  <a:tcPr marL="69850" marR="36195" marT="40005"/>
                </a:tc>
              </a:tr>
              <a:tr h="351076">
                <a:tc>
                  <a:txBody>
                    <a:bodyPr/>
                    <a:lstStyle/>
                    <a:p>
                      <a:pPr marL="0" marR="3302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5</a:t>
                      </a:r>
                      <a:endParaRPr lang="zh-CN" altLang="en-US" sz="1100" b="1" kern="100">
                        <a:solidFill>
                          <a:srgbClr val="000000"/>
                        </a:solidFill>
                        <a:effectLst/>
                        <a:latin typeface="仿宋" panose="02010609060101010101" charset="-122"/>
                        <a:ea typeface="仿宋" panose="02010609060101010101" charset="-122"/>
                      </a:endParaRPr>
                    </a:p>
                  </a:txBody>
                  <a:tcPr marL="69850" marR="36195" marT="4000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实施检查</a:t>
                      </a:r>
                      <a:endParaRPr lang="zh-CN" altLang="en-US" sz="1100" b="1" kern="100">
                        <a:solidFill>
                          <a:srgbClr val="000000"/>
                        </a:solidFill>
                        <a:effectLst/>
                        <a:latin typeface="仿宋" panose="02010609060101010101" charset="-122"/>
                        <a:ea typeface="仿宋" panose="02010609060101010101" charset="-122"/>
                      </a:endParaRPr>
                    </a:p>
                  </a:txBody>
                  <a:tcPr marL="69850" marR="36195" marT="40005" anchor="ctr"/>
                </a:tc>
                <a:tc>
                  <a:txBody>
                    <a:bodyPr/>
                    <a:lstStyle/>
                    <a:p>
                      <a:pPr marL="63500" marR="0" indent="0" algn="l">
                        <a:lnSpc>
                          <a:spcPct val="100000"/>
                        </a:lnSpc>
                        <a:spcAft>
                          <a:spcPts val="430"/>
                        </a:spcAft>
                      </a:pPr>
                      <a:r>
                        <a:rPr lang="zh-CN" altLang="en-US" sz="1100" b="1" kern="100" dirty="0">
                          <a:solidFill>
                            <a:srgbClr val="000000"/>
                          </a:solidFill>
                          <a:effectLst/>
                          <a:latin typeface="仿宋" panose="02010609060101010101" charset="-122"/>
                          <a:ea typeface="仿宋" panose="02010609060101010101" charset="-122"/>
                        </a:rPr>
                        <a:t>检查组对受检单位实施检查。</a:t>
                      </a:r>
                      <a:endParaRPr lang="zh-CN" altLang="en-US" sz="1100" b="1" kern="100" dirty="0">
                        <a:solidFill>
                          <a:srgbClr val="000000"/>
                        </a:solidFill>
                        <a:effectLst/>
                        <a:latin typeface="仿宋" panose="02010609060101010101" charset="-122"/>
                        <a:ea typeface="仿宋" panose="02010609060101010101" charset="-122"/>
                      </a:endParaRPr>
                    </a:p>
                    <a:p>
                      <a:pPr marL="63500" marR="0" indent="0" algn="l">
                        <a:lnSpc>
                          <a:spcPct val="100000"/>
                        </a:lnSpc>
                        <a:spcAft>
                          <a:spcPts val="35"/>
                        </a:spcAft>
                      </a:pPr>
                      <a:r>
                        <a:rPr lang="zh-CN" altLang="en-US" sz="1100" b="1" kern="100" dirty="0">
                          <a:solidFill>
                            <a:srgbClr val="000000"/>
                          </a:solidFill>
                          <a:effectLst/>
                          <a:latin typeface="仿宋" panose="02010609060101010101" charset="-122"/>
                          <a:ea typeface="仿宋" panose="02010609060101010101" charset="-122"/>
                        </a:rPr>
                        <a:t>工作方法：①与受检单位有关人员进行沟通，收集相关信息，验证其安全体系建设及运行情况；②对项目实体进行检查，填写检查记录，验证其重大危险源监控情况。</a:t>
                      </a:r>
                      <a:endParaRPr lang="zh-CN" altLang="en-US" sz="1100" b="1" kern="100" dirty="0">
                        <a:solidFill>
                          <a:srgbClr val="000000"/>
                        </a:solidFill>
                        <a:effectLst/>
                        <a:latin typeface="仿宋" panose="02010609060101010101" charset="-122"/>
                        <a:ea typeface="仿宋" panose="02010609060101010101" charset="-122"/>
                      </a:endParaRPr>
                    </a:p>
                    <a:p>
                      <a:pPr marL="6350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工作质量：①检查记录应清晰、准确、完整；②对识别出的事故隐患应详细记录，并具有可追溯性；③ 检查评分表应客观、公正、无遗漏。</a:t>
                      </a:r>
                      <a:endParaRPr lang="zh-CN" altLang="en-US" sz="1100" b="1" kern="100" dirty="0">
                        <a:solidFill>
                          <a:srgbClr val="000000"/>
                        </a:solidFill>
                        <a:effectLst/>
                        <a:latin typeface="仿宋" panose="02010609060101010101" charset="-122"/>
                        <a:ea typeface="仿宋" panose="02010609060101010101" charset="-122"/>
                      </a:endParaRPr>
                    </a:p>
                  </a:txBody>
                  <a:tcPr marL="69850" marR="36195" marT="40005"/>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检查时间段内</a:t>
                      </a:r>
                      <a:endParaRPr lang="zh-CN" altLang="en-US" sz="1100" b="1" kern="100" dirty="0">
                        <a:solidFill>
                          <a:srgbClr val="000000"/>
                        </a:solidFill>
                        <a:effectLst/>
                        <a:latin typeface="仿宋" panose="02010609060101010101" charset="-122"/>
                        <a:ea typeface="仿宋" panose="02010609060101010101" charset="-122"/>
                      </a:endParaRPr>
                    </a:p>
                  </a:txBody>
                  <a:tcPr marL="69850" marR="36195" marT="40005" anchor="ctr"/>
                </a:tc>
                <a:tc>
                  <a:txBody>
                    <a:bodyPr/>
                    <a:lstStyle/>
                    <a:p>
                      <a:pPr marL="571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安监部</a:t>
                      </a:r>
                      <a:endParaRPr lang="zh-CN" altLang="en-US" sz="1100" b="1" kern="100" dirty="0">
                        <a:solidFill>
                          <a:srgbClr val="000000"/>
                        </a:solidFill>
                        <a:effectLst/>
                        <a:latin typeface="仿宋" panose="02010609060101010101" charset="-122"/>
                        <a:ea typeface="仿宋" panose="02010609060101010101" charset="-122"/>
                      </a:endParaRPr>
                    </a:p>
                  </a:txBody>
                  <a:tcPr marL="69850" marR="36195" marT="40005" anchor="ctr"/>
                </a:tc>
                <a:tc>
                  <a:txBody>
                    <a:bodyPr/>
                    <a:lstStyle/>
                    <a:p>
                      <a:pPr marL="0" marR="0" indent="0" algn="ctr">
                        <a:lnSpc>
                          <a:spcPct val="107000"/>
                        </a:lnSpc>
                        <a:spcAft>
                          <a:spcPts val="800"/>
                        </a:spcAft>
                      </a:pPr>
                      <a:r>
                        <a:rPr lang="zh-CN" altLang="en-US" sz="1100" b="1" kern="100" dirty="0">
                          <a:solidFill>
                            <a:srgbClr val="000000"/>
                          </a:solidFill>
                          <a:effectLst/>
                          <a:latin typeface="仿宋" panose="02010609060101010101" charset="-122"/>
                          <a:ea typeface="仿宋" panose="02010609060101010101" charset="-122"/>
                        </a:rPr>
                        <a:t> </a:t>
                      </a:r>
                      <a:endParaRPr lang="zh-CN" altLang="en-US" sz="1100" b="1" kern="100" dirty="0">
                        <a:solidFill>
                          <a:srgbClr val="000000"/>
                        </a:solidFill>
                        <a:effectLst/>
                        <a:latin typeface="仿宋" panose="02010609060101010101" charset="-122"/>
                        <a:ea typeface="仿宋" panose="02010609060101010101" charset="-122"/>
                      </a:endParaRPr>
                    </a:p>
                  </a:txBody>
                  <a:tcPr marL="69850" marR="36195" marT="40005"/>
                </a:tc>
                <a:tc>
                  <a:txBody>
                    <a:bodyPr/>
                    <a:lstStyle/>
                    <a:p>
                      <a:pPr marL="0" marR="0" indent="0" algn="ctr">
                        <a:lnSpc>
                          <a:spcPct val="107000"/>
                        </a:lnSpc>
                        <a:spcAft>
                          <a:spcPts val="800"/>
                        </a:spcAft>
                      </a:pPr>
                      <a:r>
                        <a:rPr lang="zh-CN" altLang="en-US" sz="1100" b="1" kern="100" dirty="0">
                          <a:solidFill>
                            <a:srgbClr val="000000"/>
                          </a:solidFill>
                          <a:effectLst/>
                          <a:latin typeface="仿宋" panose="02010609060101010101" charset="-122"/>
                          <a:ea typeface="仿宋" panose="02010609060101010101" charset="-122"/>
                        </a:rPr>
                        <a:t> </a:t>
                      </a:r>
                      <a:endParaRPr lang="zh-CN" altLang="en-US" sz="1100" b="1" kern="100" dirty="0">
                        <a:solidFill>
                          <a:srgbClr val="000000"/>
                        </a:solidFill>
                        <a:effectLst/>
                        <a:latin typeface="仿宋" panose="02010609060101010101" charset="-122"/>
                        <a:ea typeface="仿宋" panose="02010609060101010101" charset="-122"/>
                      </a:endParaRPr>
                    </a:p>
                  </a:txBody>
                  <a:tcPr marL="69850" marR="36195" marT="40005"/>
                </a:tc>
              </a:tr>
            </a:tbl>
          </a:graphicData>
        </a:graphic>
      </p:graphicFrame>
    </p:spTree>
  </p:cSld>
  <p:clrMapOvr>
    <a:masterClrMapping/>
  </p:clrMapOvr>
  <p:transition>
    <p:rand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3.4.7  </a:t>
            </a:r>
            <a:r>
              <a:rPr lang="zh-CN" altLang="en-US" sz="2000" b="1" dirty="0">
                <a:latin typeface="仿宋" panose="02010609060101010101" charset="-122"/>
                <a:ea typeface="仿宋" panose="02010609060101010101" charset="-122"/>
                <a:cs typeface="仿宋" panose="02010609060101010101" charset="-122"/>
              </a:rPr>
              <a:t>安全生产检查</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）安全检查管理要求</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4" y="1719319"/>
          <a:ext cx="10676143" cy="4896413"/>
        </p:xfrm>
        <a:graphic>
          <a:graphicData uri="http://schemas.openxmlformats.org/drawingml/2006/table">
            <a:tbl>
              <a:tblPr>
                <a:tableStyleId>{5C22544A-7EE6-4342-B048-85BDC9FD1C3A}</a:tableStyleId>
              </a:tblPr>
              <a:tblGrid>
                <a:gridCol w="722844"/>
                <a:gridCol w="909145"/>
                <a:gridCol w="4950372"/>
                <a:gridCol w="914400"/>
                <a:gridCol w="1024759"/>
                <a:gridCol w="1098331"/>
                <a:gridCol w="1056292"/>
              </a:tblGrid>
              <a:tr h="419408">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关键活动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时间要求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主责部门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相关部门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工作文件</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351076">
                <a:tc>
                  <a:txBody>
                    <a:bodyPr/>
                    <a:lstStyle/>
                    <a:p>
                      <a:pPr marL="3810" marR="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6</a:t>
                      </a:r>
                      <a:endParaRPr lang="zh-CN" altLang="en-US" sz="1100" b="1" kern="100" dirty="0">
                        <a:solidFill>
                          <a:srgbClr val="000000"/>
                        </a:solidFill>
                        <a:effectLst/>
                        <a:latin typeface="仿宋" panose="02010609060101010101" charset="-122"/>
                        <a:ea typeface="仿宋" panose="02010609060101010101" charset="-122"/>
                      </a:endParaRPr>
                    </a:p>
                  </a:txBody>
                  <a:tcPr marL="69850" marR="73025" marT="40640"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签发整改通知</a:t>
                      </a:r>
                      <a:endParaRPr lang="zh-CN" altLang="en-US" sz="1100" b="1" kern="100" dirty="0">
                        <a:solidFill>
                          <a:srgbClr val="000000"/>
                        </a:solidFill>
                        <a:effectLst/>
                        <a:latin typeface="仿宋" panose="02010609060101010101" charset="-122"/>
                        <a:ea typeface="仿宋" panose="02010609060101010101" charset="-122"/>
                      </a:endParaRPr>
                    </a:p>
                  </a:txBody>
                  <a:tcPr marL="69850" marR="73025" marT="40640" anchor="ctr"/>
                </a:tc>
                <a:tc>
                  <a:txBody>
                    <a:bodyPr/>
                    <a:lstStyle/>
                    <a:p>
                      <a:pPr marL="63500" marR="0" indent="0" algn="l">
                        <a:lnSpc>
                          <a:spcPct val="135000"/>
                        </a:lnSpc>
                        <a:spcAft>
                          <a:spcPts val="10"/>
                        </a:spcAft>
                      </a:pPr>
                      <a:r>
                        <a:rPr lang="zh-CN" altLang="en-US" sz="1100" b="1" kern="100" dirty="0">
                          <a:solidFill>
                            <a:srgbClr val="000000"/>
                          </a:solidFill>
                          <a:effectLst/>
                          <a:latin typeface="仿宋" panose="02010609060101010101" charset="-122"/>
                          <a:ea typeface="仿宋" panose="02010609060101010101" charset="-122"/>
                        </a:rPr>
                        <a:t>对检查中发现的紧迫风险及重大事故隐患开具整改通知单。</a:t>
                      </a:r>
                      <a:endParaRPr lang="zh-CN" altLang="en-US" sz="1100" b="1" kern="100" dirty="0">
                        <a:solidFill>
                          <a:srgbClr val="000000"/>
                        </a:solidFill>
                        <a:effectLst/>
                        <a:latin typeface="仿宋" panose="02010609060101010101" charset="-122"/>
                        <a:ea typeface="仿宋" panose="02010609060101010101" charset="-122"/>
                      </a:endParaRPr>
                    </a:p>
                    <a:p>
                      <a:pPr marL="6350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工作方法：对受检单位出现下列情</a:t>
                      </a:r>
                      <a:endParaRPr lang="zh-CN" altLang="en-US" sz="1100" b="1" kern="100" dirty="0">
                        <a:solidFill>
                          <a:srgbClr val="000000"/>
                        </a:solidFill>
                        <a:effectLst/>
                        <a:latin typeface="仿宋" panose="02010609060101010101" charset="-122"/>
                        <a:ea typeface="仿宋" panose="02010609060101010101" charset="-122"/>
                      </a:endParaRPr>
                    </a:p>
                    <a:p>
                      <a:pPr algn="l"/>
                      <a:r>
                        <a:rPr lang="zh-CN" altLang="en-US" sz="1100" b="1" kern="1200" dirty="0">
                          <a:solidFill>
                            <a:schemeClr val="dk1"/>
                          </a:solidFill>
                          <a:effectLst/>
                          <a:latin typeface="仿宋" panose="02010609060101010101" charset="-122"/>
                          <a:ea typeface="仿宋" panose="02010609060101010101" charset="-122"/>
                          <a:cs typeface="+mn-cs"/>
                        </a:rPr>
                        <a:t>况时，应签发整改通知单：①体系运行出现系统性失效的，如某一规定在多个关键过程重复出现失效现象；②体系运行出现区域性失效的，如某一规定在某个部门或某个项目出现时效；③体系运行虽按规定实施，但执行过程中仍导致重大事故隐患产生的；④体系运行过程中出现个别的、偶然的、孤立的重大事故隐患的；⑤其他未能满足法律法规和其他要求的。</a:t>
                      </a:r>
                      <a:endParaRPr lang="zh-CN" altLang="en-US" sz="1100" b="1" kern="1200" dirty="0">
                        <a:solidFill>
                          <a:schemeClr val="dk1"/>
                        </a:solidFill>
                        <a:effectLst/>
                        <a:latin typeface="仿宋" panose="02010609060101010101" charset="-122"/>
                        <a:ea typeface="仿宋" panose="02010609060101010101" charset="-122"/>
                        <a:cs typeface="+mn-cs"/>
                      </a:endParaRPr>
                    </a:p>
                    <a:p>
                      <a:pPr algn="l"/>
                      <a:r>
                        <a:rPr lang="zh-CN" altLang="en-US" sz="1100" b="1" kern="1200" dirty="0">
                          <a:solidFill>
                            <a:schemeClr val="dk1"/>
                          </a:solidFill>
                          <a:effectLst/>
                          <a:latin typeface="仿宋" panose="02010609060101010101" charset="-122"/>
                          <a:ea typeface="仿宋" panose="02010609060101010101" charset="-122"/>
                          <a:cs typeface="+mn-cs"/>
                        </a:rPr>
                        <a:t>工作质量：①整改通知单应对发现的隐患进行详细描述；②应注明不符合的相关条款及要求；③应按“定人、定时间、定措施”的原则提出要求，并在无法进行复查验证的条件下，明确复查验证的责任人；④应规定整改验证报告的报告时间；⑤ 检查组组长及受检单位负责人应在整改通知单上相互确认签字；⑥整改通知单应一式三份， 检查组、受检单位及复查验证责任人各执一份。</a:t>
                      </a:r>
                      <a:endParaRPr lang="zh-CN" altLang="en-US" sz="1100" b="1" kern="1200" dirty="0">
                        <a:solidFill>
                          <a:schemeClr val="dk1"/>
                        </a:solidFill>
                        <a:effectLst/>
                        <a:latin typeface="仿宋" panose="02010609060101010101" charset="-122"/>
                        <a:ea typeface="仿宋" panose="02010609060101010101" charset="-122"/>
                        <a:cs typeface="+mn-cs"/>
                      </a:endParaRPr>
                    </a:p>
                  </a:txBody>
                  <a:tcPr marL="69850" marR="73025" marT="40640"/>
                </a:tc>
                <a:tc>
                  <a:txBody>
                    <a:bodyPr/>
                    <a:lstStyle/>
                    <a:p>
                      <a:pPr marL="0" marR="0" indent="0" algn="ctr">
                        <a:lnSpc>
                          <a:spcPct val="107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检查时间段内</a:t>
                      </a:r>
                      <a:endParaRPr lang="zh-CN" altLang="en-US" sz="1100" b="1" kern="100" dirty="0">
                        <a:solidFill>
                          <a:srgbClr val="000000"/>
                        </a:solidFill>
                        <a:effectLst/>
                        <a:latin typeface="仿宋" panose="02010609060101010101" charset="-122"/>
                        <a:ea typeface="仿宋" panose="02010609060101010101" charset="-122"/>
                      </a:endParaRPr>
                    </a:p>
                  </a:txBody>
                  <a:tcPr marL="69850" marR="73025" marT="40640"/>
                </a:tc>
                <a:tc>
                  <a:txBody>
                    <a:bodyPr/>
                    <a:lstStyle/>
                    <a:p>
                      <a:pPr marL="118745" marR="0" indent="-6731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安监部</a:t>
                      </a:r>
                      <a:endParaRPr lang="zh-CN" altLang="en-US" sz="1100" b="1" kern="100">
                        <a:solidFill>
                          <a:srgbClr val="000000"/>
                        </a:solidFill>
                        <a:effectLst/>
                        <a:latin typeface="仿宋" panose="02010609060101010101" charset="-122"/>
                        <a:ea typeface="仿宋" panose="02010609060101010101" charset="-122"/>
                      </a:endParaRPr>
                    </a:p>
                  </a:txBody>
                  <a:tcPr marL="69850" marR="73025" marT="40640" anchor="ctr"/>
                </a:tc>
                <a:tc>
                  <a:txBody>
                    <a:bodyPr/>
                    <a:lstStyle/>
                    <a:p>
                      <a:pPr marL="0" marR="0" indent="0" algn="ctr">
                        <a:lnSpc>
                          <a:spcPct val="107000"/>
                        </a:lnSpc>
                        <a:spcAft>
                          <a:spcPts val="800"/>
                        </a:spcAft>
                      </a:pPr>
                      <a:r>
                        <a:rPr lang="zh-CN" altLang="en-US" sz="1100" b="1" kern="100" dirty="0">
                          <a:solidFill>
                            <a:srgbClr val="000000"/>
                          </a:solidFill>
                          <a:effectLst/>
                          <a:latin typeface="仿宋" panose="02010609060101010101" charset="-122"/>
                          <a:ea typeface="仿宋" panose="02010609060101010101" charset="-122"/>
                        </a:rPr>
                        <a:t> </a:t>
                      </a:r>
                      <a:endParaRPr lang="zh-CN" altLang="en-US" sz="1100" b="1" kern="100" dirty="0">
                        <a:solidFill>
                          <a:srgbClr val="000000"/>
                        </a:solidFill>
                        <a:effectLst/>
                        <a:latin typeface="仿宋" panose="02010609060101010101" charset="-122"/>
                        <a:ea typeface="仿宋" panose="02010609060101010101" charset="-122"/>
                      </a:endParaRPr>
                    </a:p>
                  </a:txBody>
                  <a:tcPr marL="69850" marR="73025" marT="40640"/>
                </a:tc>
                <a:tc>
                  <a:txBody>
                    <a:bodyPr/>
                    <a:lstStyle/>
                    <a:p>
                      <a:pPr marL="0" marR="0" indent="0" algn="ctr">
                        <a:lnSpc>
                          <a:spcPct val="107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隐患整改通知单</a:t>
                      </a:r>
                      <a:endParaRPr lang="zh-CN" altLang="en-US" sz="1100" b="1" kern="100" dirty="0">
                        <a:solidFill>
                          <a:srgbClr val="000000"/>
                        </a:solidFill>
                        <a:effectLst/>
                        <a:latin typeface="仿宋" panose="02010609060101010101" charset="-122"/>
                        <a:ea typeface="仿宋" panose="02010609060101010101" charset="-122"/>
                      </a:endParaRPr>
                    </a:p>
                  </a:txBody>
                  <a:tcPr marL="69850" marR="73025" marT="40640"/>
                </a:tc>
              </a:tr>
              <a:tr h="351076">
                <a:tc>
                  <a:txBody>
                    <a:bodyPr/>
                    <a:lstStyle/>
                    <a:p>
                      <a:pPr marL="0" marR="381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7</a:t>
                      </a:r>
                      <a:endParaRPr lang="zh-CN" altLang="en-US" sz="1100" b="1" kern="100">
                        <a:solidFill>
                          <a:srgbClr val="000000"/>
                        </a:solidFill>
                        <a:effectLst/>
                        <a:latin typeface="仿宋" panose="02010609060101010101" charset="-122"/>
                        <a:ea typeface="仿宋" panose="02010609060101010101" charset="-122"/>
                      </a:endParaRPr>
                    </a:p>
                  </a:txBody>
                  <a:tcPr marL="69850" marR="65405" marT="40005" anchor="ctr"/>
                </a:tc>
                <a:tc>
                  <a:txBody>
                    <a:bodyPr/>
                    <a:lstStyle/>
                    <a:p>
                      <a:pPr marL="64135" marR="4953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总结讲评</a:t>
                      </a:r>
                      <a:endParaRPr lang="zh-CN" altLang="en-US" sz="1100" b="1" kern="100">
                        <a:solidFill>
                          <a:srgbClr val="000000"/>
                        </a:solidFill>
                        <a:effectLst/>
                        <a:latin typeface="仿宋" panose="02010609060101010101" charset="-122"/>
                        <a:ea typeface="仿宋" panose="02010609060101010101" charset="-122"/>
                      </a:endParaRPr>
                    </a:p>
                  </a:txBody>
                  <a:tcPr marL="69850" marR="65405" marT="40005" anchor="ctr"/>
                </a:tc>
                <a:tc>
                  <a:txBody>
                    <a:bodyPr/>
                    <a:lstStyle/>
                    <a:p>
                      <a:pPr marL="6350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对制度建设的充分性、执行过程的符合性、执行结果的有效性及业务流程的适宜性进行汇总、总结，分析产生问题根源，提出改进的意见和建议。</a:t>
                      </a:r>
                      <a:endParaRPr lang="zh-CN" altLang="en-US" sz="1100" b="1" kern="100" dirty="0">
                        <a:solidFill>
                          <a:srgbClr val="000000"/>
                        </a:solidFill>
                        <a:effectLst/>
                        <a:latin typeface="仿宋" panose="02010609060101010101" charset="-122"/>
                        <a:ea typeface="仿宋" panose="02010609060101010101" charset="-122"/>
                      </a:endParaRPr>
                    </a:p>
                  </a:txBody>
                  <a:tcPr marL="69850" marR="65405" marT="40005"/>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检查时间段内</a:t>
                      </a:r>
                      <a:endParaRPr lang="zh-CN" altLang="en-US" sz="1100" b="1" kern="100" dirty="0">
                        <a:solidFill>
                          <a:srgbClr val="000000"/>
                        </a:solidFill>
                        <a:effectLst/>
                        <a:latin typeface="仿宋" panose="02010609060101010101" charset="-122"/>
                        <a:ea typeface="仿宋" panose="02010609060101010101" charset="-122"/>
                      </a:endParaRPr>
                    </a:p>
                  </a:txBody>
                  <a:tcPr marL="69850" marR="65405" marT="40005" anchor="ctr"/>
                </a:tc>
                <a:tc>
                  <a:txBody>
                    <a:bodyPr/>
                    <a:lstStyle/>
                    <a:p>
                      <a:pPr marL="571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安监部</a:t>
                      </a:r>
                      <a:endParaRPr lang="zh-CN" altLang="en-US" sz="1100" b="1" kern="100" dirty="0">
                        <a:solidFill>
                          <a:srgbClr val="000000"/>
                        </a:solidFill>
                        <a:effectLst/>
                        <a:latin typeface="仿宋" panose="02010609060101010101" charset="-122"/>
                        <a:ea typeface="仿宋" panose="02010609060101010101" charset="-122"/>
                      </a:endParaRPr>
                    </a:p>
                  </a:txBody>
                  <a:tcPr marL="69850" marR="65405" marT="40005" anchor="ctr"/>
                </a:tc>
                <a:tc>
                  <a:txBody>
                    <a:bodyPr/>
                    <a:lstStyle/>
                    <a:p>
                      <a:pPr marL="0" marR="0" indent="0" algn="ctr">
                        <a:lnSpc>
                          <a:spcPct val="107000"/>
                        </a:lnSpc>
                        <a:spcAft>
                          <a:spcPts val="800"/>
                        </a:spcAft>
                      </a:pPr>
                      <a:r>
                        <a:rPr lang="zh-CN" altLang="en-US" sz="1100" b="1" kern="100">
                          <a:solidFill>
                            <a:srgbClr val="000000"/>
                          </a:solidFill>
                          <a:effectLst/>
                          <a:latin typeface="仿宋" panose="02010609060101010101" charset="-122"/>
                          <a:ea typeface="仿宋" panose="02010609060101010101" charset="-122"/>
                        </a:rPr>
                        <a:t> </a:t>
                      </a:r>
                      <a:endParaRPr lang="zh-CN" altLang="en-US" sz="1100" b="1" kern="100">
                        <a:solidFill>
                          <a:srgbClr val="000000"/>
                        </a:solidFill>
                        <a:effectLst/>
                        <a:latin typeface="仿宋" panose="02010609060101010101" charset="-122"/>
                        <a:ea typeface="仿宋" panose="02010609060101010101" charset="-122"/>
                      </a:endParaRPr>
                    </a:p>
                  </a:txBody>
                  <a:tcPr marL="69850" marR="65405" marT="40005"/>
                </a:tc>
                <a:tc>
                  <a:txBody>
                    <a:bodyPr/>
                    <a:lstStyle/>
                    <a:p>
                      <a:pPr marL="0" marR="0" indent="0" algn="ctr">
                        <a:lnSpc>
                          <a:spcPct val="107000"/>
                        </a:lnSpc>
                        <a:spcAft>
                          <a:spcPts val="800"/>
                        </a:spcAft>
                      </a:pPr>
                      <a:r>
                        <a:rPr lang="zh-CN" altLang="en-US" sz="1100" b="1" kern="100">
                          <a:solidFill>
                            <a:srgbClr val="000000"/>
                          </a:solidFill>
                          <a:effectLst/>
                          <a:latin typeface="仿宋" panose="02010609060101010101" charset="-122"/>
                          <a:ea typeface="仿宋" panose="02010609060101010101" charset="-122"/>
                        </a:rPr>
                        <a:t> </a:t>
                      </a:r>
                      <a:endParaRPr lang="zh-CN" altLang="en-US" sz="1100" b="1" kern="100">
                        <a:solidFill>
                          <a:srgbClr val="000000"/>
                        </a:solidFill>
                        <a:effectLst/>
                        <a:latin typeface="仿宋" panose="02010609060101010101" charset="-122"/>
                        <a:ea typeface="仿宋" panose="02010609060101010101" charset="-122"/>
                      </a:endParaRPr>
                    </a:p>
                  </a:txBody>
                  <a:tcPr marL="69850" marR="65405" marT="40005"/>
                </a:tc>
              </a:tr>
              <a:tr h="351076">
                <a:tc>
                  <a:txBody>
                    <a:bodyPr/>
                    <a:lstStyle/>
                    <a:p>
                      <a:pPr marL="0" marR="381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8</a:t>
                      </a:r>
                      <a:endParaRPr lang="zh-CN" altLang="en-US" sz="1100" b="1" kern="100">
                        <a:solidFill>
                          <a:srgbClr val="000000"/>
                        </a:solidFill>
                        <a:effectLst/>
                        <a:latin typeface="仿宋" panose="02010609060101010101" charset="-122"/>
                        <a:ea typeface="仿宋" panose="02010609060101010101" charset="-122"/>
                      </a:endParaRPr>
                    </a:p>
                  </a:txBody>
                  <a:tcPr marL="69850" marR="65405" marT="4000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制定纠正措施</a:t>
                      </a:r>
                      <a:endParaRPr lang="zh-CN" altLang="en-US" sz="1100" b="1" kern="100">
                        <a:solidFill>
                          <a:srgbClr val="000000"/>
                        </a:solidFill>
                        <a:effectLst/>
                        <a:latin typeface="仿宋" panose="02010609060101010101" charset="-122"/>
                        <a:ea typeface="仿宋" panose="02010609060101010101" charset="-122"/>
                      </a:endParaRPr>
                    </a:p>
                  </a:txBody>
                  <a:tcPr marL="69850" marR="65405" marT="40005" anchor="ctr"/>
                </a:tc>
                <a:tc>
                  <a:txBody>
                    <a:bodyPr/>
                    <a:lstStyle/>
                    <a:p>
                      <a:pPr marL="6350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对照整改单所开具的内容，受检单位负责人组织相关岗位人员逐条分析其产生的原因，制定防止类似隐患重复出现的纠正措施，并作好记录。工作方法：纠正措施的制定应按照“消除”、“替代”、“工程控制措施”、“管理控制措施”、“个体防护装备”的层级控制顺序由高向低逐次进行选择，并优先选择高一级的控制方法。</a:t>
                      </a:r>
                      <a:endParaRPr lang="zh-CN" altLang="en-US" sz="1100" b="1" kern="100" dirty="0">
                        <a:solidFill>
                          <a:srgbClr val="000000"/>
                        </a:solidFill>
                        <a:effectLst/>
                        <a:latin typeface="仿宋" panose="02010609060101010101" charset="-122"/>
                        <a:ea typeface="仿宋" panose="02010609060101010101" charset="-122"/>
                      </a:endParaRPr>
                    </a:p>
                  </a:txBody>
                  <a:tcPr marL="69850" marR="65405" marT="40005"/>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实施隐患整改前</a:t>
                      </a:r>
                      <a:endParaRPr lang="zh-CN" altLang="en-US" sz="1100" b="1" kern="100">
                        <a:solidFill>
                          <a:srgbClr val="000000"/>
                        </a:solidFill>
                        <a:effectLst/>
                        <a:latin typeface="仿宋" panose="02010609060101010101" charset="-122"/>
                        <a:ea typeface="仿宋" panose="02010609060101010101" charset="-122"/>
                      </a:endParaRPr>
                    </a:p>
                  </a:txBody>
                  <a:tcPr marL="69850" marR="65405" marT="40005"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受检单位负责人</a:t>
                      </a:r>
                      <a:endParaRPr lang="zh-CN" altLang="en-US" sz="1100" b="1" kern="100" dirty="0">
                        <a:solidFill>
                          <a:srgbClr val="000000"/>
                        </a:solidFill>
                        <a:effectLst/>
                        <a:latin typeface="仿宋" panose="02010609060101010101" charset="-122"/>
                        <a:ea typeface="仿宋" panose="02010609060101010101" charset="-122"/>
                      </a:endParaRPr>
                    </a:p>
                  </a:txBody>
                  <a:tcPr marL="69850" marR="65405" marT="40005"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其他各管理岗位人员</a:t>
                      </a:r>
                      <a:endParaRPr lang="zh-CN" altLang="en-US" sz="1100" b="1" kern="100" dirty="0">
                        <a:solidFill>
                          <a:srgbClr val="000000"/>
                        </a:solidFill>
                        <a:effectLst/>
                        <a:latin typeface="仿宋" panose="02010609060101010101" charset="-122"/>
                        <a:ea typeface="仿宋" panose="02010609060101010101" charset="-122"/>
                      </a:endParaRPr>
                    </a:p>
                  </a:txBody>
                  <a:tcPr marL="69850" marR="65405" marT="40005" anchor="ctr"/>
                </a:tc>
                <a:tc>
                  <a:txBody>
                    <a:bodyPr/>
                    <a:lstStyle/>
                    <a:p>
                      <a:pPr marL="0" marR="0" indent="0" algn="ctr">
                        <a:lnSpc>
                          <a:spcPct val="107000"/>
                        </a:lnSpc>
                        <a:spcAft>
                          <a:spcPts val="800"/>
                        </a:spcAft>
                      </a:pPr>
                      <a:r>
                        <a:rPr lang="zh-CN" altLang="en-US" sz="1100" b="1" kern="100" dirty="0">
                          <a:solidFill>
                            <a:srgbClr val="000000"/>
                          </a:solidFill>
                          <a:effectLst/>
                          <a:latin typeface="仿宋" panose="02010609060101010101" charset="-122"/>
                          <a:ea typeface="仿宋" panose="02010609060101010101" charset="-122"/>
                        </a:rPr>
                        <a:t> </a:t>
                      </a:r>
                      <a:endParaRPr lang="zh-CN" altLang="en-US" sz="1100" b="1" kern="100" dirty="0">
                        <a:solidFill>
                          <a:srgbClr val="000000"/>
                        </a:solidFill>
                        <a:effectLst/>
                        <a:latin typeface="仿宋" panose="02010609060101010101" charset="-122"/>
                        <a:ea typeface="仿宋" panose="02010609060101010101" charset="-122"/>
                      </a:endParaRPr>
                    </a:p>
                  </a:txBody>
                  <a:tcPr marL="69850" marR="65405" marT="40005"/>
                </a:tc>
              </a:tr>
              <a:tr h="771560">
                <a:tc>
                  <a:txBody>
                    <a:bodyPr/>
                    <a:lstStyle/>
                    <a:p>
                      <a:pPr marL="0" marR="381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9</a:t>
                      </a:r>
                      <a:endParaRPr lang="zh-CN" altLang="en-US" sz="1100" b="1" kern="100">
                        <a:solidFill>
                          <a:srgbClr val="000000"/>
                        </a:solidFill>
                        <a:effectLst/>
                        <a:latin typeface="仿宋" panose="02010609060101010101" charset="-122"/>
                        <a:ea typeface="仿宋" panose="02010609060101010101" charset="-122"/>
                      </a:endParaRPr>
                    </a:p>
                  </a:txBody>
                  <a:tcPr marL="69850" marR="65405" marT="40005" anchor="ctr"/>
                </a:tc>
                <a:tc>
                  <a:txBody>
                    <a:bodyPr/>
                    <a:lstStyle/>
                    <a:p>
                      <a:pPr marL="0" marR="0" indent="0" algn="ctr">
                        <a:lnSpc>
                          <a:spcPct val="107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落实整改</a:t>
                      </a:r>
                      <a:endParaRPr lang="zh-CN" altLang="en-US" sz="1100" b="1" kern="100" dirty="0">
                        <a:solidFill>
                          <a:srgbClr val="000000"/>
                        </a:solidFill>
                        <a:effectLst/>
                        <a:latin typeface="仿宋" panose="02010609060101010101" charset="-122"/>
                        <a:ea typeface="仿宋" panose="02010609060101010101" charset="-122"/>
                      </a:endParaRPr>
                    </a:p>
                  </a:txBody>
                  <a:tcPr marL="69850" marR="65405" marT="40005"/>
                </a:tc>
                <a:tc>
                  <a:txBody>
                    <a:bodyPr/>
                    <a:lstStyle/>
                    <a:p>
                      <a:pPr algn="l"/>
                      <a:r>
                        <a:rPr lang="zh-CN" altLang="en-US" sz="1100" b="1" kern="100" dirty="0">
                          <a:solidFill>
                            <a:srgbClr val="000000"/>
                          </a:solidFill>
                          <a:effectLst/>
                          <a:latin typeface="仿宋" panose="02010609060101010101" charset="-122"/>
                          <a:ea typeface="仿宋" panose="02010609060101010101" charset="-122"/>
                        </a:rPr>
                        <a:t>依据制定的纠正措施，受检单位负责人组织落实对隐患的整改。</a:t>
                      </a:r>
                      <a:r>
                        <a:rPr lang="zh-CN" altLang="en-US" sz="1100" b="1" kern="1200" dirty="0">
                          <a:solidFill>
                            <a:schemeClr val="dk1"/>
                          </a:solidFill>
                          <a:effectLst/>
                          <a:latin typeface="仿宋" panose="02010609060101010101" charset="-122"/>
                          <a:ea typeface="仿宋" panose="02010609060101010101" charset="-122"/>
                          <a:cs typeface="+mn-cs"/>
                        </a:rPr>
                        <a:t>工作方法：①整改应按照“定人、定时间、定措施”的原则组织进行；② 对某些整改过程中存在重大风险的事项，应在实施作业前落实相关措施，防止因整改作业而导致事故发生，对某些危险性较大的整改作业，应安排专人进行监护；</a:t>
                      </a:r>
                      <a:endParaRPr lang="zh-CN" altLang="en-US" sz="1100" b="1" kern="1200" dirty="0">
                        <a:solidFill>
                          <a:schemeClr val="dk1"/>
                        </a:solidFill>
                        <a:effectLst/>
                        <a:latin typeface="仿宋" panose="02010609060101010101" charset="-122"/>
                        <a:ea typeface="仿宋" panose="02010609060101010101" charset="-122"/>
                        <a:cs typeface="+mn-cs"/>
                      </a:endParaRPr>
                    </a:p>
                    <a:p>
                      <a:pPr algn="l"/>
                      <a:r>
                        <a:rPr lang="zh-CN" altLang="en-US" sz="1100" b="1" kern="1200" dirty="0">
                          <a:solidFill>
                            <a:schemeClr val="dk1"/>
                          </a:solidFill>
                          <a:effectLst/>
                          <a:latin typeface="仿宋" panose="02010609060101010101" charset="-122"/>
                          <a:ea typeface="仿宋" panose="02010609060101010101" charset="-122"/>
                          <a:cs typeface="+mn-cs"/>
                        </a:rPr>
                        <a:t>③整改过程中应做好记录，整改完成后，组织实施的责任人员应签字确认。</a:t>
                      </a:r>
                      <a:endParaRPr lang="zh-CN" altLang="en-US" sz="1100" b="1" kern="1200" dirty="0">
                        <a:solidFill>
                          <a:schemeClr val="dk1"/>
                        </a:solidFill>
                        <a:effectLst/>
                        <a:latin typeface="仿宋" panose="02010609060101010101" charset="-122"/>
                        <a:ea typeface="仿宋" panose="02010609060101010101" charset="-122"/>
                        <a:cs typeface="+mn-cs"/>
                      </a:endParaRPr>
                    </a:p>
                  </a:txBody>
                  <a:tcPr marL="69850" marR="65405" marT="40005"/>
                </a:tc>
                <a:tc>
                  <a:txBody>
                    <a:bodyPr/>
                    <a:lstStyle/>
                    <a:p>
                      <a:pPr marL="0" marR="0" lvl="0" indent="0" algn="ctr" defTabSz="685800" rtl="0" eaLnBrk="1" fontAlgn="auto" latinLnBrk="0" hangingPunct="1">
                        <a:lnSpc>
                          <a:spcPct val="107000"/>
                        </a:lnSpc>
                        <a:spcBef>
                          <a:spcPts val="0"/>
                        </a:spcBef>
                        <a:spcAft>
                          <a:spcPts val="0"/>
                        </a:spcAft>
                        <a:buClrTx/>
                        <a:buSzTx/>
                        <a:buFontTx/>
                        <a:buNone/>
                        <a:defRPr/>
                      </a:pPr>
                      <a:r>
                        <a:rPr lang="zh-CN" altLang="en-US" sz="1100" b="1" kern="100" dirty="0">
                          <a:solidFill>
                            <a:srgbClr val="000000"/>
                          </a:solidFill>
                          <a:effectLst/>
                          <a:latin typeface="仿宋" panose="02010609060101010101" charset="-122"/>
                          <a:ea typeface="仿宋" panose="02010609060101010101" charset="-122"/>
                        </a:rPr>
                        <a:t>隐患整改的指</a:t>
                      </a:r>
                      <a:r>
                        <a:rPr lang="zh-CN" altLang="en-US" sz="1100" b="1" kern="1200" dirty="0">
                          <a:solidFill>
                            <a:schemeClr val="dk1"/>
                          </a:solidFill>
                          <a:effectLst/>
                          <a:latin typeface="仿宋" panose="02010609060101010101" charset="-122"/>
                          <a:ea typeface="仿宋" panose="02010609060101010101" charset="-122"/>
                          <a:cs typeface="+mn-cs"/>
                        </a:rPr>
                        <a:t>定时间内</a:t>
                      </a:r>
                      <a:endParaRPr lang="zh-CN" altLang="en-US" sz="1100" b="1" kern="1200" dirty="0">
                        <a:solidFill>
                          <a:schemeClr val="dk1"/>
                        </a:solidFill>
                        <a:effectLst/>
                        <a:latin typeface="仿宋" panose="02010609060101010101" charset="-122"/>
                        <a:ea typeface="仿宋" panose="02010609060101010101" charset="-122"/>
                        <a:cs typeface="+mn-cs"/>
                      </a:endParaRPr>
                    </a:p>
                    <a:p>
                      <a:pPr marL="0" marR="0" indent="0" algn="ctr">
                        <a:lnSpc>
                          <a:spcPct val="107000"/>
                        </a:lnSpc>
                        <a:spcAft>
                          <a:spcPts val="0"/>
                        </a:spcAft>
                      </a:pPr>
                      <a:endParaRPr lang="zh-CN" altLang="en-US" sz="1100" b="1" kern="100" dirty="0">
                        <a:solidFill>
                          <a:srgbClr val="000000"/>
                        </a:solidFill>
                        <a:effectLst/>
                        <a:latin typeface="仿宋" panose="02010609060101010101" charset="-122"/>
                        <a:ea typeface="仿宋" panose="02010609060101010101" charset="-122"/>
                      </a:endParaRPr>
                    </a:p>
                  </a:txBody>
                  <a:tcPr marL="69850" marR="65405" marT="40005"/>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受检单位负责人</a:t>
                      </a:r>
                      <a:endParaRPr lang="zh-CN" altLang="en-US" sz="1100" b="1" kern="100" dirty="0">
                        <a:solidFill>
                          <a:srgbClr val="000000"/>
                        </a:solidFill>
                        <a:effectLst/>
                        <a:latin typeface="仿宋" panose="02010609060101010101" charset="-122"/>
                        <a:ea typeface="仿宋" panose="02010609060101010101" charset="-122"/>
                      </a:endParaRPr>
                    </a:p>
                  </a:txBody>
                  <a:tcPr marL="69850" marR="65405" marT="40005"/>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其他各管理岗位人员</a:t>
                      </a:r>
                      <a:endParaRPr lang="zh-CN" altLang="en-US" sz="1100" b="1" kern="100" dirty="0">
                        <a:solidFill>
                          <a:srgbClr val="000000"/>
                        </a:solidFill>
                        <a:effectLst/>
                        <a:latin typeface="仿宋" panose="02010609060101010101" charset="-122"/>
                        <a:ea typeface="仿宋" panose="02010609060101010101" charset="-122"/>
                      </a:endParaRPr>
                    </a:p>
                  </a:txBody>
                  <a:tcPr marL="69850" marR="65405" marT="40005"/>
                </a:tc>
                <a:tc>
                  <a:txBody>
                    <a:bodyPr/>
                    <a:lstStyle/>
                    <a:p>
                      <a:pPr marL="0" marR="0" indent="0" algn="ctr">
                        <a:lnSpc>
                          <a:spcPct val="107000"/>
                        </a:lnSpc>
                        <a:spcAft>
                          <a:spcPts val="800"/>
                        </a:spcAft>
                      </a:pPr>
                      <a:endParaRPr lang="zh-CN" altLang="en-US" sz="1100" b="1" kern="100" dirty="0">
                        <a:solidFill>
                          <a:srgbClr val="000000"/>
                        </a:solidFill>
                        <a:effectLst/>
                        <a:latin typeface="仿宋" panose="02010609060101010101" charset="-122"/>
                        <a:ea typeface="仿宋" panose="02010609060101010101" charset="-122"/>
                      </a:endParaRPr>
                    </a:p>
                  </a:txBody>
                  <a:tcPr marL="69850" marR="65405" marT="40005"/>
                </a:tc>
              </a:tr>
            </a:tbl>
          </a:graphicData>
        </a:graphic>
      </p:graphicFrame>
    </p:spTree>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3.4.7  </a:t>
            </a:r>
            <a:r>
              <a:rPr lang="zh-CN" altLang="en-US" sz="2000" b="1" dirty="0">
                <a:latin typeface="仿宋" panose="02010609060101010101" charset="-122"/>
                <a:ea typeface="仿宋" panose="02010609060101010101" charset="-122"/>
                <a:cs typeface="仿宋" panose="02010609060101010101" charset="-122"/>
              </a:rPr>
              <a:t>安全生产检查</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）安全检查管理要求</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4" y="1719319"/>
          <a:ext cx="10676143" cy="3793357"/>
        </p:xfrm>
        <a:graphic>
          <a:graphicData uri="http://schemas.openxmlformats.org/drawingml/2006/table">
            <a:tbl>
              <a:tblPr>
                <a:tableStyleId>{5C22544A-7EE6-4342-B048-85BDC9FD1C3A}</a:tableStyleId>
              </a:tblPr>
              <a:tblGrid>
                <a:gridCol w="722844"/>
                <a:gridCol w="909145"/>
                <a:gridCol w="4950372"/>
                <a:gridCol w="914400"/>
                <a:gridCol w="1024759"/>
                <a:gridCol w="1098331"/>
                <a:gridCol w="1056292"/>
              </a:tblGrid>
              <a:tr h="385684">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关键活动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时间要求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主责部门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相关部门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工作文件</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929163">
                <a:tc>
                  <a:txBody>
                    <a:bodyPr/>
                    <a:lstStyle/>
                    <a:p>
                      <a:pPr marL="0" marR="6731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10</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整改回复</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65405"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整改结束后，受检单位应编制详尽的整改报告，附具受检单位制定的纠正措施，一并在整改规定的时限内将现场的整改落实情况报告至指定验证人处；对某些无法在指定时间内落实整改的，受检单位负责人应详细说明原因，并向安全生产监督管理部进行报告；受检单位负责人应在整改报告上签字确认，并为之承担责任。</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0005"/>
                </a:tc>
                <a:tc>
                  <a:txBody>
                    <a:bodyPr/>
                    <a:lstStyle/>
                    <a:p>
                      <a:pPr marL="0" marR="4445"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隐患整改的指定时间内</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825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受检单位负责人</a:t>
                      </a:r>
                      <a:endParaRPr lang="zh-CN" altLang="en-US" sz="11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其他各管理岗位人员</a:t>
                      </a:r>
                      <a:endParaRPr lang="zh-CN" altLang="en-US" sz="11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800"/>
                        </a:spcAft>
                      </a:pPr>
                      <a:r>
                        <a:rPr lang="zh-CN" altLang="en-US" sz="1100" b="1" kern="100">
                          <a:solidFill>
                            <a:srgbClr val="000000"/>
                          </a:solidFill>
                          <a:effectLst/>
                          <a:latin typeface="仿宋" panose="02010609060101010101" charset="-122"/>
                          <a:ea typeface="仿宋" panose="02010609060101010101" charset="-122"/>
                        </a:rPr>
                        <a:t> </a:t>
                      </a:r>
                      <a:endParaRPr lang="zh-CN" altLang="en-US" sz="1100" b="1" kern="100">
                        <a:solidFill>
                          <a:srgbClr val="000000"/>
                        </a:solidFill>
                        <a:effectLst/>
                        <a:latin typeface="仿宋" panose="02010609060101010101" charset="-122"/>
                        <a:ea typeface="仿宋" panose="02010609060101010101" charset="-122"/>
                      </a:endParaRPr>
                    </a:p>
                  </a:txBody>
                  <a:tcPr marL="67945" marR="2540" marT="40005"/>
                </a:tc>
              </a:tr>
              <a:tr h="1275912">
                <a:tc>
                  <a:txBody>
                    <a:bodyPr/>
                    <a:lstStyle/>
                    <a:p>
                      <a:pPr marL="0" marR="6731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11</a:t>
                      </a:r>
                      <a:endParaRPr lang="zh-CN" altLang="en-US" sz="11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复查验证</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指定验证人应在限定的时间内，对受检单位的现场整改落实情况进行复查，验证其措施的充分性、执行过程的符合性及执行过程的有效性，填写复查验证记录，签字确认后报告至安全生产监督管理部。原则上，谁检查、谁负责复查，特殊情况下指定非检查组人员进行验证时，检查组人员依然对复查验证承担责任。除安全生产监督管理部和公司其他职能部门可以指定相关人员对隐患的整改落实情况指定专人进行复查验证外，二级单位和项目部的检查人员不得安排他人对其整改落实情况进行复查验证。</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0005"/>
                </a:tc>
                <a:tc>
                  <a:txBody>
                    <a:bodyPr/>
                    <a:lstStyle/>
                    <a:p>
                      <a:pPr marL="0" marR="0" indent="0" algn="ctr">
                        <a:lnSpc>
                          <a:spcPct val="107000"/>
                        </a:lnSpc>
                        <a:spcAft>
                          <a:spcPts val="800"/>
                        </a:spcAft>
                      </a:pPr>
                      <a:r>
                        <a:rPr lang="zh-CN" altLang="en-US" sz="1100" b="1" kern="100" dirty="0">
                          <a:solidFill>
                            <a:srgbClr val="000000"/>
                          </a:solidFill>
                          <a:effectLst/>
                          <a:latin typeface="仿宋" panose="02010609060101010101" charset="-122"/>
                          <a:ea typeface="仿宋" panose="02010609060101010101" charset="-122"/>
                        </a:rPr>
                        <a:t> </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0005"/>
                </a:tc>
                <a:tc>
                  <a:txBody>
                    <a:bodyPr/>
                    <a:lstStyle/>
                    <a:p>
                      <a:pPr marL="0" marR="0" indent="0" algn="ctr">
                        <a:lnSpc>
                          <a:spcPct val="107000"/>
                        </a:lnSpc>
                        <a:spcAft>
                          <a:spcPts val="800"/>
                        </a:spcAft>
                      </a:pPr>
                      <a:r>
                        <a:rPr lang="zh-CN" altLang="en-US" sz="1100" b="1" kern="100">
                          <a:solidFill>
                            <a:srgbClr val="000000"/>
                          </a:solidFill>
                          <a:effectLst/>
                          <a:latin typeface="仿宋" panose="02010609060101010101" charset="-122"/>
                          <a:ea typeface="仿宋" panose="02010609060101010101" charset="-122"/>
                        </a:rPr>
                        <a:t> </a:t>
                      </a:r>
                      <a:endParaRPr lang="zh-CN" altLang="en-US" sz="1100" b="1" kern="100">
                        <a:solidFill>
                          <a:srgbClr val="000000"/>
                        </a:solidFill>
                        <a:effectLst/>
                        <a:latin typeface="仿宋" panose="02010609060101010101" charset="-122"/>
                        <a:ea typeface="仿宋" panose="02010609060101010101" charset="-122"/>
                      </a:endParaRPr>
                    </a:p>
                  </a:txBody>
                  <a:tcPr marL="67945" marR="2540" marT="40005"/>
                </a:tc>
                <a:tc>
                  <a:txBody>
                    <a:bodyPr/>
                    <a:lstStyle/>
                    <a:p>
                      <a:pPr marL="0" marR="0" indent="0" algn="ctr">
                        <a:lnSpc>
                          <a:spcPct val="107000"/>
                        </a:lnSpc>
                        <a:spcAft>
                          <a:spcPts val="800"/>
                        </a:spcAft>
                      </a:pPr>
                      <a:r>
                        <a:rPr lang="zh-CN" altLang="en-US" sz="1100" b="1" kern="100">
                          <a:solidFill>
                            <a:srgbClr val="000000"/>
                          </a:solidFill>
                          <a:effectLst/>
                          <a:latin typeface="仿宋" panose="02010609060101010101" charset="-122"/>
                          <a:ea typeface="仿宋" panose="02010609060101010101" charset="-122"/>
                        </a:rPr>
                        <a:t> </a:t>
                      </a:r>
                      <a:endParaRPr lang="zh-CN" altLang="en-US" sz="1100" b="1" kern="100">
                        <a:solidFill>
                          <a:srgbClr val="000000"/>
                        </a:solidFill>
                        <a:effectLst/>
                        <a:latin typeface="仿宋" panose="02010609060101010101" charset="-122"/>
                        <a:ea typeface="仿宋" panose="02010609060101010101" charset="-122"/>
                      </a:endParaRPr>
                    </a:p>
                  </a:txBody>
                  <a:tcPr marL="67945" marR="2540" marT="40005"/>
                </a:tc>
                <a:tc>
                  <a:txBody>
                    <a:bodyPr/>
                    <a:lstStyle/>
                    <a:p>
                      <a:pPr marL="0" marR="0" indent="0" algn="ctr">
                        <a:lnSpc>
                          <a:spcPct val="107000"/>
                        </a:lnSpc>
                        <a:spcAft>
                          <a:spcPts val="800"/>
                        </a:spcAft>
                      </a:pPr>
                      <a:r>
                        <a:rPr lang="zh-CN" altLang="en-US" sz="1100" b="1" kern="100">
                          <a:solidFill>
                            <a:srgbClr val="000000"/>
                          </a:solidFill>
                          <a:effectLst/>
                          <a:latin typeface="仿宋" panose="02010609060101010101" charset="-122"/>
                          <a:ea typeface="仿宋" panose="02010609060101010101" charset="-122"/>
                        </a:rPr>
                        <a:t> </a:t>
                      </a:r>
                      <a:endParaRPr lang="zh-CN" altLang="en-US" sz="1100" b="1" kern="100">
                        <a:solidFill>
                          <a:srgbClr val="000000"/>
                        </a:solidFill>
                        <a:effectLst/>
                        <a:latin typeface="仿宋" panose="02010609060101010101" charset="-122"/>
                        <a:ea typeface="仿宋" panose="02010609060101010101" charset="-122"/>
                      </a:endParaRPr>
                    </a:p>
                  </a:txBody>
                  <a:tcPr marL="67945" marR="2540" marT="40005"/>
                </a:tc>
              </a:tr>
              <a:tr h="582415">
                <a:tc>
                  <a:txBody>
                    <a:bodyPr/>
                    <a:lstStyle/>
                    <a:p>
                      <a:pPr marL="0" marR="6731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12</a:t>
                      </a:r>
                      <a:endParaRPr lang="zh-CN" altLang="en-US" sz="11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统计分析</a:t>
                      </a:r>
                      <a:endParaRPr lang="zh-CN" altLang="en-US" sz="11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对检查发现的隐患、体系运行中存在的问题等进行数据统计，须采用图表的形式，从隐患的成因、隐患数量、隐患分类、隐患分级及重复隐患出现的频次等方面对隐患分析，从而找出管理上的漏洞和薄弱环节。</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0005"/>
                </a:tc>
                <a:tc>
                  <a:txBody>
                    <a:bodyPr/>
                    <a:lstStyle/>
                    <a:p>
                      <a:pPr marL="0" marR="0" indent="0" algn="ctr">
                        <a:lnSpc>
                          <a:spcPct val="135000"/>
                        </a:lnSpc>
                        <a:spcAft>
                          <a:spcPts val="30"/>
                        </a:spcAft>
                      </a:pPr>
                      <a:r>
                        <a:rPr lang="zh-CN" altLang="en-US" sz="1100" b="1" kern="100" dirty="0">
                          <a:solidFill>
                            <a:srgbClr val="000000"/>
                          </a:solidFill>
                          <a:effectLst/>
                          <a:latin typeface="仿宋" panose="02010609060101010101" charset="-122"/>
                          <a:ea typeface="仿宋" panose="02010609060101010101" charset="-122"/>
                        </a:rPr>
                        <a:t>检查结束后</a:t>
                      </a:r>
                      <a:endParaRPr lang="zh-CN" altLang="en-US" sz="1100" b="1" kern="100" dirty="0">
                        <a:solidFill>
                          <a:srgbClr val="000000"/>
                        </a:solidFill>
                        <a:effectLst/>
                        <a:latin typeface="仿宋" panose="02010609060101010101" charset="-122"/>
                        <a:ea typeface="仿宋" panose="02010609060101010101" charset="-122"/>
                      </a:endParaRPr>
                    </a:p>
                    <a:p>
                      <a:pPr marL="0" marR="52705"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20 </a:t>
                      </a:r>
                      <a:r>
                        <a:rPr lang="zh-CN" altLang="en-US" sz="1100" b="1" kern="100" dirty="0">
                          <a:solidFill>
                            <a:srgbClr val="000000"/>
                          </a:solidFill>
                          <a:effectLst/>
                          <a:latin typeface="仿宋" panose="02010609060101010101" charset="-122"/>
                          <a:ea typeface="仿宋" panose="02010609060101010101" charset="-122"/>
                        </a:rPr>
                        <a:t>天内</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825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安监部</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800"/>
                        </a:spcAft>
                      </a:pPr>
                      <a:r>
                        <a:rPr lang="zh-CN" altLang="en-US" sz="1100" b="1" kern="100" dirty="0">
                          <a:solidFill>
                            <a:srgbClr val="000000"/>
                          </a:solidFill>
                          <a:effectLst/>
                          <a:latin typeface="仿宋" panose="02010609060101010101" charset="-122"/>
                          <a:ea typeface="仿宋" panose="02010609060101010101" charset="-122"/>
                        </a:rPr>
                        <a:t> </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0005"/>
                </a:tc>
                <a:tc>
                  <a:txBody>
                    <a:bodyPr/>
                    <a:lstStyle/>
                    <a:p>
                      <a:pPr marL="0" marR="0" indent="0" algn="ctr">
                        <a:lnSpc>
                          <a:spcPct val="107000"/>
                        </a:lnSpc>
                        <a:spcAft>
                          <a:spcPts val="800"/>
                        </a:spcAft>
                      </a:pPr>
                      <a:r>
                        <a:rPr lang="zh-CN" altLang="en-US" sz="1100" b="1" kern="100">
                          <a:solidFill>
                            <a:srgbClr val="000000"/>
                          </a:solidFill>
                          <a:effectLst/>
                          <a:latin typeface="仿宋" panose="02010609060101010101" charset="-122"/>
                          <a:ea typeface="仿宋" panose="02010609060101010101" charset="-122"/>
                        </a:rPr>
                        <a:t> </a:t>
                      </a:r>
                      <a:endParaRPr lang="zh-CN" altLang="en-US" sz="1100" b="1" kern="100">
                        <a:solidFill>
                          <a:srgbClr val="000000"/>
                        </a:solidFill>
                        <a:effectLst/>
                        <a:latin typeface="仿宋" panose="02010609060101010101" charset="-122"/>
                        <a:ea typeface="仿宋" panose="02010609060101010101" charset="-122"/>
                      </a:endParaRPr>
                    </a:p>
                  </a:txBody>
                  <a:tcPr marL="67945" marR="2540" marT="40005"/>
                </a:tc>
              </a:tr>
              <a:tr h="523503">
                <a:tc>
                  <a:txBody>
                    <a:bodyPr/>
                    <a:lstStyle/>
                    <a:p>
                      <a:pPr marL="0" marR="67310" indent="0" algn="ctr">
                        <a:lnSpc>
                          <a:spcPct val="107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6731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13</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0005"/>
                </a:tc>
                <a:tc>
                  <a:txBody>
                    <a:bodyPr/>
                    <a:lstStyle/>
                    <a:p>
                      <a:pPr marL="55880" marR="0" indent="0" algn="ctr">
                        <a:lnSpc>
                          <a:spcPct val="107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5588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改进措施</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0005"/>
                </a:tc>
                <a:tc>
                  <a:txBody>
                    <a:bodyPr/>
                    <a:lstStyle/>
                    <a:p>
                      <a:pPr marL="0" marR="0" lvl="0" indent="0" algn="l" defTabSz="685800" rtl="0" eaLnBrk="1" fontAlgn="auto" latinLnBrk="0" hangingPunct="1">
                        <a:lnSpc>
                          <a:spcPct val="107000"/>
                        </a:lnSpc>
                        <a:spcBef>
                          <a:spcPts val="0"/>
                        </a:spcBef>
                        <a:spcAft>
                          <a:spcPts val="0"/>
                        </a:spcAft>
                        <a:buClrTx/>
                        <a:buSzTx/>
                        <a:buFontTx/>
                        <a:buNone/>
                        <a:defRPr/>
                      </a:pPr>
                      <a:r>
                        <a:rPr lang="zh-CN" altLang="en-US" sz="1100" b="1" kern="100" dirty="0">
                          <a:solidFill>
                            <a:srgbClr val="000000"/>
                          </a:solidFill>
                          <a:effectLst/>
                          <a:latin typeface="仿宋" panose="02010609060101010101" charset="-122"/>
                          <a:ea typeface="仿宋" panose="02010609060101010101" charset="-122"/>
                        </a:rPr>
                        <a:t>依据统计分析的结果，有针对性地查</a:t>
                      </a:r>
                      <a:r>
                        <a:rPr lang="zh-CN" altLang="en-US" sz="1100" b="1" kern="1200" dirty="0">
                          <a:solidFill>
                            <a:schemeClr val="dk1"/>
                          </a:solidFill>
                          <a:effectLst/>
                          <a:latin typeface="仿宋" panose="02010609060101010101" charset="-122"/>
                          <a:ea typeface="仿宋" panose="02010609060101010101" charset="-122"/>
                          <a:cs typeface="+mn-cs"/>
                        </a:rPr>
                        <a:t>漏补缺，制定改进措施，或制定有针对性的专项治理方案。</a:t>
                      </a:r>
                      <a:endParaRPr lang="zh-CN" altLang="en-US" sz="1100" b="1" kern="1200" dirty="0">
                        <a:solidFill>
                          <a:schemeClr val="dk1"/>
                        </a:solidFill>
                        <a:effectLst/>
                        <a:latin typeface="仿宋" panose="02010609060101010101" charset="-122"/>
                        <a:ea typeface="仿宋" panose="02010609060101010101" charset="-122"/>
                        <a:cs typeface="+mn-cs"/>
                      </a:endParaRPr>
                    </a:p>
                  </a:txBody>
                  <a:tcPr marL="67945" marR="2540" marT="40005"/>
                </a:tc>
                <a:tc>
                  <a:txBody>
                    <a:bodyPr/>
                    <a:lstStyle/>
                    <a:p>
                      <a:pPr marL="0" marR="0" indent="0" algn="ctr">
                        <a:lnSpc>
                          <a:spcPct val="107000"/>
                        </a:lnSpc>
                        <a:spcAft>
                          <a:spcPts val="800"/>
                        </a:spcAft>
                      </a:pP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0005"/>
                </a:tc>
                <a:tc>
                  <a:txBody>
                    <a:bodyPr/>
                    <a:lstStyle/>
                    <a:p>
                      <a:pPr marL="0" marR="0" indent="0" algn="ctr">
                        <a:lnSpc>
                          <a:spcPct val="107000"/>
                        </a:lnSpc>
                        <a:spcAft>
                          <a:spcPts val="800"/>
                        </a:spcAft>
                      </a:pP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0005"/>
                </a:tc>
                <a:tc>
                  <a:txBody>
                    <a:bodyPr/>
                    <a:lstStyle/>
                    <a:p>
                      <a:pPr marL="0" marR="0" indent="0" algn="ctr">
                        <a:lnSpc>
                          <a:spcPct val="107000"/>
                        </a:lnSpc>
                        <a:spcAft>
                          <a:spcPts val="800"/>
                        </a:spcAft>
                      </a:pPr>
                      <a:r>
                        <a:rPr lang="zh-CN" altLang="en-US" sz="1100" b="1" kern="100" dirty="0">
                          <a:solidFill>
                            <a:srgbClr val="000000"/>
                          </a:solidFill>
                          <a:effectLst/>
                          <a:latin typeface="仿宋" panose="02010609060101010101" charset="-122"/>
                          <a:ea typeface="仿宋" panose="02010609060101010101" charset="-122"/>
                        </a:rPr>
                        <a:t> </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0005"/>
                </a:tc>
                <a:tc>
                  <a:txBody>
                    <a:bodyPr/>
                    <a:lstStyle/>
                    <a:p>
                      <a:pPr marL="0" marR="0" indent="0" algn="ctr">
                        <a:lnSpc>
                          <a:spcPct val="107000"/>
                        </a:lnSpc>
                        <a:spcAft>
                          <a:spcPts val="800"/>
                        </a:spcAft>
                      </a:pP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40005"/>
                </a:tc>
              </a:tr>
            </a:tbl>
          </a:graphicData>
        </a:graphic>
      </p:graphicFrame>
    </p:spTree>
  </p:cSld>
  <p:clrMapOvr>
    <a:masterClrMapping/>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3.4.7  </a:t>
            </a:r>
            <a:r>
              <a:rPr lang="zh-CN" altLang="en-US" sz="2000" b="1" dirty="0">
                <a:latin typeface="仿宋" panose="02010609060101010101" charset="-122"/>
                <a:ea typeface="仿宋" panose="02010609060101010101" charset="-122"/>
                <a:cs typeface="仿宋" panose="02010609060101010101" charset="-122"/>
              </a:rPr>
              <a:t>安全生产检查</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）安全检查管理要求</a:t>
            </a:r>
            <a:r>
              <a:rPr lang="en-US" altLang="zh-CN" sz="1600" b="1" dirty="0">
                <a:latin typeface="仿宋" panose="02010609060101010101" charset="-122"/>
                <a:ea typeface="仿宋" panose="02010609060101010101" charset="-122"/>
                <a:cs typeface="仿宋" panose="02010609060101010101" charset="-122"/>
                <a:sym typeface="+mn-ea"/>
              </a:rPr>
              <a:t>-</a:t>
            </a:r>
            <a:r>
              <a:rPr lang="zh-CN" altLang="en-US" sz="1600" b="1" dirty="0">
                <a:latin typeface="仿宋" panose="02010609060101010101" charset="-122"/>
                <a:ea typeface="仿宋" panose="02010609060101010101" charset="-122"/>
                <a:cs typeface="仿宋" panose="02010609060101010101" charset="-122"/>
                <a:sym typeface="+mn-ea"/>
              </a:rPr>
              <a:t>项目部周安全检查流程</a:t>
            </a:r>
            <a:endParaRPr lang="en-US" altLang="zh-CN" sz="1600" b="1" dirty="0">
              <a:latin typeface="仿宋" panose="02010609060101010101" charset="-122"/>
              <a:ea typeface="仿宋" panose="02010609060101010101" charset="-122"/>
              <a:cs typeface="仿宋" panose="02010609060101010101" charset="-122"/>
              <a:sym typeface="+mn-ea"/>
            </a:endParaRPr>
          </a:p>
        </p:txBody>
      </p:sp>
      <p:pic>
        <p:nvPicPr>
          <p:cNvPr id="10" name="Picture 7955"/>
          <p:cNvPicPr/>
          <p:nvPr/>
        </p:nvPicPr>
        <p:blipFill>
          <a:blip r:embed="rId1"/>
          <a:stretch>
            <a:fillRect/>
          </a:stretch>
        </p:blipFill>
        <p:spPr>
          <a:xfrm>
            <a:off x="5202753" y="1262913"/>
            <a:ext cx="6405923" cy="4537052"/>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608018"/>
            <a:ext cx="3315330" cy="2486497"/>
          </a:xfrm>
          <a:prstGeom prst="rect">
            <a:avLst/>
          </a:prstGeom>
          <a:effectLst>
            <a:outerShdw blurRad="76200" dir="18900000" sy="23000" kx="-1200000" algn="bl" rotWithShape="0">
              <a:prstClr val="black">
                <a:alpha val="20000"/>
              </a:prstClr>
            </a:outerShdw>
          </a:effectLst>
        </p:spPr>
      </p:pic>
    </p:spTree>
  </p:cSld>
  <p:clrMapOvr>
    <a:masterClrMapping/>
  </p:clrMapOvr>
  <p:transition>
    <p:rand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82994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a:p>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3.4.7  </a:t>
            </a:r>
            <a:r>
              <a:rPr lang="zh-CN" altLang="en-US" sz="2000" b="1" dirty="0">
                <a:latin typeface="仿宋" panose="02010609060101010101" charset="-122"/>
                <a:ea typeface="仿宋" panose="02010609060101010101" charset="-122"/>
                <a:cs typeface="仿宋" panose="02010609060101010101" charset="-122"/>
              </a:rPr>
              <a:t>安全生产检查</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）安全检查管理要求</a:t>
            </a:r>
            <a:r>
              <a:rPr lang="en-US" altLang="zh-CN" sz="1600" b="1" dirty="0">
                <a:latin typeface="仿宋" panose="02010609060101010101" charset="-122"/>
                <a:ea typeface="仿宋" panose="02010609060101010101" charset="-122"/>
                <a:cs typeface="仿宋" panose="02010609060101010101" charset="-122"/>
                <a:sym typeface="+mn-ea"/>
              </a:rPr>
              <a:t>-</a:t>
            </a:r>
            <a:r>
              <a:rPr lang="zh-CN" altLang="en-US" sz="1600" b="1" dirty="0">
                <a:latin typeface="仿宋" panose="02010609060101010101" charset="-122"/>
                <a:ea typeface="仿宋" panose="02010609060101010101" charset="-122"/>
                <a:cs typeface="仿宋" panose="02010609060101010101" charset="-122"/>
                <a:sym typeface="+mn-ea"/>
              </a:rPr>
              <a:t>工作要求</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4" y="1719319"/>
          <a:ext cx="10676143" cy="4663567"/>
        </p:xfrm>
        <a:graphic>
          <a:graphicData uri="http://schemas.openxmlformats.org/drawingml/2006/table">
            <a:tbl>
              <a:tblPr>
                <a:tableStyleId>{5C22544A-7EE6-4342-B048-85BDC9FD1C3A}</a:tableStyleId>
              </a:tblPr>
              <a:tblGrid>
                <a:gridCol w="496872"/>
                <a:gridCol w="656896"/>
                <a:gridCol w="6763407"/>
                <a:gridCol w="572814"/>
                <a:gridCol w="635876"/>
                <a:gridCol w="667407"/>
                <a:gridCol w="882871"/>
              </a:tblGrid>
              <a:tr h="385684">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关键活动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时间要求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主责部门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相关部门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工作文件</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929163">
                <a:tc>
                  <a:txBody>
                    <a:bodyPr/>
                    <a:lstStyle/>
                    <a:p>
                      <a:pPr marL="65405" marR="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1</a:t>
                      </a:r>
                      <a:endParaRPr lang="zh-CN" altLang="en-US" sz="1100" b="1" kern="100" dirty="0">
                        <a:solidFill>
                          <a:srgbClr val="000000"/>
                        </a:solidFill>
                        <a:effectLst/>
                        <a:latin typeface="仿宋" panose="02010609060101010101" charset="-122"/>
                        <a:ea typeface="仿宋" panose="02010609060101010101" charset="-122"/>
                      </a:endParaRPr>
                    </a:p>
                  </a:txBody>
                  <a:tcPr marL="68580" marR="64770" marT="40640" anchor="ctr"/>
                </a:tc>
                <a:tc>
                  <a:txBody>
                    <a:bodyPr/>
                    <a:lstStyle/>
                    <a:p>
                      <a:pPr marL="81915" marR="0" indent="-6731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明确检查任务</a:t>
                      </a:r>
                      <a:endParaRPr lang="zh-CN" altLang="en-US" sz="1100" b="1" kern="100" dirty="0">
                        <a:solidFill>
                          <a:srgbClr val="000000"/>
                        </a:solidFill>
                        <a:effectLst/>
                        <a:latin typeface="仿宋" panose="02010609060101010101" charset="-122"/>
                        <a:ea typeface="仿宋" panose="02010609060101010101" charset="-122"/>
                      </a:endParaRPr>
                    </a:p>
                  </a:txBody>
                  <a:tcPr marL="68580" marR="64770" marT="40640" anchor="ctr"/>
                </a:tc>
                <a:tc>
                  <a:txBody>
                    <a:bodyPr/>
                    <a:lstStyle/>
                    <a:p>
                      <a:pPr marL="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明确检查重点、检查方式和检查方法，确定检查组人员组成及分工，编制检查表。</a:t>
                      </a:r>
                      <a:endParaRPr lang="zh-CN" altLang="en-US" sz="1100" b="1" kern="100" dirty="0">
                        <a:solidFill>
                          <a:srgbClr val="000000"/>
                        </a:solidFill>
                        <a:effectLst/>
                        <a:latin typeface="仿宋" panose="02010609060101010101" charset="-122"/>
                        <a:ea typeface="仿宋" panose="02010609060101010101" charset="-122"/>
                      </a:endParaRPr>
                    </a:p>
                    <a:p>
                      <a:pPr algn="l">
                        <a:lnSpc>
                          <a:spcPct val="100000"/>
                        </a:lnSpc>
                      </a:pPr>
                      <a:r>
                        <a:rPr lang="zh-CN" altLang="en-US" sz="1100" b="1" kern="100" dirty="0">
                          <a:solidFill>
                            <a:srgbClr val="000000"/>
                          </a:solidFill>
                          <a:effectLst/>
                          <a:latin typeface="仿宋" panose="02010609060101010101" charset="-122"/>
                          <a:ea typeface="仿宋" panose="02010609060101010101" charset="-122"/>
                        </a:rPr>
                        <a:t>组织形式：由项目经理组织成立检查小组，小组人员应至少包括项目经理、项目总工、生产经理、安全总监、物资工程师、专业工程师、行政主管、劳务分包及专业承包单位负责人等。对某些专业性较强项目的检查，如起重机</a:t>
                      </a:r>
                      <a:r>
                        <a:rPr lang="zh-CN" altLang="en-US" sz="1100" b="1" kern="1200" dirty="0">
                          <a:solidFill>
                            <a:schemeClr val="dk1"/>
                          </a:solidFill>
                          <a:effectLst/>
                          <a:latin typeface="仿宋" panose="02010609060101010101" charset="-122"/>
                          <a:ea typeface="仿宋" panose="02010609060101010101" charset="-122"/>
                          <a:cs typeface="+mn-cs"/>
                        </a:rPr>
                        <a:t>械使用、深基坑施工、大型构件吊装等，可委托具有相应资质或资格的第三方定期进行检测。</a:t>
                      </a:r>
                      <a:endParaRPr lang="zh-CN" altLang="en-US" sz="1100" b="1" kern="1200" dirty="0">
                        <a:solidFill>
                          <a:schemeClr val="dk1"/>
                        </a:solidFill>
                        <a:effectLst/>
                        <a:latin typeface="仿宋" panose="02010609060101010101" charset="-122"/>
                        <a:ea typeface="仿宋" panose="02010609060101010101" charset="-122"/>
                        <a:cs typeface="+mn-cs"/>
                      </a:endParaRPr>
                    </a:p>
                    <a:p>
                      <a:pPr algn="l">
                        <a:lnSpc>
                          <a:spcPct val="100000"/>
                        </a:lnSpc>
                      </a:pPr>
                      <a:r>
                        <a:rPr lang="zh-CN" altLang="en-US" sz="1100" b="1" kern="1200" dirty="0">
                          <a:solidFill>
                            <a:schemeClr val="dk1"/>
                          </a:solidFill>
                          <a:effectLst/>
                          <a:latin typeface="仿宋" panose="02010609060101010101" charset="-122"/>
                          <a:ea typeface="仿宋" panose="02010609060101010101" charset="-122"/>
                          <a:cs typeface="+mn-cs"/>
                        </a:rPr>
                        <a:t>工作依据：</a:t>
                      </a:r>
                      <a:r>
                        <a:rPr lang="en-US" altLang="zh-CN" sz="1100" b="1" kern="1200" dirty="0">
                          <a:solidFill>
                            <a:schemeClr val="dk1"/>
                          </a:solidFill>
                          <a:effectLst/>
                          <a:latin typeface="仿宋" panose="02010609060101010101" charset="-122"/>
                          <a:ea typeface="仿宋" panose="02010609060101010101" charset="-122"/>
                          <a:cs typeface="+mn-cs"/>
                        </a:rPr>
                        <a:t>《</a:t>
                      </a:r>
                      <a:r>
                        <a:rPr lang="zh-CN" altLang="en-US" sz="1100" b="1" kern="1200" dirty="0">
                          <a:solidFill>
                            <a:schemeClr val="dk1"/>
                          </a:solidFill>
                          <a:effectLst/>
                          <a:latin typeface="仿宋" panose="02010609060101010101" charset="-122"/>
                          <a:ea typeface="仿宋" panose="02010609060101010101" charset="-122"/>
                          <a:cs typeface="+mn-cs"/>
                        </a:rPr>
                        <a:t>建筑施工安全检查标准</a:t>
                      </a:r>
                      <a:r>
                        <a:rPr lang="en-US" altLang="zh-CN" sz="1100" b="1" kern="1200" dirty="0">
                          <a:solidFill>
                            <a:schemeClr val="dk1"/>
                          </a:solidFill>
                          <a:effectLst/>
                          <a:latin typeface="仿宋" panose="02010609060101010101" charset="-122"/>
                          <a:ea typeface="仿宋" panose="02010609060101010101" charset="-122"/>
                          <a:cs typeface="+mn-cs"/>
                        </a:rPr>
                        <a:t>》</a:t>
                      </a:r>
                      <a:r>
                        <a:rPr lang="zh-CN" altLang="en-US" sz="1100" b="1" kern="1200" dirty="0">
                          <a:solidFill>
                            <a:schemeClr val="dk1"/>
                          </a:solidFill>
                          <a:effectLst/>
                          <a:latin typeface="仿宋" panose="02010609060101010101" charset="-122"/>
                          <a:ea typeface="仿宋" panose="02010609060101010101" charset="-122"/>
                          <a:cs typeface="+mn-cs"/>
                        </a:rPr>
                        <a:t>（</a:t>
                      </a:r>
                      <a:r>
                        <a:rPr lang="en-US" altLang="zh-CN" sz="1100" b="1" kern="1200" dirty="0">
                          <a:solidFill>
                            <a:schemeClr val="dk1"/>
                          </a:solidFill>
                          <a:effectLst/>
                          <a:latin typeface="仿宋" panose="02010609060101010101" charset="-122"/>
                          <a:ea typeface="仿宋" panose="02010609060101010101" charset="-122"/>
                          <a:cs typeface="+mn-cs"/>
                        </a:rPr>
                        <a:t>JGJ 59-2011</a:t>
                      </a:r>
                      <a:r>
                        <a:rPr lang="zh-CN" altLang="en-US" sz="1100" b="1" kern="1200" dirty="0">
                          <a:solidFill>
                            <a:schemeClr val="dk1"/>
                          </a:solidFill>
                          <a:effectLst/>
                          <a:latin typeface="仿宋" panose="02010609060101010101" charset="-122"/>
                          <a:ea typeface="仿宋" panose="02010609060101010101" charset="-122"/>
                          <a:cs typeface="+mn-cs"/>
                        </a:rPr>
                        <a:t>）及特定、特殊时期政府及上级单位的文件、通知等。</a:t>
                      </a:r>
                      <a:endParaRPr lang="zh-CN" altLang="en-US" sz="1100" b="1" kern="1200" dirty="0">
                        <a:solidFill>
                          <a:schemeClr val="dk1"/>
                        </a:solidFill>
                        <a:effectLst/>
                        <a:latin typeface="仿宋" panose="02010609060101010101" charset="-122"/>
                        <a:ea typeface="仿宋" panose="02010609060101010101" charset="-122"/>
                        <a:cs typeface="+mn-cs"/>
                      </a:endParaRPr>
                    </a:p>
                    <a:p>
                      <a:pPr algn="l">
                        <a:lnSpc>
                          <a:spcPct val="100000"/>
                        </a:lnSpc>
                      </a:pPr>
                      <a:r>
                        <a:rPr lang="zh-CN" altLang="en-US" sz="1100" b="1" kern="1200" dirty="0">
                          <a:solidFill>
                            <a:schemeClr val="dk1"/>
                          </a:solidFill>
                          <a:effectLst/>
                          <a:latin typeface="仿宋" panose="02010609060101010101" charset="-122"/>
                          <a:ea typeface="仿宋" panose="02010609060101010101" charset="-122"/>
                          <a:cs typeface="+mn-cs"/>
                        </a:rPr>
                        <a:t>工作方法：检查应涵盖现场全部重大危险源，突出安全生产责任制落实、安全投入及安全制度的执行等情况，做好对临时设施、易燃易爆危险物品堆场等要害重点部位的消防检查。项目应至少每周组织 </a:t>
                      </a:r>
                      <a:r>
                        <a:rPr lang="en-US" altLang="zh-CN" sz="1100" b="1" kern="1200" dirty="0">
                          <a:solidFill>
                            <a:schemeClr val="dk1"/>
                          </a:solidFill>
                          <a:effectLst/>
                          <a:latin typeface="仿宋" panose="02010609060101010101" charset="-122"/>
                          <a:ea typeface="仿宋" panose="02010609060101010101" charset="-122"/>
                          <a:cs typeface="+mn-cs"/>
                        </a:rPr>
                        <a:t>1 </a:t>
                      </a:r>
                      <a:r>
                        <a:rPr lang="zh-CN" altLang="en-US" sz="1100" b="1" kern="1200" dirty="0">
                          <a:solidFill>
                            <a:schemeClr val="dk1"/>
                          </a:solidFill>
                          <a:effectLst/>
                          <a:latin typeface="仿宋" panose="02010609060101010101" charset="-122"/>
                          <a:ea typeface="仿宋" panose="02010609060101010101" charset="-122"/>
                          <a:cs typeface="+mn-cs"/>
                        </a:rPr>
                        <a:t>次，不能以业主或监理的周检查代替项目的周安全检查</a:t>
                      </a:r>
                      <a:endParaRPr lang="zh-CN" altLang="en-US" sz="1100" b="1" kern="1200" dirty="0">
                        <a:solidFill>
                          <a:schemeClr val="dk1"/>
                        </a:solidFill>
                        <a:effectLst/>
                        <a:latin typeface="仿宋" panose="02010609060101010101" charset="-122"/>
                        <a:ea typeface="仿宋" panose="02010609060101010101" charset="-122"/>
                        <a:cs typeface="+mn-cs"/>
                      </a:endParaRPr>
                    </a:p>
                  </a:txBody>
                  <a:tcPr marL="68580" marR="64770" marT="40640"/>
                </a:tc>
                <a:tc>
                  <a:txBody>
                    <a:bodyPr/>
                    <a:lstStyle/>
                    <a:p>
                      <a:pPr marL="65405" marR="381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检查开始前 </a:t>
                      </a:r>
                      <a:r>
                        <a:rPr lang="en-US" altLang="zh-CN" sz="1100" b="1" kern="100" dirty="0">
                          <a:solidFill>
                            <a:srgbClr val="000000"/>
                          </a:solidFill>
                          <a:effectLst/>
                          <a:latin typeface="仿宋" panose="02010609060101010101" charset="-122"/>
                          <a:ea typeface="仿宋" panose="02010609060101010101" charset="-122"/>
                        </a:rPr>
                        <a:t>1 </a:t>
                      </a:r>
                      <a:r>
                        <a:rPr lang="zh-CN" altLang="en-US" sz="1100" b="1" kern="100" dirty="0">
                          <a:solidFill>
                            <a:srgbClr val="000000"/>
                          </a:solidFill>
                          <a:effectLst/>
                          <a:latin typeface="仿宋" panose="02010609060101010101" charset="-122"/>
                          <a:ea typeface="仿宋" panose="02010609060101010101" charset="-122"/>
                        </a:rPr>
                        <a:t>日内完成</a:t>
                      </a:r>
                      <a:endParaRPr lang="zh-CN" altLang="en-US" sz="1100" b="1" kern="100" dirty="0">
                        <a:solidFill>
                          <a:srgbClr val="000000"/>
                        </a:solidFill>
                        <a:effectLst/>
                        <a:latin typeface="仿宋" panose="02010609060101010101" charset="-122"/>
                        <a:ea typeface="仿宋" panose="02010609060101010101" charset="-122"/>
                      </a:endParaRPr>
                    </a:p>
                  </a:txBody>
                  <a:tcPr marL="68580" marR="64770" marT="40640" anchor="ctr"/>
                </a:tc>
                <a:tc>
                  <a:txBody>
                    <a:bodyPr/>
                    <a:lstStyle/>
                    <a:p>
                      <a:pPr marL="161925" marR="0" indent="-132715"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项目经理</a:t>
                      </a:r>
                      <a:endParaRPr lang="zh-CN" altLang="en-US" sz="1100" b="1" kern="100" dirty="0">
                        <a:solidFill>
                          <a:srgbClr val="000000"/>
                        </a:solidFill>
                        <a:effectLst/>
                        <a:latin typeface="仿宋" panose="02010609060101010101" charset="-122"/>
                        <a:ea typeface="仿宋" panose="02010609060101010101" charset="-122"/>
                      </a:endParaRPr>
                    </a:p>
                  </a:txBody>
                  <a:tcPr marL="68580" marR="64770" marT="40640" anchor="ctr"/>
                </a:tc>
                <a:tc>
                  <a:txBody>
                    <a:bodyPr/>
                    <a:lstStyle/>
                    <a:p>
                      <a:pPr marL="6540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安全总监</a:t>
                      </a:r>
                      <a:endParaRPr lang="zh-CN" altLang="en-US" sz="1100" b="1" kern="100" dirty="0">
                        <a:solidFill>
                          <a:srgbClr val="000000"/>
                        </a:solidFill>
                        <a:effectLst/>
                        <a:latin typeface="仿宋" panose="02010609060101010101" charset="-122"/>
                        <a:ea typeface="仿宋" panose="02010609060101010101" charset="-122"/>
                      </a:endParaRPr>
                    </a:p>
                  </a:txBody>
                  <a:tcPr marL="68580" marR="64770" marT="40640" anchor="ctr"/>
                </a:tc>
                <a:tc>
                  <a:txBody>
                    <a:bodyPr/>
                    <a:lstStyle/>
                    <a:p>
                      <a:pPr marL="0" marR="0" indent="0" algn="ctr">
                        <a:lnSpc>
                          <a:spcPct val="107000"/>
                        </a:lnSpc>
                        <a:spcAft>
                          <a:spcPts val="800"/>
                        </a:spcAft>
                      </a:pPr>
                      <a:endParaRPr lang="zh-CN" altLang="en-US" sz="1100" b="1" kern="100" dirty="0">
                        <a:solidFill>
                          <a:srgbClr val="000000"/>
                        </a:solidFill>
                        <a:effectLst/>
                        <a:latin typeface="仿宋" panose="02010609060101010101" charset="-122"/>
                        <a:ea typeface="仿宋" panose="02010609060101010101" charset="-122"/>
                      </a:endParaRPr>
                    </a:p>
                  </a:txBody>
                  <a:tcPr marL="68580" marR="64770" marT="40640"/>
                </a:tc>
              </a:tr>
              <a:tr h="846459">
                <a:tc>
                  <a:txBody>
                    <a:bodyPr/>
                    <a:lstStyle/>
                    <a:p>
                      <a:pPr marL="65405" marR="0" indent="0">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2</a:t>
                      </a:r>
                      <a:endParaRPr lang="zh-CN" altLang="en-US" sz="1100" b="1" kern="100">
                        <a:solidFill>
                          <a:srgbClr val="000000"/>
                        </a:solidFill>
                        <a:effectLst/>
                        <a:latin typeface="仿宋" panose="02010609060101010101" charset="-122"/>
                        <a:ea typeface="仿宋" panose="02010609060101010101" charset="-122"/>
                      </a:endParaRPr>
                    </a:p>
                  </a:txBody>
                  <a:tcPr marL="68580" marR="73025" marT="40005" anchor="ctr"/>
                </a:tc>
                <a:tc>
                  <a:txBody>
                    <a:bodyPr/>
                    <a:lstStyle/>
                    <a:p>
                      <a:pPr marL="148590" marR="0" indent="-133985">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检查交底</a:t>
                      </a:r>
                      <a:endParaRPr lang="zh-CN" altLang="en-US" sz="1100" b="1" kern="100">
                        <a:solidFill>
                          <a:srgbClr val="000000"/>
                        </a:solidFill>
                        <a:effectLst/>
                        <a:latin typeface="仿宋" panose="02010609060101010101" charset="-122"/>
                        <a:ea typeface="仿宋" panose="02010609060101010101" charset="-122"/>
                      </a:endParaRPr>
                    </a:p>
                  </a:txBody>
                  <a:tcPr marL="68580" marR="73025" marT="40005" anchor="ctr"/>
                </a:tc>
                <a:tc>
                  <a:txBody>
                    <a:bodyPr/>
                    <a:lstStyle/>
                    <a:p>
                      <a:pPr marL="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由项目经理对检查组人员进行交底。</a:t>
                      </a:r>
                      <a:endParaRPr lang="zh-CN" altLang="en-US" sz="1100" b="1" kern="100" dirty="0">
                        <a:solidFill>
                          <a:srgbClr val="000000"/>
                        </a:solidFill>
                        <a:effectLst/>
                        <a:latin typeface="仿宋" panose="02010609060101010101" charset="-122"/>
                        <a:ea typeface="仿宋" panose="02010609060101010101" charset="-122"/>
                      </a:endParaRPr>
                    </a:p>
                    <a:p>
                      <a:pPr marL="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质量要求：①明确检查范围；② 统一检查标准；③熟知项目的危险源分布情况、当前管理现状及所适用的法律法规和其他要求；</a:t>
                      </a:r>
                      <a:endParaRPr lang="zh-CN" altLang="en-US" sz="1100" b="1" kern="100" dirty="0">
                        <a:solidFill>
                          <a:srgbClr val="000000"/>
                        </a:solidFill>
                        <a:effectLst/>
                        <a:latin typeface="仿宋" panose="02010609060101010101" charset="-122"/>
                        <a:ea typeface="仿宋" panose="02010609060101010101" charset="-122"/>
                      </a:endParaRPr>
                    </a:p>
                    <a:p>
                      <a:pPr marL="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④熟悉有关监视和测量设备的校准与使用等。</a:t>
                      </a:r>
                      <a:endParaRPr lang="zh-CN" altLang="en-US" sz="1100" b="1" kern="100" dirty="0">
                        <a:solidFill>
                          <a:srgbClr val="000000"/>
                        </a:solidFill>
                        <a:effectLst/>
                        <a:latin typeface="仿宋" panose="02010609060101010101" charset="-122"/>
                        <a:ea typeface="仿宋" panose="02010609060101010101" charset="-122"/>
                      </a:endParaRPr>
                    </a:p>
                    <a:p>
                      <a:pPr marL="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工作方法：可进行书面交底，也可以在检查小组成员集合后口头进行交底。</a:t>
                      </a:r>
                      <a:endParaRPr lang="zh-CN" altLang="en-US" sz="1100" b="1" kern="100" dirty="0">
                        <a:solidFill>
                          <a:srgbClr val="000000"/>
                        </a:solidFill>
                        <a:effectLst/>
                        <a:latin typeface="仿宋" panose="02010609060101010101" charset="-122"/>
                        <a:ea typeface="仿宋" panose="02010609060101010101" charset="-122"/>
                      </a:endParaRPr>
                    </a:p>
                  </a:txBody>
                  <a:tcPr marL="68580" marR="73025" marT="40005"/>
                </a:tc>
                <a:tc>
                  <a:txBody>
                    <a:bodyPr/>
                    <a:lstStyle/>
                    <a:p>
                      <a:pPr marL="65405"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检查当日</a:t>
                      </a:r>
                      <a:endParaRPr lang="zh-CN" altLang="en-US" sz="1100" b="1" kern="100">
                        <a:solidFill>
                          <a:srgbClr val="000000"/>
                        </a:solidFill>
                        <a:effectLst/>
                        <a:latin typeface="仿宋" panose="02010609060101010101" charset="-122"/>
                        <a:ea typeface="仿宋" panose="02010609060101010101" charset="-122"/>
                      </a:endParaRPr>
                    </a:p>
                  </a:txBody>
                  <a:tcPr marL="68580" marR="73025" marT="40005" anchor="ctr"/>
                </a:tc>
                <a:tc>
                  <a:txBody>
                    <a:bodyPr/>
                    <a:lstStyle/>
                    <a:p>
                      <a:pPr marL="161925" marR="0" indent="-132715">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项目经理</a:t>
                      </a:r>
                      <a:endParaRPr lang="zh-CN" altLang="en-US" sz="1100" b="1" kern="100">
                        <a:solidFill>
                          <a:srgbClr val="000000"/>
                        </a:solidFill>
                        <a:effectLst/>
                        <a:latin typeface="仿宋" panose="02010609060101010101" charset="-122"/>
                        <a:ea typeface="仿宋" panose="02010609060101010101" charset="-122"/>
                      </a:endParaRPr>
                    </a:p>
                  </a:txBody>
                  <a:tcPr marL="68580" marR="73025" marT="40005" anchor="ctr"/>
                </a:tc>
                <a:tc>
                  <a:txBody>
                    <a:bodyPr/>
                    <a:lstStyle/>
                    <a:p>
                      <a:pPr marL="0" marR="0" indent="0">
                        <a:lnSpc>
                          <a:spcPct val="107000"/>
                        </a:lnSpc>
                        <a:spcAft>
                          <a:spcPts val="800"/>
                        </a:spcAft>
                      </a:pPr>
                      <a:r>
                        <a:rPr lang="zh-CN" altLang="en-US" sz="1100" b="1" kern="100" dirty="0">
                          <a:solidFill>
                            <a:srgbClr val="000000"/>
                          </a:solidFill>
                          <a:effectLst/>
                          <a:latin typeface="仿宋" panose="02010609060101010101" charset="-122"/>
                          <a:ea typeface="仿宋" panose="02010609060101010101" charset="-122"/>
                        </a:rPr>
                        <a:t> </a:t>
                      </a:r>
                      <a:endParaRPr lang="zh-CN" altLang="en-US" sz="1100" b="1" kern="100" dirty="0">
                        <a:solidFill>
                          <a:srgbClr val="000000"/>
                        </a:solidFill>
                        <a:effectLst/>
                        <a:latin typeface="仿宋" panose="02010609060101010101" charset="-122"/>
                        <a:ea typeface="仿宋" panose="02010609060101010101" charset="-122"/>
                      </a:endParaRPr>
                    </a:p>
                  </a:txBody>
                  <a:tcPr marL="68580" marR="73025" marT="40005"/>
                </a:tc>
                <a:tc>
                  <a:txBody>
                    <a:bodyPr/>
                    <a:lstStyle/>
                    <a:p>
                      <a:pPr marL="0" marR="0" indent="0">
                        <a:lnSpc>
                          <a:spcPct val="107000"/>
                        </a:lnSpc>
                        <a:spcAft>
                          <a:spcPts val="800"/>
                        </a:spcAft>
                      </a:pPr>
                      <a:r>
                        <a:rPr lang="zh-CN" altLang="en-US" sz="1100" b="1" kern="100">
                          <a:solidFill>
                            <a:srgbClr val="000000"/>
                          </a:solidFill>
                          <a:effectLst/>
                          <a:latin typeface="仿宋" panose="02010609060101010101" charset="-122"/>
                          <a:ea typeface="仿宋" panose="02010609060101010101" charset="-122"/>
                        </a:rPr>
                        <a:t> </a:t>
                      </a:r>
                      <a:endParaRPr lang="zh-CN" altLang="en-US" sz="1100" b="1" kern="100">
                        <a:solidFill>
                          <a:srgbClr val="000000"/>
                        </a:solidFill>
                        <a:effectLst/>
                        <a:latin typeface="仿宋" panose="02010609060101010101" charset="-122"/>
                        <a:ea typeface="仿宋" panose="02010609060101010101" charset="-122"/>
                      </a:endParaRPr>
                    </a:p>
                  </a:txBody>
                  <a:tcPr marL="68580" marR="73025" marT="40005"/>
                </a:tc>
              </a:tr>
              <a:tr h="582415">
                <a:tc>
                  <a:txBody>
                    <a:bodyPr/>
                    <a:lstStyle/>
                    <a:p>
                      <a:pPr marL="65405" marR="0" indent="0">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3</a:t>
                      </a:r>
                      <a:endParaRPr lang="zh-CN" altLang="en-US" sz="1100" b="1" kern="100">
                        <a:solidFill>
                          <a:srgbClr val="000000"/>
                        </a:solidFill>
                        <a:effectLst/>
                        <a:latin typeface="仿宋" panose="02010609060101010101" charset="-122"/>
                        <a:ea typeface="仿宋" panose="02010609060101010101" charset="-122"/>
                      </a:endParaRPr>
                    </a:p>
                  </a:txBody>
                  <a:tcPr marL="68580" marR="73025" marT="40005" anchor="ctr"/>
                </a:tc>
                <a:tc>
                  <a:txBody>
                    <a:bodyPr/>
                    <a:lstStyle/>
                    <a:p>
                      <a:pPr marL="148590" marR="0" indent="-133985">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实施检查</a:t>
                      </a:r>
                      <a:endParaRPr lang="zh-CN" altLang="en-US" sz="1100" b="1" kern="100">
                        <a:solidFill>
                          <a:srgbClr val="000000"/>
                        </a:solidFill>
                        <a:effectLst/>
                        <a:latin typeface="仿宋" panose="02010609060101010101" charset="-122"/>
                        <a:ea typeface="仿宋" panose="02010609060101010101" charset="-122"/>
                      </a:endParaRPr>
                    </a:p>
                  </a:txBody>
                  <a:tcPr marL="68580" marR="73025" marT="40005" anchor="ctr"/>
                </a:tc>
                <a:tc>
                  <a:txBody>
                    <a:bodyPr/>
                    <a:lstStyle/>
                    <a:p>
                      <a:pPr marL="0" marR="0" indent="0" algn="l">
                        <a:lnSpc>
                          <a:spcPct val="100000"/>
                        </a:lnSpc>
                        <a:spcAft>
                          <a:spcPts val="345"/>
                        </a:spcAft>
                      </a:pPr>
                      <a:r>
                        <a:rPr lang="zh-CN" altLang="en-US" sz="1100" b="1" kern="100" dirty="0">
                          <a:solidFill>
                            <a:srgbClr val="000000"/>
                          </a:solidFill>
                          <a:effectLst/>
                          <a:latin typeface="仿宋" panose="02010609060101010101" charset="-122"/>
                          <a:ea typeface="仿宋" panose="02010609060101010101" charset="-122"/>
                        </a:rPr>
                        <a:t>检查组对项目实施检查。</a:t>
                      </a:r>
                      <a:endParaRPr lang="zh-CN" altLang="en-US" sz="1100" b="1" kern="100" dirty="0">
                        <a:solidFill>
                          <a:srgbClr val="000000"/>
                        </a:solidFill>
                        <a:effectLst/>
                        <a:latin typeface="仿宋" panose="02010609060101010101" charset="-122"/>
                        <a:ea typeface="仿宋" panose="02010609060101010101" charset="-122"/>
                      </a:endParaRPr>
                    </a:p>
                    <a:p>
                      <a:pPr marL="0" marR="0" indent="0" algn="l">
                        <a:lnSpc>
                          <a:spcPct val="100000"/>
                        </a:lnSpc>
                        <a:spcAft>
                          <a:spcPts val="5"/>
                        </a:spcAft>
                      </a:pPr>
                      <a:r>
                        <a:rPr lang="zh-CN" altLang="en-US" sz="1100" b="1" kern="100" dirty="0">
                          <a:solidFill>
                            <a:srgbClr val="000000"/>
                          </a:solidFill>
                          <a:effectLst/>
                          <a:latin typeface="仿宋" panose="02010609060101010101" charset="-122"/>
                          <a:ea typeface="仿宋" panose="02010609060101010101" charset="-122"/>
                        </a:rPr>
                        <a:t>工作方法：①与现场有关人员进行沟通，收集相关信息，验证项目安全体系运行情况；②对现场实体进行检查，填写检查记录，检测重大危险源监控情况；③对相关记录资料进行检查，验证责任人员对作业人员的教育培训、技术交底、班前活动等工作的落实情况。</a:t>
                      </a:r>
                      <a:endParaRPr lang="zh-CN" altLang="en-US" sz="1100" b="1" kern="100" dirty="0">
                        <a:solidFill>
                          <a:srgbClr val="000000"/>
                        </a:solidFill>
                        <a:effectLst/>
                        <a:latin typeface="仿宋" panose="02010609060101010101" charset="-122"/>
                        <a:ea typeface="仿宋" panose="02010609060101010101" charset="-122"/>
                      </a:endParaRPr>
                    </a:p>
                    <a:p>
                      <a:pPr marL="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工作质量：①检查记录应清晰、准确、完整；②对检查发现的事故隐患应详细记录，并注明检点；③检查评分表应真实，无遗漏，应能客观反映项目的当前安全管理现状。④检查区域包含但不限于地下室各部位（临电）各功能间、工程首层、工程标准层（随意抽查 </a:t>
                      </a:r>
                      <a:r>
                        <a:rPr lang="en-US" altLang="zh-CN" sz="1100" b="1" kern="100" dirty="0">
                          <a:solidFill>
                            <a:srgbClr val="000000"/>
                          </a:solidFill>
                          <a:effectLst/>
                          <a:latin typeface="仿宋" panose="02010609060101010101" charset="-122"/>
                          <a:ea typeface="仿宋" panose="02010609060101010101" charset="-122"/>
                        </a:rPr>
                        <a:t>3 </a:t>
                      </a:r>
                      <a:r>
                        <a:rPr lang="zh-CN" altLang="en-US" sz="1100" b="1" kern="100" dirty="0">
                          <a:solidFill>
                            <a:srgbClr val="000000"/>
                          </a:solidFill>
                          <a:effectLst/>
                          <a:latin typeface="仿宋" panose="02010609060101010101" charset="-122"/>
                          <a:ea typeface="仿宋" panose="02010609060101010101" charset="-122"/>
                        </a:rPr>
                        <a:t>层，须包含其中作业层）、工程屋面（包含主体结构作业层）、楼梯间、工程周边、施工道路及材料堆场及加工区、工人生活区及管理人员办公区，以上部位的检查及会议照片中必须包含项目经理、项目总工、责任工程师。</a:t>
                      </a:r>
                      <a:endParaRPr lang="zh-CN" altLang="en-US" sz="1100" b="1" kern="100" dirty="0">
                        <a:solidFill>
                          <a:srgbClr val="000000"/>
                        </a:solidFill>
                        <a:effectLst/>
                        <a:latin typeface="仿宋" panose="02010609060101010101" charset="-122"/>
                        <a:ea typeface="仿宋" panose="02010609060101010101" charset="-122"/>
                      </a:endParaRPr>
                    </a:p>
                  </a:txBody>
                  <a:tcPr marL="68580" marR="73025" marT="40005"/>
                </a:tc>
                <a:tc>
                  <a:txBody>
                    <a:bodyPr/>
                    <a:lstStyle/>
                    <a:p>
                      <a:pPr marL="65405"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检查当日</a:t>
                      </a:r>
                      <a:endParaRPr lang="zh-CN" altLang="en-US" sz="1100" b="1" kern="100" dirty="0">
                        <a:solidFill>
                          <a:srgbClr val="000000"/>
                        </a:solidFill>
                        <a:effectLst/>
                        <a:latin typeface="仿宋" panose="02010609060101010101" charset="-122"/>
                        <a:ea typeface="仿宋" panose="02010609060101010101" charset="-122"/>
                      </a:endParaRPr>
                    </a:p>
                  </a:txBody>
                  <a:tcPr marL="68580" marR="73025" marT="40005" anchor="ctr"/>
                </a:tc>
                <a:tc>
                  <a:txBody>
                    <a:bodyPr/>
                    <a:lstStyle/>
                    <a:p>
                      <a:pPr marL="161925" marR="0" indent="-132715">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项目经理</a:t>
                      </a:r>
                      <a:endParaRPr lang="zh-CN" altLang="en-US" sz="1100" b="1" kern="100">
                        <a:solidFill>
                          <a:srgbClr val="000000"/>
                        </a:solidFill>
                        <a:effectLst/>
                        <a:latin typeface="仿宋" panose="02010609060101010101" charset="-122"/>
                        <a:ea typeface="仿宋" panose="02010609060101010101" charset="-122"/>
                      </a:endParaRPr>
                    </a:p>
                  </a:txBody>
                  <a:tcPr marL="68580" marR="73025" marT="40005" anchor="ctr"/>
                </a:tc>
                <a:tc>
                  <a:txBody>
                    <a:bodyPr/>
                    <a:lstStyle/>
                    <a:p>
                      <a:pPr marL="65405"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其他管理人员</a:t>
                      </a:r>
                      <a:endParaRPr lang="zh-CN" altLang="en-US" sz="1100" b="1" kern="100">
                        <a:solidFill>
                          <a:srgbClr val="000000"/>
                        </a:solidFill>
                        <a:effectLst/>
                        <a:latin typeface="仿宋" panose="02010609060101010101" charset="-122"/>
                        <a:ea typeface="仿宋" panose="02010609060101010101" charset="-122"/>
                      </a:endParaRPr>
                    </a:p>
                  </a:txBody>
                  <a:tcPr marL="68580" marR="73025" marT="40005" anchor="ctr"/>
                </a:tc>
                <a:tc>
                  <a:txBody>
                    <a:bodyPr/>
                    <a:lstStyle/>
                    <a:p>
                      <a:pPr marL="0" marR="0" indent="0">
                        <a:lnSpc>
                          <a:spcPct val="107000"/>
                        </a:lnSpc>
                        <a:spcAft>
                          <a:spcPts val="800"/>
                        </a:spcAft>
                      </a:pPr>
                      <a:endParaRPr lang="zh-CN" altLang="en-US" sz="1100" b="1" kern="100" dirty="0">
                        <a:solidFill>
                          <a:srgbClr val="000000"/>
                        </a:solidFill>
                        <a:effectLst/>
                        <a:latin typeface="仿宋" panose="02010609060101010101" charset="-122"/>
                        <a:ea typeface="仿宋" panose="02010609060101010101" charset="-122"/>
                      </a:endParaRPr>
                    </a:p>
                  </a:txBody>
                  <a:tcPr marL="68580" marR="73025" marT="40005"/>
                </a:tc>
              </a:tr>
            </a:tbl>
          </a:graphicData>
        </a:graphic>
      </p:graphicFrame>
    </p:spTree>
  </p:cSld>
  <p:clrMapOvr>
    <a:masterClrMapping/>
  </p:clrMapOvr>
  <p:transition>
    <p:rand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3.4.7  </a:t>
            </a:r>
            <a:r>
              <a:rPr lang="zh-CN" altLang="en-US" sz="2000" b="1" dirty="0">
                <a:latin typeface="仿宋" panose="02010609060101010101" charset="-122"/>
                <a:ea typeface="仿宋" panose="02010609060101010101" charset="-122"/>
                <a:cs typeface="仿宋" panose="02010609060101010101" charset="-122"/>
              </a:rPr>
              <a:t>安全生产检查</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）安全检查管理要求</a:t>
            </a:r>
            <a:r>
              <a:rPr lang="en-US" altLang="zh-CN" sz="1600" b="1" dirty="0">
                <a:latin typeface="仿宋" panose="02010609060101010101" charset="-122"/>
                <a:ea typeface="仿宋" panose="02010609060101010101" charset="-122"/>
                <a:cs typeface="仿宋" panose="02010609060101010101" charset="-122"/>
                <a:sym typeface="+mn-ea"/>
              </a:rPr>
              <a:t>-</a:t>
            </a:r>
            <a:r>
              <a:rPr lang="zh-CN" altLang="en-US" sz="1600" b="1" dirty="0">
                <a:latin typeface="仿宋" panose="02010609060101010101" charset="-122"/>
                <a:ea typeface="仿宋" panose="02010609060101010101" charset="-122"/>
                <a:cs typeface="仿宋" panose="02010609060101010101" charset="-122"/>
                <a:sym typeface="+mn-ea"/>
              </a:rPr>
              <a:t>工作要求</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4" y="1719319"/>
          <a:ext cx="10676143" cy="4244778"/>
        </p:xfrm>
        <a:graphic>
          <a:graphicData uri="http://schemas.openxmlformats.org/drawingml/2006/table">
            <a:tbl>
              <a:tblPr>
                <a:tableStyleId>{5C22544A-7EE6-4342-B048-85BDC9FD1C3A}</a:tableStyleId>
              </a:tblPr>
              <a:tblGrid>
                <a:gridCol w="496872"/>
                <a:gridCol w="656896"/>
                <a:gridCol w="6763407"/>
                <a:gridCol w="572814"/>
                <a:gridCol w="635876"/>
                <a:gridCol w="861848"/>
                <a:gridCol w="688430"/>
              </a:tblGrid>
              <a:tr h="385684">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关键活动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时间要求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主责部门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相关部门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工作文件</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929163">
                <a:tc>
                  <a:txBody>
                    <a:bodyPr/>
                    <a:lstStyle/>
                    <a:p>
                      <a:pPr marL="65405" marR="0" indent="0">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4</a:t>
                      </a:r>
                      <a:endParaRPr lang="zh-CN" altLang="en-US" sz="1400" b="1" kern="100">
                        <a:solidFill>
                          <a:srgbClr val="000000"/>
                        </a:solidFill>
                        <a:effectLst/>
                        <a:latin typeface="仿宋" panose="02010609060101010101" charset="-122"/>
                        <a:ea typeface="仿宋" panose="02010609060101010101" charset="-122"/>
                      </a:endParaRPr>
                    </a:p>
                  </a:txBody>
                  <a:tcPr marL="68580" marR="73025" marT="40640" anchor="ctr"/>
                </a:tc>
                <a:tc>
                  <a:txBody>
                    <a:bodyPr/>
                    <a:lstStyle/>
                    <a:p>
                      <a:pPr marL="14605"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签发整改通知单</a:t>
                      </a:r>
                      <a:endParaRPr lang="zh-CN" altLang="en-US" sz="1400" b="1" kern="100">
                        <a:solidFill>
                          <a:srgbClr val="000000"/>
                        </a:solidFill>
                        <a:effectLst/>
                        <a:latin typeface="仿宋" panose="02010609060101010101" charset="-122"/>
                        <a:ea typeface="仿宋" panose="02010609060101010101" charset="-122"/>
                      </a:endParaRPr>
                    </a:p>
                  </a:txBody>
                  <a:tcPr marL="68580" marR="73025" marT="40640" anchor="ctr"/>
                </a:tc>
                <a:tc>
                  <a:txBody>
                    <a:bodyPr/>
                    <a:lstStyle/>
                    <a:p>
                      <a:pPr marL="0"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对检查中发现的隐患开具整改通知单。</a:t>
                      </a:r>
                      <a:endParaRPr lang="zh-CN" altLang="en-US" sz="1400" b="1" kern="100" dirty="0">
                        <a:solidFill>
                          <a:srgbClr val="000000"/>
                        </a:solidFill>
                        <a:effectLst/>
                        <a:latin typeface="仿宋" panose="02010609060101010101" charset="-122"/>
                        <a:ea typeface="仿宋" panose="02010609060101010101" charset="-122"/>
                      </a:endParaRPr>
                    </a:p>
                    <a:p>
                      <a:pPr marL="0" marR="0" indent="0">
                        <a:lnSpc>
                          <a:spcPct val="100000"/>
                        </a:lnSpc>
                        <a:spcAft>
                          <a:spcPts val="5"/>
                        </a:spcAft>
                      </a:pPr>
                      <a:r>
                        <a:rPr lang="zh-CN" altLang="en-US" sz="1100" b="1" kern="100" dirty="0">
                          <a:solidFill>
                            <a:srgbClr val="000000"/>
                          </a:solidFill>
                          <a:effectLst/>
                          <a:latin typeface="仿宋" panose="02010609060101010101" charset="-122"/>
                          <a:ea typeface="仿宋" panose="02010609060101010101" charset="-122"/>
                        </a:rPr>
                        <a:t>工作方法：当检查发现下列情况时，应签发整改通知单：①人的不安全行为，如作业人员未按规定佩戴劳动防护用品，未按要求接受各类安全教育、参加安全活动等；②物的不安全状态，如未按要求设置安全防护装置、设备带“病”作业、模架体系未按规范或专项方案施工等；③管理上的缺陷，如未制定相关制度、未按要求编制专项方案、未在实施作业前进行安全技术交底等；④ 其他不能满足法律法规和其他要求的。</a:t>
                      </a:r>
                      <a:endParaRPr lang="zh-CN" altLang="en-US" sz="1400" b="1" kern="100" dirty="0">
                        <a:solidFill>
                          <a:srgbClr val="000000"/>
                        </a:solidFill>
                        <a:effectLst/>
                        <a:latin typeface="仿宋" panose="02010609060101010101" charset="-122"/>
                        <a:ea typeface="仿宋" panose="02010609060101010101" charset="-122"/>
                      </a:endParaRPr>
                    </a:p>
                    <a:p>
                      <a:pPr marL="0"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工作质量：①整改通知单应对检查发现的隐患进行详细描述，并注明发生的部位；②应注明不符合的相关条款及要求；③应按</a:t>
                      </a:r>
                      <a:endParaRPr lang="zh-CN" altLang="en-US" sz="1400" b="1" kern="100" dirty="0">
                        <a:solidFill>
                          <a:srgbClr val="000000"/>
                        </a:solidFill>
                        <a:effectLst/>
                        <a:latin typeface="仿宋" panose="02010609060101010101" charset="-122"/>
                        <a:ea typeface="仿宋" panose="02010609060101010101" charset="-122"/>
                      </a:endParaRPr>
                    </a:p>
                    <a:p>
                      <a:pPr marL="0"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定人、定时间、定措施”的原则提出具体要求，明确整改责任人（整改责任人一律为辖区范围的专业工程师）、复查责任人（复查验证的责任人一律为项目安全总监）；④应规定整改结束后申请复查的最迟报告时间；⑤项目经理、辖区范围的专业工程师、安全总监应在整改通知单上相互确认签字；⑥整改通知单应一式三份，项目经理、辖区范围的专业工程师、安全总监各执一份；⑦整改通知单由项目安全总监整理并签发；⑧专业工程师应将要求整改的内容书面下达给辖区范围的劳务分包或专业承包单位负责人，双方履行签字手续。</a:t>
                      </a:r>
                      <a:endParaRPr lang="zh-CN" altLang="en-US" sz="1400" b="1" kern="100" dirty="0">
                        <a:solidFill>
                          <a:srgbClr val="000000"/>
                        </a:solidFill>
                        <a:effectLst/>
                        <a:latin typeface="仿宋" panose="02010609060101010101" charset="-122"/>
                        <a:ea typeface="仿宋" panose="02010609060101010101" charset="-122"/>
                      </a:endParaRPr>
                    </a:p>
                  </a:txBody>
                  <a:tcPr marL="68580" marR="73025" marT="40640"/>
                </a:tc>
                <a:tc>
                  <a:txBody>
                    <a:bodyPr/>
                    <a:lstStyle/>
                    <a:p>
                      <a:pPr marL="65405"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检查当日</a:t>
                      </a:r>
                      <a:endParaRPr lang="zh-CN" altLang="en-US" sz="1400" b="1" kern="100">
                        <a:solidFill>
                          <a:srgbClr val="000000"/>
                        </a:solidFill>
                        <a:effectLst/>
                        <a:latin typeface="仿宋" panose="02010609060101010101" charset="-122"/>
                        <a:ea typeface="仿宋" panose="02010609060101010101" charset="-122"/>
                      </a:endParaRPr>
                    </a:p>
                  </a:txBody>
                  <a:tcPr marL="68580" marR="73025" marT="40640" anchor="ctr"/>
                </a:tc>
                <a:tc>
                  <a:txBody>
                    <a:bodyPr/>
                    <a:lstStyle/>
                    <a:p>
                      <a:pPr marL="29210"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项目安全总监</a:t>
                      </a:r>
                      <a:endParaRPr lang="zh-CN" altLang="en-US" sz="1400" b="1" kern="100">
                        <a:solidFill>
                          <a:srgbClr val="000000"/>
                        </a:solidFill>
                        <a:effectLst/>
                        <a:latin typeface="仿宋" panose="02010609060101010101" charset="-122"/>
                        <a:ea typeface="仿宋" panose="02010609060101010101" charset="-122"/>
                      </a:endParaRPr>
                    </a:p>
                  </a:txBody>
                  <a:tcPr marL="68580" marR="73025" marT="40640" anchor="ctr"/>
                </a:tc>
                <a:tc>
                  <a:txBody>
                    <a:bodyPr/>
                    <a:lstStyle/>
                    <a:p>
                      <a:pPr marL="65405" marR="33655"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专业工程师</a:t>
                      </a:r>
                      <a:endParaRPr lang="zh-CN" altLang="en-US" sz="1400" b="1" kern="100">
                        <a:solidFill>
                          <a:srgbClr val="000000"/>
                        </a:solidFill>
                        <a:effectLst/>
                        <a:latin typeface="仿宋" panose="02010609060101010101" charset="-122"/>
                        <a:ea typeface="仿宋" panose="02010609060101010101" charset="-122"/>
                      </a:endParaRPr>
                    </a:p>
                  </a:txBody>
                  <a:tcPr marL="68580" marR="73025" marT="40640" anchor="ctr"/>
                </a:tc>
                <a:tc>
                  <a:txBody>
                    <a:bodyPr/>
                    <a:lstStyle/>
                    <a:p>
                      <a:pPr marL="65405"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整改通知单</a:t>
                      </a:r>
                      <a:endParaRPr lang="zh-CN" altLang="en-US" sz="1400" b="1" kern="100" dirty="0">
                        <a:solidFill>
                          <a:srgbClr val="000000"/>
                        </a:solidFill>
                        <a:effectLst/>
                        <a:latin typeface="仿宋" panose="02010609060101010101" charset="-122"/>
                        <a:ea typeface="仿宋" panose="02010609060101010101" charset="-122"/>
                      </a:endParaRPr>
                    </a:p>
                  </a:txBody>
                  <a:tcPr marL="68580" marR="73025" marT="40640" anchor="ctr"/>
                </a:tc>
              </a:tr>
              <a:tr h="543236">
                <a:tc>
                  <a:txBody>
                    <a:bodyPr/>
                    <a:lstStyle/>
                    <a:p>
                      <a:pPr marL="65405" marR="0" indent="0">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5</a:t>
                      </a:r>
                      <a:endParaRPr lang="zh-CN" altLang="en-US" sz="1100" b="1" kern="100">
                        <a:solidFill>
                          <a:srgbClr val="000000"/>
                        </a:solidFill>
                        <a:effectLst/>
                        <a:latin typeface="仿宋" panose="02010609060101010101" charset="-122"/>
                        <a:ea typeface="仿宋" panose="02010609060101010101" charset="-122"/>
                      </a:endParaRPr>
                    </a:p>
                  </a:txBody>
                  <a:tcPr marL="68580" marR="1905" marT="40005" anchor="ctr"/>
                </a:tc>
                <a:tc>
                  <a:txBody>
                    <a:bodyPr/>
                    <a:lstStyle/>
                    <a:p>
                      <a:pPr marL="148590" marR="0" indent="-133985">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总结讲评</a:t>
                      </a:r>
                      <a:endParaRPr lang="zh-CN" altLang="en-US" sz="1100" b="1" kern="100">
                        <a:solidFill>
                          <a:srgbClr val="000000"/>
                        </a:solidFill>
                        <a:effectLst/>
                        <a:latin typeface="仿宋" panose="02010609060101010101" charset="-122"/>
                        <a:ea typeface="仿宋" panose="02010609060101010101" charset="-122"/>
                      </a:endParaRPr>
                    </a:p>
                  </a:txBody>
                  <a:tcPr marL="68580" marR="1905" marT="40005" anchor="ctr"/>
                </a:tc>
                <a:tc>
                  <a:txBody>
                    <a:bodyPr/>
                    <a:lstStyle/>
                    <a:p>
                      <a:pPr marL="0"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对检查发现的隐患进行汇总、分类，分析其产生的原因，同时对照上一次的检查情况，对重复发生的隐患、现场存在的重大隐患进行剖析，做出停工整改</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边施工边整改的决定，提出整改的意见或建议。</a:t>
                      </a:r>
                      <a:endParaRPr lang="zh-CN" altLang="en-US" sz="1100" b="1" kern="100" dirty="0">
                        <a:solidFill>
                          <a:srgbClr val="000000"/>
                        </a:solidFill>
                        <a:effectLst/>
                        <a:latin typeface="仿宋" panose="02010609060101010101" charset="-122"/>
                        <a:ea typeface="仿宋" panose="02010609060101010101" charset="-122"/>
                      </a:endParaRPr>
                    </a:p>
                  </a:txBody>
                  <a:tcPr marL="68580" marR="1905" marT="40005"/>
                </a:tc>
                <a:tc>
                  <a:txBody>
                    <a:bodyPr/>
                    <a:lstStyle/>
                    <a:p>
                      <a:pPr marL="65405"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检查当日</a:t>
                      </a:r>
                      <a:endParaRPr lang="zh-CN" altLang="en-US" sz="1100" b="1" kern="100">
                        <a:solidFill>
                          <a:srgbClr val="000000"/>
                        </a:solidFill>
                        <a:effectLst/>
                        <a:latin typeface="仿宋" panose="02010609060101010101" charset="-122"/>
                        <a:ea typeface="仿宋" panose="02010609060101010101" charset="-122"/>
                      </a:endParaRPr>
                    </a:p>
                  </a:txBody>
                  <a:tcPr marL="68580" marR="1905" marT="40005" anchor="ctr"/>
                </a:tc>
                <a:tc>
                  <a:txBody>
                    <a:bodyPr/>
                    <a:lstStyle/>
                    <a:p>
                      <a:pPr marL="161925" marR="0" indent="-132715">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项目经理</a:t>
                      </a:r>
                      <a:endParaRPr lang="zh-CN" altLang="en-US" sz="1100" b="1" kern="100">
                        <a:solidFill>
                          <a:srgbClr val="000000"/>
                        </a:solidFill>
                        <a:effectLst/>
                        <a:latin typeface="仿宋" panose="02010609060101010101" charset="-122"/>
                        <a:ea typeface="仿宋" panose="02010609060101010101" charset="-122"/>
                      </a:endParaRPr>
                    </a:p>
                  </a:txBody>
                  <a:tcPr marL="68580" marR="1905" marT="40005" anchor="ctr"/>
                </a:tc>
                <a:tc>
                  <a:txBody>
                    <a:bodyPr/>
                    <a:lstStyle/>
                    <a:p>
                      <a:pPr marL="65405" marR="4191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参检各岗位人员</a:t>
                      </a:r>
                      <a:endParaRPr lang="zh-CN" altLang="en-US" sz="1100" b="1" kern="100">
                        <a:solidFill>
                          <a:srgbClr val="000000"/>
                        </a:solidFill>
                        <a:effectLst/>
                        <a:latin typeface="仿宋" panose="02010609060101010101" charset="-122"/>
                        <a:ea typeface="仿宋" panose="02010609060101010101" charset="-122"/>
                      </a:endParaRPr>
                    </a:p>
                  </a:txBody>
                  <a:tcPr marL="68580" marR="1905" marT="40005" anchor="ctr"/>
                </a:tc>
                <a:tc>
                  <a:txBody>
                    <a:bodyPr/>
                    <a:lstStyle/>
                    <a:p>
                      <a:pPr marL="0" marR="0" indent="0">
                        <a:lnSpc>
                          <a:spcPct val="107000"/>
                        </a:lnSpc>
                        <a:spcAft>
                          <a:spcPts val="800"/>
                        </a:spcAft>
                      </a:pPr>
                      <a:r>
                        <a:rPr lang="zh-CN" altLang="en-US" sz="1100" b="1" kern="100">
                          <a:solidFill>
                            <a:srgbClr val="000000"/>
                          </a:solidFill>
                          <a:effectLst/>
                          <a:latin typeface="仿宋" panose="02010609060101010101" charset="-122"/>
                          <a:ea typeface="仿宋" panose="02010609060101010101" charset="-122"/>
                        </a:rPr>
                        <a:t> </a:t>
                      </a:r>
                      <a:endParaRPr lang="zh-CN" altLang="en-US" sz="1100" b="1" kern="100">
                        <a:solidFill>
                          <a:srgbClr val="000000"/>
                        </a:solidFill>
                        <a:effectLst/>
                        <a:latin typeface="仿宋" panose="02010609060101010101" charset="-122"/>
                        <a:ea typeface="仿宋" panose="02010609060101010101" charset="-122"/>
                      </a:endParaRPr>
                    </a:p>
                  </a:txBody>
                  <a:tcPr marL="68580" marR="73025" marT="40005"/>
                </a:tc>
              </a:tr>
              <a:tr h="582415">
                <a:tc>
                  <a:txBody>
                    <a:bodyPr/>
                    <a:lstStyle/>
                    <a:p>
                      <a:pPr marL="65405" marR="0" indent="0">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6</a:t>
                      </a:r>
                      <a:endParaRPr lang="zh-CN" altLang="en-US" sz="1100" b="1" kern="100">
                        <a:solidFill>
                          <a:srgbClr val="000000"/>
                        </a:solidFill>
                        <a:effectLst/>
                        <a:latin typeface="仿宋" panose="02010609060101010101" charset="-122"/>
                        <a:ea typeface="仿宋" panose="02010609060101010101" charset="-122"/>
                      </a:endParaRPr>
                    </a:p>
                  </a:txBody>
                  <a:tcPr marL="68580" marR="1905" marT="40005" anchor="ctr"/>
                </a:tc>
                <a:tc>
                  <a:txBody>
                    <a:bodyPr/>
                    <a:lstStyle/>
                    <a:p>
                      <a:pPr marL="14605"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制定纠偏措施</a:t>
                      </a:r>
                      <a:endParaRPr lang="zh-CN" altLang="en-US" sz="1100" b="1" kern="100">
                        <a:solidFill>
                          <a:srgbClr val="000000"/>
                        </a:solidFill>
                        <a:effectLst/>
                        <a:latin typeface="仿宋" panose="02010609060101010101" charset="-122"/>
                        <a:ea typeface="仿宋" panose="02010609060101010101" charset="-122"/>
                      </a:endParaRPr>
                    </a:p>
                  </a:txBody>
                  <a:tcPr marL="68580" marR="1905" marT="40005" anchor="ctr"/>
                </a:tc>
                <a:tc>
                  <a:txBody>
                    <a:bodyPr/>
                    <a:lstStyle/>
                    <a:p>
                      <a:pPr marL="0"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对照整改单所开具的内容，由项目总工组织相关岗位人员逐条分析其产生的原因，制定防止隐患重复出现的纠正措施，作好记录。</a:t>
                      </a:r>
                      <a:endParaRPr lang="zh-CN" altLang="en-US" sz="1100" b="1" kern="100">
                        <a:solidFill>
                          <a:srgbClr val="000000"/>
                        </a:solidFill>
                        <a:effectLst/>
                        <a:latin typeface="仿宋" panose="02010609060101010101" charset="-122"/>
                        <a:ea typeface="仿宋" panose="02010609060101010101" charset="-122"/>
                      </a:endParaRPr>
                    </a:p>
                    <a:p>
                      <a:pPr marL="0"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工作方法：纠正措施的制定应按照消除、替代、工程控制措施、管理控制措施、个体防护装备的顺序进行选择。</a:t>
                      </a:r>
                      <a:endParaRPr lang="zh-CN" altLang="en-US" sz="1100" b="1" kern="100">
                        <a:solidFill>
                          <a:srgbClr val="000000"/>
                        </a:solidFill>
                        <a:effectLst/>
                        <a:latin typeface="仿宋" panose="02010609060101010101" charset="-122"/>
                        <a:ea typeface="仿宋" panose="02010609060101010101" charset="-122"/>
                      </a:endParaRPr>
                    </a:p>
                  </a:txBody>
                  <a:tcPr marL="68580" marR="1905" marT="40005"/>
                </a:tc>
                <a:tc>
                  <a:txBody>
                    <a:bodyPr/>
                    <a:lstStyle/>
                    <a:p>
                      <a:pPr marL="65405"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检查当日</a:t>
                      </a:r>
                      <a:endParaRPr lang="zh-CN" altLang="en-US" sz="1100" b="1" kern="100">
                        <a:solidFill>
                          <a:srgbClr val="000000"/>
                        </a:solidFill>
                        <a:effectLst/>
                        <a:latin typeface="仿宋" panose="02010609060101010101" charset="-122"/>
                        <a:ea typeface="仿宋" panose="02010609060101010101" charset="-122"/>
                      </a:endParaRPr>
                    </a:p>
                  </a:txBody>
                  <a:tcPr marL="68580" marR="1905" marT="40005" anchor="ctr"/>
                </a:tc>
                <a:tc>
                  <a:txBody>
                    <a:bodyPr/>
                    <a:lstStyle/>
                    <a:p>
                      <a:pPr marL="161925" marR="0" indent="-132715">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endParaRPr lang="zh-CN" altLang="en-US" sz="1100" b="1" kern="100">
                        <a:solidFill>
                          <a:srgbClr val="000000"/>
                        </a:solidFill>
                        <a:effectLst/>
                        <a:latin typeface="仿宋" panose="02010609060101010101" charset="-122"/>
                        <a:ea typeface="仿宋" panose="02010609060101010101" charset="-122"/>
                      </a:endParaRPr>
                    </a:p>
                  </a:txBody>
                  <a:tcPr marL="68580" marR="1905" marT="40005" anchor="ctr"/>
                </a:tc>
                <a:tc>
                  <a:txBody>
                    <a:bodyPr/>
                    <a:lstStyle/>
                    <a:p>
                      <a:pPr marL="65405" marR="4191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各管理岗位人员</a:t>
                      </a:r>
                      <a:endParaRPr lang="zh-CN" altLang="en-US" sz="1100" b="1" kern="100" dirty="0">
                        <a:solidFill>
                          <a:srgbClr val="000000"/>
                        </a:solidFill>
                        <a:effectLst/>
                        <a:latin typeface="仿宋" panose="02010609060101010101" charset="-122"/>
                        <a:ea typeface="仿宋" panose="02010609060101010101" charset="-122"/>
                      </a:endParaRPr>
                    </a:p>
                  </a:txBody>
                  <a:tcPr marL="68580" marR="1905" marT="40005" anchor="ctr"/>
                </a:tc>
                <a:tc>
                  <a:txBody>
                    <a:bodyPr/>
                    <a:lstStyle/>
                    <a:p>
                      <a:pPr marL="0" marR="0" indent="0">
                        <a:lnSpc>
                          <a:spcPct val="107000"/>
                        </a:lnSpc>
                        <a:spcAft>
                          <a:spcPts val="800"/>
                        </a:spcAft>
                      </a:pPr>
                      <a:endParaRPr lang="zh-CN" altLang="en-US" sz="1100" b="1" kern="100" dirty="0">
                        <a:solidFill>
                          <a:srgbClr val="000000"/>
                        </a:solidFill>
                        <a:effectLst/>
                        <a:latin typeface="仿宋" panose="02010609060101010101" charset="-122"/>
                        <a:ea typeface="仿宋" panose="02010609060101010101" charset="-122"/>
                      </a:endParaRPr>
                    </a:p>
                  </a:txBody>
                  <a:tcPr marL="68580" marR="73025" marT="40005"/>
                </a:tc>
              </a:tr>
            </a:tbl>
          </a:graphicData>
        </a:graphic>
      </p:graphicFrame>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文本框 94"/>
          <p:cNvSpPr txBox="1"/>
          <p:nvPr/>
        </p:nvSpPr>
        <p:spPr>
          <a:xfrm>
            <a:off x="62231" y="78105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1.</a:t>
            </a:r>
            <a:r>
              <a:rPr lang="zh-CN" altLang="en-US" sz="2000" b="1" dirty="0">
                <a:solidFill>
                  <a:schemeClr val="tx1"/>
                </a:solidFill>
                <a:latin typeface="仿宋" panose="02010609060101010101" charset="-122"/>
                <a:ea typeface="仿宋" panose="02010609060101010101" charset="-122"/>
                <a:cs typeface="仿宋" panose="02010609060101010101" charset="-122"/>
              </a:rPr>
              <a:t>  </a:t>
            </a:r>
            <a:r>
              <a:rPr lang="zh-CN" altLang="en-US" sz="2000" b="1" dirty="0">
                <a:solidFill>
                  <a:schemeClr val="tx1"/>
                </a:solidFill>
                <a:latin typeface="仿宋" panose="02010609060101010101" charset="-122"/>
                <a:ea typeface="仿宋" panose="02010609060101010101" charset="-122"/>
                <a:cs typeface="仿宋" panose="02010609060101010101" charset="-122"/>
                <a:sym typeface="+mn-ea"/>
              </a:rPr>
              <a:t>总则</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6" name="文本框 95"/>
          <p:cNvSpPr txBox="1"/>
          <p:nvPr/>
        </p:nvSpPr>
        <p:spPr>
          <a:xfrm>
            <a:off x="346011" y="1238249"/>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1.1</a:t>
            </a:r>
            <a:r>
              <a:rPr lang="zh-CN" altLang="en-US" sz="1600" b="1" dirty="0">
                <a:solidFill>
                  <a:schemeClr val="tx1"/>
                </a:solidFill>
                <a:latin typeface="仿宋" panose="02010609060101010101" charset="-122"/>
                <a:ea typeface="仿宋" panose="02010609060101010101" charset="-122"/>
                <a:cs typeface="仿宋" panose="02010609060101010101" charset="-122"/>
              </a:rPr>
              <a:t>依据  </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7" name="文本框 96"/>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solidFill>
                <a:schemeClr val="tx1"/>
              </a:solidFill>
              <a:latin typeface="仿宋" panose="02010609060101010101" charset="-122"/>
              <a:ea typeface="仿宋" panose="02010609060101010101" charset="-122"/>
              <a:sym typeface="+mn-ea"/>
            </a:endParaRPr>
          </a:p>
        </p:txBody>
      </p:sp>
      <p:sp>
        <p:nvSpPr>
          <p:cNvPr id="146" name="矩形: 圆角 145"/>
          <p:cNvSpPr/>
          <p:nvPr>
            <p:custDataLst>
              <p:tags r:id="rId1"/>
            </p:custDataLst>
          </p:nvPr>
        </p:nvSpPr>
        <p:spPr>
          <a:xfrm>
            <a:off x="5006241" y="1728470"/>
            <a:ext cx="2222106" cy="4340586"/>
          </a:xfrm>
          <a:prstGeom prst="roundRect">
            <a:avLst>
              <a:gd name="adj" fmla="val 12650"/>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7" name="Freeform 70"/>
          <p:cNvSpPr/>
          <p:nvPr>
            <p:custDataLst>
              <p:tags r:id="rId2"/>
            </p:custDataLst>
          </p:nvPr>
        </p:nvSpPr>
        <p:spPr bwMode="auto">
          <a:xfrm>
            <a:off x="5910942" y="1900580"/>
            <a:ext cx="412703" cy="54066"/>
          </a:xfrm>
          <a:custGeom>
            <a:avLst/>
            <a:gdLst>
              <a:gd name="T0" fmla="*/ 7 w 86"/>
              <a:gd name="T1" fmla="*/ 11 h 11"/>
              <a:gd name="T2" fmla="*/ 0 w 86"/>
              <a:gd name="T3" fmla="*/ 6 h 11"/>
              <a:gd name="T4" fmla="*/ 7 w 86"/>
              <a:gd name="T5" fmla="*/ 0 h 11"/>
              <a:gd name="T6" fmla="*/ 79 w 86"/>
              <a:gd name="T7" fmla="*/ 0 h 11"/>
              <a:gd name="T8" fmla="*/ 86 w 86"/>
              <a:gd name="T9" fmla="*/ 6 h 11"/>
              <a:gd name="T10" fmla="*/ 79 w 86"/>
              <a:gd name="T11" fmla="*/ 11 h 11"/>
              <a:gd name="T12" fmla="*/ 7 w 8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86" h="11">
                <a:moveTo>
                  <a:pt x="7" y="11"/>
                </a:moveTo>
                <a:cubicBezTo>
                  <a:pt x="3" y="11"/>
                  <a:pt x="0" y="9"/>
                  <a:pt x="0" y="6"/>
                </a:cubicBezTo>
                <a:cubicBezTo>
                  <a:pt x="0" y="3"/>
                  <a:pt x="3" y="0"/>
                  <a:pt x="7" y="0"/>
                </a:cubicBezTo>
                <a:cubicBezTo>
                  <a:pt x="79" y="0"/>
                  <a:pt x="79" y="0"/>
                  <a:pt x="79" y="0"/>
                </a:cubicBezTo>
                <a:cubicBezTo>
                  <a:pt x="83" y="0"/>
                  <a:pt x="86" y="3"/>
                  <a:pt x="86" y="6"/>
                </a:cubicBezTo>
                <a:cubicBezTo>
                  <a:pt x="86" y="9"/>
                  <a:pt x="83" y="11"/>
                  <a:pt x="79" y="11"/>
                </a:cubicBezTo>
                <a:lnTo>
                  <a:pt x="7" y="11"/>
                </a:lnTo>
                <a:close/>
              </a:path>
            </a:pathLst>
          </a:custGeom>
          <a:solidFill>
            <a:schemeClr val="accent1"/>
          </a:solidFill>
          <a:ln>
            <a:noFill/>
          </a:ln>
        </p:spPr>
        <p:txBody>
          <a:bodyPr vert="horz" wrap="square" lIns="90000" tIns="46800" rIns="90000" bIns="46800" anchor="ctr" anchorCtr="0">
            <a:normAutofit fontScale="25000" lnSpcReduction="20000"/>
          </a:bodyPr>
          <a:lstStyle/>
          <a:p>
            <a:pP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8" name="矩形: 圆角 147"/>
          <p:cNvSpPr/>
          <p:nvPr>
            <p:custDataLst>
              <p:tags r:id="rId3"/>
            </p:custDataLst>
          </p:nvPr>
        </p:nvSpPr>
        <p:spPr>
          <a:xfrm>
            <a:off x="5123383" y="2057371"/>
            <a:ext cx="1986920" cy="3532302"/>
          </a:xfrm>
          <a:prstGeom prst="roundRect">
            <a:avLst>
              <a:gd name="adj" fmla="val 431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9" name="Oval 68"/>
          <p:cNvSpPr>
            <a:spLocks noChangeArrowheads="1"/>
          </p:cNvSpPr>
          <p:nvPr>
            <p:custDataLst>
              <p:tags r:id="rId4"/>
            </p:custDataLst>
          </p:nvPr>
        </p:nvSpPr>
        <p:spPr bwMode="auto">
          <a:xfrm>
            <a:off x="5974920" y="5666265"/>
            <a:ext cx="282945" cy="282945"/>
          </a:xfrm>
          <a:prstGeom prst="ellipse">
            <a:avLst/>
          </a:prstGeom>
          <a:solidFill>
            <a:schemeClr val="bg1">
              <a:lumMod val="95000"/>
            </a:schemeClr>
          </a:solidFill>
          <a:ln w="25400">
            <a:solidFill>
              <a:schemeClr val="accent1"/>
            </a:solidFill>
            <a:round/>
          </a:ln>
        </p:spPr>
        <p:txBody>
          <a:bodyPr vert="horz" wrap="square" lIns="90000" tIns="46800" rIns="90000" bIns="46800" anchor="ctr" anchorCtr="0">
            <a:normAutofit fontScale="32500" lnSpcReduction="20000"/>
          </a:bodyPr>
          <a:lstStyle/>
          <a:p>
            <a:pP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150" name="图片 149"/>
          <p:cNvPicPr>
            <a:picLocks noChangeAspect="1"/>
          </p:cNvPicPr>
          <p:nvPr>
            <p:custDataLst>
              <p:tags r:id="rId5"/>
            </p:custDataLst>
          </p:nvPr>
        </p:nvPicPr>
        <p:blipFill rotWithShape="1">
          <a:blip r:embed="rId6"/>
          <a:srcRect/>
          <a:stretch>
            <a:fillRect/>
          </a:stretch>
        </p:blipFill>
        <p:spPr>
          <a:xfrm>
            <a:off x="5123383" y="2057371"/>
            <a:ext cx="1986920" cy="3532302"/>
          </a:xfrm>
          <a:custGeom>
            <a:avLst/>
            <a:gdLst>
              <a:gd name="connsiteX0" fmla="*/ 93410 w 2165279"/>
              <a:gd name="connsiteY0" fmla="*/ 0 h 3849608"/>
              <a:gd name="connsiteX1" fmla="*/ 2071869 w 2165279"/>
              <a:gd name="connsiteY1" fmla="*/ 0 h 3849608"/>
              <a:gd name="connsiteX2" fmla="*/ 2165279 w 2165279"/>
              <a:gd name="connsiteY2" fmla="*/ 93410 h 3849608"/>
              <a:gd name="connsiteX3" fmla="*/ 2165279 w 2165279"/>
              <a:gd name="connsiteY3" fmla="*/ 3756198 h 3849608"/>
              <a:gd name="connsiteX4" fmla="*/ 2071869 w 2165279"/>
              <a:gd name="connsiteY4" fmla="*/ 3849608 h 3849608"/>
              <a:gd name="connsiteX5" fmla="*/ 93410 w 2165279"/>
              <a:gd name="connsiteY5" fmla="*/ 3849608 h 3849608"/>
              <a:gd name="connsiteX6" fmla="*/ 0 w 2165279"/>
              <a:gd name="connsiteY6" fmla="*/ 3756198 h 3849608"/>
              <a:gd name="connsiteX7" fmla="*/ 0 w 2165279"/>
              <a:gd name="connsiteY7" fmla="*/ 93410 h 3849608"/>
              <a:gd name="connsiteX8" fmla="*/ 93410 w 2165279"/>
              <a:gd name="connsiteY8" fmla="*/ 0 h 3849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5279" h="3849608">
                <a:moveTo>
                  <a:pt x="93410" y="0"/>
                </a:moveTo>
                <a:lnTo>
                  <a:pt x="2071869" y="0"/>
                </a:lnTo>
                <a:cubicBezTo>
                  <a:pt x="2123458" y="0"/>
                  <a:pt x="2165279" y="41821"/>
                  <a:pt x="2165279" y="93410"/>
                </a:cubicBezTo>
                <a:lnTo>
                  <a:pt x="2165279" y="3756198"/>
                </a:lnTo>
                <a:cubicBezTo>
                  <a:pt x="2165279" y="3807787"/>
                  <a:pt x="2123458" y="3849608"/>
                  <a:pt x="2071869" y="3849608"/>
                </a:cubicBezTo>
                <a:lnTo>
                  <a:pt x="93410" y="3849608"/>
                </a:lnTo>
                <a:cubicBezTo>
                  <a:pt x="41821" y="3849608"/>
                  <a:pt x="0" y="3807787"/>
                  <a:pt x="0" y="3756198"/>
                </a:cubicBezTo>
                <a:lnTo>
                  <a:pt x="0" y="93410"/>
                </a:lnTo>
                <a:cubicBezTo>
                  <a:pt x="0" y="41821"/>
                  <a:pt x="41821" y="0"/>
                  <a:pt x="93410" y="0"/>
                </a:cubicBezTo>
                <a:close/>
              </a:path>
            </a:pathLst>
          </a:custGeom>
        </p:spPr>
      </p:pic>
      <p:sp>
        <p:nvSpPr>
          <p:cNvPr id="151" name="矩形: 圆角 150"/>
          <p:cNvSpPr/>
          <p:nvPr>
            <p:custDataLst>
              <p:tags r:id="rId7"/>
            </p:custDataLst>
          </p:nvPr>
        </p:nvSpPr>
        <p:spPr>
          <a:xfrm>
            <a:off x="5123383" y="2057371"/>
            <a:ext cx="1986920" cy="3532302"/>
          </a:xfrm>
          <a:prstGeom prst="roundRect">
            <a:avLst>
              <a:gd name="adj" fmla="val 4314"/>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2" name="AutoShape 72"/>
          <p:cNvSpPr>
            <a:spLocks noChangeArrowheads="1"/>
          </p:cNvSpPr>
          <p:nvPr>
            <p:custDataLst>
              <p:tags r:id="rId8"/>
            </p:custDataLst>
          </p:nvPr>
        </p:nvSpPr>
        <p:spPr bwMode="auto">
          <a:xfrm rot="5400000">
            <a:off x="5579339" y="2939545"/>
            <a:ext cx="1075009" cy="1075009"/>
          </a:xfrm>
          <a:custGeom>
            <a:avLst/>
            <a:gdLst>
              <a:gd name="G0" fmla="+- 1558 0 0"/>
              <a:gd name="G1" fmla="+- 21600 0 1558"/>
              <a:gd name="G2" fmla="+- 21600 0 1558"/>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58" y="10800"/>
                </a:moveTo>
                <a:cubicBezTo>
                  <a:pt x="1558" y="15904"/>
                  <a:pt x="5696" y="20042"/>
                  <a:pt x="10800" y="20042"/>
                </a:cubicBezTo>
                <a:cubicBezTo>
                  <a:pt x="15904" y="20042"/>
                  <a:pt x="20042" y="15904"/>
                  <a:pt x="20042" y="10800"/>
                </a:cubicBezTo>
                <a:cubicBezTo>
                  <a:pt x="20042" y="5696"/>
                  <a:pt x="15904" y="1558"/>
                  <a:pt x="10800" y="1558"/>
                </a:cubicBezTo>
                <a:cubicBezTo>
                  <a:pt x="5696" y="1558"/>
                  <a:pt x="1558" y="5696"/>
                  <a:pt x="1558" y="10800"/>
                </a:cubicBezTo>
                <a:close/>
              </a:path>
            </a:pathLst>
          </a:custGeom>
          <a:solidFill>
            <a:schemeClr val="accent1"/>
          </a:solidFill>
          <a:ln>
            <a:noFill/>
          </a:ln>
          <a:effectLst/>
        </p:spPr>
        <p:txBody>
          <a:bodyPr vert="horz" wrap="square" lIns="90000" tIns="46800" rIns="90000" bIns="46800" anchor="ctr" anchorCtr="0">
            <a:normAutofit/>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3" name="AutoShape 73"/>
          <p:cNvSpPr>
            <a:spLocks noChangeArrowheads="1"/>
          </p:cNvSpPr>
          <p:nvPr>
            <p:custDataLst>
              <p:tags r:id="rId9"/>
            </p:custDataLst>
          </p:nvPr>
        </p:nvSpPr>
        <p:spPr bwMode="auto">
          <a:xfrm rot="2662149">
            <a:off x="5579339" y="2939545"/>
            <a:ext cx="1075009" cy="1075009"/>
          </a:xfrm>
          <a:custGeom>
            <a:avLst/>
            <a:gdLst>
              <a:gd name="G0" fmla="+- 9187 0 0"/>
              <a:gd name="G1" fmla="+- -8798230 0 0"/>
              <a:gd name="G2" fmla="+- 0 0 -8798230"/>
              <a:gd name="T0" fmla="*/ 0 256 1"/>
              <a:gd name="T1" fmla="*/ 180 256 1"/>
              <a:gd name="G3" fmla="+- -8798230 T0 T1"/>
              <a:gd name="T2" fmla="*/ 0 256 1"/>
              <a:gd name="T3" fmla="*/ 90 256 1"/>
              <a:gd name="G4" fmla="+- -8798230 T2 T3"/>
              <a:gd name="G5" fmla="*/ G4 2 1"/>
              <a:gd name="T4" fmla="*/ 90 256 1"/>
              <a:gd name="T5" fmla="*/ 0 256 1"/>
              <a:gd name="G6" fmla="+- -8798230 T4 T5"/>
              <a:gd name="G7" fmla="*/ G6 2 1"/>
              <a:gd name="G8" fmla="abs -879823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187"/>
              <a:gd name="G18" fmla="*/ 9187 1 2"/>
              <a:gd name="G19" fmla="+- G18 5400 0"/>
              <a:gd name="G20" fmla="cos G19 -8798230"/>
              <a:gd name="G21" fmla="sin G19 -8798230"/>
              <a:gd name="G22" fmla="+- G20 10800 0"/>
              <a:gd name="G23" fmla="+- G21 10800 0"/>
              <a:gd name="G24" fmla="+- 10800 0 G20"/>
              <a:gd name="G25" fmla="+- 9187 10800 0"/>
              <a:gd name="G26" fmla="?: G9 G17 G25"/>
              <a:gd name="G27" fmla="?: G9 0 21600"/>
              <a:gd name="G28" fmla="cos 10800 -8798230"/>
              <a:gd name="G29" fmla="sin 10800 -8798230"/>
              <a:gd name="G30" fmla="sin 9187 -8798230"/>
              <a:gd name="G31" fmla="+- G28 10800 0"/>
              <a:gd name="G32" fmla="+- G29 10800 0"/>
              <a:gd name="G33" fmla="+- G30 10800 0"/>
              <a:gd name="G34" fmla="?: G4 0 G31"/>
              <a:gd name="G35" fmla="?: -8798230 G34 0"/>
              <a:gd name="G36" fmla="?: G6 G35 G31"/>
              <a:gd name="G37" fmla="+- 21600 0 G36"/>
              <a:gd name="G38" fmla="?: G4 0 G33"/>
              <a:gd name="G39" fmla="?: -8798230 G38 G32"/>
              <a:gd name="G40" fmla="?: G6 G39 0"/>
              <a:gd name="G41" fmla="?: G4 G32 21600"/>
              <a:gd name="G42" fmla="?: G6 G41 G33"/>
              <a:gd name="T12" fmla="*/ 10800 w 21600"/>
              <a:gd name="T13" fmla="*/ 0 h 21600"/>
              <a:gd name="T14" fmla="*/ 3826 w 21600"/>
              <a:gd name="T15" fmla="*/ 3641 h 21600"/>
              <a:gd name="T16" fmla="*/ 10800 w 21600"/>
              <a:gd name="T17" fmla="*/ 1613 h 21600"/>
              <a:gd name="T18" fmla="*/ 17774 w 21600"/>
              <a:gd name="T19" fmla="*/ 364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4389" y="4219"/>
                </a:moveTo>
                <a:cubicBezTo>
                  <a:pt x="6104" y="2548"/>
                  <a:pt x="8405" y="1613"/>
                  <a:pt x="10800" y="1613"/>
                </a:cubicBezTo>
                <a:cubicBezTo>
                  <a:pt x="13194" y="1613"/>
                  <a:pt x="15495" y="2548"/>
                  <a:pt x="17210" y="4219"/>
                </a:cubicBezTo>
                <a:lnTo>
                  <a:pt x="18336" y="3063"/>
                </a:lnTo>
                <a:cubicBezTo>
                  <a:pt x="16319" y="1099"/>
                  <a:pt x="13615" y="0"/>
                  <a:pt x="10799" y="0"/>
                </a:cubicBezTo>
                <a:cubicBezTo>
                  <a:pt x="7984" y="0"/>
                  <a:pt x="5280" y="1099"/>
                  <a:pt x="3263" y="3063"/>
                </a:cubicBezTo>
                <a:close/>
              </a:path>
            </a:pathLst>
          </a:custGeom>
          <a:solidFill>
            <a:srgbClr val="FFFF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anchor="ctr" anchorCtr="0">
            <a:normAutofit fontScale="62500" lnSpcReduction="20000"/>
          </a:bodyPr>
          <a:lstStyle/>
          <a:p>
            <a:pPr>
              <a:lnSpc>
                <a:spcPct val="14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4" name="文本框 153"/>
          <p:cNvSpPr txBox="1"/>
          <p:nvPr>
            <p:custDataLst>
              <p:tags r:id="rId10"/>
            </p:custDataLst>
          </p:nvPr>
        </p:nvSpPr>
        <p:spPr>
          <a:xfrm>
            <a:off x="5727118" y="3269346"/>
            <a:ext cx="779449" cy="423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anchor="ctr" anchorCtr="0">
            <a:normAutofit/>
          </a:bodyPr>
          <a:lstStyle>
            <a:defPPr>
              <a:defRPr lang="zh-CN"/>
            </a:defPPr>
            <a:lvl1pPr algn="ctr">
              <a:defRPr b="1">
                <a:solidFill>
                  <a:srgbClr val="FFFFFF"/>
                </a:solidFill>
                <a:latin typeface="微软雅黑" panose="020B0503020204020204" pitchFamily="34" charset="-122"/>
                <a:ea typeface="微软雅黑" panose="020B0503020204020204" pitchFamily="34" charset="-122"/>
              </a:defRPr>
            </a:lvl1pPr>
          </a:lstStyle>
          <a:p>
            <a:pPr>
              <a:lnSpc>
                <a:spcPct val="120000"/>
              </a:lnSpc>
            </a:pPr>
            <a:r>
              <a:rPr lang="en-US" altLang="zh-CN">
                <a:solidFill>
                  <a:schemeClr val="bg1"/>
                </a:solidFill>
                <a:latin typeface="Arial" panose="020B0604020202020204" pitchFamily="34" charset="0"/>
                <a:sym typeface="Arial" panose="020B0604020202020204" pitchFamily="34" charset="0"/>
              </a:rPr>
              <a:t>100%</a:t>
            </a:r>
            <a:endParaRPr lang="en-US" altLang="zh-CN">
              <a:solidFill>
                <a:schemeClr val="bg1"/>
              </a:solidFill>
              <a:latin typeface="Arial" panose="020B0604020202020204" pitchFamily="34" charset="0"/>
              <a:sym typeface="Arial" panose="020B0604020202020204" pitchFamily="34" charset="0"/>
            </a:endParaRPr>
          </a:p>
        </p:txBody>
      </p:sp>
      <p:sp>
        <p:nvSpPr>
          <p:cNvPr id="155" name="文本框 154"/>
          <p:cNvSpPr txBox="1"/>
          <p:nvPr>
            <p:custDataLst>
              <p:tags r:id="rId11"/>
            </p:custDataLst>
          </p:nvPr>
        </p:nvSpPr>
        <p:spPr>
          <a:xfrm>
            <a:off x="5236020" y="4063213"/>
            <a:ext cx="1762546" cy="827207"/>
          </a:xfrm>
          <a:prstGeom prst="rect">
            <a:avLst/>
          </a:prstGeom>
          <a:noFill/>
          <a:ln w="9525">
            <a:no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anchor="ctr" anchorCtr="0">
            <a:normAutofit/>
          </a:bodyPr>
          <a:lstStyle>
            <a:defPPr>
              <a:defRPr lang="zh-CN"/>
            </a:defPPr>
            <a:lvl1pPr algn="ctr">
              <a:defRPr sz="1800" b="1">
                <a:ln w="3175">
                  <a:solidFill>
                    <a:srgbClr val="FFFFFF"/>
                  </a:solidFill>
                </a:ln>
                <a:solidFill>
                  <a:schemeClr val="accent1"/>
                </a:solidFill>
                <a:latin typeface="微软雅黑" panose="020B0503020204020204" pitchFamily="34" charset="-122"/>
                <a:ea typeface="微软雅黑" panose="020B0503020204020204" pitchFamily="34" charset="-122"/>
              </a:defRPr>
            </a:lvl1pPr>
          </a:lstStyle>
          <a:p>
            <a:pPr marL="0" indent="0" algn="ctr">
              <a:lnSpc>
                <a:spcPct val="120000"/>
              </a:lnSpc>
              <a:spcBef>
                <a:spcPts val="0"/>
              </a:spcBef>
              <a:spcAft>
                <a:spcPts val="0"/>
              </a:spcAft>
              <a:buSzPct val="100000"/>
            </a:pPr>
            <a:r>
              <a:rPr lang="zh-CN" altLang="en-US" spc="300" dirty="0">
                <a:ln w="3175">
                  <a:noFill/>
                </a:ln>
                <a:solidFill>
                  <a:schemeClr val="bg1"/>
                </a:solidFill>
                <a:latin typeface="Arial" panose="020B0604020202020204" pitchFamily="34" charset="0"/>
                <a:sym typeface="+mn-ea"/>
              </a:rPr>
              <a:t>标准</a:t>
            </a:r>
            <a:endParaRPr lang="zh-CN" altLang="en-US" spc="300" dirty="0">
              <a:ln w="3175">
                <a:noFill/>
              </a:ln>
              <a:solidFill>
                <a:schemeClr val="bg1"/>
              </a:solidFill>
              <a:latin typeface="Arial" panose="020B0604020202020204" pitchFamily="34" charset="0"/>
              <a:sym typeface="+mn-ea"/>
            </a:endParaRPr>
          </a:p>
        </p:txBody>
      </p:sp>
      <p:sp>
        <p:nvSpPr>
          <p:cNvPr id="126" name="Rectangle 8"/>
          <p:cNvSpPr>
            <a:spLocks noChangeArrowheads="1"/>
          </p:cNvSpPr>
          <p:nvPr>
            <p:custDataLst>
              <p:tags r:id="rId12"/>
            </p:custDataLst>
          </p:nvPr>
        </p:nvSpPr>
        <p:spPr bwMode="auto">
          <a:xfrm>
            <a:off x="2111916" y="2171810"/>
            <a:ext cx="2894325" cy="848834"/>
          </a:xfrm>
          <a:prstGeom prst="rect">
            <a:avLst/>
          </a:prstGeom>
          <a:solidFill>
            <a:schemeClr val="accent4"/>
          </a:solidFill>
          <a:ln>
            <a:noFill/>
          </a:ln>
        </p:spPr>
        <p:txBody>
          <a:bodyPr vert="horz" wrap="square" lIns="90000" tIns="46800" rIns="90000" bIns="46800" anchor="ctr" anchorCtr="0">
            <a:normAutofit/>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7" name="Freeform 9"/>
          <p:cNvSpPr/>
          <p:nvPr>
            <p:custDataLst>
              <p:tags r:id="rId13"/>
            </p:custDataLst>
          </p:nvPr>
        </p:nvSpPr>
        <p:spPr bwMode="auto">
          <a:xfrm>
            <a:off x="1604598" y="2033942"/>
            <a:ext cx="1010130" cy="1124570"/>
          </a:xfrm>
          <a:custGeom>
            <a:avLst/>
            <a:gdLst>
              <a:gd name="T0" fmla="*/ 0 w 235"/>
              <a:gd name="T1" fmla="*/ 86 h 262"/>
              <a:gd name="T2" fmla="*/ 20 w 235"/>
              <a:gd name="T3" fmla="*/ 51 h 262"/>
              <a:gd name="T4" fmla="*/ 98 w 235"/>
              <a:gd name="T5" fmla="*/ 7 h 262"/>
              <a:gd name="T6" fmla="*/ 138 w 235"/>
              <a:gd name="T7" fmla="*/ 7 h 262"/>
              <a:gd name="T8" fmla="*/ 215 w 235"/>
              <a:gd name="T9" fmla="*/ 51 h 262"/>
              <a:gd name="T10" fmla="*/ 235 w 235"/>
              <a:gd name="T11" fmla="*/ 86 h 262"/>
              <a:gd name="T12" fmla="*/ 235 w 235"/>
              <a:gd name="T13" fmla="*/ 176 h 262"/>
              <a:gd name="T14" fmla="*/ 215 w 235"/>
              <a:gd name="T15" fmla="*/ 210 h 262"/>
              <a:gd name="T16" fmla="*/ 138 w 235"/>
              <a:gd name="T17" fmla="*/ 255 h 262"/>
              <a:gd name="T18" fmla="*/ 98 w 235"/>
              <a:gd name="T19" fmla="*/ 255 h 262"/>
              <a:gd name="T20" fmla="*/ 20 w 235"/>
              <a:gd name="T21" fmla="*/ 210 h 262"/>
              <a:gd name="T22" fmla="*/ 0 w 235"/>
              <a:gd name="T23" fmla="*/ 176 h 262"/>
              <a:gd name="T24" fmla="*/ 0 w 235"/>
              <a:gd name="T25" fmla="*/ 8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 h="262">
                <a:moveTo>
                  <a:pt x="0" y="86"/>
                </a:moveTo>
                <a:cubicBezTo>
                  <a:pt x="0" y="73"/>
                  <a:pt x="9" y="58"/>
                  <a:pt x="20" y="51"/>
                </a:cubicBezTo>
                <a:cubicBezTo>
                  <a:pt x="98" y="7"/>
                  <a:pt x="98" y="7"/>
                  <a:pt x="98" y="7"/>
                </a:cubicBezTo>
                <a:cubicBezTo>
                  <a:pt x="109" y="0"/>
                  <a:pt x="127" y="0"/>
                  <a:pt x="138" y="7"/>
                </a:cubicBezTo>
                <a:cubicBezTo>
                  <a:pt x="215" y="51"/>
                  <a:pt x="215" y="51"/>
                  <a:pt x="215" y="51"/>
                </a:cubicBezTo>
                <a:cubicBezTo>
                  <a:pt x="226" y="58"/>
                  <a:pt x="235" y="73"/>
                  <a:pt x="235" y="86"/>
                </a:cubicBezTo>
                <a:cubicBezTo>
                  <a:pt x="235" y="176"/>
                  <a:pt x="235" y="176"/>
                  <a:pt x="235" y="176"/>
                </a:cubicBezTo>
                <a:cubicBezTo>
                  <a:pt x="235" y="188"/>
                  <a:pt x="226" y="204"/>
                  <a:pt x="215" y="210"/>
                </a:cubicBezTo>
                <a:cubicBezTo>
                  <a:pt x="138" y="255"/>
                  <a:pt x="138" y="255"/>
                  <a:pt x="138" y="255"/>
                </a:cubicBezTo>
                <a:cubicBezTo>
                  <a:pt x="127" y="262"/>
                  <a:pt x="109" y="262"/>
                  <a:pt x="98" y="255"/>
                </a:cubicBezTo>
                <a:cubicBezTo>
                  <a:pt x="20" y="210"/>
                  <a:pt x="20" y="210"/>
                  <a:pt x="20" y="210"/>
                </a:cubicBezTo>
                <a:cubicBezTo>
                  <a:pt x="9" y="204"/>
                  <a:pt x="0" y="188"/>
                  <a:pt x="0" y="176"/>
                </a:cubicBezTo>
                <a:lnTo>
                  <a:pt x="0" y="86"/>
                </a:lnTo>
                <a:close/>
              </a:path>
            </a:pathLst>
          </a:custGeom>
          <a:solidFill>
            <a:schemeClr val="accent1"/>
          </a:solidFill>
          <a:ln>
            <a:noFill/>
          </a:ln>
        </p:spPr>
        <p:txBody>
          <a:bodyPr vert="horz" wrap="square" lIns="90000" tIns="46800" rIns="90000" bIns="46800" anchor="ctr" anchorCtr="0">
            <a:normAutofit/>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9" name="Oval 42"/>
          <p:cNvSpPr>
            <a:spLocks noChangeArrowheads="1"/>
          </p:cNvSpPr>
          <p:nvPr>
            <p:custDataLst>
              <p:tags r:id="rId14"/>
            </p:custDataLst>
          </p:nvPr>
        </p:nvSpPr>
        <p:spPr bwMode="auto">
          <a:xfrm>
            <a:off x="1399148" y="2039349"/>
            <a:ext cx="398285" cy="395582"/>
          </a:xfrm>
          <a:prstGeom prst="ellipse">
            <a:avLst/>
          </a:prstGeom>
          <a:solidFill>
            <a:schemeClr val="accent4"/>
          </a:solidFill>
          <a:ln>
            <a:noFill/>
          </a:ln>
        </p:spPr>
        <p:txBody>
          <a:bodyPr vert="horz" wrap="square" lIns="90000" tIns="46800" rIns="90000" bIns="46800" anchor="ctr" anchorCtr="0">
            <a:normAutofit fontScale="82500" lnSpcReduction="20000"/>
          </a:bodyPr>
          <a:lstStyle/>
          <a:p>
            <a:pPr algn="ctr">
              <a:lnSpc>
                <a:spcPct val="140000"/>
              </a:lnSpc>
            </a:pPr>
            <a:endParaRPr lang="zh-CN" altLang="en-US" sz="13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0" name="文本框 129"/>
          <p:cNvSpPr txBox="1"/>
          <p:nvPr>
            <p:custDataLst>
              <p:tags r:id="rId15"/>
            </p:custDataLst>
          </p:nvPr>
        </p:nvSpPr>
        <p:spPr>
          <a:xfrm>
            <a:off x="1388335" y="2044755"/>
            <a:ext cx="421714" cy="385670"/>
          </a:xfrm>
          <a:prstGeom prst="rect">
            <a:avLst/>
          </a:prstGeom>
          <a:noFill/>
        </p:spPr>
        <p:txBody>
          <a:bodyPr wrap="square" rtlCol="0">
            <a:normAutofit fontScale="97500" lnSpcReduction="10000"/>
          </a:bodyPr>
          <a:lstStyle/>
          <a:p>
            <a:pPr algn="ctr">
              <a:lnSpc>
                <a:spcPct val="120000"/>
              </a:lnSpc>
            </a:pPr>
            <a:r>
              <a:rPr lang="en-US" altLang="zh-CN"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endParaRPr lang="zh-CN" altLang="en-US"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34" name="文本框 133"/>
          <p:cNvSpPr txBox="1"/>
          <p:nvPr>
            <p:custDataLst>
              <p:tags r:id="rId16"/>
            </p:custDataLst>
          </p:nvPr>
        </p:nvSpPr>
        <p:spPr>
          <a:xfrm>
            <a:off x="2406650" y="2304415"/>
            <a:ext cx="2546350" cy="779780"/>
          </a:xfrm>
          <a:prstGeom prst="rect">
            <a:avLst/>
          </a:prstGeom>
          <a:noFill/>
        </p:spPr>
        <p:txBody>
          <a:bodyPr wrap="square" rtlCol="0" anchor="ctr"/>
          <a:lstStyle/>
          <a:p>
            <a:pPr marL="0" indent="0" algn="ctr">
              <a:lnSpc>
                <a:spcPct val="120000"/>
              </a:lnSpc>
              <a:spcBef>
                <a:spcPts val="0"/>
              </a:spcBef>
              <a:spcAft>
                <a:spcPts val="0"/>
              </a:spcAft>
              <a:buSzPct val="100000"/>
            </a:pPr>
            <a:r>
              <a:rPr lang="en-US" altLang="zh-CN" sz="1400" b="1" kern="100" dirty="0">
                <a:effectLst/>
                <a:latin typeface="仿宋" panose="02010609060101010101" charset="-122"/>
                <a:ea typeface="仿宋" panose="02010609060101010101" charset="-122"/>
                <a:sym typeface="+mn-ea"/>
              </a:rPr>
              <a:t>《</a:t>
            </a:r>
            <a:r>
              <a:rPr lang="zh-CN" altLang="en-US" sz="1400" b="1" kern="100" dirty="0">
                <a:effectLst/>
                <a:latin typeface="仿宋" panose="02010609060101010101" charset="-122"/>
                <a:ea typeface="仿宋" panose="02010609060101010101" charset="-122"/>
                <a:sym typeface="+mn-ea"/>
              </a:rPr>
              <a:t>职业健康安全管理体系要求及使用指南</a:t>
            </a:r>
            <a:r>
              <a:rPr lang="en-US" altLang="zh-CN" sz="1400" b="1" kern="100" dirty="0">
                <a:effectLst/>
                <a:latin typeface="仿宋" panose="02010609060101010101" charset="-122"/>
                <a:ea typeface="仿宋" panose="02010609060101010101" charset="-122"/>
                <a:sym typeface="+mn-ea"/>
              </a:rPr>
              <a:t>》</a:t>
            </a:r>
            <a:endParaRPr lang="en-US" altLang="zh-CN" sz="1400" b="1" kern="100" dirty="0">
              <a:effectLst/>
              <a:latin typeface="仿宋" panose="02010609060101010101" charset="-122"/>
              <a:ea typeface="仿宋" panose="02010609060101010101" charset="-122"/>
              <a:sym typeface="+mn-ea"/>
            </a:endParaRPr>
          </a:p>
          <a:p>
            <a:pPr marL="0" indent="0" algn="ctr">
              <a:lnSpc>
                <a:spcPct val="120000"/>
              </a:lnSpc>
              <a:spcBef>
                <a:spcPts val="0"/>
              </a:spcBef>
              <a:spcAft>
                <a:spcPts val="0"/>
              </a:spcAft>
              <a:buSzPct val="100000"/>
            </a:pPr>
            <a:r>
              <a:rPr lang="en-US" sz="1400" b="1" kern="100" dirty="0">
                <a:effectLst/>
                <a:latin typeface="仿宋" panose="02010609060101010101" charset="-122"/>
                <a:ea typeface="仿宋" panose="02010609060101010101" charset="-122"/>
                <a:sym typeface="+mn-ea"/>
              </a:rPr>
              <a:t>ISO45001：2018</a:t>
            </a:r>
            <a:endParaRPr lang="zh-CN" altLang="en-US" sz="1400" b="1" kern="100" dirty="0">
              <a:solidFill>
                <a:srgbClr val="000000"/>
              </a:solidFill>
              <a:effectLst/>
              <a:latin typeface="仿宋" panose="02010609060101010101" charset="-122"/>
              <a:ea typeface="仿宋" panose="02010609060101010101" charset="-122"/>
            </a:endParaRPr>
          </a:p>
          <a:p>
            <a:pPr marL="0" indent="0" algn="ctr">
              <a:lnSpc>
                <a:spcPct val="120000"/>
              </a:lnSpc>
              <a:spcBef>
                <a:spcPts val="0"/>
              </a:spcBef>
              <a:spcAft>
                <a:spcPts val="0"/>
              </a:spcAft>
              <a:buSzPct val="100000"/>
            </a:pPr>
            <a:endParaRPr lang="zh-CN" altLang="en-US" sz="1400" b="1" kern="100" dirty="0">
              <a:solidFill>
                <a:srgbClr val="000000"/>
              </a:solidFill>
              <a:effectLst/>
              <a:latin typeface="仿宋" panose="02010609060101010101" charset="-122"/>
              <a:ea typeface="仿宋" panose="02010609060101010101" charset="-122"/>
              <a:sym typeface="+mn-ea"/>
            </a:endParaRPr>
          </a:p>
        </p:txBody>
      </p:sp>
      <p:sp>
        <p:nvSpPr>
          <p:cNvPr id="156" name="loss-chart_64690"/>
          <p:cNvSpPr>
            <a:spLocks noChangeAspect="1"/>
          </p:cNvSpPr>
          <p:nvPr>
            <p:custDataLst>
              <p:tags r:id="rId17"/>
            </p:custDataLst>
          </p:nvPr>
        </p:nvSpPr>
        <p:spPr bwMode="auto">
          <a:xfrm>
            <a:off x="1810949" y="2298865"/>
            <a:ext cx="595625" cy="594724"/>
          </a:xfrm>
          <a:custGeom>
            <a:avLst/>
            <a:gdLst>
              <a:gd name="connsiteX0" fmla="*/ 157465 w 608415"/>
              <a:gd name="connsiteY0" fmla="*/ 128853 h 607498"/>
              <a:gd name="connsiteX1" fmla="*/ 253810 w 608415"/>
              <a:gd name="connsiteY1" fmla="*/ 253560 h 607498"/>
              <a:gd name="connsiteX2" fmla="*/ 383401 w 608415"/>
              <a:gd name="connsiteY2" fmla="*/ 178319 h 607498"/>
              <a:gd name="connsiteX3" fmla="*/ 504517 w 608415"/>
              <a:gd name="connsiteY3" fmla="*/ 351452 h 607498"/>
              <a:gd name="connsiteX4" fmla="*/ 536327 w 608415"/>
              <a:gd name="connsiteY4" fmla="*/ 329192 h 607498"/>
              <a:gd name="connsiteX5" fmla="*/ 547800 w 608415"/>
              <a:gd name="connsiteY5" fmla="*/ 461710 h 607498"/>
              <a:gd name="connsiteX6" fmla="*/ 427206 w 608415"/>
              <a:gd name="connsiteY6" fmla="*/ 405344 h 607498"/>
              <a:gd name="connsiteX7" fmla="*/ 459017 w 608415"/>
              <a:gd name="connsiteY7" fmla="*/ 383215 h 607498"/>
              <a:gd name="connsiteX8" fmla="*/ 367104 w 608415"/>
              <a:gd name="connsiteY8" fmla="*/ 251998 h 607498"/>
              <a:gd name="connsiteX9" fmla="*/ 239600 w 608415"/>
              <a:gd name="connsiteY9" fmla="*/ 326068 h 607498"/>
              <a:gd name="connsiteX10" fmla="*/ 113399 w 608415"/>
              <a:gd name="connsiteY10" fmla="*/ 162698 h 607498"/>
              <a:gd name="connsiteX11" fmla="*/ 0 w 608415"/>
              <a:gd name="connsiteY11" fmla="*/ 0 h 607498"/>
              <a:gd name="connsiteX12" fmla="*/ 69484 w 608415"/>
              <a:gd name="connsiteY12" fmla="*/ 0 h 607498"/>
              <a:gd name="connsiteX13" fmla="*/ 69484 w 608415"/>
              <a:gd name="connsiteY13" fmla="*/ 537988 h 607498"/>
              <a:gd name="connsiteX14" fmla="*/ 608415 w 608415"/>
              <a:gd name="connsiteY14" fmla="*/ 537988 h 607498"/>
              <a:gd name="connsiteX15" fmla="*/ 608415 w 608415"/>
              <a:gd name="connsiteY15" fmla="*/ 607498 h 607498"/>
              <a:gd name="connsiteX16" fmla="*/ 0 w 608415"/>
              <a:gd name="connsiteY16" fmla="*/ 607498 h 60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8415" h="607498">
                <a:moveTo>
                  <a:pt x="157465" y="128853"/>
                </a:moveTo>
                <a:lnTo>
                  <a:pt x="253810" y="253560"/>
                </a:lnTo>
                <a:lnTo>
                  <a:pt x="383401" y="178319"/>
                </a:lnTo>
                <a:lnTo>
                  <a:pt x="504517" y="351452"/>
                </a:lnTo>
                <a:lnTo>
                  <a:pt x="536327" y="329192"/>
                </a:lnTo>
                <a:lnTo>
                  <a:pt x="547800" y="461710"/>
                </a:lnTo>
                <a:lnTo>
                  <a:pt x="427206" y="405344"/>
                </a:lnTo>
                <a:lnTo>
                  <a:pt x="459017" y="383215"/>
                </a:lnTo>
                <a:lnTo>
                  <a:pt x="367104" y="251998"/>
                </a:lnTo>
                <a:lnTo>
                  <a:pt x="239600" y="326068"/>
                </a:lnTo>
                <a:lnTo>
                  <a:pt x="113399" y="162698"/>
                </a:lnTo>
                <a:close/>
                <a:moveTo>
                  <a:pt x="0" y="0"/>
                </a:moveTo>
                <a:lnTo>
                  <a:pt x="69484" y="0"/>
                </a:lnTo>
                <a:lnTo>
                  <a:pt x="69484" y="537988"/>
                </a:lnTo>
                <a:lnTo>
                  <a:pt x="608415" y="537988"/>
                </a:lnTo>
                <a:lnTo>
                  <a:pt x="608415" y="607498"/>
                </a:lnTo>
                <a:lnTo>
                  <a:pt x="0" y="607498"/>
                </a:lnTo>
                <a:close/>
              </a:path>
            </a:pathLst>
          </a:custGeom>
          <a:solidFill>
            <a:schemeClr val="bg1"/>
          </a:solidFill>
          <a:ln>
            <a:noFill/>
          </a:ln>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0" name="Rectangle 8"/>
          <p:cNvSpPr>
            <a:spLocks noChangeArrowheads="1"/>
          </p:cNvSpPr>
          <p:nvPr>
            <p:custDataLst>
              <p:tags r:id="rId18"/>
            </p:custDataLst>
          </p:nvPr>
        </p:nvSpPr>
        <p:spPr bwMode="auto">
          <a:xfrm>
            <a:off x="1717501" y="3474186"/>
            <a:ext cx="3287203" cy="848834"/>
          </a:xfrm>
          <a:prstGeom prst="rect">
            <a:avLst/>
          </a:prstGeom>
          <a:solidFill>
            <a:schemeClr val="accent4"/>
          </a:solidFill>
          <a:ln>
            <a:noFill/>
          </a:ln>
        </p:spPr>
        <p:txBody>
          <a:bodyPr vert="horz" wrap="square" lIns="90000" tIns="46800" rIns="90000" bIns="46800" anchor="ctr" anchorCtr="0">
            <a:normAutofit/>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1" name="Freeform 9"/>
          <p:cNvSpPr/>
          <p:nvPr>
            <p:custDataLst>
              <p:tags r:id="rId19"/>
            </p:custDataLst>
          </p:nvPr>
        </p:nvSpPr>
        <p:spPr bwMode="auto">
          <a:xfrm>
            <a:off x="1218928" y="3319808"/>
            <a:ext cx="1010130" cy="1124570"/>
          </a:xfrm>
          <a:custGeom>
            <a:avLst/>
            <a:gdLst>
              <a:gd name="T0" fmla="*/ 0 w 235"/>
              <a:gd name="T1" fmla="*/ 86 h 262"/>
              <a:gd name="T2" fmla="*/ 20 w 235"/>
              <a:gd name="T3" fmla="*/ 51 h 262"/>
              <a:gd name="T4" fmla="*/ 98 w 235"/>
              <a:gd name="T5" fmla="*/ 7 h 262"/>
              <a:gd name="T6" fmla="*/ 138 w 235"/>
              <a:gd name="T7" fmla="*/ 7 h 262"/>
              <a:gd name="T8" fmla="*/ 215 w 235"/>
              <a:gd name="T9" fmla="*/ 51 h 262"/>
              <a:gd name="T10" fmla="*/ 235 w 235"/>
              <a:gd name="T11" fmla="*/ 86 h 262"/>
              <a:gd name="T12" fmla="*/ 235 w 235"/>
              <a:gd name="T13" fmla="*/ 176 h 262"/>
              <a:gd name="T14" fmla="*/ 215 w 235"/>
              <a:gd name="T15" fmla="*/ 210 h 262"/>
              <a:gd name="T16" fmla="*/ 138 w 235"/>
              <a:gd name="T17" fmla="*/ 255 h 262"/>
              <a:gd name="T18" fmla="*/ 98 w 235"/>
              <a:gd name="T19" fmla="*/ 255 h 262"/>
              <a:gd name="T20" fmla="*/ 20 w 235"/>
              <a:gd name="T21" fmla="*/ 210 h 262"/>
              <a:gd name="T22" fmla="*/ 0 w 235"/>
              <a:gd name="T23" fmla="*/ 176 h 262"/>
              <a:gd name="T24" fmla="*/ 0 w 235"/>
              <a:gd name="T25" fmla="*/ 8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 h="262">
                <a:moveTo>
                  <a:pt x="0" y="86"/>
                </a:moveTo>
                <a:cubicBezTo>
                  <a:pt x="0" y="73"/>
                  <a:pt x="9" y="58"/>
                  <a:pt x="20" y="51"/>
                </a:cubicBezTo>
                <a:cubicBezTo>
                  <a:pt x="98" y="7"/>
                  <a:pt x="98" y="7"/>
                  <a:pt x="98" y="7"/>
                </a:cubicBezTo>
                <a:cubicBezTo>
                  <a:pt x="109" y="0"/>
                  <a:pt x="127" y="0"/>
                  <a:pt x="138" y="7"/>
                </a:cubicBezTo>
                <a:cubicBezTo>
                  <a:pt x="215" y="51"/>
                  <a:pt x="215" y="51"/>
                  <a:pt x="215" y="51"/>
                </a:cubicBezTo>
                <a:cubicBezTo>
                  <a:pt x="226" y="58"/>
                  <a:pt x="235" y="73"/>
                  <a:pt x="235" y="86"/>
                </a:cubicBezTo>
                <a:cubicBezTo>
                  <a:pt x="235" y="176"/>
                  <a:pt x="235" y="176"/>
                  <a:pt x="235" y="176"/>
                </a:cubicBezTo>
                <a:cubicBezTo>
                  <a:pt x="235" y="188"/>
                  <a:pt x="226" y="204"/>
                  <a:pt x="215" y="210"/>
                </a:cubicBezTo>
                <a:cubicBezTo>
                  <a:pt x="138" y="255"/>
                  <a:pt x="138" y="255"/>
                  <a:pt x="138" y="255"/>
                </a:cubicBezTo>
                <a:cubicBezTo>
                  <a:pt x="127" y="262"/>
                  <a:pt x="109" y="262"/>
                  <a:pt x="98" y="255"/>
                </a:cubicBezTo>
                <a:cubicBezTo>
                  <a:pt x="20" y="210"/>
                  <a:pt x="20" y="210"/>
                  <a:pt x="20" y="210"/>
                </a:cubicBezTo>
                <a:cubicBezTo>
                  <a:pt x="9" y="204"/>
                  <a:pt x="0" y="188"/>
                  <a:pt x="0" y="176"/>
                </a:cubicBezTo>
                <a:lnTo>
                  <a:pt x="0" y="86"/>
                </a:lnTo>
                <a:close/>
              </a:path>
            </a:pathLst>
          </a:custGeom>
          <a:solidFill>
            <a:schemeClr val="accent1"/>
          </a:solidFill>
          <a:ln>
            <a:noFill/>
          </a:ln>
        </p:spPr>
        <p:txBody>
          <a:bodyPr vert="horz" wrap="square" lIns="90000" tIns="46800" rIns="90000" bIns="46800" anchor="ctr" anchorCtr="0">
            <a:normAutofit/>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3" name="Oval 42"/>
          <p:cNvSpPr>
            <a:spLocks noChangeArrowheads="1"/>
          </p:cNvSpPr>
          <p:nvPr>
            <p:custDataLst>
              <p:tags r:id="rId20"/>
            </p:custDataLst>
          </p:nvPr>
        </p:nvSpPr>
        <p:spPr bwMode="auto">
          <a:xfrm>
            <a:off x="1014379" y="3326116"/>
            <a:ext cx="398285" cy="395582"/>
          </a:xfrm>
          <a:prstGeom prst="ellipse">
            <a:avLst/>
          </a:prstGeom>
          <a:solidFill>
            <a:schemeClr val="accent4"/>
          </a:solidFill>
          <a:ln>
            <a:noFill/>
          </a:ln>
        </p:spPr>
        <p:txBody>
          <a:bodyPr vert="horz" wrap="square" lIns="90000" tIns="46800" rIns="90000" bIns="46800" anchor="ctr" anchorCtr="0">
            <a:normAutofit fontScale="82500" lnSpcReduction="20000"/>
          </a:bodyPr>
          <a:lstStyle/>
          <a:p>
            <a:pPr algn="ctr">
              <a:lnSpc>
                <a:spcPct val="140000"/>
              </a:lnSpc>
            </a:pPr>
            <a:endParaRPr lang="zh-CN" altLang="en-US" sz="13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4" name="文本框 143"/>
          <p:cNvSpPr txBox="1"/>
          <p:nvPr>
            <p:custDataLst>
              <p:tags r:id="rId21"/>
            </p:custDataLst>
          </p:nvPr>
        </p:nvSpPr>
        <p:spPr>
          <a:xfrm>
            <a:off x="1002665" y="3330621"/>
            <a:ext cx="421714" cy="385670"/>
          </a:xfrm>
          <a:prstGeom prst="rect">
            <a:avLst/>
          </a:prstGeom>
          <a:noFill/>
        </p:spPr>
        <p:txBody>
          <a:bodyPr wrap="square" rtlCol="0">
            <a:normAutofit fontScale="97500" lnSpcReduction="10000"/>
          </a:bodyPr>
          <a:lstStyle/>
          <a:p>
            <a:pPr algn="ctr">
              <a:lnSpc>
                <a:spcPct val="120000"/>
              </a:lnSpc>
            </a:pPr>
            <a:r>
              <a:rPr lang="en-US" altLang="zh-CN"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a:t>
            </a:r>
            <a:endParaRPr lang="zh-CN" altLang="en-US"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45" name="文本框 144"/>
          <p:cNvSpPr txBox="1"/>
          <p:nvPr>
            <p:custDataLst>
              <p:tags r:id="rId22"/>
            </p:custDataLst>
          </p:nvPr>
        </p:nvSpPr>
        <p:spPr>
          <a:xfrm>
            <a:off x="2229485" y="3658235"/>
            <a:ext cx="2775585" cy="711835"/>
          </a:xfrm>
          <a:prstGeom prst="rect">
            <a:avLst/>
          </a:prstGeom>
          <a:noFill/>
        </p:spPr>
        <p:txBody>
          <a:bodyPr wrap="square" rtlCol="0" anchor="ctr">
            <a:noAutofit/>
          </a:bodyPr>
          <a:lstStyle/>
          <a:p>
            <a:pPr marL="0" indent="0" algn="ctr">
              <a:lnSpc>
                <a:spcPct val="120000"/>
              </a:lnSpc>
              <a:spcBef>
                <a:spcPts val="0"/>
              </a:spcBef>
              <a:spcAft>
                <a:spcPts val="0"/>
              </a:spcAft>
              <a:buSzPct val="100000"/>
            </a:pPr>
            <a:r>
              <a:rPr lang="en-US" altLang="zh-CN" sz="1400" b="1" kern="100" dirty="0">
                <a:effectLst/>
                <a:latin typeface="仿宋" panose="02010609060101010101" charset="-122"/>
                <a:ea typeface="仿宋" panose="02010609060101010101" charset="-122"/>
                <a:sym typeface="+mn-ea"/>
              </a:rPr>
              <a:t>《</a:t>
            </a:r>
            <a:r>
              <a:rPr lang="zh-CN" altLang="en-US" sz="1400" b="1" kern="100" dirty="0">
                <a:effectLst/>
                <a:latin typeface="仿宋" panose="02010609060101010101" charset="-122"/>
                <a:ea typeface="仿宋" panose="02010609060101010101" charset="-122"/>
                <a:sym typeface="+mn-ea"/>
              </a:rPr>
              <a:t>企业安全生产标准化基本规范</a:t>
            </a:r>
            <a:r>
              <a:rPr lang="en-US" altLang="zh-CN" sz="1400" b="1" kern="100" dirty="0">
                <a:effectLst/>
                <a:latin typeface="仿宋" panose="02010609060101010101" charset="-122"/>
                <a:ea typeface="仿宋" panose="02010609060101010101" charset="-122"/>
                <a:sym typeface="+mn-ea"/>
              </a:rPr>
              <a:t>》</a:t>
            </a:r>
            <a:endParaRPr lang="en-US" altLang="zh-CN" sz="1400" b="1" kern="100" dirty="0">
              <a:effectLst/>
              <a:latin typeface="仿宋" panose="02010609060101010101" charset="-122"/>
              <a:ea typeface="仿宋" panose="02010609060101010101" charset="-122"/>
              <a:sym typeface="+mn-ea"/>
            </a:endParaRPr>
          </a:p>
          <a:p>
            <a:pPr marL="0" indent="0" algn="ctr">
              <a:lnSpc>
                <a:spcPct val="120000"/>
              </a:lnSpc>
              <a:spcBef>
                <a:spcPts val="0"/>
              </a:spcBef>
              <a:spcAft>
                <a:spcPts val="0"/>
              </a:spcAft>
              <a:buSzPct val="100000"/>
            </a:pPr>
            <a:r>
              <a:rPr lang="en-US" sz="1400" b="1" kern="100">
                <a:effectLst/>
                <a:latin typeface="仿宋" panose="02010609060101010101" charset="-122"/>
                <a:ea typeface="仿宋" panose="02010609060101010101" charset="-122"/>
                <a:sym typeface="+mn-ea"/>
              </a:rPr>
              <a:t>GB/T33000-2016</a:t>
            </a:r>
            <a:endParaRPr lang="zh-CN" altLang="en-US" sz="1400" b="1" kern="100" dirty="0">
              <a:solidFill>
                <a:srgbClr val="000000"/>
              </a:solidFill>
              <a:effectLst/>
              <a:latin typeface="仿宋" panose="02010609060101010101" charset="-122"/>
              <a:ea typeface="仿宋" panose="02010609060101010101" charset="-122"/>
            </a:endParaRPr>
          </a:p>
          <a:p>
            <a:pPr marL="0" indent="0" algn="r">
              <a:lnSpc>
                <a:spcPct val="120000"/>
              </a:lnSpc>
              <a:spcBef>
                <a:spcPts val="0"/>
              </a:spcBef>
              <a:spcAft>
                <a:spcPts val="0"/>
              </a:spcAft>
              <a:buSzPct val="100000"/>
            </a:pPr>
            <a:endParaRPr lang="zh-CN" altLang="en-US" sz="1400" b="1" kern="100" dirty="0">
              <a:solidFill>
                <a:srgbClr val="000000"/>
              </a:solidFill>
              <a:effectLst/>
              <a:latin typeface="仿宋" panose="02010609060101010101" charset="-122"/>
              <a:ea typeface="仿宋" panose="02010609060101010101" charset="-122"/>
              <a:sym typeface="+mn-ea"/>
            </a:endParaRPr>
          </a:p>
        </p:txBody>
      </p:sp>
      <p:sp>
        <p:nvSpPr>
          <p:cNvPr id="157" name="validate-search_64702"/>
          <p:cNvSpPr>
            <a:spLocks noChangeAspect="1"/>
          </p:cNvSpPr>
          <p:nvPr>
            <p:custDataLst>
              <p:tags r:id="rId23"/>
            </p:custDataLst>
          </p:nvPr>
        </p:nvSpPr>
        <p:spPr bwMode="auto">
          <a:xfrm>
            <a:off x="1426181" y="3584731"/>
            <a:ext cx="595625" cy="594724"/>
          </a:xfrm>
          <a:custGeom>
            <a:avLst/>
            <a:gdLst>
              <a:gd name="connsiteX0" fmla="*/ 444103 w 607089"/>
              <a:gd name="connsiteY0" fmla="*/ 163584 h 606152"/>
              <a:gd name="connsiteX1" fmla="*/ 469914 w 607089"/>
              <a:gd name="connsiteY1" fmla="*/ 176766 h 606152"/>
              <a:gd name="connsiteX2" fmla="*/ 475193 w 607089"/>
              <a:gd name="connsiteY2" fmla="*/ 220412 h 606152"/>
              <a:gd name="connsiteX3" fmla="*/ 378258 w 607089"/>
              <a:gd name="connsiteY3" fmla="*/ 317225 h 606152"/>
              <a:gd name="connsiteX4" fmla="*/ 346435 w 607089"/>
              <a:gd name="connsiteY4" fmla="*/ 330260 h 606152"/>
              <a:gd name="connsiteX5" fmla="*/ 313879 w 607089"/>
              <a:gd name="connsiteY5" fmla="*/ 316492 h 606152"/>
              <a:gd name="connsiteX6" fmla="*/ 248913 w 607089"/>
              <a:gd name="connsiteY6" fmla="*/ 251755 h 606152"/>
              <a:gd name="connsiteX7" fmla="*/ 242021 w 607089"/>
              <a:gd name="connsiteY7" fmla="*/ 228760 h 606152"/>
              <a:gd name="connsiteX8" fmla="*/ 254926 w 607089"/>
              <a:gd name="connsiteY8" fmla="*/ 208695 h 606152"/>
              <a:gd name="connsiteX9" fmla="*/ 280883 w 607089"/>
              <a:gd name="connsiteY9" fmla="*/ 195074 h 606152"/>
              <a:gd name="connsiteX10" fmla="*/ 297894 w 607089"/>
              <a:gd name="connsiteY10" fmla="*/ 202836 h 606152"/>
              <a:gd name="connsiteX11" fmla="*/ 342036 w 607089"/>
              <a:gd name="connsiteY11" fmla="*/ 246922 h 606152"/>
              <a:gd name="connsiteX12" fmla="*/ 346435 w 607089"/>
              <a:gd name="connsiteY12" fmla="*/ 249705 h 606152"/>
              <a:gd name="connsiteX13" fmla="*/ 350541 w 607089"/>
              <a:gd name="connsiteY13" fmla="*/ 247068 h 606152"/>
              <a:gd name="connsiteX14" fmla="*/ 426212 w 607089"/>
              <a:gd name="connsiteY14" fmla="*/ 171493 h 606152"/>
              <a:gd name="connsiteX15" fmla="*/ 444103 w 607089"/>
              <a:gd name="connsiteY15" fmla="*/ 163584 h 606152"/>
              <a:gd name="connsiteX16" fmla="*/ 360877 w 607089"/>
              <a:gd name="connsiteY16" fmla="*/ 64177 h 606152"/>
              <a:gd name="connsiteX17" fmla="*/ 232178 w 607089"/>
              <a:gd name="connsiteY17" fmla="*/ 117334 h 606152"/>
              <a:gd name="connsiteX18" fmla="*/ 232178 w 607089"/>
              <a:gd name="connsiteY18" fmla="*/ 374333 h 606152"/>
              <a:gd name="connsiteX19" fmla="*/ 489575 w 607089"/>
              <a:gd name="connsiteY19" fmla="*/ 374333 h 606152"/>
              <a:gd name="connsiteX20" fmla="*/ 489575 w 607089"/>
              <a:gd name="connsiteY20" fmla="*/ 117334 h 606152"/>
              <a:gd name="connsiteX21" fmla="*/ 360877 w 607089"/>
              <a:gd name="connsiteY21" fmla="*/ 64177 h 606152"/>
              <a:gd name="connsiteX22" fmla="*/ 360876 w 607089"/>
              <a:gd name="connsiteY22" fmla="*/ 0 h 606152"/>
              <a:gd name="connsiteX23" fmla="*/ 535041 w 607089"/>
              <a:gd name="connsiteY23" fmla="*/ 71938 h 606152"/>
              <a:gd name="connsiteX24" fmla="*/ 535041 w 607089"/>
              <a:gd name="connsiteY24" fmla="*/ 419729 h 606152"/>
              <a:gd name="connsiteX25" fmla="*/ 237751 w 607089"/>
              <a:gd name="connsiteY25" fmla="*/ 456778 h 606152"/>
              <a:gd name="connsiteX26" fmla="*/ 225138 w 607089"/>
              <a:gd name="connsiteY26" fmla="*/ 458388 h 606152"/>
              <a:gd name="connsiteX27" fmla="*/ 99740 w 607089"/>
              <a:gd name="connsiteY27" fmla="*/ 583593 h 606152"/>
              <a:gd name="connsiteX28" fmla="*/ 17607 w 607089"/>
              <a:gd name="connsiteY28" fmla="*/ 592379 h 606152"/>
              <a:gd name="connsiteX29" fmla="*/ 13794 w 607089"/>
              <a:gd name="connsiteY29" fmla="*/ 588572 h 606152"/>
              <a:gd name="connsiteX30" fmla="*/ 22594 w 607089"/>
              <a:gd name="connsiteY30" fmla="*/ 506567 h 606152"/>
              <a:gd name="connsiteX31" fmla="*/ 148139 w 607089"/>
              <a:gd name="connsiteY31" fmla="*/ 381069 h 606152"/>
              <a:gd name="connsiteX32" fmla="*/ 149606 w 607089"/>
              <a:gd name="connsiteY32" fmla="*/ 368768 h 606152"/>
              <a:gd name="connsiteX33" fmla="*/ 186712 w 607089"/>
              <a:gd name="connsiteY33" fmla="*/ 71938 h 606152"/>
              <a:gd name="connsiteX34" fmla="*/ 360876 w 607089"/>
              <a:gd name="connsiteY34" fmla="*/ 0 h 606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089" h="606152">
                <a:moveTo>
                  <a:pt x="444103" y="163584"/>
                </a:moveTo>
                <a:cubicBezTo>
                  <a:pt x="452462" y="163584"/>
                  <a:pt x="461261" y="167978"/>
                  <a:pt x="469914" y="176766"/>
                </a:cubicBezTo>
                <a:cubicBezTo>
                  <a:pt x="485459" y="192291"/>
                  <a:pt x="487365" y="208256"/>
                  <a:pt x="475193" y="220412"/>
                </a:cubicBezTo>
                <a:lnTo>
                  <a:pt x="378258" y="317225"/>
                </a:lnTo>
                <a:cubicBezTo>
                  <a:pt x="369459" y="326013"/>
                  <a:pt x="359047" y="330260"/>
                  <a:pt x="346435" y="330260"/>
                </a:cubicBezTo>
                <a:cubicBezTo>
                  <a:pt x="337783" y="330260"/>
                  <a:pt x="325171" y="327917"/>
                  <a:pt x="313879" y="316492"/>
                </a:cubicBezTo>
                <a:lnTo>
                  <a:pt x="248913" y="251755"/>
                </a:lnTo>
                <a:cubicBezTo>
                  <a:pt x="242314" y="245018"/>
                  <a:pt x="239821" y="237109"/>
                  <a:pt x="242021" y="228760"/>
                </a:cubicBezTo>
                <a:cubicBezTo>
                  <a:pt x="243634" y="222463"/>
                  <a:pt x="247887" y="215872"/>
                  <a:pt x="254926" y="208695"/>
                </a:cubicBezTo>
                <a:cubicBezTo>
                  <a:pt x="264165" y="199614"/>
                  <a:pt x="272670" y="195074"/>
                  <a:pt x="280883" y="195074"/>
                </a:cubicBezTo>
                <a:cubicBezTo>
                  <a:pt x="287042" y="195074"/>
                  <a:pt x="292761" y="197710"/>
                  <a:pt x="297894" y="202836"/>
                </a:cubicBezTo>
                <a:cubicBezTo>
                  <a:pt x="298187" y="203129"/>
                  <a:pt x="326491" y="231397"/>
                  <a:pt x="342036" y="246922"/>
                </a:cubicBezTo>
                <a:cubicBezTo>
                  <a:pt x="343649" y="248533"/>
                  <a:pt x="344529" y="249705"/>
                  <a:pt x="346435" y="249705"/>
                </a:cubicBezTo>
                <a:cubicBezTo>
                  <a:pt x="348195" y="249705"/>
                  <a:pt x="349075" y="248533"/>
                  <a:pt x="350541" y="247068"/>
                </a:cubicBezTo>
                <a:cubicBezTo>
                  <a:pt x="376058" y="221584"/>
                  <a:pt x="425626" y="172079"/>
                  <a:pt x="426212" y="171493"/>
                </a:cubicBezTo>
                <a:cubicBezTo>
                  <a:pt x="431492" y="166220"/>
                  <a:pt x="437504" y="163584"/>
                  <a:pt x="444103" y="163584"/>
                </a:cubicBezTo>
                <a:close/>
                <a:moveTo>
                  <a:pt x="360877" y="64177"/>
                </a:moveTo>
                <a:cubicBezTo>
                  <a:pt x="314274" y="64177"/>
                  <a:pt x="267671" y="81896"/>
                  <a:pt x="232178" y="117334"/>
                </a:cubicBezTo>
                <a:cubicBezTo>
                  <a:pt x="161192" y="188210"/>
                  <a:pt x="161192" y="303457"/>
                  <a:pt x="232178" y="374333"/>
                </a:cubicBezTo>
                <a:cubicBezTo>
                  <a:pt x="303164" y="445209"/>
                  <a:pt x="418589" y="445209"/>
                  <a:pt x="489575" y="374333"/>
                </a:cubicBezTo>
                <a:cubicBezTo>
                  <a:pt x="560560" y="303457"/>
                  <a:pt x="560560" y="188210"/>
                  <a:pt x="489575" y="117334"/>
                </a:cubicBezTo>
                <a:cubicBezTo>
                  <a:pt x="454082" y="81896"/>
                  <a:pt x="407479" y="64177"/>
                  <a:pt x="360877" y="64177"/>
                </a:cubicBezTo>
                <a:close/>
                <a:moveTo>
                  <a:pt x="360876" y="0"/>
                </a:moveTo>
                <a:cubicBezTo>
                  <a:pt x="423942" y="0"/>
                  <a:pt x="487008" y="23980"/>
                  <a:pt x="535041" y="71938"/>
                </a:cubicBezTo>
                <a:cubicBezTo>
                  <a:pt x="631106" y="167855"/>
                  <a:pt x="631106" y="323812"/>
                  <a:pt x="535041" y="419729"/>
                </a:cubicBezTo>
                <a:cubicBezTo>
                  <a:pt x="453495" y="501148"/>
                  <a:pt x="332350" y="513449"/>
                  <a:pt x="237751" y="456778"/>
                </a:cubicBezTo>
                <a:cubicBezTo>
                  <a:pt x="237751" y="456778"/>
                  <a:pt x="230858" y="452677"/>
                  <a:pt x="225138" y="458388"/>
                </a:cubicBezTo>
                <a:cubicBezTo>
                  <a:pt x="193752" y="489726"/>
                  <a:pt x="99740" y="583593"/>
                  <a:pt x="99740" y="583593"/>
                </a:cubicBezTo>
                <a:cubicBezTo>
                  <a:pt x="74660" y="608634"/>
                  <a:pt x="39754" y="614638"/>
                  <a:pt x="17607" y="592379"/>
                </a:cubicBezTo>
                <a:lnTo>
                  <a:pt x="13794" y="588572"/>
                </a:lnTo>
                <a:cubicBezTo>
                  <a:pt x="-8499" y="566460"/>
                  <a:pt x="-2486" y="531608"/>
                  <a:pt x="22594" y="506567"/>
                </a:cubicBezTo>
                <a:cubicBezTo>
                  <a:pt x="22594" y="506567"/>
                  <a:pt x="116753" y="412407"/>
                  <a:pt x="148139" y="381069"/>
                </a:cubicBezTo>
                <a:cubicBezTo>
                  <a:pt x="153712" y="375651"/>
                  <a:pt x="149606" y="368768"/>
                  <a:pt x="149606" y="368768"/>
                </a:cubicBezTo>
                <a:cubicBezTo>
                  <a:pt x="92846" y="274316"/>
                  <a:pt x="105166" y="153358"/>
                  <a:pt x="186712" y="71938"/>
                </a:cubicBezTo>
                <a:cubicBezTo>
                  <a:pt x="234745" y="23980"/>
                  <a:pt x="297810" y="0"/>
                  <a:pt x="360876" y="0"/>
                </a:cubicBezTo>
                <a:close/>
              </a:path>
            </a:pathLst>
          </a:custGeom>
          <a:solidFill>
            <a:schemeClr val="bg1"/>
          </a:solidFill>
          <a:ln>
            <a:noFill/>
          </a:ln>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5" name="Rectangle 8"/>
          <p:cNvSpPr>
            <a:spLocks noChangeArrowheads="1"/>
          </p:cNvSpPr>
          <p:nvPr>
            <p:custDataLst>
              <p:tags r:id="rId24"/>
            </p:custDataLst>
          </p:nvPr>
        </p:nvSpPr>
        <p:spPr bwMode="auto">
          <a:xfrm>
            <a:off x="2111916" y="4743542"/>
            <a:ext cx="2894325" cy="848834"/>
          </a:xfrm>
          <a:prstGeom prst="rect">
            <a:avLst/>
          </a:prstGeom>
          <a:solidFill>
            <a:schemeClr val="accent4"/>
          </a:solidFill>
          <a:ln>
            <a:noFill/>
          </a:ln>
        </p:spPr>
        <p:txBody>
          <a:bodyPr vert="horz" wrap="square" lIns="90000" tIns="46800" rIns="90000" bIns="46800" anchor="ctr" anchorCtr="0">
            <a:normAutofit/>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6" name="Freeform 9"/>
          <p:cNvSpPr/>
          <p:nvPr>
            <p:custDataLst>
              <p:tags r:id="rId25"/>
            </p:custDataLst>
          </p:nvPr>
        </p:nvSpPr>
        <p:spPr bwMode="auto">
          <a:xfrm>
            <a:off x="1604598" y="4606575"/>
            <a:ext cx="1010130" cy="1124570"/>
          </a:xfrm>
          <a:custGeom>
            <a:avLst/>
            <a:gdLst>
              <a:gd name="T0" fmla="*/ 0 w 235"/>
              <a:gd name="T1" fmla="*/ 86 h 262"/>
              <a:gd name="T2" fmla="*/ 20 w 235"/>
              <a:gd name="T3" fmla="*/ 51 h 262"/>
              <a:gd name="T4" fmla="*/ 98 w 235"/>
              <a:gd name="T5" fmla="*/ 7 h 262"/>
              <a:gd name="T6" fmla="*/ 138 w 235"/>
              <a:gd name="T7" fmla="*/ 7 h 262"/>
              <a:gd name="T8" fmla="*/ 215 w 235"/>
              <a:gd name="T9" fmla="*/ 51 h 262"/>
              <a:gd name="T10" fmla="*/ 235 w 235"/>
              <a:gd name="T11" fmla="*/ 86 h 262"/>
              <a:gd name="T12" fmla="*/ 235 w 235"/>
              <a:gd name="T13" fmla="*/ 176 h 262"/>
              <a:gd name="T14" fmla="*/ 215 w 235"/>
              <a:gd name="T15" fmla="*/ 210 h 262"/>
              <a:gd name="T16" fmla="*/ 138 w 235"/>
              <a:gd name="T17" fmla="*/ 255 h 262"/>
              <a:gd name="T18" fmla="*/ 98 w 235"/>
              <a:gd name="T19" fmla="*/ 255 h 262"/>
              <a:gd name="T20" fmla="*/ 20 w 235"/>
              <a:gd name="T21" fmla="*/ 210 h 262"/>
              <a:gd name="T22" fmla="*/ 0 w 235"/>
              <a:gd name="T23" fmla="*/ 176 h 262"/>
              <a:gd name="T24" fmla="*/ 0 w 235"/>
              <a:gd name="T25" fmla="*/ 8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 h="262">
                <a:moveTo>
                  <a:pt x="0" y="86"/>
                </a:moveTo>
                <a:cubicBezTo>
                  <a:pt x="0" y="73"/>
                  <a:pt x="9" y="58"/>
                  <a:pt x="20" y="51"/>
                </a:cubicBezTo>
                <a:cubicBezTo>
                  <a:pt x="98" y="7"/>
                  <a:pt x="98" y="7"/>
                  <a:pt x="98" y="7"/>
                </a:cubicBezTo>
                <a:cubicBezTo>
                  <a:pt x="109" y="0"/>
                  <a:pt x="127" y="0"/>
                  <a:pt x="138" y="7"/>
                </a:cubicBezTo>
                <a:cubicBezTo>
                  <a:pt x="215" y="51"/>
                  <a:pt x="215" y="51"/>
                  <a:pt x="215" y="51"/>
                </a:cubicBezTo>
                <a:cubicBezTo>
                  <a:pt x="226" y="58"/>
                  <a:pt x="235" y="73"/>
                  <a:pt x="235" y="86"/>
                </a:cubicBezTo>
                <a:cubicBezTo>
                  <a:pt x="235" y="176"/>
                  <a:pt x="235" y="176"/>
                  <a:pt x="235" y="176"/>
                </a:cubicBezTo>
                <a:cubicBezTo>
                  <a:pt x="235" y="188"/>
                  <a:pt x="226" y="204"/>
                  <a:pt x="215" y="210"/>
                </a:cubicBezTo>
                <a:cubicBezTo>
                  <a:pt x="138" y="255"/>
                  <a:pt x="138" y="255"/>
                  <a:pt x="138" y="255"/>
                </a:cubicBezTo>
                <a:cubicBezTo>
                  <a:pt x="127" y="262"/>
                  <a:pt x="109" y="262"/>
                  <a:pt x="98" y="255"/>
                </a:cubicBezTo>
                <a:cubicBezTo>
                  <a:pt x="20" y="210"/>
                  <a:pt x="20" y="210"/>
                  <a:pt x="20" y="210"/>
                </a:cubicBezTo>
                <a:cubicBezTo>
                  <a:pt x="9" y="204"/>
                  <a:pt x="0" y="188"/>
                  <a:pt x="0" y="176"/>
                </a:cubicBezTo>
                <a:lnTo>
                  <a:pt x="0" y="86"/>
                </a:lnTo>
                <a:close/>
              </a:path>
            </a:pathLst>
          </a:custGeom>
          <a:solidFill>
            <a:schemeClr val="accent1"/>
          </a:solidFill>
          <a:ln>
            <a:noFill/>
          </a:ln>
        </p:spPr>
        <p:txBody>
          <a:bodyPr vert="horz" wrap="square" lIns="90000" tIns="46800" rIns="90000" bIns="46800" anchor="ctr" anchorCtr="0">
            <a:normAutofit/>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7" name="Oval 42"/>
          <p:cNvSpPr>
            <a:spLocks noChangeArrowheads="1"/>
          </p:cNvSpPr>
          <p:nvPr>
            <p:custDataLst>
              <p:tags r:id="rId26"/>
            </p:custDataLst>
          </p:nvPr>
        </p:nvSpPr>
        <p:spPr bwMode="auto">
          <a:xfrm>
            <a:off x="1400950" y="4606575"/>
            <a:ext cx="398285" cy="395582"/>
          </a:xfrm>
          <a:prstGeom prst="ellipse">
            <a:avLst/>
          </a:prstGeom>
          <a:solidFill>
            <a:schemeClr val="accent4"/>
          </a:solidFill>
          <a:ln>
            <a:noFill/>
          </a:ln>
        </p:spPr>
        <p:txBody>
          <a:bodyPr vert="horz" wrap="square" lIns="90000" tIns="46800" rIns="90000" bIns="46800" anchor="ctr" anchorCtr="0">
            <a:normAutofit fontScale="82500" lnSpcReduction="20000"/>
          </a:bodyPr>
          <a:lstStyle/>
          <a:p>
            <a:pPr algn="ctr">
              <a:lnSpc>
                <a:spcPct val="140000"/>
              </a:lnSpc>
            </a:pPr>
            <a:endParaRPr lang="zh-CN" altLang="en-US" sz="13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8" name="文本框 137"/>
          <p:cNvSpPr txBox="1"/>
          <p:nvPr>
            <p:custDataLst>
              <p:tags r:id="rId27"/>
            </p:custDataLst>
          </p:nvPr>
        </p:nvSpPr>
        <p:spPr>
          <a:xfrm>
            <a:off x="1388335" y="4628201"/>
            <a:ext cx="421714" cy="385670"/>
          </a:xfrm>
          <a:prstGeom prst="rect">
            <a:avLst/>
          </a:prstGeom>
          <a:noFill/>
        </p:spPr>
        <p:txBody>
          <a:bodyPr wrap="square" rtlCol="0">
            <a:normAutofit fontScale="97500" lnSpcReduction="10000"/>
          </a:bodyPr>
          <a:lstStyle/>
          <a:p>
            <a:pPr algn="ctr">
              <a:lnSpc>
                <a:spcPct val="120000"/>
              </a:lnSpc>
            </a:pPr>
            <a:r>
              <a:rPr lang="en-US" altLang="zh-CN"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a:t>
            </a:r>
            <a:endParaRPr lang="zh-CN" altLang="en-US"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39" name="文本框 138"/>
          <p:cNvSpPr txBox="1"/>
          <p:nvPr>
            <p:custDataLst>
              <p:tags r:id="rId28"/>
            </p:custDataLst>
          </p:nvPr>
        </p:nvSpPr>
        <p:spPr>
          <a:xfrm>
            <a:off x="2459990" y="5013960"/>
            <a:ext cx="2546350" cy="791845"/>
          </a:xfrm>
          <a:prstGeom prst="rect">
            <a:avLst/>
          </a:prstGeom>
          <a:noFill/>
        </p:spPr>
        <p:txBody>
          <a:bodyPr wrap="square" rtlCol="0" anchor="ctr">
            <a:normAutofit/>
          </a:bodyPr>
          <a:lstStyle/>
          <a:p>
            <a:pPr marL="0" indent="0" algn="ctr">
              <a:lnSpc>
                <a:spcPct val="120000"/>
              </a:lnSpc>
              <a:spcBef>
                <a:spcPts val="0"/>
              </a:spcBef>
              <a:spcAft>
                <a:spcPts val="0"/>
              </a:spcAft>
              <a:buSzPct val="100000"/>
            </a:pPr>
            <a:r>
              <a:rPr lang="en-US" altLang="zh-CN" sz="1400" b="1" kern="100" dirty="0">
                <a:effectLst/>
                <a:latin typeface="仿宋" panose="02010609060101010101" charset="-122"/>
                <a:ea typeface="仿宋" panose="02010609060101010101" charset="-122"/>
                <a:sym typeface="+mn-ea"/>
              </a:rPr>
              <a:t>《</a:t>
            </a:r>
            <a:r>
              <a:rPr lang="zh-CN" altLang="en-US" sz="1400" b="1" kern="100" dirty="0">
                <a:effectLst/>
                <a:latin typeface="仿宋" panose="02010609060101010101" charset="-122"/>
                <a:ea typeface="仿宋" panose="02010609060101010101" charset="-122"/>
                <a:sym typeface="+mn-ea"/>
              </a:rPr>
              <a:t>施工企业安全生产评价标准</a:t>
            </a:r>
            <a:r>
              <a:rPr lang="en-US" altLang="zh-CN" sz="1400" b="1" kern="100" dirty="0">
                <a:effectLst/>
                <a:latin typeface="仿宋" panose="02010609060101010101" charset="-122"/>
                <a:ea typeface="仿宋" panose="02010609060101010101" charset="-122"/>
                <a:sym typeface="+mn-ea"/>
              </a:rPr>
              <a:t>》</a:t>
            </a:r>
            <a:endParaRPr lang="en-US" altLang="zh-CN" sz="1400" b="1" kern="100" dirty="0">
              <a:effectLst/>
              <a:latin typeface="仿宋" panose="02010609060101010101" charset="-122"/>
              <a:ea typeface="仿宋" panose="02010609060101010101" charset="-122"/>
              <a:sym typeface="+mn-ea"/>
            </a:endParaRPr>
          </a:p>
          <a:p>
            <a:pPr marL="0" indent="0" algn="ctr">
              <a:lnSpc>
                <a:spcPct val="120000"/>
              </a:lnSpc>
              <a:spcBef>
                <a:spcPts val="0"/>
              </a:spcBef>
              <a:spcAft>
                <a:spcPts val="0"/>
              </a:spcAft>
              <a:buSzPct val="100000"/>
            </a:pPr>
            <a:r>
              <a:rPr lang="en-US" sz="1400" b="1" kern="100">
                <a:effectLst/>
                <a:latin typeface="仿宋" panose="02010609060101010101" charset="-122"/>
                <a:ea typeface="仿宋" panose="02010609060101010101" charset="-122"/>
                <a:sym typeface="+mn-ea"/>
              </a:rPr>
              <a:t>JGJ/T77-2010</a:t>
            </a:r>
            <a:endParaRPr lang="en-US" sz="1400" b="1" kern="100">
              <a:solidFill>
                <a:srgbClr val="000000"/>
              </a:solidFill>
              <a:effectLst/>
              <a:latin typeface="仿宋" panose="02010609060101010101" charset="-122"/>
              <a:ea typeface="仿宋" panose="02010609060101010101" charset="-122"/>
            </a:endParaRPr>
          </a:p>
          <a:p>
            <a:pPr marL="0" indent="0" algn="r">
              <a:lnSpc>
                <a:spcPct val="120000"/>
              </a:lnSpc>
              <a:spcBef>
                <a:spcPts val="0"/>
              </a:spcBef>
              <a:spcAft>
                <a:spcPts val="0"/>
              </a:spcAft>
              <a:buSzPct val="100000"/>
            </a:pPr>
            <a:endParaRPr lang="zh-CN" altLang="en-US" sz="1400" b="1" kern="100" dirty="0">
              <a:solidFill>
                <a:srgbClr val="000000"/>
              </a:solidFill>
              <a:effectLst/>
              <a:latin typeface="仿宋" panose="02010609060101010101" charset="-122"/>
              <a:ea typeface="仿宋" panose="02010609060101010101" charset="-122"/>
            </a:endParaRPr>
          </a:p>
          <a:p>
            <a:pPr marL="0" indent="0" algn="r">
              <a:lnSpc>
                <a:spcPct val="120000"/>
              </a:lnSpc>
              <a:spcBef>
                <a:spcPts val="0"/>
              </a:spcBef>
              <a:spcAft>
                <a:spcPts val="0"/>
              </a:spcAft>
              <a:buSzPct val="100000"/>
            </a:pPr>
            <a:endParaRPr lang="zh-CN" altLang="en-US" sz="1400">
              <a:solidFill>
                <a:srgbClr val="000000"/>
              </a:solidFill>
              <a:latin typeface="Arial" panose="020B0604020202020204" pitchFamily="34" charset="0"/>
              <a:ea typeface="微软雅黑" panose="020B0503020204020204" pitchFamily="34" charset="-122"/>
              <a:sym typeface="+mn-ea"/>
            </a:endParaRPr>
          </a:p>
        </p:txBody>
      </p:sp>
      <p:sp>
        <p:nvSpPr>
          <p:cNvPr id="158" name="two-coin-stacks_72132"/>
          <p:cNvSpPr>
            <a:spLocks noChangeAspect="1"/>
          </p:cNvSpPr>
          <p:nvPr>
            <p:custDataLst>
              <p:tags r:id="rId29"/>
            </p:custDataLst>
          </p:nvPr>
        </p:nvSpPr>
        <p:spPr bwMode="auto">
          <a:xfrm>
            <a:off x="1810949" y="4875102"/>
            <a:ext cx="595625" cy="587515"/>
          </a:xfrm>
          <a:custGeom>
            <a:avLst/>
            <a:gdLst>
              <a:gd name="connsiteX0" fmla="*/ 261001 w 608698"/>
              <a:gd name="connsiteY0" fmla="*/ 479068 h 600088"/>
              <a:gd name="connsiteX1" fmla="*/ 432425 w 608698"/>
              <a:gd name="connsiteY1" fmla="*/ 554184 h 600088"/>
              <a:gd name="connsiteX2" fmla="*/ 603774 w 608698"/>
              <a:gd name="connsiteY2" fmla="*/ 479068 h 600088"/>
              <a:gd name="connsiteX3" fmla="*/ 608697 w 608698"/>
              <a:gd name="connsiteY3" fmla="*/ 502020 h 600088"/>
              <a:gd name="connsiteX4" fmla="*/ 432425 w 608698"/>
              <a:gd name="connsiteY4" fmla="*/ 600088 h 600088"/>
              <a:gd name="connsiteX5" fmla="*/ 256152 w 608698"/>
              <a:gd name="connsiteY5" fmla="*/ 502020 h 600088"/>
              <a:gd name="connsiteX6" fmla="*/ 261001 w 608698"/>
              <a:gd name="connsiteY6" fmla="*/ 479068 h 600088"/>
              <a:gd name="connsiteX7" fmla="*/ 4924 w 608698"/>
              <a:gd name="connsiteY7" fmla="*/ 382605 h 600088"/>
              <a:gd name="connsiteX8" fmla="*/ 176285 w 608698"/>
              <a:gd name="connsiteY8" fmla="*/ 457793 h 600088"/>
              <a:gd name="connsiteX9" fmla="*/ 236041 w 608698"/>
              <a:gd name="connsiteY9" fmla="*/ 451980 h 600088"/>
              <a:gd name="connsiteX10" fmla="*/ 231640 w 608698"/>
              <a:gd name="connsiteY10" fmla="*/ 462264 h 600088"/>
              <a:gd name="connsiteX11" fmla="*/ 225000 w 608698"/>
              <a:gd name="connsiteY11" fmla="*/ 493412 h 600088"/>
              <a:gd name="connsiteX12" fmla="*/ 225298 w 608698"/>
              <a:gd name="connsiteY12" fmla="*/ 499820 h 600088"/>
              <a:gd name="connsiteX13" fmla="*/ 176285 w 608698"/>
              <a:gd name="connsiteY13" fmla="*/ 503695 h 600088"/>
              <a:gd name="connsiteX14" fmla="*/ 0 w 608698"/>
              <a:gd name="connsiteY14" fmla="*/ 405556 h 600088"/>
              <a:gd name="connsiteX15" fmla="*/ 4924 w 608698"/>
              <a:gd name="connsiteY15" fmla="*/ 382605 h 600088"/>
              <a:gd name="connsiteX16" fmla="*/ 261001 w 608698"/>
              <a:gd name="connsiteY16" fmla="*/ 375478 h 600088"/>
              <a:gd name="connsiteX17" fmla="*/ 432425 w 608698"/>
              <a:gd name="connsiteY17" fmla="*/ 450622 h 600088"/>
              <a:gd name="connsiteX18" fmla="*/ 603774 w 608698"/>
              <a:gd name="connsiteY18" fmla="*/ 375478 h 600088"/>
              <a:gd name="connsiteX19" fmla="*/ 608697 w 608698"/>
              <a:gd name="connsiteY19" fmla="*/ 398416 h 600088"/>
              <a:gd name="connsiteX20" fmla="*/ 432425 w 608698"/>
              <a:gd name="connsiteY20" fmla="*/ 496498 h 600088"/>
              <a:gd name="connsiteX21" fmla="*/ 256152 w 608698"/>
              <a:gd name="connsiteY21" fmla="*/ 398416 h 600088"/>
              <a:gd name="connsiteX22" fmla="*/ 261001 w 608698"/>
              <a:gd name="connsiteY22" fmla="*/ 375478 h 600088"/>
              <a:gd name="connsiteX23" fmla="*/ 4924 w 608698"/>
              <a:gd name="connsiteY23" fmla="*/ 279086 h 600088"/>
              <a:gd name="connsiteX24" fmla="*/ 176285 w 608698"/>
              <a:gd name="connsiteY24" fmla="*/ 354274 h 600088"/>
              <a:gd name="connsiteX25" fmla="*/ 236041 w 608698"/>
              <a:gd name="connsiteY25" fmla="*/ 348461 h 600088"/>
              <a:gd name="connsiteX26" fmla="*/ 231640 w 608698"/>
              <a:gd name="connsiteY26" fmla="*/ 358745 h 600088"/>
              <a:gd name="connsiteX27" fmla="*/ 225000 w 608698"/>
              <a:gd name="connsiteY27" fmla="*/ 389818 h 600088"/>
              <a:gd name="connsiteX28" fmla="*/ 225298 w 608698"/>
              <a:gd name="connsiteY28" fmla="*/ 396301 h 600088"/>
              <a:gd name="connsiteX29" fmla="*/ 176285 w 608698"/>
              <a:gd name="connsiteY29" fmla="*/ 400176 h 600088"/>
              <a:gd name="connsiteX30" fmla="*/ 0 w 608698"/>
              <a:gd name="connsiteY30" fmla="*/ 302037 h 600088"/>
              <a:gd name="connsiteX31" fmla="*/ 4924 w 608698"/>
              <a:gd name="connsiteY31" fmla="*/ 279086 h 600088"/>
              <a:gd name="connsiteX32" fmla="*/ 261001 w 608698"/>
              <a:gd name="connsiteY32" fmla="*/ 271959 h 600088"/>
              <a:gd name="connsiteX33" fmla="*/ 432425 w 608698"/>
              <a:gd name="connsiteY33" fmla="*/ 347103 h 600088"/>
              <a:gd name="connsiteX34" fmla="*/ 603774 w 608698"/>
              <a:gd name="connsiteY34" fmla="*/ 271959 h 600088"/>
              <a:gd name="connsiteX35" fmla="*/ 608697 w 608698"/>
              <a:gd name="connsiteY35" fmla="*/ 294897 h 600088"/>
              <a:gd name="connsiteX36" fmla="*/ 432425 w 608698"/>
              <a:gd name="connsiteY36" fmla="*/ 392979 h 600088"/>
              <a:gd name="connsiteX37" fmla="*/ 256152 w 608698"/>
              <a:gd name="connsiteY37" fmla="*/ 294897 h 600088"/>
              <a:gd name="connsiteX38" fmla="*/ 261001 w 608698"/>
              <a:gd name="connsiteY38" fmla="*/ 271959 h 600088"/>
              <a:gd name="connsiteX39" fmla="*/ 4924 w 608698"/>
              <a:gd name="connsiteY39" fmla="*/ 175567 h 600088"/>
              <a:gd name="connsiteX40" fmla="*/ 176285 w 608698"/>
              <a:gd name="connsiteY40" fmla="*/ 250713 h 600088"/>
              <a:gd name="connsiteX41" fmla="*/ 236041 w 608698"/>
              <a:gd name="connsiteY41" fmla="*/ 244904 h 600088"/>
              <a:gd name="connsiteX42" fmla="*/ 231640 w 608698"/>
              <a:gd name="connsiteY42" fmla="*/ 255182 h 600088"/>
              <a:gd name="connsiteX43" fmla="*/ 225000 w 608698"/>
              <a:gd name="connsiteY43" fmla="*/ 286238 h 600088"/>
              <a:gd name="connsiteX44" fmla="*/ 225298 w 608698"/>
              <a:gd name="connsiteY44" fmla="*/ 292718 h 600088"/>
              <a:gd name="connsiteX45" fmla="*/ 176285 w 608698"/>
              <a:gd name="connsiteY45" fmla="*/ 296516 h 600088"/>
              <a:gd name="connsiteX46" fmla="*/ 0 w 608698"/>
              <a:gd name="connsiteY46" fmla="*/ 198506 h 600088"/>
              <a:gd name="connsiteX47" fmla="*/ 4924 w 608698"/>
              <a:gd name="connsiteY47" fmla="*/ 175567 h 600088"/>
              <a:gd name="connsiteX48" fmla="*/ 432425 w 608698"/>
              <a:gd name="connsiteY48" fmla="*/ 96392 h 600088"/>
              <a:gd name="connsiteX49" fmla="*/ 608698 w 608698"/>
              <a:gd name="connsiteY49" fmla="*/ 194443 h 600088"/>
              <a:gd name="connsiteX50" fmla="*/ 432425 w 608698"/>
              <a:gd name="connsiteY50" fmla="*/ 292494 h 600088"/>
              <a:gd name="connsiteX51" fmla="*/ 256152 w 608698"/>
              <a:gd name="connsiteY51" fmla="*/ 194443 h 600088"/>
              <a:gd name="connsiteX52" fmla="*/ 432425 w 608698"/>
              <a:gd name="connsiteY52" fmla="*/ 96392 h 600088"/>
              <a:gd name="connsiteX53" fmla="*/ 176258 w 608698"/>
              <a:gd name="connsiteY53" fmla="*/ 0 h 600088"/>
              <a:gd name="connsiteX54" fmla="*/ 347817 w 608698"/>
              <a:gd name="connsiteY54" fmla="*/ 75446 h 600088"/>
              <a:gd name="connsiteX55" fmla="*/ 224966 w 608698"/>
              <a:gd name="connsiteY55" fmla="*/ 185823 h 600088"/>
              <a:gd name="connsiteX56" fmla="*/ 225264 w 608698"/>
              <a:gd name="connsiteY56" fmla="*/ 192228 h 600088"/>
              <a:gd name="connsiteX57" fmla="*/ 176258 w 608698"/>
              <a:gd name="connsiteY57" fmla="*/ 196101 h 600088"/>
              <a:gd name="connsiteX58" fmla="*/ 0 w 608698"/>
              <a:gd name="connsiteY58" fmla="*/ 98013 h 600088"/>
              <a:gd name="connsiteX59" fmla="*/ 176258 w 608698"/>
              <a:gd name="connsiteY59" fmla="*/ 0 h 60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8698" h="600088">
                <a:moveTo>
                  <a:pt x="261001" y="479068"/>
                </a:moveTo>
                <a:cubicBezTo>
                  <a:pt x="279575" y="522140"/>
                  <a:pt x="349249" y="554184"/>
                  <a:pt x="432425" y="554184"/>
                </a:cubicBezTo>
                <a:cubicBezTo>
                  <a:pt x="515600" y="554184"/>
                  <a:pt x="585199" y="522140"/>
                  <a:pt x="603774" y="479068"/>
                </a:cubicBezTo>
                <a:cubicBezTo>
                  <a:pt x="606981" y="486371"/>
                  <a:pt x="608697" y="494046"/>
                  <a:pt x="608697" y="502020"/>
                </a:cubicBezTo>
                <a:cubicBezTo>
                  <a:pt x="608697" y="556196"/>
                  <a:pt x="529774" y="600088"/>
                  <a:pt x="432425" y="600088"/>
                </a:cubicBezTo>
                <a:cubicBezTo>
                  <a:pt x="335076" y="600088"/>
                  <a:pt x="256152" y="556196"/>
                  <a:pt x="256152" y="502020"/>
                </a:cubicBezTo>
                <a:cubicBezTo>
                  <a:pt x="256152" y="494046"/>
                  <a:pt x="257868" y="486371"/>
                  <a:pt x="261001" y="479068"/>
                </a:cubicBezTo>
                <a:close/>
                <a:moveTo>
                  <a:pt x="4924" y="382605"/>
                </a:moveTo>
                <a:cubicBezTo>
                  <a:pt x="23425" y="425750"/>
                  <a:pt x="93103" y="457793"/>
                  <a:pt x="176285" y="457793"/>
                </a:cubicBezTo>
                <a:cubicBezTo>
                  <a:pt x="197248" y="457793"/>
                  <a:pt x="217391" y="455781"/>
                  <a:pt x="236041" y="451980"/>
                </a:cubicBezTo>
                <a:lnTo>
                  <a:pt x="231640" y="462264"/>
                </a:lnTo>
                <a:cubicBezTo>
                  <a:pt x="227238" y="472398"/>
                  <a:pt x="225000" y="482905"/>
                  <a:pt x="225000" y="493412"/>
                </a:cubicBezTo>
                <a:cubicBezTo>
                  <a:pt x="225000" y="495573"/>
                  <a:pt x="225149" y="497734"/>
                  <a:pt x="225298" y="499820"/>
                </a:cubicBezTo>
                <a:cubicBezTo>
                  <a:pt x="209781" y="502354"/>
                  <a:pt x="193294" y="503695"/>
                  <a:pt x="176285" y="503695"/>
                </a:cubicBezTo>
                <a:cubicBezTo>
                  <a:pt x="78929" y="503695"/>
                  <a:pt x="0" y="459730"/>
                  <a:pt x="0" y="405556"/>
                </a:cubicBezTo>
                <a:cubicBezTo>
                  <a:pt x="0" y="397657"/>
                  <a:pt x="1716" y="389982"/>
                  <a:pt x="4924" y="382605"/>
                </a:cubicBezTo>
                <a:close/>
                <a:moveTo>
                  <a:pt x="261001" y="375478"/>
                </a:moveTo>
                <a:cubicBezTo>
                  <a:pt x="279575" y="418598"/>
                  <a:pt x="349249" y="450622"/>
                  <a:pt x="432425" y="450622"/>
                </a:cubicBezTo>
                <a:cubicBezTo>
                  <a:pt x="515600" y="450622"/>
                  <a:pt x="585199" y="418598"/>
                  <a:pt x="603774" y="375478"/>
                </a:cubicBezTo>
                <a:cubicBezTo>
                  <a:pt x="606981" y="382851"/>
                  <a:pt x="608697" y="390522"/>
                  <a:pt x="608697" y="398416"/>
                </a:cubicBezTo>
                <a:cubicBezTo>
                  <a:pt x="608697" y="452558"/>
                  <a:pt x="529774" y="496498"/>
                  <a:pt x="432425" y="496498"/>
                </a:cubicBezTo>
                <a:cubicBezTo>
                  <a:pt x="335076" y="496498"/>
                  <a:pt x="256152" y="452558"/>
                  <a:pt x="256152" y="398416"/>
                </a:cubicBezTo>
                <a:cubicBezTo>
                  <a:pt x="256152" y="390522"/>
                  <a:pt x="257868" y="382851"/>
                  <a:pt x="261001" y="375478"/>
                </a:cubicBezTo>
                <a:close/>
                <a:moveTo>
                  <a:pt x="4924" y="279086"/>
                </a:moveTo>
                <a:cubicBezTo>
                  <a:pt x="23425" y="322231"/>
                  <a:pt x="93103" y="354274"/>
                  <a:pt x="176285" y="354274"/>
                </a:cubicBezTo>
                <a:cubicBezTo>
                  <a:pt x="197248" y="354274"/>
                  <a:pt x="217391" y="352187"/>
                  <a:pt x="236041" y="348461"/>
                </a:cubicBezTo>
                <a:lnTo>
                  <a:pt x="231640" y="358745"/>
                </a:lnTo>
                <a:cubicBezTo>
                  <a:pt x="227238" y="368879"/>
                  <a:pt x="225000" y="379311"/>
                  <a:pt x="225000" y="389818"/>
                </a:cubicBezTo>
                <a:cubicBezTo>
                  <a:pt x="225000" y="392054"/>
                  <a:pt x="225149" y="394140"/>
                  <a:pt x="225298" y="396301"/>
                </a:cubicBezTo>
                <a:cubicBezTo>
                  <a:pt x="209781" y="398835"/>
                  <a:pt x="193294" y="400176"/>
                  <a:pt x="176285" y="400176"/>
                </a:cubicBezTo>
                <a:cubicBezTo>
                  <a:pt x="78929" y="400176"/>
                  <a:pt x="0" y="356211"/>
                  <a:pt x="0" y="302037"/>
                </a:cubicBezTo>
                <a:cubicBezTo>
                  <a:pt x="0" y="294138"/>
                  <a:pt x="1716" y="286463"/>
                  <a:pt x="4924" y="279086"/>
                </a:cubicBezTo>
                <a:close/>
                <a:moveTo>
                  <a:pt x="261001" y="271959"/>
                </a:moveTo>
                <a:cubicBezTo>
                  <a:pt x="279575" y="315079"/>
                  <a:pt x="349249" y="347103"/>
                  <a:pt x="432425" y="347103"/>
                </a:cubicBezTo>
                <a:cubicBezTo>
                  <a:pt x="515600" y="347103"/>
                  <a:pt x="585199" y="315079"/>
                  <a:pt x="603774" y="271959"/>
                </a:cubicBezTo>
                <a:cubicBezTo>
                  <a:pt x="606981" y="279332"/>
                  <a:pt x="608697" y="287003"/>
                  <a:pt x="608697" y="294897"/>
                </a:cubicBezTo>
                <a:cubicBezTo>
                  <a:pt x="608697" y="349039"/>
                  <a:pt x="529774" y="392979"/>
                  <a:pt x="432425" y="392979"/>
                </a:cubicBezTo>
                <a:cubicBezTo>
                  <a:pt x="335076" y="392979"/>
                  <a:pt x="256152" y="349039"/>
                  <a:pt x="256152" y="294897"/>
                </a:cubicBezTo>
                <a:cubicBezTo>
                  <a:pt x="256152" y="287003"/>
                  <a:pt x="257868" y="279332"/>
                  <a:pt x="261001" y="271959"/>
                </a:cubicBezTo>
                <a:close/>
                <a:moveTo>
                  <a:pt x="4924" y="175567"/>
                </a:moveTo>
                <a:cubicBezTo>
                  <a:pt x="23425" y="218689"/>
                  <a:pt x="93103" y="250713"/>
                  <a:pt x="176285" y="250713"/>
                </a:cubicBezTo>
                <a:cubicBezTo>
                  <a:pt x="197248" y="250713"/>
                  <a:pt x="217391" y="248628"/>
                  <a:pt x="236041" y="244904"/>
                </a:cubicBezTo>
                <a:lnTo>
                  <a:pt x="231640" y="255182"/>
                </a:lnTo>
                <a:cubicBezTo>
                  <a:pt x="227238" y="265311"/>
                  <a:pt x="225000" y="275737"/>
                  <a:pt x="225000" y="286238"/>
                </a:cubicBezTo>
                <a:cubicBezTo>
                  <a:pt x="225000" y="288398"/>
                  <a:pt x="225149" y="290558"/>
                  <a:pt x="225298" y="292718"/>
                </a:cubicBezTo>
                <a:cubicBezTo>
                  <a:pt x="209781" y="295175"/>
                  <a:pt x="193294" y="296516"/>
                  <a:pt x="176285" y="296516"/>
                </a:cubicBezTo>
                <a:cubicBezTo>
                  <a:pt x="78929" y="296516"/>
                  <a:pt x="0" y="252650"/>
                  <a:pt x="0" y="198506"/>
                </a:cubicBezTo>
                <a:cubicBezTo>
                  <a:pt x="0" y="190611"/>
                  <a:pt x="1716" y="182940"/>
                  <a:pt x="4924" y="175567"/>
                </a:cubicBezTo>
                <a:close/>
                <a:moveTo>
                  <a:pt x="432425" y="96392"/>
                </a:moveTo>
                <a:cubicBezTo>
                  <a:pt x="529778" y="96392"/>
                  <a:pt x="608698" y="140291"/>
                  <a:pt x="608698" y="194443"/>
                </a:cubicBezTo>
                <a:cubicBezTo>
                  <a:pt x="608698" y="248595"/>
                  <a:pt x="529778" y="292494"/>
                  <a:pt x="432425" y="292494"/>
                </a:cubicBezTo>
                <a:cubicBezTo>
                  <a:pt x="335072" y="292494"/>
                  <a:pt x="256152" y="248595"/>
                  <a:pt x="256152" y="194443"/>
                </a:cubicBezTo>
                <a:cubicBezTo>
                  <a:pt x="256152" y="140291"/>
                  <a:pt x="335072" y="96392"/>
                  <a:pt x="432425" y="96392"/>
                </a:cubicBezTo>
                <a:close/>
                <a:moveTo>
                  <a:pt x="176258" y="0"/>
                </a:moveTo>
                <a:cubicBezTo>
                  <a:pt x="259651" y="0"/>
                  <a:pt x="329542" y="32175"/>
                  <a:pt x="347817" y="75446"/>
                </a:cubicBezTo>
                <a:cubicBezTo>
                  <a:pt x="275166" y="92800"/>
                  <a:pt x="224966" y="135103"/>
                  <a:pt x="224966" y="185823"/>
                </a:cubicBezTo>
                <a:cubicBezTo>
                  <a:pt x="224966" y="187983"/>
                  <a:pt x="225115" y="190143"/>
                  <a:pt x="225264" y="192228"/>
                </a:cubicBezTo>
                <a:cubicBezTo>
                  <a:pt x="209749" y="194760"/>
                  <a:pt x="193265" y="196101"/>
                  <a:pt x="176258" y="196101"/>
                </a:cubicBezTo>
                <a:cubicBezTo>
                  <a:pt x="78917" y="196101"/>
                  <a:pt x="0" y="152159"/>
                  <a:pt x="0" y="98013"/>
                </a:cubicBezTo>
                <a:cubicBezTo>
                  <a:pt x="0" y="43868"/>
                  <a:pt x="78917" y="0"/>
                  <a:pt x="176258" y="0"/>
                </a:cubicBezTo>
                <a:close/>
              </a:path>
            </a:pathLst>
          </a:custGeom>
          <a:solidFill>
            <a:schemeClr val="bg1"/>
          </a:solidFill>
          <a:ln>
            <a:noFill/>
          </a:ln>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6" name="Rectangle 8"/>
          <p:cNvSpPr>
            <a:spLocks noChangeArrowheads="1"/>
          </p:cNvSpPr>
          <p:nvPr>
            <p:custDataLst>
              <p:tags r:id="rId30"/>
            </p:custDataLst>
          </p:nvPr>
        </p:nvSpPr>
        <p:spPr bwMode="auto">
          <a:xfrm>
            <a:off x="7234654" y="4099257"/>
            <a:ext cx="3287203" cy="848834"/>
          </a:xfrm>
          <a:prstGeom prst="rect">
            <a:avLst/>
          </a:prstGeom>
          <a:solidFill>
            <a:schemeClr val="accent4"/>
          </a:solidFill>
          <a:ln>
            <a:noFill/>
          </a:ln>
        </p:spPr>
        <p:txBody>
          <a:bodyPr vert="horz" wrap="square" lIns="90000" tIns="46800" rIns="90000" bIns="46800" anchor="ctr" anchorCtr="0">
            <a:normAutofit/>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7" name="文本框 166"/>
          <p:cNvSpPr txBox="1"/>
          <p:nvPr>
            <p:custDataLst>
              <p:tags r:id="rId31"/>
            </p:custDataLst>
          </p:nvPr>
        </p:nvSpPr>
        <p:spPr>
          <a:xfrm>
            <a:off x="7322284" y="4322826"/>
            <a:ext cx="2546501" cy="711867"/>
          </a:xfrm>
          <a:prstGeom prst="rect">
            <a:avLst/>
          </a:prstGeom>
          <a:noFill/>
        </p:spPr>
        <p:txBody>
          <a:bodyPr wrap="square" rtlCol="0" anchor="ctr">
            <a:normAutofit/>
          </a:bodyPr>
          <a:lstStyle/>
          <a:p>
            <a:pPr algn="ctr">
              <a:lnSpc>
                <a:spcPct val="120000"/>
              </a:lnSpc>
            </a:pPr>
            <a:r>
              <a:rPr lang="en-US" altLang="zh-CN" sz="1400" b="1" kern="100" dirty="0">
                <a:effectLst/>
                <a:latin typeface="仿宋" panose="02010609060101010101" charset="-122"/>
                <a:ea typeface="仿宋" panose="02010609060101010101" charset="-122"/>
                <a:sym typeface="+mn-ea"/>
              </a:rPr>
              <a:t>《</a:t>
            </a:r>
            <a:r>
              <a:rPr lang="zh-CN" altLang="en-US" sz="1400" b="1" kern="100" dirty="0">
                <a:effectLst/>
                <a:latin typeface="仿宋" panose="02010609060101010101" charset="-122"/>
                <a:ea typeface="仿宋" panose="02010609060101010101" charset="-122"/>
                <a:sym typeface="+mn-ea"/>
              </a:rPr>
              <a:t>施工企业安全生产管理规范</a:t>
            </a:r>
            <a:r>
              <a:rPr lang="en-US" altLang="zh-CN" sz="1400" b="1" kern="100" dirty="0">
                <a:effectLst/>
                <a:latin typeface="仿宋" panose="02010609060101010101" charset="-122"/>
                <a:ea typeface="仿宋" panose="02010609060101010101" charset="-122"/>
                <a:sym typeface="+mn-ea"/>
              </a:rPr>
              <a:t>》</a:t>
            </a:r>
            <a:endParaRPr lang="en-US" altLang="zh-CN" sz="1400" b="1" kern="100" dirty="0">
              <a:effectLst/>
              <a:latin typeface="仿宋" panose="02010609060101010101" charset="-122"/>
              <a:ea typeface="仿宋" panose="02010609060101010101" charset="-122"/>
              <a:sym typeface="+mn-ea"/>
            </a:endParaRPr>
          </a:p>
          <a:p>
            <a:pPr algn="ctr">
              <a:lnSpc>
                <a:spcPct val="120000"/>
              </a:lnSpc>
            </a:pPr>
            <a:r>
              <a:rPr lang="en-US" sz="1400" b="1" kern="100">
                <a:effectLst/>
                <a:latin typeface="仿宋" panose="02010609060101010101" charset="-122"/>
                <a:ea typeface="仿宋" panose="02010609060101010101" charset="-122"/>
                <a:sym typeface="+mn-ea"/>
              </a:rPr>
              <a:t>GB50656-2011</a:t>
            </a:r>
            <a:endParaRPr lang="en-US" sz="1400" b="1" kern="100">
              <a:solidFill>
                <a:srgbClr val="000000"/>
              </a:solidFill>
              <a:effectLst/>
              <a:latin typeface="仿宋" panose="02010609060101010101" charset="-122"/>
              <a:ea typeface="仿宋" panose="02010609060101010101" charset="-122"/>
            </a:endParaRPr>
          </a:p>
          <a:p>
            <a:pPr>
              <a:lnSpc>
                <a:spcPct val="120000"/>
              </a:lnSpc>
            </a:pPr>
            <a:endParaRPr lang="zh-CN" altLang="en-US" sz="1000" b="1" kern="100" dirty="0">
              <a:solidFill>
                <a:srgbClr val="000000"/>
              </a:solidFill>
              <a:effectLst/>
              <a:latin typeface="仿宋" panose="02010609060101010101" charset="-122"/>
              <a:ea typeface="仿宋" panose="02010609060101010101" charset="-122"/>
            </a:endParaRPr>
          </a:p>
          <a:p>
            <a:pPr>
              <a:lnSpc>
                <a:spcPct val="120000"/>
              </a:lnSpc>
            </a:pPr>
            <a:endParaRPr lang="zh-CN" altLang="en-US" sz="100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68" name="Freeform 9"/>
          <p:cNvSpPr/>
          <p:nvPr>
            <p:custDataLst>
              <p:tags r:id="rId32"/>
            </p:custDataLst>
          </p:nvPr>
        </p:nvSpPr>
        <p:spPr bwMode="auto">
          <a:xfrm>
            <a:off x="10018144" y="3963191"/>
            <a:ext cx="1010130" cy="1124570"/>
          </a:xfrm>
          <a:custGeom>
            <a:avLst/>
            <a:gdLst>
              <a:gd name="T0" fmla="*/ 0 w 235"/>
              <a:gd name="T1" fmla="*/ 86 h 262"/>
              <a:gd name="T2" fmla="*/ 20 w 235"/>
              <a:gd name="T3" fmla="*/ 51 h 262"/>
              <a:gd name="T4" fmla="*/ 98 w 235"/>
              <a:gd name="T5" fmla="*/ 7 h 262"/>
              <a:gd name="T6" fmla="*/ 138 w 235"/>
              <a:gd name="T7" fmla="*/ 7 h 262"/>
              <a:gd name="T8" fmla="*/ 215 w 235"/>
              <a:gd name="T9" fmla="*/ 51 h 262"/>
              <a:gd name="T10" fmla="*/ 235 w 235"/>
              <a:gd name="T11" fmla="*/ 86 h 262"/>
              <a:gd name="T12" fmla="*/ 235 w 235"/>
              <a:gd name="T13" fmla="*/ 176 h 262"/>
              <a:gd name="T14" fmla="*/ 215 w 235"/>
              <a:gd name="T15" fmla="*/ 210 h 262"/>
              <a:gd name="T16" fmla="*/ 138 w 235"/>
              <a:gd name="T17" fmla="*/ 255 h 262"/>
              <a:gd name="T18" fmla="*/ 98 w 235"/>
              <a:gd name="T19" fmla="*/ 255 h 262"/>
              <a:gd name="T20" fmla="*/ 20 w 235"/>
              <a:gd name="T21" fmla="*/ 210 h 262"/>
              <a:gd name="T22" fmla="*/ 0 w 235"/>
              <a:gd name="T23" fmla="*/ 176 h 262"/>
              <a:gd name="T24" fmla="*/ 0 w 235"/>
              <a:gd name="T25" fmla="*/ 8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 h="262">
                <a:moveTo>
                  <a:pt x="0" y="86"/>
                </a:moveTo>
                <a:cubicBezTo>
                  <a:pt x="0" y="73"/>
                  <a:pt x="9" y="58"/>
                  <a:pt x="20" y="51"/>
                </a:cubicBezTo>
                <a:cubicBezTo>
                  <a:pt x="98" y="7"/>
                  <a:pt x="98" y="7"/>
                  <a:pt x="98" y="7"/>
                </a:cubicBezTo>
                <a:cubicBezTo>
                  <a:pt x="109" y="0"/>
                  <a:pt x="127" y="0"/>
                  <a:pt x="138" y="7"/>
                </a:cubicBezTo>
                <a:cubicBezTo>
                  <a:pt x="215" y="51"/>
                  <a:pt x="215" y="51"/>
                  <a:pt x="215" y="51"/>
                </a:cubicBezTo>
                <a:cubicBezTo>
                  <a:pt x="226" y="58"/>
                  <a:pt x="235" y="73"/>
                  <a:pt x="235" y="86"/>
                </a:cubicBezTo>
                <a:cubicBezTo>
                  <a:pt x="235" y="176"/>
                  <a:pt x="235" y="176"/>
                  <a:pt x="235" y="176"/>
                </a:cubicBezTo>
                <a:cubicBezTo>
                  <a:pt x="235" y="188"/>
                  <a:pt x="226" y="204"/>
                  <a:pt x="215" y="210"/>
                </a:cubicBezTo>
                <a:cubicBezTo>
                  <a:pt x="138" y="255"/>
                  <a:pt x="138" y="255"/>
                  <a:pt x="138" y="255"/>
                </a:cubicBezTo>
                <a:cubicBezTo>
                  <a:pt x="127" y="262"/>
                  <a:pt x="109" y="262"/>
                  <a:pt x="98" y="255"/>
                </a:cubicBezTo>
                <a:cubicBezTo>
                  <a:pt x="20" y="210"/>
                  <a:pt x="20" y="210"/>
                  <a:pt x="20" y="210"/>
                </a:cubicBezTo>
                <a:cubicBezTo>
                  <a:pt x="9" y="204"/>
                  <a:pt x="0" y="188"/>
                  <a:pt x="0" y="176"/>
                </a:cubicBezTo>
                <a:lnTo>
                  <a:pt x="0" y="86"/>
                </a:lnTo>
                <a:close/>
              </a:path>
            </a:pathLst>
          </a:custGeom>
          <a:solidFill>
            <a:schemeClr val="accent1"/>
          </a:solidFill>
          <a:ln>
            <a:noFill/>
          </a:ln>
        </p:spPr>
        <p:txBody>
          <a:bodyPr vert="horz" wrap="square" lIns="90000" tIns="46800" rIns="90000" bIns="46800" anchor="ctr" anchorCtr="0">
            <a:normAutofit/>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9" name="Oval 42"/>
          <p:cNvSpPr>
            <a:spLocks noChangeArrowheads="1"/>
          </p:cNvSpPr>
          <p:nvPr>
            <p:custDataLst>
              <p:tags r:id="rId33"/>
            </p:custDataLst>
          </p:nvPr>
        </p:nvSpPr>
        <p:spPr bwMode="auto">
          <a:xfrm>
            <a:off x="10830033" y="3963191"/>
            <a:ext cx="398285" cy="395582"/>
          </a:xfrm>
          <a:prstGeom prst="ellipse">
            <a:avLst/>
          </a:prstGeom>
          <a:solidFill>
            <a:schemeClr val="accent4"/>
          </a:solidFill>
          <a:ln>
            <a:noFill/>
          </a:ln>
        </p:spPr>
        <p:txBody>
          <a:bodyPr vert="horz" wrap="square" lIns="90000" tIns="46800" rIns="90000" bIns="46800" anchor="ctr" anchorCtr="0">
            <a:normAutofit fontScale="82500" lnSpcReduction="20000"/>
          </a:bodyPr>
          <a:lstStyle/>
          <a:p>
            <a:pPr algn="ctr">
              <a:lnSpc>
                <a:spcPct val="140000"/>
              </a:lnSpc>
            </a:pPr>
            <a:endParaRPr lang="zh-CN" altLang="en-US" sz="13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0" name="文本框 169"/>
          <p:cNvSpPr txBox="1"/>
          <p:nvPr>
            <p:custDataLst>
              <p:tags r:id="rId34"/>
            </p:custDataLst>
          </p:nvPr>
        </p:nvSpPr>
        <p:spPr>
          <a:xfrm>
            <a:off x="10816516" y="3984818"/>
            <a:ext cx="421714" cy="385670"/>
          </a:xfrm>
          <a:prstGeom prst="rect">
            <a:avLst/>
          </a:prstGeom>
          <a:noFill/>
        </p:spPr>
        <p:txBody>
          <a:bodyPr wrap="square" rtlCol="0">
            <a:normAutofit fontScale="97500" lnSpcReduction="10000"/>
          </a:bodyPr>
          <a:lstStyle/>
          <a:p>
            <a:pPr algn="ctr">
              <a:lnSpc>
                <a:spcPct val="120000"/>
              </a:lnSpc>
            </a:pPr>
            <a:r>
              <a:rPr lang="en-US" altLang="zh-CN"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5</a:t>
            </a:r>
            <a:endParaRPr lang="zh-CN" altLang="en-US"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60" name="settings_320253"/>
          <p:cNvSpPr>
            <a:spLocks noChangeAspect="1"/>
          </p:cNvSpPr>
          <p:nvPr>
            <p:custDataLst>
              <p:tags r:id="rId35"/>
            </p:custDataLst>
          </p:nvPr>
        </p:nvSpPr>
        <p:spPr bwMode="auto">
          <a:xfrm>
            <a:off x="10224495" y="4228114"/>
            <a:ext cx="595625" cy="594724"/>
          </a:xfrm>
          <a:custGeom>
            <a:avLst/>
            <a:gdLst>
              <a:gd name="connsiteX0" fmla="*/ 303820 w 607639"/>
              <a:gd name="connsiteY0" fmla="*/ 278099 h 606722"/>
              <a:gd name="connsiteX1" fmla="*/ 329118 w 607639"/>
              <a:gd name="connsiteY1" fmla="*/ 303362 h 606722"/>
              <a:gd name="connsiteX2" fmla="*/ 303820 w 607639"/>
              <a:gd name="connsiteY2" fmla="*/ 328625 h 606722"/>
              <a:gd name="connsiteX3" fmla="*/ 278522 w 607639"/>
              <a:gd name="connsiteY3" fmla="*/ 303362 h 606722"/>
              <a:gd name="connsiteX4" fmla="*/ 303820 w 607639"/>
              <a:gd name="connsiteY4" fmla="*/ 278099 h 606722"/>
              <a:gd name="connsiteX5" fmla="*/ 303775 w 607639"/>
              <a:gd name="connsiteY5" fmla="*/ 252735 h 606722"/>
              <a:gd name="connsiteX6" fmla="*/ 253140 w 607639"/>
              <a:gd name="connsiteY6" fmla="*/ 303317 h 606722"/>
              <a:gd name="connsiteX7" fmla="*/ 303775 w 607639"/>
              <a:gd name="connsiteY7" fmla="*/ 353900 h 606722"/>
              <a:gd name="connsiteX8" fmla="*/ 354410 w 607639"/>
              <a:gd name="connsiteY8" fmla="*/ 303317 h 606722"/>
              <a:gd name="connsiteX9" fmla="*/ 303775 w 607639"/>
              <a:gd name="connsiteY9" fmla="*/ 252735 h 606722"/>
              <a:gd name="connsiteX10" fmla="*/ 303775 w 607639"/>
              <a:gd name="connsiteY10" fmla="*/ 202241 h 606722"/>
              <a:gd name="connsiteX11" fmla="*/ 405045 w 607639"/>
              <a:gd name="connsiteY11" fmla="*/ 303317 h 606722"/>
              <a:gd name="connsiteX12" fmla="*/ 303775 w 607639"/>
              <a:gd name="connsiteY12" fmla="*/ 404482 h 606722"/>
              <a:gd name="connsiteX13" fmla="*/ 202593 w 607639"/>
              <a:gd name="connsiteY13" fmla="*/ 303317 h 606722"/>
              <a:gd name="connsiteX14" fmla="*/ 303775 w 607639"/>
              <a:gd name="connsiteY14" fmla="*/ 202241 h 606722"/>
              <a:gd name="connsiteX15" fmla="*/ 303775 w 607639"/>
              <a:gd name="connsiteY15" fmla="*/ 151703 h 606722"/>
              <a:gd name="connsiteX16" fmla="*/ 151932 w 607639"/>
              <a:gd name="connsiteY16" fmla="*/ 303317 h 606722"/>
              <a:gd name="connsiteX17" fmla="*/ 303775 w 607639"/>
              <a:gd name="connsiteY17" fmla="*/ 455019 h 606722"/>
              <a:gd name="connsiteX18" fmla="*/ 455707 w 607639"/>
              <a:gd name="connsiteY18" fmla="*/ 303317 h 606722"/>
              <a:gd name="connsiteX19" fmla="*/ 303775 w 607639"/>
              <a:gd name="connsiteY19" fmla="*/ 151703 h 606722"/>
              <a:gd name="connsiteX20" fmla="*/ 253131 w 607639"/>
              <a:gd name="connsiteY20" fmla="*/ 0 h 606722"/>
              <a:gd name="connsiteX21" fmla="*/ 354419 w 607639"/>
              <a:gd name="connsiteY21" fmla="*/ 0 h 606722"/>
              <a:gd name="connsiteX22" fmla="*/ 379786 w 607639"/>
              <a:gd name="connsiteY22" fmla="*/ 25239 h 606722"/>
              <a:gd name="connsiteX23" fmla="*/ 379786 w 607639"/>
              <a:gd name="connsiteY23" fmla="*/ 62387 h 606722"/>
              <a:gd name="connsiteX24" fmla="*/ 420639 w 607639"/>
              <a:gd name="connsiteY24" fmla="*/ 79451 h 606722"/>
              <a:gd name="connsiteX25" fmla="*/ 446985 w 607639"/>
              <a:gd name="connsiteY25" fmla="*/ 53145 h 606722"/>
              <a:gd name="connsiteX26" fmla="*/ 482854 w 607639"/>
              <a:gd name="connsiteY26" fmla="*/ 53145 h 606722"/>
              <a:gd name="connsiteX27" fmla="*/ 554414 w 607639"/>
              <a:gd name="connsiteY27" fmla="*/ 124597 h 606722"/>
              <a:gd name="connsiteX28" fmla="*/ 554414 w 607639"/>
              <a:gd name="connsiteY28" fmla="*/ 160323 h 606722"/>
              <a:gd name="connsiteX29" fmla="*/ 528069 w 607639"/>
              <a:gd name="connsiteY29" fmla="*/ 186629 h 606722"/>
              <a:gd name="connsiteX30" fmla="*/ 545158 w 607639"/>
              <a:gd name="connsiteY30" fmla="*/ 227510 h 606722"/>
              <a:gd name="connsiteX31" fmla="*/ 582273 w 607639"/>
              <a:gd name="connsiteY31" fmla="*/ 227510 h 606722"/>
              <a:gd name="connsiteX32" fmla="*/ 607639 w 607639"/>
              <a:gd name="connsiteY32" fmla="*/ 252749 h 606722"/>
              <a:gd name="connsiteX33" fmla="*/ 607639 w 607639"/>
              <a:gd name="connsiteY33" fmla="*/ 353884 h 606722"/>
              <a:gd name="connsiteX34" fmla="*/ 582273 w 607639"/>
              <a:gd name="connsiteY34" fmla="*/ 379212 h 606722"/>
              <a:gd name="connsiteX35" fmla="*/ 545158 w 607639"/>
              <a:gd name="connsiteY35" fmla="*/ 379212 h 606722"/>
              <a:gd name="connsiteX36" fmla="*/ 528069 w 607639"/>
              <a:gd name="connsiteY36" fmla="*/ 420004 h 606722"/>
              <a:gd name="connsiteX37" fmla="*/ 554414 w 607639"/>
              <a:gd name="connsiteY37" fmla="*/ 446310 h 606722"/>
              <a:gd name="connsiteX38" fmla="*/ 554414 w 607639"/>
              <a:gd name="connsiteY38" fmla="*/ 482125 h 606722"/>
              <a:gd name="connsiteX39" fmla="*/ 482854 w 607639"/>
              <a:gd name="connsiteY39" fmla="*/ 553577 h 606722"/>
              <a:gd name="connsiteX40" fmla="*/ 446985 w 607639"/>
              <a:gd name="connsiteY40" fmla="*/ 553577 h 606722"/>
              <a:gd name="connsiteX41" fmla="*/ 420639 w 607639"/>
              <a:gd name="connsiteY41" fmla="*/ 527271 h 606722"/>
              <a:gd name="connsiteX42" fmla="*/ 379786 w 607639"/>
              <a:gd name="connsiteY42" fmla="*/ 544246 h 606722"/>
              <a:gd name="connsiteX43" fmla="*/ 379786 w 607639"/>
              <a:gd name="connsiteY43" fmla="*/ 581394 h 606722"/>
              <a:gd name="connsiteX44" fmla="*/ 354419 w 607639"/>
              <a:gd name="connsiteY44" fmla="*/ 606722 h 606722"/>
              <a:gd name="connsiteX45" fmla="*/ 253131 w 607639"/>
              <a:gd name="connsiteY45" fmla="*/ 606722 h 606722"/>
              <a:gd name="connsiteX46" fmla="*/ 227854 w 607639"/>
              <a:gd name="connsiteY46" fmla="*/ 581394 h 606722"/>
              <a:gd name="connsiteX47" fmla="*/ 227854 w 607639"/>
              <a:gd name="connsiteY47" fmla="*/ 544246 h 606722"/>
              <a:gd name="connsiteX48" fmla="*/ 186911 w 607639"/>
              <a:gd name="connsiteY48" fmla="*/ 527271 h 606722"/>
              <a:gd name="connsiteX49" fmla="*/ 160566 w 607639"/>
              <a:gd name="connsiteY49" fmla="*/ 553577 h 606722"/>
              <a:gd name="connsiteX50" fmla="*/ 124786 w 607639"/>
              <a:gd name="connsiteY50" fmla="*/ 553577 h 606722"/>
              <a:gd name="connsiteX51" fmla="*/ 53225 w 607639"/>
              <a:gd name="connsiteY51" fmla="*/ 482125 h 606722"/>
              <a:gd name="connsiteX52" fmla="*/ 53225 w 607639"/>
              <a:gd name="connsiteY52" fmla="*/ 446310 h 606722"/>
              <a:gd name="connsiteX53" fmla="*/ 79482 w 607639"/>
              <a:gd name="connsiteY53" fmla="*/ 420004 h 606722"/>
              <a:gd name="connsiteX54" fmla="*/ 62482 w 607639"/>
              <a:gd name="connsiteY54" fmla="*/ 379212 h 606722"/>
              <a:gd name="connsiteX55" fmla="*/ 25278 w 607639"/>
              <a:gd name="connsiteY55" fmla="*/ 379212 h 606722"/>
              <a:gd name="connsiteX56" fmla="*/ 0 w 607639"/>
              <a:gd name="connsiteY56" fmla="*/ 353884 h 606722"/>
              <a:gd name="connsiteX57" fmla="*/ 0 w 607639"/>
              <a:gd name="connsiteY57" fmla="*/ 252749 h 606722"/>
              <a:gd name="connsiteX58" fmla="*/ 25278 w 607639"/>
              <a:gd name="connsiteY58" fmla="*/ 227510 h 606722"/>
              <a:gd name="connsiteX59" fmla="*/ 62482 w 607639"/>
              <a:gd name="connsiteY59" fmla="*/ 227510 h 606722"/>
              <a:gd name="connsiteX60" fmla="*/ 79482 w 607639"/>
              <a:gd name="connsiteY60" fmla="*/ 186629 h 606722"/>
              <a:gd name="connsiteX61" fmla="*/ 53225 w 607639"/>
              <a:gd name="connsiteY61" fmla="*/ 160323 h 606722"/>
              <a:gd name="connsiteX62" fmla="*/ 53225 w 607639"/>
              <a:gd name="connsiteY62" fmla="*/ 124597 h 606722"/>
              <a:gd name="connsiteX63" fmla="*/ 124786 w 607639"/>
              <a:gd name="connsiteY63" fmla="*/ 53145 h 606722"/>
              <a:gd name="connsiteX64" fmla="*/ 160566 w 607639"/>
              <a:gd name="connsiteY64" fmla="*/ 53145 h 606722"/>
              <a:gd name="connsiteX65" fmla="*/ 186911 w 607639"/>
              <a:gd name="connsiteY65" fmla="*/ 79451 h 606722"/>
              <a:gd name="connsiteX66" fmla="*/ 227854 w 607639"/>
              <a:gd name="connsiteY66" fmla="*/ 62387 h 606722"/>
              <a:gd name="connsiteX67" fmla="*/ 227854 w 607639"/>
              <a:gd name="connsiteY67" fmla="*/ 25239 h 606722"/>
              <a:gd name="connsiteX68" fmla="*/ 253131 w 607639"/>
              <a:gd name="connsiteY6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606722">
                <a:moveTo>
                  <a:pt x="303820" y="278099"/>
                </a:moveTo>
                <a:cubicBezTo>
                  <a:pt x="317792" y="278099"/>
                  <a:pt x="329118" y="289410"/>
                  <a:pt x="329118" y="303362"/>
                </a:cubicBezTo>
                <a:cubicBezTo>
                  <a:pt x="329118" y="317314"/>
                  <a:pt x="317792" y="328625"/>
                  <a:pt x="303820" y="328625"/>
                </a:cubicBezTo>
                <a:cubicBezTo>
                  <a:pt x="289848" y="328625"/>
                  <a:pt x="278522" y="317314"/>
                  <a:pt x="278522" y="303362"/>
                </a:cubicBezTo>
                <a:cubicBezTo>
                  <a:pt x="278522" y="289410"/>
                  <a:pt x="289848" y="278099"/>
                  <a:pt x="303820" y="278099"/>
                </a:cubicBezTo>
                <a:close/>
                <a:moveTo>
                  <a:pt x="303775" y="252735"/>
                </a:moveTo>
                <a:cubicBezTo>
                  <a:pt x="275921" y="252735"/>
                  <a:pt x="253140" y="275492"/>
                  <a:pt x="253140" y="303317"/>
                </a:cubicBezTo>
                <a:cubicBezTo>
                  <a:pt x="253140" y="331231"/>
                  <a:pt x="275921" y="353900"/>
                  <a:pt x="303775" y="353900"/>
                </a:cubicBezTo>
                <a:cubicBezTo>
                  <a:pt x="331718" y="353900"/>
                  <a:pt x="354410" y="331231"/>
                  <a:pt x="354410" y="303317"/>
                </a:cubicBezTo>
                <a:cubicBezTo>
                  <a:pt x="354410" y="275492"/>
                  <a:pt x="331718" y="252735"/>
                  <a:pt x="303775" y="252735"/>
                </a:cubicBezTo>
                <a:close/>
                <a:moveTo>
                  <a:pt x="303775" y="202241"/>
                </a:moveTo>
                <a:cubicBezTo>
                  <a:pt x="359660" y="202241"/>
                  <a:pt x="405045" y="247579"/>
                  <a:pt x="405045" y="303317"/>
                </a:cubicBezTo>
                <a:cubicBezTo>
                  <a:pt x="405045" y="359144"/>
                  <a:pt x="359660" y="404482"/>
                  <a:pt x="303775" y="404482"/>
                </a:cubicBezTo>
                <a:cubicBezTo>
                  <a:pt x="247978" y="404482"/>
                  <a:pt x="202593" y="359144"/>
                  <a:pt x="202593" y="303317"/>
                </a:cubicBezTo>
                <a:cubicBezTo>
                  <a:pt x="202593" y="247579"/>
                  <a:pt x="247978" y="202241"/>
                  <a:pt x="303775" y="202241"/>
                </a:cubicBezTo>
                <a:close/>
                <a:moveTo>
                  <a:pt x="303775" y="151703"/>
                </a:moveTo>
                <a:cubicBezTo>
                  <a:pt x="220021" y="151703"/>
                  <a:pt x="151932" y="219689"/>
                  <a:pt x="151932" y="303317"/>
                </a:cubicBezTo>
                <a:cubicBezTo>
                  <a:pt x="151932" y="387033"/>
                  <a:pt x="220021" y="455019"/>
                  <a:pt x="303775" y="455019"/>
                </a:cubicBezTo>
                <a:cubicBezTo>
                  <a:pt x="387618" y="455019"/>
                  <a:pt x="455707" y="387033"/>
                  <a:pt x="455707" y="303317"/>
                </a:cubicBezTo>
                <a:cubicBezTo>
                  <a:pt x="455707" y="219689"/>
                  <a:pt x="387618" y="151703"/>
                  <a:pt x="303775" y="151703"/>
                </a:cubicBezTo>
                <a:close/>
                <a:moveTo>
                  <a:pt x="253131" y="0"/>
                </a:moveTo>
                <a:lnTo>
                  <a:pt x="354419" y="0"/>
                </a:lnTo>
                <a:cubicBezTo>
                  <a:pt x="368482" y="0"/>
                  <a:pt x="379786" y="11287"/>
                  <a:pt x="379786" y="25239"/>
                </a:cubicBezTo>
                <a:lnTo>
                  <a:pt x="379786" y="62387"/>
                </a:lnTo>
                <a:cubicBezTo>
                  <a:pt x="393849" y="66831"/>
                  <a:pt x="407555" y="72519"/>
                  <a:pt x="420639" y="79451"/>
                </a:cubicBezTo>
                <a:lnTo>
                  <a:pt x="446985" y="53145"/>
                </a:lnTo>
                <a:cubicBezTo>
                  <a:pt x="456953" y="43191"/>
                  <a:pt x="472974" y="43191"/>
                  <a:pt x="482854" y="53145"/>
                </a:cubicBezTo>
                <a:lnTo>
                  <a:pt x="554414" y="124597"/>
                </a:lnTo>
                <a:cubicBezTo>
                  <a:pt x="564294" y="134462"/>
                  <a:pt x="564294" y="150459"/>
                  <a:pt x="554414" y="160323"/>
                </a:cubicBezTo>
                <a:lnTo>
                  <a:pt x="528069" y="186629"/>
                </a:lnTo>
                <a:cubicBezTo>
                  <a:pt x="535011" y="199782"/>
                  <a:pt x="540707" y="213468"/>
                  <a:pt x="545158" y="227510"/>
                </a:cubicBezTo>
                <a:lnTo>
                  <a:pt x="582273" y="227510"/>
                </a:lnTo>
                <a:cubicBezTo>
                  <a:pt x="596336" y="227510"/>
                  <a:pt x="607639" y="238796"/>
                  <a:pt x="607639" y="252749"/>
                </a:cubicBezTo>
                <a:lnTo>
                  <a:pt x="607639" y="353884"/>
                </a:lnTo>
                <a:cubicBezTo>
                  <a:pt x="607639" y="367926"/>
                  <a:pt x="596247" y="379212"/>
                  <a:pt x="582273" y="379212"/>
                </a:cubicBezTo>
                <a:lnTo>
                  <a:pt x="545158" y="379212"/>
                </a:lnTo>
                <a:cubicBezTo>
                  <a:pt x="540707" y="393254"/>
                  <a:pt x="535011" y="406940"/>
                  <a:pt x="528069" y="420004"/>
                </a:cubicBezTo>
                <a:lnTo>
                  <a:pt x="554414" y="446310"/>
                </a:lnTo>
                <a:cubicBezTo>
                  <a:pt x="564294" y="456263"/>
                  <a:pt x="564294" y="472260"/>
                  <a:pt x="554414" y="482125"/>
                </a:cubicBezTo>
                <a:lnTo>
                  <a:pt x="482854" y="553577"/>
                </a:lnTo>
                <a:cubicBezTo>
                  <a:pt x="472974" y="563442"/>
                  <a:pt x="456953" y="563442"/>
                  <a:pt x="446985" y="553577"/>
                </a:cubicBezTo>
                <a:lnTo>
                  <a:pt x="420639" y="527271"/>
                </a:lnTo>
                <a:cubicBezTo>
                  <a:pt x="407555" y="534203"/>
                  <a:pt x="393849" y="539802"/>
                  <a:pt x="379786" y="544246"/>
                </a:cubicBezTo>
                <a:lnTo>
                  <a:pt x="379786" y="581394"/>
                </a:lnTo>
                <a:cubicBezTo>
                  <a:pt x="379786" y="595435"/>
                  <a:pt x="368393" y="606722"/>
                  <a:pt x="354419" y="606722"/>
                </a:cubicBezTo>
                <a:lnTo>
                  <a:pt x="253131" y="606722"/>
                </a:lnTo>
                <a:cubicBezTo>
                  <a:pt x="239157" y="606722"/>
                  <a:pt x="227854" y="595435"/>
                  <a:pt x="227854" y="581394"/>
                </a:cubicBezTo>
                <a:lnTo>
                  <a:pt x="227854" y="544246"/>
                </a:lnTo>
                <a:cubicBezTo>
                  <a:pt x="213791" y="539802"/>
                  <a:pt x="200084" y="534203"/>
                  <a:pt x="186911" y="527271"/>
                </a:cubicBezTo>
                <a:lnTo>
                  <a:pt x="160566" y="553577"/>
                </a:lnTo>
                <a:cubicBezTo>
                  <a:pt x="150686" y="563442"/>
                  <a:pt x="134665" y="563442"/>
                  <a:pt x="124786" y="553577"/>
                </a:cubicBezTo>
                <a:lnTo>
                  <a:pt x="53225" y="482125"/>
                </a:lnTo>
                <a:cubicBezTo>
                  <a:pt x="43257" y="472260"/>
                  <a:pt x="43257" y="456263"/>
                  <a:pt x="53225" y="446310"/>
                </a:cubicBezTo>
                <a:lnTo>
                  <a:pt x="79482" y="420004"/>
                </a:lnTo>
                <a:cubicBezTo>
                  <a:pt x="72629" y="406940"/>
                  <a:pt x="66932" y="393254"/>
                  <a:pt x="62482" y="379212"/>
                </a:cubicBezTo>
                <a:lnTo>
                  <a:pt x="25278" y="379212"/>
                </a:lnTo>
                <a:cubicBezTo>
                  <a:pt x="11304" y="379212"/>
                  <a:pt x="0" y="367926"/>
                  <a:pt x="0" y="353884"/>
                </a:cubicBezTo>
                <a:lnTo>
                  <a:pt x="0" y="252749"/>
                </a:lnTo>
                <a:cubicBezTo>
                  <a:pt x="0" y="238796"/>
                  <a:pt x="11304" y="227510"/>
                  <a:pt x="25278" y="227510"/>
                </a:cubicBezTo>
                <a:lnTo>
                  <a:pt x="62482" y="227510"/>
                </a:lnTo>
                <a:cubicBezTo>
                  <a:pt x="66932" y="213468"/>
                  <a:pt x="72629" y="199782"/>
                  <a:pt x="79482" y="186629"/>
                </a:cubicBezTo>
                <a:lnTo>
                  <a:pt x="53225" y="160323"/>
                </a:lnTo>
                <a:cubicBezTo>
                  <a:pt x="43257" y="150459"/>
                  <a:pt x="43257" y="134462"/>
                  <a:pt x="53225" y="124597"/>
                </a:cubicBezTo>
                <a:lnTo>
                  <a:pt x="124786" y="53145"/>
                </a:lnTo>
                <a:cubicBezTo>
                  <a:pt x="134665" y="43191"/>
                  <a:pt x="150686" y="43191"/>
                  <a:pt x="160566" y="53145"/>
                </a:cubicBezTo>
                <a:lnTo>
                  <a:pt x="186911" y="79451"/>
                </a:lnTo>
                <a:cubicBezTo>
                  <a:pt x="200084" y="72519"/>
                  <a:pt x="213791" y="66831"/>
                  <a:pt x="227854" y="62387"/>
                </a:cubicBezTo>
                <a:lnTo>
                  <a:pt x="227854" y="25239"/>
                </a:lnTo>
                <a:cubicBezTo>
                  <a:pt x="227854" y="11287"/>
                  <a:pt x="239157" y="0"/>
                  <a:pt x="253131" y="0"/>
                </a:cubicBezTo>
                <a:close/>
              </a:path>
            </a:pathLst>
          </a:custGeom>
          <a:solidFill>
            <a:schemeClr val="bg1"/>
          </a:solidFill>
          <a:ln>
            <a:noFill/>
          </a:ln>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1" name="Rectangle 8"/>
          <p:cNvSpPr>
            <a:spLocks noChangeArrowheads="1"/>
          </p:cNvSpPr>
          <p:nvPr>
            <p:custDataLst>
              <p:tags r:id="rId36"/>
            </p:custDataLst>
          </p:nvPr>
        </p:nvSpPr>
        <p:spPr bwMode="auto">
          <a:xfrm>
            <a:off x="7228347" y="2814292"/>
            <a:ext cx="2894325" cy="848834"/>
          </a:xfrm>
          <a:prstGeom prst="rect">
            <a:avLst/>
          </a:prstGeom>
          <a:solidFill>
            <a:schemeClr val="accent4"/>
          </a:solidFill>
          <a:ln>
            <a:noFill/>
          </a:ln>
        </p:spPr>
        <p:txBody>
          <a:bodyPr vert="horz" wrap="square" lIns="90000" tIns="46800" rIns="90000" bIns="46800" anchor="ctr" anchorCtr="0">
            <a:normAutofit/>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2" name="文本框 161"/>
          <p:cNvSpPr txBox="1"/>
          <p:nvPr>
            <p:custDataLst>
              <p:tags r:id="rId37"/>
            </p:custDataLst>
          </p:nvPr>
        </p:nvSpPr>
        <p:spPr>
          <a:xfrm>
            <a:off x="7228347" y="3089931"/>
            <a:ext cx="2546501" cy="711867"/>
          </a:xfrm>
          <a:prstGeom prst="rect">
            <a:avLst/>
          </a:prstGeom>
          <a:noFill/>
        </p:spPr>
        <p:txBody>
          <a:bodyPr wrap="square" rtlCol="0" anchor="ctr">
            <a:normAutofit/>
          </a:bodyPr>
          <a:lstStyle/>
          <a:p>
            <a:pPr marL="0" indent="0" algn="ctr">
              <a:lnSpc>
                <a:spcPct val="120000"/>
              </a:lnSpc>
              <a:spcBef>
                <a:spcPts val="0"/>
              </a:spcBef>
              <a:spcAft>
                <a:spcPts val="0"/>
              </a:spcAft>
              <a:buSzPct val="100000"/>
            </a:pPr>
            <a:r>
              <a:rPr lang="en-US" altLang="zh-CN" sz="1400" b="1" kern="100" dirty="0">
                <a:effectLst/>
                <a:latin typeface="仿宋" panose="02010609060101010101" charset="-122"/>
                <a:ea typeface="仿宋" panose="02010609060101010101" charset="-122"/>
                <a:sym typeface="+mn-ea"/>
              </a:rPr>
              <a:t>《</a:t>
            </a:r>
            <a:r>
              <a:rPr lang="zh-CN" altLang="en-US" sz="1400" b="1" kern="100" dirty="0">
                <a:effectLst/>
                <a:latin typeface="仿宋" panose="02010609060101010101" charset="-122"/>
                <a:ea typeface="仿宋" panose="02010609060101010101" charset="-122"/>
                <a:sym typeface="+mn-ea"/>
              </a:rPr>
              <a:t>建筑施工安全检查标准</a:t>
            </a:r>
            <a:r>
              <a:rPr lang="en-US" altLang="zh-CN" sz="1400" b="1" kern="100" dirty="0">
                <a:effectLst/>
                <a:latin typeface="仿宋" panose="02010609060101010101" charset="-122"/>
                <a:ea typeface="仿宋" panose="02010609060101010101" charset="-122"/>
                <a:sym typeface="+mn-ea"/>
              </a:rPr>
              <a:t>》</a:t>
            </a:r>
            <a:endParaRPr lang="en-US" altLang="zh-CN" sz="1400" b="1" kern="100" dirty="0">
              <a:effectLst/>
              <a:latin typeface="仿宋" panose="02010609060101010101" charset="-122"/>
              <a:ea typeface="仿宋" panose="02010609060101010101" charset="-122"/>
              <a:sym typeface="+mn-ea"/>
            </a:endParaRPr>
          </a:p>
          <a:p>
            <a:pPr marL="0" indent="0" algn="ctr">
              <a:lnSpc>
                <a:spcPct val="120000"/>
              </a:lnSpc>
              <a:spcBef>
                <a:spcPts val="0"/>
              </a:spcBef>
              <a:spcAft>
                <a:spcPts val="0"/>
              </a:spcAft>
              <a:buSzPct val="100000"/>
            </a:pPr>
            <a:r>
              <a:rPr lang="en-US" sz="1400" b="1" kern="100">
                <a:effectLst/>
                <a:latin typeface="仿宋" panose="02010609060101010101" charset="-122"/>
                <a:ea typeface="仿宋" panose="02010609060101010101" charset="-122"/>
                <a:sym typeface="+mn-ea"/>
              </a:rPr>
              <a:t>JGJ59-2011</a:t>
            </a:r>
            <a:endParaRPr lang="en-US" sz="1400" b="1" kern="100">
              <a:solidFill>
                <a:srgbClr val="000000"/>
              </a:solidFill>
              <a:effectLst/>
              <a:latin typeface="仿宋" panose="02010609060101010101" charset="-122"/>
              <a:ea typeface="仿宋" panose="02010609060101010101" charset="-122"/>
            </a:endParaRPr>
          </a:p>
          <a:p>
            <a:pPr marL="0" indent="0" algn="l">
              <a:lnSpc>
                <a:spcPct val="120000"/>
              </a:lnSpc>
              <a:spcBef>
                <a:spcPts val="0"/>
              </a:spcBef>
              <a:spcAft>
                <a:spcPts val="0"/>
              </a:spcAft>
              <a:buSzPct val="100000"/>
            </a:pPr>
            <a:endParaRPr lang="zh-CN" altLang="en-US" sz="1400" b="1" kern="100" dirty="0">
              <a:solidFill>
                <a:srgbClr val="000000"/>
              </a:solidFill>
              <a:effectLst/>
              <a:latin typeface="仿宋" panose="02010609060101010101" charset="-122"/>
              <a:ea typeface="仿宋" panose="02010609060101010101" charset="-122"/>
            </a:endParaRPr>
          </a:p>
          <a:p>
            <a:pPr marL="0" indent="0" algn="l">
              <a:lnSpc>
                <a:spcPct val="120000"/>
              </a:lnSpc>
              <a:spcBef>
                <a:spcPts val="0"/>
              </a:spcBef>
              <a:spcAft>
                <a:spcPts val="0"/>
              </a:spcAft>
              <a:buSzPct val="100000"/>
            </a:pPr>
            <a:endParaRPr lang="en-US" altLang="zh-CN" sz="1400" dirty="0">
              <a:solidFill>
                <a:srgbClr val="000000"/>
              </a:solidFill>
              <a:latin typeface="Arial" panose="020B0604020202020204" pitchFamily="34" charset="0"/>
              <a:ea typeface="微软雅黑" panose="020B0503020204020204" pitchFamily="34" charset="-122"/>
              <a:sym typeface="+mn-ea"/>
            </a:endParaRPr>
          </a:p>
        </p:txBody>
      </p:sp>
      <p:sp>
        <p:nvSpPr>
          <p:cNvPr id="163" name="Freeform 9"/>
          <p:cNvSpPr/>
          <p:nvPr>
            <p:custDataLst>
              <p:tags r:id="rId38"/>
            </p:custDataLst>
          </p:nvPr>
        </p:nvSpPr>
        <p:spPr bwMode="auto">
          <a:xfrm>
            <a:off x="9617156" y="2677326"/>
            <a:ext cx="1010130" cy="1124570"/>
          </a:xfrm>
          <a:custGeom>
            <a:avLst/>
            <a:gdLst>
              <a:gd name="T0" fmla="*/ 0 w 235"/>
              <a:gd name="T1" fmla="*/ 86 h 262"/>
              <a:gd name="T2" fmla="*/ 20 w 235"/>
              <a:gd name="T3" fmla="*/ 51 h 262"/>
              <a:gd name="T4" fmla="*/ 98 w 235"/>
              <a:gd name="T5" fmla="*/ 7 h 262"/>
              <a:gd name="T6" fmla="*/ 138 w 235"/>
              <a:gd name="T7" fmla="*/ 7 h 262"/>
              <a:gd name="T8" fmla="*/ 215 w 235"/>
              <a:gd name="T9" fmla="*/ 51 h 262"/>
              <a:gd name="T10" fmla="*/ 235 w 235"/>
              <a:gd name="T11" fmla="*/ 86 h 262"/>
              <a:gd name="T12" fmla="*/ 235 w 235"/>
              <a:gd name="T13" fmla="*/ 176 h 262"/>
              <a:gd name="T14" fmla="*/ 215 w 235"/>
              <a:gd name="T15" fmla="*/ 210 h 262"/>
              <a:gd name="T16" fmla="*/ 138 w 235"/>
              <a:gd name="T17" fmla="*/ 255 h 262"/>
              <a:gd name="T18" fmla="*/ 98 w 235"/>
              <a:gd name="T19" fmla="*/ 255 h 262"/>
              <a:gd name="T20" fmla="*/ 20 w 235"/>
              <a:gd name="T21" fmla="*/ 210 h 262"/>
              <a:gd name="T22" fmla="*/ 0 w 235"/>
              <a:gd name="T23" fmla="*/ 176 h 262"/>
              <a:gd name="T24" fmla="*/ 0 w 235"/>
              <a:gd name="T25" fmla="*/ 8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5" h="262">
                <a:moveTo>
                  <a:pt x="0" y="86"/>
                </a:moveTo>
                <a:cubicBezTo>
                  <a:pt x="0" y="73"/>
                  <a:pt x="9" y="58"/>
                  <a:pt x="20" y="51"/>
                </a:cubicBezTo>
                <a:cubicBezTo>
                  <a:pt x="98" y="7"/>
                  <a:pt x="98" y="7"/>
                  <a:pt x="98" y="7"/>
                </a:cubicBezTo>
                <a:cubicBezTo>
                  <a:pt x="109" y="0"/>
                  <a:pt x="127" y="0"/>
                  <a:pt x="138" y="7"/>
                </a:cubicBezTo>
                <a:cubicBezTo>
                  <a:pt x="215" y="51"/>
                  <a:pt x="215" y="51"/>
                  <a:pt x="215" y="51"/>
                </a:cubicBezTo>
                <a:cubicBezTo>
                  <a:pt x="226" y="58"/>
                  <a:pt x="235" y="73"/>
                  <a:pt x="235" y="86"/>
                </a:cubicBezTo>
                <a:cubicBezTo>
                  <a:pt x="235" y="176"/>
                  <a:pt x="235" y="176"/>
                  <a:pt x="235" y="176"/>
                </a:cubicBezTo>
                <a:cubicBezTo>
                  <a:pt x="235" y="188"/>
                  <a:pt x="226" y="204"/>
                  <a:pt x="215" y="210"/>
                </a:cubicBezTo>
                <a:cubicBezTo>
                  <a:pt x="138" y="255"/>
                  <a:pt x="138" y="255"/>
                  <a:pt x="138" y="255"/>
                </a:cubicBezTo>
                <a:cubicBezTo>
                  <a:pt x="127" y="262"/>
                  <a:pt x="109" y="262"/>
                  <a:pt x="98" y="255"/>
                </a:cubicBezTo>
                <a:cubicBezTo>
                  <a:pt x="20" y="210"/>
                  <a:pt x="20" y="210"/>
                  <a:pt x="20" y="210"/>
                </a:cubicBezTo>
                <a:cubicBezTo>
                  <a:pt x="9" y="204"/>
                  <a:pt x="0" y="188"/>
                  <a:pt x="0" y="176"/>
                </a:cubicBezTo>
                <a:lnTo>
                  <a:pt x="0" y="86"/>
                </a:lnTo>
                <a:close/>
              </a:path>
            </a:pathLst>
          </a:custGeom>
          <a:solidFill>
            <a:schemeClr val="accent1"/>
          </a:solidFill>
          <a:ln>
            <a:noFill/>
          </a:ln>
        </p:spPr>
        <p:txBody>
          <a:bodyPr vert="horz" wrap="square" lIns="90000" tIns="46800" rIns="90000" bIns="46800" anchor="ctr" anchorCtr="0">
            <a:normAutofit/>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4" name="Oval 42"/>
          <p:cNvSpPr>
            <a:spLocks noChangeArrowheads="1"/>
          </p:cNvSpPr>
          <p:nvPr>
            <p:custDataLst>
              <p:tags r:id="rId39"/>
            </p:custDataLst>
          </p:nvPr>
        </p:nvSpPr>
        <p:spPr bwMode="auto">
          <a:xfrm>
            <a:off x="10429045" y="2677326"/>
            <a:ext cx="398285" cy="395582"/>
          </a:xfrm>
          <a:prstGeom prst="ellipse">
            <a:avLst/>
          </a:prstGeom>
          <a:solidFill>
            <a:schemeClr val="accent4"/>
          </a:solidFill>
          <a:ln>
            <a:noFill/>
          </a:ln>
        </p:spPr>
        <p:txBody>
          <a:bodyPr vert="horz" wrap="square" lIns="90000" tIns="46800" rIns="90000" bIns="46800" anchor="ctr" anchorCtr="0">
            <a:normAutofit fontScale="82500" lnSpcReduction="20000"/>
          </a:bodyPr>
          <a:lstStyle/>
          <a:p>
            <a:pPr algn="ctr">
              <a:lnSpc>
                <a:spcPct val="140000"/>
              </a:lnSpc>
            </a:pPr>
            <a:endParaRPr lang="zh-CN" altLang="en-US" sz="13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165" name="文本框 164"/>
          <p:cNvSpPr txBox="1"/>
          <p:nvPr>
            <p:custDataLst>
              <p:tags r:id="rId40"/>
            </p:custDataLst>
          </p:nvPr>
        </p:nvSpPr>
        <p:spPr>
          <a:xfrm>
            <a:off x="10416429" y="2698952"/>
            <a:ext cx="421714" cy="385670"/>
          </a:xfrm>
          <a:prstGeom prst="rect">
            <a:avLst/>
          </a:prstGeom>
          <a:noFill/>
        </p:spPr>
        <p:txBody>
          <a:bodyPr wrap="square" rtlCol="0">
            <a:normAutofit fontScale="97500" lnSpcReduction="10000"/>
          </a:bodyPr>
          <a:lstStyle/>
          <a:p>
            <a:pPr algn="ctr">
              <a:lnSpc>
                <a:spcPct val="120000"/>
              </a:lnSpc>
            </a:pPr>
            <a:r>
              <a:rPr lang="en-US" altLang="zh-CN"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4</a:t>
            </a:r>
            <a:endParaRPr lang="zh-CN" altLang="en-US" b="1" dirty="0">
              <a:solidFill>
                <a:schemeClr val="bg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59" name="settings_320253"/>
          <p:cNvSpPr>
            <a:spLocks noChangeAspect="1"/>
          </p:cNvSpPr>
          <p:nvPr>
            <p:custDataLst>
              <p:tags r:id="rId41"/>
            </p:custDataLst>
          </p:nvPr>
        </p:nvSpPr>
        <p:spPr bwMode="auto">
          <a:xfrm>
            <a:off x="9868562" y="2941347"/>
            <a:ext cx="508219" cy="595625"/>
          </a:xfrm>
          <a:custGeom>
            <a:avLst/>
            <a:gdLst>
              <a:gd name="T0" fmla="*/ 4448 w 5811"/>
              <a:gd name="T1" fmla="*/ 4374 h 6827"/>
              <a:gd name="T2" fmla="*/ 4640 w 5811"/>
              <a:gd name="T3" fmla="*/ 4074 h 6827"/>
              <a:gd name="T4" fmla="*/ 5160 w 5811"/>
              <a:gd name="T5" fmla="*/ 2255 h 6827"/>
              <a:gd name="T6" fmla="*/ 2905 w 5811"/>
              <a:gd name="T7" fmla="*/ 0 h 6827"/>
              <a:gd name="T8" fmla="*/ 650 w 5811"/>
              <a:gd name="T9" fmla="*/ 2255 h 6827"/>
              <a:gd name="T10" fmla="*/ 1363 w 5811"/>
              <a:gd name="T11" fmla="*/ 4373 h 6827"/>
              <a:gd name="T12" fmla="*/ 0 w 5811"/>
              <a:gd name="T13" fmla="*/ 5506 h 6827"/>
              <a:gd name="T14" fmla="*/ 939 w 5811"/>
              <a:gd name="T15" fmla="*/ 6498 h 6827"/>
              <a:gd name="T16" fmla="*/ 2905 w 5811"/>
              <a:gd name="T17" fmla="*/ 6827 h 6827"/>
              <a:gd name="T18" fmla="*/ 4871 w 5811"/>
              <a:gd name="T19" fmla="*/ 6498 h 6827"/>
              <a:gd name="T20" fmla="*/ 5811 w 5811"/>
              <a:gd name="T21" fmla="*/ 5506 h 6827"/>
              <a:gd name="T22" fmla="*/ 4448 w 5811"/>
              <a:gd name="T23" fmla="*/ 4374 h 6827"/>
              <a:gd name="T24" fmla="*/ 2905 w 5811"/>
              <a:gd name="T25" fmla="*/ 1551 h 6827"/>
              <a:gd name="T26" fmla="*/ 3610 w 5811"/>
              <a:gd name="T27" fmla="*/ 2255 h 6827"/>
              <a:gd name="T28" fmla="*/ 2905 w 5811"/>
              <a:gd name="T29" fmla="*/ 2960 h 6827"/>
              <a:gd name="T30" fmla="*/ 2201 w 5811"/>
              <a:gd name="T31" fmla="*/ 2255 h 6827"/>
              <a:gd name="T32" fmla="*/ 2905 w 5811"/>
              <a:gd name="T33" fmla="*/ 1551 h 6827"/>
              <a:gd name="T34" fmla="*/ 4675 w 5811"/>
              <a:gd name="T35" fmla="*/ 6008 h 6827"/>
              <a:gd name="T36" fmla="*/ 2905 w 5811"/>
              <a:gd name="T37" fmla="*/ 6298 h 6827"/>
              <a:gd name="T38" fmla="*/ 1136 w 5811"/>
              <a:gd name="T39" fmla="*/ 6008 h 6827"/>
              <a:gd name="T40" fmla="*/ 528 w 5811"/>
              <a:gd name="T41" fmla="*/ 5506 h 6827"/>
              <a:gd name="T42" fmla="*/ 1719 w 5811"/>
              <a:gd name="T43" fmla="*/ 4831 h 6827"/>
              <a:gd name="T44" fmla="*/ 2761 w 5811"/>
              <a:gd name="T45" fmla="*/ 5768 h 6827"/>
              <a:gd name="T46" fmla="*/ 2905 w 5811"/>
              <a:gd name="T47" fmla="*/ 5812 h 6827"/>
              <a:gd name="T48" fmla="*/ 3050 w 5811"/>
              <a:gd name="T49" fmla="*/ 5768 h 6827"/>
              <a:gd name="T50" fmla="*/ 3666 w 5811"/>
              <a:gd name="T51" fmla="*/ 5270 h 6827"/>
              <a:gd name="T52" fmla="*/ 4092 w 5811"/>
              <a:gd name="T53" fmla="*/ 4831 h 6827"/>
              <a:gd name="T54" fmla="*/ 5283 w 5811"/>
              <a:gd name="T55" fmla="*/ 5506 h 6827"/>
              <a:gd name="T56" fmla="*/ 4675 w 5811"/>
              <a:gd name="T57" fmla="*/ 600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11" h="6827">
                <a:moveTo>
                  <a:pt x="4448" y="4374"/>
                </a:moveTo>
                <a:cubicBezTo>
                  <a:pt x="4517" y="4275"/>
                  <a:pt x="4581" y="4175"/>
                  <a:pt x="4640" y="4074"/>
                </a:cubicBezTo>
                <a:cubicBezTo>
                  <a:pt x="4985" y="3483"/>
                  <a:pt x="5160" y="2871"/>
                  <a:pt x="5160" y="2255"/>
                </a:cubicBezTo>
                <a:cubicBezTo>
                  <a:pt x="5160" y="1012"/>
                  <a:pt x="4149" y="0"/>
                  <a:pt x="2905" y="0"/>
                </a:cubicBezTo>
                <a:cubicBezTo>
                  <a:pt x="1662" y="0"/>
                  <a:pt x="650" y="1012"/>
                  <a:pt x="650" y="2255"/>
                </a:cubicBezTo>
                <a:cubicBezTo>
                  <a:pt x="650" y="2973"/>
                  <a:pt x="895" y="3696"/>
                  <a:pt x="1363" y="4373"/>
                </a:cubicBezTo>
                <a:cubicBezTo>
                  <a:pt x="501" y="4604"/>
                  <a:pt x="0" y="5014"/>
                  <a:pt x="0" y="5506"/>
                </a:cubicBezTo>
                <a:cubicBezTo>
                  <a:pt x="0" y="5903"/>
                  <a:pt x="333" y="6256"/>
                  <a:pt x="939" y="6498"/>
                </a:cubicBezTo>
                <a:cubicBezTo>
                  <a:pt x="1469" y="6710"/>
                  <a:pt x="2167" y="6827"/>
                  <a:pt x="2905" y="6827"/>
                </a:cubicBezTo>
                <a:cubicBezTo>
                  <a:pt x="3644" y="6827"/>
                  <a:pt x="4342" y="6710"/>
                  <a:pt x="4871" y="6498"/>
                </a:cubicBezTo>
                <a:cubicBezTo>
                  <a:pt x="5477" y="6256"/>
                  <a:pt x="5811" y="5903"/>
                  <a:pt x="5811" y="5506"/>
                </a:cubicBezTo>
                <a:cubicBezTo>
                  <a:pt x="5811" y="5014"/>
                  <a:pt x="5310" y="4604"/>
                  <a:pt x="4448" y="4374"/>
                </a:cubicBezTo>
                <a:close/>
                <a:moveTo>
                  <a:pt x="2905" y="1551"/>
                </a:moveTo>
                <a:cubicBezTo>
                  <a:pt x="3294" y="1551"/>
                  <a:pt x="3610" y="1866"/>
                  <a:pt x="3610" y="2255"/>
                </a:cubicBezTo>
                <a:cubicBezTo>
                  <a:pt x="3610" y="2644"/>
                  <a:pt x="3294" y="2960"/>
                  <a:pt x="2905" y="2960"/>
                </a:cubicBezTo>
                <a:cubicBezTo>
                  <a:pt x="2516" y="2960"/>
                  <a:pt x="2201" y="2644"/>
                  <a:pt x="2201" y="2255"/>
                </a:cubicBezTo>
                <a:cubicBezTo>
                  <a:pt x="2201" y="1866"/>
                  <a:pt x="2516" y="1551"/>
                  <a:pt x="2905" y="1551"/>
                </a:cubicBezTo>
                <a:close/>
                <a:moveTo>
                  <a:pt x="4675" y="6008"/>
                </a:moveTo>
                <a:cubicBezTo>
                  <a:pt x="4207" y="6195"/>
                  <a:pt x="3578" y="6298"/>
                  <a:pt x="2905" y="6298"/>
                </a:cubicBezTo>
                <a:cubicBezTo>
                  <a:pt x="2233" y="6298"/>
                  <a:pt x="1604" y="6195"/>
                  <a:pt x="1136" y="6008"/>
                </a:cubicBezTo>
                <a:cubicBezTo>
                  <a:pt x="766" y="5860"/>
                  <a:pt x="528" y="5663"/>
                  <a:pt x="528" y="5506"/>
                </a:cubicBezTo>
                <a:cubicBezTo>
                  <a:pt x="528" y="5295"/>
                  <a:pt x="944" y="4996"/>
                  <a:pt x="1719" y="4831"/>
                </a:cubicBezTo>
                <a:cubicBezTo>
                  <a:pt x="2232" y="5420"/>
                  <a:pt x="2739" y="5754"/>
                  <a:pt x="2761" y="5768"/>
                </a:cubicBezTo>
                <a:cubicBezTo>
                  <a:pt x="2805" y="5797"/>
                  <a:pt x="2855" y="5812"/>
                  <a:pt x="2905" y="5812"/>
                </a:cubicBezTo>
                <a:cubicBezTo>
                  <a:pt x="2956" y="5812"/>
                  <a:pt x="3006" y="5797"/>
                  <a:pt x="3050" y="5768"/>
                </a:cubicBezTo>
                <a:cubicBezTo>
                  <a:pt x="3061" y="5761"/>
                  <a:pt x="3327" y="5586"/>
                  <a:pt x="3666" y="5270"/>
                </a:cubicBezTo>
                <a:cubicBezTo>
                  <a:pt x="3819" y="5128"/>
                  <a:pt x="3961" y="4982"/>
                  <a:pt x="4092" y="4831"/>
                </a:cubicBezTo>
                <a:cubicBezTo>
                  <a:pt x="4866" y="4997"/>
                  <a:pt x="5283" y="5295"/>
                  <a:pt x="5283" y="5506"/>
                </a:cubicBezTo>
                <a:cubicBezTo>
                  <a:pt x="5283" y="5663"/>
                  <a:pt x="5044" y="5860"/>
                  <a:pt x="4675" y="6008"/>
                </a:cubicBezTo>
                <a:close/>
              </a:path>
            </a:pathLst>
          </a:custGeom>
          <a:solidFill>
            <a:schemeClr val="bg1"/>
          </a:solidFill>
          <a:ln>
            <a:noFill/>
          </a:ln>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custDataLst>
      <p:tags r:id="rId42"/>
    </p:custDataLst>
  </p:cSld>
  <p:clrMapOvr>
    <a:masterClrMapping/>
  </p:clrMapOvr>
  <p:transition>
    <p:random/>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3.4.7  </a:t>
            </a:r>
            <a:r>
              <a:rPr lang="zh-CN" altLang="en-US" sz="2000" b="1" dirty="0">
                <a:latin typeface="仿宋" panose="02010609060101010101" charset="-122"/>
                <a:ea typeface="仿宋" panose="02010609060101010101" charset="-122"/>
                <a:cs typeface="仿宋" panose="02010609060101010101" charset="-122"/>
              </a:rPr>
              <a:t>安全生产检查</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）安全检查管理要求</a:t>
            </a:r>
            <a:r>
              <a:rPr lang="en-US" altLang="zh-CN" sz="1600" b="1" dirty="0">
                <a:latin typeface="仿宋" panose="02010609060101010101" charset="-122"/>
                <a:ea typeface="仿宋" panose="02010609060101010101" charset="-122"/>
                <a:cs typeface="仿宋" panose="02010609060101010101" charset="-122"/>
                <a:sym typeface="+mn-ea"/>
              </a:rPr>
              <a:t>-</a:t>
            </a:r>
            <a:r>
              <a:rPr lang="zh-CN" altLang="en-US" sz="1600" b="1" dirty="0">
                <a:latin typeface="仿宋" panose="02010609060101010101" charset="-122"/>
                <a:ea typeface="仿宋" panose="02010609060101010101" charset="-122"/>
                <a:cs typeface="仿宋" panose="02010609060101010101" charset="-122"/>
                <a:sym typeface="+mn-ea"/>
              </a:rPr>
              <a:t>工作要求</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4" y="1719319"/>
          <a:ext cx="10676143" cy="3135280"/>
        </p:xfrm>
        <a:graphic>
          <a:graphicData uri="http://schemas.openxmlformats.org/drawingml/2006/table">
            <a:tbl>
              <a:tblPr>
                <a:tableStyleId>{5C22544A-7EE6-4342-B048-85BDC9FD1C3A}</a:tableStyleId>
              </a:tblPr>
              <a:tblGrid>
                <a:gridCol w="496872"/>
                <a:gridCol w="656896"/>
                <a:gridCol w="6763407"/>
                <a:gridCol w="746234"/>
                <a:gridCol w="730469"/>
                <a:gridCol w="593835"/>
                <a:gridCol w="688430"/>
              </a:tblGrid>
              <a:tr h="385684">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关键活动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时间要求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主责部门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相关部门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工作文件</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929163">
                <a:tc>
                  <a:txBody>
                    <a:bodyPr/>
                    <a:lstStyle/>
                    <a:p>
                      <a:pPr marL="65405" marR="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7</a:t>
                      </a:r>
                      <a:endParaRPr lang="zh-CN" altLang="en-US" sz="1100" b="1" kern="100" dirty="0">
                        <a:solidFill>
                          <a:srgbClr val="000000"/>
                        </a:solidFill>
                        <a:effectLst/>
                        <a:latin typeface="仿宋" panose="02010609060101010101" charset="-122"/>
                        <a:ea typeface="仿宋" panose="02010609060101010101" charset="-122"/>
                      </a:endParaRPr>
                    </a:p>
                  </a:txBody>
                  <a:tcPr marL="68580" marR="1905" marT="40005" anchor="ctr"/>
                </a:tc>
                <a:tc>
                  <a:txBody>
                    <a:bodyPr/>
                    <a:lstStyle/>
                    <a:p>
                      <a:pPr marL="148590" marR="0" indent="-133985"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整改落实</a:t>
                      </a:r>
                      <a:endParaRPr lang="zh-CN" altLang="en-US" sz="1100" b="1" kern="100" dirty="0">
                        <a:solidFill>
                          <a:srgbClr val="000000"/>
                        </a:solidFill>
                        <a:effectLst/>
                        <a:latin typeface="仿宋" panose="02010609060101010101" charset="-122"/>
                        <a:ea typeface="仿宋" panose="02010609060101010101" charset="-122"/>
                      </a:endParaRPr>
                    </a:p>
                  </a:txBody>
                  <a:tcPr marL="68580" marR="1905" marT="40005" anchor="ctr"/>
                </a:tc>
                <a:tc>
                  <a:txBody>
                    <a:bodyPr/>
                    <a:lstStyle/>
                    <a:p>
                      <a:pPr marL="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工作依据：标准、规范、制度、方案及制定的纠正措施，由辖区专业工程师落实对隐患整改。</a:t>
                      </a:r>
                      <a:endParaRPr lang="zh-CN" altLang="en-US" sz="1100" b="1" kern="100" dirty="0">
                        <a:solidFill>
                          <a:srgbClr val="000000"/>
                        </a:solidFill>
                        <a:effectLst/>
                        <a:latin typeface="仿宋" panose="02010609060101010101" charset="-122"/>
                        <a:ea typeface="仿宋" panose="02010609060101010101" charset="-122"/>
                      </a:endParaRPr>
                    </a:p>
                    <a:p>
                      <a:pPr marL="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工作方法：①整改应按照“定人、定时间、定措施”的原则组织进行；②对整改过程中存在重大风险的事项，应在实施作业前落实相关措施，防止因整改作业而导致事故的发生；③整改过程中应做好记录，整改完成辖区专业工程师应到现场进行检查，并签字确认</a:t>
                      </a:r>
                      <a:endParaRPr lang="zh-CN" altLang="en-US" sz="1100" b="1" kern="100" dirty="0">
                        <a:solidFill>
                          <a:srgbClr val="000000"/>
                        </a:solidFill>
                        <a:effectLst/>
                        <a:latin typeface="仿宋" panose="02010609060101010101" charset="-122"/>
                        <a:ea typeface="仿宋" panose="02010609060101010101" charset="-122"/>
                      </a:endParaRPr>
                    </a:p>
                  </a:txBody>
                  <a:tcPr marL="68580" marR="1905" marT="40005"/>
                </a:tc>
                <a:tc>
                  <a:txBody>
                    <a:bodyPr/>
                    <a:lstStyle/>
                    <a:p>
                      <a:pPr marL="6540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隐患整改的指定时间内</a:t>
                      </a:r>
                      <a:endParaRPr lang="zh-CN" altLang="en-US" sz="1100" b="1" kern="100">
                        <a:solidFill>
                          <a:srgbClr val="000000"/>
                        </a:solidFill>
                        <a:effectLst/>
                        <a:latin typeface="仿宋" panose="02010609060101010101" charset="-122"/>
                        <a:ea typeface="仿宋" panose="02010609060101010101" charset="-122"/>
                      </a:endParaRPr>
                    </a:p>
                  </a:txBody>
                  <a:tcPr marL="68580" marR="1905" marT="40005" anchor="ctr"/>
                </a:tc>
                <a:tc>
                  <a:txBody>
                    <a:bodyPr/>
                    <a:lstStyle/>
                    <a:p>
                      <a:pPr marL="10795" marR="0" indent="18415"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责任工程师</a:t>
                      </a:r>
                      <a:r>
                        <a:rPr lang="en-US" altLang="zh-CN" sz="1100" b="1" kern="100">
                          <a:solidFill>
                            <a:srgbClr val="000000"/>
                          </a:solidFill>
                          <a:effectLst/>
                          <a:latin typeface="仿宋" panose="02010609060101010101" charset="-122"/>
                          <a:ea typeface="仿宋" panose="02010609060101010101" charset="-122"/>
                        </a:rPr>
                        <a:t>/</a:t>
                      </a:r>
                      <a:r>
                        <a:rPr lang="zh-CN" altLang="en-US" sz="1100" b="1" kern="100">
                          <a:solidFill>
                            <a:srgbClr val="000000"/>
                          </a:solidFill>
                          <a:effectLst/>
                          <a:latin typeface="仿宋" panose="02010609060101010101" charset="-122"/>
                          <a:ea typeface="仿宋" panose="02010609060101010101" charset="-122"/>
                        </a:rPr>
                        <a:t>专业工程师</a:t>
                      </a:r>
                      <a:endParaRPr lang="zh-CN" altLang="en-US" sz="1100" b="1" kern="100">
                        <a:solidFill>
                          <a:srgbClr val="000000"/>
                        </a:solidFill>
                        <a:effectLst/>
                        <a:latin typeface="仿宋" panose="02010609060101010101" charset="-122"/>
                        <a:ea typeface="仿宋" panose="02010609060101010101" charset="-122"/>
                      </a:endParaRPr>
                    </a:p>
                  </a:txBody>
                  <a:tcPr marL="68580" marR="1905" marT="40005" anchor="ctr"/>
                </a:tc>
                <a:tc>
                  <a:txBody>
                    <a:bodyPr/>
                    <a:lstStyle/>
                    <a:p>
                      <a:pPr marL="0" marR="0" indent="0" algn="ctr">
                        <a:lnSpc>
                          <a:spcPct val="107000"/>
                        </a:lnSpc>
                        <a:spcAft>
                          <a:spcPts val="800"/>
                        </a:spcAft>
                      </a:pPr>
                      <a:r>
                        <a:rPr lang="zh-CN" altLang="en-US" sz="1100" b="1" kern="100">
                          <a:solidFill>
                            <a:srgbClr val="000000"/>
                          </a:solidFill>
                          <a:effectLst/>
                          <a:latin typeface="仿宋" panose="02010609060101010101" charset="-122"/>
                          <a:ea typeface="仿宋" panose="02010609060101010101" charset="-122"/>
                        </a:rPr>
                        <a:t> </a:t>
                      </a:r>
                      <a:endParaRPr lang="zh-CN" altLang="en-US" sz="1100" b="1" kern="100">
                        <a:solidFill>
                          <a:srgbClr val="000000"/>
                        </a:solidFill>
                        <a:effectLst/>
                        <a:latin typeface="仿宋" panose="02010609060101010101" charset="-122"/>
                        <a:ea typeface="仿宋" panose="02010609060101010101" charset="-122"/>
                      </a:endParaRPr>
                    </a:p>
                  </a:txBody>
                  <a:tcPr marL="68580" marR="1905" marT="40005"/>
                </a:tc>
                <a:tc>
                  <a:txBody>
                    <a:bodyPr/>
                    <a:lstStyle/>
                    <a:p>
                      <a:pPr marL="0" marR="0" indent="0" algn="ctr">
                        <a:lnSpc>
                          <a:spcPct val="107000"/>
                        </a:lnSpc>
                        <a:spcAft>
                          <a:spcPts val="800"/>
                        </a:spcAft>
                      </a:pPr>
                      <a:endParaRPr lang="zh-CN" altLang="en-US" sz="1100" b="1" kern="100" dirty="0">
                        <a:solidFill>
                          <a:srgbClr val="000000"/>
                        </a:solidFill>
                        <a:effectLst/>
                        <a:latin typeface="仿宋" panose="02010609060101010101" charset="-122"/>
                        <a:ea typeface="仿宋" panose="02010609060101010101" charset="-122"/>
                      </a:endParaRPr>
                    </a:p>
                  </a:txBody>
                  <a:tcPr marL="68580" marR="1905" marT="40005"/>
                </a:tc>
              </a:tr>
              <a:tr h="543236">
                <a:tc>
                  <a:txBody>
                    <a:bodyPr/>
                    <a:lstStyle/>
                    <a:p>
                      <a:pPr marL="0" marR="0" indent="0" algn="ctr">
                        <a:lnSpc>
                          <a:spcPct val="107000"/>
                        </a:lnSpc>
                        <a:spcAft>
                          <a:spcPts val="800"/>
                        </a:spcAft>
                      </a:pPr>
                      <a:r>
                        <a:rPr lang="zh-CN" altLang="en-US" sz="1100" b="1" kern="100" dirty="0">
                          <a:solidFill>
                            <a:srgbClr val="000000"/>
                          </a:solidFill>
                          <a:effectLst/>
                          <a:latin typeface="仿宋" panose="02010609060101010101" charset="-122"/>
                          <a:ea typeface="仿宋" panose="02010609060101010101" charset="-122"/>
                        </a:rPr>
                        <a:t> </a:t>
                      </a:r>
                      <a:r>
                        <a:rPr lang="en-US" altLang="zh-CN" sz="1100" b="1" kern="100" dirty="0">
                          <a:solidFill>
                            <a:srgbClr val="000000"/>
                          </a:solidFill>
                          <a:effectLst/>
                          <a:latin typeface="仿宋" panose="02010609060101010101" charset="-122"/>
                          <a:ea typeface="仿宋" panose="02010609060101010101" charset="-122"/>
                        </a:rPr>
                        <a:t>8</a:t>
                      </a:r>
                      <a:endParaRPr lang="zh-CN" altLang="en-US" sz="1100" b="1" kern="100" dirty="0">
                        <a:solidFill>
                          <a:srgbClr val="000000"/>
                        </a:solidFill>
                        <a:effectLst/>
                        <a:latin typeface="仿宋" panose="02010609060101010101" charset="-122"/>
                        <a:ea typeface="仿宋" panose="02010609060101010101" charset="-122"/>
                      </a:endParaRPr>
                    </a:p>
                  </a:txBody>
                  <a:tcPr marL="68580" marR="1905" marT="40005"/>
                </a:tc>
                <a:tc>
                  <a:txBody>
                    <a:bodyPr/>
                    <a:lstStyle/>
                    <a:p>
                      <a:pPr marL="14859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整改回复</a:t>
                      </a:r>
                      <a:endParaRPr lang="zh-CN" altLang="en-US" sz="1100" b="1" kern="100" dirty="0">
                        <a:solidFill>
                          <a:srgbClr val="000000"/>
                        </a:solidFill>
                        <a:effectLst/>
                        <a:latin typeface="仿宋" panose="02010609060101010101" charset="-122"/>
                        <a:ea typeface="仿宋" panose="02010609060101010101" charset="-122"/>
                      </a:endParaRPr>
                    </a:p>
                  </a:txBody>
                  <a:tcPr marL="68580" marR="1905" marT="40005"/>
                </a:tc>
                <a:tc>
                  <a:txBody>
                    <a:bodyPr/>
                    <a:lstStyle/>
                    <a:p>
                      <a:pPr marL="0" marR="0" lvl="0" indent="0" algn="l" defTabSz="685800" rtl="0" eaLnBrk="1" fontAlgn="auto" latinLnBrk="0" hangingPunct="1">
                        <a:lnSpc>
                          <a:spcPct val="100000"/>
                        </a:lnSpc>
                        <a:spcBef>
                          <a:spcPts val="0"/>
                        </a:spcBef>
                        <a:spcAft>
                          <a:spcPts val="5"/>
                        </a:spcAft>
                        <a:buClrTx/>
                        <a:buSzTx/>
                        <a:buFontTx/>
                        <a:buNone/>
                        <a:defRPr/>
                      </a:pPr>
                      <a:r>
                        <a:rPr lang="zh-CN" altLang="en-US" sz="1100" b="1" kern="1200" dirty="0">
                          <a:solidFill>
                            <a:schemeClr val="dk1"/>
                          </a:solidFill>
                          <a:effectLst/>
                          <a:latin typeface="仿宋" panose="02010609060101010101" charset="-122"/>
                          <a:ea typeface="仿宋" panose="02010609060101010101" charset="-122"/>
                          <a:cs typeface="+mn-cs"/>
                        </a:rPr>
                        <a:t>整改结束后，辖区专业工程师应</a:t>
                      </a:r>
                      <a:r>
                        <a:rPr lang="zh-CN" altLang="en-US" sz="1100" b="1" kern="100" dirty="0">
                          <a:solidFill>
                            <a:srgbClr val="000000"/>
                          </a:solidFill>
                          <a:effectLst/>
                          <a:latin typeface="仿宋" panose="02010609060101010101" charset="-122"/>
                          <a:ea typeface="仿宋" panose="02010609060101010101" charset="-122"/>
                        </a:rPr>
                        <a:t>编制整改回复单，在整改结束后规定的最迟报告时间内报告至项目安全总监，申请对整改情况进行复查；</a:t>
                      </a:r>
                      <a:endParaRPr lang="zh-CN" altLang="en-US" sz="1100" b="1" kern="100" dirty="0">
                        <a:solidFill>
                          <a:srgbClr val="000000"/>
                        </a:solidFill>
                        <a:effectLst/>
                        <a:latin typeface="仿宋" panose="02010609060101010101" charset="-122"/>
                        <a:ea typeface="仿宋" panose="02010609060101010101" charset="-122"/>
                      </a:endParaRPr>
                    </a:p>
                    <a:p>
                      <a:pPr marL="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对某些无法在指定时间内落实整改的隐患，辖区专业工程师应详细说明原因，书面向项目经理进行汇报，经项目经理批准后，由项目安全总监重新开具隐患整改单，转入下一轮整改，期间，专业工程师应采取临时监视措施，并对因此而发生的生产安全事故负责，整改回复单上，辖区专业工程师应签字确认。</a:t>
                      </a:r>
                      <a:endParaRPr lang="zh-CN" altLang="en-US" sz="1100" b="1" kern="100" dirty="0">
                        <a:solidFill>
                          <a:srgbClr val="000000"/>
                        </a:solidFill>
                        <a:effectLst/>
                        <a:latin typeface="仿宋" panose="02010609060101010101" charset="-122"/>
                        <a:ea typeface="仿宋" panose="02010609060101010101" charset="-122"/>
                      </a:endParaRPr>
                    </a:p>
                  </a:txBody>
                  <a:tcPr marL="68580" marR="1905" marT="40005"/>
                </a:tc>
                <a:tc>
                  <a:txBody>
                    <a:bodyPr/>
                    <a:lstStyle/>
                    <a:p>
                      <a:pPr marL="65405" marR="0" lvl="0" indent="0" algn="ctr" defTabSz="685800" rtl="0" eaLnBrk="1" fontAlgn="auto" latinLnBrk="0" hangingPunct="1">
                        <a:lnSpc>
                          <a:spcPct val="107000"/>
                        </a:lnSpc>
                        <a:spcBef>
                          <a:spcPts val="0"/>
                        </a:spcBef>
                        <a:spcAft>
                          <a:spcPts val="0"/>
                        </a:spcAft>
                        <a:buClrTx/>
                        <a:buSzTx/>
                        <a:buFontTx/>
                        <a:buNone/>
                        <a:defRPr/>
                      </a:pPr>
                      <a:r>
                        <a:rPr lang="zh-CN" altLang="en-US" sz="1100" b="1" kern="1200" dirty="0">
                          <a:solidFill>
                            <a:schemeClr val="dk1"/>
                          </a:solidFill>
                          <a:effectLst/>
                          <a:latin typeface="仿宋" panose="02010609060101010101" charset="-122"/>
                          <a:ea typeface="仿宋" panose="02010609060101010101" charset="-122"/>
                          <a:cs typeface="+mn-cs"/>
                        </a:rPr>
                        <a:t>隐患</a:t>
                      </a:r>
                      <a:endParaRPr lang="zh-CN" altLang="en-US" sz="1100" b="1" kern="1200" dirty="0">
                        <a:solidFill>
                          <a:schemeClr val="dk1"/>
                        </a:solidFill>
                        <a:effectLst/>
                        <a:latin typeface="仿宋" panose="02010609060101010101" charset="-122"/>
                        <a:ea typeface="仿宋" panose="02010609060101010101" charset="-122"/>
                        <a:cs typeface="+mn-cs"/>
                      </a:endParaRPr>
                    </a:p>
                    <a:p>
                      <a:pPr marL="6540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整改的指定时间内</a:t>
                      </a:r>
                      <a:endParaRPr lang="zh-CN" altLang="en-US" sz="1100" b="1" kern="100" dirty="0">
                        <a:solidFill>
                          <a:srgbClr val="000000"/>
                        </a:solidFill>
                        <a:effectLst/>
                        <a:latin typeface="仿宋" panose="02010609060101010101" charset="-122"/>
                        <a:ea typeface="仿宋" panose="02010609060101010101" charset="-122"/>
                      </a:endParaRPr>
                    </a:p>
                  </a:txBody>
                  <a:tcPr marL="68580" marR="1905" marT="40005"/>
                </a:tc>
                <a:tc>
                  <a:txBody>
                    <a:bodyPr/>
                    <a:lstStyle/>
                    <a:p>
                      <a:pPr marL="29210" marR="26035" indent="-18415"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责任工程师</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专业工程师</a:t>
                      </a:r>
                      <a:endParaRPr lang="zh-CN" altLang="en-US" sz="1100" b="1" kern="100" dirty="0">
                        <a:solidFill>
                          <a:srgbClr val="000000"/>
                        </a:solidFill>
                        <a:effectLst/>
                        <a:latin typeface="仿宋" panose="02010609060101010101" charset="-122"/>
                        <a:ea typeface="仿宋" panose="02010609060101010101" charset="-122"/>
                      </a:endParaRPr>
                    </a:p>
                  </a:txBody>
                  <a:tcPr marL="68580" marR="1905" marT="40005"/>
                </a:tc>
                <a:tc>
                  <a:txBody>
                    <a:bodyPr/>
                    <a:lstStyle/>
                    <a:p>
                      <a:pPr marL="0" marR="0" indent="0" algn="ctr">
                        <a:lnSpc>
                          <a:spcPct val="107000"/>
                        </a:lnSpc>
                        <a:spcAft>
                          <a:spcPts val="800"/>
                        </a:spcAft>
                      </a:pPr>
                      <a:r>
                        <a:rPr lang="zh-CN" altLang="en-US" sz="1100" b="1" kern="100">
                          <a:solidFill>
                            <a:srgbClr val="000000"/>
                          </a:solidFill>
                          <a:effectLst/>
                          <a:latin typeface="仿宋" panose="02010609060101010101" charset="-122"/>
                          <a:ea typeface="仿宋" panose="02010609060101010101" charset="-122"/>
                        </a:rPr>
                        <a:t> </a:t>
                      </a:r>
                      <a:endParaRPr lang="zh-CN" altLang="en-US" sz="1100" b="1" kern="100">
                        <a:solidFill>
                          <a:srgbClr val="000000"/>
                        </a:solidFill>
                        <a:effectLst/>
                        <a:latin typeface="仿宋" panose="02010609060101010101" charset="-122"/>
                        <a:ea typeface="仿宋" panose="02010609060101010101" charset="-122"/>
                      </a:endParaRPr>
                    </a:p>
                  </a:txBody>
                  <a:tcPr marL="68580" marR="1905" marT="40005"/>
                </a:tc>
                <a:tc>
                  <a:txBody>
                    <a:bodyPr/>
                    <a:lstStyle/>
                    <a:p>
                      <a:pPr marL="65405" marR="5715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整改通知单</a:t>
                      </a:r>
                      <a:endParaRPr lang="zh-CN" altLang="en-US" sz="1100" b="1" kern="100" dirty="0">
                        <a:solidFill>
                          <a:srgbClr val="000000"/>
                        </a:solidFill>
                        <a:effectLst/>
                        <a:latin typeface="仿宋" panose="02010609060101010101" charset="-122"/>
                        <a:ea typeface="仿宋" panose="02010609060101010101" charset="-122"/>
                      </a:endParaRPr>
                    </a:p>
                  </a:txBody>
                  <a:tcPr marL="68580" marR="1905" marT="40005"/>
                </a:tc>
              </a:tr>
              <a:tr h="582415">
                <a:tc>
                  <a:txBody>
                    <a:bodyPr/>
                    <a:lstStyle/>
                    <a:p>
                      <a:pPr marL="65405"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9</a:t>
                      </a:r>
                      <a:endParaRPr lang="zh-CN" altLang="en-US" sz="1100" b="1" kern="100">
                        <a:solidFill>
                          <a:srgbClr val="000000"/>
                        </a:solidFill>
                        <a:effectLst/>
                        <a:latin typeface="仿宋" panose="02010609060101010101" charset="-122"/>
                        <a:ea typeface="仿宋" panose="02010609060101010101" charset="-122"/>
                      </a:endParaRPr>
                    </a:p>
                  </a:txBody>
                  <a:tcPr marL="68580" marR="1905" marT="40005" anchor="ctr"/>
                </a:tc>
                <a:tc>
                  <a:txBody>
                    <a:bodyPr/>
                    <a:lstStyle/>
                    <a:p>
                      <a:pPr marL="8128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复查</a:t>
                      </a:r>
                      <a:endParaRPr lang="zh-CN" altLang="en-US" sz="1100" b="1" kern="100">
                        <a:solidFill>
                          <a:srgbClr val="000000"/>
                        </a:solidFill>
                        <a:effectLst/>
                        <a:latin typeface="仿宋" panose="02010609060101010101" charset="-122"/>
                        <a:ea typeface="仿宋" panose="02010609060101010101" charset="-122"/>
                      </a:endParaRPr>
                    </a:p>
                  </a:txBody>
                  <a:tcPr marL="68580" marR="1905" marT="40005" anchor="ctr"/>
                </a:tc>
                <a:tc>
                  <a:txBody>
                    <a:bodyPr/>
                    <a:lstStyle/>
                    <a:p>
                      <a:pPr marL="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安全总监在接到整改回复单后，应立即对整改落实情况进行复查，验证其整改的有效性，填写复查验证记录，双方签字确认后予以销项，经复查验证没有达到整改效果的，项目安全总监应针对没有整改合格的事项重新开具隐患整改单，转入下一轮整改。</a:t>
                      </a:r>
                      <a:endParaRPr lang="zh-CN" altLang="en-US" sz="1100" b="1" kern="100" dirty="0">
                        <a:solidFill>
                          <a:srgbClr val="000000"/>
                        </a:solidFill>
                        <a:effectLst/>
                        <a:latin typeface="仿宋" panose="02010609060101010101" charset="-122"/>
                        <a:ea typeface="仿宋" panose="02010609060101010101" charset="-122"/>
                      </a:endParaRPr>
                    </a:p>
                  </a:txBody>
                  <a:tcPr marL="68580" marR="1905" marT="40005"/>
                </a:tc>
                <a:tc>
                  <a:txBody>
                    <a:bodyPr/>
                    <a:lstStyle/>
                    <a:p>
                      <a:pPr marL="6540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隐患整改的指定时间内</a:t>
                      </a:r>
                      <a:endParaRPr lang="zh-CN" altLang="en-US" sz="1100" b="1" kern="100">
                        <a:solidFill>
                          <a:srgbClr val="000000"/>
                        </a:solidFill>
                        <a:effectLst/>
                        <a:latin typeface="仿宋" panose="02010609060101010101" charset="-122"/>
                        <a:ea typeface="仿宋" panose="02010609060101010101" charset="-122"/>
                      </a:endParaRPr>
                    </a:p>
                  </a:txBody>
                  <a:tcPr marL="68580" marR="1905" marT="40005" anchor="ctr"/>
                </a:tc>
                <a:tc>
                  <a:txBody>
                    <a:bodyPr/>
                    <a:lstStyle/>
                    <a:p>
                      <a:pPr marL="161925" marR="26035" indent="-132715"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安全总监</a:t>
                      </a:r>
                      <a:endParaRPr lang="zh-CN" altLang="en-US" sz="1100" b="1" kern="100">
                        <a:solidFill>
                          <a:srgbClr val="000000"/>
                        </a:solidFill>
                        <a:effectLst/>
                        <a:latin typeface="仿宋" panose="02010609060101010101" charset="-122"/>
                        <a:ea typeface="仿宋" panose="02010609060101010101" charset="-122"/>
                      </a:endParaRPr>
                    </a:p>
                  </a:txBody>
                  <a:tcPr marL="68580" marR="1905" marT="40005" anchor="ctr"/>
                </a:tc>
                <a:tc>
                  <a:txBody>
                    <a:bodyPr/>
                    <a:lstStyle/>
                    <a:p>
                      <a:pPr marL="0" marR="0" indent="0" algn="ctr">
                        <a:lnSpc>
                          <a:spcPct val="107000"/>
                        </a:lnSpc>
                        <a:spcAft>
                          <a:spcPts val="800"/>
                        </a:spcAft>
                      </a:pPr>
                      <a:r>
                        <a:rPr lang="zh-CN" altLang="en-US" sz="1100" b="1" kern="100" dirty="0">
                          <a:solidFill>
                            <a:srgbClr val="000000"/>
                          </a:solidFill>
                          <a:effectLst/>
                          <a:latin typeface="仿宋" panose="02010609060101010101" charset="-122"/>
                          <a:ea typeface="仿宋" panose="02010609060101010101" charset="-122"/>
                        </a:rPr>
                        <a:t> </a:t>
                      </a:r>
                      <a:endParaRPr lang="zh-CN" altLang="en-US" sz="1100" b="1" kern="100" dirty="0">
                        <a:solidFill>
                          <a:srgbClr val="000000"/>
                        </a:solidFill>
                        <a:effectLst/>
                        <a:latin typeface="仿宋" panose="02010609060101010101" charset="-122"/>
                        <a:ea typeface="仿宋" panose="02010609060101010101" charset="-122"/>
                      </a:endParaRPr>
                    </a:p>
                  </a:txBody>
                  <a:tcPr marL="68580" marR="1905" marT="40005"/>
                </a:tc>
                <a:tc>
                  <a:txBody>
                    <a:bodyPr/>
                    <a:lstStyle/>
                    <a:p>
                      <a:pPr marL="0" marR="0" indent="0" algn="ctr">
                        <a:lnSpc>
                          <a:spcPct val="107000"/>
                        </a:lnSpc>
                        <a:spcAft>
                          <a:spcPts val="800"/>
                        </a:spcAft>
                      </a:pPr>
                      <a:endParaRPr lang="zh-CN" altLang="en-US" sz="1100" b="1" kern="100" dirty="0">
                        <a:solidFill>
                          <a:srgbClr val="000000"/>
                        </a:solidFill>
                        <a:effectLst/>
                        <a:latin typeface="仿宋" panose="02010609060101010101" charset="-122"/>
                        <a:ea typeface="仿宋" panose="02010609060101010101" charset="-122"/>
                      </a:endParaRPr>
                    </a:p>
                  </a:txBody>
                  <a:tcPr marL="68580" marR="1905" marT="40005"/>
                </a:tc>
              </a:tr>
            </a:tbl>
          </a:graphicData>
        </a:graphic>
      </p:graphicFrame>
      <p:sp>
        <p:nvSpPr>
          <p:cNvPr id="10" name="文本框 9"/>
          <p:cNvSpPr txBox="1"/>
          <p:nvPr/>
        </p:nvSpPr>
        <p:spPr>
          <a:xfrm>
            <a:off x="472135" y="4995692"/>
            <a:ext cx="11236390" cy="1170898"/>
          </a:xfrm>
          <a:prstGeom prst="rect">
            <a:avLst/>
          </a:prstGeom>
          <a:noFill/>
        </p:spPr>
        <p:txBody>
          <a:bodyPr wrap="square" rtlCol="0">
            <a:spAutoFit/>
          </a:bodyPr>
          <a:lstStyle/>
          <a:p>
            <a:pPr>
              <a:lnSpc>
                <a:spcPct val="120000"/>
              </a:lnSpc>
            </a:pPr>
            <a:r>
              <a:rPr lang="en-US" altLang="zh-CN" sz="1200" b="1" dirty="0">
                <a:latin typeface="仿宋" panose="02010609060101010101" charset="-122"/>
                <a:ea typeface="仿宋" panose="02010609060101010101" charset="-122"/>
                <a:cs typeface="仿宋" panose="02010609060101010101" charset="-122"/>
                <a:sym typeface="+mn-ea"/>
              </a:rPr>
              <a:t>   </a:t>
            </a:r>
            <a:r>
              <a:rPr lang="zh-CN" altLang="en-US" sz="1200" b="1" dirty="0">
                <a:latin typeface="仿宋" panose="02010609060101010101" charset="-122"/>
                <a:ea typeface="仿宋" panose="02010609060101010101" charset="-122"/>
                <a:cs typeface="仿宋" panose="02010609060101010101" charset="-122"/>
                <a:sym typeface="+mn-ea"/>
              </a:rPr>
              <a:t>项目经理每周组织并主持召开一次安全例会，指定专人做好会议记录。会议记录应包含以下内容：项目一周安全生产情况评述、奖惩情况、上周安全会议决议落实情况、现场检查情况、纠正及预防措施、相关文件传达、需要协调解决的安全问题、下周安全工作安排。</a:t>
            </a:r>
            <a:endParaRPr lang="zh-CN" altLang="en-US" sz="1200" b="1" dirty="0">
              <a:latin typeface="仿宋" panose="02010609060101010101" charset="-122"/>
              <a:ea typeface="仿宋" panose="02010609060101010101" charset="-122"/>
              <a:cs typeface="仿宋" panose="02010609060101010101" charset="-122"/>
              <a:sym typeface="+mn-ea"/>
            </a:endParaRPr>
          </a:p>
          <a:p>
            <a:pPr>
              <a:lnSpc>
                <a:spcPct val="120000"/>
              </a:lnSpc>
            </a:pPr>
            <a:r>
              <a:rPr lang="zh-CN" altLang="en-US" sz="1200" b="1" dirty="0">
                <a:latin typeface="仿宋" panose="02010609060101010101" charset="-122"/>
                <a:ea typeface="仿宋" panose="02010609060101010101" charset="-122"/>
                <a:cs typeface="仿宋" panose="02010609060101010101" charset="-122"/>
                <a:sym typeface="+mn-ea"/>
              </a:rPr>
              <a:t>对施工现场危险系数较低、短时间（</a:t>
            </a:r>
            <a:r>
              <a:rPr lang="en-US" altLang="zh-CN" sz="1200" b="1" dirty="0">
                <a:latin typeface="仿宋" panose="02010609060101010101" charset="-122"/>
                <a:ea typeface="仿宋" panose="02010609060101010101" charset="-122"/>
                <a:cs typeface="仿宋" panose="02010609060101010101" charset="-122"/>
                <a:sym typeface="+mn-ea"/>
              </a:rPr>
              <a:t>1 </a:t>
            </a:r>
            <a:r>
              <a:rPr lang="zh-CN" altLang="en-US" sz="1200" b="1" dirty="0">
                <a:latin typeface="仿宋" panose="02010609060101010101" charset="-122"/>
                <a:ea typeface="仿宋" panose="02010609060101010101" charset="-122"/>
                <a:cs typeface="仿宋" panose="02010609060101010101" charset="-122"/>
                <a:sym typeface="+mn-ea"/>
              </a:rPr>
              <a:t>天内）即可消除的安全隐患，安全整改通知单可在检查过程中通过手持终端系统直接下发；对危险系数高、整改难度较大、整改时间较长的隐患，安全整改通知单需从公司项目信息管理系统下发。信息化系统使用情况考核以项目信息管理系统下发的数据为准。</a:t>
            </a:r>
            <a:endParaRPr lang="zh-CN" altLang="en-US" sz="1200" b="1" dirty="0">
              <a:latin typeface="仿宋" panose="02010609060101010101" charset="-122"/>
              <a:ea typeface="仿宋" panose="02010609060101010101" charset="-122"/>
              <a:cs typeface="仿宋" panose="02010609060101010101" charset="-122"/>
              <a:sym typeface="+mn-ea"/>
            </a:endParaRPr>
          </a:p>
          <a:p>
            <a:pPr>
              <a:lnSpc>
                <a:spcPct val="120000"/>
              </a:lnSpc>
            </a:pPr>
            <a:r>
              <a:rPr lang="zh-CN" altLang="en-US" sz="1200" b="1" dirty="0">
                <a:latin typeface="仿宋" panose="02010609060101010101" charset="-122"/>
                <a:ea typeface="仿宋" panose="02010609060101010101" charset="-122"/>
                <a:cs typeface="仿宋" panose="02010609060101010101" charset="-122"/>
                <a:sym typeface="+mn-ea"/>
              </a:rPr>
              <a:t>项目安全总监对检查发现的隐患进行汇总、分类，建立安全隐患排查治理台帐，每季度对项目的安全生产态势进行分析评价，并制定专项治理计划。</a:t>
            </a:r>
            <a:endParaRPr lang="en-US" altLang="zh-CN" sz="1200" b="1" dirty="0">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3.4.7  </a:t>
            </a:r>
            <a:r>
              <a:rPr lang="zh-CN" altLang="en-US" sz="2000" b="1" dirty="0">
                <a:latin typeface="仿宋" panose="02010609060101010101" charset="-122"/>
                <a:ea typeface="仿宋" panose="02010609060101010101" charset="-122"/>
                <a:cs typeface="仿宋" panose="02010609060101010101" charset="-122"/>
              </a:rPr>
              <a:t>安全生产检查</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4</a:t>
            </a:r>
            <a:r>
              <a:rPr lang="zh-CN" altLang="en-US" sz="1600" b="1" dirty="0">
                <a:latin typeface="仿宋" panose="02010609060101010101" charset="-122"/>
                <a:ea typeface="仿宋" panose="02010609060101010101" charset="-122"/>
                <a:cs typeface="仿宋" panose="02010609060101010101" charset="-122"/>
                <a:sym typeface="+mn-ea"/>
              </a:rPr>
              <a:t>）领导现场带班</a:t>
            </a:r>
            <a:r>
              <a:rPr lang="en-US" altLang="zh-CN" sz="1600" b="1" dirty="0">
                <a:latin typeface="仿宋" panose="02010609060101010101" charset="-122"/>
                <a:ea typeface="仿宋" panose="02010609060101010101" charset="-122"/>
                <a:cs typeface="仿宋" panose="02010609060101010101" charset="-122"/>
                <a:sym typeface="+mn-ea"/>
              </a:rPr>
              <a:t>-</a:t>
            </a:r>
            <a:r>
              <a:rPr lang="zh-CN" altLang="en-US" sz="1600" b="1" dirty="0">
                <a:latin typeface="仿宋" panose="02010609060101010101" charset="-122"/>
                <a:ea typeface="仿宋" panose="02010609060101010101" charset="-122"/>
                <a:cs typeface="仿宋" panose="02010609060101010101" charset="-122"/>
                <a:sym typeface="+mn-ea"/>
              </a:rPr>
              <a:t>公司领导</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4" y="1719319"/>
          <a:ext cx="10282003" cy="4262486"/>
        </p:xfrm>
        <a:graphic>
          <a:graphicData uri="http://schemas.openxmlformats.org/drawingml/2006/table">
            <a:tbl>
              <a:tblPr>
                <a:tableStyleId>{5C22544A-7EE6-4342-B048-85BDC9FD1C3A}</a:tableStyleId>
              </a:tblPr>
              <a:tblGrid>
                <a:gridCol w="659782"/>
                <a:gridCol w="1555531"/>
                <a:gridCol w="1683195"/>
                <a:gridCol w="6383495"/>
              </a:tblGrid>
              <a:tr h="385684">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带班领导</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检查内容</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480542">
                <a:tc>
                  <a:txBody>
                    <a:bodyPr/>
                    <a:lstStyle/>
                    <a:p>
                      <a:pPr marL="0" marR="66040" indent="0" algn="ctr">
                        <a:lnSpc>
                          <a:spcPct val="150000"/>
                        </a:lnSpc>
                        <a:spcAft>
                          <a:spcPts val="0"/>
                        </a:spcAft>
                      </a:pPr>
                      <a:r>
                        <a:rPr lang="en-US" altLang="zh-CN" sz="1400" b="1" kern="100">
                          <a:solidFill>
                            <a:srgbClr val="000000"/>
                          </a:solidFill>
                          <a:effectLst/>
                          <a:latin typeface="仿宋" panose="02010609060101010101" charset="-122"/>
                          <a:ea typeface="仿宋" panose="02010609060101010101" charset="-122"/>
                        </a:rPr>
                        <a:t>1</a:t>
                      </a:r>
                      <a:endParaRPr lang="zh-CN" altLang="en-US" sz="1400" b="1" kern="100">
                        <a:solidFill>
                          <a:srgbClr val="000000"/>
                        </a:solidFill>
                        <a:effectLst/>
                        <a:latin typeface="仿宋" panose="02010609060101010101" charset="-122"/>
                        <a:ea typeface="仿宋" panose="02010609060101010101" charset="-122"/>
                      </a:endParaRPr>
                    </a:p>
                  </a:txBody>
                  <a:tcPr marL="69215" marR="3175" marT="40005" anchor="ctr"/>
                </a:tc>
                <a:tc>
                  <a:txBody>
                    <a:bodyPr/>
                    <a:lstStyle/>
                    <a:p>
                      <a:pPr marL="0" marR="0" indent="0" algn="ctr">
                        <a:lnSpc>
                          <a:spcPct val="150000"/>
                        </a:lnSpc>
                        <a:spcAft>
                          <a:spcPts val="0"/>
                        </a:spcAft>
                      </a:pPr>
                      <a:r>
                        <a:rPr lang="zh-CN" altLang="en-US" sz="1400" b="1" kern="100">
                          <a:solidFill>
                            <a:srgbClr val="000000"/>
                          </a:solidFill>
                          <a:effectLst/>
                          <a:latin typeface="仿宋" panose="02010609060101010101" charset="-122"/>
                          <a:ea typeface="仿宋" panose="02010609060101010101" charset="-122"/>
                        </a:rPr>
                        <a:t>董事长、总经理</a:t>
                      </a:r>
                      <a:endParaRPr lang="zh-CN" altLang="en-US" sz="1400" b="1" kern="100">
                        <a:solidFill>
                          <a:srgbClr val="000000"/>
                        </a:solidFill>
                        <a:effectLst/>
                        <a:latin typeface="仿宋" panose="02010609060101010101" charset="-122"/>
                        <a:ea typeface="仿宋" panose="02010609060101010101" charset="-122"/>
                      </a:endParaRPr>
                    </a:p>
                  </a:txBody>
                  <a:tcPr marL="69215" marR="3175" marT="40005" anchor="ctr"/>
                </a:tc>
                <a:tc>
                  <a:txBody>
                    <a:bodyPr/>
                    <a:lstStyle/>
                    <a:p>
                      <a:pPr marL="6985" marR="0" indent="0" algn="l">
                        <a:lnSpc>
                          <a:spcPct val="150000"/>
                        </a:lnSpc>
                        <a:spcAft>
                          <a:spcPts val="375"/>
                        </a:spcAft>
                      </a:pPr>
                      <a:r>
                        <a:rPr lang="zh-CN" altLang="en-US" sz="1400" b="1" kern="100" dirty="0">
                          <a:solidFill>
                            <a:srgbClr val="000000"/>
                          </a:solidFill>
                          <a:effectLst/>
                          <a:latin typeface="仿宋" panose="02010609060101010101" charset="-122"/>
                          <a:ea typeface="仿宋" panose="02010609060101010101" charset="-122"/>
                        </a:rPr>
                        <a:t>每月带班检查不少于 </a:t>
                      </a:r>
                      <a:r>
                        <a:rPr lang="en-US" altLang="zh-CN" sz="1400" b="1" kern="100" dirty="0">
                          <a:solidFill>
                            <a:srgbClr val="000000"/>
                          </a:solidFill>
                          <a:effectLst/>
                          <a:latin typeface="仿宋" panose="02010609060101010101" charset="-122"/>
                          <a:ea typeface="仿宋" panose="02010609060101010101" charset="-122"/>
                        </a:rPr>
                        <a:t>2 </a:t>
                      </a:r>
                      <a:r>
                        <a:rPr lang="zh-CN" altLang="en-US" sz="1400" b="1" kern="100" dirty="0">
                          <a:solidFill>
                            <a:srgbClr val="000000"/>
                          </a:solidFill>
                          <a:effectLst/>
                          <a:latin typeface="仿宋" panose="02010609060101010101" charset="-122"/>
                          <a:ea typeface="仿宋" panose="02010609060101010101" charset="-122"/>
                        </a:rPr>
                        <a:t>次</a:t>
                      </a:r>
                      <a:endParaRPr lang="zh-CN" altLang="en-US" sz="1400" b="1" kern="100" dirty="0">
                        <a:solidFill>
                          <a:srgbClr val="000000"/>
                        </a:solidFill>
                        <a:effectLst/>
                        <a:latin typeface="仿宋" panose="02010609060101010101" charset="-122"/>
                        <a:ea typeface="仿宋" panose="02010609060101010101" charset="-122"/>
                      </a:endParaRPr>
                    </a:p>
                  </a:txBody>
                  <a:tcPr marL="69215" marR="3175" marT="40005"/>
                </a:tc>
                <a:tc rowSpan="4">
                  <a:txBody>
                    <a:bodyPr/>
                    <a:lstStyle/>
                    <a:p>
                      <a:pPr marL="65405" marR="0" indent="0">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①分公司、项目部的安全生产责任制建立及落实情况；</a:t>
                      </a:r>
                      <a:endParaRPr lang="zh-CN" altLang="en-US" sz="1400" b="1" kern="100" dirty="0">
                        <a:solidFill>
                          <a:srgbClr val="000000"/>
                        </a:solidFill>
                        <a:effectLst/>
                        <a:latin typeface="仿宋" panose="02010609060101010101" charset="-122"/>
                        <a:ea typeface="仿宋" panose="02010609060101010101" charset="-122"/>
                      </a:endParaRPr>
                    </a:p>
                    <a:p>
                      <a:pPr marL="65405" marR="0" indent="0">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②分公司、安全生产管理机构建设情况，项目专职安全生产管理人员配备情况；</a:t>
                      </a:r>
                      <a:endParaRPr lang="zh-CN" altLang="en-US" sz="1400" b="1" kern="100" dirty="0">
                        <a:solidFill>
                          <a:srgbClr val="000000"/>
                        </a:solidFill>
                        <a:effectLst/>
                        <a:latin typeface="仿宋" panose="02010609060101010101" charset="-122"/>
                        <a:ea typeface="仿宋" panose="02010609060101010101" charset="-122"/>
                      </a:endParaRPr>
                    </a:p>
                    <a:p>
                      <a:pPr marL="65405" marR="0" indent="0">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③分公司、项目部的安全生产管理制度、安全操作规程及安全生产教育培训计划的制定与落实情况；④分公司、领导带班检查及项目经理带班生产执行落实情况；施工现场安全生产投入情况；</a:t>
                      </a:r>
                      <a:endParaRPr lang="zh-CN" altLang="en-US" sz="1400" b="1" kern="100" dirty="0">
                        <a:solidFill>
                          <a:srgbClr val="000000"/>
                        </a:solidFill>
                        <a:effectLst/>
                        <a:latin typeface="仿宋" panose="02010609060101010101" charset="-122"/>
                        <a:ea typeface="仿宋" panose="02010609060101010101" charset="-122"/>
                      </a:endParaRPr>
                    </a:p>
                    <a:p>
                      <a:pPr marL="65405" marR="0" indent="0">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⑤分公司、项目部安全生产风险分级管控及生产安全事故隐患排查治理工作机制的建立与实施情况；</a:t>
                      </a:r>
                      <a:endParaRPr lang="zh-CN" altLang="en-US" sz="1400" b="1" kern="100" dirty="0">
                        <a:solidFill>
                          <a:srgbClr val="000000"/>
                        </a:solidFill>
                        <a:effectLst/>
                        <a:latin typeface="仿宋" panose="02010609060101010101" charset="-122"/>
                        <a:ea typeface="仿宋" panose="02010609060101010101" charset="-122"/>
                      </a:endParaRPr>
                    </a:p>
                    <a:p>
                      <a:pPr marL="65405" marR="0" indent="0">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⑥分公司、项目部安全生产标准化、规范化建设情况；</a:t>
                      </a:r>
                      <a:endParaRPr lang="zh-CN" altLang="en-US" sz="1400" b="1" kern="100" dirty="0">
                        <a:solidFill>
                          <a:srgbClr val="000000"/>
                        </a:solidFill>
                        <a:effectLst/>
                        <a:latin typeface="仿宋" panose="02010609060101010101" charset="-122"/>
                        <a:ea typeface="仿宋" panose="02010609060101010101" charset="-122"/>
                      </a:endParaRPr>
                    </a:p>
                    <a:p>
                      <a:pPr marL="65405" marR="0" indent="0">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⑦项目生产安全事故应急救援预案制定情况及应急救援预案定期开展情况；</a:t>
                      </a:r>
                      <a:endParaRPr lang="zh-CN" altLang="en-US" sz="1400" b="1" kern="100" dirty="0">
                        <a:solidFill>
                          <a:srgbClr val="000000"/>
                        </a:solidFill>
                        <a:effectLst/>
                        <a:latin typeface="仿宋" panose="02010609060101010101" charset="-122"/>
                        <a:ea typeface="仿宋" panose="02010609060101010101" charset="-122"/>
                      </a:endParaRPr>
                    </a:p>
                    <a:p>
                      <a:pPr marL="65405" marR="0" indent="0">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⑧项目生产安全事故报告、调查处理及责任追溯情况；</a:t>
                      </a:r>
                      <a:endParaRPr lang="zh-CN" altLang="en-US" sz="1400" b="1" kern="100" dirty="0">
                        <a:solidFill>
                          <a:srgbClr val="000000"/>
                        </a:solidFill>
                        <a:effectLst/>
                        <a:latin typeface="仿宋" panose="02010609060101010101" charset="-122"/>
                        <a:ea typeface="仿宋" panose="02010609060101010101" charset="-122"/>
                      </a:endParaRPr>
                    </a:p>
                    <a:p>
                      <a:pPr marL="65405" marR="0" indent="0">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⑨项目部开展职业病防治工作情况；</a:t>
                      </a:r>
                      <a:endParaRPr lang="zh-CN" altLang="en-US" sz="1400" b="1" kern="100" dirty="0">
                        <a:solidFill>
                          <a:srgbClr val="000000"/>
                        </a:solidFill>
                        <a:effectLst/>
                        <a:latin typeface="仿宋" panose="02010609060101010101" charset="-122"/>
                        <a:ea typeface="仿宋" panose="02010609060101010101" charset="-122"/>
                      </a:endParaRPr>
                    </a:p>
                    <a:p>
                      <a:pPr marL="65405" marR="0" indent="0">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⑩分公司、项目部的工会组织履行安全生产监督职责情况；</a:t>
                      </a:r>
                      <a:endParaRPr lang="zh-CN" altLang="en-US" sz="1400" b="1" kern="100" dirty="0">
                        <a:solidFill>
                          <a:srgbClr val="000000"/>
                        </a:solidFill>
                        <a:effectLst/>
                        <a:latin typeface="仿宋" panose="02010609060101010101" charset="-122"/>
                        <a:ea typeface="仿宋" panose="02010609060101010101" charset="-122"/>
                      </a:endParaRPr>
                    </a:p>
                  </a:txBody>
                  <a:tcPr marL="68580" marR="73025" marT="40640" anchor="ctr"/>
                </a:tc>
              </a:tr>
              <a:tr h="543236">
                <a:tc>
                  <a:txBody>
                    <a:bodyPr/>
                    <a:lstStyle/>
                    <a:p>
                      <a:pPr marL="0" marR="66040" indent="0" algn="ctr">
                        <a:lnSpc>
                          <a:spcPct val="150000"/>
                        </a:lnSpc>
                        <a:spcAft>
                          <a:spcPts val="0"/>
                        </a:spcAft>
                      </a:pPr>
                      <a:r>
                        <a:rPr lang="en-US" altLang="zh-CN" sz="1400" b="1" kern="100">
                          <a:solidFill>
                            <a:srgbClr val="000000"/>
                          </a:solidFill>
                          <a:effectLst/>
                          <a:latin typeface="仿宋" panose="02010609060101010101" charset="-122"/>
                          <a:ea typeface="仿宋" panose="02010609060101010101" charset="-122"/>
                        </a:rPr>
                        <a:t>2</a:t>
                      </a:r>
                      <a:endParaRPr lang="zh-CN" altLang="en-US" sz="1400" b="1" kern="100">
                        <a:solidFill>
                          <a:srgbClr val="000000"/>
                        </a:solidFill>
                        <a:effectLst/>
                        <a:latin typeface="仿宋" panose="02010609060101010101" charset="-122"/>
                        <a:ea typeface="仿宋" panose="02010609060101010101" charset="-122"/>
                      </a:endParaRPr>
                    </a:p>
                  </a:txBody>
                  <a:tcPr marL="69215" marR="3175" marT="40005" anchor="ctr"/>
                </a:tc>
                <a:tc>
                  <a:txBody>
                    <a:bodyPr/>
                    <a:lstStyle/>
                    <a:p>
                      <a:pPr marL="0" marR="0" indent="0" algn="ctr">
                        <a:lnSpc>
                          <a:spcPct val="150000"/>
                        </a:lnSpc>
                        <a:spcAft>
                          <a:spcPts val="0"/>
                        </a:spcAft>
                      </a:pPr>
                      <a:r>
                        <a:rPr lang="zh-CN" altLang="en-US" sz="1400" b="1" kern="100">
                          <a:solidFill>
                            <a:srgbClr val="000000"/>
                          </a:solidFill>
                          <a:effectLst/>
                          <a:latin typeface="仿宋" panose="02010609060101010101" charset="-122"/>
                          <a:ea typeface="仿宋" panose="02010609060101010101" charset="-122"/>
                        </a:rPr>
                        <a:t>公司生产副总经理</a:t>
                      </a:r>
                      <a:endParaRPr lang="zh-CN" altLang="en-US" sz="1400" b="1" kern="100">
                        <a:solidFill>
                          <a:srgbClr val="000000"/>
                        </a:solidFill>
                        <a:effectLst/>
                        <a:latin typeface="仿宋" panose="02010609060101010101" charset="-122"/>
                        <a:ea typeface="仿宋" panose="02010609060101010101" charset="-122"/>
                      </a:endParaRPr>
                    </a:p>
                  </a:txBody>
                  <a:tcPr marL="69215" marR="3175" marT="40005" anchor="ctr"/>
                </a:tc>
                <a:tc>
                  <a:txBody>
                    <a:bodyPr/>
                    <a:lstStyle/>
                    <a:p>
                      <a:pPr marL="6985" marR="0" indent="0" algn="l">
                        <a:lnSpc>
                          <a:spcPct val="150000"/>
                        </a:lnSpc>
                        <a:spcAft>
                          <a:spcPts val="360"/>
                        </a:spcAft>
                      </a:pPr>
                      <a:r>
                        <a:rPr lang="zh-CN" altLang="en-US" sz="1400" b="1" kern="100" dirty="0">
                          <a:solidFill>
                            <a:srgbClr val="000000"/>
                          </a:solidFill>
                          <a:effectLst/>
                          <a:latin typeface="仿宋" panose="02010609060101010101" charset="-122"/>
                          <a:ea typeface="仿宋" panose="02010609060101010101" charset="-122"/>
                        </a:rPr>
                        <a:t>每月带班检查不少于 </a:t>
                      </a:r>
                      <a:r>
                        <a:rPr lang="en-US" altLang="zh-CN" sz="1400" b="1" kern="100" dirty="0">
                          <a:solidFill>
                            <a:srgbClr val="000000"/>
                          </a:solidFill>
                          <a:effectLst/>
                          <a:latin typeface="仿宋" panose="02010609060101010101" charset="-122"/>
                          <a:ea typeface="仿宋" panose="02010609060101010101" charset="-122"/>
                        </a:rPr>
                        <a:t>5 </a:t>
                      </a:r>
                      <a:r>
                        <a:rPr lang="zh-CN" altLang="en-US" sz="1400" b="1" kern="100" dirty="0">
                          <a:solidFill>
                            <a:srgbClr val="000000"/>
                          </a:solidFill>
                          <a:effectLst/>
                          <a:latin typeface="仿宋" panose="02010609060101010101" charset="-122"/>
                          <a:ea typeface="仿宋" panose="02010609060101010101" charset="-122"/>
                        </a:rPr>
                        <a:t>次</a:t>
                      </a:r>
                      <a:endParaRPr lang="zh-CN" altLang="en-US" sz="1400" b="1" kern="100" dirty="0">
                        <a:solidFill>
                          <a:srgbClr val="000000"/>
                        </a:solidFill>
                        <a:effectLst/>
                        <a:latin typeface="仿宋" panose="02010609060101010101" charset="-122"/>
                        <a:ea typeface="仿宋" panose="02010609060101010101" charset="-122"/>
                      </a:endParaRPr>
                    </a:p>
                  </a:txBody>
                  <a:tcPr marL="69215" marR="3175" marT="40005"/>
                </a:tc>
                <a:tc vMerge="1">
                  <a:tcPr marL="68580" marR="1905" marT="40005" anchor="ctr"/>
                </a:tc>
              </a:tr>
              <a:tr h="543236">
                <a:tc>
                  <a:txBody>
                    <a:bodyPr/>
                    <a:lstStyle/>
                    <a:p>
                      <a:pPr marL="0" marR="66040" indent="0" algn="ctr">
                        <a:lnSpc>
                          <a:spcPct val="150000"/>
                        </a:lnSpc>
                        <a:spcAft>
                          <a:spcPts val="0"/>
                        </a:spcAft>
                      </a:pPr>
                      <a:r>
                        <a:rPr lang="en-US" altLang="zh-CN" sz="1400" b="1" kern="100">
                          <a:solidFill>
                            <a:srgbClr val="000000"/>
                          </a:solidFill>
                          <a:effectLst/>
                          <a:latin typeface="仿宋" panose="02010609060101010101" charset="-122"/>
                          <a:ea typeface="仿宋" panose="02010609060101010101" charset="-122"/>
                        </a:rPr>
                        <a:t>3</a:t>
                      </a:r>
                      <a:endParaRPr lang="zh-CN" altLang="en-US" sz="1400" b="1" kern="100">
                        <a:solidFill>
                          <a:srgbClr val="000000"/>
                        </a:solidFill>
                        <a:effectLst/>
                        <a:latin typeface="仿宋" panose="02010609060101010101" charset="-122"/>
                        <a:ea typeface="仿宋" panose="02010609060101010101" charset="-122"/>
                      </a:endParaRPr>
                    </a:p>
                  </a:txBody>
                  <a:tcPr marL="69215" marR="3175" marT="40005" anchor="ctr"/>
                </a:tc>
                <a:tc>
                  <a:txBody>
                    <a:bodyPr/>
                    <a:lstStyle/>
                    <a:p>
                      <a:pPr marL="0" marR="0" indent="0" algn="ctr">
                        <a:lnSpc>
                          <a:spcPct val="150000"/>
                        </a:lnSpc>
                        <a:spcAft>
                          <a:spcPts val="0"/>
                        </a:spcAft>
                      </a:pPr>
                      <a:r>
                        <a:rPr lang="zh-CN" altLang="en-US" sz="1400" b="1" kern="100">
                          <a:solidFill>
                            <a:srgbClr val="000000"/>
                          </a:solidFill>
                          <a:effectLst/>
                          <a:latin typeface="仿宋" panose="02010609060101010101" charset="-122"/>
                          <a:ea typeface="仿宋" panose="02010609060101010101" charset="-122"/>
                        </a:rPr>
                        <a:t>总工、副总工</a:t>
                      </a:r>
                      <a:endParaRPr lang="zh-CN" altLang="en-US" sz="1400" b="1" kern="100">
                        <a:solidFill>
                          <a:srgbClr val="000000"/>
                        </a:solidFill>
                        <a:effectLst/>
                        <a:latin typeface="仿宋" panose="02010609060101010101" charset="-122"/>
                        <a:ea typeface="仿宋" panose="02010609060101010101" charset="-122"/>
                      </a:endParaRPr>
                    </a:p>
                  </a:txBody>
                  <a:tcPr marL="69215" marR="3175" marT="40005" anchor="ctr"/>
                </a:tc>
                <a:tc>
                  <a:txBody>
                    <a:bodyPr/>
                    <a:lstStyle/>
                    <a:p>
                      <a:pPr marL="6985" marR="0" indent="0" algn="l">
                        <a:lnSpc>
                          <a:spcPct val="150000"/>
                        </a:lnSpc>
                        <a:spcAft>
                          <a:spcPts val="375"/>
                        </a:spcAft>
                      </a:pPr>
                      <a:r>
                        <a:rPr lang="zh-CN" altLang="en-US" sz="1400" b="1" kern="100" dirty="0">
                          <a:solidFill>
                            <a:srgbClr val="000000"/>
                          </a:solidFill>
                          <a:effectLst/>
                          <a:latin typeface="仿宋" panose="02010609060101010101" charset="-122"/>
                          <a:ea typeface="仿宋" panose="02010609060101010101" charset="-122"/>
                        </a:rPr>
                        <a:t>每月带班检查不少于 </a:t>
                      </a:r>
                      <a:r>
                        <a:rPr lang="en-US" altLang="zh-CN" sz="1400" b="1" kern="100" dirty="0">
                          <a:solidFill>
                            <a:srgbClr val="000000"/>
                          </a:solidFill>
                          <a:effectLst/>
                          <a:latin typeface="仿宋" panose="02010609060101010101" charset="-122"/>
                          <a:ea typeface="仿宋" panose="02010609060101010101" charset="-122"/>
                        </a:rPr>
                        <a:t>5 </a:t>
                      </a:r>
                      <a:r>
                        <a:rPr lang="zh-CN" altLang="en-US" sz="1400" b="1" kern="100" dirty="0">
                          <a:solidFill>
                            <a:srgbClr val="000000"/>
                          </a:solidFill>
                          <a:effectLst/>
                          <a:latin typeface="仿宋" panose="02010609060101010101" charset="-122"/>
                          <a:ea typeface="仿宋" panose="02010609060101010101" charset="-122"/>
                        </a:rPr>
                        <a:t>次</a:t>
                      </a:r>
                      <a:endParaRPr lang="zh-CN" altLang="en-US" sz="1400" b="1" kern="100" dirty="0">
                        <a:solidFill>
                          <a:srgbClr val="000000"/>
                        </a:solidFill>
                        <a:effectLst/>
                        <a:latin typeface="仿宋" panose="02010609060101010101" charset="-122"/>
                        <a:ea typeface="仿宋" panose="02010609060101010101" charset="-122"/>
                      </a:endParaRPr>
                    </a:p>
                  </a:txBody>
                  <a:tcPr marL="69215" marR="3175" marT="40005"/>
                </a:tc>
                <a:tc vMerge="1">
                  <a:tcPr marL="68580" marR="1905" marT="40005" anchor="ctr"/>
                </a:tc>
              </a:tr>
              <a:tr h="582415">
                <a:tc>
                  <a:txBody>
                    <a:bodyPr/>
                    <a:lstStyle/>
                    <a:p>
                      <a:pPr marL="0" marR="66040" indent="0" algn="ctr">
                        <a:lnSpc>
                          <a:spcPct val="150000"/>
                        </a:lnSpc>
                        <a:spcAft>
                          <a:spcPts val="0"/>
                        </a:spcAft>
                      </a:pPr>
                      <a:r>
                        <a:rPr lang="en-US" altLang="zh-CN" sz="1400" b="1" kern="100">
                          <a:solidFill>
                            <a:srgbClr val="000000"/>
                          </a:solidFill>
                          <a:effectLst/>
                          <a:latin typeface="仿宋" panose="02010609060101010101" charset="-122"/>
                          <a:ea typeface="仿宋" panose="02010609060101010101" charset="-122"/>
                        </a:rPr>
                        <a:t>4</a:t>
                      </a:r>
                      <a:endParaRPr lang="zh-CN" altLang="en-US" sz="1400" b="1" kern="100">
                        <a:solidFill>
                          <a:srgbClr val="000000"/>
                        </a:solidFill>
                        <a:effectLst/>
                        <a:latin typeface="仿宋" panose="02010609060101010101" charset="-122"/>
                        <a:ea typeface="仿宋" panose="02010609060101010101" charset="-122"/>
                      </a:endParaRPr>
                    </a:p>
                  </a:txBody>
                  <a:tcPr marL="69215" marR="3175" marT="40005" anchor="ctr"/>
                </a:tc>
                <a:tc>
                  <a:txBody>
                    <a:bodyPr/>
                    <a:lstStyle/>
                    <a:p>
                      <a:pPr marL="0" marR="0" indent="0" algn="ctr">
                        <a:lnSpc>
                          <a:spcPct val="150000"/>
                        </a:lnSpc>
                        <a:spcAft>
                          <a:spcPts val="0"/>
                        </a:spcAft>
                      </a:pPr>
                      <a:r>
                        <a:rPr lang="zh-CN" altLang="en-US" sz="1400" b="1" kern="100">
                          <a:solidFill>
                            <a:srgbClr val="000000"/>
                          </a:solidFill>
                          <a:effectLst/>
                          <a:latin typeface="仿宋" panose="02010609060101010101" charset="-122"/>
                          <a:ea typeface="仿宋" panose="02010609060101010101" charset="-122"/>
                        </a:rPr>
                        <a:t>其他领导班子成员</a:t>
                      </a:r>
                      <a:endParaRPr lang="zh-CN" altLang="en-US" sz="1400" b="1" kern="100">
                        <a:solidFill>
                          <a:srgbClr val="000000"/>
                        </a:solidFill>
                        <a:effectLst/>
                        <a:latin typeface="仿宋" panose="02010609060101010101" charset="-122"/>
                        <a:ea typeface="仿宋" panose="02010609060101010101" charset="-122"/>
                      </a:endParaRPr>
                    </a:p>
                  </a:txBody>
                  <a:tcPr marL="69215" marR="3175" marT="40005" anchor="ctr"/>
                </a:tc>
                <a:tc>
                  <a:txBody>
                    <a:bodyPr/>
                    <a:lstStyle/>
                    <a:p>
                      <a:pPr marL="0" marR="0" indent="0" algn="l">
                        <a:lnSpc>
                          <a:spcPct val="150000"/>
                        </a:lnSpc>
                        <a:spcAft>
                          <a:spcPts val="20"/>
                        </a:spcAft>
                      </a:pPr>
                      <a:r>
                        <a:rPr lang="zh-CN" altLang="en-US" sz="1400" b="1" kern="100" dirty="0">
                          <a:solidFill>
                            <a:srgbClr val="000000"/>
                          </a:solidFill>
                          <a:effectLst/>
                          <a:latin typeface="仿宋" panose="02010609060101010101" charset="-122"/>
                          <a:ea typeface="仿宋" panose="02010609060101010101" charset="-122"/>
                        </a:rPr>
                        <a:t>每季度带班检查不少于</a:t>
                      </a:r>
                      <a:r>
                        <a:rPr lang="en-US" altLang="zh-CN" sz="1400" b="1" kern="100" dirty="0">
                          <a:solidFill>
                            <a:srgbClr val="000000"/>
                          </a:solidFill>
                          <a:effectLst/>
                          <a:latin typeface="仿宋" panose="02010609060101010101" charset="-122"/>
                          <a:ea typeface="仿宋" panose="02010609060101010101" charset="-122"/>
                        </a:rPr>
                        <a:t>1 </a:t>
                      </a:r>
                      <a:r>
                        <a:rPr lang="zh-CN" altLang="en-US" sz="1400" b="1" kern="100" dirty="0">
                          <a:solidFill>
                            <a:srgbClr val="000000"/>
                          </a:solidFill>
                          <a:effectLst/>
                          <a:latin typeface="仿宋" panose="02010609060101010101" charset="-122"/>
                          <a:ea typeface="仿宋" panose="02010609060101010101" charset="-122"/>
                        </a:rPr>
                        <a:t>次</a:t>
                      </a:r>
                      <a:endParaRPr lang="zh-CN" altLang="en-US" sz="1400" b="1" kern="100" dirty="0">
                        <a:solidFill>
                          <a:srgbClr val="000000"/>
                        </a:solidFill>
                        <a:effectLst/>
                        <a:latin typeface="仿宋" panose="02010609060101010101" charset="-122"/>
                        <a:ea typeface="仿宋" panose="02010609060101010101" charset="-122"/>
                      </a:endParaRPr>
                    </a:p>
                  </a:txBody>
                  <a:tcPr marL="69215" marR="3175" marT="40005" anchor="ctr"/>
                </a:tc>
                <a:tc vMerge="1">
                  <a:tcPr marL="68580" marR="1905" marT="40005" anchor="ctr"/>
                </a:tc>
              </a:tr>
            </a:tbl>
          </a:graphicData>
        </a:graphic>
      </p:graphicFrame>
    </p:spTree>
  </p:cSld>
  <p:clrMapOvr>
    <a:masterClrMapping/>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3.4.7  </a:t>
            </a:r>
            <a:r>
              <a:rPr lang="zh-CN" altLang="en-US" sz="2000" b="1" dirty="0">
                <a:latin typeface="仿宋" panose="02010609060101010101" charset="-122"/>
                <a:ea typeface="仿宋" panose="02010609060101010101" charset="-122"/>
                <a:cs typeface="仿宋" panose="02010609060101010101" charset="-122"/>
              </a:rPr>
              <a:t>安全生产检查</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4</a:t>
            </a:r>
            <a:r>
              <a:rPr lang="zh-CN" altLang="en-US" sz="1600" b="1" dirty="0">
                <a:latin typeface="仿宋" panose="02010609060101010101" charset="-122"/>
                <a:ea typeface="仿宋" panose="02010609060101010101" charset="-122"/>
                <a:cs typeface="仿宋" panose="02010609060101010101" charset="-122"/>
                <a:sym typeface="+mn-ea"/>
              </a:rPr>
              <a:t>）领导现场带班</a:t>
            </a:r>
            <a:r>
              <a:rPr lang="en-US" altLang="zh-CN" sz="1600" b="1" dirty="0">
                <a:latin typeface="仿宋" panose="02010609060101010101" charset="-122"/>
                <a:ea typeface="仿宋" panose="02010609060101010101" charset="-122"/>
                <a:cs typeface="仿宋" panose="02010609060101010101" charset="-122"/>
                <a:sym typeface="+mn-ea"/>
              </a:rPr>
              <a:t>-</a:t>
            </a:r>
            <a:r>
              <a:rPr lang="zh-CN" altLang="en-US" sz="1600" b="1" dirty="0">
                <a:latin typeface="仿宋" panose="02010609060101010101" charset="-122"/>
                <a:ea typeface="仿宋" panose="02010609060101010101" charset="-122"/>
                <a:cs typeface="仿宋" panose="02010609060101010101" charset="-122"/>
                <a:sym typeface="+mn-ea"/>
              </a:rPr>
              <a:t>分公司领导</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4" y="1719319"/>
          <a:ext cx="10282003" cy="3622406"/>
        </p:xfrm>
        <a:graphic>
          <a:graphicData uri="http://schemas.openxmlformats.org/drawingml/2006/table">
            <a:tbl>
              <a:tblPr>
                <a:tableStyleId>{5C22544A-7EE6-4342-B048-85BDC9FD1C3A}</a:tableStyleId>
              </a:tblPr>
              <a:tblGrid>
                <a:gridCol w="659782"/>
                <a:gridCol w="1555531"/>
                <a:gridCol w="1683195"/>
                <a:gridCol w="6383495"/>
              </a:tblGrid>
              <a:tr h="385684">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带班领导</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检查内容</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480542">
                <a:tc>
                  <a:txBody>
                    <a:bodyPr/>
                    <a:lstStyle/>
                    <a:p>
                      <a:pPr marL="0" marR="66040" indent="0" algn="ctr">
                        <a:lnSpc>
                          <a:spcPct val="150000"/>
                        </a:lnSpc>
                        <a:spcAft>
                          <a:spcPts val="0"/>
                        </a:spcAft>
                      </a:pPr>
                      <a:r>
                        <a:rPr lang="en-US" altLang="zh-CN" sz="1400" b="1" kern="100">
                          <a:solidFill>
                            <a:srgbClr val="000000"/>
                          </a:solidFill>
                          <a:effectLst/>
                          <a:latin typeface="仿宋" panose="02010609060101010101" charset="-122"/>
                          <a:ea typeface="仿宋" panose="02010609060101010101" charset="-122"/>
                        </a:rPr>
                        <a:t>1</a:t>
                      </a:r>
                      <a:endParaRPr lang="zh-CN" altLang="en-US" sz="1400" b="1" kern="100">
                        <a:solidFill>
                          <a:srgbClr val="000000"/>
                        </a:solidFill>
                        <a:effectLst/>
                        <a:latin typeface="仿宋" panose="02010609060101010101" charset="-122"/>
                        <a:ea typeface="仿宋" panose="02010609060101010101" charset="-122"/>
                      </a:endParaRPr>
                    </a:p>
                  </a:txBody>
                  <a:tcPr marL="67945" marR="3175" marT="40005" anchor="ctr"/>
                </a:tc>
                <a:tc>
                  <a:txBody>
                    <a:bodyPr/>
                    <a:lstStyle/>
                    <a:p>
                      <a:pPr marL="0" marR="0" indent="0" algn="ctr">
                        <a:lnSpc>
                          <a:spcPct val="150000"/>
                        </a:lnSpc>
                        <a:spcAft>
                          <a:spcPts val="0"/>
                        </a:spcAft>
                      </a:pPr>
                      <a:r>
                        <a:rPr lang="zh-CN" altLang="en-US" sz="1400" b="1" kern="100">
                          <a:solidFill>
                            <a:srgbClr val="000000"/>
                          </a:solidFill>
                          <a:effectLst/>
                          <a:latin typeface="仿宋" panose="02010609060101010101" charset="-122"/>
                          <a:ea typeface="仿宋" panose="02010609060101010101" charset="-122"/>
                        </a:rPr>
                        <a:t>经理、副书记</a:t>
                      </a:r>
                      <a:endParaRPr lang="zh-CN" altLang="en-US" sz="1400" b="1" kern="100">
                        <a:solidFill>
                          <a:srgbClr val="000000"/>
                        </a:solidFill>
                        <a:effectLst/>
                        <a:latin typeface="仿宋" panose="02010609060101010101" charset="-122"/>
                        <a:ea typeface="仿宋" panose="02010609060101010101" charset="-122"/>
                      </a:endParaRPr>
                    </a:p>
                  </a:txBody>
                  <a:tcPr marL="67945" marR="3175" marT="40005" anchor="ctr"/>
                </a:tc>
                <a:tc>
                  <a:txBody>
                    <a:bodyPr/>
                    <a:lstStyle/>
                    <a:p>
                      <a:pPr marL="635" marR="0" indent="0" algn="l">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每月带班检查不少于 </a:t>
                      </a:r>
                      <a:r>
                        <a:rPr lang="en-US" altLang="zh-CN" sz="1400" b="1" kern="100" dirty="0">
                          <a:solidFill>
                            <a:srgbClr val="000000"/>
                          </a:solidFill>
                          <a:effectLst/>
                          <a:latin typeface="仿宋" panose="02010609060101010101" charset="-122"/>
                          <a:ea typeface="仿宋" panose="02010609060101010101" charset="-122"/>
                        </a:rPr>
                        <a:t>2 </a:t>
                      </a:r>
                      <a:r>
                        <a:rPr lang="zh-CN" altLang="en-US" sz="1400" b="1" kern="100" dirty="0">
                          <a:solidFill>
                            <a:srgbClr val="000000"/>
                          </a:solidFill>
                          <a:effectLst/>
                          <a:latin typeface="仿宋" panose="02010609060101010101" charset="-122"/>
                          <a:ea typeface="仿宋" panose="02010609060101010101" charset="-122"/>
                        </a:rPr>
                        <a:t>次</a:t>
                      </a:r>
                      <a:endParaRPr lang="zh-CN" altLang="en-US" sz="1400" b="1" kern="100" dirty="0">
                        <a:solidFill>
                          <a:srgbClr val="000000"/>
                        </a:solidFill>
                        <a:effectLst/>
                        <a:latin typeface="仿宋" panose="02010609060101010101" charset="-122"/>
                        <a:ea typeface="仿宋" panose="02010609060101010101" charset="-122"/>
                      </a:endParaRPr>
                    </a:p>
                  </a:txBody>
                  <a:tcPr marL="67945" marR="3175" marT="40005"/>
                </a:tc>
                <a:tc rowSpan="4">
                  <a:txBody>
                    <a:bodyPr/>
                    <a:lstStyle/>
                    <a:p>
                      <a:pPr marL="65405" marR="0" indent="0">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①项目月度岗位安全职责量化指标制定、实施及考核情况；</a:t>
                      </a:r>
                      <a:endParaRPr lang="zh-CN" altLang="en-US" sz="1400" b="1" kern="100" dirty="0">
                        <a:solidFill>
                          <a:srgbClr val="000000"/>
                        </a:solidFill>
                        <a:effectLst/>
                        <a:latin typeface="仿宋" panose="02010609060101010101" charset="-122"/>
                        <a:ea typeface="仿宋" panose="02010609060101010101" charset="-122"/>
                      </a:endParaRPr>
                    </a:p>
                    <a:p>
                      <a:pPr marL="65405" marR="0" indent="0">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②项目专职安全管理人员配备情况；</a:t>
                      </a:r>
                      <a:endParaRPr lang="zh-CN" altLang="en-US" sz="1400" b="1" kern="100" dirty="0">
                        <a:solidFill>
                          <a:srgbClr val="000000"/>
                        </a:solidFill>
                        <a:effectLst/>
                        <a:latin typeface="仿宋" panose="02010609060101010101" charset="-122"/>
                        <a:ea typeface="仿宋" panose="02010609060101010101" charset="-122"/>
                      </a:endParaRPr>
                    </a:p>
                    <a:p>
                      <a:pPr marL="65405" marR="0" indent="0">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③项目危险辨识、风险管控情况；</a:t>
                      </a:r>
                      <a:endParaRPr lang="zh-CN" altLang="en-US" sz="1400" b="1" kern="100" dirty="0">
                        <a:solidFill>
                          <a:srgbClr val="000000"/>
                        </a:solidFill>
                        <a:effectLst/>
                        <a:latin typeface="仿宋" panose="02010609060101010101" charset="-122"/>
                        <a:ea typeface="仿宋" panose="02010609060101010101" charset="-122"/>
                      </a:endParaRPr>
                    </a:p>
                    <a:p>
                      <a:pPr marL="65405" marR="0" indent="0">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④生产安全事故隐患排查治理及项目安全检查制度落实情况；</a:t>
                      </a:r>
                      <a:endParaRPr lang="zh-CN" altLang="en-US" sz="1400" b="1" kern="100" dirty="0">
                        <a:solidFill>
                          <a:srgbClr val="000000"/>
                        </a:solidFill>
                        <a:effectLst/>
                        <a:latin typeface="仿宋" panose="02010609060101010101" charset="-122"/>
                        <a:ea typeface="仿宋" panose="02010609060101010101" charset="-122"/>
                      </a:endParaRPr>
                    </a:p>
                    <a:p>
                      <a:pPr marL="65405" marR="0" indent="0">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⑤安全生产资金投入、管理和使用情况；</a:t>
                      </a:r>
                      <a:endParaRPr lang="zh-CN" altLang="en-US" sz="1400" b="1" kern="100" dirty="0">
                        <a:solidFill>
                          <a:srgbClr val="000000"/>
                        </a:solidFill>
                        <a:effectLst/>
                        <a:latin typeface="仿宋" panose="02010609060101010101" charset="-122"/>
                        <a:ea typeface="仿宋" panose="02010609060101010101" charset="-122"/>
                      </a:endParaRPr>
                    </a:p>
                    <a:p>
                      <a:pPr marL="65405" marR="0" indent="0">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⑥安全教育培训制度落实及安全活动执行情况；</a:t>
                      </a:r>
                      <a:endParaRPr lang="zh-CN" altLang="en-US" sz="1400" b="1" kern="100" dirty="0">
                        <a:solidFill>
                          <a:srgbClr val="000000"/>
                        </a:solidFill>
                        <a:effectLst/>
                        <a:latin typeface="仿宋" panose="02010609060101010101" charset="-122"/>
                        <a:ea typeface="仿宋" panose="02010609060101010101" charset="-122"/>
                      </a:endParaRPr>
                    </a:p>
                    <a:p>
                      <a:pPr marL="65405" marR="0" indent="0">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⑦劳动防护用品管理情况；</a:t>
                      </a:r>
                      <a:endParaRPr lang="zh-CN" altLang="en-US" sz="1400" b="1" kern="100" dirty="0">
                        <a:solidFill>
                          <a:srgbClr val="000000"/>
                        </a:solidFill>
                        <a:effectLst/>
                        <a:latin typeface="仿宋" panose="02010609060101010101" charset="-122"/>
                        <a:ea typeface="仿宋" panose="02010609060101010101" charset="-122"/>
                      </a:endParaRPr>
                    </a:p>
                    <a:p>
                      <a:pPr marL="65405" marR="0" indent="0">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⑧应急救援制度建立及定期培训、演练情况；</a:t>
                      </a:r>
                      <a:endParaRPr lang="zh-CN" altLang="en-US" sz="1400" b="1" kern="100" dirty="0">
                        <a:solidFill>
                          <a:srgbClr val="000000"/>
                        </a:solidFill>
                        <a:effectLst/>
                        <a:latin typeface="仿宋" panose="02010609060101010101" charset="-122"/>
                        <a:ea typeface="仿宋" panose="02010609060101010101" charset="-122"/>
                      </a:endParaRPr>
                    </a:p>
                    <a:p>
                      <a:pPr marL="65405" marR="0" indent="0">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⑨特种作业人员持证上岗制度执行情况；</a:t>
                      </a:r>
                      <a:endParaRPr lang="zh-CN" altLang="en-US" sz="1400" b="1" kern="100" dirty="0">
                        <a:solidFill>
                          <a:srgbClr val="000000"/>
                        </a:solidFill>
                        <a:effectLst/>
                        <a:latin typeface="仿宋" panose="02010609060101010101" charset="-122"/>
                        <a:ea typeface="仿宋" panose="02010609060101010101" charset="-122"/>
                      </a:endParaRPr>
                    </a:p>
                    <a:p>
                      <a:pPr marL="65405" marR="0" indent="0">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⑩安全设备设施、作业环境、作业条件的管理及实施情况；</a:t>
                      </a:r>
                      <a:endParaRPr lang="zh-CN" altLang="en-US" sz="1400" b="1" kern="100" dirty="0">
                        <a:solidFill>
                          <a:srgbClr val="000000"/>
                        </a:solidFill>
                        <a:effectLst/>
                        <a:latin typeface="仿宋" panose="02010609060101010101" charset="-122"/>
                        <a:ea typeface="仿宋" panose="02010609060101010101" charset="-122"/>
                      </a:endParaRPr>
                    </a:p>
                  </a:txBody>
                  <a:tcPr marL="68580" marR="73025" marT="40640" anchor="ctr"/>
                </a:tc>
              </a:tr>
              <a:tr h="543236">
                <a:tc>
                  <a:txBody>
                    <a:bodyPr/>
                    <a:lstStyle/>
                    <a:p>
                      <a:pPr marL="0" marR="66040" indent="0" algn="ctr">
                        <a:lnSpc>
                          <a:spcPct val="150000"/>
                        </a:lnSpc>
                        <a:spcAft>
                          <a:spcPts val="0"/>
                        </a:spcAft>
                      </a:pPr>
                      <a:r>
                        <a:rPr lang="en-US" altLang="zh-CN" sz="1400" b="1" kern="100">
                          <a:solidFill>
                            <a:srgbClr val="000000"/>
                          </a:solidFill>
                          <a:effectLst/>
                          <a:latin typeface="仿宋" panose="02010609060101010101" charset="-122"/>
                          <a:ea typeface="仿宋" panose="02010609060101010101" charset="-122"/>
                        </a:rPr>
                        <a:t>2</a:t>
                      </a:r>
                      <a:endParaRPr lang="zh-CN" altLang="en-US" sz="1400" b="1" kern="100">
                        <a:solidFill>
                          <a:srgbClr val="000000"/>
                        </a:solidFill>
                        <a:effectLst/>
                        <a:latin typeface="仿宋" panose="02010609060101010101" charset="-122"/>
                        <a:ea typeface="仿宋" panose="02010609060101010101" charset="-122"/>
                      </a:endParaRPr>
                    </a:p>
                  </a:txBody>
                  <a:tcPr marL="67945" marR="3175" marT="40005" anchor="ctr"/>
                </a:tc>
                <a:tc>
                  <a:txBody>
                    <a:bodyPr/>
                    <a:lstStyle/>
                    <a:p>
                      <a:pPr marL="0" marR="26670" indent="0" algn="ctr">
                        <a:lnSpc>
                          <a:spcPct val="150000"/>
                        </a:lnSpc>
                        <a:spcAft>
                          <a:spcPts val="0"/>
                        </a:spcAft>
                      </a:pPr>
                      <a:r>
                        <a:rPr lang="zh-CN" altLang="en-US" sz="1400" b="1" kern="100">
                          <a:solidFill>
                            <a:srgbClr val="000000"/>
                          </a:solidFill>
                          <a:effectLst/>
                          <a:latin typeface="仿宋" panose="02010609060101010101" charset="-122"/>
                          <a:ea typeface="仿宋" panose="02010609060101010101" charset="-122"/>
                        </a:rPr>
                        <a:t>生产副经理</a:t>
                      </a:r>
                      <a:endParaRPr lang="zh-CN" altLang="en-US" sz="1400" b="1" kern="100">
                        <a:solidFill>
                          <a:srgbClr val="000000"/>
                        </a:solidFill>
                        <a:effectLst/>
                        <a:latin typeface="仿宋" panose="02010609060101010101" charset="-122"/>
                        <a:ea typeface="仿宋" panose="02010609060101010101" charset="-122"/>
                      </a:endParaRPr>
                    </a:p>
                  </a:txBody>
                  <a:tcPr marL="67945" marR="3175" marT="40005" anchor="ctr"/>
                </a:tc>
                <a:tc>
                  <a:txBody>
                    <a:bodyPr/>
                    <a:lstStyle/>
                    <a:p>
                      <a:pPr marL="635" marR="0" indent="0" algn="l">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每月带班检查不少于 </a:t>
                      </a:r>
                      <a:r>
                        <a:rPr lang="en-US" altLang="zh-CN" sz="1400" b="1" kern="100" dirty="0">
                          <a:solidFill>
                            <a:srgbClr val="000000"/>
                          </a:solidFill>
                          <a:effectLst/>
                          <a:latin typeface="仿宋" panose="02010609060101010101" charset="-122"/>
                          <a:ea typeface="仿宋" panose="02010609060101010101" charset="-122"/>
                        </a:rPr>
                        <a:t>5 </a:t>
                      </a:r>
                      <a:r>
                        <a:rPr lang="zh-CN" altLang="en-US" sz="1400" b="1" kern="100" dirty="0">
                          <a:solidFill>
                            <a:srgbClr val="000000"/>
                          </a:solidFill>
                          <a:effectLst/>
                          <a:latin typeface="仿宋" panose="02010609060101010101" charset="-122"/>
                          <a:ea typeface="仿宋" panose="02010609060101010101" charset="-122"/>
                        </a:rPr>
                        <a:t>次</a:t>
                      </a:r>
                      <a:endParaRPr lang="zh-CN" altLang="en-US" sz="1400" b="1" kern="100" dirty="0">
                        <a:solidFill>
                          <a:srgbClr val="000000"/>
                        </a:solidFill>
                        <a:effectLst/>
                        <a:latin typeface="仿宋" panose="02010609060101010101" charset="-122"/>
                        <a:ea typeface="仿宋" panose="02010609060101010101" charset="-122"/>
                      </a:endParaRPr>
                    </a:p>
                  </a:txBody>
                  <a:tcPr marL="67945" marR="3175" marT="40005"/>
                </a:tc>
                <a:tc vMerge="1">
                  <a:tcPr marL="68580" marR="1905" marT="40005" anchor="ctr"/>
                </a:tc>
              </a:tr>
              <a:tr h="543236">
                <a:tc>
                  <a:txBody>
                    <a:bodyPr/>
                    <a:lstStyle/>
                    <a:p>
                      <a:pPr marL="0" marR="66040" indent="0" algn="ctr">
                        <a:lnSpc>
                          <a:spcPct val="150000"/>
                        </a:lnSpc>
                        <a:spcAft>
                          <a:spcPts val="0"/>
                        </a:spcAft>
                      </a:pPr>
                      <a:r>
                        <a:rPr lang="en-US" altLang="zh-CN" sz="1400" b="1" kern="100">
                          <a:solidFill>
                            <a:srgbClr val="000000"/>
                          </a:solidFill>
                          <a:effectLst/>
                          <a:latin typeface="仿宋" panose="02010609060101010101" charset="-122"/>
                          <a:ea typeface="仿宋" panose="02010609060101010101" charset="-122"/>
                        </a:rPr>
                        <a:t>3</a:t>
                      </a:r>
                      <a:endParaRPr lang="zh-CN" altLang="en-US" sz="1400" b="1" kern="100">
                        <a:solidFill>
                          <a:srgbClr val="000000"/>
                        </a:solidFill>
                        <a:effectLst/>
                        <a:latin typeface="仿宋" panose="02010609060101010101" charset="-122"/>
                        <a:ea typeface="仿宋" panose="02010609060101010101" charset="-122"/>
                      </a:endParaRPr>
                    </a:p>
                  </a:txBody>
                  <a:tcPr marL="67945" marR="3175" marT="40005" anchor="ctr"/>
                </a:tc>
                <a:tc>
                  <a:txBody>
                    <a:bodyPr/>
                    <a:lstStyle/>
                    <a:p>
                      <a:pPr marL="0" marR="0" indent="0" algn="ctr">
                        <a:lnSpc>
                          <a:spcPct val="150000"/>
                        </a:lnSpc>
                        <a:spcAft>
                          <a:spcPts val="0"/>
                        </a:spcAft>
                      </a:pPr>
                      <a:r>
                        <a:rPr lang="zh-CN" altLang="en-US" sz="1400" b="1" kern="100">
                          <a:solidFill>
                            <a:srgbClr val="000000"/>
                          </a:solidFill>
                          <a:effectLst/>
                          <a:latin typeface="仿宋" panose="02010609060101010101" charset="-122"/>
                          <a:ea typeface="仿宋" panose="02010609060101010101" charset="-122"/>
                        </a:rPr>
                        <a:t>总工、副总工</a:t>
                      </a:r>
                      <a:endParaRPr lang="zh-CN" altLang="en-US" sz="1400" b="1" kern="100">
                        <a:solidFill>
                          <a:srgbClr val="000000"/>
                        </a:solidFill>
                        <a:effectLst/>
                        <a:latin typeface="仿宋" panose="02010609060101010101" charset="-122"/>
                        <a:ea typeface="仿宋" panose="02010609060101010101" charset="-122"/>
                      </a:endParaRPr>
                    </a:p>
                  </a:txBody>
                  <a:tcPr marL="67945" marR="3175" marT="40005" anchor="ctr"/>
                </a:tc>
                <a:tc>
                  <a:txBody>
                    <a:bodyPr/>
                    <a:lstStyle/>
                    <a:p>
                      <a:pPr marL="635" marR="0" indent="0" algn="l">
                        <a:lnSpc>
                          <a:spcPct val="150000"/>
                        </a:lnSpc>
                        <a:spcAft>
                          <a:spcPts val="0"/>
                        </a:spcAft>
                      </a:pPr>
                      <a:r>
                        <a:rPr lang="zh-CN" altLang="en-US" sz="1400" b="1" kern="100" dirty="0">
                          <a:solidFill>
                            <a:srgbClr val="000000"/>
                          </a:solidFill>
                          <a:effectLst/>
                          <a:latin typeface="仿宋" panose="02010609060101010101" charset="-122"/>
                          <a:ea typeface="仿宋" panose="02010609060101010101" charset="-122"/>
                        </a:rPr>
                        <a:t>每月带班检查不少于 </a:t>
                      </a:r>
                      <a:r>
                        <a:rPr lang="en-US" altLang="zh-CN" sz="1400" b="1" kern="100" dirty="0">
                          <a:solidFill>
                            <a:srgbClr val="000000"/>
                          </a:solidFill>
                          <a:effectLst/>
                          <a:latin typeface="仿宋" panose="02010609060101010101" charset="-122"/>
                          <a:ea typeface="仿宋" panose="02010609060101010101" charset="-122"/>
                        </a:rPr>
                        <a:t>5 </a:t>
                      </a:r>
                      <a:r>
                        <a:rPr lang="zh-CN" altLang="en-US" sz="1400" b="1" kern="100" dirty="0">
                          <a:solidFill>
                            <a:srgbClr val="000000"/>
                          </a:solidFill>
                          <a:effectLst/>
                          <a:latin typeface="仿宋" panose="02010609060101010101" charset="-122"/>
                          <a:ea typeface="仿宋" panose="02010609060101010101" charset="-122"/>
                        </a:rPr>
                        <a:t>次</a:t>
                      </a:r>
                      <a:endParaRPr lang="zh-CN" altLang="en-US" sz="1400" b="1" kern="100" dirty="0">
                        <a:solidFill>
                          <a:srgbClr val="000000"/>
                        </a:solidFill>
                        <a:effectLst/>
                        <a:latin typeface="仿宋" panose="02010609060101010101" charset="-122"/>
                        <a:ea typeface="仿宋" panose="02010609060101010101" charset="-122"/>
                      </a:endParaRPr>
                    </a:p>
                  </a:txBody>
                  <a:tcPr marL="67945" marR="3175" marT="40005"/>
                </a:tc>
                <a:tc vMerge="1">
                  <a:tcPr marL="68580" marR="1905" marT="40005" anchor="ctr"/>
                </a:tc>
              </a:tr>
              <a:tr h="582415">
                <a:tc>
                  <a:txBody>
                    <a:bodyPr/>
                    <a:lstStyle/>
                    <a:p>
                      <a:pPr marL="0" marR="66040" indent="0" algn="ctr">
                        <a:lnSpc>
                          <a:spcPct val="150000"/>
                        </a:lnSpc>
                        <a:spcAft>
                          <a:spcPts val="0"/>
                        </a:spcAft>
                      </a:pPr>
                      <a:r>
                        <a:rPr lang="en-US" altLang="zh-CN" sz="1400" b="1" kern="100">
                          <a:solidFill>
                            <a:srgbClr val="000000"/>
                          </a:solidFill>
                          <a:effectLst/>
                          <a:latin typeface="仿宋" panose="02010609060101010101" charset="-122"/>
                          <a:ea typeface="仿宋" panose="02010609060101010101" charset="-122"/>
                        </a:rPr>
                        <a:t>4</a:t>
                      </a:r>
                      <a:endParaRPr lang="zh-CN" altLang="en-US" sz="1400" b="1" kern="100">
                        <a:solidFill>
                          <a:srgbClr val="000000"/>
                        </a:solidFill>
                        <a:effectLst/>
                        <a:latin typeface="仿宋" panose="02010609060101010101" charset="-122"/>
                        <a:ea typeface="仿宋" panose="02010609060101010101" charset="-122"/>
                      </a:endParaRPr>
                    </a:p>
                  </a:txBody>
                  <a:tcPr marL="67945" marR="3175" marT="40005" anchor="ctr"/>
                </a:tc>
                <a:tc>
                  <a:txBody>
                    <a:bodyPr/>
                    <a:lstStyle/>
                    <a:p>
                      <a:pPr marL="0" marR="0" indent="0" algn="ctr">
                        <a:lnSpc>
                          <a:spcPct val="150000"/>
                        </a:lnSpc>
                        <a:spcAft>
                          <a:spcPts val="0"/>
                        </a:spcAft>
                      </a:pPr>
                      <a:r>
                        <a:rPr lang="zh-CN" altLang="en-US" sz="1400" b="1" kern="100">
                          <a:solidFill>
                            <a:srgbClr val="000000"/>
                          </a:solidFill>
                          <a:effectLst/>
                          <a:latin typeface="仿宋" panose="02010609060101010101" charset="-122"/>
                          <a:ea typeface="仿宋" panose="02010609060101010101" charset="-122"/>
                        </a:rPr>
                        <a:t>其他领导班子成员</a:t>
                      </a:r>
                      <a:endParaRPr lang="zh-CN" altLang="en-US" sz="1400" b="1" kern="100">
                        <a:solidFill>
                          <a:srgbClr val="000000"/>
                        </a:solidFill>
                        <a:effectLst/>
                        <a:latin typeface="仿宋" panose="02010609060101010101" charset="-122"/>
                        <a:ea typeface="仿宋" panose="02010609060101010101" charset="-122"/>
                      </a:endParaRPr>
                    </a:p>
                  </a:txBody>
                  <a:tcPr marL="67945" marR="3175" marT="40005" anchor="ctr"/>
                </a:tc>
                <a:tc>
                  <a:txBody>
                    <a:bodyPr/>
                    <a:lstStyle/>
                    <a:p>
                      <a:pPr marL="0" marR="0" indent="0" algn="l">
                        <a:lnSpc>
                          <a:spcPct val="150000"/>
                        </a:lnSpc>
                        <a:spcAft>
                          <a:spcPts val="10"/>
                        </a:spcAft>
                      </a:pPr>
                      <a:r>
                        <a:rPr lang="zh-CN" altLang="en-US" sz="1400" b="1" kern="100" dirty="0">
                          <a:solidFill>
                            <a:srgbClr val="000000"/>
                          </a:solidFill>
                          <a:effectLst/>
                          <a:latin typeface="仿宋" panose="02010609060101010101" charset="-122"/>
                          <a:ea typeface="仿宋" panose="02010609060101010101" charset="-122"/>
                        </a:rPr>
                        <a:t>每季度带班检查不少于</a:t>
                      </a:r>
                      <a:r>
                        <a:rPr lang="en-US" altLang="zh-CN" sz="1400" b="1" kern="100" dirty="0">
                          <a:solidFill>
                            <a:srgbClr val="000000"/>
                          </a:solidFill>
                          <a:effectLst/>
                          <a:latin typeface="仿宋" panose="02010609060101010101" charset="-122"/>
                          <a:ea typeface="仿宋" panose="02010609060101010101" charset="-122"/>
                        </a:rPr>
                        <a:t>1 </a:t>
                      </a:r>
                      <a:r>
                        <a:rPr lang="zh-CN" altLang="en-US" sz="1400" b="1" kern="100" dirty="0">
                          <a:solidFill>
                            <a:srgbClr val="000000"/>
                          </a:solidFill>
                          <a:effectLst/>
                          <a:latin typeface="仿宋" panose="02010609060101010101" charset="-122"/>
                          <a:ea typeface="仿宋" panose="02010609060101010101" charset="-122"/>
                        </a:rPr>
                        <a:t>次</a:t>
                      </a:r>
                      <a:endParaRPr lang="zh-CN" altLang="en-US" sz="1400" b="1" kern="100" dirty="0">
                        <a:solidFill>
                          <a:srgbClr val="000000"/>
                        </a:solidFill>
                        <a:effectLst/>
                        <a:latin typeface="仿宋" panose="02010609060101010101" charset="-122"/>
                        <a:ea typeface="仿宋" panose="02010609060101010101" charset="-122"/>
                      </a:endParaRPr>
                    </a:p>
                  </a:txBody>
                  <a:tcPr marL="67945" marR="3175" marT="40005"/>
                </a:tc>
                <a:tc vMerge="1">
                  <a:tcPr marL="68580" marR="1905" marT="40005" anchor="ctr"/>
                </a:tc>
              </a:tr>
            </a:tbl>
          </a:graphicData>
        </a:graphic>
      </p:graphicFrame>
    </p:spTree>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3.4.7  </a:t>
            </a:r>
            <a:r>
              <a:rPr lang="zh-CN" altLang="en-US" sz="2000" b="1" dirty="0">
                <a:latin typeface="仿宋" panose="02010609060101010101" charset="-122"/>
                <a:ea typeface="仿宋" panose="02010609060101010101" charset="-122"/>
                <a:cs typeface="仿宋" panose="02010609060101010101" charset="-122"/>
              </a:rPr>
              <a:t>安全生产检查</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4</a:t>
            </a:r>
            <a:r>
              <a:rPr lang="zh-CN" altLang="en-US" sz="1600" b="1" dirty="0">
                <a:latin typeface="仿宋" panose="02010609060101010101" charset="-122"/>
                <a:ea typeface="仿宋" panose="02010609060101010101" charset="-122"/>
                <a:cs typeface="仿宋" panose="02010609060101010101" charset="-122"/>
                <a:sym typeface="+mn-ea"/>
              </a:rPr>
              <a:t>）领导现场带班</a:t>
            </a:r>
            <a:r>
              <a:rPr lang="en-US" altLang="zh-CN" sz="1600" b="1" dirty="0">
                <a:latin typeface="仿宋" panose="02010609060101010101" charset="-122"/>
                <a:ea typeface="仿宋" panose="02010609060101010101" charset="-122"/>
                <a:cs typeface="仿宋" panose="02010609060101010101" charset="-122"/>
                <a:sym typeface="+mn-ea"/>
              </a:rPr>
              <a:t>-</a:t>
            </a:r>
            <a:r>
              <a:rPr lang="zh-CN" altLang="en-US" sz="1600" b="1" dirty="0">
                <a:latin typeface="仿宋" panose="02010609060101010101" charset="-122"/>
                <a:ea typeface="仿宋" panose="02010609060101010101" charset="-122"/>
                <a:cs typeface="仿宋" panose="02010609060101010101" charset="-122"/>
                <a:sym typeface="+mn-ea"/>
              </a:rPr>
              <a:t>项目经理</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4" y="1719319"/>
          <a:ext cx="10282003" cy="4383898"/>
        </p:xfrm>
        <a:graphic>
          <a:graphicData uri="http://schemas.openxmlformats.org/drawingml/2006/table">
            <a:tbl>
              <a:tblPr>
                <a:tableStyleId>{5C22544A-7EE6-4342-B048-85BDC9FD1C3A}</a:tableStyleId>
              </a:tblPr>
              <a:tblGrid>
                <a:gridCol w="659782"/>
                <a:gridCol w="1555531"/>
                <a:gridCol w="1683195"/>
                <a:gridCol w="6383495"/>
              </a:tblGrid>
              <a:tr h="385684">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带班领导</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检查内容</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480542">
                <a:tc>
                  <a:txBody>
                    <a:bodyPr/>
                    <a:lstStyle/>
                    <a:p>
                      <a:pPr marL="0" marR="635"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1</a:t>
                      </a:r>
                      <a:endParaRPr lang="zh-CN" altLang="en-US" sz="1100" b="1" kern="100">
                        <a:solidFill>
                          <a:srgbClr val="000000"/>
                        </a:solidFill>
                        <a:effectLst/>
                        <a:latin typeface="仿宋" panose="02010609060101010101" charset="-122"/>
                        <a:ea typeface="仿宋" panose="02010609060101010101" charset="-122"/>
                      </a:endParaRPr>
                    </a:p>
                  </a:txBody>
                  <a:tcPr marL="68580" marR="67945" marT="41275"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项目经理</a:t>
                      </a:r>
                      <a:endParaRPr lang="zh-CN" altLang="en-US" sz="1100" b="1" kern="100">
                        <a:solidFill>
                          <a:srgbClr val="000000"/>
                        </a:solidFill>
                        <a:effectLst/>
                        <a:latin typeface="仿宋" panose="02010609060101010101" charset="-122"/>
                        <a:ea typeface="仿宋" panose="02010609060101010101" charset="-122"/>
                      </a:endParaRPr>
                    </a:p>
                  </a:txBody>
                  <a:tcPr marL="68580" marR="67945" marT="41275" anchor="ctr"/>
                </a:tc>
                <a:tc>
                  <a:txBody>
                    <a:bodyPr/>
                    <a:lstStyle/>
                    <a:p>
                      <a:pPr marL="0" marR="0" indent="0" algn="ctr">
                        <a:lnSpc>
                          <a:spcPct val="136000"/>
                        </a:lnSpc>
                        <a:spcAft>
                          <a:spcPts val="25"/>
                        </a:spcAft>
                      </a:pPr>
                      <a:r>
                        <a:rPr lang="zh-CN" altLang="en-US" sz="1100" b="1" kern="100" dirty="0">
                          <a:solidFill>
                            <a:srgbClr val="000000"/>
                          </a:solidFill>
                          <a:effectLst/>
                          <a:latin typeface="仿宋" panose="02010609060101010101" charset="-122"/>
                          <a:ea typeface="仿宋" panose="02010609060101010101" charset="-122"/>
                        </a:rPr>
                        <a:t>项目经理每月带班生产时间不得少于本月施工时间的</a:t>
                      </a:r>
                      <a:r>
                        <a:rPr lang="en-US" altLang="zh-CN" sz="1100" b="1" kern="100" dirty="0">
                          <a:solidFill>
                            <a:srgbClr val="000000"/>
                          </a:solidFill>
                          <a:effectLst/>
                          <a:latin typeface="仿宋" panose="02010609060101010101" charset="-122"/>
                          <a:ea typeface="仿宋" panose="02010609060101010101" charset="-122"/>
                        </a:rPr>
                        <a:t>80%</a:t>
                      </a:r>
                      <a:r>
                        <a:rPr lang="zh-CN" altLang="en-US" sz="1100" b="1" kern="100" dirty="0">
                          <a:solidFill>
                            <a:srgbClr val="000000"/>
                          </a:solidFill>
                          <a:effectLst/>
                          <a:latin typeface="仿宋" panose="02010609060101010101" charset="-122"/>
                          <a:ea typeface="仿宋" panose="02010609060101010101" charset="-122"/>
                        </a:rPr>
                        <a:t>，且不少于 </a:t>
                      </a:r>
                      <a:r>
                        <a:rPr lang="en-US" altLang="zh-CN" sz="1100" b="1" kern="100" dirty="0">
                          <a:solidFill>
                            <a:srgbClr val="000000"/>
                          </a:solidFill>
                          <a:effectLst/>
                          <a:latin typeface="仿宋" panose="02010609060101010101" charset="-122"/>
                          <a:ea typeface="仿宋" panose="02010609060101010101" charset="-122"/>
                        </a:rPr>
                        <a:t>20 </a:t>
                      </a:r>
                      <a:r>
                        <a:rPr lang="zh-CN" altLang="en-US" sz="1100" b="1" kern="100" dirty="0">
                          <a:solidFill>
                            <a:srgbClr val="000000"/>
                          </a:solidFill>
                          <a:effectLst/>
                          <a:latin typeface="仿宋" panose="02010609060101010101" charset="-122"/>
                          <a:ea typeface="仿宋" panose="02010609060101010101" charset="-122"/>
                        </a:rPr>
                        <a:t>次。当日的带班生产按一次进行统计。</a:t>
                      </a:r>
                      <a:endParaRPr lang="zh-CN" altLang="en-US" sz="1100" b="1" kern="100" dirty="0">
                        <a:solidFill>
                          <a:srgbClr val="000000"/>
                        </a:solidFill>
                        <a:effectLst/>
                        <a:latin typeface="仿宋" panose="02010609060101010101" charset="-122"/>
                        <a:ea typeface="仿宋" panose="02010609060101010101" charset="-122"/>
                      </a:endParaRPr>
                    </a:p>
                  </a:txBody>
                  <a:tcPr marL="68580" marR="67945" marT="41275" anchor="ctr"/>
                </a:tc>
                <a:tc>
                  <a:txBody>
                    <a:bodyPr/>
                    <a:lstStyle/>
                    <a:p>
                      <a:pPr marL="0" marR="0" indent="0">
                        <a:lnSpc>
                          <a:spcPct val="107000"/>
                        </a:lnSpc>
                        <a:spcAft>
                          <a:spcPts val="345"/>
                        </a:spcAft>
                      </a:pPr>
                      <a:r>
                        <a:rPr lang="zh-CN" altLang="en-US" sz="1100" b="1" kern="100" dirty="0">
                          <a:solidFill>
                            <a:srgbClr val="000000"/>
                          </a:solidFill>
                          <a:effectLst/>
                          <a:latin typeface="仿宋" panose="02010609060101010101" charset="-122"/>
                          <a:ea typeface="仿宋" panose="02010609060101010101" charset="-122"/>
                        </a:rPr>
                        <a:t>①项目月度岗位安全职责量化指标制定及实施情况；</a:t>
                      </a:r>
                      <a:endParaRPr lang="zh-CN" altLang="en-US" sz="1100" b="1" kern="100" dirty="0">
                        <a:solidFill>
                          <a:srgbClr val="000000"/>
                        </a:solidFill>
                        <a:effectLst/>
                        <a:latin typeface="仿宋" panose="02010609060101010101" charset="-122"/>
                        <a:ea typeface="仿宋" panose="02010609060101010101" charset="-122"/>
                      </a:endParaRPr>
                    </a:p>
                    <a:p>
                      <a:pPr marL="0" marR="0" indent="0">
                        <a:lnSpc>
                          <a:spcPct val="107000"/>
                        </a:lnSpc>
                        <a:spcAft>
                          <a:spcPts val="345"/>
                        </a:spcAft>
                      </a:pPr>
                      <a:r>
                        <a:rPr lang="zh-CN" altLang="en-US" sz="1100" b="1" kern="100" dirty="0">
                          <a:solidFill>
                            <a:srgbClr val="000000"/>
                          </a:solidFill>
                          <a:effectLst/>
                          <a:latin typeface="仿宋" panose="02010609060101010101" charset="-122"/>
                          <a:ea typeface="仿宋" panose="02010609060101010101" charset="-122"/>
                        </a:rPr>
                        <a:t>②危险源及重大风险辨识、措施制定及现场管控情况；</a:t>
                      </a:r>
                      <a:endParaRPr lang="zh-CN" altLang="en-US" sz="1100" b="1" kern="100" dirty="0">
                        <a:solidFill>
                          <a:srgbClr val="000000"/>
                        </a:solidFill>
                        <a:effectLst/>
                        <a:latin typeface="仿宋" panose="02010609060101010101" charset="-122"/>
                        <a:ea typeface="仿宋" panose="02010609060101010101" charset="-122"/>
                      </a:endParaRPr>
                    </a:p>
                    <a:p>
                      <a:pPr marL="0" marR="0" indent="0">
                        <a:lnSpc>
                          <a:spcPct val="135000"/>
                        </a:lnSpc>
                        <a:spcAft>
                          <a:spcPts val="10"/>
                        </a:spcAft>
                      </a:pPr>
                      <a:r>
                        <a:rPr lang="zh-CN" altLang="en-US" sz="1100" b="1" kern="100" dirty="0">
                          <a:solidFill>
                            <a:srgbClr val="000000"/>
                          </a:solidFill>
                          <a:effectLst/>
                          <a:latin typeface="仿宋" panose="02010609060101010101" charset="-122"/>
                          <a:ea typeface="仿宋" panose="02010609060101010101" charset="-122"/>
                        </a:rPr>
                        <a:t>③施工组织设计及专项施工方案编制及审核审批情况，及隐患整改落实情况；</a:t>
                      </a:r>
                      <a:endParaRPr lang="zh-CN" altLang="en-US" sz="1100" b="1" kern="100" dirty="0">
                        <a:solidFill>
                          <a:srgbClr val="000000"/>
                        </a:solidFill>
                        <a:effectLst/>
                        <a:latin typeface="仿宋" panose="02010609060101010101" charset="-122"/>
                        <a:ea typeface="仿宋" panose="02010609060101010101" charset="-122"/>
                      </a:endParaRPr>
                    </a:p>
                    <a:p>
                      <a:pPr marL="0" marR="0" indent="0">
                        <a:lnSpc>
                          <a:spcPct val="107000"/>
                        </a:lnSpc>
                        <a:spcAft>
                          <a:spcPts val="345"/>
                        </a:spcAft>
                      </a:pPr>
                      <a:r>
                        <a:rPr lang="zh-CN" altLang="en-US" sz="1100" b="1" kern="100" dirty="0">
                          <a:solidFill>
                            <a:srgbClr val="000000"/>
                          </a:solidFill>
                          <a:effectLst/>
                          <a:latin typeface="仿宋" panose="02010609060101010101" charset="-122"/>
                          <a:ea typeface="仿宋" panose="02010609060101010101" charset="-122"/>
                        </a:rPr>
                        <a:t>④安全技术交底及交底执行情况；</a:t>
                      </a:r>
                      <a:endParaRPr lang="zh-CN" altLang="en-US" sz="1100" b="1" kern="100" dirty="0">
                        <a:solidFill>
                          <a:srgbClr val="000000"/>
                        </a:solidFill>
                        <a:effectLst/>
                        <a:latin typeface="仿宋" panose="02010609060101010101" charset="-122"/>
                        <a:ea typeface="仿宋" panose="02010609060101010101" charset="-122"/>
                      </a:endParaRPr>
                    </a:p>
                    <a:p>
                      <a:pPr marL="0" marR="0" indent="0">
                        <a:lnSpc>
                          <a:spcPct val="137000"/>
                        </a:lnSpc>
                        <a:spcAft>
                          <a:spcPts val="0"/>
                        </a:spcAft>
                      </a:pPr>
                      <a:r>
                        <a:rPr lang="zh-CN" altLang="en-US" sz="1100" b="1" kern="100" dirty="0">
                          <a:solidFill>
                            <a:srgbClr val="000000"/>
                          </a:solidFill>
                          <a:effectLst/>
                          <a:latin typeface="仿宋" panose="02010609060101010101" charset="-122"/>
                          <a:ea typeface="仿宋" panose="02010609060101010101" charset="-122"/>
                        </a:rPr>
                        <a:t>⑤安全检查制度（项目周检、安全人员巡检）执行情况，及隐患整改落实情况；</a:t>
                      </a:r>
                      <a:endParaRPr lang="zh-CN" altLang="en-US" sz="1100" b="1" kern="100" dirty="0">
                        <a:solidFill>
                          <a:srgbClr val="000000"/>
                        </a:solidFill>
                        <a:effectLst/>
                        <a:latin typeface="仿宋" panose="02010609060101010101" charset="-122"/>
                        <a:ea typeface="仿宋" panose="02010609060101010101" charset="-122"/>
                      </a:endParaRPr>
                    </a:p>
                    <a:p>
                      <a:pPr marL="0" marR="0" indent="0">
                        <a:lnSpc>
                          <a:spcPct val="107000"/>
                        </a:lnSpc>
                        <a:spcAft>
                          <a:spcPts val="345"/>
                        </a:spcAft>
                      </a:pPr>
                      <a:r>
                        <a:rPr lang="zh-CN" altLang="en-US" sz="1100" b="1" kern="100" dirty="0">
                          <a:solidFill>
                            <a:srgbClr val="000000"/>
                          </a:solidFill>
                          <a:effectLst/>
                          <a:latin typeface="仿宋" panose="02010609060101010101" charset="-122"/>
                          <a:ea typeface="仿宋" panose="02010609060101010101" charset="-122"/>
                        </a:rPr>
                        <a:t>⑥安全教育培训制度及早班会制度执行情况；</a:t>
                      </a:r>
                      <a:endParaRPr lang="zh-CN" altLang="en-US" sz="1100" b="1" kern="100" dirty="0">
                        <a:solidFill>
                          <a:srgbClr val="000000"/>
                        </a:solidFill>
                        <a:effectLst/>
                        <a:latin typeface="仿宋" panose="02010609060101010101" charset="-122"/>
                        <a:ea typeface="仿宋" panose="02010609060101010101" charset="-122"/>
                      </a:endParaRPr>
                    </a:p>
                    <a:p>
                      <a:pPr marL="0" marR="0" indent="0">
                        <a:lnSpc>
                          <a:spcPct val="107000"/>
                        </a:lnSpc>
                        <a:spcAft>
                          <a:spcPts val="335"/>
                        </a:spcAft>
                      </a:pPr>
                      <a:r>
                        <a:rPr lang="zh-CN" altLang="en-US" sz="1100" b="1" kern="100" dirty="0">
                          <a:solidFill>
                            <a:srgbClr val="000000"/>
                          </a:solidFill>
                          <a:effectLst/>
                          <a:latin typeface="仿宋" panose="02010609060101010101" charset="-122"/>
                          <a:ea typeface="仿宋" panose="02010609060101010101" charset="-122"/>
                        </a:rPr>
                        <a:t>⑦应急救援预案制定及培训、演练情况；</a:t>
                      </a:r>
                      <a:endParaRPr lang="zh-CN" altLang="en-US" sz="1100" b="1" kern="100" dirty="0">
                        <a:solidFill>
                          <a:srgbClr val="000000"/>
                        </a:solidFill>
                        <a:effectLst/>
                        <a:latin typeface="仿宋" panose="02010609060101010101" charset="-122"/>
                        <a:ea typeface="仿宋" panose="02010609060101010101" charset="-122"/>
                      </a:endParaRPr>
                    </a:p>
                    <a:p>
                      <a:pPr marL="0" marR="0" indent="0">
                        <a:lnSpc>
                          <a:spcPct val="107000"/>
                        </a:lnSpc>
                        <a:spcAft>
                          <a:spcPts val="345"/>
                        </a:spcAft>
                      </a:pPr>
                      <a:r>
                        <a:rPr lang="zh-CN" altLang="en-US" sz="1100" b="1" kern="100" dirty="0">
                          <a:solidFill>
                            <a:srgbClr val="000000"/>
                          </a:solidFill>
                          <a:effectLst/>
                          <a:latin typeface="仿宋" panose="02010609060101010101" charset="-122"/>
                          <a:ea typeface="仿宋" panose="02010609060101010101" charset="-122"/>
                        </a:rPr>
                        <a:t>⑧现场对分包单位的安全管理及相关制度的执行情况；</a:t>
                      </a:r>
                      <a:endParaRPr lang="zh-CN" altLang="en-US" sz="1100" b="1" kern="100" dirty="0">
                        <a:solidFill>
                          <a:srgbClr val="000000"/>
                        </a:solidFill>
                        <a:effectLst/>
                        <a:latin typeface="仿宋" panose="02010609060101010101" charset="-122"/>
                        <a:ea typeface="仿宋" panose="02010609060101010101" charset="-122"/>
                      </a:endParaRPr>
                    </a:p>
                    <a:p>
                      <a:pPr marL="0" marR="0" indent="0">
                        <a:lnSpc>
                          <a:spcPct val="107000"/>
                        </a:lnSpc>
                        <a:spcAft>
                          <a:spcPts val="345"/>
                        </a:spcAft>
                      </a:pPr>
                      <a:r>
                        <a:rPr lang="zh-CN" altLang="en-US" sz="1100" b="1" kern="100" dirty="0">
                          <a:solidFill>
                            <a:srgbClr val="000000"/>
                          </a:solidFill>
                          <a:effectLst/>
                          <a:latin typeface="仿宋" panose="02010609060101010101" charset="-122"/>
                          <a:ea typeface="仿宋" panose="02010609060101010101" charset="-122"/>
                        </a:rPr>
                        <a:t>⑨特种作业人员的持证上岗情况；</a:t>
                      </a:r>
                      <a:endParaRPr lang="zh-CN" altLang="en-US" sz="1100" b="1" kern="100" dirty="0">
                        <a:solidFill>
                          <a:srgbClr val="000000"/>
                        </a:solidFill>
                        <a:effectLst/>
                        <a:latin typeface="仿宋" panose="02010609060101010101" charset="-122"/>
                        <a:ea typeface="仿宋" panose="02010609060101010101" charset="-122"/>
                      </a:endParaRPr>
                    </a:p>
                    <a:p>
                      <a:pPr marL="0" marR="0" indent="0">
                        <a:lnSpc>
                          <a:spcPct val="107000"/>
                        </a:lnSpc>
                        <a:spcAft>
                          <a:spcPts val="430"/>
                        </a:spcAft>
                      </a:pPr>
                      <a:r>
                        <a:rPr lang="zh-CN" altLang="en-US" sz="1100" b="1" kern="100" dirty="0">
                          <a:solidFill>
                            <a:srgbClr val="000000"/>
                          </a:solidFill>
                          <a:effectLst/>
                          <a:latin typeface="仿宋" panose="02010609060101010101" charset="-122"/>
                          <a:ea typeface="仿宋" panose="02010609060101010101" charset="-122"/>
                        </a:rPr>
                        <a:t>⑩重大危险源公示及安全标志设置情况；</a:t>
                      </a:r>
                      <a:endParaRPr lang="zh-CN" altLang="en-US" sz="1100" b="1" kern="100" dirty="0">
                        <a:solidFill>
                          <a:srgbClr val="000000"/>
                        </a:solidFill>
                        <a:effectLst/>
                        <a:latin typeface="仿宋" panose="02010609060101010101" charset="-122"/>
                        <a:ea typeface="仿宋" panose="02010609060101010101" charset="-122"/>
                      </a:endParaRPr>
                    </a:p>
                    <a:p>
                      <a:pPr marL="0" marR="0" indent="0">
                        <a:lnSpc>
                          <a:spcPct val="107000"/>
                        </a:lnSpc>
                        <a:spcAft>
                          <a:spcPts val="380"/>
                        </a:spcAft>
                      </a:pPr>
                      <a:r>
                        <a:rPr lang="zh-CN" altLang="en-US" sz="1100" b="1" kern="100" dirty="0">
                          <a:solidFill>
                            <a:srgbClr val="000000"/>
                          </a:solidFill>
                          <a:effectLst/>
                          <a:latin typeface="仿宋" panose="02010609060101010101" charset="-122"/>
                          <a:ea typeface="仿宋" panose="02010609060101010101" charset="-122"/>
                        </a:rPr>
                        <a:t>⑪现场防火安全制度落实情况；</a:t>
                      </a:r>
                      <a:endParaRPr lang="zh-CN" altLang="en-US" sz="1100" b="1" kern="100" dirty="0">
                        <a:solidFill>
                          <a:srgbClr val="000000"/>
                        </a:solidFill>
                        <a:effectLst/>
                        <a:latin typeface="仿宋" panose="02010609060101010101" charset="-122"/>
                        <a:ea typeface="仿宋" panose="02010609060101010101" charset="-122"/>
                      </a:endParaRPr>
                    </a:p>
                    <a:p>
                      <a:pPr marL="0" marR="0" indent="0">
                        <a:lnSpc>
                          <a:spcPct val="137000"/>
                        </a:lnSpc>
                        <a:spcAft>
                          <a:spcPts val="0"/>
                        </a:spcAft>
                      </a:pPr>
                      <a:r>
                        <a:rPr lang="zh-CN" altLang="en-US" sz="1100" b="1" kern="100" dirty="0">
                          <a:solidFill>
                            <a:srgbClr val="000000"/>
                          </a:solidFill>
                          <a:effectLst/>
                          <a:latin typeface="仿宋" panose="02010609060101010101" charset="-122"/>
                          <a:ea typeface="仿宋" panose="02010609060101010101" charset="-122"/>
                        </a:rPr>
                        <a:t>⑫各类脚手架、模板支架、高出作业吊篮、施工作业平台、卸料平台等安全设施的管理情况；</a:t>
                      </a:r>
                      <a:endParaRPr lang="zh-CN" altLang="en-US" sz="1100" b="1" kern="100" dirty="0">
                        <a:solidFill>
                          <a:srgbClr val="000000"/>
                        </a:solidFill>
                        <a:effectLst/>
                        <a:latin typeface="仿宋" panose="02010609060101010101" charset="-122"/>
                        <a:ea typeface="仿宋" panose="02010609060101010101" charset="-122"/>
                      </a:endParaRPr>
                    </a:p>
                    <a:p>
                      <a:pPr marL="0" marR="0" indent="0">
                        <a:lnSpc>
                          <a:spcPct val="137000"/>
                        </a:lnSpc>
                        <a:spcAft>
                          <a:spcPts val="0"/>
                        </a:spcAft>
                      </a:pPr>
                      <a:r>
                        <a:rPr lang="zh-CN" altLang="en-US" sz="1100" b="1" kern="100" dirty="0">
                          <a:solidFill>
                            <a:srgbClr val="000000"/>
                          </a:solidFill>
                          <a:effectLst/>
                          <a:latin typeface="仿宋" panose="02010609060101010101" charset="-122"/>
                          <a:ea typeface="仿宋" panose="02010609060101010101" charset="-122"/>
                        </a:rPr>
                        <a:t>⑬中小型机械设备、物料提升机、塔式起重机及零星进场作业的汽车吊、履带吊、挖掘机、推土机、装载机、叉车、运输车辆等机械设备的管理情况；</a:t>
                      </a:r>
                      <a:endParaRPr lang="zh-CN" altLang="en-US" sz="1100" b="1" kern="100" dirty="0">
                        <a:solidFill>
                          <a:srgbClr val="000000"/>
                        </a:solidFill>
                        <a:effectLst/>
                        <a:latin typeface="仿宋" panose="02010609060101010101" charset="-122"/>
                        <a:ea typeface="仿宋" panose="02010609060101010101" charset="-122"/>
                      </a:endParaRPr>
                    </a:p>
                    <a:p>
                      <a:pPr marL="0" marR="0" indent="0">
                        <a:lnSpc>
                          <a:spcPct val="107000"/>
                        </a:lnSpc>
                        <a:spcAft>
                          <a:spcPts val="165"/>
                        </a:spcAft>
                      </a:pPr>
                      <a:r>
                        <a:rPr lang="zh-CN" altLang="en-US" sz="1100" b="1" kern="100" dirty="0">
                          <a:solidFill>
                            <a:srgbClr val="000000"/>
                          </a:solidFill>
                          <a:effectLst/>
                          <a:latin typeface="仿宋" panose="02010609060101010101" charset="-122"/>
                          <a:ea typeface="仿宋" panose="02010609060101010101" charset="-122"/>
                        </a:rPr>
                        <a:t>⑭基坑、沟槽等工程的管理情况；</a:t>
                      </a:r>
                      <a:endParaRPr lang="zh-CN" altLang="en-US" sz="1100" b="1" kern="100" dirty="0">
                        <a:solidFill>
                          <a:srgbClr val="000000"/>
                        </a:solidFill>
                        <a:effectLst/>
                        <a:latin typeface="仿宋" panose="02010609060101010101" charset="-122"/>
                        <a:ea typeface="仿宋" panose="02010609060101010101" charset="-122"/>
                      </a:endParaRPr>
                    </a:p>
                    <a:p>
                      <a:pPr marL="0" marR="0" indent="0">
                        <a:lnSpc>
                          <a:spcPct val="107000"/>
                        </a:lnSpc>
                        <a:spcAft>
                          <a:spcPts val="165"/>
                        </a:spcAft>
                      </a:pPr>
                      <a:r>
                        <a:rPr lang="zh-CN" altLang="en-US" sz="1100" b="1" kern="100" dirty="0">
                          <a:solidFill>
                            <a:srgbClr val="000000"/>
                          </a:solidFill>
                          <a:effectLst/>
                          <a:latin typeface="仿宋" panose="02010609060101010101" charset="-122"/>
                          <a:ea typeface="仿宋" panose="02010609060101010101" charset="-122"/>
                        </a:rPr>
                        <a:t>⑮高处作业管理情况；</a:t>
                      </a:r>
                      <a:endParaRPr lang="zh-CN" altLang="en-US" sz="1100" b="1" kern="100" dirty="0">
                        <a:solidFill>
                          <a:srgbClr val="000000"/>
                        </a:solidFill>
                        <a:effectLst/>
                        <a:latin typeface="仿宋" panose="02010609060101010101" charset="-122"/>
                        <a:ea typeface="仿宋" panose="02010609060101010101" charset="-122"/>
                      </a:endParaRPr>
                    </a:p>
                    <a:p>
                      <a:pPr marL="0" marR="0" indent="0">
                        <a:lnSpc>
                          <a:spcPct val="107000"/>
                        </a:lnSpc>
                        <a:spcAft>
                          <a:spcPts val="150"/>
                        </a:spcAft>
                      </a:pPr>
                      <a:r>
                        <a:rPr lang="zh-CN" altLang="en-US" sz="1100" b="1" kern="100" dirty="0">
                          <a:solidFill>
                            <a:srgbClr val="000000"/>
                          </a:solidFill>
                          <a:effectLst/>
                          <a:latin typeface="仿宋" panose="02010609060101010101" charset="-122"/>
                          <a:ea typeface="仿宋" panose="02010609060101010101" charset="-122"/>
                        </a:rPr>
                        <a:t>⑯临时施工用电安全管理情况；</a:t>
                      </a:r>
                      <a:endParaRPr lang="zh-CN" altLang="en-US" sz="1100" b="1" kern="100" dirty="0">
                        <a:solidFill>
                          <a:srgbClr val="000000"/>
                        </a:solidFill>
                        <a:effectLst/>
                        <a:latin typeface="仿宋" panose="02010609060101010101" charset="-122"/>
                        <a:ea typeface="仿宋" panose="02010609060101010101" charset="-122"/>
                      </a:endParaRPr>
                    </a:p>
                    <a:p>
                      <a:pPr marL="0"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⑰ 其他需要管理的内容。</a:t>
                      </a:r>
                      <a:endParaRPr lang="zh-CN" altLang="en-US" sz="1100" b="1" kern="100" dirty="0">
                        <a:solidFill>
                          <a:srgbClr val="000000"/>
                        </a:solidFill>
                        <a:effectLst/>
                        <a:latin typeface="仿宋" panose="02010609060101010101" charset="-122"/>
                        <a:ea typeface="仿宋" panose="02010609060101010101" charset="-122"/>
                      </a:endParaRPr>
                    </a:p>
                  </a:txBody>
                  <a:tcPr marL="68580" marR="67945" marT="41275"/>
                </a:tc>
              </a:tr>
            </a:tbl>
          </a:graphicData>
        </a:graphic>
      </p:graphicFrame>
    </p:spTree>
  </p:cSld>
  <p:clrMapOvr>
    <a:masterClrMapping/>
  </p:clrMapOvr>
  <p:transition>
    <p:random/>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3.4.7  </a:t>
            </a:r>
            <a:r>
              <a:rPr lang="zh-CN" altLang="en-US" sz="2000" b="1" dirty="0">
                <a:latin typeface="仿宋" panose="02010609060101010101" charset="-122"/>
                <a:ea typeface="仿宋" panose="02010609060101010101" charset="-122"/>
                <a:cs typeface="仿宋" panose="02010609060101010101" charset="-122"/>
              </a:rPr>
              <a:t>安全生产检查</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38" name="矩形 237"/>
          <p:cNvSpPr/>
          <p:nvPr>
            <p:custDataLst>
              <p:tags r:id="rId1"/>
            </p:custDataLst>
          </p:nvPr>
        </p:nvSpPr>
        <p:spPr>
          <a:xfrm>
            <a:off x="1479550" y="1993900"/>
            <a:ext cx="9232265" cy="1510665"/>
          </a:xfrm>
          <a:prstGeom prst="rect">
            <a:avLst/>
          </a:prstGeom>
        </p:spPr>
        <p:txBody>
          <a:bodyPr wrap="square">
            <a:normAutofit/>
          </a:bodyPr>
          <a:lstStyle/>
          <a:p>
            <a:pPr marL="0" marR="0" lvl="0" indent="0" algn="l" defTabSz="914400" rtl="0" eaLnBrk="1" fontAlgn="auto" latinLnBrk="0" hangingPunct="1">
              <a:lnSpc>
                <a:spcPct val="150000"/>
              </a:lnSpc>
              <a:spcBef>
                <a:spcPts val="0"/>
              </a:spcBef>
              <a:spcAft>
                <a:spcPts val="0"/>
              </a:spcAft>
              <a:buSzPct val="100000"/>
              <a:buFontTx/>
              <a:buNone/>
              <a:defRPr/>
            </a:pPr>
            <a:r>
              <a:rPr kumimoji="0" lang="zh-CN" altLang="en-US" sz="1600" b="0" i="0" kern="1200" cap="none" spc="150" normalizeH="0" noProof="0" dirty="0">
                <a:ln>
                  <a:noFill/>
                </a:ln>
                <a:solidFill>
                  <a:schemeClr val="tx1">
                    <a:lumMod val="65000"/>
                    <a:lumOff val="35000"/>
                  </a:schemeClr>
                </a:solidFill>
                <a:effectLst/>
                <a:latin typeface="仿宋" panose="02010609060101010101" charset="-122"/>
                <a:ea typeface="仿宋" panose="02010609060101010101" charset="-122"/>
                <a:cs typeface="+mn-ea"/>
                <a:sym typeface="+mn-ea"/>
              </a:rPr>
              <a:t>项目部应按照要求，制定项目管理人员安全值班制度，在夜间及项目管理人员的非上班时间进行值班。值班人员负责组织做好对班前活动的监督、并履行签字手续，做好对应急事件的处置，做好对值班期间作业现场的安全检查及相关记录，并确保记录内容的真实性、完整性</a:t>
            </a:r>
            <a:r>
              <a:rPr kumimoji="0" lang="zh-CN" altLang="en-US" sz="1600" b="0" i="0" kern="1200" cap="none" spc="150" normalizeH="0" noProof="0" dirty="0">
                <a:ln>
                  <a:noFill/>
                </a:ln>
                <a:solidFill>
                  <a:schemeClr val="tx1">
                    <a:lumMod val="65000"/>
                    <a:lumOff val="35000"/>
                  </a:schemeClr>
                </a:solidFill>
                <a:effectLst/>
                <a:latin typeface="Arial" panose="020B0604020202020204" pitchFamily="34" charset="0"/>
                <a:ea typeface="微软雅黑" panose="020B0503020204020204" pitchFamily="34" charset="-122"/>
                <a:cs typeface="+mn-ea"/>
                <a:sym typeface="+mn-ea"/>
              </a:rPr>
              <a:t>。</a:t>
            </a:r>
            <a:endParaRPr kumimoji="0" lang="zh-CN" altLang="en-US" sz="1600" b="0" i="0" kern="1200" cap="none" spc="150" normalizeH="0" noProof="0" dirty="0">
              <a:ln>
                <a:noFill/>
              </a:ln>
              <a:solidFill>
                <a:schemeClr val="tx1">
                  <a:lumMod val="65000"/>
                  <a:lumOff val="35000"/>
                </a:schemeClr>
              </a:solidFill>
              <a:effectLst/>
              <a:latin typeface="Arial" panose="020B0604020202020204" pitchFamily="34" charset="0"/>
              <a:ea typeface="微软雅黑" panose="020B0503020204020204" pitchFamily="34" charset="-122"/>
              <a:cs typeface="+mn-ea"/>
              <a:sym typeface="+mn-ea"/>
            </a:endParaRPr>
          </a:p>
        </p:txBody>
      </p:sp>
      <p:sp>
        <p:nvSpPr>
          <p:cNvPr id="239" name="文本框 238"/>
          <p:cNvSpPr txBox="1"/>
          <p:nvPr>
            <p:custDataLst>
              <p:tags r:id="rId2"/>
            </p:custDataLst>
          </p:nvPr>
        </p:nvSpPr>
        <p:spPr>
          <a:xfrm>
            <a:off x="1558290" y="1321435"/>
            <a:ext cx="3182620" cy="5924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p>
            <a:pPr marL="0" marR="0" lvl="0" indent="0" algn="l" defTabSz="825500" rtl="0" eaLnBrk="1" fontAlgn="auto" latinLnBrk="0" hangingPunct="0">
              <a:lnSpc>
                <a:spcPct val="120000"/>
              </a:lnSpc>
              <a:spcBef>
                <a:spcPts val="0"/>
              </a:spcBef>
              <a:spcAft>
                <a:spcPts val="0"/>
              </a:spcAft>
              <a:buSzPct val="100000"/>
              <a:buFontTx/>
              <a:buNone/>
              <a:defRPr/>
            </a:pPr>
            <a:r>
              <a:rPr kumimoji="0" lang="zh-CN" altLang="en-US" sz="2000" i="0" kern="1200" cap="none" spc="150" normalizeH="0" noProof="0" dirty="0">
                <a:solidFill>
                  <a:schemeClr val="accent1"/>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cs typeface="+mn-ea"/>
                <a:sym typeface="+mn-ea"/>
              </a:rPr>
              <a:t>项目安全值班制度</a:t>
            </a:r>
            <a:endParaRPr kumimoji="0" lang="zh-CN" altLang="en-US" sz="2000" i="0" kern="1200" cap="none" spc="150" normalizeH="0" noProof="0" dirty="0">
              <a:solidFill>
                <a:schemeClr val="accent1"/>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cs typeface="+mn-ea"/>
              <a:sym typeface="+mn-ea"/>
            </a:endParaRPr>
          </a:p>
        </p:txBody>
      </p:sp>
      <p:cxnSp>
        <p:nvCxnSpPr>
          <p:cNvPr id="240" name="直接连接符 239"/>
          <p:cNvCxnSpPr/>
          <p:nvPr>
            <p:custDataLst>
              <p:tags r:id="rId3"/>
            </p:custDataLst>
          </p:nvPr>
        </p:nvCxnSpPr>
        <p:spPr>
          <a:xfrm>
            <a:off x="1604010" y="1920240"/>
            <a:ext cx="8843645" cy="0"/>
          </a:xfrm>
          <a:prstGeom prst="line">
            <a:avLst/>
          </a:prstGeom>
          <a:noFill/>
          <a:ln w="254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41" name="直接连接符 240"/>
          <p:cNvCxnSpPr/>
          <p:nvPr>
            <p:custDataLst>
              <p:tags r:id="rId4"/>
            </p:custDataLst>
          </p:nvPr>
        </p:nvCxnSpPr>
        <p:spPr>
          <a:xfrm>
            <a:off x="1604010" y="1918335"/>
            <a:ext cx="1412875"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2" name="文本框 241"/>
          <p:cNvSpPr txBox="1"/>
          <p:nvPr>
            <p:custDataLst>
              <p:tags r:id="rId5"/>
            </p:custDataLst>
          </p:nvPr>
        </p:nvSpPr>
        <p:spPr>
          <a:xfrm>
            <a:off x="1553210" y="3453130"/>
            <a:ext cx="3182620" cy="5924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rmAutofit/>
          </a:bodyPr>
          <a:lstStyle>
            <a:defPPr>
              <a:defRPr lang="zh-CN"/>
            </a:defPPr>
            <a:lvl1pPr marR="0" indent="0" algn="ctr" defTabSz="825500" fontAlgn="auto" hangingPunct="0">
              <a:lnSpc>
                <a:spcPct val="100000"/>
              </a:lnSpc>
              <a:spcBef>
                <a:spcPts val="0"/>
              </a:spcBef>
              <a:spcAft>
                <a:spcPts val="0"/>
              </a:spcAft>
              <a:buClrTx/>
              <a:buSzTx/>
              <a:buFontTx/>
              <a:buNone/>
              <a:defRPr sz="2000" b="1" spc="150">
                <a:solidFill>
                  <a:srgbClr val="42A3E8"/>
                </a:solidFill>
                <a:latin typeface="微软雅黑" panose="020B0503020204020204" pitchFamily="34" charset="-122"/>
                <a:ea typeface="微软雅黑" panose="020B0503020204020204" pitchFamily="34" charset="-122"/>
              </a:defRPr>
            </a:lvl1pPr>
          </a:lstStyle>
          <a:p>
            <a:pPr marL="0" marR="0" lvl="0" indent="0" algn="l" defTabSz="825500" rtl="0" eaLnBrk="1" fontAlgn="auto" latinLnBrk="0" hangingPunct="0">
              <a:lnSpc>
                <a:spcPct val="120000"/>
              </a:lnSpc>
              <a:spcBef>
                <a:spcPts val="0"/>
              </a:spcBef>
              <a:spcAft>
                <a:spcPts val="0"/>
              </a:spcAft>
              <a:buSzPct val="100000"/>
              <a:buFontTx/>
              <a:buNone/>
              <a:defRPr/>
            </a:pPr>
            <a:r>
              <a:rPr kumimoji="0" lang="zh-CN" altLang="en-US" sz="2000" b="0" i="0" kern="1200" cap="none" spc="150" normalizeH="0" noProof="0" dirty="0">
                <a:solidFill>
                  <a:schemeClr val="accent1"/>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cs typeface="+mn-ea"/>
                <a:sym typeface="+mn-ea"/>
              </a:rPr>
              <a:t>安全监督日志</a:t>
            </a:r>
            <a:endParaRPr kumimoji="0" lang="zh-CN" altLang="en-US" sz="2000" b="0" i="0" kern="1200" cap="none" spc="150" normalizeH="0" noProof="0" dirty="0">
              <a:solidFill>
                <a:schemeClr val="accent1"/>
              </a:solidFill>
              <a:effectLst>
                <a:outerShdw blurRad="38100" dist="25400" dir="5400000" algn="ctr" rotWithShape="0">
                  <a:srgbClr val="6E747A">
                    <a:alpha val="43000"/>
                  </a:srgbClr>
                </a:outerShdw>
              </a:effectLst>
              <a:latin typeface="黑体" panose="02010609060101010101" pitchFamily="49" charset="-122"/>
              <a:ea typeface="黑体" panose="02010609060101010101" pitchFamily="49" charset="-122"/>
              <a:cs typeface="+mn-ea"/>
              <a:sym typeface="+mn-ea"/>
            </a:endParaRPr>
          </a:p>
        </p:txBody>
      </p:sp>
      <p:cxnSp>
        <p:nvCxnSpPr>
          <p:cNvPr id="243" name="直接连接符 242"/>
          <p:cNvCxnSpPr/>
          <p:nvPr>
            <p:custDataLst>
              <p:tags r:id="rId6"/>
            </p:custDataLst>
          </p:nvPr>
        </p:nvCxnSpPr>
        <p:spPr>
          <a:xfrm>
            <a:off x="1604010" y="4057650"/>
            <a:ext cx="8879840" cy="0"/>
          </a:xfrm>
          <a:prstGeom prst="line">
            <a:avLst/>
          </a:prstGeom>
          <a:noFill/>
          <a:ln w="25400" cap="flat">
            <a:solidFill>
              <a:schemeClr val="bg1">
                <a:lumMod val="85000"/>
              </a:schemeClr>
            </a:solidFill>
            <a:prstDash val="solid"/>
            <a:miter lim="400000"/>
          </a:ln>
          <a:effectLst/>
          <a:sp3d/>
        </p:spPr>
        <p:style>
          <a:lnRef idx="0">
            <a:scrgbClr r="0" g="0" b="0"/>
          </a:lnRef>
          <a:fillRef idx="0">
            <a:scrgbClr r="0" g="0" b="0"/>
          </a:fillRef>
          <a:effectRef idx="0">
            <a:scrgbClr r="0" g="0" b="0"/>
          </a:effectRef>
          <a:fontRef idx="none"/>
        </p:style>
      </p:cxnSp>
      <p:cxnSp>
        <p:nvCxnSpPr>
          <p:cNvPr id="244" name="直接连接符 243"/>
          <p:cNvCxnSpPr/>
          <p:nvPr>
            <p:custDataLst>
              <p:tags r:id="rId7"/>
            </p:custDataLst>
          </p:nvPr>
        </p:nvCxnSpPr>
        <p:spPr>
          <a:xfrm flipV="1">
            <a:off x="1604010" y="4055110"/>
            <a:ext cx="1412875" cy="63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5" name="矩形 244"/>
          <p:cNvSpPr/>
          <p:nvPr>
            <p:custDataLst>
              <p:tags r:id="rId8"/>
            </p:custDataLst>
          </p:nvPr>
        </p:nvSpPr>
        <p:spPr>
          <a:xfrm>
            <a:off x="1479550" y="4103370"/>
            <a:ext cx="9232265" cy="2538095"/>
          </a:xfrm>
          <a:prstGeom prst="rect">
            <a:avLst/>
          </a:prstGeom>
        </p:spPr>
        <p:txBody>
          <a:bodyPr wrap="square">
            <a:normAutofit/>
          </a:bodyPr>
          <a:lstStyle/>
          <a:p>
            <a:pPr marL="0" marR="0" lvl="0" indent="0" algn="l" defTabSz="914400" rtl="0" eaLnBrk="1" fontAlgn="auto" latinLnBrk="0" hangingPunct="1">
              <a:lnSpc>
                <a:spcPct val="150000"/>
              </a:lnSpc>
              <a:spcBef>
                <a:spcPts val="0"/>
              </a:spcBef>
              <a:spcAft>
                <a:spcPts val="0"/>
              </a:spcAft>
              <a:buSzPct val="100000"/>
              <a:buFontTx/>
              <a:buNone/>
              <a:defRPr/>
            </a:pPr>
            <a:r>
              <a:rPr kumimoji="0" lang="en-US" altLang="zh-CN" sz="1600" b="0" i="0" kern="1200" cap="none" spc="150" normalizeH="0" noProof="0" dirty="0">
                <a:ln>
                  <a:noFill/>
                </a:ln>
                <a:solidFill>
                  <a:schemeClr val="tx1">
                    <a:lumMod val="65000"/>
                    <a:lumOff val="35000"/>
                  </a:schemeClr>
                </a:solidFill>
                <a:effectLst/>
                <a:latin typeface="仿宋" panose="02010609060101010101" charset="-122"/>
                <a:ea typeface="仿宋" panose="02010609060101010101" charset="-122"/>
                <a:cs typeface="仿宋" panose="02010609060101010101" charset="-122"/>
                <a:sym typeface="+mn-ea"/>
              </a:rPr>
              <a:t>《安全监督日志》需按“七全”规定每日如实填写，内容包括“安全教育、安全检查/隐患排查、发现安全隐患及整改情况、安全技术交底、安全验收、危险性较大分部分项工程安全控制情况、危险作业审批、抽查工人班前活动参加情况、其他”等内容。</a:t>
            </a:r>
            <a:endParaRPr kumimoji="0" lang="en-US" altLang="zh-CN" sz="1600" b="0" i="0" kern="1200" cap="none" spc="150" normalizeH="0" noProof="0" dirty="0">
              <a:ln>
                <a:noFill/>
              </a:ln>
              <a:solidFill>
                <a:schemeClr val="tx1">
                  <a:lumMod val="65000"/>
                  <a:lumOff val="35000"/>
                </a:schemeClr>
              </a:solidFill>
              <a:effectLst/>
              <a:latin typeface="仿宋" panose="02010609060101010101" charset="-122"/>
              <a:ea typeface="仿宋" panose="02010609060101010101" charset="-122"/>
              <a:cs typeface="仿宋" panose="02010609060101010101" charset="-122"/>
              <a:sym typeface="+mn-ea"/>
            </a:endParaRPr>
          </a:p>
        </p:txBody>
      </p:sp>
    </p:spTree>
    <p:custDataLst>
      <p:tags r:id="rId9"/>
    </p:custDataLst>
  </p:cSld>
  <p:clrMapOvr>
    <a:masterClrMapping/>
  </p:clrMapOvr>
  <p:transition>
    <p:random/>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183765" y="172720"/>
            <a:ext cx="2697480" cy="368300"/>
          </a:xfrm>
          <a:prstGeom prst="rect">
            <a:avLst/>
          </a:prstGeom>
          <a:noFill/>
        </p:spPr>
        <p:txBody>
          <a:bodyPr wrap="none" rtlCol="0" anchor="t">
            <a:spAutoFit/>
          </a:bodyPr>
          <a:lstStyle/>
          <a:p>
            <a:r>
              <a:rPr lang="zh-CN" altLang="en-US" b="1" dirty="0">
                <a:latin typeface="微软雅黑" panose="020B0503020204020204" pitchFamily="34" charset="-122"/>
                <a:ea typeface="微软雅黑" panose="020B0503020204020204" pitchFamily="34" charset="-122"/>
                <a:sym typeface="+mn-ea"/>
              </a:rPr>
              <a:t>三、局达标示范工程解读</a:t>
            </a:r>
            <a:endParaRPr lang="zh-CN" altLang="en-US"/>
          </a:p>
        </p:txBody>
      </p:sp>
      <p:sp>
        <p:nvSpPr>
          <p:cNvPr id="6" name="Freeform 6"/>
          <p:cNvSpPr/>
          <p:nvPr/>
        </p:nvSpPr>
        <p:spPr bwMode="auto">
          <a:xfrm>
            <a:off x="1921092" y="222133"/>
            <a:ext cx="262719" cy="268645"/>
          </a:xfrm>
          <a:custGeom>
            <a:avLst/>
            <a:gdLst>
              <a:gd name="T0" fmla="*/ 11 w 295"/>
              <a:gd name="T1" fmla="*/ 128 h 295"/>
              <a:gd name="T2" fmla="*/ 128 w 295"/>
              <a:gd name="T3" fmla="*/ 11 h 295"/>
              <a:gd name="T4" fmla="*/ 167 w 295"/>
              <a:gd name="T5" fmla="*/ 11 h 295"/>
              <a:gd name="T6" fmla="*/ 284 w 295"/>
              <a:gd name="T7" fmla="*/ 128 h 295"/>
              <a:gd name="T8" fmla="*/ 284 w 295"/>
              <a:gd name="T9" fmla="*/ 167 h 295"/>
              <a:gd name="T10" fmla="*/ 167 w 295"/>
              <a:gd name="T11" fmla="*/ 284 h 295"/>
              <a:gd name="T12" fmla="*/ 128 w 295"/>
              <a:gd name="T13" fmla="*/ 284 h 295"/>
              <a:gd name="T14" fmla="*/ 11 w 295"/>
              <a:gd name="T15" fmla="*/ 167 h 295"/>
              <a:gd name="T16" fmla="*/ 11 w 295"/>
              <a:gd name="T17" fmla="*/ 128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 h="295">
                <a:moveTo>
                  <a:pt x="11" y="128"/>
                </a:moveTo>
                <a:lnTo>
                  <a:pt x="128" y="11"/>
                </a:lnTo>
                <a:cubicBezTo>
                  <a:pt x="139" y="0"/>
                  <a:pt x="156" y="0"/>
                  <a:pt x="167" y="11"/>
                </a:cubicBezTo>
                <a:lnTo>
                  <a:pt x="284" y="128"/>
                </a:lnTo>
                <a:cubicBezTo>
                  <a:pt x="295" y="139"/>
                  <a:pt x="295" y="156"/>
                  <a:pt x="284" y="167"/>
                </a:cubicBezTo>
                <a:lnTo>
                  <a:pt x="167" y="284"/>
                </a:lnTo>
                <a:cubicBezTo>
                  <a:pt x="156" y="295"/>
                  <a:pt x="139" y="295"/>
                  <a:pt x="128" y="284"/>
                </a:cubicBezTo>
                <a:lnTo>
                  <a:pt x="11" y="167"/>
                </a:lnTo>
                <a:cubicBezTo>
                  <a:pt x="0" y="156"/>
                  <a:pt x="0" y="139"/>
                  <a:pt x="11" y="128"/>
                </a:cubicBezTo>
                <a:close/>
              </a:path>
            </a:pathLst>
          </a:custGeom>
        </p:spPr>
        <p:style>
          <a:lnRef idx="3">
            <a:schemeClr val="lt1"/>
          </a:lnRef>
          <a:fillRef idx="1">
            <a:schemeClr val="accent5"/>
          </a:fillRef>
          <a:effectRef idx="1">
            <a:schemeClr val="accent5"/>
          </a:effectRef>
          <a:fontRef idx="minor">
            <a:schemeClr val="lt1"/>
          </a:fontRef>
        </p:style>
        <p:txBody>
          <a:bodyPr vert="horz" wrap="square" lIns="91434" tIns="45717" rIns="91434" bIns="45717" numCol="1" anchor="t" anchorCtr="0" compatLnSpc="1"/>
          <a:lstStyle/>
          <a:p>
            <a:endParaRPr lang="zh-CN" altLang="en-US"/>
          </a:p>
        </p:txBody>
      </p:sp>
      <p:sp>
        <p:nvSpPr>
          <p:cNvPr id="13" name="标题 1"/>
          <p:cNvSpPr>
            <a:spLocks noGrp="1"/>
          </p:cNvSpPr>
          <p:nvPr/>
        </p:nvSpPr>
        <p:spPr>
          <a:xfrm>
            <a:off x="4515485" y="932815"/>
            <a:ext cx="1320800" cy="45847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2700" b="1" kern="1200">
                <a:solidFill>
                  <a:schemeClr val="tx1"/>
                </a:solidFill>
                <a:latin typeface="+mj-lt"/>
                <a:ea typeface="+mj-ea"/>
                <a:cs typeface="+mj-cs"/>
              </a:defRPr>
            </a:lvl1pPr>
          </a:lstStyle>
          <a:p>
            <a:pPr algn="l" defTabSz="914400">
              <a:lnSpc>
                <a:spcPct val="100000"/>
              </a:lnSpc>
              <a:buClrTx/>
              <a:buSzTx/>
              <a:buFontTx/>
            </a:pPr>
            <a:r>
              <a:rPr lang="zh-CN" altLang="en-US" sz="1800" dirty="0">
                <a:latin typeface="微软雅黑" panose="020B0503020204020204" pitchFamily="34" charset="-122"/>
                <a:ea typeface="微软雅黑" panose="020B0503020204020204" pitchFamily="34" charset="-122"/>
                <a:cs typeface="+mn-cs"/>
              </a:rPr>
              <a:t>--安全验收</a:t>
            </a:r>
            <a:endParaRPr lang="zh-CN" altLang="en-US" sz="1800" dirty="0">
              <a:latin typeface="微软雅黑" panose="020B0503020204020204" pitchFamily="34" charset="-122"/>
              <a:ea typeface="微软雅黑" panose="020B0503020204020204" pitchFamily="34" charset="-122"/>
              <a:cs typeface="+mn-cs"/>
            </a:endParaRPr>
          </a:p>
        </p:txBody>
      </p:sp>
      <p:sp>
        <p:nvSpPr>
          <p:cNvPr id="14" name="文本框 13"/>
          <p:cNvSpPr txBox="1"/>
          <p:nvPr>
            <p:custDataLst>
              <p:tags r:id="rId1"/>
            </p:custDataLst>
          </p:nvPr>
        </p:nvSpPr>
        <p:spPr>
          <a:xfrm>
            <a:off x="2024380" y="701040"/>
            <a:ext cx="2534285" cy="368300"/>
          </a:xfrm>
          <a:prstGeom prst="rect">
            <a:avLst/>
          </a:prstGeom>
          <a:noFill/>
        </p:spPr>
        <p:txBody>
          <a:bodyPr wrap="square" rtlCol="0">
            <a:spAutoFit/>
          </a:bodyPr>
          <a:lstStyle/>
          <a:p>
            <a:pPr algn="l">
              <a:buClrTx/>
              <a:buSzTx/>
              <a:buFontTx/>
            </a:pPr>
            <a:r>
              <a:rPr lang="zh-CN" altLang="en-US" sz="1800" b="1" dirty="0">
                <a:latin typeface="微软雅黑" panose="020B0503020204020204" pitchFamily="34" charset="-122"/>
                <a:ea typeface="微软雅黑" panose="020B0503020204020204" pitchFamily="34" charset="-122"/>
              </a:rPr>
              <a:t>3.</a:t>
            </a:r>
            <a:r>
              <a:rPr lang="en-US" altLang="zh-CN" sz="1800" b="1" dirty="0">
                <a:latin typeface="微软雅黑" panose="020B0503020204020204" pitchFamily="34" charset="-122"/>
                <a:ea typeface="微软雅黑" panose="020B0503020204020204" pitchFamily="34" charset="-122"/>
              </a:rPr>
              <a:t>9</a:t>
            </a:r>
            <a:r>
              <a:rPr lang="zh-CN" altLang="en-US" sz="1800" b="1" dirty="0">
                <a:latin typeface="微软雅黑" panose="020B0503020204020204" pitchFamily="34" charset="-122"/>
                <a:ea typeface="微软雅黑" panose="020B0503020204020204" pitchFamily="34" charset="-122"/>
              </a:rPr>
              <a:t> 安全活动达标</a:t>
            </a:r>
            <a:endParaRPr lang="zh-CN" altLang="en-US" sz="1800" b="1" dirty="0">
              <a:latin typeface="微软雅黑" panose="020B0503020204020204" pitchFamily="34" charset="-122"/>
              <a:ea typeface="微软雅黑" panose="020B0503020204020204" pitchFamily="34" charset="-122"/>
            </a:endParaRPr>
          </a:p>
        </p:txBody>
      </p:sp>
      <p:grpSp>
        <p:nvGrpSpPr>
          <p:cNvPr id="41986" name="组合 1"/>
          <p:cNvGrpSpPr/>
          <p:nvPr/>
        </p:nvGrpSpPr>
        <p:grpSpPr>
          <a:xfrm>
            <a:off x="1917746" y="2093595"/>
            <a:ext cx="8635931" cy="3807562"/>
            <a:chOff x="3191" y="4242"/>
            <a:chExt cx="14055" cy="4628"/>
          </a:xfrm>
        </p:grpSpPr>
        <p:grpSp>
          <p:nvGrpSpPr>
            <p:cNvPr id="41988" name="组合 8"/>
            <p:cNvGrpSpPr>
              <a:grpSpLocks noChangeAspect="1"/>
            </p:cNvGrpSpPr>
            <p:nvPr/>
          </p:nvGrpSpPr>
          <p:grpSpPr>
            <a:xfrm>
              <a:off x="8552" y="4242"/>
              <a:ext cx="3068" cy="3068"/>
              <a:chOff x="3471363" y="2096872"/>
              <a:chExt cx="2525493" cy="2520691"/>
            </a:xfrm>
          </p:grpSpPr>
          <p:sp>
            <p:nvSpPr>
              <p:cNvPr id="20" name="任意多边形 35"/>
              <p:cNvSpPr>
                <a:spLocks noChangeAspect="1"/>
              </p:cNvSpPr>
              <p:nvPr/>
            </p:nvSpPr>
            <p:spPr>
              <a:xfrm>
                <a:off x="3477774" y="2096226"/>
                <a:ext cx="2518615" cy="2521900"/>
              </a:xfrm>
              <a:custGeom>
                <a:avLst/>
                <a:gdLst>
                  <a:gd name="connsiteX0" fmla="*/ 1260000 w 2520000"/>
                  <a:gd name="connsiteY0" fmla="*/ 180000 h 2520000"/>
                  <a:gd name="connsiteX1" fmla="*/ 180000 w 2520000"/>
                  <a:gd name="connsiteY1" fmla="*/ 1260000 h 2520000"/>
                  <a:gd name="connsiteX2" fmla="*/ 1260000 w 2520000"/>
                  <a:gd name="connsiteY2" fmla="*/ 2340000 h 2520000"/>
                  <a:gd name="connsiteX3" fmla="*/ 2340000 w 2520000"/>
                  <a:gd name="connsiteY3" fmla="*/ 1260000 h 2520000"/>
                  <a:gd name="connsiteX4" fmla="*/ 1260000 w 2520000"/>
                  <a:gd name="connsiteY4" fmla="*/ 180000 h 2520000"/>
                  <a:gd name="connsiteX5" fmla="*/ 1260000 w 2520000"/>
                  <a:gd name="connsiteY5" fmla="*/ 0 h 2520000"/>
                  <a:gd name="connsiteX6" fmla="*/ 2520000 w 2520000"/>
                  <a:gd name="connsiteY6" fmla="*/ 1260000 h 2520000"/>
                  <a:gd name="connsiteX7" fmla="*/ 1260000 w 2520000"/>
                  <a:gd name="connsiteY7" fmla="*/ 2520000 h 2520000"/>
                  <a:gd name="connsiteX8" fmla="*/ 0 w 2520000"/>
                  <a:gd name="connsiteY8" fmla="*/ 1260000 h 2520000"/>
                  <a:gd name="connsiteX9" fmla="*/ 1260000 w 2520000"/>
                  <a:gd name="connsiteY9" fmla="*/ 0 h 25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20000" h="2520000">
                    <a:moveTo>
                      <a:pt x="1260000" y="180000"/>
                    </a:moveTo>
                    <a:cubicBezTo>
                      <a:pt x="663532" y="180000"/>
                      <a:pt x="180000" y="663532"/>
                      <a:pt x="180000" y="1260000"/>
                    </a:cubicBezTo>
                    <a:cubicBezTo>
                      <a:pt x="180000" y="1856468"/>
                      <a:pt x="663532" y="2340000"/>
                      <a:pt x="1260000" y="2340000"/>
                    </a:cubicBezTo>
                    <a:cubicBezTo>
                      <a:pt x="1856468" y="2340000"/>
                      <a:pt x="2340000" y="1856468"/>
                      <a:pt x="2340000" y="1260000"/>
                    </a:cubicBezTo>
                    <a:cubicBezTo>
                      <a:pt x="2340000" y="663532"/>
                      <a:pt x="1856468" y="180000"/>
                      <a:pt x="1260000" y="180000"/>
                    </a:cubicBezTo>
                    <a:close/>
                    <a:moveTo>
                      <a:pt x="1260000" y="0"/>
                    </a:moveTo>
                    <a:cubicBezTo>
                      <a:pt x="1955879" y="0"/>
                      <a:pt x="2520000" y="564121"/>
                      <a:pt x="2520000" y="1260000"/>
                    </a:cubicBezTo>
                    <a:cubicBezTo>
                      <a:pt x="2520000" y="1955879"/>
                      <a:pt x="1955879" y="2520000"/>
                      <a:pt x="1260000" y="2520000"/>
                    </a:cubicBezTo>
                    <a:cubicBezTo>
                      <a:pt x="564121" y="2520000"/>
                      <a:pt x="0" y="1955879"/>
                      <a:pt x="0" y="1260000"/>
                    </a:cubicBezTo>
                    <a:cubicBezTo>
                      <a:pt x="0" y="564121"/>
                      <a:pt x="564121" y="0"/>
                      <a:pt x="1260000" y="0"/>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华文楷体" panose="02010600040101010101" pitchFamily="2" charset="-122"/>
                  <a:ea typeface="华文楷体" panose="02010600040101010101" pitchFamily="2" charset="-122"/>
                  <a:cs typeface="+mn-cs"/>
                </a:endParaRPr>
              </a:p>
            </p:txBody>
          </p:sp>
          <p:sp>
            <p:nvSpPr>
              <p:cNvPr id="4" name="空心弧 3"/>
              <p:cNvSpPr>
                <a:spLocks noChangeAspect="1"/>
              </p:cNvSpPr>
              <p:nvPr/>
            </p:nvSpPr>
            <p:spPr>
              <a:xfrm rot="-3600000">
                <a:off x="3476131" y="2097869"/>
                <a:ext cx="2521900" cy="2518615"/>
              </a:xfrm>
              <a:prstGeom prst="blockArc">
                <a:avLst>
                  <a:gd name="adj1" fmla="val 11005388"/>
                  <a:gd name="adj2" fmla="val 17887613"/>
                  <a:gd name="adj3" fmla="val 6770"/>
                </a:avLst>
              </a:prstGeom>
              <a:solidFill>
                <a:srgbClr val="1C7C9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华文楷体" panose="02010600040101010101" pitchFamily="2" charset="-122"/>
                  <a:ea typeface="华文楷体" panose="02010600040101010101" pitchFamily="2" charset="-122"/>
                  <a:cs typeface="+mn-cs"/>
                </a:endParaRPr>
              </a:p>
            </p:txBody>
          </p:sp>
          <p:sp>
            <p:nvSpPr>
              <p:cNvPr id="22" name="空心弧 21"/>
              <p:cNvSpPr>
                <a:spLocks noChangeAspect="1"/>
              </p:cNvSpPr>
              <p:nvPr/>
            </p:nvSpPr>
            <p:spPr>
              <a:xfrm rot="3600000" flipH="1">
                <a:off x="3476131" y="2097869"/>
                <a:ext cx="2521900" cy="2518615"/>
              </a:xfrm>
              <a:prstGeom prst="blockArc">
                <a:avLst>
                  <a:gd name="adj1" fmla="val 10904343"/>
                  <a:gd name="adj2" fmla="val 17887613"/>
                  <a:gd name="adj3" fmla="val 6770"/>
                </a:avLst>
              </a:prstGeom>
              <a:solidFill>
                <a:srgbClr val="1C7C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华文楷体" panose="02010600040101010101" pitchFamily="2" charset="-122"/>
                  <a:ea typeface="华文楷体" panose="02010600040101010101" pitchFamily="2" charset="-122"/>
                  <a:cs typeface="+mn-cs"/>
                </a:endParaRPr>
              </a:p>
            </p:txBody>
          </p:sp>
          <p:sp>
            <p:nvSpPr>
              <p:cNvPr id="23" name="空心弧 22"/>
              <p:cNvSpPr>
                <a:spLocks noChangeAspect="1"/>
              </p:cNvSpPr>
              <p:nvPr/>
            </p:nvSpPr>
            <p:spPr>
              <a:xfrm rot="8760000" flipH="1">
                <a:off x="3472066" y="2096226"/>
                <a:ext cx="2518615" cy="2521900"/>
              </a:xfrm>
              <a:prstGeom prst="blockArc">
                <a:avLst>
                  <a:gd name="adj1" fmla="val 12173575"/>
                  <a:gd name="adj2" fmla="val 16064934"/>
                  <a:gd name="adj3" fmla="val 6929"/>
                </a:avLst>
              </a:prstGeom>
              <a:solidFill>
                <a:srgbClr val="C70B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华文楷体" panose="02010600040101010101" pitchFamily="2" charset="-122"/>
                  <a:ea typeface="华文楷体" panose="02010600040101010101" pitchFamily="2" charset="-122"/>
                  <a:cs typeface="+mn-cs"/>
                </a:endParaRPr>
              </a:p>
            </p:txBody>
          </p:sp>
        </p:grpSp>
        <p:sp>
          <p:nvSpPr>
            <p:cNvPr id="5" name="椭圆 4"/>
            <p:cNvSpPr/>
            <p:nvPr/>
          </p:nvSpPr>
          <p:spPr>
            <a:xfrm>
              <a:off x="11593" y="4243"/>
              <a:ext cx="693" cy="694"/>
            </a:xfrm>
            <a:prstGeom prst="ellipse">
              <a:avLst/>
            </a:prstGeom>
            <a:solidFill>
              <a:srgbClr val="1C7C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schemeClr val="lt1"/>
                  </a:solidFill>
                  <a:effectLst/>
                  <a:uLnTx/>
                  <a:uFillTx/>
                  <a:latin typeface="华文楷体" panose="02010600040101010101" pitchFamily="2" charset="-122"/>
                  <a:ea typeface="华文楷体" panose="02010600040101010101" pitchFamily="2" charset="-122"/>
                  <a:cs typeface="Arial" panose="020B0604020202020204" pitchFamily="34" charset="0"/>
                </a:rPr>
                <a:t>5</a:t>
              </a:r>
              <a:endParaRPr kumimoji="0" lang="zh-CN" altLang="en-US" sz="3200" b="1" i="0" u="none" strike="noStrike" kern="1200" cap="none" spc="0" normalizeH="0" baseline="0" noProof="0" dirty="0">
                <a:ln>
                  <a:noFill/>
                </a:ln>
                <a:solidFill>
                  <a:schemeClr val="lt1"/>
                </a:solidFill>
                <a:effectLst/>
                <a:uLnTx/>
                <a:uFillTx/>
                <a:latin typeface="华文楷体" panose="02010600040101010101" pitchFamily="2" charset="-122"/>
                <a:ea typeface="华文楷体" panose="02010600040101010101" pitchFamily="2" charset="-122"/>
                <a:cs typeface="Arial" panose="020B0604020202020204" pitchFamily="34" charset="0"/>
              </a:endParaRPr>
            </a:p>
          </p:txBody>
        </p:sp>
        <p:sp>
          <p:nvSpPr>
            <p:cNvPr id="8" name="椭圆 7"/>
            <p:cNvSpPr/>
            <p:nvPr/>
          </p:nvSpPr>
          <p:spPr>
            <a:xfrm>
              <a:off x="11619" y="6700"/>
              <a:ext cx="693" cy="692"/>
            </a:xfrm>
            <a:prstGeom prst="ellipse">
              <a:avLst/>
            </a:prstGeom>
            <a:solidFill>
              <a:srgbClr val="1C7C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schemeClr val="lt1"/>
                  </a:solidFill>
                  <a:effectLst/>
                  <a:uLnTx/>
                  <a:uFillTx/>
                  <a:latin typeface="华文楷体" panose="02010600040101010101" pitchFamily="2" charset="-122"/>
                  <a:ea typeface="华文楷体" panose="02010600040101010101" pitchFamily="2" charset="-122"/>
                  <a:cs typeface="Arial" panose="020B0604020202020204" pitchFamily="34" charset="0"/>
                </a:rPr>
                <a:t>7</a:t>
              </a:r>
              <a:endParaRPr kumimoji="0" lang="zh-CN" altLang="en-US" sz="3200" b="1" i="0" u="none" strike="noStrike" kern="1200" cap="none" spc="0" normalizeH="0" baseline="0" noProof="0" dirty="0">
                <a:ln>
                  <a:noFill/>
                </a:ln>
                <a:solidFill>
                  <a:schemeClr val="lt1"/>
                </a:solidFill>
                <a:effectLst/>
                <a:uLnTx/>
                <a:uFillTx/>
                <a:latin typeface="华文楷体" panose="02010600040101010101" pitchFamily="2" charset="-122"/>
                <a:ea typeface="华文楷体" panose="02010600040101010101" pitchFamily="2" charset="-122"/>
                <a:cs typeface="Arial" panose="020B0604020202020204" pitchFamily="34" charset="0"/>
              </a:endParaRPr>
            </a:p>
          </p:txBody>
        </p:sp>
        <p:sp>
          <p:nvSpPr>
            <p:cNvPr id="9" name="椭圆 8"/>
            <p:cNvSpPr/>
            <p:nvPr/>
          </p:nvSpPr>
          <p:spPr>
            <a:xfrm>
              <a:off x="12018" y="5431"/>
              <a:ext cx="693" cy="692"/>
            </a:xfrm>
            <a:prstGeom prst="ellipse">
              <a:avLst/>
            </a:prstGeom>
            <a:solidFill>
              <a:srgbClr val="1C7C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schemeClr val="lt1"/>
                  </a:solidFill>
                  <a:effectLst/>
                  <a:uLnTx/>
                  <a:uFillTx/>
                  <a:latin typeface="华文楷体" panose="02010600040101010101" pitchFamily="2" charset="-122"/>
                  <a:ea typeface="华文楷体" panose="02010600040101010101" pitchFamily="2" charset="-122"/>
                  <a:cs typeface="Arial" panose="020B0604020202020204" pitchFamily="34" charset="0"/>
                </a:rPr>
                <a:t>6</a:t>
              </a:r>
              <a:endParaRPr kumimoji="0" lang="zh-CN" altLang="en-US" sz="3200" b="1" i="0" u="none" strike="noStrike" kern="1200" cap="none" spc="0" normalizeH="0" baseline="0" noProof="0" dirty="0">
                <a:ln>
                  <a:noFill/>
                </a:ln>
                <a:solidFill>
                  <a:schemeClr val="lt1"/>
                </a:solidFill>
                <a:effectLst/>
                <a:uLnTx/>
                <a:uFillTx/>
                <a:latin typeface="华文楷体" panose="02010600040101010101" pitchFamily="2" charset="-122"/>
                <a:ea typeface="华文楷体" panose="02010600040101010101" pitchFamily="2" charset="-122"/>
                <a:cs typeface="Arial" panose="020B0604020202020204" pitchFamily="34" charset="0"/>
              </a:endParaRPr>
            </a:p>
          </p:txBody>
        </p:sp>
        <p:sp>
          <p:nvSpPr>
            <p:cNvPr id="37895" name="矩形 6"/>
            <p:cNvSpPr>
              <a:spLocks noChangeArrowheads="1"/>
            </p:cNvSpPr>
            <p:nvPr/>
          </p:nvSpPr>
          <p:spPr bwMode="auto">
            <a:xfrm>
              <a:off x="12381" y="4243"/>
              <a:ext cx="4353" cy="560"/>
            </a:xfrm>
            <a:prstGeom prst="rect">
              <a:avLst/>
            </a:prstGeom>
            <a:extLst>
              <a:ext uri="{909E8E84-426E-40DD-AFC4-6F175D3DCCD1}">
                <a14:hiddenFill xmlns:a14="http://schemas.microsoft.com/office/drawing/2010/main">
                  <a:solidFill>
                    <a:srgbClr val="FFFFFF"/>
                  </a:solidFill>
                </a14:hiddenFill>
              </a:ext>
            </a:extLst>
          </p:spPr>
          <p:style>
            <a:lnRef idx="0">
              <a:schemeClr val="accent1"/>
            </a:lnRef>
            <a:fillRef idx="3">
              <a:schemeClr val="accent1"/>
            </a:fillRef>
            <a:effectRef idx="3">
              <a:schemeClr val="accent1"/>
            </a:effectRef>
            <a:fontRef idx="minor">
              <a:schemeClr val="lt1"/>
            </a:fontRef>
          </p:style>
          <p:txBody>
            <a:bodyPr vertOverflow="overflow" horzOverflow="overflow" vert="horz" wrap="square" numCol="1" spcCol="0" rtlCol="0" fromWordArt="0" anchor="ctr" anchorCtr="0" forceAA="0" compatLnSpc="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9pPr>
            </a:lstStyle>
            <a:p>
              <a:pPr lvl="0" algn="ctr" defTabSz="457200" eaLnBrk="0" fontAlgn="base" hangingPunct="0">
                <a:lnSpc>
                  <a:spcPct val="120000"/>
                </a:lnSpc>
                <a:buClrTx/>
                <a:buSzTx/>
                <a:buFontTx/>
                <a:buNone/>
                <a:defRPr/>
              </a:pPr>
              <a:r>
                <a:rPr lang="zh-CN" altLang="en-US" sz="2000" noProof="0" dirty="0">
                  <a:ln>
                    <a:noFill/>
                  </a:ln>
                  <a:effectLst/>
                  <a:uLnTx/>
                  <a:uFillTx/>
                  <a:latin typeface="+mn-ea"/>
                  <a:sym typeface="+mn-ea"/>
                </a:rPr>
                <a:t>悬挑式脚手架工程</a:t>
              </a:r>
              <a:endParaRPr lang="zh-CN" altLang="en-US" sz="2000" noProof="0" dirty="0">
                <a:ln>
                  <a:noFill/>
                </a:ln>
                <a:effectLst/>
                <a:uLnTx/>
                <a:uFillTx/>
                <a:latin typeface="+mn-ea"/>
                <a:sym typeface="+mn-ea"/>
              </a:endParaRPr>
            </a:p>
          </p:txBody>
        </p:sp>
        <p:sp>
          <p:nvSpPr>
            <p:cNvPr id="37896" name="矩形 7"/>
            <p:cNvSpPr>
              <a:spLocks noChangeArrowheads="1"/>
            </p:cNvSpPr>
            <p:nvPr/>
          </p:nvSpPr>
          <p:spPr bwMode="auto">
            <a:xfrm>
              <a:off x="3521" y="4243"/>
              <a:ext cx="4236" cy="5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9pPr>
            </a:lstStyle>
            <a:p>
              <a:pPr marL="0" marR="0" lvl="0" indent="0" algn="ctr" defTabSz="457200" rtl="0" eaLnBrk="0" fontAlgn="base" latinLnBrk="0" hangingPunct="0">
                <a:lnSpc>
                  <a:spcPct val="12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tx1"/>
                  </a:solidFill>
                  <a:effectLst/>
                  <a:uLnTx/>
                  <a:uFillTx/>
                  <a:latin typeface="+mn-ea"/>
                  <a:ea typeface="+mn-ea"/>
                  <a:cs typeface="+mn-cs"/>
                </a:rPr>
                <a:t>基坑支护工程</a:t>
              </a:r>
              <a:endParaRPr kumimoji="0" lang="zh-CN" altLang="en-US" sz="2000" b="0" i="0" u="none" strike="noStrike" kern="1200" cap="none" spc="0" normalizeH="0" baseline="0" noProof="0" dirty="0">
                <a:ln>
                  <a:noFill/>
                </a:ln>
                <a:solidFill>
                  <a:schemeClr val="tx1"/>
                </a:solidFill>
                <a:effectLst/>
                <a:uLnTx/>
                <a:uFillTx/>
                <a:latin typeface="+mn-ea"/>
                <a:ea typeface="+mn-ea"/>
                <a:cs typeface="+mn-cs"/>
              </a:endParaRPr>
            </a:p>
          </p:txBody>
        </p:sp>
        <p:sp>
          <p:nvSpPr>
            <p:cNvPr id="37897" name="矩形 8"/>
            <p:cNvSpPr>
              <a:spLocks noChangeArrowheads="1"/>
            </p:cNvSpPr>
            <p:nvPr/>
          </p:nvSpPr>
          <p:spPr bwMode="auto">
            <a:xfrm>
              <a:off x="3191" y="5518"/>
              <a:ext cx="4228" cy="5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9pPr>
            </a:lstStyle>
            <a:p>
              <a:pPr marL="0" marR="0" lvl="0" indent="0" algn="l" defTabSz="457200" rtl="0" eaLnBrk="0" fontAlgn="base" latinLnBrk="0" hangingPunct="0">
                <a:lnSpc>
                  <a:spcPct val="120000"/>
                </a:lnSpc>
                <a:spcBef>
                  <a:spcPct val="0"/>
                </a:spcBef>
                <a:spcAft>
                  <a:spcPct val="0"/>
                </a:spcAft>
                <a:buClrTx/>
                <a:buSzTx/>
                <a:buFontTx/>
                <a:buNone/>
                <a:defRPr/>
              </a:pPr>
              <a:r>
                <a:rPr kumimoji="0" lang="zh-CN" altLang="en-US" sz="2000" b="0" i="0" u="none" strike="noStrike" kern="1200" cap="none" spc="0" normalizeH="0" baseline="0" noProof="0">
                  <a:ln>
                    <a:noFill/>
                  </a:ln>
                  <a:solidFill>
                    <a:schemeClr val="tx1"/>
                  </a:solidFill>
                  <a:effectLst/>
                  <a:uLnTx/>
                  <a:uFillTx/>
                  <a:latin typeface="+mn-ea"/>
                  <a:ea typeface="+mn-ea"/>
                  <a:cs typeface="+mn-cs"/>
                </a:rPr>
                <a:t>混凝土模板支撑工程</a:t>
              </a:r>
              <a:endParaRPr kumimoji="0" lang="zh-CN" altLang="en-US" sz="2000" b="0" i="0" u="none" strike="noStrike" kern="1200" cap="none" spc="0" normalizeH="0" baseline="0" noProof="0">
                <a:ln>
                  <a:noFill/>
                </a:ln>
                <a:solidFill>
                  <a:schemeClr val="tx1"/>
                </a:solidFill>
                <a:effectLst/>
                <a:uLnTx/>
                <a:uFillTx/>
                <a:latin typeface="+mn-ea"/>
                <a:ea typeface="+mn-ea"/>
                <a:cs typeface="+mn-cs"/>
              </a:endParaRPr>
            </a:p>
          </p:txBody>
        </p:sp>
        <p:sp>
          <p:nvSpPr>
            <p:cNvPr id="37898" name="矩形 9"/>
            <p:cNvSpPr>
              <a:spLocks noChangeArrowheads="1"/>
            </p:cNvSpPr>
            <p:nvPr/>
          </p:nvSpPr>
          <p:spPr bwMode="auto">
            <a:xfrm>
              <a:off x="8063" y="8310"/>
              <a:ext cx="4356" cy="560"/>
            </a:xfrm>
            <a:prstGeom prst="rect">
              <a:avLst/>
            </a:prstGeom>
            <a:extLst>
              <a:ext uri="{909E8E84-426E-40DD-AFC4-6F175D3DCCD1}">
                <a14:hiddenFill xmlns:a14="http://schemas.microsoft.com/office/drawing/2010/main">
                  <a:solidFill>
                    <a:srgbClr val="FFFFFF"/>
                  </a:solidFill>
                </a14:hiddenFill>
              </a:ext>
            </a:extLst>
          </p:spPr>
          <p:style>
            <a:lnRef idx="0">
              <a:schemeClr val="accent1"/>
            </a:lnRef>
            <a:fillRef idx="3">
              <a:schemeClr val="accent1"/>
            </a:fillRef>
            <a:effectRef idx="3">
              <a:schemeClr val="accent1"/>
            </a:effectRef>
            <a:fontRef idx="minor">
              <a:schemeClr val="lt1"/>
            </a:fontRef>
          </p:style>
          <p:txBody>
            <a:bodyPr vertOverflow="overflow" horzOverflow="overflow" vert="horz" wrap="square" numCol="1" spcCol="0" rtlCol="0" fromWordArt="0" anchor="ctr" anchorCtr="0" forceAA="0" compatLnSpc="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9pPr>
            </a:lstStyle>
            <a:p>
              <a:pPr lvl="0" algn="ctr" defTabSz="457200" eaLnBrk="0" fontAlgn="base" hangingPunct="0">
                <a:lnSpc>
                  <a:spcPct val="120000"/>
                </a:lnSpc>
                <a:buClrTx/>
                <a:buSzTx/>
                <a:buFontTx/>
                <a:buNone/>
                <a:defRPr/>
              </a:pPr>
              <a:r>
                <a:rPr lang="zh-CN" altLang="en-US" sz="2000" noProof="0" dirty="0">
                  <a:ln>
                    <a:noFill/>
                  </a:ln>
                  <a:effectLst/>
                  <a:uLnTx/>
                  <a:uFillTx/>
                  <a:latin typeface="+mn-ea"/>
                  <a:sym typeface="+mn-ea"/>
                </a:rPr>
                <a:t>施工升降机</a:t>
              </a:r>
              <a:endParaRPr lang="zh-CN" altLang="en-US" sz="2000" noProof="0" dirty="0">
                <a:ln>
                  <a:noFill/>
                </a:ln>
                <a:effectLst/>
                <a:uLnTx/>
                <a:uFillTx/>
                <a:latin typeface="+mn-ea"/>
                <a:sym typeface="+mn-ea"/>
              </a:endParaRPr>
            </a:p>
          </p:txBody>
        </p:sp>
        <p:sp>
          <p:nvSpPr>
            <p:cNvPr id="37899" name="矩形 10"/>
            <p:cNvSpPr>
              <a:spLocks noChangeArrowheads="1"/>
            </p:cNvSpPr>
            <p:nvPr/>
          </p:nvSpPr>
          <p:spPr bwMode="auto">
            <a:xfrm>
              <a:off x="3207" y="6793"/>
              <a:ext cx="4555" cy="560"/>
            </a:xfrm>
            <a:prstGeom prst="rect">
              <a:avLst/>
            </a:prstGeom>
            <a:extLst>
              <a:ext uri="{909E8E84-426E-40DD-AFC4-6F175D3DCCD1}">
                <a14:hiddenFill xmlns:a14="http://schemas.microsoft.com/office/drawing/2010/main">
                  <a:solidFill>
                    <a:srgbClr val="FFFFFF"/>
                  </a:solidFill>
                </a14:hiddenFill>
              </a:ext>
            </a:extLst>
          </p:spPr>
          <p:style>
            <a:lnRef idx="0">
              <a:schemeClr val="accent1"/>
            </a:lnRef>
            <a:fillRef idx="3">
              <a:schemeClr val="accent1"/>
            </a:fillRef>
            <a:effectRef idx="3">
              <a:schemeClr val="accent1"/>
            </a:effectRef>
            <a:fontRef idx="minor">
              <a:schemeClr val="lt1"/>
            </a:fontRef>
          </p:style>
          <p:txBody>
            <a:bodyPr vertOverflow="overflow" horzOverflow="overflow" vert="horz" wrap="square" numCol="1" spcCol="0" rtlCol="0" fromWordArt="0" anchor="ctr" anchorCtr="0" forceAA="0" compatLnSpc="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9pPr>
            </a:lstStyle>
            <a:p>
              <a:pPr lvl="0" algn="ctr" defTabSz="457200" eaLnBrk="0" fontAlgn="base" hangingPunct="0">
                <a:lnSpc>
                  <a:spcPct val="120000"/>
                </a:lnSpc>
                <a:buClrTx/>
                <a:buSzTx/>
                <a:buFontTx/>
                <a:buNone/>
                <a:defRPr/>
              </a:pPr>
              <a:r>
                <a:rPr lang="zh-CN" altLang="en-US" sz="2000" noProof="0" dirty="0">
                  <a:ln>
                    <a:noFill/>
                  </a:ln>
                  <a:effectLst/>
                  <a:uLnTx/>
                  <a:uFillTx/>
                  <a:latin typeface="+mn-ea"/>
                  <a:sym typeface="+mn-ea"/>
                </a:rPr>
                <a:t>落地式钢管脚手架工程</a:t>
              </a:r>
              <a:endParaRPr lang="zh-CN" altLang="en-US" sz="2000" noProof="0" dirty="0">
                <a:ln>
                  <a:noFill/>
                </a:ln>
                <a:effectLst/>
                <a:uLnTx/>
                <a:uFillTx/>
                <a:latin typeface="+mn-ea"/>
                <a:sym typeface="+mn-ea"/>
              </a:endParaRPr>
            </a:p>
          </p:txBody>
        </p:sp>
        <p:sp>
          <p:nvSpPr>
            <p:cNvPr id="37900" name="矩形 11"/>
            <p:cNvSpPr>
              <a:spLocks noChangeArrowheads="1"/>
            </p:cNvSpPr>
            <p:nvPr/>
          </p:nvSpPr>
          <p:spPr bwMode="auto">
            <a:xfrm>
              <a:off x="12775" y="5518"/>
              <a:ext cx="4471" cy="560"/>
            </a:xfrm>
            <a:prstGeom prst="rect">
              <a:avLst/>
            </a:prstGeom>
            <a:extLst>
              <a:ext uri="{909E8E84-426E-40DD-AFC4-6F175D3DCCD1}">
                <a14:hiddenFill xmlns:a14="http://schemas.microsoft.com/office/drawing/2010/main">
                  <a:solidFill>
                    <a:srgbClr val="FFFFFF"/>
                  </a:solidFill>
                </a14:hiddenFill>
              </a:ext>
            </a:extLst>
          </p:spPr>
          <p:style>
            <a:lnRef idx="0">
              <a:schemeClr val="accent1"/>
            </a:lnRef>
            <a:fillRef idx="3">
              <a:schemeClr val="accent1"/>
            </a:fillRef>
            <a:effectRef idx="3">
              <a:schemeClr val="accent1"/>
            </a:effectRef>
            <a:fontRef idx="minor">
              <a:schemeClr val="lt1"/>
            </a:fontRef>
          </p:style>
          <p:txBody>
            <a:bodyPr vertOverflow="overflow" horzOverflow="overflow" vert="horz" wrap="square" numCol="1" spcCol="0" rtlCol="0" fromWordArt="0" anchor="ctr" anchorCtr="0" forceAA="0" compatLnSpc="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9pPr>
            </a:lstStyle>
            <a:p>
              <a:pPr lvl="0" algn="ctr" defTabSz="457200" eaLnBrk="0" fontAlgn="base" hangingPunct="0">
                <a:lnSpc>
                  <a:spcPct val="120000"/>
                </a:lnSpc>
                <a:buClrTx/>
                <a:buSzTx/>
                <a:buFontTx/>
                <a:buNone/>
                <a:defRPr/>
              </a:pPr>
              <a:r>
                <a:rPr lang="zh-CN" altLang="en-US" sz="2000" noProof="0" dirty="0">
                  <a:ln>
                    <a:noFill/>
                  </a:ln>
                  <a:effectLst/>
                  <a:uLnTx/>
                  <a:uFillTx/>
                  <a:latin typeface="+mn-ea"/>
                  <a:sym typeface="+mn-ea"/>
                </a:rPr>
                <a:t>附着式升降脚手架工程</a:t>
              </a:r>
              <a:endParaRPr lang="zh-CN" altLang="en-US" sz="2000" noProof="0" dirty="0">
                <a:ln>
                  <a:noFill/>
                </a:ln>
                <a:effectLst/>
                <a:uLnTx/>
                <a:uFillTx/>
                <a:latin typeface="+mn-ea"/>
                <a:sym typeface="+mn-ea"/>
              </a:endParaRPr>
            </a:p>
          </p:txBody>
        </p:sp>
        <p:sp>
          <p:nvSpPr>
            <p:cNvPr id="37901" name="矩形 12"/>
            <p:cNvSpPr>
              <a:spLocks noChangeArrowheads="1"/>
            </p:cNvSpPr>
            <p:nvPr/>
          </p:nvSpPr>
          <p:spPr bwMode="auto">
            <a:xfrm>
              <a:off x="12499" y="6793"/>
              <a:ext cx="4202" cy="560"/>
            </a:xfrm>
            <a:prstGeom prst="rect">
              <a:avLst/>
            </a:prstGeom>
            <a:extLst>
              <a:ext uri="{909E8E84-426E-40DD-AFC4-6F175D3DCCD1}">
                <a14:hiddenFill xmlns:a14="http://schemas.microsoft.com/office/drawing/2010/main">
                  <a:solidFill>
                    <a:srgbClr val="FFFFFF"/>
                  </a:solidFill>
                </a14:hiddenFill>
              </a:ext>
            </a:extLst>
          </p:spPr>
          <p:style>
            <a:lnRef idx="0">
              <a:schemeClr val="accent1"/>
            </a:lnRef>
            <a:fillRef idx="3">
              <a:schemeClr val="accent1"/>
            </a:fillRef>
            <a:effectRef idx="3">
              <a:schemeClr val="accent1"/>
            </a:effectRef>
            <a:fontRef idx="minor">
              <a:schemeClr val="lt1"/>
            </a:fontRef>
          </p:style>
          <p:txBody>
            <a:bodyPr vertOverflow="overflow" horzOverflow="overflow" vert="horz" wrap="square" numCol="1" spcCol="0" rtlCol="0" fromWordArt="0" anchor="ctr" anchorCtr="0" forceAA="0" compatLnSpc="1">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charset="0"/>
                </a:defRPr>
              </a:lvl9pPr>
            </a:lstStyle>
            <a:p>
              <a:pPr lvl="0" algn="ctr" defTabSz="457200" eaLnBrk="0" fontAlgn="base" hangingPunct="0">
                <a:lnSpc>
                  <a:spcPct val="120000"/>
                </a:lnSpc>
                <a:buClrTx/>
                <a:buSzTx/>
                <a:buFontTx/>
                <a:buNone/>
                <a:defRPr/>
              </a:pPr>
              <a:r>
                <a:rPr lang="zh-CN" altLang="en-US" sz="2000" noProof="0" dirty="0">
                  <a:ln>
                    <a:noFill/>
                  </a:ln>
                  <a:effectLst/>
                  <a:uLnTx/>
                  <a:uFillTx/>
                  <a:latin typeface="+mn-ea"/>
                  <a:sym typeface="+mn-ea"/>
                </a:rPr>
                <a:t>塔式起重机</a:t>
              </a:r>
              <a:endParaRPr lang="zh-CN" altLang="en-US" sz="2000" noProof="0" dirty="0">
                <a:ln>
                  <a:noFill/>
                </a:ln>
                <a:effectLst/>
                <a:uLnTx/>
                <a:uFillTx/>
                <a:latin typeface="+mn-ea"/>
                <a:sym typeface="+mn-ea"/>
              </a:endParaRPr>
            </a:p>
          </p:txBody>
        </p:sp>
        <p:sp>
          <p:nvSpPr>
            <p:cNvPr id="10" name="椭圆 9"/>
            <p:cNvSpPr/>
            <p:nvPr/>
          </p:nvSpPr>
          <p:spPr>
            <a:xfrm>
              <a:off x="7853" y="4243"/>
              <a:ext cx="693" cy="694"/>
            </a:xfrm>
            <a:prstGeom prst="ellipse">
              <a:avLst/>
            </a:prstGeom>
            <a:solidFill>
              <a:srgbClr val="1C7C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schemeClr val="lt1"/>
                  </a:solidFill>
                  <a:effectLst/>
                  <a:uLnTx/>
                  <a:uFillTx/>
                  <a:latin typeface="华文楷体" panose="02010600040101010101" pitchFamily="2" charset="-122"/>
                  <a:ea typeface="华文楷体" panose="02010600040101010101" pitchFamily="2" charset="-122"/>
                  <a:cs typeface="Arial" panose="020B0604020202020204" pitchFamily="34" charset="0"/>
                </a:rPr>
                <a:t>1</a:t>
              </a:r>
              <a:endParaRPr kumimoji="0" lang="zh-CN" altLang="en-US" sz="3200" b="1" i="0" u="none" strike="noStrike" kern="1200" cap="none" spc="0" normalizeH="0" baseline="0" noProof="0" dirty="0">
                <a:ln>
                  <a:noFill/>
                </a:ln>
                <a:solidFill>
                  <a:schemeClr val="lt1"/>
                </a:solidFill>
                <a:effectLst/>
                <a:uLnTx/>
                <a:uFillTx/>
                <a:latin typeface="华文楷体" panose="02010600040101010101" pitchFamily="2" charset="-122"/>
                <a:ea typeface="华文楷体" panose="02010600040101010101" pitchFamily="2" charset="-122"/>
                <a:cs typeface="Arial" panose="020B0604020202020204" pitchFamily="34" charset="0"/>
              </a:endParaRPr>
            </a:p>
          </p:txBody>
        </p:sp>
        <p:sp>
          <p:nvSpPr>
            <p:cNvPr id="15" name="椭圆 14"/>
            <p:cNvSpPr/>
            <p:nvPr/>
          </p:nvSpPr>
          <p:spPr>
            <a:xfrm>
              <a:off x="7483" y="5441"/>
              <a:ext cx="693" cy="692"/>
            </a:xfrm>
            <a:prstGeom prst="ellipse">
              <a:avLst/>
            </a:prstGeom>
            <a:solidFill>
              <a:srgbClr val="1C7C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schemeClr val="lt1"/>
                  </a:solidFill>
                  <a:effectLst/>
                  <a:uLnTx/>
                  <a:uFillTx/>
                  <a:latin typeface="华文楷体" panose="02010600040101010101" pitchFamily="2" charset="-122"/>
                  <a:ea typeface="华文楷体" panose="02010600040101010101" pitchFamily="2" charset="-122"/>
                  <a:cs typeface="Arial" panose="020B0604020202020204" pitchFamily="34" charset="0"/>
                </a:rPr>
                <a:t>2</a:t>
              </a:r>
              <a:endParaRPr kumimoji="0" lang="zh-CN" altLang="en-US" sz="3200" b="1" i="0" u="none" strike="noStrike" kern="1200" cap="none" spc="0" normalizeH="0" baseline="0" noProof="0" dirty="0">
                <a:ln>
                  <a:noFill/>
                </a:ln>
                <a:solidFill>
                  <a:schemeClr val="lt1"/>
                </a:solidFill>
                <a:effectLst/>
                <a:uLnTx/>
                <a:uFillTx/>
                <a:latin typeface="华文楷体" panose="02010600040101010101" pitchFamily="2" charset="-122"/>
                <a:ea typeface="华文楷体" panose="02010600040101010101" pitchFamily="2" charset="-122"/>
                <a:cs typeface="Arial" panose="020B0604020202020204" pitchFamily="34" charset="0"/>
              </a:endParaRPr>
            </a:p>
          </p:txBody>
        </p:sp>
        <p:sp>
          <p:nvSpPr>
            <p:cNvPr id="16" name="椭圆 15"/>
            <p:cNvSpPr/>
            <p:nvPr/>
          </p:nvSpPr>
          <p:spPr>
            <a:xfrm>
              <a:off x="7859" y="6726"/>
              <a:ext cx="693" cy="694"/>
            </a:xfrm>
            <a:prstGeom prst="ellipse">
              <a:avLst/>
            </a:prstGeom>
            <a:solidFill>
              <a:srgbClr val="1C7C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0" fontAlgn="base" latinLnBrk="0" hangingPunct="0">
                <a:lnSpc>
                  <a:spcPct val="100000"/>
                </a:lnSpc>
                <a:spcBef>
                  <a:spcPct val="0"/>
                </a:spcBef>
                <a:spcAft>
                  <a:spcPct val="0"/>
                </a:spcAft>
                <a:buClrTx/>
                <a:buSzTx/>
                <a:buFontTx/>
                <a:buNone/>
                <a:defRPr/>
              </a:pPr>
              <a:r>
                <a:rPr kumimoji="0" lang="en-US" altLang="zh-CN" sz="3200" b="1" i="0" u="none" strike="noStrike" kern="1200" cap="none" spc="0" normalizeH="0" baseline="0" noProof="0" dirty="0">
                  <a:ln>
                    <a:noFill/>
                  </a:ln>
                  <a:solidFill>
                    <a:schemeClr val="lt1"/>
                  </a:solidFill>
                  <a:effectLst/>
                  <a:uLnTx/>
                  <a:uFillTx/>
                  <a:latin typeface="华文楷体" panose="02010600040101010101" pitchFamily="2" charset="-122"/>
                  <a:ea typeface="华文楷体" panose="02010600040101010101" pitchFamily="2" charset="-122"/>
                  <a:cs typeface="Arial" panose="020B0604020202020204" pitchFamily="34" charset="0"/>
                </a:rPr>
                <a:t>3</a:t>
              </a:r>
              <a:endParaRPr kumimoji="0" lang="zh-CN" altLang="en-US" sz="3200" b="1" i="0" u="none" strike="noStrike" kern="1200" cap="none" spc="0" normalizeH="0" baseline="0" noProof="0" dirty="0">
                <a:ln>
                  <a:noFill/>
                </a:ln>
                <a:solidFill>
                  <a:schemeClr val="lt1"/>
                </a:solidFill>
                <a:effectLst/>
                <a:uLnTx/>
                <a:uFillTx/>
                <a:latin typeface="华文楷体" panose="02010600040101010101" pitchFamily="2" charset="-122"/>
                <a:ea typeface="华文楷体" panose="02010600040101010101" pitchFamily="2" charset="-122"/>
                <a:cs typeface="Arial" panose="020B0604020202020204" pitchFamily="34" charset="0"/>
              </a:endParaRPr>
            </a:p>
          </p:txBody>
        </p:sp>
        <p:sp>
          <p:nvSpPr>
            <p:cNvPr id="17" name="椭圆 16"/>
            <p:cNvSpPr/>
            <p:nvPr/>
          </p:nvSpPr>
          <p:spPr>
            <a:xfrm>
              <a:off x="9740" y="7475"/>
              <a:ext cx="693" cy="692"/>
            </a:xfrm>
            <a:prstGeom prst="ellipse">
              <a:avLst/>
            </a:prstGeom>
            <a:solidFill>
              <a:srgbClr val="1C7C97"/>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457200" eaLnBrk="0" fontAlgn="base" hangingPunct="0">
                <a:buClrTx/>
                <a:buSzTx/>
                <a:buFontTx/>
                <a:defRPr/>
              </a:pPr>
              <a:r>
                <a:rPr lang="en-US" altLang="zh-CN" sz="3200" b="1" noProof="0" dirty="0">
                  <a:ln>
                    <a:noFill/>
                  </a:ln>
                  <a:effectLst/>
                  <a:uLnTx/>
                  <a:uFillTx/>
                  <a:latin typeface="华文楷体" panose="02010600040101010101" pitchFamily="2" charset="-122"/>
                  <a:ea typeface="华文楷体" panose="02010600040101010101" pitchFamily="2" charset="-122"/>
                  <a:cs typeface="Arial" panose="020B0604020202020204" pitchFamily="34" charset="0"/>
                  <a:sym typeface="+mn-ea"/>
                </a:rPr>
                <a:t>4</a:t>
              </a:r>
              <a:endParaRPr lang="en-US" altLang="zh-CN" sz="3200" b="1" noProof="0" dirty="0">
                <a:ln>
                  <a:noFill/>
                </a:ln>
                <a:effectLst/>
                <a:uLnTx/>
                <a:uFillTx/>
                <a:latin typeface="华文楷体" panose="02010600040101010101" pitchFamily="2" charset="-122"/>
                <a:ea typeface="华文楷体" panose="02010600040101010101" pitchFamily="2" charset="-122"/>
                <a:cs typeface="Arial" panose="020B0604020202020204" pitchFamily="34" charset="0"/>
                <a:sym typeface="+mn-ea"/>
              </a:endParaRPr>
            </a:p>
          </p:txBody>
        </p:sp>
        <p:sp>
          <p:nvSpPr>
            <p:cNvPr id="42003" name="矩形 17"/>
            <p:cNvSpPr/>
            <p:nvPr/>
          </p:nvSpPr>
          <p:spPr>
            <a:xfrm>
              <a:off x="9020" y="6229"/>
              <a:ext cx="2223" cy="44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defTabSz="457200">
                <a:lnSpc>
                  <a:spcPct val="100000"/>
                </a:lnSpc>
                <a:spcBef>
                  <a:spcPct val="0"/>
                </a:spcBef>
                <a:buFontTx/>
                <a:buNone/>
              </a:pPr>
              <a:r>
                <a:rPr lang="zh-CN" altLang="en-US" sz="1800" b="1" dirty="0">
                  <a:latin typeface="等线" panose="02010600030101010101" charset="-122"/>
                  <a:ea typeface="等线" panose="02010600030101010101" charset="-122"/>
                </a:rPr>
                <a:t>安全验收</a:t>
              </a:r>
              <a:endParaRPr lang="zh-CN" altLang="en-US" sz="1800" b="1" dirty="0">
                <a:latin typeface="等线" panose="02010600030101010101" charset="-122"/>
                <a:ea typeface="等线" panose="02010600030101010101" charset="-122"/>
              </a:endParaRPr>
            </a:p>
          </p:txBody>
        </p:sp>
        <p:pic>
          <p:nvPicPr>
            <p:cNvPr id="42004" name="图片 18"/>
            <p:cNvPicPr>
              <a:picLocks noChangeAspect="1"/>
            </p:cNvPicPr>
            <p:nvPr/>
          </p:nvPicPr>
          <p:blipFill>
            <a:blip r:embed="rId2"/>
            <a:stretch>
              <a:fillRect/>
            </a:stretch>
          </p:blipFill>
          <p:spPr>
            <a:xfrm>
              <a:off x="9503" y="4529"/>
              <a:ext cx="1262" cy="1622"/>
            </a:xfrm>
            <a:prstGeom prst="rect">
              <a:avLst/>
            </a:prstGeom>
            <a:noFill/>
            <a:ln w="9525">
              <a:solidFill>
                <a:schemeClr val="accent1">
                  <a:lumMod val="75000"/>
                </a:schemeClr>
              </a:solidFill>
            </a:ln>
          </p:spPr>
        </p:pic>
      </p:grpSp>
    </p:spTree>
  </p:cSld>
  <p:clrMapOvr>
    <a:masterClrMapping/>
  </p:clrMapOvr>
  <p:transition>
    <p:random/>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3.4.8  </a:t>
            </a:r>
            <a:r>
              <a:rPr lang="zh-CN" altLang="en-US" sz="2000" b="1" dirty="0">
                <a:latin typeface="仿宋" panose="02010609060101010101" charset="-122"/>
                <a:ea typeface="仿宋" panose="02010609060101010101" charset="-122"/>
                <a:cs typeface="仿宋" panose="02010609060101010101" charset="-122"/>
              </a:rPr>
              <a:t>安全验收</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）验收明细</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3" y="1719319"/>
          <a:ext cx="10392548" cy="4583508"/>
        </p:xfrm>
        <a:graphic>
          <a:graphicData uri="http://schemas.openxmlformats.org/drawingml/2006/table">
            <a:tbl>
              <a:tblPr>
                <a:tableStyleId>{5C22544A-7EE6-4342-B048-85BDC9FD1C3A}</a:tableStyleId>
              </a:tblPr>
              <a:tblGrid>
                <a:gridCol w="725304"/>
                <a:gridCol w="1306671"/>
                <a:gridCol w="2427434"/>
                <a:gridCol w="1269489"/>
                <a:gridCol w="1099516"/>
                <a:gridCol w="2071552"/>
                <a:gridCol w="1492582"/>
              </a:tblGrid>
              <a:tr h="478134">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验收分类</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时间要求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验收负责人</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参加验收人员</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备注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688414">
                <a:tc>
                  <a:txBody>
                    <a:bodyPr/>
                    <a:lstStyle/>
                    <a:p>
                      <a:pPr marL="0" marR="27305" indent="0" algn="ctr">
                        <a:lnSpc>
                          <a:spcPct val="100000"/>
                        </a:lnSpc>
                        <a:spcAft>
                          <a:spcPts val="0"/>
                        </a:spcAft>
                      </a:pPr>
                      <a:r>
                        <a:rPr lang="en-US" altLang="zh-CN" sz="1100" b="1" kern="100" dirty="0">
                          <a:solidFill>
                            <a:srgbClr val="000000"/>
                          </a:solidFill>
                          <a:effectLst/>
                          <a:latin typeface="仿宋" panose="02010609060101010101" charset="-122"/>
                          <a:ea typeface="仿宋" panose="02010609060101010101" charset="-122"/>
                        </a:rPr>
                        <a:t>1</a:t>
                      </a:r>
                      <a:endParaRPr lang="zh-CN" altLang="en-US" sz="1100" b="1" kern="100" dirty="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135890" marR="0" indent="-102235">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劳动防护用品</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15875" marR="0" indent="0">
                        <a:lnSpc>
                          <a:spcPct val="100000"/>
                        </a:lnSpc>
                        <a:spcAft>
                          <a:spcPts val="345"/>
                        </a:spcAft>
                      </a:pPr>
                      <a:r>
                        <a:rPr lang="zh-CN" altLang="en-US" sz="1100" b="1" kern="100">
                          <a:solidFill>
                            <a:srgbClr val="000000"/>
                          </a:solidFill>
                          <a:effectLst/>
                          <a:latin typeface="仿宋" panose="02010609060101010101" charset="-122"/>
                          <a:ea typeface="仿宋" panose="02010609060101010101" charset="-122"/>
                        </a:rPr>
                        <a:t>建立劳防用品采</a:t>
                      </a:r>
                      <a:endParaRPr lang="zh-CN" altLang="en-US" sz="1100" b="1" kern="100">
                        <a:solidFill>
                          <a:srgbClr val="000000"/>
                        </a:solidFill>
                        <a:effectLst/>
                        <a:latin typeface="仿宋" panose="02010609060101010101" charset="-122"/>
                        <a:ea typeface="仿宋" panose="02010609060101010101" charset="-122"/>
                      </a:endParaRPr>
                    </a:p>
                    <a:p>
                      <a:pPr marL="15875"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购、验收、发放管理制度，确保劳防用品满足安全、质量要求。</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tc>
                <a:tc>
                  <a:txBody>
                    <a:bodyPr/>
                    <a:lstStyle/>
                    <a:p>
                      <a:pPr marL="0"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进场后及使用前</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635"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材料工程师</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0"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责任工程师、安全工程师</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1270"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见局</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供方和采购管理手册</a:t>
                      </a:r>
                      <a:r>
                        <a:rPr lang="en-US" altLang="zh-CN" sz="1100" b="1" kern="100" dirty="0">
                          <a:solidFill>
                            <a:srgbClr val="000000"/>
                          </a:solidFill>
                          <a:effectLst/>
                          <a:latin typeface="仿宋" panose="02010609060101010101" charset="-122"/>
                          <a:ea typeface="仿宋" panose="02010609060101010101" charset="-122"/>
                        </a:rPr>
                        <a:t>》</a:t>
                      </a:r>
                      <a:endParaRPr lang="zh-CN" altLang="en-US" sz="1100" b="1" kern="100" dirty="0">
                        <a:solidFill>
                          <a:srgbClr val="000000"/>
                        </a:solidFill>
                        <a:effectLst/>
                        <a:latin typeface="仿宋" panose="02010609060101010101" charset="-122"/>
                        <a:ea typeface="仿宋" panose="02010609060101010101" charset="-122"/>
                      </a:endParaRPr>
                    </a:p>
                  </a:txBody>
                  <a:tcPr marL="67310" marR="41910" marT="40005" anchor="ctr"/>
                </a:tc>
              </a:tr>
              <a:tr h="646565">
                <a:tc>
                  <a:txBody>
                    <a:bodyPr/>
                    <a:lstStyle/>
                    <a:p>
                      <a:pPr marL="0" marR="27305"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2</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135890" marR="0" indent="-102235">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基坑支护工程</a:t>
                      </a:r>
                      <a:endParaRPr lang="zh-CN" altLang="en-US" sz="1100" b="1" kern="100" dirty="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15875"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验收内容应量化，结论明确，签名、日期完整。</a:t>
                      </a:r>
                      <a:endParaRPr lang="zh-CN" altLang="en-US" sz="1100" b="1" kern="100" dirty="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0"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每段支护作业完成后</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635"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0"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安全总监、责任工程师、安全工程师、分包单位现场负责人、分包单位安全工程师</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tc>
                <a:tc>
                  <a:txBody>
                    <a:bodyPr/>
                    <a:lstStyle/>
                    <a:p>
                      <a:pPr marL="1270" marR="9906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基坑支护验收表</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r>
              <a:tr h="646565">
                <a:tc>
                  <a:txBody>
                    <a:bodyPr/>
                    <a:lstStyle/>
                    <a:p>
                      <a:pPr marL="0" marR="27305"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3</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135890" marR="0" indent="-102235">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模板支撑工程</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15875"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按专项方案验收，数据量化，结论明确，签名、日期完整。</a:t>
                      </a:r>
                      <a:endParaRPr lang="zh-CN" altLang="en-US" sz="1100" b="1" kern="100" dirty="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0"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标准规范或方案规定的时间</a:t>
                      </a:r>
                      <a:endParaRPr lang="zh-CN" altLang="en-US" sz="1100" b="1" kern="100" dirty="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635"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0"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安全总监、责任工程师、安全工程师、分包单位现场负责人、分包单位安全工程师</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tc>
                <a:tc>
                  <a:txBody>
                    <a:bodyPr/>
                    <a:lstStyle/>
                    <a:p>
                      <a:pPr marL="1270" marR="9906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模板工程验收表</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r>
              <a:tr h="646565">
                <a:tc>
                  <a:txBody>
                    <a:bodyPr/>
                    <a:lstStyle/>
                    <a:p>
                      <a:pPr marL="0" marR="27305"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4</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30480" marR="0" indent="12065">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落地式脚手架工程</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15875"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数据量化，结论明确，签名日期完整。</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0"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标准规范或方、案规定的时间</a:t>
                      </a:r>
                      <a:endParaRPr lang="zh-CN" altLang="en-US" sz="1100" b="1" kern="100" dirty="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635"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项目总工</a:t>
                      </a:r>
                      <a:endParaRPr lang="zh-CN" altLang="en-US" sz="1100" b="1" kern="100" dirty="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0"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安全总监、责任工程师、安全工程师、分包单位现场负责人、分包单位安全工程师</a:t>
                      </a:r>
                      <a:endParaRPr lang="zh-CN" altLang="en-US" sz="1100" b="1" kern="100" dirty="0">
                        <a:solidFill>
                          <a:srgbClr val="000000"/>
                        </a:solidFill>
                        <a:effectLst/>
                        <a:latin typeface="仿宋" panose="02010609060101010101" charset="-122"/>
                        <a:ea typeface="仿宋" panose="02010609060101010101" charset="-122"/>
                      </a:endParaRPr>
                    </a:p>
                  </a:txBody>
                  <a:tcPr marL="67310" marR="41910" marT="40005"/>
                </a:tc>
                <a:tc>
                  <a:txBody>
                    <a:bodyPr/>
                    <a:lstStyle/>
                    <a:p>
                      <a:pPr marL="1270"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落地式脚手架搭设验收表</a:t>
                      </a:r>
                      <a:endParaRPr lang="zh-CN" altLang="en-US" sz="1100" b="1" kern="100" dirty="0">
                        <a:solidFill>
                          <a:srgbClr val="000000"/>
                        </a:solidFill>
                        <a:effectLst/>
                        <a:latin typeface="仿宋" panose="02010609060101010101" charset="-122"/>
                        <a:ea typeface="仿宋" panose="02010609060101010101" charset="-122"/>
                      </a:endParaRPr>
                    </a:p>
                  </a:txBody>
                  <a:tcPr marL="67310" marR="41910" marT="40005" anchor="ctr"/>
                </a:tc>
              </a:tr>
              <a:tr h="646565">
                <a:tc>
                  <a:txBody>
                    <a:bodyPr/>
                    <a:lstStyle/>
                    <a:p>
                      <a:pPr marL="0" marR="27305"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5</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22860" marR="0" indent="19685">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悬挑式脚手架工程</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635"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数据量化，结论明确，签名日期完整。</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0"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标准规范或方、案规定的时间</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635"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0"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安全总监、责任工程师、安全工程师、分包单位现场负责人、分包单位安全工程师</a:t>
                      </a:r>
                      <a:endParaRPr lang="zh-CN" altLang="en-US" sz="1100" b="1" kern="100" dirty="0">
                        <a:solidFill>
                          <a:srgbClr val="000000"/>
                        </a:solidFill>
                        <a:effectLst/>
                        <a:latin typeface="仿宋" panose="02010609060101010101" charset="-122"/>
                        <a:ea typeface="仿宋" panose="02010609060101010101" charset="-122"/>
                      </a:endParaRPr>
                    </a:p>
                  </a:txBody>
                  <a:tcPr marL="67310" marR="41910" marT="40005"/>
                </a:tc>
                <a:tc>
                  <a:txBody>
                    <a:bodyPr/>
                    <a:lstStyle/>
                    <a:p>
                      <a:pPr marL="1270"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悬挑脚手架搭设验收表</a:t>
                      </a:r>
                      <a:endParaRPr lang="zh-CN" altLang="en-US" sz="1100" b="1" kern="100" dirty="0">
                        <a:solidFill>
                          <a:srgbClr val="000000"/>
                        </a:solidFill>
                        <a:effectLst/>
                        <a:latin typeface="仿宋" panose="02010609060101010101" charset="-122"/>
                        <a:ea typeface="仿宋" panose="02010609060101010101" charset="-122"/>
                      </a:endParaRPr>
                    </a:p>
                  </a:txBody>
                  <a:tcPr marL="67310" marR="41910" marT="40005" anchor="ctr"/>
                </a:tc>
              </a:tr>
              <a:tr h="830700">
                <a:tc>
                  <a:txBody>
                    <a:bodyPr/>
                    <a:lstStyle/>
                    <a:p>
                      <a:pPr marL="0" marR="27305"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6</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42545"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附着式升降脚手架工程</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15875"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按专项方案或安装及使用说明书</a:t>
                      </a:r>
                      <a:endParaRPr lang="zh-CN" altLang="en-US" sz="1100" b="1" kern="100">
                        <a:solidFill>
                          <a:srgbClr val="000000"/>
                        </a:solidFill>
                        <a:effectLst/>
                        <a:latin typeface="仿宋" panose="02010609060101010101" charset="-122"/>
                        <a:ea typeface="仿宋" panose="02010609060101010101" charset="-122"/>
                      </a:endParaRPr>
                    </a:p>
                    <a:p>
                      <a:pPr marL="15875"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验收，数据量化，结论明确，签名、日期完整。</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15240"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标准规范或方案规定的时间</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635"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0"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安全总监、责任工程师、安全工程师、安装单位现场负责人、安装单位安全工程师、租赁单位现场负责人</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tc>
                <a:tc>
                  <a:txBody>
                    <a:bodyPr/>
                    <a:lstStyle/>
                    <a:p>
                      <a:pPr marL="1270"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根据方案制作的验收表或当地要求的验收表</a:t>
                      </a:r>
                      <a:endParaRPr lang="zh-CN" altLang="en-US" sz="1100" b="1" kern="100" dirty="0">
                        <a:solidFill>
                          <a:srgbClr val="000000"/>
                        </a:solidFill>
                        <a:effectLst/>
                        <a:latin typeface="仿宋" panose="02010609060101010101" charset="-122"/>
                        <a:ea typeface="仿宋" panose="02010609060101010101" charset="-122"/>
                      </a:endParaRPr>
                    </a:p>
                  </a:txBody>
                  <a:tcPr marL="67310" marR="41910" marT="40005" anchor="ctr"/>
                </a:tc>
              </a:tr>
            </a:tbl>
          </a:graphicData>
        </a:graphic>
      </p:graphicFrame>
    </p:spTree>
  </p:cSld>
  <p:clrMapOvr>
    <a:masterClrMapping/>
  </p:clrMapOvr>
  <p:transition>
    <p:random/>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3.4.8  </a:t>
            </a:r>
            <a:r>
              <a:rPr lang="zh-CN" altLang="en-US" sz="2000" b="1" dirty="0">
                <a:latin typeface="仿宋" panose="02010609060101010101" charset="-122"/>
                <a:ea typeface="仿宋" panose="02010609060101010101" charset="-122"/>
                <a:cs typeface="仿宋" panose="02010609060101010101" charset="-122"/>
              </a:rPr>
              <a:t>安全验收</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）验收明细</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4" y="1719319"/>
          <a:ext cx="10282004" cy="4887670"/>
        </p:xfrm>
        <a:graphic>
          <a:graphicData uri="http://schemas.openxmlformats.org/drawingml/2006/table">
            <a:tbl>
              <a:tblPr>
                <a:tableStyleId>{5C22544A-7EE6-4342-B048-85BDC9FD1C3A}</a:tableStyleId>
              </a:tblPr>
              <a:tblGrid>
                <a:gridCol w="717589"/>
                <a:gridCol w="1292772"/>
                <a:gridCol w="2401614"/>
                <a:gridCol w="1255986"/>
                <a:gridCol w="1087821"/>
                <a:gridCol w="2049517"/>
                <a:gridCol w="1476705"/>
              </a:tblGrid>
              <a:tr h="435302">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验收分类</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时间要求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验收负责人</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参加验收人员</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备注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480542">
                <a:tc>
                  <a:txBody>
                    <a:bodyPr/>
                    <a:lstStyle/>
                    <a:p>
                      <a:pPr marL="0" marR="27305"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7</a:t>
                      </a:r>
                      <a:endParaRPr lang="zh-CN" altLang="en-US" sz="1100" b="1" kern="100" dirty="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135890" marR="0" indent="-102235">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高处作业吊篮</a:t>
                      </a:r>
                      <a:endParaRPr lang="zh-CN" altLang="en-US" sz="1100" b="1" kern="100" dirty="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635" marR="0" indent="0">
                        <a:lnSpc>
                          <a:spcPct val="137000"/>
                        </a:lnSpc>
                        <a:spcAft>
                          <a:spcPts val="0"/>
                        </a:spcAft>
                      </a:pPr>
                      <a:r>
                        <a:rPr lang="zh-CN" altLang="en-US" sz="1100" b="1" kern="100" dirty="0">
                          <a:solidFill>
                            <a:srgbClr val="000000"/>
                          </a:solidFill>
                          <a:effectLst/>
                          <a:latin typeface="仿宋" panose="02010609060101010101" charset="-122"/>
                          <a:ea typeface="仿宋" panose="02010609060101010101" charset="-122"/>
                        </a:rPr>
                        <a:t>按专项方案或安装及使用说明书验</a:t>
                      </a:r>
                      <a:endParaRPr lang="zh-CN" altLang="en-US" sz="1100" b="1" kern="100" dirty="0">
                        <a:solidFill>
                          <a:srgbClr val="000000"/>
                        </a:solidFill>
                        <a:effectLst/>
                        <a:latin typeface="仿宋" panose="02010609060101010101" charset="-122"/>
                        <a:ea typeface="仿宋" panose="02010609060101010101" charset="-122"/>
                      </a:endParaRPr>
                    </a:p>
                    <a:p>
                      <a:pPr marL="635"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收，数据量化，结论明确，签名、日期完整</a:t>
                      </a:r>
                      <a:endParaRPr lang="zh-CN" altLang="en-US" sz="1100" b="1" kern="100" dirty="0">
                        <a:solidFill>
                          <a:srgbClr val="000000"/>
                        </a:solidFill>
                        <a:effectLst/>
                        <a:latin typeface="仿宋" panose="02010609060101010101" charset="-122"/>
                        <a:ea typeface="仿宋" panose="02010609060101010101" charset="-122"/>
                      </a:endParaRPr>
                    </a:p>
                  </a:txBody>
                  <a:tcPr marL="67310" marR="41910" marT="40005"/>
                </a:tc>
                <a:tc>
                  <a:txBody>
                    <a:bodyPr/>
                    <a:lstStyle/>
                    <a:p>
                      <a:pPr marL="0"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标准规范或方案规定的时间</a:t>
                      </a:r>
                      <a:endParaRPr lang="zh-CN" altLang="en-US" sz="1100" b="1" kern="100" dirty="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635"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机械工程师</a:t>
                      </a:r>
                      <a:endParaRPr lang="zh-CN" altLang="en-US" sz="1100" b="1" kern="100">
                        <a:solidFill>
                          <a:srgbClr val="000000"/>
                        </a:solidFill>
                        <a:effectLst/>
                        <a:latin typeface="仿宋" panose="02010609060101010101" charset="-122"/>
                        <a:ea typeface="仿宋" panose="02010609060101010101" charset="-122"/>
                      </a:endParaRPr>
                    </a:p>
                  </a:txBody>
                  <a:tcPr marL="67310" marR="41910" marT="40005" anchor="ctr"/>
                </a:tc>
                <a:tc>
                  <a:txBody>
                    <a:bodyPr/>
                    <a:lstStyle/>
                    <a:p>
                      <a:pPr marL="0"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安全总监、责任工程师、安全工程师、机械工程师、分包单位现场负责人、分包单位安全工程师</a:t>
                      </a:r>
                      <a:endParaRPr lang="zh-CN" altLang="en-US" sz="1100" b="1" kern="100" dirty="0">
                        <a:solidFill>
                          <a:srgbClr val="000000"/>
                        </a:solidFill>
                        <a:effectLst/>
                        <a:latin typeface="仿宋" panose="02010609060101010101" charset="-122"/>
                        <a:ea typeface="仿宋" panose="02010609060101010101" charset="-122"/>
                      </a:endParaRPr>
                    </a:p>
                  </a:txBody>
                  <a:tcPr marL="67310" marR="41910" marT="40005"/>
                </a:tc>
                <a:tc>
                  <a:txBody>
                    <a:bodyPr/>
                    <a:lstStyle/>
                    <a:p>
                      <a:pPr marL="1270"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根据方案制作的验收表或当地要求的验收表</a:t>
                      </a:r>
                      <a:endParaRPr lang="zh-CN" altLang="en-US" sz="1100" b="1" kern="100" dirty="0">
                        <a:solidFill>
                          <a:srgbClr val="000000"/>
                        </a:solidFill>
                        <a:effectLst/>
                        <a:latin typeface="仿宋" panose="02010609060101010101" charset="-122"/>
                        <a:ea typeface="仿宋" panose="02010609060101010101" charset="-122"/>
                      </a:endParaRPr>
                    </a:p>
                  </a:txBody>
                  <a:tcPr marL="67310" marR="41910" marT="40005" anchor="ctr"/>
                </a:tc>
              </a:tr>
              <a:tr h="480542">
                <a:tc>
                  <a:txBody>
                    <a:bodyPr/>
                    <a:lstStyle/>
                    <a:p>
                      <a:pPr marL="0" marR="69215"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8</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33655" marR="0" indent="0" algn="just">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桩基工程</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635"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数据量化，结论明确，签名日期完整。</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0" marR="2286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专项施工方案、规定的验收时间</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635"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0"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安全总监、责任工程师、安全工程师、机械工程师、分包单位现场负责人、分包单位安全工程师</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tc>
                <a:tc>
                  <a:txBody>
                    <a:bodyPr/>
                    <a:lstStyle/>
                    <a:p>
                      <a:pPr marL="1270"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根据方案制作的验收表或当地要求的验收表</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nchor="ctr"/>
                </a:tc>
              </a:tr>
              <a:tr h="480542">
                <a:tc>
                  <a:txBody>
                    <a:bodyPr/>
                    <a:lstStyle/>
                    <a:p>
                      <a:pPr marL="0" marR="6604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9</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nchor="b"/>
                </a:tc>
                <a:tc>
                  <a:txBody>
                    <a:bodyPr/>
                    <a:lstStyle/>
                    <a:p>
                      <a:pPr marL="33655" marR="0" indent="0" algn="just">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临时设施</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635"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编制临时设施安装使用方案，按照方案进行验收。数据量化，结论明确，签名、日期完整。</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tc>
                <a:tc>
                  <a:txBody>
                    <a:bodyPr/>
                    <a:lstStyle/>
                    <a:p>
                      <a:pPr marL="0"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材料进场后，安装前及安装完成后，投入使用前</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tc>
                <a:tc>
                  <a:txBody>
                    <a:bodyPr/>
                    <a:lstStyle/>
                    <a:p>
                      <a:pPr marL="635"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0"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责任工程师、安全工程师、分包单位现场负责人、分包单位安全工程师</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tc>
                <a:tc>
                  <a:txBody>
                    <a:bodyPr/>
                    <a:lstStyle/>
                    <a:p>
                      <a:pPr marL="1270"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临时设施验收表或根据方案制作的验收表或当地要求的验收表</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tc>
              </a:tr>
              <a:tr h="480542">
                <a:tc>
                  <a:txBody>
                    <a:bodyPr/>
                    <a:lstStyle/>
                    <a:p>
                      <a:pPr marL="53975" marR="0" indent="0">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 10</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33655" marR="0" indent="0" algn="just">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临时用电</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635" marR="2921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按临电方案验收，数据量化，结论明确，签名、日期完整。</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0"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材料进场后，安装前及安装完成后，投入使用前</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电气工程师</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0" marR="0" indent="0">
                        <a:lnSpc>
                          <a:spcPct val="137000"/>
                        </a:lnSpc>
                        <a:spcAft>
                          <a:spcPts val="0"/>
                        </a:spcAft>
                      </a:pPr>
                      <a:r>
                        <a:rPr lang="zh-CN" altLang="en-US" sz="1100" b="1" kern="100">
                          <a:solidFill>
                            <a:srgbClr val="000000"/>
                          </a:solidFill>
                          <a:effectLst/>
                          <a:latin typeface="仿宋" panose="02010609060101010101" charset="-122"/>
                          <a:ea typeface="仿宋" panose="02010609060101010101" charset="-122"/>
                        </a:rPr>
                        <a:t>安全总监、责任工程师、安全工程师、机械工程师、电工、分包单位现场负责</a:t>
                      </a:r>
                      <a:endParaRPr lang="zh-CN" altLang="en-US" sz="1100" b="1" kern="100">
                        <a:solidFill>
                          <a:srgbClr val="000000"/>
                        </a:solidFill>
                        <a:effectLst/>
                        <a:latin typeface="仿宋" panose="02010609060101010101" charset="-122"/>
                        <a:ea typeface="仿宋" panose="02010609060101010101" charset="-122"/>
                      </a:endParaRPr>
                    </a:p>
                    <a:p>
                      <a:pPr marL="0"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人、分包单位安全工程师</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tc>
                <a:tc>
                  <a:txBody>
                    <a:bodyPr/>
                    <a:lstStyle/>
                    <a:p>
                      <a:pPr marL="1270"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临时用电验收表或根据方案制作的验收表或当地要求的验收表</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nchor="ctr"/>
                </a:tc>
              </a:tr>
              <a:tr h="480542">
                <a:tc>
                  <a:txBody>
                    <a:bodyPr/>
                    <a:lstStyle/>
                    <a:p>
                      <a:pPr marL="53975" marR="0" indent="0">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 11</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47625" marR="0" indent="0" algn="just">
                        <a:lnSpc>
                          <a:spcPct val="107000"/>
                        </a:lnSpc>
                        <a:spcAft>
                          <a:spcPts val="345"/>
                        </a:spcAft>
                      </a:pPr>
                      <a:r>
                        <a:rPr lang="zh-CN" altLang="en-US" sz="1100" b="1" kern="100" dirty="0">
                          <a:solidFill>
                            <a:srgbClr val="000000"/>
                          </a:solidFill>
                          <a:effectLst/>
                          <a:latin typeface="仿宋" panose="02010609060101010101" charset="-122"/>
                          <a:ea typeface="仿宋" panose="02010609060101010101" charset="-122"/>
                        </a:rPr>
                        <a:t>临边、洞口、防护设施</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635"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按搭设方案、标准规范、标准化图集验收，满足安全、质量要求</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0"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材料进场后，安装前及安装完成后，停工超</a:t>
                      </a:r>
                      <a:r>
                        <a:rPr lang="en-US" altLang="zh-CN" sz="1100" b="1" kern="100">
                          <a:solidFill>
                            <a:srgbClr val="000000"/>
                          </a:solidFill>
                          <a:effectLst/>
                          <a:latin typeface="仿宋" panose="02010609060101010101" charset="-122"/>
                          <a:ea typeface="仿宋" panose="02010609060101010101" charset="-122"/>
                        </a:rPr>
                        <a:t>1</a:t>
                      </a:r>
                      <a:r>
                        <a:rPr lang="zh-CN" altLang="en-US" sz="1100" b="1" kern="100">
                          <a:solidFill>
                            <a:srgbClr val="000000"/>
                          </a:solidFill>
                          <a:effectLst/>
                          <a:latin typeface="仿宋" panose="02010609060101010101" charset="-122"/>
                          <a:ea typeface="仿宋" panose="02010609060101010101" charset="-122"/>
                        </a:rPr>
                        <a:t>个月</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tc>
                <a:tc>
                  <a:txBody>
                    <a:bodyPr/>
                    <a:lstStyle/>
                    <a:p>
                      <a:pPr marL="69850" marR="0" indent="-6731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责任工程师</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0"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责任工程师、安全工程师、分包单位现场负责人、分包单位安全工程师</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tc>
                <a:tc>
                  <a:txBody>
                    <a:bodyPr/>
                    <a:lstStyle/>
                    <a:p>
                      <a:pPr marL="1270" marR="635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安全防护设施验收表或根据方案制作的验收表或当地要求的验收表</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tc>
              </a:tr>
              <a:tr h="480542">
                <a:tc>
                  <a:txBody>
                    <a:bodyPr/>
                    <a:lstStyle/>
                    <a:p>
                      <a:pPr marL="53975" marR="0" indent="0">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 12</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临时消防设施</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15875"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符合消防相关标准规范要求，按照方案布置。</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0" marR="3937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安装完成后，投入使用前</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0" marR="12065"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0"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安全总监、责任工程师、安全工程师、分包单位现场负责人、分包单位安全工程师</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tc>
                <a:tc>
                  <a:txBody>
                    <a:bodyPr/>
                    <a:lstStyle/>
                    <a:p>
                      <a:pPr marL="1270"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消防设施验收表</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nchor="ctr"/>
                </a:tc>
              </a:tr>
            </a:tbl>
          </a:graphicData>
        </a:graphic>
      </p:graphicFrame>
    </p:spTree>
  </p:cSld>
  <p:clrMapOvr>
    <a:masterClrMapping/>
  </p:clrMapOvr>
  <p:transition>
    <p:random/>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3.4.8  </a:t>
            </a:r>
            <a:r>
              <a:rPr lang="zh-CN" altLang="en-US" sz="2000" b="1" dirty="0">
                <a:latin typeface="仿宋" panose="02010609060101010101" charset="-122"/>
                <a:ea typeface="仿宋" panose="02010609060101010101" charset="-122"/>
                <a:cs typeface="仿宋" panose="02010609060101010101" charset="-122"/>
              </a:rPr>
              <a:t>安全验收</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）验收明细</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4" y="1719319"/>
          <a:ext cx="10282004" cy="4663132"/>
        </p:xfrm>
        <a:graphic>
          <a:graphicData uri="http://schemas.openxmlformats.org/drawingml/2006/table">
            <a:tbl>
              <a:tblPr>
                <a:tableStyleId>{5C22544A-7EE6-4342-B048-85BDC9FD1C3A}</a:tableStyleId>
              </a:tblPr>
              <a:tblGrid>
                <a:gridCol w="717589"/>
                <a:gridCol w="1292772"/>
                <a:gridCol w="2401614"/>
                <a:gridCol w="1255986"/>
                <a:gridCol w="1087821"/>
                <a:gridCol w="2049517"/>
                <a:gridCol w="1476705"/>
              </a:tblGrid>
              <a:tr h="435302">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验收分类</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时间要求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验收负责人</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参加验收人员</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备注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480542">
                <a:tc>
                  <a:txBody>
                    <a:bodyPr/>
                    <a:lstStyle/>
                    <a:p>
                      <a:pPr marL="53975" marR="0" indent="0" algn="ctr">
                        <a:lnSpc>
                          <a:spcPct val="100000"/>
                        </a:lnSpc>
                        <a:spcAft>
                          <a:spcPts val="0"/>
                        </a:spcAft>
                      </a:pPr>
                      <a:r>
                        <a:rPr lang="en-US" altLang="zh-CN" sz="1100" b="1" kern="100" dirty="0">
                          <a:solidFill>
                            <a:srgbClr val="000000"/>
                          </a:solidFill>
                          <a:effectLst/>
                          <a:latin typeface="仿宋" panose="02010609060101010101" charset="-122"/>
                          <a:ea typeface="仿宋" panose="02010609060101010101" charset="-122"/>
                        </a:rPr>
                        <a:t>13</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135890" marR="0" indent="-102235" algn="ctr">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建筑起重机械</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按方案验收，数据量化，结论明确，签名、日期完整。</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安装完成后，投入使用前</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635"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安全总监、责任工程师、安全工程师、机械工程师、分包单位现场负责人、分包单位安全工程师</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tc>
                <a:tc>
                  <a:txBody>
                    <a:bodyPr/>
                    <a:lstStyle/>
                    <a:p>
                      <a:pPr marL="127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见</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供方和采购管理手册</a:t>
                      </a:r>
                      <a:r>
                        <a:rPr lang="en-US" altLang="zh-CN" sz="1100" b="1" kern="100" dirty="0">
                          <a:solidFill>
                            <a:srgbClr val="000000"/>
                          </a:solidFill>
                          <a:effectLst/>
                          <a:latin typeface="仿宋" panose="02010609060101010101" charset="-122"/>
                          <a:ea typeface="仿宋" panose="02010609060101010101" charset="-122"/>
                        </a:rPr>
                        <a:t>》</a:t>
                      </a:r>
                      <a:r>
                        <a:rPr lang="zh-CN" altLang="en-US" sz="1100" b="1" kern="100" dirty="0">
                          <a:solidFill>
                            <a:srgbClr val="000000"/>
                          </a:solidFill>
                          <a:effectLst/>
                          <a:latin typeface="仿宋" panose="02010609060101010101" charset="-122"/>
                          <a:ea typeface="仿宋" panose="02010609060101010101" charset="-122"/>
                        </a:rPr>
                        <a:t>或根据方案制作的验收表或当地要求的验收表</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nchor="ctr"/>
                </a:tc>
              </a:tr>
              <a:tr h="480542">
                <a:tc>
                  <a:txBody>
                    <a:bodyPr/>
                    <a:lstStyle/>
                    <a:p>
                      <a:pPr marL="53975" marR="0"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14</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202565" marR="0" indent="-168910" algn="ctr">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中小型机械</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635"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符合项目平面布置规划，机械设备构件完好，安全装置齐全有效，满足安全使用要求。</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tc>
                <a:tc>
                  <a:txBody>
                    <a:bodyPr/>
                    <a:lstStyle/>
                    <a:p>
                      <a:pPr marL="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安装完成后、使用前</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635"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责任工程师</a:t>
                      </a:r>
                      <a:endParaRPr lang="zh-CN" altLang="en-US" sz="1100" b="1" kern="100">
                        <a:solidFill>
                          <a:srgbClr val="000000"/>
                        </a:solidFill>
                        <a:effectLst/>
                        <a:latin typeface="仿宋" panose="02010609060101010101" charset="-122"/>
                        <a:ea typeface="仿宋" panose="02010609060101010101" charset="-122"/>
                      </a:endParaRPr>
                    </a:p>
                  </a:txBody>
                  <a:tcPr marL="67310" marT="40005" marB="39370" anchor="ctr"/>
                </a:tc>
                <a:tc>
                  <a:txBody>
                    <a:bodyPr/>
                    <a:lstStyle/>
                    <a:p>
                      <a:pPr marL="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责任工程师、安全工程师、机械工程师、分包单位现场负责人、分包单位安全工程师</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tc>
                <a:tc>
                  <a:txBody>
                    <a:bodyPr/>
                    <a:lstStyle/>
                    <a:p>
                      <a:pPr marL="127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施工机具验收表或当地要求的验收表</a:t>
                      </a:r>
                      <a:endParaRPr lang="zh-CN" altLang="en-US" sz="1100" b="1" kern="100" dirty="0">
                        <a:solidFill>
                          <a:srgbClr val="000000"/>
                        </a:solidFill>
                        <a:effectLst/>
                        <a:latin typeface="仿宋" panose="02010609060101010101" charset="-122"/>
                        <a:ea typeface="仿宋" panose="02010609060101010101" charset="-122"/>
                      </a:endParaRPr>
                    </a:p>
                  </a:txBody>
                  <a:tcPr marL="67310" marT="40005" marB="39370"/>
                </a:tc>
              </a:tr>
              <a:tr h="480542">
                <a:tc>
                  <a:txBody>
                    <a:bodyPr/>
                    <a:lstStyle/>
                    <a:p>
                      <a:pPr marL="53975" marR="0"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15</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卸料平台、承重平台、作业平台</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635"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按搭设方案或措施验收，满足安全，数据量化，结论明确，签名、日期完整。</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tc>
                <a:tc>
                  <a:txBody>
                    <a:bodyPr/>
                    <a:lstStyle/>
                    <a:p>
                      <a:pPr marL="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安装完成后、使用前</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635"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责任工程师、安全工程师、安装和使用单位现场负责人与安全工程师</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tc>
                <a:tc>
                  <a:txBody>
                    <a:bodyPr/>
                    <a:lstStyle/>
                    <a:p>
                      <a:pPr marL="127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根据方案制作的验收表或当地要求的验收表</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nchor="ctr"/>
                </a:tc>
              </a:tr>
              <a:tr h="480542">
                <a:tc>
                  <a:txBody>
                    <a:bodyPr/>
                    <a:lstStyle/>
                    <a:p>
                      <a:pPr marL="0" marR="29210"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16</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5080" marR="0" indent="-3175"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流动式起重机械、场内机动车辆、船舶、水上作业设备</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635" marR="0" indent="0" algn="l">
                        <a:lnSpc>
                          <a:spcPct val="100000"/>
                        </a:lnSpc>
                        <a:spcAft>
                          <a:spcPts val="345"/>
                        </a:spcAft>
                      </a:pPr>
                      <a:r>
                        <a:rPr lang="zh-CN" altLang="en-US" sz="1100" b="1" kern="100" dirty="0">
                          <a:solidFill>
                            <a:srgbClr val="000000"/>
                          </a:solidFill>
                          <a:effectLst/>
                          <a:latin typeface="仿宋" panose="02010609060101010101" charset="-122"/>
                          <a:ea typeface="仿宋" panose="02010609060101010101" charset="-122"/>
                        </a:rPr>
                        <a:t>车辆整车及船舶</a:t>
                      </a:r>
                      <a:endParaRPr lang="zh-CN" altLang="en-US" sz="1100" b="1" kern="100" dirty="0">
                        <a:solidFill>
                          <a:srgbClr val="000000"/>
                        </a:solidFill>
                        <a:effectLst/>
                        <a:latin typeface="仿宋" panose="02010609060101010101" charset="-122"/>
                        <a:ea typeface="仿宋" panose="02010609060101010101" charset="-122"/>
                      </a:endParaRPr>
                    </a:p>
                    <a:p>
                      <a:pPr marL="635" marR="0" indent="0" algn="l">
                        <a:lnSpc>
                          <a:spcPct val="100000"/>
                        </a:lnSpc>
                        <a:spcAft>
                          <a:spcPts val="5"/>
                        </a:spcAft>
                      </a:pPr>
                      <a:r>
                        <a:rPr lang="zh-CN" altLang="en-US" sz="1100" b="1" kern="100" dirty="0">
                          <a:solidFill>
                            <a:srgbClr val="000000"/>
                          </a:solidFill>
                          <a:effectLst/>
                          <a:latin typeface="仿宋" panose="02010609060101010101" charset="-122"/>
                          <a:ea typeface="仿宋" panose="02010609060101010101" charset="-122"/>
                        </a:rPr>
                        <a:t>检测报告、保均在有效期内，操作人员持证上岗，机械设备构件及安全</a:t>
                      </a:r>
                      <a:endParaRPr lang="zh-CN" altLang="en-US" sz="1100" b="1" kern="100" dirty="0">
                        <a:solidFill>
                          <a:srgbClr val="000000"/>
                        </a:solidFill>
                        <a:effectLst/>
                        <a:latin typeface="仿宋" panose="02010609060101010101" charset="-122"/>
                        <a:ea typeface="仿宋" panose="02010609060101010101" charset="-122"/>
                      </a:endParaRPr>
                    </a:p>
                    <a:p>
                      <a:pPr marL="635"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装置完好有效，人员教育、交底等资料齐全。</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tc>
                <a:tc>
                  <a:txBody>
                    <a:bodyPr/>
                    <a:lstStyle/>
                    <a:p>
                      <a:pPr marL="0" marR="0" indent="0" algn="ctr">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进场前</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52705"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机械工程师</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责任工程师、安全工程师、分包单位现场负责人、分包单位安全工程师、设备主要操作人员</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127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根据方案制作的验收表或当地要求的验收表</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nchor="ctr"/>
                </a:tc>
              </a:tr>
              <a:tr h="480542">
                <a:tc>
                  <a:txBody>
                    <a:bodyPr/>
                    <a:lstStyle/>
                    <a:p>
                      <a:pPr marL="0" marR="29210"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17</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14351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挂篮</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635" marR="0" indent="0" algn="l">
                        <a:lnSpc>
                          <a:spcPct val="100000"/>
                        </a:lnSpc>
                        <a:spcAft>
                          <a:spcPts val="10"/>
                        </a:spcAft>
                      </a:pPr>
                      <a:r>
                        <a:rPr lang="zh-CN" altLang="en-US" sz="1100" b="1" kern="100" dirty="0">
                          <a:solidFill>
                            <a:srgbClr val="000000"/>
                          </a:solidFill>
                          <a:effectLst/>
                          <a:latin typeface="仿宋" panose="02010609060101010101" charset="-122"/>
                          <a:ea typeface="仿宋" panose="02010609060101010101" charset="-122"/>
                        </a:rPr>
                        <a:t>按专项方案或安装及使用说明书</a:t>
                      </a:r>
                      <a:endParaRPr lang="zh-CN" altLang="en-US" sz="1100" b="1" kern="100" dirty="0">
                        <a:solidFill>
                          <a:srgbClr val="000000"/>
                        </a:solidFill>
                        <a:effectLst/>
                        <a:latin typeface="仿宋" panose="02010609060101010101" charset="-122"/>
                        <a:ea typeface="仿宋" panose="02010609060101010101" charset="-122"/>
                      </a:endParaRPr>
                    </a:p>
                    <a:p>
                      <a:pPr marL="635"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验收，数据量化，结论明确，签名、日期完整。</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标准规范或方案规定的时间</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59055" marR="0" indent="0" algn="ctr">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项目总工</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0" marR="61595"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安全总监、责任工程师、安全工程师、机械工程师、分包单位现场负责人、分包单位安全工程师</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tc>
                <a:tc>
                  <a:txBody>
                    <a:bodyPr/>
                    <a:lstStyle/>
                    <a:p>
                      <a:pPr marL="127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根据方案制作的验收表或当地要求的验收表</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nchor="ctr"/>
                </a:tc>
              </a:tr>
              <a:tr h="480542">
                <a:tc>
                  <a:txBody>
                    <a:bodyPr/>
                    <a:lstStyle/>
                    <a:p>
                      <a:pPr marL="0" marR="29210"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18</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68580" marR="0" indent="0" algn="ctr">
                        <a:lnSpc>
                          <a:spcPct val="100000"/>
                        </a:lnSpc>
                        <a:spcAft>
                          <a:spcPts val="345"/>
                        </a:spcAft>
                      </a:pPr>
                      <a:r>
                        <a:rPr lang="zh-CN" altLang="en-US" sz="1100" b="1" kern="100">
                          <a:solidFill>
                            <a:srgbClr val="000000"/>
                          </a:solidFill>
                          <a:effectLst/>
                          <a:latin typeface="仿宋" panose="02010609060101010101" charset="-122"/>
                          <a:ea typeface="仿宋" panose="02010609060101010101" charset="-122"/>
                        </a:rPr>
                        <a:t>满堂支</a:t>
                      </a:r>
                      <a:endParaRPr lang="zh-CN" altLang="en-US" sz="1100" b="1" kern="100">
                        <a:solidFill>
                          <a:srgbClr val="000000"/>
                        </a:solidFill>
                        <a:effectLst/>
                        <a:latin typeface="仿宋" panose="02010609060101010101" charset="-122"/>
                        <a:ea typeface="仿宋" panose="02010609060101010101" charset="-122"/>
                      </a:endParaRPr>
                    </a:p>
                    <a:p>
                      <a:pPr marL="69850" marR="0" indent="-6985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架、鹰架法连续梁</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635"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按专项方案，数据量化，结论明确，签名、日期完整。</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专项施工方案规定的验收时间</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635"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安全总监、责任工程师、安全工程师、分包单位现场负责人、分包单位安全工程师</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tc>
                <a:tc>
                  <a:txBody>
                    <a:bodyPr/>
                    <a:lstStyle/>
                    <a:p>
                      <a:pPr marL="1270"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根据方案制作的验收表或当地要求的验收表</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nchor="ctr"/>
                </a:tc>
              </a:tr>
            </a:tbl>
          </a:graphicData>
        </a:graphic>
      </p:graphicFrame>
    </p:spTree>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3.4.8  </a:t>
            </a:r>
            <a:r>
              <a:rPr lang="zh-CN" altLang="en-US" sz="2000" b="1" dirty="0">
                <a:latin typeface="仿宋" panose="02010609060101010101" charset="-122"/>
                <a:ea typeface="仿宋" panose="02010609060101010101" charset="-122"/>
                <a:cs typeface="仿宋" panose="02010609060101010101" charset="-122"/>
              </a:rPr>
              <a:t>安全验收</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）验收明细</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4" y="1719319"/>
          <a:ext cx="10282004" cy="2790899"/>
        </p:xfrm>
        <a:graphic>
          <a:graphicData uri="http://schemas.openxmlformats.org/drawingml/2006/table">
            <a:tbl>
              <a:tblPr>
                <a:tableStyleId>{5C22544A-7EE6-4342-B048-85BDC9FD1C3A}</a:tableStyleId>
              </a:tblPr>
              <a:tblGrid>
                <a:gridCol w="717589"/>
                <a:gridCol w="1292772"/>
                <a:gridCol w="2401614"/>
                <a:gridCol w="1255986"/>
                <a:gridCol w="1087821"/>
                <a:gridCol w="2049517"/>
                <a:gridCol w="1476705"/>
              </a:tblGrid>
              <a:tr h="435302">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验收分类</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时间要求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验收负责人</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参加验收人员</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备注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480542">
                <a:tc>
                  <a:txBody>
                    <a:bodyPr/>
                    <a:lstStyle/>
                    <a:p>
                      <a:pPr marL="0" marR="2921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19</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178435" marR="4445" indent="-132715">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移动模架</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635" marR="0" indent="0">
                        <a:lnSpc>
                          <a:spcPct val="137000"/>
                        </a:lnSpc>
                        <a:spcAft>
                          <a:spcPts val="0"/>
                        </a:spcAft>
                      </a:pPr>
                      <a:r>
                        <a:rPr lang="zh-CN" altLang="en-US" sz="1100" b="1" kern="100">
                          <a:solidFill>
                            <a:srgbClr val="000000"/>
                          </a:solidFill>
                          <a:effectLst/>
                          <a:latin typeface="仿宋" panose="02010609060101010101" charset="-122"/>
                          <a:ea typeface="仿宋" panose="02010609060101010101" charset="-122"/>
                        </a:rPr>
                        <a:t>按专项方案或安装及使用说明书验</a:t>
                      </a:r>
                      <a:endParaRPr lang="zh-CN" altLang="en-US" sz="1100" b="1" kern="100">
                        <a:solidFill>
                          <a:srgbClr val="000000"/>
                        </a:solidFill>
                        <a:effectLst/>
                        <a:latin typeface="仿宋" panose="02010609060101010101" charset="-122"/>
                        <a:ea typeface="仿宋" panose="02010609060101010101" charset="-122"/>
                      </a:endParaRPr>
                    </a:p>
                    <a:p>
                      <a:pPr marL="635"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收，数据量化，结论明确，签名、日期完整。</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0"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标准、规范规定的验收时间</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635"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0"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安全总监、责任工程师、安全工程师、分包单位现场负责人、分包单位安全工程师</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tc>
                <a:tc>
                  <a:txBody>
                    <a:bodyPr/>
                    <a:lstStyle/>
                    <a:p>
                      <a:pPr marL="1270"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根据方案制作的验收表或当地要求的验收表</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r>
              <a:tr h="480542">
                <a:tc>
                  <a:txBody>
                    <a:bodyPr/>
                    <a:lstStyle/>
                    <a:p>
                      <a:pPr marL="0" marR="2921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20</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41275" marR="0" indent="0" algn="just">
                        <a:lnSpc>
                          <a:spcPct val="107000"/>
                        </a:lnSpc>
                        <a:spcAft>
                          <a:spcPts val="345"/>
                        </a:spcAft>
                      </a:pPr>
                      <a:r>
                        <a:rPr lang="zh-CN" altLang="en-US" sz="1100" b="1" kern="100" dirty="0">
                          <a:solidFill>
                            <a:srgbClr val="000000"/>
                          </a:solidFill>
                          <a:effectLst/>
                          <a:latin typeface="仿宋" panose="02010609060101010101" charset="-122"/>
                          <a:ea typeface="仿宋" panose="02010609060101010101" charset="-122"/>
                        </a:rPr>
                        <a:t>危险品仓库（含炸药库）</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635" marR="0" indent="0">
                        <a:lnSpc>
                          <a:spcPct val="107000"/>
                        </a:lnSpc>
                        <a:spcAft>
                          <a:spcPts val="345"/>
                        </a:spcAft>
                      </a:pPr>
                      <a:r>
                        <a:rPr lang="zh-CN" altLang="en-US" sz="1100" b="1" kern="100" dirty="0">
                          <a:solidFill>
                            <a:srgbClr val="000000"/>
                          </a:solidFill>
                          <a:effectLst/>
                          <a:latin typeface="仿宋" panose="02010609060101010101" charset="-122"/>
                          <a:ea typeface="仿宋" panose="02010609060101010101" charset="-122"/>
                        </a:rPr>
                        <a:t>有明确的管理制</a:t>
                      </a:r>
                      <a:endParaRPr lang="zh-CN" altLang="en-US" sz="1100" b="1" kern="100" dirty="0">
                        <a:solidFill>
                          <a:srgbClr val="000000"/>
                        </a:solidFill>
                        <a:effectLst/>
                        <a:latin typeface="仿宋" panose="02010609060101010101" charset="-122"/>
                        <a:ea typeface="仿宋" panose="02010609060101010101" charset="-122"/>
                      </a:endParaRPr>
                    </a:p>
                    <a:p>
                      <a:pPr marL="635" marR="0" indent="0">
                        <a:lnSpc>
                          <a:spcPct val="137000"/>
                        </a:lnSpc>
                        <a:spcAft>
                          <a:spcPts val="0"/>
                        </a:spcAft>
                      </a:pPr>
                      <a:r>
                        <a:rPr lang="zh-CN" altLang="en-US" sz="1100" b="1" kern="100" dirty="0">
                          <a:solidFill>
                            <a:srgbClr val="000000"/>
                          </a:solidFill>
                          <a:effectLst/>
                          <a:latin typeface="仿宋" panose="02010609060101010101" charset="-122"/>
                          <a:ea typeface="仿宋" panose="02010609060101010101" charset="-122"/>
                        </a:rPr>
                        <a:t>度和管理措施，明确管理责任人、位置规划合理符合</a:t>
                      </a:r>
                      <a:endParaRPr lang="zh-CN" altLang="en-US" sz="1100" b="1" kern="100" dirty="0">
                        <a:solidFill>
                          <a:srgbClr val="000000"/>
                        </a:solidFill>
                        <a:effectLst/>
                        <a:latin typeface="仿宋" panose="02010609060101010101" charset="-122"/>
                        <a:ea typeface="仿宋" panose="02010609060101010101" charset="-122"/>
                      </a:endParaRPr>
                    </a:p>
                    <a:p>
                      <a:pPr marL="635" marR="0" indent="0" algn="just">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消防要求、仓库质量满足使用要求</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tc>
                <a:tc>
                  <a:txBody>
                    <a:bodyPr/>
                    <a:lstStyle/>
                    <a:p>
                      <a:pPr marL="0"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安装完成后，投入使用前</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635"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项目总工</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0"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安全总监、责任工程师、安全工程师、分包单位现场负责人、分包单位安全工程师、仓库管理员</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tc>
                <a:tc>
                  <a:txBody>
                    <a:bodyPr/>
                    <a:lstStyle/>
                    <a:p>
                      <a:pPr marL="1270"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根据方案制作的验收表或当地要求的验收表</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nchor="ctr"/>
                </a:tc>
              </a:tr>
              <a:tr h="480542">
                <a:tc>
                  <a:txBody>
                    <a:bodyPr/>
                    <a:lstStyle/>
                    <a:p>
                      <a:pPr marL="0" marR="254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21</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盾构机、架桥机、衬砌台车</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635"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按出厂设计安装及使用说明书验收，数据量化，结论明确，签名、日期完整。</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0"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安装完成后、使用前</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635"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nchor="ctr"/>
                </a:tc>
                <a:tc>
                  <a:txBody>
                    <a:bodyPr/>
                    <a:lstStyle/>
                    <a:p>
                      <a:pPr marL="0" marR="0" indent="0">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安全总监、责任工程师、安全工程师、机械工程师、分包单位现场负责人、分包单位安全工程师、设备主要操作人员</a:t>
                      </a:r>
                      <a:endParaRPr lang="zh-CN" altLang="en-US" sz="1100" b="1" kern="100">
                        <a:solidFill>
                          <a:srgbClr val="000000"/>
                        </a:solidFill>
                        <a:effectLst/>
                        <a:latin typeface="仿宋" panose="02010609060101010101" charset="-122"/>
                        <a:ea typeface="仿宋" panose="02010609060101010101" charset="-122"/>
                      </a:endParaRPr>
                    </a:p>
                  </a:txBody>
                  <a:tcPr marL="67310" marR="38100" marT="40005"/>
                </a:tc>
                <a:tc>
                  <a:txBody>
                    <a:bodyPr/>
                    <a:lstStyle/>
                    <a:p>
                      <a:pPr marL="1270" marR="0" indent="0">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根据设备厂家说明书、方案制作的验收表或当地要求的验收表</a:t>
                      </a:r>
                      <a:endParaRPr lang="zh-CN" altLang="en-US" sz="1100" b="1" kern="100" dirty="0">
                        <a:solidFill>
                          <a:srgbClr val="000000"/>
                        </a:solidFill>
                        <a:effectLst/>
                        <a:latin typeface="仿宋" panose="02010609060101010101" charset="-122"/>
                        <a:ea typeface="仿宋" panose="02010609060101010101" charset="-122"/>
                      </a:endParaRPr>
                    </a:p>
                  </a:txBody>
                  <a:tcPr marL="67310" marR="38100" marT="40005" anchor="ctr"/>
                </a:tc>
              </a:tr>
            </a:tbl>
          </a:graphicData>
        </a:graphic>
      </p:graphicFrame>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文本框 94"/>
          <p:cNvSpPr txBox="1"/>
          <p:nvPr/>
        </p:nvSpPr>
        <p:spPr>
          <a:xfrm>
            <a:off x="62231" y="78105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1.</a:t>
            </a:r>
            <a:r>
              <a:rPr lang="zh-CN" altLang="en-US" sz="2000" b="1" dirty="0">
                <a:solidFill>
                  <a:schemeClr val="tx1"/>
                </a:solidFill>
                <a:latin typeface="仿宋" panose="02010609060101010101" charset="-122"/>
                <a:ea typeface="仿宋" panose="02010609060101010101" charset="-122"/>
                <a:cs typeface="仿宋" panose="02010609060101010101" charset="-122"/>
              </a:rPr>
              <a:t>  </a:t>
            </a:r>
            <a:r>
              <a:rPr lang="zh-CN" altLang="en-US" sz="2000" b="1" dirty="0">
                <a:solidFill>
                  <a:schemeClr val="tx1"/>
                </a:solidFill>
                <a:latin typeface="仿宋" panose="02010609060101010101" charset="-122"/>
                <a:ea typeface="仿宋" panose="02010609060101010101" charset="-122"/>
                <a:cs typeface="仿宋" panose="02010609060101010101" charset="-122"/>
                <a:sym typeface="+mn-ea"/>
              </a:rPr>
              <a:t>总则</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6" name="文本框 95"/>
          <p:cNvSpPr txBox="1"/>
          <p:nvPr/>
        </p:nvSpPr>
        <p:spPr>
          <a:xfrm>
            <a:off x="346011" y="1238249"/>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1.1 </a:t>
            </a:r>
            <a:r>
              <a:rPr lang="zh-CN" altLang="en-US" sz="1600" b="1" dirty="0">
                <a:solidFill>
                  <a:schemeClr val="tx1"/>
                </a:solidFill>
                <a:latin typeface="仿宋" panose="02010609060101010101" charset="-122"/>
                <a:ea typeface="仿宋" panose="02010609060101010101" charset="-122"/>
                <a:cs typeface="仿宋" panose="02010609060101010101" charset="-122"/>
              </a:rPr>
              <a:t> 依据  </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97" name="文本框 96"/>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solidFill>
                <a:schemeClr val="tx1"/>
              </a:solidFill>
              <a:latin typeface="仿宋" panose="02010609060101010101" charset="-122"/>
              <a:ea typeface="仿宋" panose="02010609060101010101" charset="-122"/>
              <a:sym typeface="+mn-ea"/>
            </a:endParaRPr>
          </a:p>
        </p:txBody>
      </p:sp>
      <p:sp>
        <p:nvSpPr>
          <p:cNvPr id="83" name="正五边形 47"/>
          <p:cNvSpPr/>
          <p:nvPr>
            <p:custDataLst>
              <p:tags r:id="rId1"/>
            </p:custDataLst>
          </p:nvPr>
        </p:nvSpPr>
        <p:spPr>
          <a:xfrm>
            <a:off x="5312410" y="2931160"/>
            <a:ext cx="1600835" cy="1524635"/>
          </a:xfrm>
          <a:prstGeom prst="pentagon">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 name="任意多边形: 形状 16"/>
          <p:cNvSpPr/>
          <p:nvPr>
            <p:custDataLst>
              <p:tags r:id="rId2"/>
            </p:custDataLst>
          </p:nvPr>
        </p:nvSpPr>
        <p:spPr>
          <a:xfrm rot="14101922">
            <a:off x="4935855" y="2173605"/>
            <a:ext cx="645160" cy="551815"/>
          </a:xfrm>
          <a:custGeom>
            <a:avLst/>
            <a:gdLst>
              <a:gd name="connsiteX0" fmla="*/ 16400 w 906910"/>
              <a:gd name="connsiteY0" fmla="*/ 0 h 776246"/>
              <a:gd name="connsiteX1" fmla="*/ 898115 w 906910"/>
              <a:gd name="connsiteY1" fmla="*/ 718619 h 776246"/>
              <a:gd name="connsiteX2" fmla="*/ 906910 w 906910"/>
              <a:gd name="connsiteY2" fmla="*/ 776246 h 776246"/>
              <a:gd name="connsiteX3" fmla="*/ 795202 w 906910"/>
              <a:gd name="connsiteY3" fmla="*/ 708382 h 776246"/>
              <a:gd name="connsiteX4" fmla="*/ 16400 w 906910"/>
              <a:gd name="connsiteY4" fmla="*/ 511182 h 776246"/>
              <a:gd name="connsiteX5" fmla="*/ 0 w 906910"/>
              <a:gd name="connsiteY5" fmla="*/ 512217 h 776246"/>
              <a:gd name="connsiteX6" fmla="*/ 0 w 906910"/>
              <a:gd name="connsiteY6" fmla="*/ 1447 h 776246"/>
              <a:gd name="connsiteX7" fmla="*/ 16400 w 906910"/>
              <a:gd name="connsiteY7" fmla="*/ 0 h 77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910" h="776246">
                <a:moveTo>
                  <a:pt x="16400" y="0"/>
                </a:moveTo>
                <a:cubicBezTo>
                  <a:pt x="451324" y="0"/>
                  <a:pt x="814194" y="308504"/>
                  <a:pt x="898115" y="718619"/>
                </a:cubicBezTo>
                <a:lnTo>
                  <a:pt x="906910" y="776246"/>
                </a:lnTo>
                <a:lnTo>
                  <a:pt x="795202" y="708382"/>
                </a:lnTo>
                <a:cubicBezTo>
                  <a:pt x="563693" y="582619"/>
                  <a:pt x="298389" y="511182"/>
                  <a:pt x="16400" y="511182"/>
                </a:cubicBezTo>
                <a:lnTo>
                  <a:pt x="0" y="512217"/>
                </a:lnTo>
                <a:lnTo>
                  <a:pt x="0" y="1447"/>
                </a:lnTo>
                <a:lnTo>
                  <a:pt x="1640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 name="梯形 5"/>
          <p:cNvSpPr/>
          <p:nvPr>
            <p:custDataLst>
              <p:tags r:id="rId3"/>
            </p:custDataLst>
          </p:nvPr>
        </p:nvSpPr>
        <p:spPr>
          <a:xfrm rot="8701922">
            <a:off x="4861560" y="2703830"/>
            <a:ext cx="1327150" cy="514350"/>
          </a:xfrm>
          <a:prstGeom prst="trapezoid">
            <a:avLst>
              <a:gd name="adj" fmla="val 3517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8" name="矩形 27"/>
          <p:cNvSpPr/>
          <p:nvPr>
            <p:custDataLst>
              <p:tags r:id="rId4"/>
            </p:custDataLst>
          </p:nvPr>
        </p:nvSpPr>
        <p:spPr>
          <a:xfrm>
            <a:off x="5275580" y="2809875"/>
            <a:ext cx="401955" cy="386715"/>
          </a:xfrm>
          <a:prstGeom prst="rect">
            <a:avLst/>
          </a:prstGeom>
        </p:spPr>
        <p:txBody>
          <a:bodyPr wrap="square" anchor="ctr" anchorCtr="0">
            <a:normAutofit fontScale="55000" lnSpcReduction="20000"/>
          </a:bodyPr>
          <a:lstStyle/>
          <a:p>
            <a:pPr algn="ctr" eaLnBrk="1" hangingPunct="1">
              <a:lnSpc>
                <a:spcPct val="140000"/>
              </a:lnSpc>
            </a:pPr>
            <a:r>
              <a:rPr lang="en-US" altLang="zh-CN" sz="2800" b="1" kern="0" dirty="0">
                <a:solidFill>
                  <a:schemeClr val="bg1"/>
                </a:solidFill>
                <a:latin typeface="Arial" panose="020B0604020202020204" pitchFamily="34" charset="0"/>
                <a:ea typeface="微软雅黑" panose="020B0503020204020204" pitchFamily="34" charset="-122"/>
                <a:cs typeface="+mj-cs"/>
                <a:sym typeface="Arial" panose="020B0604020202020204" pitchFamily="34" charset="0"/>
              </a:rPr>
              <a:t>A</a:t>
            </a:r>
            <a:endParaRPr lang="en-US" altLang="zh-CN" sz="2800" b="1" kern="0" dirty="0">
              <a:solidFill>
                <a:schemeClr val="bg1"/>
              </a:solidFill>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87" name="任意多边形: 形状 86"/>
          <p:cNvSpPr/>
          <p:nvPr>
            <p:custDataLst>
              <p:tags r:id="rId5"/>
            </p:custDataLst>
          </p:nvPr>
        </p:nvSpPr>
        <p:spPr>
          <a:xfrm rot="18377185">
            <a:off x="6777355" y="2281555"/>
            <a:ext cx="645160" cy="551815"/>
          </a:xfrm>
          <a:custGeom>
            <a:avLst/>
            <a:gdLst>
              <a:gd name="connsiteX0" fmla="*/ 16400 w 906910"/>
              <a:gd name="connsiteY0" fmla="*/ 0 h 776246"/>
              <a:gd name="connsiteX1" fmla="*/ 898115 w 906910"/>
              <a:gd name="connsiteY1" fmla="*/ 718619 h 776246"/>
              <a:gd name="connsiteX2" fmla="*/ 906910 w 906910"/>
              <a:gd name="connsiteY2" fmla="*/ 776246 h 776246"/>
              <a:gd name="connsiteX3" fmla="*/ 795202 w 906910"/>
              <a:gd name="connsiteY3" fmla="*/ 708382 h 776246"/>
              <a:gd name="connsiteX4" fmla="*/ 16400 w 906910"/>
              <a:gd name="connsiteY4" fmla="*/ 511182 h 776246"/>
              <a:gd name="connsiteX5" fmla="*/ 0 w 906910"/>
              <a:gd name="connsiteY5" fmla="*/ 512217 h 776246"/>
              <a:gd name="connsiteX6" fmla="*/ 0 w 906910"/>
              <a:gd name="connsiteY6" fmla="*/ 1447 h 776246"/>
              <a:gd name="connsiteX7" fmla="*/ 16400 w 906910"/>
              <a:gd name="connsiteY7" fmla="*/ 0 h 77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910" h="776246">
                <a:moveTo>
                  <a:pt x="16400" y="0"/>
                </a:moveTo>
                <a:cubicBezTo>
                  <a:pt x="451324" y="0"/>
                  <a:pt x="814194" y="308504"/>
                  <a:pt x="898115" y="718619"/>
                </a:cubicBezTo>
                <a:lnTo>
                  <a:pt x="906910" y="776246"/>
                </a:lnTo>
                <a:lnTo>
                  <a:pt x="795202" y="708382"/>
                </a:lnTo>
                <a:cubicBezTo>
                  <a:pt x="563693" y="582619"/>
                  <a:pt x="298389" y="511182"/>
                  <a:pt x="16400" y="511182"/>
                </a:cubicBezTo>
                <a:lnTo>
                  <a:pt x="0" y="512217"/>
                </a:lnTo>
                <a:lnTo>
                  <a:pt x="0" y="1447"/>
                </a:lnTo>
                <a:lnTo>
                  <a:pt x="1640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8" name="梯形 87"/>
          <p:cNvSpPr/>
          <p:nvPr>
            <p:custDataLst>
              <p:tags r:id="rId6"/>
            </p:custDataLst>
          </p:nvPr>
        </p:nvSpPr>
        <p:spPr>
          <a:xfrm rot="12977185">
            <a:off x="6038215" y="2717165"/>
            <a:ext cx="1327150" cy="514350"/>
          </a:xfrm>
          <a:prstGeom prst="trapezoid">
            <a:avLst>
              <a:gd name="adj" fmla="val 3517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6" name="矩形 85"/>
          <p:cNvSpPr/>
          <p:nvPr>
            <p:custDataLst>
              <p:tags r:id="rId7"/>
            </p:custDataLst>
          </p:nvPr>
        </p:nvSpPr>
        <p:spPr>
          <a:xfrm>
            <a:off x="6517005" y="2780665"/>
            <a:ext cx="401955" cy="386715"/>
          </a:xfrm>
          <a:prstGeom prst="rect">
            <a:avLst/>
          </a:prstGeom>
        </p:spPr>
        <p:txBody>
          <a:bodyPr wrap="square" anchor="ctr" anchorCtr="0">
            <a:normAutofit fontScale="55000" lnSpcReduction="20000"/>
          </a:bodyPr>
          <a:lstStyle/>
          <a:p>
            <a:pPr algn="ctr" eaLnBrk="1" hangingPunct="1">
              <a:lnSpc>
                <a:spcPct val="140000"/>
              </a:lnSpc>
            </a:pPr>
            <a:r>
              <a:rPr lang="en-US" altLang="zh-CN" sz="2800" b="1" kern="0" dirty="0">
                <a:solidFill>
                  <a:schemeClr val="bg1"/>
                </a:solidFill>
                <a:latin typeface="Arial" panose="020B0604020202020204" pitchFamily="34" charset="0"/>
                <a:ea typeface="微软雅黑" panose="020B0503020204020204" pitchFamily="34" charset="-122"/>
                <a:cs typeface="+mj-cs"/>
                <a:sym typeface="Arial" panose="020B0604020202020204" pitchFamily="34" charset="0"/>
              </a:rPr>
              <a:t>B</a:t>
            </a:r>
            <a:endParaRPr lang="en-US" altLang="zh-CN" sz="2800" b="1" kern="0" dirty="0">
              <a:solidFill>
                <a:schemeClr val="bg1"/>
              </a:solidFill>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92" name="任意多边形: 形状 91"/>
          <p:cNvSpPr/>
          <p:nvPr>
            <p:custDataLst>
              <p:tags r:id="rId8"/>
            </p:custDataLst>
          </p:nvPr>
        </p:nvSpPr>
        <p:spPr>
          <a:xfrm rot="1063375">
            <a:off x="7260590" y="4043680"/>
            <a:ext cx="645160" cy="551815"/>
          </a:xfrm>
          <a:custGeom>
            <a:avLst/>
            <a:gdLst>
              <a:gd name="connsiteX0" fmla="*/ 16400 w 906910"/>
              <a:gd name="connsiteY0" fmla="*/ 0 h 776246"/>
              <a:gd name="connsiteX1" fmla="*/ 898115 w 906910"/>
              <a:gd name="connsiteY1" fmla="*/ 718619 h 776246"/>
              <a:gd name="connsiteX2" fmla="*/ 906910 w 906910"/>
              <a:gd name="connsiteY2" fmla="*/ 776246 h 776246"/>
              <a:gd name="connsiteX3" fmla="*/ 795202 w 906910"/>
              <a:gd name="connsiteY3" fmla="*/ 708382 h 776246"/>
              <a:gd name="connsiteX4" fmla="*/ 16400 w 906910"/>
              <a:gd name="connsiteY4" fmla="*/ 511182 h 776246"/>
              <a:gd name="connsiteX5" fmla="*/ 0 w 906910"/>
              <a:gd name="connsiteY5" fmla="*/ 512217 h 776246"/>
              <a:gd name="connsiteX6" fmla="*/ 0 w 906910"/>
              <a:gd name="connsiteY6" fmla="*/ 1447 h 776246"/>
              <a:gd name="connsiteX7" fmla="*/ 16400 w 906910"/>
              <a:gd name="connsiteY7" fmla="*/ 0 h 77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910" h="776246">
                <a:moveTo>
                  <a:pt x="16400" y="0"/>
                </a:moveTo>
                <a:cubicBezTo>
                  <a:pt x="451324" y="0"/>
                  <a:pt x="814194" y="308504"/>
                  <a:pt x="898115" y="718619"/>
                </a:cubicBezTo>
                <a:lnTo>
                  <a:pt x="906910" y="776246"/>
                </a:lnTo>
                <a:lnTo>
                  <a:pt x="795202" y="708382"/>
                </a:lnTo>
                <a:cubicBezTo>
                  <a:pt x="563693" y="582619"/>
                  <a:pt x="298389" y="511182"/>
                  <a:pt x="16400" y="511182"/>
                </a:cubicBezTo>
                <a:lnTo>
                  <a:pt x="0" y="512217"/>
                </a:lnTo>
                <a:lnTo>
                  <a:pt x="0" y="1447"/>
                </a:lnTo>
                <a:lnTo>
                  <a:pt x="1640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3" name="梯形 92"/>
          <p:cNvSpPr/>
          <p:nvPr>
            <p:custDataLst>
              <p:tags r:id="rId9"/>
            </p:custDataLst>
          </p:nvPr>
        </p:nvSpPr>
        <p:spPr>
          <a:xfrm rot="17263375">
            <a:off x="6396990" y="3817620"/>
            <a:ext cx="1327150" cy="514350"/>
          </a:xfrm>
          <a:prstGeom prst="trapezoid">
            <a:avLst>
              <a:gd name="adj" fmla="val 3517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1" name="矩形 90"/>
          <p:cNvSpPr/>
          <p:nvPr>
            <p:custDataLst>
              <p:tags r:id="rId10"/>
            </p:custDataLst>
          </p:nvPr>
        </p:nvSpPr>
        <p:spPr>
          <a:xfrm>
            <a:off x="6864985" y="3896995"/>
            <a:ext cx="401955" cy="386715"/>
          </a:xfrm>
          <a:prstGeom prst="rect">
            <a:avLst/>
          </a:prstGeom>
        </p:spPr>
        <p:txBody>
          <a:bodyPr wrap="square" anchor="ctr" anchorCtr="0">
            <a:normAutofit fontScale="55000" lnSpcReduction="20000"/>
          </a:bodyPr>
          <a:lstStyle/>
          <a:p>
            <a:pPr algn="ctr" eaLnBrk="1" hangingPunct="1">
              <a:lnSpc>
                <a:spcPct val="140000"/>
              </a:lnSpc>
            </a:pPr>
            <a:r>
              <a:rPr lang="en-US" altLang="zh-CN" sz="2800" b="1" kern="0" dirty="0">
                <a:solidFill>
                  <a:srgbClr val="000000"/>
                </a:solidFill>
                <a:latin typeface="Arial" panose="020B0604020202020204" pitchFamily="34" charset="0"/>
                <a:ea typeface="微软雅黑" panose="020B0503020204020204" pitchFamily="34" charset="-122"/>
                <a:cs typeface="+mj-cs"/>
                <a:sym typeface="Arial" panose="020B0604020202020204" pitchFamily="34" charset="0"/>
              </a:rPr>
              <a:t>D</a:t>
            </a:r>
            <a:endParaRPr lang="en-US" altLang="zh-CN" sz="2800" b="1" kern="0" dirty="0">
              <a:solidFill>
                <a:srgbClr val="000000"/>
              </a:solidFill>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102" name="任意多边形: 形状 101"/>
          <p:cNvSpPr/>
          <p:nvPr>
            <p:custDataLst>
              <p:tags r:id="rId11"/>
            </p:custDataLst>
          </p:nvPr>
        </p:nvSpPr>
        <p:spPr>
          <a:xfrm rot="9695008">
            <a:off x="4280535" y="3919855"/>
            <a:ext cx="645160" cy="551815"/>
          </a:xfrm>
          <a:custGeom>
            <a:avLst/>
            <a:gdLst>
              <a:gd name="connsiteX0" fmla="*/ 16400 w 906910"/>
              <a:gd name="connsiteY0" fmla="*/ 0 h 776246"/>
              <a:gd name="connsiteX1" fmla="*/ 898115 w 906910"/>
              <a:gd name="connsiteY1" fmla="*/ 718619 h 776246"/>
              <a:gd name="connsiteX2" fmla="*/ 906910 w 906910"/>
              <a:gd name="connsiteY2" fmla="*/ 776246 h 776246"/>
              <a:gd name="connsiteX3" fmla="*/ 795202 w 906910"/>
              <a:gd name="connsiteY3" fmla="*/ 708382 h 776246"/>
              <a:gd name="connsiteX4" fmla="*/ 16400 w 906910"/>
              <a:gd name="connsiteY4" fmla="*/ 511182 h 776246"/>
              <a:gd name="connsiteX5" fmla="*/ 0 w 906910"/>
              <a:gd name="connsiteY5" fmla="*/ 512217 h 776246"/>
              <a:gd name="connsiteX6" fmla="*/ 0 w 906910"/>
              <a:gd name="connsiteY6" fmla="*/ 1447 h 776246"/>
              <a:gd name="connsiteX7" fmla="*/ 16400 w 906910"/>
              <a:gd name="connsiteY7" fmla="*/ 0 h 77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910" h="776246">
                <a:moveTo>
                  <a:pt x="16400" y="0"/>
                </a:moveTo>
                <a:cubicBezTo>
                  <a:pt x="451324" y="0"/>
                  <a:pt x="814194" y="308504"/>
                  <a:pt x="898115" y="718619"/>
                </a:cubicBezTo>
                <a:lnTo>
                  <a:pt x="906910" y="776246"/>
                </a:lnTo>
                <a:lnTo>
                  <a:pt x="795202" y="708382"/>
                </a:lnTo>
                <a:cubicBezTo>
                  <a:pt x="563693" y="582619"/>
                  <a:pt x="298389" y="511182"/>
                  <a:pt x="16400" y="511182"/>
                </a:cubicBezTo>
                <a:lnTo>
                  <a:pt x="0" y="512217"/>
                </a:lnTo>
                <a:lnTo>
                  <a:pt x="0" y="1447"/>
                </a:lnTo>
                <a:lnTo>
                  <a:pt x="1640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3" name="梯形 102"/>
          <p:cNvSpPr/>
          <p:nvPr>
            <p:custDataLst>
              <p:tags r:id="rId12"/>
            </p:custDataLst>
          </p:nvPr>
        </p:nvSpPr>
        <p:spPr>
          <a:xfrm rot="4295008">
            <a:off x="4505325" y="3828415"/>
            <a:ext cx="1327150" cy="514350"/>
          </a:xfrm>
          <a:prstGeom prst="trapezoid">
            <a:avLst>
              <a:gd name="adj" fmla="val 3517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1" name="矩形 100"/>
          <p:cNvSpPr/>
          <p:nvPr>
            <p:custDataLst>
              <p:tags r:id="rId13"/>
            </p:custDataLst>
          </p:nvPr>
        </p:nvSpPr>
        <p:spPr>
          <a:xfrm>
            <a:off x="4954270" y="3883025"/>
            <a:ext cx="401955" cy="386715"/>
          </a:xfrm>
          <a:prstGeom prst="rect">
            <a:avLst/>
          </a:prstGeom>
        </p:spPr>
        <p:txBody>
          <a:bodyPr wrap="square" anchor="ctr" anchorCtr="0">
            <a:normAutofit fontScale="55000" lnSpcReduction="20000"/>
          </a:bodyPr>
          <a:lstStyle/>
          <a:p>
            <a:pPr algn="ctr" eaLnBrk="1" hangingPunct="1">
              <a:lnSpc>
                <a:spcPct val="140000"/>
              </a:lnSpc>
            </a:pPr>
            <a:r>
              <a:rPr lang="en-US" altLang="zh-CN" sz="2800" b="1" kern="0" dirty="0">
                <a:solidFill>
                  <a:schemeClr val="bg1"/>
                </a:solidFill>
                <a:latin typeface="Arial" panose="020B0604020202020204" pitchFamily="34" charset="0"/>
                <a:ea typeface="微软雅黑" panose="020B0503020204020204" pitchFamily="34" charset="-122"/>
                <a:cs typeface="+mj-cs"/>
                <a:sym typeface="Arial" panose="020B0604020202020204" pitchFamily="34" charset="0"/>
              </a:rPr>
              <a:t>C</a:t>
            </a:r>
            <a:endParaRPr lang="en-US" altLang="zh-CN" sz="2800" b="1" kern="0" dirty="0">
              <a:solidFill>
                <a:schemeClr val="bg1"/>
              </a:solidFill>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107" name="任意多边形: 形状 106"/>
          <p:cNvSpPr/>
          <p:nvPr>
            <p:custDataLst>
              <p:tags r:id="rId14"/>
            </p:custDataLst>
          </p:nvPr>
        </p:nvSpPr>
        <p:spPr>
          <a:xfrm rot="5400000">
            <a:off x="5721350" y="5052060"/>
            <a:ext cx="645160" cy="551815"/>
          </a:xfrm>
          <a:custGeom>
            <a:avLst/>
            <a:gdLst>
              <a:gd name="connsiteX0" fmla="*/ 16400 w 906910"/>
              <a:gd name="connsiteY0" fmla="*/ 0 h 776246"/>
              <a:gd name="connsiteX1" fmla="*/ 898115 w 906910"/>
              <a:gd name="connsiteY1" fmla="*/ 718619 h 776246"/>
              <a:gd name="connsiteX2" fmla="*/ 906910 w 906910"/>
              <a:gd name="connsiteY2" fmla="*/ 776246 h 776246"/>
              <a:gd name="connsiteX3" fmla="*/ 795202 w 906910"/>
              <a:gd name="connsiteY3" fmla="*/ 708382 h 776246"/>
              <a:gd name="connsiteX4" fmla="*/ 16400 w 906910"/>
              <a:gd name="connsiteY4" fmla="*/ 511182 h 776246"/>
              <a:gd name="connsiteX5" fmla="*/ 0 w 906910"/>
              <a:gd name="connsiteY5" fmla="*/ 512217 h 776246"/>
              <a:gd name="connsiteX6" fmla="*/ 0 w 906910"/>
              <a:gd name="connsiteY6" fmla="*/ 1447 h 776246"/>
              <a:gd name="connsiteX7" fmla="*/ 16400 w 906910"/>
              <a:gd name="connsiteY7" fmla="*/ 0 h 77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6910" h="776246">
                <a:moveTo>
                  <a:pt x="16400" y="0"/>
                </a:moveTo>
                <a:cubicBezTo>
                  <a:pt x="451324" y="0"/>
                  <a:pt x="814194" y="308504"/>
                  <a:pt x="898115" y="718619"/>
                </a:cubicBezTo>
                <a:lnTo>
                  <a:pt x="906910" y="776246"/>
                </a:lnTo>
                <a:lnTo>
                  <a:pt x="795202" y="708382"/>
                </a:lnTo>
                <a:cubicBezTo>
                  <a:pt x="563693" y="582619"/>
                  <a:pt x="298389" y="511182"/>
                  <a:pt x="16400" y="511182"/>
                </a:cubicBezTo>
                <a:lnTo>
                  <a:pt x="0" y="512217"/>
                </a:lnTo>
                <a:lnTo>
                  <a:pt x="0" y="1447"/>
                </a:lnTo>
                <a:lnTo>
                  <a:pt x="1640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8" name="梯形 107"/>
          <p:cNvSpPr/>
          <p:nvPr>
            <p:custDataLst>
              <p:tags r:id="rId15"/>
            </p:custDataLst>
          </p:nvPr>
        </p:nvSpPr>
        <p:spPr>
          <a:xfrm>
            <a:off x="5454650" y="4498975"/>
            <a:ext cx="1327150" cy="514350"/>
          </a:xfrm>
          <a:prstGeom prst="trapezoid">
            <a:avLst>
              <a:gd name="adj" fmla="val 3517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6" name="矩形 105"/>
          <p:cNvSpPr/>
          <p:nvPr>
            <p:custDataLst>
              <p:tags r:id="rId16"/>
            </p:custDataLst>
          </p:nvPr>
        </p:nvSpPr>
        <p:spPr>
          <a:xfrm>
            <a:off x="5904230" y="4572635"/>
            <a:ext cx="401955" cy="386715"/>
          </a:xfrm>
          <a:prstGeom prst="rect">
            <a:avLst/>
          </a:prstGeom>
        </p:spPr>
        <p:txBody>
          <a:bodyPr wrap="square" anchor="ctr" anchorCtr="0">
            <a:normAutofit fontScale="55000" lnSpcReduction="20000"/>
          </a:bodyPr>
          <a:lstStyle/>
          <a:p>
            <a:pPr algn="ctr" eaLnBrk="1" hangingPunct="1">
              <a:lnSpc>
                <a:spcPct val="140000"/>
              </a:lnSpc>
            </a:pPr>
            <a:r>
              <a:rPr lang="en-US" altLang="zh-CN" sz="2800" b="1" kern="0" dirty="0">
                <a:solidFill>
                  <a:schemeClr val="bg1"/>
                </a:solidFill>
                <a:latin typeface="Arial" panose="020B0604020202020204" pitchFamily="34" charset="0"/>
                <a:ea typeface="微软雅黑" panose="020B0503020204020204" pitchFamily="34" charset="-122"/>
                <a:cs typeface="+mj-cs"/>
                <a:sym typeface="Arial" panose="020B0604020202020204" pitchFamily="34" charset="0"/>
              </a:rPr>
              <a:t>E</a:t>
            </a:r>
            <a:endParaRPr lang="en-US" altLang="zh-CN" sz="2800" b="1" kern="0" dirty="0">
              <a:solidFill>
                <a:schemeClr val="bg1"/>
              </a:solidFill>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41" name="文本框 40"/>
          <p:cNvSpPr txBox="1"/>
          <p:nvPr>
            <p:custDataLst>
              <p:tags r:id="rId17"/>
            </p:custDataLst>
          </p:nvPr>
        </p:nvSpPr>
        <p:spPr>
          <a:xfrm>
            <a:off x="8500110" y="2134235"/>
            <a:ext cx="3293745" cy="1021715"/>
          </a:xfrm>
          <a:prstGeom prst="rect">
            <a:avLst/>
          </a:prstGeom>
          <a:noFill/>
        </p:spPr>
        <p:txBody>
          <a:bodyPr wrap="square" rtlCol="0" anchor="ctr">
            <a:normAutofit/>
          </a:bodyPr>
          <a:lstStyle/>
          <a:p>
            <a:pPr marL="0" indent="0" algn="ctr">
              <a:lnSpc>
                <a:spcPct val="120000"/>
              </a:lnSpc>
              <a:spcBef>
                <a:spcPts val="0"/>
              </a:spcBef>
              <a:spcAft>
                <a:spcPts val="0"/>
              </a:spcAft>
              <a:buSzPct val="100000"/>
            </a:pPr>
            <a:r>
              <a:rPr lang="en-US" altLang="zh-CN" sz="1600" b="1" kern="100" dirty="0">
                <a:effectLst/>
                <a:latin typeface="仿宋" panose="02010609060101010101" charset="-122"/>
                <a:ea typeface="仿宋" panose="02010609060101010101" charset="-122"/>
                <a:sym typeface="+mn-ea"/>
              </a:rPr>
              <a:t>《</a:t>
            </a:r>
            <a:r>
              <a:rPr lang="zh-CN" altLang="en-US" sz="1600" b="1" kern="100" dirty="0">
                <a:effectLst/>
                <a:latin typeface="仿宋" panose="02010609060101010101" charset="-122"/>
                <a:ea typeface="仿宋" panose="02010609060101010101" charset="-122"/>
                <a:sym typeface="+mn-ea"/>
              </a:rPr>
              <a:t>中国建筑海外安全管理指导意见</a:t>
            </a:r>
            <a:r>
              <a:rPr lang="en-US" altLang="zh-CN" sz="1600" b="1" kern="100" dirty="0">
                <a:effectLst/>
                <a:latin typeface="仿宋" panose="02010609060101010101" charset="-122"/>
                <a:ea typeface="仿宋" panose="02010609060101010101" charset="-122"/>
                <a:sym typeface="+mn-ea"/>
              </a:rPr>
              <a:t>》</a:t>
            </a:r>
            <a:endParaRPr lang="en-US" altLang="zh-CN" sz="1600" b="1" kern="100" dirty="0">
              <a:effectLst/>
              <a:latin typeface="仿宋" panose="02010609060101010101" charset="-122"/>
              <a:ea typeface="仿宋" panose="02010609060101010101" charset="-122"/>
              <a:sym typeface="+mn-ea"/>
            </a:endParaRPr>
          </a:p>
          <a:p>
            <a:pPr marL="0" indent="0" algn="ctr">
              <a:lnSpc>
                <a:spcPct val="120000"/>
              </a:lnSpc>
              <a:spcBef>
                <a:spcPts val="0"/>
              </a:spcBef>
              <a:spcAft>
                <a:spcPts val="0"/>
              </a:spcAft>
              <a:buSzPct val="100000"/>
            </a:pPr>
            <a:r>
              <a:rPr lang="zh-CN" altLang="en-US" sz="1600" b="1" kern="100" dirty="0">
                <a:effectLst/>
                <a:latin typeface="仿宋" panose="02010609060101010101" charset="-122"/>
                <a:ea typeface="仿宋" panose="02010609060101010101" charset="-122"/>
                <a:sym typeface="+mn-ea"/>
              </a:rPr>
              <a:t>中建股安字</a:t>
            </a:r>
            <a:r>
              <a:rPr lang="en-US" altLang="zh-CN" sz="1600" b="1" kern="100" dirty="0">
                <a:effectLst/>
                <a:latin typeface="仿宋" panose="02010609060101010101" charset="-122"/>
                <a:ea typeface="仿宋" panose="02010609060101010101" charset="-122"/>
                <a:sym typeface="+mn-ea"/>
              </a:rPr>
              <a:t>【2017】1172</a:t>
            </a:r>
            <a:r>
              <a:rPr lang="zh-CN" altLang="en-US" sz="1600" b="1" kern="100" dirty="0">
                <a:effectLst/>
                <a:latin typeface="仿宋" panose="02010609060101010101" charset="-122"/>
                <a:ea typeface="仿宋" panose="02010609060101010101" charset="-122"/>
                <a:sym typeface="+mn-ea"/>
              </a:rPr>
              <a:t>号</a:t>
            </a:r>
            <a:endParaRPr lang="zh-CN" altLang="en-US" sz="1400" b="1" kern="100" dirty="0">
              <a:solidFill>
                <a:srgbClr val="000000"/>
              </a:solidFill>
              <a:effectLst/>
              <a:latin typeface="仿宋" panose="02010609060101010101" charset="-122"/>
              <a:ea typeface="仿宋" panose="02010609060101010101" charset="-122"/>
            </a:endParaRPr>
          </a:p>
          <a:p>
            <a:pPr marL="0" indent="0" algn="l">
              <a:lnSpc>
                <a:spcPct val="120000"/>
              </a:lnSpc>
              <a:spcBef>
                <a:spcPts val="0"/>
              </a:spcBef>
              <a:spcAft>
                <a:spcPts val="0"/>
              </a:spcAft>
              <a:buSzPct val="100000"/>
            </a:pPr>
            <a:endParaRPr lang="zh-CN" altLang="en-US" sz="1400" spc="15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42" name="文本框 41"/>
          <p:cNvSpPr txBox="1"/>
          <p:nvPr>
            <p:custDataLst>
              <p:tags r:id="rId18"/>
            </p:custDataLst>
          </p:nvPr>
        </p:nvSpPr>
        <p:spPr>
          <a:xfrm>
            <a:off x="8500110" y="3832225"/>
            <a:ext cx="3090545" cy="1021715"/>
          </a:xfrm>
          <a:prstGeom prst="rect">
            <a:avLst/>
          </a:prstGeom>
          <a:noFill/>
        </p:spPr>
        <p:txBody>
          <a:bodyPr wrap="square" rtlCol="0" anchor="ctr">
            <a:normAutofit/>
          </a:bodyPr>
          <a:lstStyle/>
          <a:p>
            <a:pPr marL="0" indent="0" algn="ctr">
              <a:lnSpc>
                <a:spcPct val="120000"/>
              </a:lnSpc>
              <a:spcBef>
                <a:spcPts val="0"/>
              </a:spcBef>
              <a:spcAft>
                <a:spcPts val="0"/>
              </a:spcAft>
              <a:buSzPct val="100000"/>
            </a:pPr>
            <a:r>
              <a:rPr lang="en-US" altLang="zh-CN" sz="1600" b="1" kern="100" dirty="0">
                <a:effectLst/>
                <a:latin typeface="仿宋" panose="02010609060101010101" charset="-122"/>
                <a:ea typeface="仿宋" panose="02010609060101010101" charset="-122"/>
                <a:sym typeface="+mn-ea"/>
              </a:rPr>
              <a:t>《</a:t>
            </a:r>
            <a:r>
              <a:rPr lang="zh-CN" altLang="en-US" sz="1600" b="1" kern="100" dirty="0">
                <a:effectLst/>
                <a:latin typeface="仿宋" panose="02010609060101010101" charset="-122"/>
                <a:ea typeface="仿宋" panose="02010609060101010101" charset="-122"/>
                <a:sym typeface="+mn-ea"/>
              </a:rPr>
              <a:t>中国建筑安全生产责任清单</a:t>
            </a:r>
            <a:r>
              <a:rPr lang="en-US" altLang="zh-CN" sz="1600" b="1" kern="100" dirty="0">
                <a:effectLst/>
                <a:latin typeface="仿宋" panose="02010609060101010101" charset="-122"/>
                <a:ea typeface="仿宋" panose="02010609060101010101" charset="-122"/>
                <a:sym typeface="+mn-ea"/>
              </a:rPr>
              <a:t>》</a:t>
            </a:r>
            <a:endParaRPr lang="en-US" altLang="zh-CN" sz="1600" b="1" kern="100" dirty="0">
              <a:effectLst/>
              <a:latin typeface="仿宋" panose="02010609060101010101" charset="-122"/>
              <a:ea typeface="仿宋" panose="02010609060101010101" charset="-122"/>
              <a:sym typeface="+mn-ea"/>
            </a:endParaRPr>
          </a:p>
          <a:p>
            <a:pPr marL="0" indent="0" algn="ctr">
              <a:lnSpc>
                <a:spcPct val="120000"/>
              </a:lnSpc>
              <a:spcBef>
                <a:spcPts val="0"/>
              </a:spcBef>
              <a:spcAft>
                <a:spcPts val="0"/>
              </a:spcAft>
              <a:buSzPct val="100000"/>
            </a:pPr>
            <a:r>
              <a:rPr lang="zh-CN" altLang="en-US" sz="1600" b="1" kern="100" dirty="0">
                <a:effectLst/>
                <a:latin typeface="仿宋" panose="02010609060101010101" charset="-122"/>
                <a:ea typeface="仿宋" panose="02010609060101010101" charset="-122"/>
                <a:sym typeface="+mn-ea"/>
              </a:rPr>
              <a:t>中建股安字</a:t>
            </a:r>
            <a:r>
              <a:rPr lang="en-US" altLang="zh-CN" sz="1600" b="1" kern="100" dirty="0">
                <a:effectLst/>
                <a:latin typeface="仿宋" panose="02010609060101010101" charset="-122"/>
                <a:ea typeface="仿宋" panose="02010609060101010101" charset="-122"/>
                <a:sym typeface="+mn-ea"/>
              </a:rPr>
              <a:t>【2018】857 </a:t>
            </a:r>
            <a:r>
              <a:rPr lang="zh-CN" altLang="en-US" sz="1600" b="1" kern="100" dirty="0">
                <a:effectLst/>
                <a:latin typeface="仿宋" panose="02010609060101010101" charset="-122"/>
                <a:ea typeface="仿宋" panose="02010609060101010101" charset="-122"/>
                <a:sym typeface="+mn-ea"/>
              </a:rPr>
              <a:t>号</a:t>
            </a:r>
            <a:endParaRPr lang="zh-CN" altLang="en-US" sz="1600" b="1" kern="100" spc="150" dirty="0">
              <a:solidFill>
                <a:schemeClr val="tx1">
                  <a:lumMod val="65000"/>
                  <a:lumOff val="35000"/>
                </a:schemeClr>
              </a:solidFill>
              <a:effectLst/>
              <a:latin typeface="仿宋" panose="02010609060101010101" charset="-122"/>
              <a:ea typeface="仿宋" panose="02010609060101010101" charset="-122"/>
              <a:sym typeface="+mn-ea"/>
            </a:endParaRPr>
          </a:p>
        </p:txBody>
      </p:sp>
      <p:sp>
        <p:nvSpPr>
          <p:cNvPr id="43" name="文本框 42"/>
          <p:cNvSpPr txBox="1"/>
          <p:nvPr>
            <p:custDataLst>
              <p:tags r:id="rId19"/>
            </p:custDataLst>
          </p:nvPr>
        </p:nvSpPr>
        <p:spPr>
          <a:xfrm>
            <a:off x="1048385" y="1969770"/>
            <a:ext cx="3090545" cy="1021715"/>
          </a:xfrm>
          <a:prstGeom prst="rect">
            <a:avLst/>
          </a:prstGeom>
          <a:noFill/>
        </p:spPr>
        <p:txBody>
          <a:bodyPr wrap="square" rtlCol="0" anchor="ctr">
            <a:normAutofit/>
          </a:bodyPr>
          <a:lstStyle/>
          <a:p>
            <a:pPr marL="0" indent="0" algn="ctr">
              <a:lnSpc>
                <a:spcPct val="120000"/>
              </a:lnSpc>
              <a:spcBef>
                <a:spcPts val="0"/>
              </a:spcBef>
              <a:spcAft>
                <a:spcPts val="0"/>
              </a:spcAft>
              <a:buSzPct val="100000"/>
            </a:pPr>
            <a:r>
              <a:rPr lang="en-US" altLang="zh-CN" sz="1600" b="1" kern="100" dirty="0">
                <a:effectLst/>
                <a:latin typeface="仿宋" panose="02010609060101010101" charset="-122"/>
                <a:ea typeface="仿宋" panose="02010609060101010101" charset="-122"/>
                <a:sym typeface="+mn-ea"/>
              </a:rPr>
              <a:t>《</a:t>
            </a:r>
            <a:r>
              <a:rPr lang="zh-CN" altLang="en-US" sz="1600" b="1" kern="100" dirty="0">
                <a:effectLst/>
                <a:latin typeface="仿宋" panose="02010609060101010101" charset="-122"/>
                <a:ea typeface="仿宋" panose="02010609060101010101" charset="-122"/>
                <a:sym typeface="+mn-ea"/>
              </a:rPr>
              <a:t>关于中国建筑安全生产监督管理体系建设指导意见</a:t>
            </a:r>
            <a:r>
              <a:rPr lang="en-US" altLang="zh-CN" sz="1600" b="1" kern="100" dirty="0">
                <a:effectLst/>
                <a:latin typeface="仿宋" panose="02010609060101010101" charset="-122"/>
                <a:ea typeface="仿宋" panose="02010609060101010101" charset="-122"/>
                <a:sym typeface="+mn-ea"/>
              </a:rPr>
              <a:t>》</a:t>
            </a:r>
            <a:endParaRPr lang="en-US" altLang="zh-CN" sz="1600" b="1" kern="100" dirty="0">
              <a:effectLst/>
              <a:latin typeface="仿宋" panose="02010609060101010101" charset="-122"/>
              <a:ea typeface="仿宋" panose="02010609060101010101" charset="-122"/>
              <a:sym typeface="+mn-ea"/>
            </a:endParaRPr>
          </a:p>
          <a:p>
            <a:pPr marL="0" indent="0" algn="ctr">
              <a:lnSpc>
                <a:spcPct val="120000"/>
              </a:lnSpc>
              <a:spcBef>
                <a:spcPts val="0"/>
              </a:spcBef>
              <a:spcAft>
                <a:spcPts val="0"/>
              </a:spcAft>
              <a:buSzPct val="100000"/>
            </a:pPr>
            <a:r>
              <a:rPr lang="zh-CN" altLang="en-US" sz="1600" b="1" kern="100" dirty="0">
                <a:effectLst/>
                <a:latin typeface="仿宋" panose="02010609060101010101" charset="-122"/>
                <a:ea typeface="仿宋" panose="02010609060101010101" charset="-122"/>
                <a:sym typeface="+mn-ea"/>
              </a:rPr>
              <a:t>中建股安字</a:t>
            </a:r>
            <a:r>
              <a:rPr lang="en-US" altLang="zh-CN" sz="1600" b="1" kern="100" dirty="0">
                <a:effectLst/>
                <a:latin typeface="仿宋" panose="02010609060101010101" charset="-122"/>
                <a:ea typeface="仿宋" panose="02010609060101010101" charset="-122"/>
                <a:sym typeface="+mn-ea"/>
              </a:rPr>
              <a:t>【2016】235</a:t>
            </a:r>
            <a:r>
              <a:rPr lang="zh-CN" altLang="en-US" sz="1600" b="1" kern="100" dirty="0">
                <a:effectLst/>
                <a:latin typeface="仿宋" panose="02010609060101010101" charset="-122"/>
                <a:ea typeface="仿宋" panose="02010609060101010101" charset="-122"/>
                <a:sym typeface="+mn-ea"/>
              </a:rPr>
              <a:t>号</a:t>
            </a:r>
            <a:endParaRPr lang="zh-CN" altLang="en-US" sz="1600" b="1" kern="100" dirty="0">
              <a:solidFill>
                <a:srgbClr val="000000"/>
              </a:solidFill>
              <a:effectLst/>
              <a:latin typeface="仿宋" panose="02010609060101010101" charset="-122"/>
              <a:ea typeface="仿宋" panose="02010609060101010101" charset="-122"/>
            </a:endParaRPr>
          </a:p>
          <a:p>
            <a:pPr marL="0" indent="0" algn="ctr">
              <a:lnSpc>
                <a:spcPct val="120000"/>
              </a:lnSpc>
              <a:spcBef>
                <a:spcPts val="0"/>
              </a:spcBef>
              <a:spcAft>
                <a:spcPts val="0"/>
              </a:spcAft>
              <a:buSzPct val="100000"/>
            </a:pPr>
            <a:endParaRPr lang="zh-CN" altLang="en-US" sz="1600" b="1" kern="100" spc="150" dirty="0">
              <a:solidFill>
                <a:srgbClr val="000000"/>
              </a:solidFill>
              <a:effectLst/>
              <a:latin typeface="仿宋" panose="02010609060101010101" charset="-122"/>
              <a:ea typeface="仿宋" panose="02010609060101010101" charset="-122"/>
            </a:endParaRPr>
          </a:p>
        </p:txBody>
      </p:sp>
      <p:sp>
        <p:nvSpPr>
          <p:cNvPr id="44" name="文本框 43"/>
          <p:cNvSpPr txBox="1"/>
          <p:nvPr>
            <p:custDataLst>
              <p:tags r:id="rId20"/>
            </p:custDataLst>
          </p:nvPr>
        </p:nvSpPr>
        <p:spPr>
          <a:xfrm>
            <a:off x="1009650" y="3375025"/>
            <a:ext cx="3090545" cy="1331595"/>
          </a:xfrm>
          <a:prstGeom prst="rect">
            <a:avLst/>
          </a:prstGeom>
          <a:noFill/>
        </p:spPr>
        <p:txBody>
          <a:bodyPr wrap="square" rtlCol="0" anchor="ctr">
            <a:normAutofit fontScale="87500" lnSpcReduction="10000"/>
          </a:bodyPr>
          <a:lstStyle/>
          <a:p>
            <a:pPr marL="0" indent="0" algn="ctr">
              <a:lnSpc>
                <a:spcPct val="120000"/>
              </a:lnSpc>
              <a:spcBef>
                <a:spcPts val="0"/>
              </a:spcBef>
              <a:spcAft>
                <a:spcPts val="0"/>
              </a:spcAft>
              <a:buSzPct val="100000"/>
            </a:pPr>
            <a:r>
              <a:rPr lang="en-US" altLang="zh-CN" sz="2000" b="1" kern="100" dirty="0">
                <a:effectLst/>
                <a:latin typeface="仿宋" panose="02010609060101010101" charset="-122"/>
                <a:ea typeface="仿宋" panose="02010609060101010101" charset="-122"/>
                <a:sym typeface="+mn-ea"/>
              </a:rPr>
              <a:t>《</a:t>
            </a:r>
            <a:r>
              <a:rPr lang="zh-CN" altLang="en-US" sz="2000" b="1" kern="100" dirty="0">
                <a:effectLst/>
                <a:latin typeface="仿宋" panose="02010609060101010101" charset="-122"/>
                <a:ea typeface="仿宋" panose="02010609060101010101" charset="-122"/>
                <a:sym typeface="+mn-ea"/>
              </a:rPr>
              <a:t>中国建筑集团有限公司安全生产“党政同责一岗双责”管理规定</a:t>
            </a:r>
            <a:r>
              <a:rPr lang="en-US" altLang="zh-CN" sz="2000" b="1" kern="100" dirty="0">
                <a:effectLst/>
                <a:latin typeface="仿宋" panose="02010609060101010101" charset="-122"/>
                <a:ea typeface="仿宋" panose="02010609060101010101" charset="-122"/>
                <a:sym typeface="+mn-ea"/>
              </a:rPr>
              <a:t>》</a:t>
            </a:r>
            <a:endParaRPr lang="en-US" altLang="zh-CN" sz="2000" b="1" kern="100" dirty="0">
              <a:effectLst/>
              <a:latin typeface="仿宋" panose="02010609060101010101" charset="-122"/>
              <a:ea typeface="仿宋" panose="02010609060101010101" charset="-122"/>
              <a:sym typeface="+mn-ea"/>
            </a:endParaRPr>
          </a:p>
          <a:p>
            <a:pPr marL="0" indent="0" algn="ctr">
              <a:lnSpc>
                <a:spcPct val="120000"/>
              </a:lnSpc>
              <a:spcBef>
                <a:spcPts val="0"/>
              </a:spcBef>
              <a:spcAft>
                <a:spcPts val="0"/>
              </a:spcAft>
              <a:buSzPct val="100000"/>
            </a:pPr>
            <a:r>
              <a:rPr lang="zh-CN" altLang="en-US" sz="2000" b="1" kern="100" dirty="0">
                <a:effectLst/>
                <a:latin typeface="仿宋" panose="02010609060101010101" charset="-122"/>
                <a:ea typeface="仿宋" panose="02010609060101010101" charset="-122"/>
                <a:sym typeface="+mn-ea"/>
              </a:rPr>
              <a:t>中建党字</a:t>
            </a:r>
            <a:r>
              <a:rPr lang="en-US" altLang="zh-CN" sz="2000" b="1" kern="100" dirty="0">
                <a:effectLst/>
                <a:latin typeface="仿宋" panose="02010609060101010101" charset="-122"/>
                <a:ea typeface="仿宋" panose="02010609060101010101" charset="-122"/>
                <a:sym typeface="+mn-ea"/>
              </a:rPr>
              <a:t>【2018】154 </a:t>
            </a:r>
            <a:r>
              <a:rPr lang="zh-CN" altLang="en-US" sz="2000" b="1" kern="100" dirty="0">
                <a:effectLst/>
                <a:latin typeface="仿宋" panose="02010609060101010101" charset="-122"/>
                <a:ea typeface="仿宋" panose="02010609060101010101" charset="-122"/>
                <a:sym typeface="+mn-ea"/>
              </a:rPr>
              <a:t>号</a:t>
            </a:r>
            <a:endParaRPr lang="zh-CN" altLang="en-US" sz="2000" b="1" kern="100" dirty="0">
              <a:solidFill>
                <a:srgbClr val="000000"/>
              </a:solidFill>
              <a:effectLst/>
              <a:latin typeface="仿宋" panose="02010609060101010101" charset="-122"/>
              <a:ea typeface="仿宋" panose="02010609060101010101" charset="-122"/>
            </a:endParaRPr>
          </a:p>
          <a:p>
            <a:pPr marL="0" indent="0" algn="l">
              <a:lnSpc>
                <a:spcPct val="120000"/>
              </a:lnSpc>
              <a:spcBef>
                <a:spcPts val="0"/>
              </a:spcBef>
              <a:spcAft>
                <a:spcPts val="0"/>
              </a:spcAft>
              <a:buSzPct val="100000"/>
            </a:pPr>
            <a:endParaRPr lang="zh-CN" altLang="en-US" sz="1400" spc="150" dirty="0">
              <a:solidFill>
                <a:schemeClr val="tx1">
                  <a:lumMod val="65000"/>
                  <a:lumOff val="35000"/>
                </a:schemeClr>
              </a:solidFill>
              <a:latin typeface="Arial" panose="020B0604020202020204" pitchFamily="34" charset="0"/>
              <a:ea typeface="微软雅黑" panose="020B0503020204020204" pitchFamily="34" charset="-122"/>
            </a:endParaRPr>
          </a:p>
          <a:p>
            <a:pPr marL="0" indent="0" algn="l">
              <a:lnSpc>
                <a:spcPct val="120000"/>
              </a:lnSpc>
              <a:spcBef>
                <a:spcPts val="0"/>
              </a:spcBef>
              <a:spcAft>
                <a:spcPts val="0"/>
              </a:spcAft>
              <a:buSzPct val="100000"/>
            </a:pPr>
            <a:endParaRPr lang="zh-CN" altLang="en-US" sz="1400" spc="150" dirty="0">
              <a:solidFill>
                <a:schemeClr val="tx1">
                  <a:lumMod val="65000"/>
                  <a:lumOff val="35000"/>
                </a:schemeClr>
              </a:solidFill>
              <a:latin typeface="Arial" panose="020B0604020202020204" pitchFamily="34" charset="0"/>
              <a:ea typeface="微软雅黑" panose="020B0503020204020204" pitchFamily="34" charset="-122"/>
            </a:endParaRPr>
          </a:p>
        </p:txBody>
      </p:sp>
      <p:sp>
        <p:nvSpPr>
          <p:cNvPr id="45" name="文本框 44"/>
          <p:cNvSpPr txBox="1"/>
          <p:nvPr>
            <p:custDataLst>
              <p:tags r:id="rId21"/>
            </p:custDataLst>
          </p:nvPr>
        </p:nvSpPr>
        <p:spPr>
          <a:xfrm>
            <a:off x="1119505" y="5005705"/>
            <a:ext cx="3369310" cy="837565"/>
          </a:xfrm>
          <a:prstGeom prst="rect">
            <a:avLst/>
          </a:prstGeom>
          <a:noFill/>
        </p:spPr>
        <p:txBody>
          <a:bodyPr wrap="square" rtlCol="0" anchor="ctr"/>
          <a:lstStyle/>
          <a:p>
            <a:pPr marL="0" indent="0" algn="ctr">
              <a:lnSpc>
                <a:spcPct val="120000"/>
              </a:lnSpc>
              <a:spcBef>
                <a:spcPts val="0"/>
              </a:spcBef>
              <a:spcAft>
                <a:spcPts val="0"/>
              </a:spcAft>
              <a:buSzPct val="100000"/>
            </a:pPr>
            <a:r>
              <a:rPr lang="zh-CN" altLang="en-US" sz="1600" b="1" kern="100">
                <a:effectLst/>
                <a:latin typeface="仿宋" panose="02010609060101010101" charset="-122"/>
                <a:ea typeface="仿宋" panose="02010609060101010101" charset="-122"/>
                <a:cs typeface="仿宋" panose="02010609060101010101" charset="-122"/>
                <a:sym typeface="+mn-ea"/>
              </a:rPr>
              <a:t>局</a:t>
            </a:r>
            <a:r>
              <a:rPr lang="en-US" altLang="zh-CN" sz="1600" b="1" kern="100">
                <a:effectLst/>
                <a:latin typeface="仿宋" panose="02010609060101010101" charset="-122"/>
                <a:ea typeface="仿宋" panose="02010609060101010101" charset="-122"/>
                <a:cs typeface="仿宋" panose="02010609060101010101" charset="-122"/>
                <a:sym typeface="+mn-ea"/>
              </a:rPr>
              <a:t>《</a:t>
            </a:r>
            <a:r>
              <a:rPr lang="zh-CN" altLang="en-US" sz="1600" b="1" kern="100">
                <a:effectLst/>
                <a:latin typeface="仿宋" panose="02010609060101010101" charset="-122"/>
                <a:ea typeface="仿宋" panose="02010609060101010101" charset="-122"/>
                <a:cs typeface="仿宋" panose="02010609060101010101" charset="-122"/>
                <a:sym typeface="+mn-ea"/>
              </a:rPr>
              <a:t>职业健康安全生产管理手册</a:t>
            </a:r>
            <a:r>
              <a:rPr lang="en-US" altLang="zh-CN" sz="1600" b="1" kern="100">
                <a:effectLst/>
                <a:latin typeface="仿宋" panose="02010609060101010101" charset="-122"/>
                <a:ea typeface="仿宋" panose="02010609060101010101" charset="-122"/>
                <a:cs typeface="仿宋" panose="02010609060101010101" charset="-122"/>
                <a:sym typeface="+mn-ea"/>
              </a:rPr>
              <a:t>》</a:t>
            </a:r>
            <a:endParaRPr lang="en-US" altLang="zh-CN" sz="1600" b="1" kern="100">
              <a:effectLst/>
              <a:latin typeface="仿宋" panose="02010609060101010101" charset="-122"/>
              <a:ea typeface="仿宋" panose="02010609060101010101" charset="-122"/>
              <a:cs typeface="仿宋" panose="02010609060101010101" charset="-122"/>
              <a:sym typeface="+mn-ea"/>
            </a:endParaRPr>
          </a:p>
          <a:p>
            <a:pPr marL="0" indent="0" algn="ctr">
              <a:lnSpc>
                <a:spcPct val="120000"/>
              </a:lnSpc>
              <a:spcBef>
                <a:spcPts val="0"/>
              </a:spcBef>
              <a:spcAft>
                <a:spcPts val="0"/>
              </a:spcAft>
              <a:buSzPct val="100000"/>
            </a:pPr>
            <a:r>
              <a:rPr lang="en-US" sz="1600" b="1" kern="100" dirty="0">
                <a:effectLst/>
                <a:latin typeface="仿宋" panose="02010609060101010101" charset="-122"/>
                <a:ea typeface="仿宋" panose="02010609060101010101" charset="-122"/>
                <a:cs typeface="仿宋" panose="02010609060101010101" charset="-122"/>
                <a:sym typeface="+mn-ea"/>
              </a:rPr>
              <a:t>CSCEC8B-SP-2019</a:t>
            </a:r>
            <a:endParaRPr lang="en-US" altLang="en-US" sz="1600" b="1" kern="100" spc="150" dirty="0">
              <a:solidFill>
                <a:schemeClr val="tx1">
                  <a:lumMod val="65000"/>
                  <a:lumOff val="35000"/>
                </a:schemeClr>
              </a:solidFill>
              <a:effectLst/>
              <a:latin typeface="仿宋" panose="02010609060101010101" charset="-122"/>
              <a:ea typeface="仿宋" panose="02010609060101010101" charset="-122"/>
              <a:cs typeface="仿宋" panose="02010609060101010101" charset="-122"/>
              <a:sym typeface="+mn-ea"/>
            </a:endParaRPr>
          </a:p>
        </p:txBody>
      </p:sp>
      <p:sp>
        <p:nvSpPr>
          <p:cNvPr id="46" name="椭圆 45"/>
          <p:cNvSpPr/>
          <p:nvPr>
            <p:custDataLst>
              <p:tags r:id="rId22"/>
            </p:custDataLst>
          </p:nvPr>
        </p:nvSpPr>
        <p:spPr>
          <a:xfrm>
            <a:off x="537845" y="2225675"/>
            <a:ext cx="510540" cy="5105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altLang="zh-CN" sz="2800" b="1" spc="150" dirty="0">
                <a:solidFill>
                  <a:schemeClr val="lt1"/>
                </a:solidFill>
                <a:latin typeface="Arial" panose="020B0604020202020204" pitchFamily="34" charset="0"/>
                <a:ea typeface="微软雅黑" panose="020B0503020204020204" pitchFamily="34" charset="-122"/>
                <a:sym typeface="Arial" panose="020B0604020202020204" pitchFamily="34" charset="0"/>
              </a:rPr>
              <a:t>A</a:t>
            </a:r>
            <a:endParaRPr lang="en-US" altLang="zh-CN" sz="2800" b="1" spc="150" dirty="0">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椭圆 46"/>
          <p:cNvSpPr/>
          <p:nvPr>
            <p:custDataLst>
              <p:tags r:id="rId23"/>
            </p:custDataLst>
          </p:nvPr>
        </p:nvSpPr>
        <p:spPr>
          <a:xfrm>
            <a:off x="7989570" y="2225040"/>
            <a:ext cx="510540" cy="5105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altLang="zh-CN" sz="2800" b="1" spc="150" dirty="0">
                <a:solidFill>
                  <a:schemeClr val="lt1"/>
                </a:solidFill>
                <a:latin typeface="Arial" panose="020B0604020202020204" pitchFamily="34" charset="0"/>
                <a:ea typeface="微软雅黑" panose="020B0503020204020204" pitchFamily="34" charset="-122"/>
                <a:sym typeface="Arial" panose="020B0604020202020204" pitchFamily="34" charset="0"/>
              </a:rPr>
              <a:t>B</a:t>
            </a:r>
            <a:endParaRPr lang="en-US" altLang="zh-CN" sz="2800" b="1" spc="150" dirty="0">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椭圆 47"/>
          <p:cNvSpPr/>
          <p:nvPr>
            <p:custDataLst>
              <p:tags r:id="rId24"/>
            </p:custDataLst>
          </p:nvPr>
        </p:nvSpPr>
        <p:spPr>
          <a:xfrm>
            <a:off x="499110" y="3502660"/>
            <a:ext cx="510540" cy="5105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altLang="zh-CN" sz="2800" b="1" spc="150" dirty="0">
                <a:solidFill>
                  <a:schemeClr val="lt1"/>
                </a:solidFill>
                <a:latin typeface="Arial" panose="020B0604020202020204" pitchFamily="34" charset="0"/>
                <a:ea typeface="微软雅黑" panose="020B0503020204020204" pitchFamily="34" charset="-122"/>
                <a:sym typeface="Arial" panose="020B0604020202020204" pitchFamily="34" charset="0"/>
              </a:rPr>
              <a:t>C</a:t>
            </a:r>
            <a:endParaRPr lang="en-US" altLang="zh-CN" sz="2800" b="1" spc="150" dirty="0">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椭圆 48"/>
          <p:cNvSpPr/>
          <p:nvPr>
            <p:custDataLst>
              <p:tags r:id="rId25"/>
            </p:custDataLst>
          </p:nvPr>
        </p:nvSpPr>
        <p:spPr>
          <a:xfrm>
            <a:off x="7989570" y="3759200"/>
            <a:ext cx="510540" cy="5105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altLang="zh-CN" sz="2800" b="1" spc="150" dirty="0">
                <a:solidFill>
                  <a:srgbClr val="000000"/>
                </a:solidFill>
                <a:latin typeface="Arial" panose="020B0604020202020204" pitchFamily="34" charset="0"/>
                <a:ea typeface="微软雅黑" panose="020B0503020204020204" pitchFamily="34" charset="-122"/>
                <a:sym typeface="Arial" panose="020B0604020202020204" pitchFamily="34" charset="0"/>
              </a:rPr>
              <a:t>D</a:t>
            </a:r>
            <a:endParaRPr lang="en-US" altLang="zh-CN" sz="2800" b="1" spc="150"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0" name="椭圆 49"/>
          <p:cNvSpPr/>
          <p:nvPr>
            <p:custDataLst>
              <p:tags r:id="rId26"/>
            </p:custDataLst>
          </p:nvPr>
        </p:nvSpPr>
        <p:spPr>
          <a:xfrm>
            <a:off x="499110" y="4780280"/>
            <a:ext cx="510540" cy="5105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20000"/>
              </a:lnSpc>
            </a:pPr>
            <a:r>
              <a:rPr lang="en-US" altLang="zh-CN" sz="2800" b="1" spc="150" dirty="0">
                <a:solidFill>
                  <a:schemeClr val="lt1"/>
                </a:solidFill>
                <a:latin typeface="Arial" panose="020B0604020202020204" pitchFamily="34" charset="0"/>
                <a:ea typeface="微软雅黑" panose="020B0503020204020204" pitchFamily="34" charset="-122"/>
                <a:sym typeface="Arial" panose="020B0604020202020204" pitchFamily="34" charset="0"/>
              </a:rPr>
              <a:t>E</a:t>
            </a:r>
            <a:endParaRPr lang="en-US" altLang="zh-CN" sz="2800" b="1" spc="150" dirty="0">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矩形 50"/>
          <p:cNvSpPr/>
          <p:nvPr>
            <p:custDataLst>
              <p:tags r:id="rId27"/>
            </p:custDataLst>
          </p:nvPr>
        </p:nvSpPr>
        <p:spPr>
          <a:xfrm>
            <a:off x="5584190" y="3264535"/>
            <a:ext cx="1053465" cy="1037590"/>
          </a:xfrm>
          <a:prstGeom prst="rect">
            <a:avLst/>
          </a:prstGeom>
        </p:spPr>
        <p:txBody>
          <a:bodyPr wrap="square" anchor="ctr" anchorCtr="0">
            <a:normAutofit fontScale="92500" lnSpcReduction="10000"/>
          </a:bodyPr>
          <a:lstStyle/>
          <a:p>
            <a:pPr marL="0" indent="0" algn="ctr" eaLnBrk="1" hangingPunct="1">
              <a:lnSpc>
                <a:spcPct val="120000"/>
              </a:lnSpc>
              <a:spcBef>
                <a:spcPts val="0"/>
              </a:spcBef>
              <a:spcAft>
                <a:spcPts val="0"/>
              </a:spcAft>
              <a:buSzPct val="100000"/>
            </a:pPr>
            <a:r>
              <a:rPr lang="zh-CN" altLang="en-US" sz="2000" b="1" kern="100" dirty="0">
                <a:effectLst/>
                <a:latin typeface="黑体" panose="02010609060101010101" pitchFamily="49" charset="-122"/>
                <a:ea typeface="黑体" panose="02010609060101010101" pitchFamily="49" charset="-122"/>
                <a:sym typeface="+mn-ea"/>
              </a:rPr>
              <a:t>上级管理制度及文件</a:t>
            </a:r>
            <a:endParaRPr lang="zh-CN" altLang="en-US" sz="2000" b="1" kern="0" spc="300" dirty="0">
              <a:solidFill>
                <a:schemeClr val="tx1">
                  <a:lumMod val="75000"/>
                  <a:lumOff val="25000"/>
                </a:schemeClr>
              </a:solidFill>
              <a:latin typeface="黑体" panose="02010609060101010101" pitchFamily="49" charset="-122"/>
              <a:ea typeface="黑体" panose="02010609060101010101" pitchFamily="49" charset="-122"/>
              <a:cs typeface="+mj-cs"/>
              <a:sym typeface="+mn-ea"/>
            </a:endParaRPr>
          </a:p>
        </p:txBody>
      </p:sp>
    </p:spTree>
    <p:custDataLst>
      <p:tags r:id="rId28"/>
    </p:custDataLst>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3.4.8  </a:t>
            </a:r>
            <a:r>
              <a:rPr lang="zh-CN" altLang="en-US" sz="2000" b="1" dirty="0">
                <a:latin typeface="仿宋" panose="02010609060101010101" charset="-122"/>
                <a:ea typeface="仿宋" panose="02010609060101010101" charset="-122"/>
                <a:cs typeface="仿宋" panose="02010609060101010101" charset="-122"/>
              </a:rPr>
              <a:t>安全验收</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）工作要求</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4" y="1719319"/>
          <a:ext cx="10490519" cy="3858394"/>
        </p:xfrm>
        <a:graphic>
          <a:graphicData uri="http://schemas.openxmlformats.org/drawingml/2006/table">
            <a:tbl>
              <a:tblPr>
                <a:tableStyleId>{5C22544A-7EE6-4342-B048-85BDC9FD1C3A}</a:tableStyleId>
              </a:tblPr>
              <a:tblGrid>
                <a:gridCol w="854926"/>
                <a:gridCol w="1711845"/>
                <a:gridCol w="2689598"/>
                <a:gridCol w="1496366"/>
                <a:gridCol w="1296016"/>
                <a:gridCol w="2441768"/>
              </a:tblGrid>
              <a:tr h="539292">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关键活动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时间</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主责单位</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相关单位</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595340">
                <a:tc>
                  <a:txBody>
                    <a:bodyPr/>
                    <a:lstStyle/>
                    <a:p>
                      <a:pPr marL="0" marR="36195"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1</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nchor="ctr"/>
                </a:tc>
                <a:tc>
                  <a:txBody>
                    <a:bodyPr/>
                    <a:lstStyle/>
                    <a:p>
                      <a:pPr marL="635"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悬挂验收合格牌或不合格标签</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tc>
                <a:tc>
                  <a:txBody>
                    <a:bodyPr/>
                    <a:lstStyle/>
                    <a:p>
                      <a:pPr marL="635"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应悬挂在设备本体上或与设备实施轮廓内的位置上，醒目牢靠</a:t>
                      </a:r>
                      <a:endParaRPr lang="zh-CN" altLang="en-US" sz="1100" b="1" kern="100" dirty="0">
                        <a:solidFill>
                          <a:srgbClr val="000000"/>
                        </a:solidFill>
                        <a:effectLst/>
                        <a:latin typeface="仿宋" panose="02010609060101010101" charset="-122"/>
                        <a:ea typeface="仿宋" panose="02010609060101010101" charset="-122"/>
                      </a:endParaRPr>
                    </a:p>
                  </a:txBody>
                  <a:tcPr marL="67945" marR="33020" marT="40640" anchor="ctr"/>
                </a:tc>
                <a:tc>
                  <a:txBody>
                    <a:bodyPr/>
                    <a:lstStyle/>
                    <a:p>
                      <a:pPr marL="118745"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验收后</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nchor="ctr"/>
                </a:tc>
                <a:tc>
                  <a:txBody>
                    <a:bodyPr/>
                    <a:lstStyle/>
                    <a:p>
                      <a:pPr marL="11811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验收组</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nchor="ctr"/>
                </a:tc>
                <a:tc>
                  <a:txBody>
                    <a:bodyPr/>
                    <a:lstStyle/>
                    <a:p>
                      <a:pPr marL="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安监部、工程技术部、</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nchor="ctr"/>
                </a:tc>
              </a:tr>
              <a:tr h="595340">
                <a:tc>
                  <a:txBody>
                    <a:bodyPr/>
                    <a:lstStyle/>
                    <a:p>
                      <a:pPr marL="0" marR="36195"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2</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nchor="ctr"/>
                </a:tc>
                <a:tc>
                  <a:txBody>
                    <a:bodyPr/>
                    <a:lstStyle/>
                    <a:p>
                      <a:pPr marL="635"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验收记录存档</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nchor="ctr"/>
                </a:tc>
                <a:tc>
                  <a:txBody>
                    <a:bodyPr/>
                    <a:lstStyle/>
                    <a:p>
                      <a:pPr marL="635"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收集各类安全验收记录并存档</a:t>
                      </a:r>
                      <a:endParaRPr lang="zh-CN" altLang="en-US" sz="1100" b="1" kern="100" dirty="0">
                        <a:solidFill>
                          <a:srgbClr val="000000"/>
                        </a:solidFill>
                        <a:effectLst/>
                        <a:latin typeface="仿宋" panose="02010609060101010101" charset="-122"/>
                        <a:ea typeface="仿宋" panose="02010609060101010101" charset="-122"/>
                      </a:endParaRPr>
                    </a:p>
                  </a:txBody>
                  <a:tcPr marL="67945" marR="33020" marT="40640" anchor="ctr"/>
                </a:tc>
                <a:tc>
                  <a:txBody>
                    <a:bodyPr/>
                    <a:lstStyle/>
                    <a:p>
                      <a:pPr marL="118745"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验收后</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nchor="ctr"/>
                </a:tc>
                <a:tc>
                  <a:txBody>
                    <a:bodyPr/>
                    <a:lstStyle/>
                    <a:p>
                      <a:pPr marL="0" marR="2286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安全工程师</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tc>
                <a:tc>
                  <a:txBody>
                    <a:bodyPr/>
                    <a:lstStyle/>
                    <a:p>
                      <a:pPr marL="0" marR="0" indent="0" algn="ctr">
                        <a:lnSpc>
                          <a:spcPct val="100000"/>
                        </a:lnSpc>
                        <a:spcAft>
                          <a:spcPts val="800"/>
                        </a:spcAft>
                      </a:pPr>
                      <a:r>
                        <a:rPr lang="zh-CN" altLang="en-US" sz="1100" b="1" kern="100">
                          <a:solidFill>
                            <a:srgbClr val="000000"/>
                          </a:solidFill>
                          <a:effectLst/>
                          <a:latin typeface="仿宋" panose="02010609060101010101" charset="-122"/>
                          <a:ea typeface="仿宋" panose="02010609060101010101" charset="-122"/>
                        </a:rPr>
                        <a:t> </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tc>
              </a:tr>
              <a:tr h="595340">
                <a:tc>
                  <a:txBody>
                    <a:bodyPr/>
                    <a:lstStyle/>
                    <a:p>
                      <a:pPr marL="0" marR="36195"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3</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tc>
                <a:tc>
                  <a:txBody>
                    <a:bodyPr/>
                    <a:lstStyle/>
                    <a:p>
                      <a:pPr marL="635"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验收合格牌</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tc>
                <a:tc>
                  <a:txBody>
                    <a:bodyPr/>
                    <a:lstStyle/>
                    <a:p>
                      <a:pPr marL="635"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验收人员当场验收并签发签字</a:t>
                      </a:r>
                      <a:endParaRPr lang="zh-CN" altLang="en-US" sz="1100" b="1" kern="100" dirty="0">
                        <a:solidFill>
                          <a:srgbClr val="000000"/>
                        </a:solidFill>
                        <a:effectLst/>
                        <a:latin typeface="仿宋" panose="02010609060101010101" charset="-122"/>
                        <a:ea typeface="仿宋" panose="02010609060101010101" charset="-122"/>
                      </a:endParaRPr>
                    </a:p>
                  </a:txBody>
                  <a:tcPr marL="67945" marR="33020" marT="40640"/>
                </a:tc>
                <a:tc>
                  <a:txBody>
                    <a:bodyPr/>
                    <a:lstStyle/>
                    <a:p>
                      <a:pPr marL="5207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验收当场</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tc>
                <a:tc>
                  <a:txBody>
                    <a:bodyPr/>
                    <a:lstStyle/>
                    <a:p>
                      <a:pPr marL="11811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验收组</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tc>
                <a:tc>
                  <a:txBody>
                    <a:bodyPr/>
                    <a:lstStyle/>
                    <a:p>
                      <a:pPr marL="0" marR="0" indent="0" algn="ctr">
                        <a:lnSpc>
                          <a:spcPct val="100000"/>
                        </a:lnSpc>
                        <a:spcAft>
                          <a:spcPts val="800"/>
                        </a:spcAft>
                      </a:pPr>
                      <a:r>
                        <a:rPr lang="zh-CN" altLang="en-US" sz="1100" b="1" kern="100">
                          <a:solidFill>
                            <a:srgbClr val="000000"/>
                          </a:solidFill>
                          <a:effectLst/>
                          <a:latin typeface="仿宋" panose="02010609060101010101" charset="-122"/>
                          <a:ea typeface="仿宋" panose="02010609060101010101" charset="-122"/>
                        </a:rPr>
                        <a:t> </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tc>
              </a:tr>
              <a:tr h="595340">
                <a:tc>
                  <a:txBody>
                    <a:bodyPr/>
                    <a:lstStyle/>
                    <a:p>
                      <a:pPr marL="0" marR="36195"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4</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tc>
                <a:tc>
                  <a:txBody>
                    <a:bodyPr/>
                    <a:lstStyle/>
                    <a:p>
                      <a:pPr marL="635"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不合格标签</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tc>
                <a:tc>
                  <a:txBody>
                    <a:bodyPr/>
                    <a:lstStyle/>
                    <a:p>
                      <a:pPr marL="635"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项目安全工程师签发</a:t>
                      </a:r>
                      <a:endParaRPr lang="zh-CN" altLang="en-US" sz="1100" b="1" kern="100" dirty="0">
                        <a:solidFill>
                          <a:srgbClr val="000000"/>
                        </a:solidFill>
                        <a:effectLst/>
                        <a:latin typeface="仿宋" panose="02010609060101010101" charset="-122"/>
                        <a:ea typeface="仿宋" panose="02010609060101010101" charset="-122"/>
                      </a:endParaRPr>
                    </a:p>
                  </a:txBody>
                  <a:tcPr marL="67945" marR="33020" marT="40640"/>
                </a:tc>
                <a:tc>
                  <a:txBody>
                    <a:bodyPr/>
                    <a:lstStyle/>
                    <a:p>
                      <a:pPr marL="5207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验收当场</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tc>
                <a:tc>
                  <a:txBody>
                    <a:bodyPr/>
                    <a:lstStyle/>
                    <a:p>
                      <a:pPr marL="5080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安全总监</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tc>
                <a:tc>
                  <a:txBody>
                    <a:bodyPr/>
                    <a:lstStyle/>
                    <a:p>
                      <a:pPr marL="0" marR="0" indent="0" algn="ctr">
                        <a:lnSpc>
                          <a:spcPct val="100000"/>
                        </a:lnSpc>
                        <a:spcAft>
                          <a:spcPts val="800"/>
                        </a:spcAft>
                      </a:pPr>
                      <a:r>
                        <a:rPr lang="zh-CN" altLang="en-US" sz="1100" b="1" kern="100">
                          <a:solidFill>
                            <a:srgbClr val="000000"/>
                          </a:solidFill>
                          <a:effectLst/>
                          <a:latin typeface="仿宋" panose="02010609060101010101" charset="-122"/>
                          <a:ea typeface="仿宋" panose="02010609060101010101" charset="-122"/>
                        </a:rPr>
                        <a:t> </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tc>
              </a:tr>
              <a:tr h="937742">
                <a:tc>
                  <a:txBody>
                    <a:bodyPr/>
                    <a:lstStyle/>
                    <a:p>
                      <a:pPr marL="0" marR="36195"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5</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nchor="ctr"/>
                </a:tc>
                <a:tc>
                  <a:txBody>
                    <a:bodyPr/>
                    <a:lstStyle/>
                    <a:p>
                      <a:pPr marL="635"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安全设施设备维护和整改</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nchor="ctr"/>
                </a:tc>
                <a:tc>
                  <a:txBody>
                    <a:bodyPr/>
                    <a:lstStyle/>
                    <a:p>
                      <a:pPr marL="635" marR="0" indent="0" algn="l">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使用单位有义务进行维护，若有被破坏未及时恢复的，追责责任工程师，安全工程师撤销合格牌，悬挂不合格标签。要求责任单位整改，完成后组织验收组验收。</a:t>
                      </a:r>
                      <a:endParaRPr lang="zh-CN" altLang="en-US" sz="1100" b="1" kern="100" dirty="0">
                        <a:solidFill>
                          <a:srgbClr val="000000"/>
                        </a:solidFill>
                        <a:effectLst/>
                        <a:latin typeface="仿宋" panose="02010609060101010101" charset="-122"/>
                        <a:ea typeface="仿宋" panose="02010609060101010101" charset="-122"/>
                      </a:endParaRPr>
                    </a:p>
                  </a:txBody>
                  <a:tcPr marL="67945" marR="33020" marT="40640"/>
                </a:tc>
                <a:tc>
                  <a:txBody>
                    <a:bodyPr/>
                    <a:lstStyle/>
                    <a:p>
                      <a:pPr marL="5207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现场检查</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nchor="ctr"/>
                </a:tc>
                <a:tc>
                  <a:txBody>
                    <a:bodyPr/>
                    <a:lstStyle/>
                    <a:p>
                      <a:pPr marL="0" marR="2286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责任工程师</a:t>
                      </a:r>
                      <a:endParaRPr lang="zh-CN" altLang="en-US" sz="1100" b="1" kern="100">
                        <a:solidFill>
                          <a:srgbClr val="000000"/>
                        </a:solidFill>
                        <a:effectLst/>
                        <a:latin typeface="仿宋" panose="02010609060101010101" charset="-122"/>
                        <a:ea typeface="仿宋" panose="02010609060101010101" charset="-122"/>
                      </a:endParaRPr>
                    </a:p>
                  </a:txBody>
                  <a:tcPr marL="67945" marR="33020" marT="40640" anchor="ctr"/>
                </a:tc>
                <a:tc>
                  <a:txBody>
                    <a:bodyPr/>
                    <a:lstStyle/>
                    <a:p>
                      <a:pPr marL="0" marR="0" indent="0" algn="ctr">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项目安全工程师</a:t>
                      </a:r>
                      <a:endParaRPr lang="zh-CN" altLang="en-US" sz="1100" b="1" kern="100" dirty="0">
                        <a:solidFill>
                          <a:srgbClr val="000000"/>
                        </a:solidFill>
                        <a:effectLst/>
                        <a:latin typeface="仿宋" panose="02010609060101010101" charset="-122"/>
                        <a:ea typeface="仿宋" panose="02010609060101010101" charset="-122"/>
                      </a:endParaRPr>
                    </a:p>
                  </a:txBody>
                  <a:tcPr marL="67945" marR="33020" marT="40640" anchor="ctr"/>
                </a:tc>
              </a:tr>
            </a:tbl>
          </a:graphicData>
        </a:graphic>
      </p:graphicFrame>
    </p:spTree>
  </p:cSld>
  <p:clrMapOvr>
    <a:masterClrMapping/>
  </p:clrMapOvr>
  <p:transition>
    <p:random/>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3.4.8  </a:t>
            </a:r>
            <a:r>
              <a:rPr lang="zh-CN" altLang="en-US" sz="2000" b="1" dirty="0">
                <a:latin typeface="仿宋" panose="02010609060101010101" charset="-122"/>
                <a:ea typeface="仿宋" panose="02010609060101010101" charset="-122"/>
                <a:cs typeface="仿宋" panose="02010609060101010101" charset="-122"/>
              </a:rPr>
              <a:t>安全验收</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）验收流程</a:t>
            </a:r>
            <a:endParaRPr lang="en-US" altLang="zh-CN" sz="1600" b="1" dirty="0">
              <a:latin typeface="仿宋" panose="02010609060101010101" charset="-122"/>
              <a:ea typeface="仿宋" panose="02010609060101010101" charset="-122"/>
              <a:cs typeface="仿宋" panose="02010609060101010101" charset="-122"/>
              <a:sym typeface="+mn-ea"/>
            </a:endParaRPr>
          </a:p>
        </p:txBody>
      </p:sp>
      <p:pic>
        <p:nvPicPr>
          <p:cNvPr id="10" name="Picture 10008"/>
          <p:cNvPicPr/>
          <p:nvPr/>
        </p:nvPicPr>
        <p:blipFill>
          <a:blip r:embed="rId1"/>
          <a:stretch>
            <a:fillRect/>
          </a:stretch>
        </p:blipFill>
        <p:spPr>
          <a:xfrm>
            <a:off x="4697143" y="1060585"/>
            <a:ext cx="6646710" cy="4736830"/>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608018"/>
            <a:ext cx="3315330" cy="2486497"/>
          </a:xfrm>
          <a:prstGeom prst="rect">
            <a:avLst/>
          </a:prstGeom>
          <a:effectLst>
            <a:outerShdw blurRad="76200" dir="18900000" sy="23000" kx="-1200000" algn="bl" rotWithShape="0">
              <a:prstClr val="black">
                <a:alpha val="20000"/>
              </a:prstClr>
            </a:outerShdw>
          </a:effectLst>
        </p:spPr>
      </p:pic>
    </p:spTree>
  </p:cSld>
  <p:clrMapOvr>
    <a:masterClrMapping/>
  </p:clrMapOvr>
  <p:transition>
    <p:rand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3.4.9  </a:t>
            </a:r>
            <a:r>
              <a:rPr lang="zh-CN" altLang="en-US" sz="2000" b="1" dirty="0">
                <a:latin typeface="仿宋" panose="02010609060101010101" charset="-122"/>
                <a:ea typeface="仿宋" panose="02010609060101010101" charset="-122"/>
                <a:cs typeface="仿宋" panose="02010609060101010101" charset="-122"/>
              </a:rPr>
              <a:t>危险作业许可</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）危险作业种类及管理要求</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4" y="1719319"/>
          <a:ext cx="10402872" cy="4610230"/>
        </p:xfrm>
        <a:graphic>
          <a:graphicData uri="http://schemas.openxmlformats.org/drawingml/2006/table">
            <a:tbl>
              <a:tblPr>
                <a:tableStyleId>{5C22544A-7EE6-4342-B048-85BDC9FD1C3A}</a:tableStyleId>
              </a:tblPr>
              <a:tblGrid>
                <a:gridCol w="851638"/>
                <a:gridCol w="1705261"/>
                <a:gridCol w="4840014"/>
                <a:gridCol w="1502979"/>
                <a:gridCol w="1502980"/>
              </a:tblGrid>
              <a:tr h="435302">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特种作业种类</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审批人</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工作文件</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480542">
                <a:tc>
                  <a:txBody>
                    <a:bodyPr/>
                    <a:lstStyle/>
                    <a:p>
                      <a:pPr marL="0" marR="1270" indent="0" algn="ctr">
                        <a:lnSpc>
                          <a:spcPct val="100000"/>
                        </a:lnSpc>
                        <a:spcAft>
                          <a:spcPts val="0"/>
                        </a:spcAft>
                      </a:pPr>
                      <a:r>
                        <a:rPr lang="en-US" altLang="zh-CN" sz="1100" b="1" kern="100" dirty="0">
                          <a:solidFill>
                            <a:srgbClr val="000000"/>
                          </a:solidFill>
                          <a:effectLst/>
                          <a:latin typeface="仿宋" panose="02010609060101010101" charset="-122"/>
                          <a:ea typeface="仿宋" panose="02010609060101010101" charset="-122"/>
                        </a:rPr>
                        <a:t>1</a:t>
                      </a:r>
                      <a:endParaRPr lang="zh-CN" altLang="en-US" sz="1100" b="1" kern="100" dirty="0">
                        <a:solidFill>
                          <a:srgbClr val="000000"/>
                        </a:solidFill>
                        <a:effectLst/>
                        <a:latin typeface="仿宋" panose="02010609060101010101" charset="-122"/>
                        <a:ea typeface="仿宋" panose="02010609060101010101" charset="-122"/>
                      </a:endParaRPr>
                    </a:p>
                  </a:txBody>
                  <a:tcPr marR="65405" marT="32385" anchor="ctr"/>
                </a:tc>
                <a:tc>
                  <a:txBody>
                    <a:bodyPr/>
                    <a:lstStyle/>
                    <a:p>
                      <a:pPr marL="0" marR="127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受限空间作业</a:t>
                      </a:r>
                      <a:endParaRPr lang="zh-CN" altLang="en-US" sz="1100" b="1" kern="100">
                        <a:solidFill>
                          <a:srgbClr val="000000"/>
                        </a:solidFill>
                        <a:effectLst/>
                        <a:latin typeface="仿宋" panose="02010609060101010101" charset="-122"/>
                        <a:ea typeface="仿宋" panose="02010609060101010101" charset="-122"/>
                      </a:endParaRPr>
                    </a:p>
                  </a:txBody>
                  <a:tcPr marR="65405" marT="32385" anchor="ctr"/>
                </a:tc>
                <a:tc>
                  <a:txBody>
                    <a:bodyPr/>
                    <a:lstStyle/>
                    <a:p>
                      <a:pPr marL="0"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作业前和作业过程中，对有毒有害气体进行检测监控，配置劳动防护用品、安排监护人。</a:t>
                      </a:r>
                      <a:endParaRPr lang="zh-CN" altLang="en-US" sz="1100" b="1" kern="100">
                        <a:solidFill>
                          <a:srgbClr val="000000"/>
                        </a:solidFill>
                        <a:effectLst/>
                        <a:latin typeface="仿宋" panose="02010609060101010101" charset="-122"/>
                        <a:ea typeface="仿宋" panose="02010609060101010101" charset="-122"/>
                      </a:endParaRPr>
                    </a:p>
                  </a:txBody>
                  <a:tcPr marR="65405" marT="32385"/>
                </a:tc>
                <a:tc rowSpan="8">
                  <a:txBody>
                    <a:bodyPr/>
                    <a:lstStyle/>
                    <a:p>
                      <a:pPr marL="118745" marR="0" indent="0" algn="ctr">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项目总工</a:t>
                      </a:r>
                      <a:endParaRPr lang="zh-CN" altLang="en-US" sz="1100" b="1" kern="100" dirty="0">
                        <a:solidFill>
                          <a:srgbClr val="000000"/>
                        </a:solidFill>
                        <a:effectLst/>
                        <a:latin typeface="仿宋" panose="02010609060101010101" charset="-122"/>
                        <a:ea typeface="仿宋" panose="02010609060101010101" charset="-122"/>
                      </a:endParaRPr>
                    </a:p>
                  </a:txBody>
                  <a:tcPr marL="67945" marR="33020" marT="40640" anchor="ctr"/>
                </a:tc>
                <a:tc rowSpan="8">
                  <a:txBody>
                    <a:bodyPr/>
                    <a:lstStyle/>
                    <a:p>
                      <a:pPr marL="118110" marR="0" indent="0" algn="ctr">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危险作业审批表</a:t>
                      </a:r>
                      <a:endParaRPr lang="zh-CN" altLang="en-US" sz="1100" b="1" kern="100" dirty="0">
                        <a:solidFill>
                          <a:srgbClr val="000000"/>
                        </a:solidFill>
                        <a:effectLst/>
                        <a:latin typeface="仿宋" panose="02010609060101010101" charset="-122"/>
                        <a:ea typeface="仿宋" panose="02010609060101010101" charset="-122"/>
                      </a:endParaRPr>
                    </a:p>
                  </a:txBody>
                  <a:tcPr marL="67945" marR="33020" marT="40640" anchor="ctr"/>
                </a:tc>
              </a:tr>
              <a:tr h="480542">
                <a:tc>
                  <a:txBody>
                    <a:bodyPr/>
                    <a:lstStyle/>
                    <a:p>
                      <a:pPr marL="0" marR="1270"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2</a:t>
                      </a:r>
                      <a:endParaRPr lang="zh-CN" altLang="en-US" sz="1100" b="1" kern="100">
                        <a:solidFill>
                          <a:srgbClr val="000000"/>
                        </a:solidFill>
                        <a:effectLst/>
                        <a:latin typeface="仿宋" panose="02010609060101010101" charset="-122"/>
                        <a:ea typeface="仿宋" panose="02010609060101010101" charset="-122"/>
                      </a:endParaRPr>
                    </a:p>
                  </a:txBody>
                  <a:tcPr marR="65405" marT="32385" anchor="ctr"/>
                </a:tc>
                <a:tc>
                  <a:txBody>
                    <a:bodyPr/>
                    <a:lstStyle/>
                    <a:p>
                      <a:pPr marL="145415"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电梯井内施工作业</a:t>
                      </a:r>
                      <a:endParaRPr lang="zh-CN" altLang="en-US" sz="1100" b="1" kern="100" dirty="0">
                        <a:solidFill>
                          <a:srgbClr val="000000"/>
                        </a:solidFill>
                        <a:effectLst/>
                        <a:latin typeface="仿宋" panose="02010609060101010101" charset="-122"/>
                        <a:ea typeface="仿宋" panose="02010609060101010101" charset="-122"/>
                      </a:endParaRPr>
                    </a:p>
                  </a:txBody>
                  <a:tcPr marR="65405" marT="32385" anchor="ctr"/>
                </a:tc>
                <a:tc>
                  <a:txBody>
                    <a:bodyPr/>
                    <a:lstStyle/>
                    <a:p>
                      <a:pPr marL="0" marR="0" indent="0">
                        <a:lnSpc>
                          <a:spcPct val="200000"/>
                        </a:lnSpc>
                        <a:spcAft>
                          <a:spcPts val="0"/>
                        </a:spcAft>
                      </a:pPr>
                      <a:r>
                        <a:rPr lang="zh-CN" altLang="en-US" sz="1100" b="1" kern="100" dirty="0">
                          <a:solidFill>
                            <a:srgbClr val="000000"/>
                          </a:solidFill>
                          <a:effectLst/>
                          <a:latin typeface="仿宋" panose="02010609060101010101" charset="-122"/>
                          <a:ea typeface="仿宋" panose="02010609060101010101" charset="-122"/>
                        </a:rPr>
                        <a:t>配置劳动防护用品、设置警戒区域、安排监护人。</a:t>
                      </a:r>
                      <a:endParaRPr lang="zh-CN" altLang="en-US" sz="1100" b="1" kern="100" dirty="0">
                        <a:solidFill>
                          <a:srgbClr val="000000"/>
                        </a:solidFill>
                        <a:effectLst/>
                        <a:latin typeface="仿宋" panose="02010609060101010101" charset="-122"/>
                        <a:ea typeface="仿宋" panose="02010609060101010101" charset="-122"/>
                      </a:endParaRPr>
                    </a:p>
                  </a:txBody>
                  <a:tcPr marR="65405" marT="32385"/>
                </a:tc>
                <a:tc vMerge="1">
                  <a:tcPr marL="67945" marR="33020" marT="40640" anchor="ctr"/>
                </a:tc>
                <a:tc vMerge="1">
                  <a:tcPr marL="67945" marR="33020" marT="40640"/>
                </a:tc>
              </a:tr>
              <a:tr h="480542">
                <a:tc>
                  <a:txBody>
                    <a:bodyPr/>
                    <a:lstStyle/>
                    <a:p>
                      <a:pPr marL="0" marR="1270"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3</a:t>
                      </a:r>
                      <a:endParaRPr lang="zh-CN" altLang="en-US" sz="1100" b="1" kern="100">
                        <a:solidFill>
                          <a:srgbClr val="000000"/>
                        </a:solidFill>
                        <a:effectLst/>
                        <a:latin typeface="仿宋" panose="02010609060101010101" charset="-122"/>
                        <a:ea typeface="仿宋" panose="02010609060101010101" charset="-122"/>
                      </a:endParaRPr>
                    </a:p>
                  </a:txBody>
                  <a:tcPr marR="65405" marT="32385"/>
                </a:tc>
                <a:tc>
                  <a:txBody>
                    <a:bodyPr/>
                    <a:lstStyle/>
                    <a:p>
                      <a:pPr marL="145415"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防护设施拆除作业</a:t>
                      </a:r>
                      <a:endParaRPr lang="zh-CN" altLang="en-US" sz="1100" b="1" kern="100" dirty="0">
                        <a:solidFill>
                          <a:srgbClr val="000000"/>
                        </a:solidFill>
                        <a:effectLst/>
                        <a:latin typeface="仿宋" panose="02010609060101010101" charset="-122"/>
                        <a:ea typeface="仿宋" panose="02010609060101010101" charset="-122"/>
                      </a:endParaRPr>
                    </a:p>
                  </a:txBody>
                  <a:tcPr marR="65405" marT="32385"/>
                </a:tc>
                <a:tc rowSpan="3">
                  <a:txBody>
                    <a:bodyPr/>
                    <a:lstStyle/>
                    <a:p>
                      <a:pPr marL="0" marR="0" indent="0">
                        <a:lnSpc>
                          <a:spcPct val="100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nSpc>
                          <a:spcPct val="100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nSpc>
                          <a:spcPct val="100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nSpc>
                          <a:spcPct val="100000"/>
                        </a:lnSpc>
                        <a:spcAft>
                          <a:spcPts val="0"/>
                        </a:spcAft>
                      </a:pPr>
                      <a:endParaRPr lang="en-US" altLang="zh-CN" sz="1100" b="1" kern="100" dirty="0">
                        <a:solidFill>
                          <a:srgbClr val="000000"/>
                        </a:solidFill>
                        <a:effectLst/>
                        <a:latin typeface="仿宋" panose="02010609060101010101" charset="-122"/>
                        <a:ea typeface="仿宋" panose="02010609060101010101" charset="-122"/>
                      </a:endParaRPr>
                    </a:p>
                    <a:p>
                      <a:pPr marL="0"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采取临时防护或加固补救措施、配置劳防用品、设置警戒区域、安排监护人。</a:t>
                      </a:r>
                      <a:endParaRPr lang="zh-CN" altLang="en-US" sz="1100" b="1" kern="100" dirty="0">
                        <a:solidFill>
                          <a:srgbClr val="000000"/>
                        </a:solidFill>
                        <a:effectLst/>
                        <a:latin typeface="仿宋" panose="02010609060101010101" charset="-122"/>
                        <a:ea typeface="仿宋" panose="02010609060101010101" charset="-122"/>
                      </a:endParaRPr>
                    </a:p>
                  </a:txBody>
                  <a:tcPr marR="65405" marT="32385"/>
                </a:tc>
                <a:tc vMerge="1">
                  <a:tcPr marL="67945" marR="33020" marT="40640"/>
                </a:tc>
                <a:tc vMerge="1">
                  <a:tcPr marL="67945" marR="33020" marT="40640"/>
                </a:tc>
              </a:tr>
              <a:tr h="480542">
                <a:tc>
                  <a:txBody>
                    <a:bodyPr/>
                    <a:lstStyle/>
                    <a:p>
                      <a:pPr marL="0" marR="1270"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4</a:t>
                      </a:r>
                      <a:endParaRPr lang="zh-CN" altLang="en-US" sz="1100" b="1" kern="100">
                        <a:solidFill>
                          <a:srgbClr val="000000"/>
                        </a:solidFill>
                        <a:effectLst/>
                        <a:latin typeface="仿宋" panose="02010609060101010101" charset="-122"/>
                        <a:ea typeface="仿宋" panose="02010609060101010101" charset="-122"/>
                      </a:endParaRPr>
                    </a:p>
                  </a:txBody>
                  <a:tcPr marR="65405" marT="32385"/>
                </a:tc>
                <a:tc>
                  <a:txBody>
                    <a:bodyPr/>
                    <a:lstStyle/>
                    <a:p>
                      <a:pPr marL="0" marR="127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脚手架拆除作业</a:t>
                      </a:r>
                      <a:endParaRPr lang="zh-CN" altLang="en-US" sz="1100" b="1" kern="100">
                        <a:solidFill>
                          <a:srgbClr val="000000"/>
                        </a:solidFill>
                        <a:effectLst/>
                        <a:latin typeface="仿宋" panose="02010609060101010101" charset="-122"/>
                        <a:ea typeface="仿宋" panose="02010609060101010101" charset="-122"/>
                      </a:endParaRPr>
                    </a:p>
                  </a:txBody>
                  <a:tcPr marR="65405" marT="32385"/>
                </a:tc>
                <a:tc vMerge="1">
                  <a:tcPr marR="65405" marT="32385"/>
                </a:tc>
                <a:tc vMerge="1">
                  <a:tcPr marL="67945" marR="33020" marT="40640"/>
                </a:tc>
                <a:tc vMerge="1">
                  <a:tcPr marL="67945" marR="33020" marT="40640"/>
                </a:tc>
              </a:tr>
              <a:tr h="480542">
                <a:tc>
                  <a:txBody>
                    <a:bodyPr/>
                    <a:lstStyle/>
                    <a:p>
                      <a:pPr marL="0" marR="1270"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5</a:t>
                      </a:r>
                      <a:endParaRPr lang="zh-CN" altLang="en-US" sz="1100" b="1" kern="100">
                        <a:solidFill>
                          <a:srgbClr val="000000"/>
                        </a:solidFill>
                        <a:effectLst/>
                        <a:latin typeface="仿宋" panose="02010609060101010101" charset="-122"/>
                        <a:ea typeface="仿宋" panose="02010609060101010101" charset="-122"/>
                      </a:endParaRPr>
                    </a:p>
                  </a:txBody>
                  <a:tcPr marR="65405" marT="32385"/>
                </a:tc>
                <a:tc>
                  <a:txBody>
                    <a:bodyPr/>
                    <a:lstStyle/>
                    <a:p>
                      <a:pPr marL="79375"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建、构筑物拆除作业</a:t>
                      </a:r>
                      <a:endParaRPr lang="zh-CN" altLang="en-US" sz="1100" b="1" kern="100">
                        <a:solidFill>
                          <a:srgbClr val="000000"/>
                        </a:solidFill>
                        <a:effectLst/>
                        <a:latin typeface="仿宋" panose="02010609060101010101" charset="-122"/>
                        <a:ea typeface="仿宋" panose="02010609060101010101" charset="-122"/>
                      </a:endParaRPr>
                    </a:p>
                  </a:txBody>
                  <a:tcPr marR="65405" marT="32385"/>
                </a:tc>
                <a:tc vMerge="1">
                  <a:tcPr marR="65405" marT="32385"/>
                </a:tc>
                <a:tc vMerge="1">
                  <a:tcPr marL="67945" marR="33020" marT="40640" anchor="ctr"/>
                </a:tc>
                <a:tc vMerge="1">
                  <a:tcPr marL="67945" marR="33020" marT="40640" anchor="ctr"/>
                </a:tc>
              </a:tr>
              <a:tr h="480542">
                <a:tc>
                  <a:txBody>
                    <a:bodyPr/>
                    <a:lstStyle/>
                    <a:p>
                      <a:pPr marL="0" marR="1270"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6</a:t>
                      </a:r>
                      <a:endParaRPr lang="zh-CN" altLang="en-US" sz="1100" b="1" kern="100">
                        <a:solidFill>
                          <a:srgbClr val="000000"/>
                        </a:solidFill>
                        <a:effectLst/>
                        <a:latin typeface="仿宋" panose="02010609060101010101" charset="-122"/>
                        <a:ea typeface="仿宋" panose="02010609060101010101" charset="-122"/>
                      </a:endParaRPr>
                    </a:p>
                  </a:txBody>
                  <a:tcPr marR="65405" marT="32385"/>
                </a:tc>
                <a:tc>
                  <a:txBody>
                    <a:bodyPr/>
                    <a:lstStyle/>
                    <a:p>
                      <a:pPr marL="0" marR="127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起重吊装作业</a:t>
                      </a:r>
                      <a:endParaRPr lang="zh-CN" altLang="en-US" sz="1100" b="1" kern="100">
                        <a:solidFill>
                          <a:srgbClr val="000000"/>
                        </a:solidFill>
                        <a:effectLst/>
                        <a:latin typeface="仿宋" panose="02010609060101010101" charset="-122"/>
                        <a:ea typeface="仿宋" panose="02010609060101010101" charset="-122"/>
                      </a:endParaRPr>
                    </a:p>
                  </a:txBody>
                  <a:tcPr marR="65405" marT="32385"/>
                </a:tc>
                <a:tc rowSpan="2">
                  <a:txBody>
                    <a:bodyPr/>
                    <a:lstStyle/>
                    <a:p>
                      <a:pPr marL="0"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设置警戒区域、专人指挥。</a:t>
                      </a:r>
                      <a:endParaRPr lang="zh-CN" altLang="en-US" sz="1100" b="1" kern="100" dirty="0">
                        <a:solidFill>
                          <a:srgbClr val="000000"/>
                        </a:solidFill>
                        <a:effectLst/>
                        <a:latin typeface="仿宋" panose="02010609060101010101" charset="-122"/>
                        <a:ea typeface="仿宋" panose="02010609060101010101" charset="-122"/>
                      </a:endParaRPr>
                    </a:p>
                  </a:txBody>
                  <a:tcPr marR="65405" marT="32385" anchor="ctr"/>
                </a:tc>
                <a:tc vMerge="1">
                  <a:tcPr marL="67945" marR="33020" marT="40640" anchor="ctr"/>
                </a:tc>
                <a:tc vMerge="1">
                  <a:tcPr marL="67945" marR="33020" marT="40640" anchor="ctr"/>
                </a:tc>
              </a:tr>
              <a:tr h="480542">
                <a:tc>
                  <a:txBody>
                    <a:bodyPr/>
                    <a:lstStyle/>
                    <a:p>
                      <a:pPr marL="0" marR="1270"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7</a:t>
                      </a:r>
                      <a:endParaRPr lang="zh-CN" altLang="en-US" sz="1100" b="1" kern="100">
                        <a:solidFill>
                          <a:srgbClr val="000000"/>
                        </a:solidFill>
                        <a:effectLst/>
                        <a:latin typeface="仿宋" panose="02010609060101010101" charset="-122"/>
                        <a:ea typeface="仿宋" panose="02010609060101010101" charset="-122"/>
                      </a:endParaRPr>
                    </a:p>
                  </a:txBody>
                  <a:tcPr marR="65405" marT="32385" anchor="ctr"/>
                </a:tc>
                <a:tc>
                  <a:txBody>
                    <a:bodyPr/>
                    <a:lstStyle/>
                    <a:p>
                      <a:pPr marL="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起重机械安装、拆除及顶升作业</a:t>
                      </a:r>
                      <a:endParaRPr lang="zh-CN" altLang="en-US" sz="1100" b="1" kern="100">
                        <a:solidFill>
                          <a:srgbClr val="000000"/>
                        </a:solidFill>
                        <a:effectLst/>
                        <a:latin typeface="仿宋" panose="02010609060101010101" charset="-122"/>
                        <a:ea typeface="仿宋" panose="02010609060101010101" charset="-122"/>
                      </a:endParaRPr>
                    </a:p>
                  </a:txBody>
                  <a:tcPr marR="65405" marT="32385"/>
                </a:tc>
                <a:tc vMerge="1">
                  <a:tcPr marR="65405" marT="32385"/>
                </a:tc>
                <a:tc vMerge="1">
                  <a:tcPr marL="67945" marR="33020" marT="40640" anchor="ctr"/>
                </a:tc>
                <a:tc vMerge="1">
                  <a:tcPr marL="67945" marR="33020" marT="40640" anchor="ctr"/>
                </a:tc>
              </a:tr>
              <a:tr h="330592">
                <a:tc>
                  <a:txBody>
                    <a:bodyPr/>
                    <a:lstStyle/>
                    <a:p>
                      <a:pPr marL="0" marR="1270"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8</a:t>
                      </a:r>
                      <a:endParaRPr lang="zh-CN" altLang="en-US" sz="1100" b="1" kern="100">
                        <a:solidFill>
                          <a:srgbClr val="000000"/>
                        </a:solidFill>
                        <a:effectLst/>
                        <a:latin typeface="仿宋" panose="02010609060101010101" charset="-122"/>
                        <a:ea typeface="仿宋" panose="02010609060101010101" charset="-122"/>
                      </a:endParaRPr>
                    </a:p>
                  </a:txBody>
                  <a:tcPr marR="65405" marT="32385"/>
                </a:tc>
                <a:tc>
                  <a:txBody>
                    <a:bodyPr/>
                    <a:lstStyle/>
                    <a:p>
                      <a:pPr marL="0" marR="3175"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动火作业</a:t>
                      </a:r>
                      <a:endParaRPr lang="zh-CN" altLang="en-US" sz="1100" b="1" kern="100">
                        <a:solidFill>
                          <a:srgbClr val="000000"/>
                        </a:solidFill>
                        <a:effectLst/>
                        <a:latin typeface="仿宋" panose="02010609060101010101" charset="-122"/>
                        <a:ea typeface="仿宋" panose="02010609060101010101" charset="-122"/>
                      </a:endParaRPr>
                    </a:p>
                  </a:txBody>
                  <a:tcPr marR="65405" marT="32385"/>
                </a:tc>
                <a:tc>
                  <a:txBody>
                    <a:bodyPr/>
                    <a:lstStyle/>
                    <a:p>
                      <a:pPr marL="0" marR="0" indent="0" algn="just">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配置劳动防护用品、灭火器、接火斗或采取防火隔离措施，安排监护人。</a:t>
                      </a:r>
                      <a:endParaRPr lang="zh-CN" altLang="en-US" sz="1100" b="1" kern="100" dirty="0">
                        <a:solidFill>
                          <a:srgbClr val="000000"/>
                        </a:solidFill>
                        <a:effectLst/>
                        <a:latin typeface="仿宋" panose="02010609060101010101" charset="-122"/>
                        <a:ea typeface="仿宋" panose="02010609060101010101" charset="-122"/>
                      </a:endParaRPr>
                    </a:p>
                  </a:txBody>
                  <a:tcPr marR="65405" marT="32385"/>
                </a:tc>
                <a:tc vMerge="1">
                  <a:tcPr marL="67945" marR="33020" marT="40640" anchor="ctr"/>
                </a:tc>
                <a:tc vMerge="1">
                  <a:tcPr marL="67945" marR="33020" marT="40640" anchor="ctr"/>
                </a:tc>
              </a:tr>
              <a:tr h="480542">
                <a:tc>
                  <a:txBody>
                    <a:bodyPr/>
                    <a:lstStyle/>
                    <a:p>
                      <a:pPr marL="63500" marR="0"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9</a:t>
                      </a:r>
                      <a:endParaRPr lang="zh-CN" altLang="en-US" sz="1100" b="1" kern="100">
                        <a:solidFill>
                          <a:srgbClr val="000000"/>
                        </a:solidFill>
                        <a:effectLst/>
                        <a:latin typeface="仿宋" panose="02010609060101010101" charset="-122"/>
                        <a:ea typeface="仿宋" panose="02010609060101010101" charset="-122"/>
                      </a:endParaRPr>
                    </a:p>
                  </a:txBody>
                  <a:tcPr marR="65405" marT="32385" anchor="ctr"/>
                </a:tc>
                <a:tc>
                  <a:txBody>
                    <a:bodyPr/>
                    <a:lstStyle/>
                    <a:p>
                      <a:pPr marL="62865"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爆破</a:t>
                      </a:r>
                      <a:endParaRPr lang="zh-CN" altLang="en-US" sz="1100" b="1" kern="100">
                        <a:solidFill>
                          <a:srgbClr val="000000"/>
                        </a:solidFill>
                        <a:effectLst/>
                        <a:latin typeface="仿宋" panose="02010609060101010101" charset="-122"/>
                        <a:ea typeface="仿宋" panose="02010609060101010101" charset="-122"/>
                      </a:endParaRPr>
                    </a:p>
                  </a:txBody>
                  <a:tcPr marR="65405" marT="32385" anchor="ctr"/>
                </a:tc>
                <a:tc>
                  <a:txBody>
                    <a:bodyPr/>
                    <a:lstStyle/>
                    <a:p>
                      <a:pPr marL="67945"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设置警戒区域，安排监护人。</a:t>
                      </a:r>
                      <a:endParaRPr lang="zh-CN" altLang="en-US" sz="1100" b="1" kern="100">
                        <a:solidFill>
                          <a:srgbClr val="000000"/>
                        </a:solidFill>
                        <a:effectLst/>
                        <a:latin typeface="仿宋" panose="02010609060101010101" charset="-122"/>
                        <a:ea typeface="仿宋" panose="02010609060101010101" charset="-122"/>
                      </a:endParaRPr>
                    </a:p>
                  </a:txBody>
                  <a:tcPr marR="65405" marT="32385" anchor="ctr"/>
                </a:tc>
                <a:tc>
                  <a:txBody>
                    <a:bodyPr/>
                    <a:lstStyle/>
                    <a:p>
                      <a:pPr marL="69215"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项目理批审并报公安部门审批</a:t>
                      </a:r>
                      <a:endParaRPr lang="zh-CN" altLang="en-US" sz="1100" b="1" kern="100" dirty="0">
                        <a:solidFill>
                          <a:srgbClr val="000000"/>
                        </a:solidFill>
                        <a:effectLst/>
                        <a:latin typeface="仿宋" panose="02010609060101010101" charset="-122"/>
                        <a:ea typeface="仿宋" panose="02010609060101010101" charset="-122"/>
                      </a:endParaRPr>
                    </a:p>
                  </a:txBody>
                  <a:tcPr marR="65405" marT="32385"/>
                </a:tc>
                <a:tc>
                  <a:txBody>
                    <a:bodyPr/>
                    <a:lstStyle/>
                    <a:p>
                      <a:pPr>
                        <a:lnSpc>
                          <a:spcPct val="100000"/>
                        </a:lnSpc>
                      </a:pPr>
                      <a:r>
                        <a:rPr lang="zh-CN" altLang="en-US" sz="1100" b="1" kern="1200" dirty="0">
                          <a:solidFill>
                            <a:schemeClr val="dk1"/>
                          </a:solidFill>
                          <a:effectLst/>
                          <a:latin typeface="仿宋" panose="02010609060101010101" charset="-122"/>
                          <a:ea typeface="仿宋" panose="02010609060101010101" charset="-122"/>
                          <a:cs typeface="+mn-cs"/>
                        </a:rPr>
                        <a:t>按 公 安部门 规 定执行</a:t>
                      </a:r>
                      <a:endParaRPr lang="zh-CN" altLang="en-US" sz="1100" b="1" kern="1200" dirty="0">
                        <a:solidFill>
                          <a:schemeClr val="dk1"/>
                        </a:solidFill>
                        <a:effectLst/>
                        <a:latin typeface="仿宋" panose="02010609060101010101" charset="-122"/>
                        <a:ea typeface="仿宋" panose="02010609060101010101" charset="-122"/>
                        <a:cs typeface="+mn-cs"/>
                      </a:endParaRPr>
                    </a:p>
                  </a:txBody>
                  <a:tcPr marR="65405" marT="32385"/>
                </a:tc>
              </a:tr>
            </a:tbl>
          </a:graphicData>
        </a:graphic>
      </p:graphicFrame>
    </p:spTree>
  </p:cSld>
  <p:clrMapOvr>
    <a:masterClrMapping/>
  </p:clrMapOvr>
  <p:transition>
    <p:random/>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37211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3.4.9  </a:t>
            </a:r>
            <a:r>
              <a:rPr lang="zh-CN" altLang="en-US" sz="2000" b="1" dirty="0">
                <a:latin typeface="仿宋" panose="02010609060101010101" charset="-122"/>
                <a:ea typeface="仿宋" panose="02010609060101010101" charset="-122"/>
                <a:cs typeface="仿宋" panose="02010609060101010101" charset="-122"/>
              </a:rPr>
              <a:t>危险作业许可</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110" y="969010"/>
            <a:ext cx="11395710" cy="5031105"/>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）危险作业许可审批流程</a:t>
            </a:r>
            <a:endParaRPr lang="en-US" altLang="zh-CN" sz="1600" b="1"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400" b="1" dirty="0">
                <a:latin typeface="仿宋" panose="02010609060101010101" charset="-122"/>
                <a:ea typeface="仿宋" panose="02010609060101010101" charset="-122"/>
                <a:cs typeface="仿宋" panose="02010609060101010101" charset="-122"/>
                <a:sym typeface="+mn-ea"/>
              </a:rPr>
              <a:t>  1)</a:t>
            </a:r>
            <a:r>
              <a:rPr lang="zh-CN" altLang="en-US" sz="1400" b="1" dirty="0">
                <a:latin typeface="仿宋" panose="02010609060101010101" charset="-122"/>
                <a:ea typeface="仿宋" panose="02010609060101010101" charset="-122"/>
                <a:cs typeface="仿宋" panose="02010609060101010101" charset="-122"/>
                <a:sym typeface="+mn-ea"/>
              </a:rPr>
              <a:t>作业申请：危险作业开始前，作业实施单位应落实作业现场各项安全控制及应急措施，填写对应危险作业审批表，提出危险作业申请。</a:t>
            </a:r>
            <a:endParaRPr lang="zh-CN" altLang="en-US" sz="1400" b="1"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400" b="1" dirty="0">
                <a:latin typeface="仿宋" panose="02010609060101010101" charset="-122"/>
                <a:ea typeface="仿宋" panose="02010609060101010101" charset="-122"/>
                <a:cs typeface="仿宋" panose="02010609060101010101" charset="-122"/>
                <a:sym typeface="+mn-ea"/>
              </a:rPr>
              <a:t>  2)</a:t>
            </a:r>
            <a:r>
              <a:rPr lang="zh-CN" altLang="en-US" sz="1400" b="1" dirty="0">
                <a:latin typeface="仿宋" panose="02010609060101010101" charset="-122"/>
                <a:ea typeface="仿宋" panose="02010609060101010101" charset="-122"/>
                <a:cs typeface="仿宋" panose="02010609060101010101" charset="-122"/>
                <a:sym typeface="+mn-ea"/>
              </a:rPr>
              <a:t>风险评估：项目专业工程师和安全工程师对该危险作业进行作业安全分析及现场审核，确认是否具备危险作业条件；在各项安全措施满足  要求的前提下，签字确认并报下一步审批。</a:t>
            </a:r>
            <a:endParaRPr lang="zh-CN" altLang="en-US" sz="1400" b="1"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400" b="1" dirty="0">
                <a:latin typeface="仿宋" panose="02010609060101010101" charset="-122"/>
                <a:ea typeface="仿宋" panose="02010609060101010101" charset="-122"/>
                <a:cs typeface="仿宋" panose="02010609060101010101" charset="-122"/>
                <a:sym typeface="+mn-ea"/>
              </a:rPr>
              <a:t>  3)</a:t>
            </a:r>
            <a:r>
              <a:rPr lang="zh-CN" altLang="en-US" sz="1400" b="1" dirty="0">
                <a:latin typeface="仿宋" panose="02010609060101010101" charset="-122"/>
                <a:ea typeface="仿宋" panose="02010609060101010101" charset="-122"/>
                <a:cs typeface="仿宋" panose="02010609060101010101" charset="-122"/>
                <a:sym typeface="+mn-ea"/>
              </a:rPr>
              <a:t>作业审批：项目经理（爆破作业）或总工</a:t>
            </a:r>
            <a:r>
              <a:rPr lang="en-US" altLang="zh-CN" sz="1400" b="1" dirty="0">
                <a:latin typeface="仿宋" panose="02010609060101010101" charset="-122"/>
                <a:ea typeface="仿宋" panose="02010609060101010101" charset="-122"/>
                <a:cs typeface="仿宋" panose="02010609060101010101" charset="-122"/>
                <a:sym typeface="+mn-ea"/>
              </a:rPr>
              <a:t>/</a:t>
            </a:r>
            <a:r>
              <a:rPr lang="zh-CN" altLang="en-US" sz="1400" b="1" dirty="0">
                <a:latin typeface="仿宋" panose="02010609060101010101" charset="-122"/>
                <a:ea typeface="仿宋" panose="02010609060101010101" charset="-122"/>
                <a:cs typeface="仿宋" panose="02010609060101010101" charset="-122"/>
                <a:sym typeface="+mn-ea"/>
              </a:rPr>
              <a:t>生产经理（除爆破作业外其他危险作业）在确定各项安全措施已落实到位后，签字审批。</a:t>
            </a:r>
            <a:endParaRPr lang="zh-CN" altLang="en-US" sz="1400" b="1"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400" b="1" dirty="0">
                <a:latin typeface="仿宋" panose="02010609060101010101" charset="-122"/>
                <a:ea typeface="仿宋" panose="02010609060101010101" charset="-122"/>
                <a:cs typeface="仿宋" panose="02010609060101010101" charset="-122"/>
                <a:sym typeface="+mn-ea"/>
              </a:rPr>
              <a:t>  4)</a:t>
            </a:r>
            <a:r>
              <a:rPr lang="zh-CN" altLang="en-US" sz="1400" b="1" dirty="0">
                <a:latin typeface="仿宋" panose="02010609060101010101" charset="-122"/>
                <a:ea typeface="仿宋" panose="02010609060101010101" charset="-122"/>
                <a:cs typeface="仿宋" panose="02010609060101010101" charset="-122"/>
                <a:sym typeface="+mn-ea"/>
              </a:rPr>
              <a:t>作业人员安全交底：实施作业人员应在作业前接受专业工程师进行的相关的安全交底，并在签名栏签字确认。</a:t>
            </a:r>
            <a:endParaRPr lang="zh-CN" altLang="en-US" sz="1400" b="1"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400" b="1" dirty="0">
                <a:latin typeface="仿宋" panose="02010609060101010101" charset="-122"/>
                <a:ea typeface="仿宋" panose="02010609060101010101" charset="-122"/>
                <a:cs typeface="仿宋" panose="02010609060101010101" charset="-122"/>
                <a:sym typeface="+mn-ea"/>
              </a:rPr>
              <a:t>  5)</a:t>
            </a:r>
            <a:r>
              <a:rPr lang="zh-CN" altLang="en-US" sz="1400" b="1" dirty="0">
                <a:latin typeface="仿宋" panose="02010609060101010101" charset="-122"/>
                <a:ea typeface="仿宋" panose="02010609060101010101" charset="-122"/>
                <a:cs typeface="仿宋" panose="02010609060101010101" charset="-122"/>
                <a:sym typeface="+mn-ea"/>
              </a:rPr>
              <a:t>实施作业：作业人员应根据许可证要求进行作业，并在作业区结合可视化手段公示已审批许可；作业监护人应对危险作业过程进行全程旁</a:t>
            </a:r>
            <a:endParaRPr lang="en-US" altLang="zh-CN" sz="1400" b="1"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400" b="1" dirty="0">
                <a:latin typeface="仿宋" panose="02010609060101010101" charset="-122"/>
                <a:ea typeface="仿宋" panose="02010609060101010101" charset="-122"/>
                <a:cs typeface="仿宋" panose="02010609060101010101" charset="-122"/>
                <a:sym typeface="+mn-ea"/>
              </a:rPr>
              <a:t>  </a:t>
            </a:r>
            <a:r>
              <a:rPr lang="zh-CN" altLang="en-US" sz="1400" b="1" dirty="0">
                <a:latin typeface="仿宋" panose="02010609060101010101" charset="-122"/>
                <a:ea typeface="仿宋" panose="02010609060101010101" charset="-122"/>
                <a:cs typeface="仿宋" panose="02010609060101010101" charset="-122"/>
                <a:sym typeface="+mn-ea"/>
              </a:rPr>
              <a:t>站；专业工程师进行日常巡视；安全工程师在危险作业许可未关闭前，每天负责检查危险作业审批、签发和安全措施落实情况；每周负责检</a:t>
            </a:r>
            <a:endParaRPr lang="en-US" altLang="zh-CN" sz="1400" b="1"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400" b="1" dirty="0">
                <a:latin typeface="仿宋" panose="02010609060101010101" charset="-122"/>
                <a:ea typeface="仿宋" panose="02010609060101010101" charset="-122"/>
                <a:cs typeface="仿宋" panose="02010609060101010101" charset="-122"/>
                <a:sym typeface="+mn-ea"/>
              </a:rPr>
              <a:t>  </a:t>
            </a:r>
            <a:r>
              <a:rPr lang="zh-CN" altLang="en-US" sz="1400" b="1" dirty="0">
                <a:latin typeface="仿宋" panose="02010609060101010101" charset="-122"/>
                <a:ea typeface="仿宋" panose="02010609060101010101" charset="-122"/>
                <a:cs typeface="仿宋" panose="02010609060101010101" charset="-122"/>
                <a:sym typeface="+mn-ea"/>
              </a:rPr>
              <a:t>查危险作业许可管理情况。</a:t>
            </a:r>
            <a:endParaRPr lang="zh-CN" altLang="en-US" sz="1400" b="1" dirty="0">
              <a:latin typeface="仿宋" panose="02010609060101010101" charset="-122"/>
              <a:ea typeface="仿宋" panose="02010609060101010101" charset="-122"/>
              <a:cs typeface="仿宋" panose="02010609060101010101" charset="-122"/>
              <a:sym typeface="+mn-ea"/>
            </a:endParaRPr>
          </a:p>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）危险作业许可失效情形</a:t>
            </a:r>
            <a:endParaRPr lang="zh-CN" altLang="en-US" sz="1600" b="1" dirty="0">
              <a:latin typeface="仿宋" panose="02010609060101010101" charset="-122"/>
              <a:ea typeface="仿宋" panose="02010609060101010101" charset="-122"/>
              <a:cs typeface="仿宋" panose="02010609060101010101" charset="-122"/>
              <a:sym typeface="+mn-ea"/>
            </a:endParaRPr>
          </a:p>
          <a:p>
            <a:pPr>
              <a:lnSpc>
                <a:spcPct val="150000"/>
              </a:lnSpc>
            </a:pPr>
            <a:r>
              <a:rPr lang="zh-CN" altLang="en-US" sz="1400" b="1" dirty="0">
                <a:latin typeface="仿宋" panose="02010609060101010101" charset="-122"/>
                <a:ea typeface="仿宋" panose="02010609060101010101" charset="-122"/>
                <a:cs typeface="仿宋" panose="02010609060101010101" charset="-122"/>
                <a:sym typeface="+mn-ea"/>
              </a:rPr>
              <a:t>  危险作业许可有效时限最长不超过 </a:t>
            </a:r>
            <a:r>
              <a:rPr lang="en-US" altLang="zh-CN" sz="1400" b="1" dirty="0">
                <a:latin typeface="仿宋" panose="02010609060101010101" charset="-122"/>
                <a:ea typeface="仿宋" panose="02010609060101010101" charset="-122"/>
                <a:cs typeface="仿宋" panose="02010609060101010101" charset="-122"/>
                <a:sym typeface="+mn-ea"/>
              </a:rPr>
              <a:t>24 </a:t>
            </a:r>
            <a:r>
              <a:rPr lang="zh-CN" altLang="en-US" sz="1400" b="1" dirty="0">
                <a:latin typeface="仿宋" panose="02010609060101010101" charset="-122"/>
                <a:ea typeface="仿宋" panose="02010609060101010101" charset="-122"/>
                <a:cs typeface="仿宋" panose="02010609060101010101" charset="-122"/>
                <a:sym typeface="+mn-ea"/>
              </a:rPr>
              <a:t>小时。发生以下情况，则危险作业许可立即失效：</a:t>
            </a:r>
            <a:endParaRPr lang="zh-CN" altLang="en-US" sz="1400" b="1"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400" b="1" dirty="0">
                <a:latin typeface="仿宋" panose="02010609060101010101" charset="-122"/>
                <a:ea typeface="仿宋" panose="02010609060101010101" charset="-122"/>
                <a:cs typeface="仿宋" panose="02010609060101010101" charset="-122"/>
                <a:sym typeface="+mn-ea"/>
              </a:rPr>
              <a:t>  1)</a:t>
            </a:r>
            <a:r>
              <a:rPr lang="zh-CN" altLang="en-US" sz="1400" b="1" dirty="0">
                <a:latin typeface="仿宋" panose="02010609060101010101" charset="-122"/>
                <a:ea typeface="仿宋" panose="02010609060101010101" charset="-122"/>
                <a:cs typeface="仿宋" panose="02010609060101010101" charset="-122"/>
                <a:sym typeface="+mn-ea"/>
              </a:rPr>
              <a:t>现场条件发生变化，作业许可中的管控措施无法有效控制时。</a:t>
            </a:r>
            <a:endParaRPr lang="zh-CN" altLang="en-US" sz="1400" b="1"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400" b="1" dirty="0">
                <a:latin typeface="仿宋" panose="02010609060101010101" charset="-122"/>
                <a:ea typeface="仿宋" panose="02010609060101010101" charset="-122"/>
                <a:cs typeface="仿宋" panose="02010609060101010101" charset="-122"/>
                <a:sym typeface="+mn-ea"/>
              </a:rPr>
              <a:t>  2)</a:t>
            </a:r>
            <a:r>
              <a:rPr lang="zh-CN" altLang="en-US" sz="1400" b="1" dirty="0">
                <a:latin typeface="仿宋" panose="02010609060101010101" charset="-122"/>
                <a:ea typeface="仿宋" panose="02010609060101010101" charset="-122"/>
                <a:cs typeface="仿宋" panose="02010609060101010101" charset="-122"/>
                <a:sym typeface="+mn-ea"/>
              </a:rPr>
              <a:t>主要作业人员及主要工作内容发生变化时。</a:t>
            </a:r>
            <a:endParaRPr lang="zh-CN" altLang="en-US" sz="1400" b="1"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400" b="1" dirty="0">
                <a:latin typeface="仿宋" panose="02010609060101010101" charset="-122"/>
                <a:ea typeface="仿宋" panose="02010609060101010101" charset="-122"/>
                <a:cs typeface="仿宋" panose="02010609060101010101" charset="-122"/>
                <a:sym typeface="+mn-ea"/>
              </a:rPr>
              <a:t>  3)</a:t>
            </a:r>
            <a:r>
              <a:rPr lang="zh-CN" altLang="en-US" sz="1400" b="1" dirty="0">
                <a:latin typeface="仿宋" panose="02010609060101010101" charset="-122"/>
                <a:ea typeface="仿宋" panose="02010609060101010101" charset="-122"/>
                <a:cs typeface="仿宋" panose="02010609060101010101" charset="-122"/>
                <a:sym typeface="+mn-ea"/>
              </a:rPr>
              <a:t>危险作业区域扩大或危险作业许可时间延长时。</a:t>
            </a:r>
            <a:endParaRPr lang="zh-CN" altLang="en-US" sz="1400" b="1"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400" b="1" dirty="0">
                <a:latin typeface="仿宋" panose="02010609060101010101" charset="-122"/>
                <a:ea typeface="仿宋" panose="02010609060101010101" charset="-122"/>
                <a:cs typeface="仿宋" panose="02010609060101010101" charset="-122"/>
                <a:sym typeface="+mn-ea"/>
              </a:rPr>
              <a:t>  4)</a:t>
            </a:r>
            <a:r>
              <a:rPr lang="zh-CN" altLang="en-US" sz="1400" b="1" dirty="0">
                <a:latin typeface="仿宋" panose="02010609060101010101" charset="-122"/>
                <a:ea typeface="仿宋" panose="02010609060101010101" charset="-122"/>
                <a:cs typeface="仿宋" panose="02010609060101010101" charset="-122"/>
                <a:sym typeface="+mn-ea"/>
              </a:rPr>
              <a:t>发生险情需要撤离时。作业许可失效后，不得恢复停止的相关作业，作业许可申请人须重新申请新的作业许可。 </a:t>
            </a:r>
            <a:endParaRPr lang="en-US" altLang="zh-CN" sz="1400" b="1" dirty="0">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3.4.10  </a:t>
            </a:r>
            <a:r>
              <a:rPr lang="zh-CN" altLang="en-US" sz="2000" b="1" dirty="0">
                <a:solidFill>
                  <a:schemeClr val="tx1"/>
                </a:solidFill>
                <a:latin typeface="仿宋" panose="02010609060101010101" charset="-122"/>
                <a:ea typeface="仿宋" panose="02010609060101010101" charset="-122"/>
                <a:cs typeface="仿宋" panose="02010609060101010101" charset="-122"/>
              </a:rPr>
              <a:t>现场消防管理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）项目消防安全管理职责</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4" y="1719319"/>
          <a:ext cx="9902691" cy="4357632"/>
        </p:xfrm>
        <a:graphic>
          <a:graphicData uri="http://schemas.openxmlformats.org/drawingml/2006/table">
            <a:tbl>
              <a:tblPr>
                <a:tableStyleId>{5C22544A-7EE6-4342-B048-85BDC9FD1C3A}</a:tableStyleId>
              </a:tblPr>
              <a:tblGrid>
                <a:gridCol w="941286"/>
                <a:gridCol w="1884766"/>
                <a:gridCol w="2961286"/>
                <a:gridCol w="1662169"/>
                <a:gridCol w="2453184"/>
              </a:tblGrid>
              <a:tr h="593316">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关键活动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主责部门</a:t>
                      </a:r>
                      <a:r>
                        <a:rPr lang="en-US" altLang="zh-CN" sz="1400" b="1" kern="100" dirty="0">
                          <a:solidFill>
                            <a:schemeClr val="bg1"/>
                          </a:solidFill>
                          <a:effectLst/>
                          <a:latin typeface="仿宋" panose="02010609060101010101" charset="-122"/>
                          <a:ea typeface="仿宋" panose="02010609060101010101" charset="-122"/>
                        </a:rPr>
                        <a:t>/</a:t>
                      </a:r>
                      <a:r>
                        <a:rPr lang="zh-CN" altLang="en-US" sz="1400" b="1" kern="100" dirty="0">
                          <a:solidFill>
                            <a:schemeClr val="bg1"/>
                          </a:solidFill>
                          <a:effectLst/>
                          <a:latin typeface="仿宋" panose="02010609060101010101" charset="-122"/>
                          <a:ea typeface="仿宋" panose="02010609060101010101" charset="-122"/>
                        </a:rPr>
                        <a:t>人员</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相关单位</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654978">
                <a:tc>
                  <a:txBody>
                    <a:bodyPr/>
                    <a:lstStyle/>
                    <a:p>
                      <a:pPr marL="137160" marR="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1</a:t>
                      </a:r>
                      <a:endParaRPr lang="zh-CN" altLang="en-US" sz="1100" b="1" kern="100" dirty="0">
                        <a:solidFill>
                          <a:srgbClr val="000000"/>
                        </a:solidFill>
                        <a:effectLst/>
                        <a:latin typeface="仿宋" panose="02010609060101010101" charset="-122"/>
                        <a:ea typeface="仿宋" panose="02010609060101010101" charset="-122"/>
                      </a:endParaRPr>
                    </a:p>
                  </a:txBody>
                  <a:tcPr marL="2540" marT="40005" anchor="ctr"/>
                </a:tc>
                <a:tc>
                  <a:txBody>
                    <a:bodyPr/>
                    <a:lstStyle/>
                    <a:p>
                      <a:pPr marL="8318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建立制度</a:t>
                      </a:r>
                      <a:endParaRPr lang="zh-CN" altLang="en-US" sz="1100" b="1" kern="100">
                        <a:solidFill>
                          <a:srgbClr val="000000"/>
                        </a:solidFill>
                        <a:effectLst/>
                        <a:latin typeface="仿宋" panose="02010609060101010101" charset="-122"/>
                        <a:ea typeface="仿宋" panose="02010609060101010101" charset="-122"/>
                      </a:endParaRPr>
                    </a:p>
                  </a:txBody>
                  <a:tcPr marL="2540" marT="40005" anchor="ctr"/>
                </a:tc>
                <a:tc>
                  <a:txBody>
                    <a:bodyPr/>
                    <a:lstStyle/>
                    <a:p>
                      <a:pPr marL="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制定项目部消防安全管理制度和操作规程，明确工作职责和要求等。</a:t>
                      </a:r>
                      <a:endParaRPr lang="zh-CN" altLang="en-US" sz="1100" b="1" kern="100" dirty="0">
                        <a:solidFill>
                          <a:srgbClr val="000000"/>
                        </a:solidFill>
                        <a:effectLst/>
                        <a:latin typeface="仿宋" panose="02010609060101010101" charset="-122"/>
                        <a:ea typeface="仿宋" panose="02010609060101010101" charset="-122"/>
                      </a:endParaRPr>
                    </a:p>
                  </a:txBody>
                  <a:tcPr marL="2540" marT="40005"/>
                </a:tc>
                <a:tc>
                  <a:txBody>
                    <a:bodyPr/>
                    <a:lstStyle/>
                    <a:p>
                      <a:pPr marL="15811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项目安监部</a:t>
                      </a:r>
                      <a:endParaRPr lang="zh-CN" altLang="en-US" sz="1100" b="1" kern="100">
                        <a:solidFill>
                          <a:srgbClr val="000000"/>
                        </a:solidFill>
                        <a:effectLst/>
                        <a:latin typeface="仿宋" panose="02010609060101010101" charset="-122"/>
                        <a:ea typeface="仿宋" panose="02010609060101010101" charset="-122"/>
                      </a:endParaRPr>
                    </a:p>
                  </a:txBody>
                  <a:tcPr marL="2540" marT="40005" anchor="ctr"/>
                </a:tc>
                <a:tc>
                  <a:txBody>
                    <a:bodyPr/>
                    <a:lstStyle/>
                    <a:p>
                      <a:pPr marL="16002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工程技术部</a:t>
                      </a:r>
                      <a:endParaRPr lang="zh-CN" altLang="en-US" sz="1100" b="1" kern="100">
                        <a:solidFill>
                          <a:srgbClr val="000000"/>
                        </a:solidFill>
                        <a:effectLst/>
                        <a:latin typeface="仿宋" panose="02010609060101010101" charset="-122"/>
                        <a:ea typeface="仿宋" panose="02010609060101010101" charset="-122"/>
                      </a:endParaRPr>
                    </a:p>
                  </a:txBody>
                  <a:tcPr marL="2540" marT="40005" anchor="ctr"/>
                </a:tc>
              </a:tr>
              <a:tr h="654978">
                <a:tc>
                  <a:txBody>
                    <a:bodyPr/>
                    <a:lstStyle/>
                    <a:p>
                      <a:pPr marL="137160" marR="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2</a:t>
                      </a:r>
                      <a:endParaRPr lang="zh-CN" altLang="en-US" sz="1100" b="1" kern="100" dirty="0">
                        <a:solidFill>
                          <a:srgbClr val="000000"/>
                        </a:solidFill>
                        <a:effectLst/>
                        <a:latin typeface="仿宋" panose="02010609060101010101" charset="-122"/>
                        <a:ea typeface="仿宋" panose="02010609060101010101" charset="-122"/>
                      </a:endParaRPr>
                    </a:p>
                  </a:txBody>
                  <a:tcPr marL="2540" marT="40005"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建立消防组织</a:t>
                      </a:r>
                      <a:endParaRPr lang="zh-CN" altLang="en-US" sz="1100" b="1" kern="100" dirty="0">
                        <a:solidFill>
                          <a:srgbClr val="000000"/>
                        </a:solidFill>
                        <a:effectLst/>
                        <a:latin typeface="仿宋" panose="02010609060101010101" charset="-122"/>
                        <a:ea typeface="仿宋" panose="02010609060101010101" charset="-122"/>
                      </a:endParaRPr>
                    </a:p>
                  </a:txBody>
                  <a:tcPr marL="2540" marT="40005"/>
                </a:tc>
                <a:tc>
                  <a:txBody>
                    <a:bodyPr/>
                    <a:lstStyle/>
                    <a:p>
                      <a:pPr marL="0" marR="2921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根据需要，建立项目志愿消防队等多种形式的消防组织，开展群众性自防自救工作。</a:t>
                      </a:r>
                      <a:endParaRPr lang="zh-CN" altLang="en-US" sz="1100" b="1" kern="100" dirty="0">
                        <a:solidFill>
                          <a:srgbClr val="000000"/>
                        </a:solidFill>
                        <a:effectLst/>
                        <a:latin typeface="仿宋" panose="02010609060101010101" charset="-122"/>
                        <a:ea typeface="仿宋" panose="02010609060101010101" charset="-122"/>
                      </a:endParaRPr>
                    </a:p>
                  </a:txBody>
                  <a:tcPr marL="2540" marT="40005"/>
                </a:tc>
                <a:tc>
                  <a:txBody>
                    <a:bodyPr/>
                    <a:lstStyle/>
                    <a:p>
                      <a:pPr marL="22352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endParaRPr lang="zh-CN" altLang="en-US" sz="1100" b="1" kern="100">
                        <a:solidFill>
                          <a:srgbClr val="000000"/>
                        </a:solidFill>
                        <a:effectLst/>
                        <a:latin typeface="仿宋" panose="02010609060101010101" charset="-122"/>
                        <a:ea typeface="仿宋" panose="02010609060101010101" charset="-122"/>
                      </a:endParaRPr>
                    </a:p>
                  </a:txBody>
                  <a:tcPr marL="2540" marT="40005" anchor="ctr"/>
                </a:tc>
                <a:tc>
                  <a:txBody>
                    <a:bodyPr/>
                    <a:lstStyle/>
                    <a:p>
                      <a:pPr marL="2730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工程技术部、安监部、物资部等</a:t>
                      </a:r>
                      <a:endParaRPr lang="zh-CN" altLang="en-US" sz="1100" b="1" kern="100" dirty="0">
                        <a:solidFill>
                          <a:srgbClr val="000000"/>
                        </a:solidFill>
                        <a:effectLst/>
                        <a:latin typeface="仿宋" panose="02010609060101010101" charset="-122"/>
                        <a:ea typeface="仿宋" panose="02010609060101010101" charset="-122"/>
                      </a:endParaRPr>
                    </a:p>
                  </a:txBody>
                  <a:tcPr marL="2540" marT="40005"/>
                </a:tc>
              </a:tr>
              <a:tr h="1799382">
                <a:tc>
                  <a:txBody>
                    <a:bodyPr/>
                    <a:lstStyle/>
                    <a:p>
                      <a:pPr marL="137160"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3</a:t>
                      </a:r>
                      <a:endParaRPr lang="zh-CN" altLang="en-US" sz="1100" b="1" kern="100">
                        <a:solidFill>
                          <a:srgbClr val="000000"/>
                        </a:solidFill>
                        <a:effectLst/>
                        <a:latin typeface="仿宋" panose="02010609060101010101" charset="-122"/>
                        <a:ea typeface="仿宋" panose="02010609060101010101" charset="-122"/>
                      </a:endParaRPr>
                    </a:p>
                  </a:txBody>
                  <a:tcPr marL="2540" marT="40005" anchor="ctr"/>
                </a:tc>
                <a:tc>
                  <a:txBody>
                    <a:bodyPr/>
                    <a:lstStyle/>
                    <a:p>
                      <a:pPr marL="1651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消防安全重点单位管理</a:t>
                      </a:r>
                      <a:endParaRPr lang="zh-CN" altLang="en-US" sz="1100" b="1" kern="100" dirty="0">
                        <a:solidFill>
                          <a:srgbClr val="000000"/>
                        </a:solidFill>
                        <a:effectLst/>
                        <a:latin typeface="仿宋" panose="02010609060101010101" charset="-122"/>
                        <a:ea typeface="仿宋" panose="02010609060101010101" charset="-122"/>
                      </a:endParaRPr>
                    </a:p>
                  </a:txBody>
                  <a:tcPr marL="2540" marT="40005" anchor="ctr"/>
                </a:tc>
                <a:tc>
                  <a:txBody>
                    <a:bodyPr/>
                    <a:lstStyle/>
                    <a:p>
                      <a:pPr marL="0" marR="29210" indent="0" algn="l">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、确定消防安全管理人，组织实施本单位的消防安全管理工作；</a:t>
                      </a:r>
                      <a:r>
                        <a:rPr lang="en-US" altLang="zh-CN" sz="1100" b="1" kern="100" dirty="0">
                          <a:solidFill>
                            <a:srgbClr val="000000"/>
                          </a:solidFill>
                          <a:effectLst/>
                          <a:latin typeface="仿宋" panose="02010609060101010101" charset="-122"/>
                          <a:ea typeface="仿宋" panose="02010609060101010101" charset="-122"/>
                        </a:rPr>
                        <a:t>2</a:t>
                      </a:r>
                      <a:r>
                        <a:rPr lang="zh-CN" altLang="en-US" sz="1100" b="1" kern="100" dirty="0">
                          <a:solidFill>
                            <a:srgbClr val="000000"/>
                          </a:solidFill>
                          <a:effectLst/>
                          <a:latin typeface="仿宋" panose="02010609060101010101" charset="-122"/>
                          <a:ea typeface="仿宋" panose="02010609060101010101" charset="-122"/>
                        </a:rPr>
                        <a:t>、建立消防档案，确定消防安全重点部位，设置防火标志，实行严格管理；</a:t>
                      </a:r>
                      <a:r>
                        <a:rPr lang="en-US" altLang="zh-CN" sz="1100" b="1" kern="100" dirty="0">
                          <a:solidFill>
                            <a:srgbClr val="000000"/>
                          </a:solidFill>
                          <a:effectLst/>
                          <a:latin typeface="仿宋" panose="02010609060101010101" charset="-122"/>
                          <a:ea typeface="仿宋" panose="02010609060101010101" charset="-122"/>
                        </a:rPr>
                        <a:t>3</a:t>
                      </a:r>
                      <a:r>
                        <a:rPr lang="zh-CN" altLang="en-US" sz="1100" b="1" kern="100" dirty="0">
                          <a:solidFill>
                            <a:srgbClr val="000000"/>
                          </a:solidFill>
                          <a:effectLst/>
                          <a:latin typeface="仿宋" panose="02010609060101010101" charset="-122"/>
                          <a:ea typeface="仿宋" panose="02010609060101010101" charset="-122"/>
                        </a:rPr>
                        <a:t>、实行每日防火巡查，并建立巡查记录；</a:t>
                      </a:r>
                      <a:r>
                        <a:rPr lang="en-US" altLang="zh-CN" sz="1100" b="1" kern="100" dirty="0">
                          <a:solidFill>
                            <a:srgbClr val="000000"/>
                          </a:solidFill>
                          <a:effectLst/>
                          <a:latin typeface="仿宋" panose="02010609060101010101" charset="-122"/>
                          <a:ea typeface="仿宋" panose="02010609060101010101" charset="-122"/>
                        </a:rPr>
                        <a:t>4</a:t>
                      </a:r>
                      <a:r>
                        <a:rPr lang="zh-CN" altLang="en-US" sz="1100" b="1" kern="100" dirty="0">
                          <a:solidFill>
                            <a:srgbClr val="000000"/>
                          </a:solidFill>
                          <a:effectLst/>
                          <a:latin typeface="仿宋" panose="02010609060101010101" charset="-122"/>
                          <a:ea typeface="仿宋" panose="02010609060101010101" charset="-122"/>
                        </a:rPr>
                        <a:t>、对职工进行岗前消防安全培训，定期组织消防安全培训和消防演练。</a:t>
                      </a:r>
                      <a:endParaRPr lang="zh-CN" altLang="en-US" sz="1100" b="1" kern="100" dirty="0">
                        <a:solidFill>
                          <a:srgbClr val="000000"/>
                        </a:solidFill>
                        <a:effectLst/>
                        <a:latin typeface="仿宋" panose="02010609060101010101" charset="-122"/>
                        <a:ea typeface="仿宋" panose="02010609060101010101" charset="-122"/>
                      </a:endParaRPr>
                    </a:p>
                  </a:txBody>
                  <a:tcPr marL="2540" marT="40005"/>
                </a:tc>
                <a:tc>
                  <a:txBody>
                    <a:bodyPr/>
                    <a:lstStyle/>
                    <a:p>
                      <a:pPr marL="22352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项目经理</a:t>
                      </a:r>
                      <a:endParaRPr lang="zh-CN" altLang="en-US" sz="1100" b="1" kern="100" dirty="0">
                        <a:solidFill>
                          <a:srgbClr val="000000"/>
                        </a:solidFill>
                        <a:effectLst/>
                        <a:latin typeface="仿宋" panose="02010609060101010101" charset="-122"/>
                        <a:ea typeface="仿宋" panose="02010609060101010101" charset="-122"/>
                      </a:endParaRPr>
                    </a:p>
                  </a:txBody>
                  <a:tcPr marL="2540" marT="40005" anchor="ctr"/>
                </a:tc>
                <a:tc>
                  <a:txBody>
                    <a:bodyPr/>
                    <a:lstStyle/>
                    <a:p>
                      <a:pPr marL="22669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项目全员</a:t>
                      </a:r>
                      <a:endParaRPr lang="zh-CN" altLang="en-US" sz="1100" b="1" kern="100">
                        <a:solidFill>
                          <a:srgbClr val="000000"/>
                        </a:solidFill>
                        <a:effectLst/>
                        <a:latin typeface="仿宋" panose="02010609060101010101" charset="-122"/>
                        <a:ea typeface="仿宋" panose="02010609060101010101" charset="-122"/>
                      </a:endParaRPr>
                    </a:p>
                  </a:txBody>
                  <a:tcPr marL="2540" marT="40005" anchor="ctr"/>
                </a:tc>
              </a:tr>
              <a:tr h="654978">
                <a:tc>
                  <a:txBody>
                    <a:bodyPr/>
                    <a:lstStyle/>
                    <a:p>
                      <a:pPr marL="137160" marR="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4</a:t>
                      </a:r>
                      <a:endParaRPr lang="zh-CN" altLang="en-US" sz="1100" b="1" kern="100">
                        <a:solidFill>
                          <a:srgbClr val="000000"/>
                        </a:solidFill>
                        <a:effectLst/>
                        <a:latin typeface="仿宋" panose="02010609060101010101" charset="-122"/>
                        <a:ea typeface="仿宋" panose="02010609060101010101" charset="-122"/>
                      </a:endParaRPr>
                    </a:p>
                  </a:txBody>
                  <a:tcPr marL="2540" marT="40005" anchor="ctr"/>
                </a:tc>
                <a:tc>
                  <a:txBody>
                    <a:bodyPr/>
                    <a:lstStyle/>
                    <a:p>
                      <a:pPr marL="83185"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防火检查</a:t>
                      </a:r>
                      <a:endParaRPr lang="zh-CN" altLang="en-US" sz="1100" b="1" kern="100">
                        <a:solidFill>
                          <a:srgbClr val="000000"/>
                        </a:solidFill>
                        <a:effectLst/>
                        <a:latin typeface="仿宋" panose="02010609060101010101" charset="-122"/>
                        <a:ea typeface="仿宋" panose="02010609060101010101" charset="-122"/>
                      </a:endParaRPr>
                    </a:p>
                  </a:txBody>
                  <a:tcPr marL="2540" marT="40005" anchor="ctr"/>
                </a:tc>
                <a:tc>
                  <a:txBody>
                    <a:bodyPr/>
                    <a:lstStyle/>
                    <a:p>
                      <a:pPr marL="0" marR="0" indent="0" algn="l">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定期组织消防安全进行检查、和火灾隐患排查。</a:t>
                      </a:r>
                      <a:endParaRPr lang="zh-CN" altLang="en-US" sz="1100" b="1" kern="100" dirty="0">
                        <a:solidFill>
                          <a:srgbClr val="000000"/>
                        </a:solidFill>
                        <a:effectLst/>
                        <a:latin typeface="仿宋" panose="02010609060101010101" charset="-122"/>
                        <a:ea typeface="仿宋" panose="02010609060101010101" charset="-122"/>
                      </a:endParaRPr>
                    </a:p>
                  </a:txBody>
                  <a:tcPr marL="2540" marT="40005"/>
                </a:tc>
                <a:tc>
                  <a:txBody>
                    <a:bodyPr/>
                    <a:lstStyle/>
                    <a:p>
                      <a:pPr marL="223520" marR="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项目经理</a:t>
                      </a:r>
                      <a:endParaRPr lang="zh-CN" altLang="en-US" sz="1100" b="1" kern="100">
                        <a:solidFill>
                          <a:srgbClr val="000000"/>
                        </a:solidFill>
                        <a:effectLst/>
                        <a:latin typeface="仿宋" panose="02010609060101010101" charset="-122"/>
                        <a:ea typeface="仿宋" panose="02010609060101010101" charset="-122"/>
                      </a:endParaRPr>
                    </a:p>
                  </a:txBody>
                  <a:tcPr marL="2540" marT="40005" anchor="ctr"/>
                </a:tc>
                <a:tc>
                  <a:txBody>
                    <a:bodyPr/>
                    <a:lstStyle/>
                    <a:p>
                      <a:pPr marL="226695"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项目全员</a:t>
                      </a:r>
                      <a:endParaRPr lang="zh-CN" altLang="en-US" sz="1100" b="1" kern="100" dirty="0">
                        <a:solidFill>
                          <a:srgbClr val="000000"/>
                        </a:solidFill>
                        <a:effectLst/>
                        <a:latin typeface="仿宋" panose="02010609060101010101" charset="-122"/>
                        <a:ea typeface="仿宋" panose="02010609060101010101" charset="-122"/>
                      </a:endParaRPr>
                    </a:p>
                  </a:txBody>
                  <a:tcPr marL="2540" marT="40005" anchor="ctr"/>
                </a:tc>
              </a:tr>
            </a:tbl>
          </a:graphicData>
        </a:graphic>
      </p:graphicFrame>
    </p:spTree>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3.4.10  </a:t>
            </a:r>
            <a:r>
              <a:rPr lang="zh-CN" altLang="en-US" sz="2000" b="1" dirty="0">
                <a:solidFill>
                  <a:schemeClr val="tx1"/>
                </a:solidFill>
                <a:latin typeface="仿宋" panose="02010609060101010101" charset="-122"/>
                <a:ea typeface="仿宋" panose="02010609060101010101" charset="-122"/>
                <a:cs typeface="仿宋" panose="02010609060101010101" charset="-122"/>
              </a:rPr>
              <a:t>现场消防管理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）项目消防管理要求</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4" y="1719319"/>
          <a:ext cx="10623589" cy="4748813"/>
        </p:xfrm>
        <a:graphic>
          <a:graphicData uri="http://schemas.openxmlformats.org/drawingml/2006/table">
            <a:tbl>
              <a:tblPr>
                <a:tableStyleId>{5C22544A-7EE6-4342-B048-85BDC9FD1C3A}</a:tableStyleId>
              </a:tblPr>
              <a:tblGrid>
                <a:gridCol w="633506"/>
                <a:gridCol w="1460938"/>
                <a:gridCol w="5239407"/>
                <a:gridCol w="1177158"/>
                <a:gridCol w="1082566"/>
                <a:gridCol w="1030014"/>
              </a:tblGrid>
              <a:tr h="435302">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关键活动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时间要求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主责岗位</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相关部门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480542">
                <a:tc>
                  <a:txBody>
                    <a:bodyPr/>
                    <a:lstStyle/>
                    <a:p>
                      <a:pPr marL="66675" marR="0" indent="0" algn="l">
                        <a:lnSpc>
                          <a:spcPct val="100000"/>
                        </a:lnSpc>
                        <a:spcAft>
                          <a:spcPts val="0"/>
                        </a:spcAft>
                      </a:pPr>
                      <a:r>
                        <a:rPr lang="en-US" altLang="zh-CN" sz="1100" b="1" kern="100" dirty="0">
                          <a:solidFill>
                            <a:srgbClr val="000000"/>
                          </a:solidFill>
                          <a:effectLst/>
                          <a:latin typeface="仿宋" panose="02010609060101010101" charset="-122"/>
                          <a:ea typeface="仿宋" panose="02010609060101010101" charset="-122"/>
                        </a:rPr>
                        <a:t>1</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0" indent="0" algn="ctr">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制定消防安全管理制度</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635"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应包括消防安全教育培训制度、可燃及易燃易爆危险品管理制度、动火审批制度、“三用”（用火、用电、用气）管理制度、消防安全检查制度、应急管理制度、生活区消防管理制度、消防设施配备及使用管理制度等</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tc>
                <a:tc>
                  <a:txBody>
                    <a:bodyPr/>
                    <a:lstStyle/>
                    <a:p>
                      <a:pPr marL="7620" marR="0" indent="0" algn="just">
                        <a:lnSpc>
                          <a:spcPct val="100000"/>
                        </a:lnSpc>
                        <a:spcAft>
                          <a:spcPts val="390"/>
                        </a:spcAft>
                      </a:pPr>
                      <a:r>
                        <a:rPr lang="zh-CN" altLang="en-US" sz="1100" b="1" kern="100" dirty="0">
                          <a:solidFill>
                            <a:srgbClr val="000000"/>
                          </a:solidFill>
                          <a:effectLst/>
                          <a:latin typeface="仿宋" panose="02010609060101010101" charset="-122"/>
                          <a:ea typeface="仿宋" panose="02010609060101010101" charset="-122"/>
                        </a:rPr>
                        <a:t>开工后</a:t>
                      </a:r>
                      <a:r>
                        <a:rPr lang="en-US" altLang="zh-CN" sz="1100" b="1" kern="100" dirty="0">
                          <a:solidFill>
                            <a:srgbClr val="000000"/>
                          </a:solidFill>
                          <a:effectLst/>
                          <a:latin typeface="仿宋" panose="02010609060101010101" charset="-122"/>
                          <a:ea typeface="仿宋" panose="02010609060101010101" charset="-122"/>
                        </a:rPr>
                        <a:t>45 </a:t>
                      </a:r>
                      <a:r>
                        <a:rPr lang="zh-CN" altLang="en-US" sz="1100" b="1" kern="100" dirty="0">
                          <a:solidFill>
                            <a:srgbClr val="000000"/>
                          </a:solidFill>
                          <a:effectLst/>
                          <a:latin typeface="仿宋" panose="02010609060101010101" charset="-122"/>
                          <a:ea typeface="仿宋" panose="02010609060101010101" charset="-122"/>
                        </a:rPr>
                        <a:t>日内</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13335"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项目经理</a:t>
                      </a:r>
                      <a:endParaRPr lang="zh-CN" altLang="en-US" sz="1400" b="1" kern="10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0" indent="0" algn="ctr">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项目总工</a:t>
                      </a:r>
                      <a:endParaRPr lang="zh-CN" altLang="en-US" sz="1400" b="1" kern="100" dirty="0">
                        <a:solidFill>
                          <a:srgbClr val="000000"/>
                        </a:solidFill>
                        <a:effectLst/>
                        <a:latin typeface="仿宋" panose="02010609060101010101" charset="-122"/>
                        <a:ea typeface="仿宋" panose="02010609060101010101" charset="-122"/>
                      </a:endParaRPr>
                    </a:p>
                  </a:txBody>
                  <a:tcPr marL="68580" marR="3175" marT="40005" anchor="ctr"/>
                </a:tc>
              </a:tr>
              <a:tr h="480542">
                <a:tc>
                  <a:txBody>
                    <a:bodyPr/>
                    <a:lstStyle/>
                    <a:p>
                      <a:pPr marL="66675" marR="0" indent="0" algn="l">
                        <a:lnSpc>
                          <a:spcPct val="100000"/>
                        </a:lnSpc>
                        <a:spcAft>
                          <a:spcPts val="0"/>
                        </a:spcAft>
                      </a:pPr>
                      <a:r>
                        <a:rPr lang="en-US" altLang="zh-CN" sz="1100" b="1" kern="100" dirty="0">
                          <a:solidFill>
                            <a:srgbClr val="000000"/>
                          </a:solidFill>
                          <a:effectLst/>
                          <a:latin typeface="仿宋" panose="02010609060101010101" charset="-122"/>
                          <a:ea typeface="仿宋" panose="02010609060101010101" charset="-122"/>
                        </a:rPr>
                        <a:t>2</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0" indent="0" algn="ctr">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编制消防专项方案，制定安全技术措施</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635" marR="0" indent="0">
                        <a:lnSpc>
                          <a:spcPct val="100000"/>
                        </a:lnSpc>
                        <a:spcAft>
                          <a:spcPts val="345"/>
                        </a:spcAft>
                      </a:pPr>
                      <a:r>
                        <a:rPr lang="zh-CN" altLang="en-US" sz="1100" b="1" kern="100" dirty="0">
                          <a:solidFill>
                            <a:srgbClr val="000000"/>
                          </a:solidFill>
                          <a:effectLst/>
                          <a:latin typeface="仿宋" panose="02010609060101010101" charset="-122"/>
                          <a:ea typeface="仿宋" panose="02010609060101010101" charset="-122"/>
                        </a:rPr>
                        <a:t>专项方案中应明确各施工阶段消防管理措</a:t>
                      </a:r>
                      <a:endParaRPr lang="zh-CN" altLang="en-US" sz="1100" b="1" kern="100" dirty="0">
                        <a:solidFill>
                          <a:srgbClr val="000000"/>
                        </a:solidFill>
                        <a:effectLst/>
                        <a:latin typeface="仿宋" panose="02010609060101010101" charset="-122"/>
                        <a:ea typeface="仿宋" panose="02010609060101010101" charset="-122"/>
                      </a:endParaRPr>
                    </a:p>
                    <a:p>
                      <a:pPr marL="635"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施，主要包括可能导致火灾事故的危险源辨识、管理及控制措施、临时消防设施配备及平面布置、临时疏散及应急通道规划、材料堆场及库房布置、消防警示标识布置等内容。</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tc>
                <a:tc>
                  <a:txBody>
                    <a:bodyPr/>
                    <a:lstStyle/>
                    <a:p>
                      <a:pPr marL="21590" marR="8255" indent="-2159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开工后 </a:t>
                      </a:r>
                      <a:r>
                        <a:rPr lang="en-US" altLang="zh-CN" sz="1100" b="1" kern="100">
                          <a:solidFill>
                            <a:srgbClr val="000000"/>
                          </a:solidFill>
                          <a:effectLst/>
                          <a:latin typeface="仿宋" panose="02010609060101010101" charset="-122"/>
                          <a:ea typeface="仿宋" panose="02010609060101010101" charset="-122"/>
                        </a:rPr>
                        <a:t>7 </a:t>
                      </a:r>
                      <a:r>
                        <a:rPr lang="zh-CN" altLang="en-US" sz="1100" b="1" kern="100">
                          <a:solidFill>
                            <a:srgbClr val="000000"/>
                          </a:solidFill>
                          <a:effectLst/>
                          <a:latin typeface="仿宋" panose="02010609060101010101" charset="-122"/>
                          <a:ea typeface="仿宋" panose="02010609060101010101" charset="-122"/>
                        </a:rPr>
                        <a:t>天内</a:t>
                      </a:r>
                      <a:endParaRPr lang="zh-CN" altLang="en-US" sz="1100" b="1" kern="10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13335"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endParaRPr lang="zh-CN" altLang="en-US" sz="1400" b="1" kern="10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5588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工程技术部</a:t>
                      </a:r>
                      <a:endParaRPr lang="zh-CN" altLang="en-US" sz="1400" b="1" kern="100">
                        <a:solidFill>
                          <a:srgbClr val="000000"/>
                        </a:solidFill>
                        <a:effectLst/>
                        <a:latin typeface="仿宋" panose="02010609060101010101" charset="-122"/>
                        <a:ea typeface="仿宋" panose="02010609060101010101" charset="-122"/>
                      </a:endParaRPr>
                    </a:p>
                  </a:txBody>
                  <a:tcPr marL="68580" marR="3175" marT="40005" anchor="ctr"/>
                </a:tc>
              </a:tr>
              <a:tr h="480542">
                <a:tc>
                  <a:txBody>
                    <a:bodyPr/>
                    <a:lstStyle/>
                    <a:p>
                      <a:pPr marL="66675" marR="0" indent="0" algn="l">
                        <a:lnSpc>
                          <a:spcPct val="100000"/>
                        </a:lnSpc>
                        <a:spcAft>
                          <a:spcPts val="0"/>
                        </a:spcAft>
                      </a:pPr>
                      <a:r>
                        <a:rPr lang="en-US" altLang="zh-CN" sz="1100" b="1" kern="100" dirty="0">
                          <a:solidFill>
                            <a:srgbClr val="000000"/>
                          </a:solidFill>
                          <a:effectLst/>
                          <a:latin typeface="仿宋" panose="02010609060101010101" charset="-122"/>
                          <a:ea typeface="仿宋" panose="02010609060101010101" charset="-122"/>
                        </a:rPr>
                        <a:t>3</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消防专项应急预案</a:t>
                      </a:r>
                      <a:endParaRPr lang="zh-CN" altLang="en-US" sz="1100" b="1" kern="10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635"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包括应急灭火处置机构及各级人员应急处置职责，报警、接警处置的程序和通讯联络方式，扑救初期火灾的程序和措施，应急疏散及救援的程序和措施等。</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tc>
                <a:tc>
                  <a:txBody>
                    <a:bodyPr/>
                    <a:lstStyle/>
                    <a:p>
                      <a:pPr marL="21590" marR="8255" indent="-2159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开工后 </a:t>
                      </a:r>
                      <a:r>
                        <a:rPr lang="en-US" altLang="zh-CN" sz="1100" b="1" kern="100">
                          <a:solidFill>
                            <a:srgbClr val="000000"/>
                          </a:solidFill>
                          <a:effectLst/>
                          <a:latin typeface="仿宋" panose="02010609060101010101" charset="-122"/>
                          <a:ea typeface="仿宋" panose="02010609060101010101" charset="-122"/>
                        </a:rPr>
                        <a:t>7 </a:t>
                      </a:r>
                      <a:r>
                        <a:rPr lang="zh-CN" altLang="en-US" sz="1100" b="1" kern="100">
                          <a:solidFill>
                            <a:srgbClr val="000000"/>
                          </a:solidFill>
                          <a:effectLst/>
                          <a:latin typeface="仿宋" panose="02010609060101010101" charset="-122"/>
                          <a:ea typeface="仿宋" panose="02010609060101010101" charset="-122"/>
                        </a:rPr>
                        <a:t>天内</a:t>
                      </a:r>
                      <a:endParaRPr lang="zh-CN" altLang="en-US" sz="1100" b="1" kern="10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13335"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项目总工</a:t>
                      </a:r>
                      <a:endParaRPr lang="zh-CN" altLang="en-US" sz="1400" b="1" kern="10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5588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工程技术部</a:t>
                      </a:r>
                      <a:endParaRPr lang="zh-CN" altLang="en-US" sz="1400" b="1" kern="100">
                        <a:solidFill>
                          <a:srgbClr val="000000"/>
                        </a:solidFill>
                        <a:effectLst/>
                        <a:latin typeface="仿宋" panose="02010609060101010101" charset="-122"/>
                        <a:ea typeface="仿宋" panose="02010609060101010101" charset="-122"/>
                      </a:endParaRPr>
                    </a:p>
                  </a:txBody>
                  <a:tcPr marL="68580" marR="3175" marT="40005" anchor="ctr"/>
                </a:tc>
              </a:tr>
              <a:tr h="480542">
                <a:tc>
                  <a:txBody>
                    <a:bodyPr/>
                    <a:lstStyle/>
                    <a:p>
                      <a:pPr marL="66675" marR="0" indent="0" algn="l">
                        <a:lnSpc>
                          <a:spcPct val="100000"/>
                        </a:lnSpc>
                        <a:spcAft>
                          <a:spcPts val="0"/>
                        </a:spcAft>
                      </a:pPr>
                      <a:r>
                        <a:rPr lang="en-US" altLang="zh-CN" sz="1100" b="1" kern="100" dirty="0">
                          <a:solidFill>
                            <a:srgbClr val="000000"/>
                          </a:solidFill>
                          <a:effectLst/>
                          <a:latin typeface="仿宋" panose="02010609060101010101" charset="-122"/>
                          <a:ea typeface="仿宋" panose="02010609060101010101" charset="-122"/>
                        </a:rPr>
                        <a:t>4</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8255"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消防安全教育</a:t>
                      </a:r>
                      <a:endParaRPr lang="zh-CN" altLang="en-US" sz="1100" b="1" kern="10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635" marR="65405" indent="0" algn="just">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应在一级安全教育时进行，主要包括现场消防安全管理制度、消防安全技术措施、灭火及应急疏散的主要内容，现场临时消防设施的性能及使用、维修方法，扑灭初期火灾及自救逃生的知识和技能，报警、接警的程序和方法等。</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tc>
                <a:tc>
                  <a:txBody>
                    <a:bodyPr/>
                    <a:lstStyle/>
                    <a:p>
                      <a:pPr marL="74930"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实时</a:t>
                      </a:r>
                      <a:endParaRPr lang="zh-CN" altLang="en-US" sz="1100" b="1" kern="10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13335"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安全总监</a:t>
                      </a:r>
                      <a:endParaRPr lang="zh-CN" altLang="en-US" sz="1400" b="1" kern="10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55880" indent="0" algn="ctr">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工程技术部</a:t>
                      </a:r>
                      <a:endParaRPr lang="zh-CN" altLang="en-US" sz="1400" b="1" kern="100" dirty="0">
                        <a:solidFill>
                          <a:srgbClr val="000000"/>
                        </a:solidFill>
                        <a:effectLst/>
                        <a:latin typeface="仿宋" panose="02010609060101010101" charset="-122"/>
                        <a:ea typeface="仿宋" panose="02010609060101010101" charset="-122"/>
                      </a:endParaRPr>
                    </a:p>
                  </a:txBody>
                  <a:tcPr marL="68580" marR="3175" marT="40005"/>
                </a:tc>
              </a:tr>
              <a:tr h="480542">
                <a:tc>
                  <a:txBody>
                    <a:bodyPr/>
                    <a:lstStyle/>
                    <a:p>
                      <a:pPr marL="66675" marR="0" indent="0" algn="l">
                        <a:lnSpc>
                          <a:spcPct val="100000"/>
                        </a:lnSpc>
                        <a:spcAft>
                          <a:spcPts val="0"/>
                        </a:spcAft>
                      </a:pPr>
                      <a:r>
                        <a:rPr lang="en-US" altLang="zh-CN" sz="1100" b="1" kern="100" dirty="0">
                          <a:solidFill>
                            <a:srgbClr val="000000"/>
                          </a:solidFill>
                          <a:effectLst/>
                          <a:latin typeface="仿宋" panose="02010609060101010101" charset="-122"/>
                          <a:ea typeface="仿宋" panose="02010609060101010101" charset="-122"/>
                        </a:rPr>
                        <a:t>5</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消防安全技术交底</a:t>
                      </a:r>
                      <a:endParaRPr lang="zh-CN" altLang="en-US" sz="1100" b="1" kern="10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应在人员进场时进行，主要包括以下内容： ①可能产生火灾的部位或环节；②应采取的消防措施及配备的临时消防设施；③初期火灾的扑救方法及注意事项；④逃生方法及路线。</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tc>
                <a:tc>
                  <a:txBody>
                    <a:bodyPr/>
                    <a:lstStyle/>
                    <a:p>
                      <a:pPr marL="74295"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实时</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74295"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实时</a:t>
                      </a:r>
                      <a:endParaRPr lang="zh-CN" altLang="en-US" sz="1100" b="1" kern="10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专业工程师</a:t>
                      </a:r>
                      <a:endParaRPr lang="zh-CN" altLang="en-US" sz="1100" b="1" kern="100">
                        <a:solidFill>
                          <a:srgbClr val="000000"/>
                        </a:solidFill>
                        <a:effectLst/>
                        <a:latin typeface="仿宋" panose="02010609060101010101" charset="-122"/>
                        <a:ea typeface="仿宋" panose="02010609060101010101" charset="-122"/>
                      </a:endParaRPr>
                    </a:p>
                  </a:txBody>
                  <a:tcPr marL="68580" marR="3175" marT="40005" anchor="ctr"/>
                </a:tc>
              </a:tr>
              <a:tr h="348724">
                <a:tc>
                  <a:txBody>
                    <a:bodyPr/>
                    <a:lstStyle/>
                    <a:p>
                      <a:pPr marL="66675" marR="0" indent="0" algn="l">
                        <a:lnSpc>
                          <a:spcPct val="100000"/>
                        </a:lnSpc>
                        <a:spcAft>
                          <a:spcPts val="0"/>
                        </a:spcAft>
                      </a:pPr>
                      <a:r>
                        <a:rPr lang="en-US" altLang="zh-CN" sz="1100" b="1" kern="100" dirty="0">
                          <a:solidFill>
                            <a:srgbClr val="000000"/>
                          </a:solidFill>
                          <a:effectLst/>
                          <a:latin typeface="仿宋" panose="02010609060101010101" charset="-122"/>
                          <a:ea typeface="仿宋" panose="02010609060101010101" charset="-122"/>
                        </a:rPr>
                        <a:t>6</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临建消防设施</a:t>
                      </a:r>
                      <a:endParaRPr lang="zh-CN" altLang="en-US" sz="1100" b="1" kern="10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项目生活区、办公区房间内必须设置自动喷淋系统、自动报警装置。</a:t>
                      </a:r>
                      <a:endParaRPr lang="zh-CN" altLang="en-US" sz="1100" b="1" kern="10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0" indent="0" algn="ctr">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临建投入使用前</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tc>
                <a:tc>
                  <a:txBody>
                    <a:bodyPr/>
                    <a:lstStyle/>
                    <a:p>
                      <a:pPr marL="0" marR="0" indent="0" algn="ctr">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临建投入使用前</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tc>
                <a:tc>
                  <a:txBody>
                    <a:bodyPr/>
                    <a:lstStyle/>
                    <a:p>
                      <a:pPr marL="0" marR="0" indent="0" algn="ctr">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项目经理</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nchor="ctr"/>
                </a:tc>
              </a:tr>
              <a:tr h="480542">
                <a:tc>
                  <a:txBody>
                    <a:bodyPr/>
                    <a:lstStyle/>
                    <a:p>
                      <a:pPr marL="66675" marR="0" indent="0" algn="l">
                        <a:lnSpc>
                          <a:spcPct val="100000"/>
                        </a:lnSpc>
                        <a:spcAft>
                          <a:spcPts val="0"/>
                        </a:spcAft>
                      </a:pPr>
                      <a:r>
                        <a:rPr lang="en-US" altLang="zh-CN" sz="1100" b="1" kern="100" dirty="0">
                          <a:solidFill>
                            <a:srgbClr val="000000"/>
                          </a:solidFill>
                          <a:effectLst/>
                          <a:latin typeface="仿宋" panose="02010609060101010101" charset="-122"/>
                          <a:ea typeface="仿宋" panose="02010609060101010101" charset="-122"/>
                        </a:rPr>
                        <a:t>7</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义务消防队伍</a:t>
                      </a:r>
                      <a:endParaRPr lang="zh-CN" altLang="en-US" sz="1100" b="1" kern="10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0" indent="0">
                        <a:lnSpc>
                          <a:spcPct val="100000"/>
                        </a:lnSpc>
                        <a:spcAft>
                          <a:spcPts val="5"/>
                        </a:spcAft>
                      </a:pPr>
                      <a:r>
                        <a:rPr lang="zh-CN" altLang="en-US" sz="1100" b="1" kern="100">
                          <a:solidFill>
                            <a:srgbClr val="000000"/>
                          </a:solidFill>
                          <a:effectLst/>
                          <a:latin typeface="仿宋" panose="02010609060101010101" charset="-122"/>
                          <a:ea typeface="仿宋" panose="02010609060101010101" charset="-122"/>
                        </a:rPr>
                        <a:t>项目在施工期间组建义务消防伍，人员应包含项目管理人员、分包管理人员，施工班组长、保安等人员，并应分不同施工阶段增加义务消防人员。</a:t>
                      </a:r>
                      <a:endParaRPr lang="zh-CN" altLang="en-US" sz="1100" b="1" kern="100">
                        <a:solidFill>
                          <a:srgbClr val="000000"/>
                        </a:solidFill>
                        <a:effectLst/>
                        <a:latin typeface="仿宋" panose="02010609060101010101" charset="-122"/>
                        <a:ea typeface="仿宋" panose="02010609060101010101" charset="-122"/>
                      </a:endParaRPr>
                    </a:p>
                    <a:p>
                      <a:pPr marL="0"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定期组织义务消防队伍进行培训和演练，培训内容应包括消防管理制度、应急预案、临时消防设施的性能及使用方法、扑灭初起火灾及自救逃生的知识、报警、接警的程序及方法等，留存相关记录。</a:t>
                      </a:r>
                      <a:endParaRPr lang="zh-CN" altLang="en-US" sz="1100" b="1" kern="100">
                        <a:solidFill>
                          <a:srgbClr val="000000"/>
                        </a:solidFill>
                        <a:effectLst/>
                        <a:latin typeface="仿宋" panose="02010609060101010101" charset="-122"/>
                        <a:ea typeface="仿宋" panose="02010609060101010101" charset="-122"/>
                      </a:endParaRPr>
                    </a:p>
                  </a:txBody>
                  <a:tcPr marL="68580" marR="3175" marT="40005"/>
                </a:tc>
                <a:tc>
                  <a:txBody>
                    <a:bodyPr/>
                    <a:lstStyle/>
                    <a:p>
                      <a:pPr marL="0" marR="0" indent="0" algn="ctr">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随项目施工进度</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0" indent="0" algn="ctr">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随项目施工进度</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nchor="ctr"/>
                </a:tc>
                <a:tc>
                  <a:txBody>
                    <a:bodyPr/>
                    <a:lstStyle/>
                    <a:p>
                      <a:pPr marL="0" marR="0" indent="0" algn="ctr">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项目安全总监</a:t>
                      </a:r>
                      <a:endParaRPr lang="zh-CN" altLang="en-US" sz="1100" b="1" kern="100" dirty="0">
                        <a:solidFill>
                          <a:srgbClr val="000000"/>
                        </a:solidFill>
                        <a:effectLst/>
                        <a:latin typeface="仿宋" panose="02010609060101010101" charset="-122"/>
                        <a:ea typeface="仿宋" panose="02010609060101010101" charset="-122"/>
                      </a:endParaRPr>
                    </a:p>
                  </a:txBody>
                  <a:tcPr marL="68580" marR="3175" marT="40005" anchor="ctr"/>
                </a:tc>
              </a:tr>
            </a:tbl>
          </a:graphicData>
        </a:graphic>
      </p:graphicFrame>
    </p:spTree>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3.4.10  </a:t>
            </a:r>
            <a:r>
              <a:rPr lang="zh-CN" altLang="en-US" sz="2000" b="1" dirty="0">
                <a:solidFill>
                  <a:schemeClr val="tx1"/>
                </a:solidFill>
                <a:latin typeface="仿宋" panose="02010609060101010101" charset="-122"/>
                <a:ea typeface="仿宋" panose="02010609060101010101" charset="-122"/>
                <a:cs typeface="仿宋" panose="02010609060101010101" charset="-122"/>
              </a:rPr>
              <a:t>现场消防管理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5408295"/>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）动火管理</a:t>
            </a:r>
            <a:endParaRPr lang="en-US" altLang="zh-CN" sz="1600" b="1" dirty="0">
              <a:latin typeface="仿宋" panose="02010609060101010101" charset="-122"/>
              <a:ea typeface="仿宋" panose="02010609060101010101" charset="-122"/>
              <a:cs typeface="仿宋" panose="02010609060101010101" charset="-122"/>
              <a:sym typeface="+mn-ea"/>
            </a:endParaRPr>
          </a:p>
          <a:p>
            <a:pPr lvl="1">
              <a:lnSpc>
                <a:spcPct val="120000"/>
              </a:lnSpc>
            </a:pPr>
            <a:r>
              <a:rPr lang="zh-CN" altLang="en-US" sz="1600" b="1" dirty="0">
                <a:latin typeface="仿宋" panose="02010609060101010101" charset="-122"/>
                <a:ea typeface="仿宋" panose="02010609060101010101" charset="-122"/>
                <a:cs typeface="仿宋" panose="02010609060101010101" charset="-122"/>
                <a:sym typeface="+mn-ea"/>
              </a:rPr>
              <a:t>项目部必须实行三级动火管理，必须做到“四不动火”，即：没有签发动火证不动火；没有消防措施或动火措施未落实不动火；没有动火监护人不动火；动火部位，时间与动火证不符不动火。动火级别、动火范围、申请人、申请时间、批准人及批准有效期如下：</a:t>
            </a:r>
            <a:endParaRPr lang="en-US" altLang="zh-CN" sz="1600" b="1" dirty="0">
              <a:latin typeface="仿宋" panose="02010609060101010101" charset="-122"/>
              <a:ea typeface="仿宋" panose="02010609060101010101" charset="-122"/>
              <a:cs typeface="仿宋" panose="02010609060101010101" charset="-122"/>
              <a:sym typeface="+mn-ea"/>
            </a:endParaRPr>
          </a:p>
          <a:p>
            <a:pPr lvl="1">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动火作业必须提前办理动火许可证，动火许可证审批人员在收到动火申请后，应前往现场查验现场实际情况与动火证申请上的描述是否相符，确认动火作业的消防措施是否落实到位，在保证上述条件完全满足动火要求的情况下，批准人方可签发动火许可证，并将现场验证情况填写至动火许可证上。</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动火许可证一式两份，一份由动火人随身携带，一份由项目安全总监（安全负责人）留存，并依照动火许可证上的有关要求实施现场监督。</a:t>
            </a:r>
            <a:r>
              <a:rPr lang="zh-CN" altLang="en-US" sz="1600" b="1" dirty="0">
                <a:latin typeface="仿宋" panose="02010609060101010101" charset="-122"/>
                <a:ea typeface="仿宋" panose="02010609060101010101" charset="-122"/>
                <a:cs typeface="仿宋" panose="02010609060101010101" charset="-122"/>
                <a:sym typeface="+mn-ea"/>
              </a:rPr>
              <a:t> </a:t>
            </a: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一份动火许可证只在一个动火点动火作业时有效，当动火部位发生变动时，必须重新申请办理动火许可证。动火批准人对随意允许扩大动火范围的行为及由此导致的火灾事故承担责任。</a:t>
            </a:r>
            <a:r>
              <a:rPr lang="en-US" altLang="zh-CN" sz="1600" b="1" dirty="0">
                <a:latin typeface="仿宋" panose="02010609060101010101" charset="-122"/>
                <a:ea typeface="仿宋" panose="02010609060101010101" charset="-122"/>
                <a:cs typeface="仿宋" panose="02010609060101010101" charset="-122"/>
                <a:sym typeface="+mn-ea"/>
              </a:rPr>
              <a:t>4</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动火作业人员应具有相应资格，现场动火作业时应随身携带动火许可证、特种作业操作资格证（复印件）和身份证（复印件）等有效证件。</a:t>
            </a:r>
            <a:r>
              <a:rPr lang="zh-CN" altLang="en-US" sz="1600" b="1" dirty="0">
                <a:latin typeface="仿宋" panose="02010609060101010101" charset="-122"/>
                <a:ea typeface="仿宋" panose="02010609060101010101" charset="-122"/>
                <a:cs typeface="仿宋" panose="02010609060101010101" charset="-122"/>
                <a:sym typeface="+mn-ea"/>
              </a:rPr>
              <a:t> </a:t>
            </a:r>
            <a:r>
              <a:rPr lang="en-US" altLang="zh-CN" sz="1600" b="1" dirty="0">
                <a:latin typeface="仿宋" panose="02010609060101010101" charset="-122"/>
                <a:ea typeface="仿宋" panose="02010609060101010101" charset="-122"/>
                <a:cs typeface="仿宋" panose="02010609060101010101" charset="-122"/>
                <a:sym typeface="+mn-ea"/>
              </a:rPr>
              <a:t>5</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每个动火点均应指派一名专职监护人员对动火作业区域及火花、焊渣等可能溅落的部位进行监护，动火申请人、批准人对未指派专职监护人员的行为及由此导致的火灾事故承担责任。</a:t>
            </a:r>
            <a:r>
              <a:rPr lang="en-US" altLang="zh-CN" sz="1600" b="1" dirty="0">
                <a:latin typeface="仿宋" panose="02010609060101010101" charset="-122"/>
                <a:ea typeface="仿宋" panose="02010609060101010101" charset="-122"/>
                <a:cs typeface="仿宋" panose="02010609060101010101" charset="-122"/>
                <a:sym typeface="+mn-ea"/>
              </a:rPr>
              <a:t>6</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动火作业前，动火批准人员应安排动火申请人将现场的可燃物进行清理，对一时无法清理或移走的可燃物应采用不燃材料对其进行覆盖或隔离。</a:t>
            </a:r>
            <a:r>
              <a:rPr lang="en-US" altLang="zh-CN" sz="1600" b="1" dirty="0">
                <a:latin typeface="仿宋" panose="02010609060101010101" charset="-122"/>
                <a:ea typeface="仿宋" panose="02010609060101010101" charset="-122"/>
                <a:cs typeface="仿宋" panose="02010609060101010101" charset="-122"/>
                <a:sym typeface="+mn-ea"/>
              </a:rPr>
              <a:t>7</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动火作业后，动火作业人员及专职监护人员应对动火区域及火花、焊渣可能溅落到的区域进行检查，在确认余火完全熄灭再无火灾危险后，方可离开。</a:t>
            </a:r>
            <a:endParaRPr lang="zh-CN" altLang="en-US" sz="1600" dirty="0">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3.4.10  </a:t>
            </a:r>
            <a:r>
              <a:rPr lang="zh-CN" altLang="en-US" sz="2000" b="1" dirty="0">
                <a:solidFill>
                  <a:schemeClr val="tx1"/>
                </a:solidFill>
                <a:latin typeface="仿宋" panose="02010609060101010101" charset="-122"/>
                <a:ea typeface="仿宋" panose="02010609060101010101" charset="-122"/>
                <a:cs typeface="仿宋" panose="02010609060101010101" charset="-122"/>
              </a:rPr>
              <a:t>现场消防管理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）动火管理</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nvGraphicFramePr>
        <p:xfrm>
          <a:off x="890494" y="1719318"/>
          <a:ext cx="10474193" cy="3858393"/>
        </p:xfrm>
        <a:graphic>
          <a:graphicData uri="http://schemas.openxmlformats.org/drawingml/2006/table">
            <a:tbl>
              <a:tblPr>
                <a:tableStyleId>{5C22544A-7EE6-4342-B048-85BDC9FD1C3A}</a:tableStyleId>
              </a:tblPr>
              <a:tblGrid>
                <a:gridCol w="909566"/>
                <a:gridCol w="6243431"/>
                <a:gridCol w="818641"/>
                <a:gridCol w="756466"/>
                <a:gridCol w="917085"/>
                <a:gridCol w="829004"/>
              </a:tblGrid>
              <a:tr h="609301">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动火级别</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动火范围</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申请人</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时间</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审批人</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有效期</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1211021">
                <a:tc>
                  <a:txBody>
                    <a:bodyPr/>
                    <a:lstStyle/>
                    <a:p>
                      <a:pPr marL="0" marR="0" indent="0" algn="ctr">
                        <a:lnSpc>
                          <a:spcPct val="150000"/>
                        </a:lnSpc>
                        <a:spcAft>
                          <a:spcPts val="0"/>
                        </a:spcAft>
                      </a:pPr>
                      <a:r>
                        <a:rPr lang="zh-CN" altLang="en-US" sz="1200" b="1" kern="100" dirty="0">
                          <a:solidFill>
                            <a:srgbClr val="000000"/>
                          </a:solidFill>
                          <a:effectLst/>
                          <a:latin typeface="仿宋" panose="02010609060101010101" charset="-122"/>
                          <a:ea typeface="仿宋" panose="02010609060101010101" charset="-122"/>
                        </a:rPr>
                        <a:t>一级动火</a:t>
                      </a:r>
                      <a:endParaRPr lang="zh-CN" altLang="en-US" sz="1200" b="1" kern="100" dirty="0">
                        <a:solidFill>
                          <a:srgbClr val="000000"/>
                        </a:solidFill>
                        <a:effectLst/>
                        <a:latin typeface="仿宋" panose="02010609060101010101" charset="-122"/>
                        <a:ea typeface="仿宋" panose="02010609060101010101" charset="-122"/>
                      </a:endParaRPr>
                    </a:p>
                  </a:txBody>
                  <a:tcPr marL="68580" marR="21590" marT="39370" anchor="ctr"/>
                </a:tc>
                <a:tc>
                  <a:txBody>
                    <a:bodyPr/>
                    <a:lstStyle/>
                    <a:p>
                      <a:pPr marL="0" marR="0" indent="0" algn="l">
                        <a:lnSpc>
                          <a:spcPct val="150000"/>
                        </a:lnSpc>
                        <a:spcAft>
                          <a:spcPts val="0"/>
                        </a:spcAft>
                      </a:pPr>
                      <a:r>
                        <a:rPr lang="en-US" altLang="zh-CN" sz="1200" b="1" kern="100" dirty="0">
                          <a:solidFill>
                            <a:srgbClr val="000000"/>
                          </a:solidFill>
                          <a:effectLst/>
                          <a:latin typeface="仿宋" panose="02010609060101010101" charset="-122"/>
                          <a:ea typeface="仿宋" panose="02010609060101010101" charset="-122"/>
                        </a:rPr>
                        <a:t>1.</a:t>
                      </a:r>
                      <a:r>
                        <a:rPr lang="zh-CN" altLang="en-US" sz="1200" b="1" kern="100" dirty="0">
                          <a:solidFill>
                            <a:srgbClr val="000000"/>
                          </a:solidFill>
                          <a:effectLst/>
                          <a:latin typeface="仿宋" panose="02010609060101010101" charset="-122"/>
                          <a:ea typeface="仿宋" panose="02010609060101010101" charset="-122"/>
                        </a:rPr>
                        <a:t>禁火区域内；</a:t>
                      </a:r>
                      <a:r>
                        <a:rPr lang="en-US" altLang="zh-CN" sz="1200" b="1" kern="100" dirty="0">
                          <a:solidFill>
                            <a:srgbClr val="000000"/>
                          </a:solidFill>
                          <a:effectLst/>
                          <a:latin typeface="仿宋" panose="02010609060101010101" charset="-122"/>
                          <a:ea typeface="仿宋" panose="02010609060101010101" charset="-122"/>
                        </a:rPr>
                        <a:t>2.</a:t>
                      </a:r>
                      <a:r>
                        <a:rPr lang="zh-CN" altLang="en-US" sz="1200" b="1" kern="100" dirty="0">
                          <a:solidFill>
                            <a:srgbClr val="000000"/>
                          </a:solidFill>
                          <a:effectLst/>
                          <a:latin typeface="仿宋" panose="02010609060101010101" charset="-122"/>
                          <a:ea typeface="仿宋" panose="02010609060101010101" charset="-122"/>
                        </a:rPr>
                        <a:t>油罐、油箱、和储存过可燃气体、易燃液体的容器以及连接在一起的辅助设备；</a:t>
                      </a:r>
                      <a:r>
                        <a:rPr lang="en-US" altLang="zh-CN" sz="1200" b="1" kern="100" dirty="0">
                          <a:solidFill>
                            <a:srgbClr val="000000"/>
                          </a:solidFill>
                          <a:effectLst/>
                          <a:latin typeface="仿宋" panose="02010609060101010101" charset="-122"/>
                          <a:ea typeface="仿宋" panose="02010609060101010101" charset="-122"/>
                        </a:rPr>
                        <a:t>3.</a:t>
                      </a:r>
                      <a:r>
                        <a:rPr lang="zh-CN" altLang="en-US" sz="1200" b="1" kern="100" dirty="0">
                          <a:solidFill>
                            <a:srgbClr val="000000"/>
                          </a:solidFill>
                          <a:effectLst/>
                          <a:latin typeface="仿宋" panose="02010609060101010101" charset="-122"/>
                          <a:ea typeface="仿宋" panose="02010609060101010101" charset="-122"/>
                        </a:rPr>
                        <a:t>各种受压设备；</a:t>
                      </a:r>
                      <a:r>
                        <a:rPr lang="en-US" altLang="zh-CN" sz="1200" b="1" kern="100" dirty="0">
                          <a:solidFill>
                            <a:srgbClr val="000000"/>
                          </a:solidFill>
                          <a:effectLst/>
                          <a:latin typeface="仿宋" panose="02010609060101010101" charset="-122"/>
                          <a:ea typeface="仿宋" panose="02010609060101010101" charset="-122"/>
                        </a:rPr>
                        <a:t>4.</a:t>
                      </a:r>
                      <a:r>
                        <a:rPr lang="zh-CN" altLang="en-US" sz="1200" b="1" kern="100" dirty="0">
                          <a:solidFill>
                            <a:srgbClr val="000000"/>
                          </a:solidFill>
                          <a:effectLst/>
                          <a:latin typeface="仿宋" panose="02010609060101010101" charset="-122"/>
                          <a:ea typeface="仿宋" panose="02010609060101010101" charset="-122"/>
                        </a:rPr>
                        <a:t>危险性较大的登高焊、割作业；</a:t>
                      </a:r>
                      <a:r>
                        <a:rPr lang="en-US" altLang="zh-CN" sz="1200" b="1" kern="100" dirty="0">
                          <a:solidFill>
                            <a:srgbClr val="000000"/>
                          </a:solidFill>
                          <a:effectLst/>
                          <a:latin typeface="仿宋" panose="02010609060101010101" charset="-122"/>
                          <a:ea typeface="仿宋" panose="02010609060101010101" charset="-122"/>
                        </a:rPr>
                        <a:t>5.</a:t>
                      </a:r>
                      <a:r>
                        <a:rPr lang="zh-CN" altLang="en-US" sz="1200" b="1" kern="100" dirty="0">
                          <a:solidFill>
                            <a:srgbClr val="000000"/>
                          </a:solidFill>
                          <a:effectLst/>
                          <a:latin typeface="仿宋" panose="02010609060101010101" charset="-122"/>
                          <a:ea typeface="仿宋" panose="02010609060101010101" charset="-122"/>
                        </a:rPr>
                        <a:t>比较密封的室内、容器内、地下室内等场所；</a:t>
                      </a:r>
                      <a:r>
                        <a:rPr lang="en-US" altLang="zh-CN" sz="1200" b="1" kern="100" dirty="0">
                          <a:solidFill>
                            <a:srgbClr val="000000"/>
                          </a:solidFill>
                          <a:effectLst/>
                          <a:latin typeface="仿宋" panose="02010609060101010101" charset="-122"/>
                          <a:ea typeface="仿宋" panose="02010609060101010101" charset="-122"/>
                        </a:rPr>
                        <a:t>6.</a:t>
                      </a:r>
                      <a:r>
                        <a:rPr lang="zh-CN" altLang="en-US" sz="1200" b="1" kern="100" dirty="0">
                          <a:solidFill>
                            <a:srgbClr val="000000"/>
                          </a:solidFill>
                          <a:effectLst/>
                          <a:latin typeface="仿宋" panose="02010609060101010101" charset="-122"/>
                          <a:ea typeface="仿宋" panose="02010609060101010101" charset="-122"/>
                        </a:rPr>
                        <a:t>现场堆有大量可燃和易燃物质的场所。</a:t>
                      </a:r>
                      <a:endParaRPr lang="zh-CN" altLang="en-US" sz="1200" b="1" kern="100" dirty="0">
                        <a:solidFill>
                          <a:srgbClr val="000000"/>
                        </a:solidFill>
                        <a:effectLst/>
                        <a:latin typeface="仿宋" panose="02010609060101010101" charset="-122"/>
                        <a:ea typeface="仿宋" panose="02010609060101010101" charset="-122"/>
                      </a:endParaRPr>
                    </a:p>
                  </a:txBody>
                  <a:tcPr marL="68580" marR="21590" marT="39370"/>
                </a:tc>
                <a:tc>
                  <a:txBody>
                    <a:bodyPr/>
                    <a:lstStyle/>
                    <a:p>
                      <a:pPr marL="0" marR="0" indent="0" algn="ctr">
                        <a:lnSpc>
                          <a:spcPct val="150000"/>
                        </a:lnSpc>
                        <a:spcAft>
                          <a:spcPts val="0"/>
                        </a:spcAft>
                      </a:pPr>
                      <a:r>
                        <a:rPr lang="zh-CN" altLang="en-US" sz="1200" b="1" kern="100">
                          <a:solidFill>
                            <a:srgbClr val="000000"/>
                          </a:solidFill>
                          <a:effectLst/>
                          <a:latin typeface="仿宋" panose="02010609060101010101" charset="-122"/>
                          <a:ea typeface="仿宋" panose="02010609060101010101" charset="-122"/>
                        </a:rPr>
                        <a:t>项目经理</a:t>
                      </a:r>
                      <a:endParaRPr lang="zh-CN" altLang="en-US" sz="1200" b="1" kern="100">
                        <a:solidFill>
                          <a:srgbClr val="000000"/>
                        </a:solidFill>
                        <a:effectLst/>
                        <a:latin typeface="仿宋" panose="02010609060101010101" charset="-122"/>
                        <a:ea typeface="仿宋" panose="02010609060101010101" charset="-122"/>
                      </a:endParaRPr>
                    </a:p>
                  </a:txBody>
                  <a:tcPr marL="68580" marR="21590" marT="39370" anchor="ctr"/>
                </a:tc>
                <a:tc>
                  <a:txBody>
                    <a:bodyPr/>
                    <a:lstStyle/>
                    <a:p>
                      <a:pPr marL="0" marR="12065" indent="0" algn="ctr">
                        <a:lnSpc>
                          <a:spcPct val="150000"/>
                        </a:lnSpc>
                        <a:spcAft>
                          <a:spcPts val="0"/>
                        </a:spcAft>
                      </a:pPr>
                      <a:r>
                        <a:rPr lang="zh-CN" altLang="en-US" sz="1200" b="1" kern="100">
                          <a:solidFill>
                            <a:srgbClr val="000000"/>
                          </a:solidFill>
                          <a:effectLst/>
                          <a:latin typeface="仿宋" panose="02010609060101010101" charset="-122"/>
                          <a:ea typeface="仿宋" panose="02010609060101010101" charset="-122"/>
                        </a:rPr>
                        <a:t>动火前 </a:t>
                      </a:r>
                      <a:r>
                        <a:rPr lang="en-US" altLang="zh-CN" sz="1200" b="1" kern="100">
                          <a:solidFill>
                            <a:srgbClr val="000000"/>
                          </a:solidFill>
                          <a:effectLst/>
                          <a:latin typeface="仿宋" panose="02010609060101010101" charset="-122"/>
                          <a:ea typeface="仿宋" panose="02010609060101010101" charset="-122"/>
                        </a:rPr>
                        <a:t>7 </a:t>
                      </a:r>
                      <a:r>
                        <a:rPr lang="zh-CN" altLang="en-US" sz="1200" b="1" kern="100">
                          <a:solidFill>
                            <a:srgbClr val="000000"/>
                          </a:solidFill>
                          <a:effectLst/>
                          <a:latin typeface="仿宋" panose="02010609060101010101" charset="-122"/>
                          <a:ea typeface="仿宋" panose="02010609060101010101" charset="-122"/>
                        </a:rPr>
                        <a:t>天</a:t>
                      </a:r>
                      <a:endParaRPr lang="zh-CN" altLang="en-US" sz="1200" b="1" kern="100">
                        <a:solidFill>
                          <a:srgbClr val="000000"/>
                        </a:solidFill>
                        <a:effectLst/>
                        <a:latin typeface="仿宋" panose="02010609060101010101" charset="-122"/>
                        <a:ea typeface="仿宋" panose="02010609060101010101" charset="-122"/>
                      </a:endParaRPr>
                    </a:p>
                  </a:txBody>
                  <a:tcPr marL="68580" marR="21590" marT="39370" anchor="ctr"/>
                </a:tc>
                <a:tc>
                  <a:txBody>
                    <a:bodyPr/>
                    <a:lstStyle/>
                    <a:p>
                      <a:pPr marL="0" marR="0" indent="0" algn="ctr">
                        <a:lnSpc>
                          <a:spcPct val="150000"/>
                        </a:lnSpc>
                        <a:spcAft>
                          <a:spcPts val="0"/>
                        </a:spcAft>
                      </a:pPr>
                      <a:r>
                        <a:rPr lang="zh-CN" altLang="en-US" sz="1200" b="1" kern="100">
                          <a:solidFill>
                            <a:srgbClr val="000000"/>
                          </a:solidFill>
                          <a:effectLst/>
                          <a:latin typeface="仿宋" panose="02010609060101010101" charset="-122"/>
                          <a:ea typeface="仿宋" panose="02010609060101010101" charset="-122"/>
                        </a:rPr>
                        <a:t>分公司生产副经理</a:t>
                      </a:r>
                      <a:endParaRPr lang="zh-CN" altLang="en-US" sz="1200" b="1" kern="100">
                        <a:solidFill>
                          <a:srgbClr val="000000"/>
                        </a:solidFill>
                        <a:effectLst/>
                        <a:latin typeface="仿宋" panose="02010609060101010101" charset="-122"/>
                        <a:ea typeface="仿宋" panose="02010609060101010101" charset="-122"/>
                      </a:endParaRPr>
                    </a:p>
                  </a:txBody>
                  <a:tcPr marL="68580" marR="21590" marT="39370" anchor="ctr"/>
                </a:tc>
                <a:tc>
                  <a:txBody>
                    <a:bodyPr/>
                    <a:lstStyle/>
                    <a:p>
                      <a:pPr marL="50165" marR="0" indent="0" algn="ctr">
                        <a:lnSpc>
                          <a:spcPct val="150000"/>
                        </a:lnSpc>
                        <a:spcAft>
                          <a:spcPts val="0"/>
                        </a:spcAft>
                      </a:pPr>
                      <a:r>
                        <a:rPr lang="en-US" altLang="zh-CN" sz="1200" b="1" kern="100">
                          <a:solidFill>
                            <a:srgbClr val="000000"/>
                          </a:solidFill>
                          <a:effectLst/>
                          <a:latin typeface="仿宋" panose="02010609060101010101" charset="-122"/>
                          <a:ea typeface="仿宋" panose="02010609060101010101" charset="-122"/>
                        </a:rPr>
                        <a:t>1 </a:t>
                      </a:r>
                      <a:r>
                        <a:rPr lang="zh-CN" altLang="en-US" sz="1200" b="1" kern="100">
                          <a:solidFill>
                            <a:srgbClr val="000000"/>
                          </a:solidFill>
                          <a:effectLst/>
                          <a:latin typeface="仿宋" panose="02010609060101010101" charset="-122"/>
                          <a:ea typeface="仿宋" panose="02010609060101010101" charset="-122"/>
                        </a:rPr>
                        <a:t>天</a:t>
                      </a:r>
                      <a:endParaRPr lang="zh-CN" altLang="en-US" sz="1200" b="1" kern="100">
                        <a:solidFill>
                          <a:srgbClr val="000000"/>
                        </a:solidFill>
                        <a:effectLst/>
                        <a:latin typeface="仿宋" panose="02010609060101010101" charset="-122"/>
                        <a:ea typeface="仿宋" panose="02010609060101010101" charset="-122"/>
                      </a:endParaRPr>
                    </a:p>
                  </a:txBody>
                  <a:tcPr marL="68580" marR="21590" marT="39370" anchor="ctr"/>
                </a:tc>
              </a:tr>
              <a:tr h="1211021">
                <a:tc>
                  <a:txBody>
                    <a:bodyPr/>
                    <a:lstStyle/>
                    <a:p>
                      <a:pPr marL="0" marR="0" indent="0" algn="ctr">
                        <a:lnSpc>
                          <a:spcPct val="150000"/>
                        </a:lnSpc>
                        <a:spcAft>
                          <a:spcPts val="0"/>
                        </a:spcAft>
                      </a:pPr>
                      <a:r>
                        <a:rPr lang="zh-CN" altLang="en-US" sz="1200" b="1" kern="100">
                          <a:solidFill>
                            <a:srgbClr val="000000"/>
                          </a:solidFill>
                          <a:effectLst/>
                          <a:latin typeface="仿宋" panose="02010609060101010101" charset="-122"/>
                          <a:ea typeface="仿宋" panose="02010609060101010101" charset="-122"/>
                        </a:rPr>
                        <a:t>二级动火</a:t>
                      </a:r>
                      <a:endParaRPr lang="zh-CN" altLang="en-US" sz="1200" b="1" kern="100">
                        <a:solidFill>
                          <a:srgbClr val="000000"/>
                        </a:solidFill>
                        <a:effectLst/>
                        <a:latin typeface="仿宋" panose="02010609060101010101" charset="-122"/>
                        <a:ea typeface="仿宋" panose="02010609060101010101" charset="-122"/>
                      </a:endParaRPr>
                    </a:p>
                  </a:txBody>
                  <a:tcPr marL="68580" marR="21590" marT="39370" anchor="ctr"/>
                </a:tc>
                <a:tc>
                  <a:txBody>
                    <a:bodyPr/>
                    <a:lstStyle/>
                    <a:p>
                      <a:pPr marL="0" marR="0" indent="0" algn="l">
                        <a:lnSpc>
                          <a:spcPct val="150000"/>
                        </a:lnSpc>
                        <a:spcAft>
                          <a:spcPts val="0"/>
                        </a:spcAft>
                      </a:pPr>
                      <a:r>
                        <a:rPr lang="en-US" altLang="zh-CN" sz="1200" b="1" kern="100" dirty="0">
                          <a:solidFill>
                            <a:srgbClr val="000000"/>
                          </a:solidFill>
                          <a:effectLst/>
                          <a:latin typeface="仿宋" panose="02010609060101010101" charset="-122"/>
                          <a:ea typeface="仿宋" panose="02010609060101010101" charset="-122"/>
                        </a:rPr>
                        <a:t>1.</a:t>
                      </a:r>
                      <a:r>
                        <a:rPr lang="zh-CN" altLang="en-US" sz="1200" b="1" kern="100" dirty="0">
                          <a:solidFill>
                            <a:srgbClr val="000000"/>
                          </a:solidFill>
                          <a:effectLst/>
                          <a:latin typeface="仿宋" panose="02010609060101010101" charset="-122"/>
                          <a:ea typeface="仿宋" panose="02010609060101010101" charset="-122"/>
                        </a:rPr>
                        <a:t>在具有一定危险因素的非禁火区域内进行临时焊接等作业；</a:t>
                      </a:r>
                      <a:r>
                        <a:rPr lang="en-US" altLang="zh-CN" sz="1200" b="1" kern="100" dirty="0">
                          <a:solidFill>
                            <a:srgbClr val="000000"/>
                          </a:solidFill>
                          <a:effectLst/>
                          <a:latin typeface="仿宋" panose="02010609060101010101" charset="-122"/>
                          <a:ea typeface="仿宋" panose="02010609060101010101" charset="-122"/>
                        </a:rPr>
                        <a:t>2.</a:t>
                      </a:r>
                      <a:r>
                        <a:rPr lang="zh-CN" altLang="en-US" sz="1200" b="1" kern="100" dirty="0">
                          <a:solidFill>
                            <a:srgbClr val="000000"/>
                          </a:solidFill>
                          <a:effectLst/>
                          <a:latin typeface="仿宋" panose="02010609060101010101" charset="-122"/>
                          <a:ea typeface="仿宋" panose="02010609060101010101" charset="-122"/>
                        </a:rPr>
                        <a:t>小型油箱等容积及登高焊、割作业等动火作业。</a:t>
                      </a:r>
                      <a:endParaRPr lang="zh-CN" altLang="en-US" sz="1200" b="1" kern="100" dirty="0">
                        <a:solidFill>
                          <a:srgbClr val="000000"/>
                        </a:solidFill>
                        <a:effectLst/>
                        <a:latin typeface="仿宋" panose="02010609060101010101" charset="-122"/>
                        <a:ea typeface="仿宋" panose="02010609060101010101" charset="-122"/>
                      </a:endParaRPr>
                    </a:p>
                  </a:txBody>
                  <a:tcPr marL="68580" marR="21590" marT="39370"/>
                </a:tc>
                <a:tc>
                  <a:txBody>
                    <a:bodyPr/>
                    <a:lstStyle/>
                    <a:p>
                      <a:pPr marL="0" marR="8255" indent="0" algn="ctr">
                        <a:lnSpc>
                          <a:spcPct val="150000"/>
                        </a:lnSpc>
                        <a:spcAft>
                          <a:spcPts val="0"/>
                        </a:spcAft>
                      </a:pPr>
                      <a:r>
                        <a:rPr lang="zh-CN" altLang="en-US" sz="1200" b="1" kern="100" dirty="0">
                          <a:solidFill>
                            <a:srgbClr val="000000"/>
                          </a:solidFill>
                          <a:effectLst/>
                          <a:latin typeface="仿宋" panose="02010609060101010101" charset="-122"/>
                          <a:ea typeface="仿宋" panose="02010609060101010101" charset="-122"/>
                        </a:rPr>
                        <a:t>分包负责人</a:t>
                      </a:r>
                      <a:endParaRPr lang="zh-CN" altLang="en-US" sz="1200" b="1" kern="100" dirty="0">
                        <a:solidFill>
                          <a:srgbClr val="000000"/>
                        </a:solidFill>
                        <a:effectLst/>
                        <a:latin typeface="仿宋" panose="02010609060101010101" charset="-122"/>
                        <a:ea typeface="仿宋" panose="02010609060101010101" charset="-122"/>
                      </a:endParaRPr>
                    </a:p>
                  </a:txBody>
                  <a:tcPr marL="68580" marR="21590" marT="39370"/>
                </a:tc>
                <a:tc>
                  <a:txBody>
                    <a:bodyPr/>
                    <a:lstStyle/>
                    <a:p>
                      <a:pPr marL="0" marR="12065" indent="0" algn="ctr">
                        <a:lnSpc>
                          <a:spcPct val="150000"/>
                        </a:lnSpc>
                        <a:spcAft>
                          <a:spcPts val="0"/>
                        </a:spcAft>
                      </a:pPr>
                      <a:r>
                        <a:rPr lang="zh-CN" altLang="en-US" sz="1200" b="1" kern="100" dirty="0">
                          <a:solidFill>
                            <a:srgbClr val="000000"/>
                          </a:solidFill>
                          <a:effectLst/>
                          <a:latin typeface="仿宋" panose="02010609060101010101" charset="-122"/>
                          <a:ea typeface="仿宋" panose="02010609060101010101" charset="-122"/>
                        </a:rPr>
                        <a:t>动火前 </a:t>
                      </a:r>
                      <a:r>
                        <a:rPr lang="en-US" altLang="zh-CN" sz="1200" b="1" kern="100" dirty="0">
                          <a:solidFill>
                            <a:srgbClr val="000000"/>
                          </a:solidFill>
                          <a:effectLst/>
                          <a:latin typeface="仿宋" panose="02010609060101010101" charset="-122"/>
                          <a:ea typeface="仿宋" panose="02010609060101010101" charset="-122"/>
                        </a:rPr>
                        <a:t>2 </a:t>
                      </a:r>
                      <a:r>
                        <a:rPr lang="zh-CN" altLang="en-US" sz="1200" b="1" kern="100" dirty="0">
                          <a:solidFill>
                            <a:srgbClr val="000000"/>
                          </a:solidFill>
                          <a:effectLst/>
                          <a:latin typeface="仿宋" panose="02010609060101010101" charset="-122"/>
                          <a:ea typeface="仿宋" panose="02010609060101010101" charset="-122"/>
                        </a:rPr>
                        <a:t>天</a:t>
                      </a:r>
                      <a:endParaRPr lang="zh-CN" altLang="en-US" sz="1200" b="1" kern="100" dirty="0">
                        <a:solidFill>
                          <a:srgbClr val="000000"/>
                        </a:solidFill>
                        <a:effectLst/>
                        <a:latin typeface="仿宋" panose="02010609060101010101" charset="-122"/>
                        <a:ea typeface="仿宋" panose="02010609060101010101" charset="-122"/>
                      </a:endParaRPr>
                    </a:p>
                  </a:txBody>
                  <a:tcPr marL="68580" marR="21590" marT="39370"/>
                </a:tc>
                <a:tc>
                  <a:txBody>
                    <a:bodyPr/>
                    <a:lstStyle/>
                    <a:p>
                      <a:pPr marL="0" marR="0" indent="0" algn="ctr">
                        <a:lnSpc>
                          <a:spcPct val="150000"/>
                        </a:lnSpc>
                        <a:spcAft>
                          <a:spcPts val="0"/>
                        </a:spcAft>
                      </a:pPr>
                      <a:r>
                        <a:rPr lang="zh-CN" altLang="en-US" sz="1200" b="1" kern="100" dirty="0">
                          <a:solidFill>
                            <a:srgbClr val="000000"/>
                          </a:solidFill>
                          <a:effectLst/>
                          <a:latin typeface="仿宋" panose="02010609060101010101" charset="-122"/>
                          <a:ea typeface="仿宋" panose="02010609060101010101" charset="-122"/>
                        </a:rPr>
                        <a:t>项目总工审核项目经理审批</a:t>
                      </a:r>
                      <a:endParaRPr lang="zh-CN" altLang="en-US" sz="1200" b="1" kern="100" dirty="0">
                        <a:solidFill>
                          <a:srgbClr val="000000"/>
                        </a:solidFill>
                        <a:effectLst/>
                        <a:latin typeface="仿宋" panose="02010609060101010101" charset="-122"/>
                        <a:ea typeface="仿宋" panose="02010609060101010101" charset="-122"/>
                      </a:endParaRPr>
                    </a:p>
                  </a:txBody>
                  <a:tcPr marL="68580" marR="21590" marT="39370"/>
                </a:tc>
                <a:tc>
                  <a:txBody>
                    <a:bodyPr/>
                    <a:lstStyle/>
                    <a:p>
                      <a:pPr marL="50165" marR="0" indent="0" algn="ctr">
                        <a:lnSpc>
                          <a:spcPct val="150000"/>
                        </a:lnSpc>
                        <a:spcAft>
                          <a:spcPts val="0"/>
                        </a:spcAft>
                      </a:pPr>
                      <a:r>
                        <a:rPr lang="en-US" altLang="zh-CN" sz="1200" b="1" kern="100">
                          <a:solidFill>
                            <a:srgbClr val="000000"/>
                          </a:solidFill>
                          <a:effectLst/>
                          <a:latin typeface="仿宋" panose="02010609060101010101" charset="-122"/>
                          <a:ea typeface="仿宋" panose="02010609060101010101" charset="-122"/>
                        </a:rPr>
                        <a:t>1 </a:t>
                      </a:r>
                      <a:r>
                        <a:rPr lang="zh-CN" altLang="en-US" sz="1200" b="1" kern="100">
                          <a:solidFill>
                            <a:srgbClr val="000000"/>
                          </a:solidFill>
                          <a:effectLst/>
                          <a:latin typeface="仿宋" panose="02010609060101010101" charset="-122"/>
                          <a:ea typeface="仿宋" panose="02010609060101010101" charset="-122"/>
                        </a:rPr>
                        <a:t>天</a:t>
                      </a:r>
                      <a:endParaRPr lang="zh-CN" altLang="en-US" sz="1200" b="1" kern="100">
                        <a:solidFill>
                          <a:srgbClr val="000000"/>
                        </a:solidFill>
                        <a:effectLst/>
                        <a:latin typeface="仿宋" panose="02010609060101010101" charset="-122"/>
                        <a:ea typeface="仿宋" panose="02010609060101010101" charset="-122"/>
                      </a:endParaRPr>
                    </a:p>
                  </a:txBody>
                  <a:tcPr marL="68580" marR="21590" marT="39370" anchor="ctr"/>
                </a:tc>
              </a:tr>
              <a:tr h="827050">
                <a:tc>
                  <a:txBody>
                    <a:bodyPr/>
                    <a:lstStyle/>
                    <a:p>
                      <a:pPr marL="0" marR="0" indent="0" algn="ctr">
                        <a:lnSpc>
                          <a:spcPct val="150000"/>
                        </a:lnSpc>
                        <a:spcAft>
                          <a:spcPts val="0"/>
                        </a:spcAft>
                      </a:pPr>
                      <a:r>
                        <a:rPr lang="zh-CN" altLang="en-US" sz="1200" b="1" kern="100">
                          <a:solidFill>
                            <a:srgbClr val="000000"/>
                          </a:solidFill>
                          <a:effectLst/>
                          <a:latin typeface="仿宋" panose="02010609060101010101" charset="-122"/>
                          <a:ea typeface="仿宋" panose="02010609060101010101" charset="-122"/>
                        </a:rPr>
                        <a:t>三级动火</a:t>
                      </a:r>
                      <a:endParaRPr lang="zh-CN" altLang="en-US" sz="1200" b="1" kern="100">
                        <a:solidFill>
                          <a:srgbClr val="000000"/>
                        </a:solidFill>
                        <a:effectLst/>
                        <a:latin typeface="仿宋" panose="02010609060101010101" charset="-122"/>
                        <a:ea typeface="仿宋" panose="02010609060101010101" charset="-122"/>
                      </a:endParaRPr>
                    </a:p>
                  </a:txBody>
                  <a:tcPr marL="68580" marR="21590" marT="39370"/>
                </a:tc>
                <a:tc>
                  <a:txBody>
                    <a:bodyPr/>
                    <a:lstStyle/>
                    <a:p>
                      <a:pPr marL="0" marR="0" indent="0" algn="l">
                        <a:lnSpc>
                          <a:spcPct val="150000"/>
                        </a:lnSpc>
                        <a:spcAft>
                          <a:spcPts val="0"/>
                        </a:spcAft>
                      </a:pPr>
                      <a:r>
                        <a:rPr lang="zh-CN" altLang="en-US" sz="1200" b="1" kern="100" dirty="0">
                          <a:solidFill>
                            <a:srgbClr val="000000"/>
                          </a:solidFill>
                          <a:effectLst/>
                          <a:latin typeface="仿宋" panose="02010609060101010101" charset="-122"/>
                          <a:ea typeface="仿宋" panose="02010609060101010101" charset="-122"/>
                        </a:rPr>
                        <a:t>在非固定、无明显危险因素的场所进行的动火作业。</a:t>
                      </a:r>
                      <a:endParaRPr lang="zh-CN" altLang="en-US" sz="1200" b="1" kern="100" dirty="0">
                        <a:solidFill>
                          <a:srgbClr val="000000"/>
                        </a:solidFill>
                        <a:effectLst/>
                        <a:latin typeface="仿宋" panose="02010609060101010101" charset="-122"/>
                        <a:ea typeface="仿宋" panose="02010609060101010101" charset="-122"/>
                      </a:endParaRPr>
                    </a:p>
                  </a:txBody>
                  <a:tcPr marL="68580" marR="21590" marT="39370"/>
                </a:tc>
                <a:tc>
                  <a:txBody>
                    <a:bodyPr/>
                    <a:lstStyle/>
                    <a:p>
                      <a:pPr marL="0" marR="8255" indent="0" algn="ctr">
                        <a:lnSpc>
                          <a:spcPct val="150000"/>
                        </a:lnSpc>
                        <a:spcAft>
                          <a:spcPts val="0"/>
                        </a:spcAft>
                      </a:pPr>
                      <a:r>
                        <a:rPr lang="zh-CN" altLang="en-US" sz="1200" b="1" kern="100" dirty="0">
                          <a:solidFill>
                            <a:srgbClr val="000000"/>
                          </a:solidFill>
                          <a:effectLst/>
                          <a:latin typeface="仿宋" panose="02010609060101010101" charset="-122"/>
                          <a:ea typeface="仿宋" panose="02010609060101010101" charset="-122"/>
                        </a:rPr>
                        <a:t>班组长</a:t>
                      </a:r>
                      <a:endParaRPr lang="zh-CN" altLang="en-US" sz="1200" b="1" kern="100" dirty="0">
                        <a:solidFill>
                          <a:srgbClr val="000000"/>
                        </a:solidFill>
                        <a:effectLst/>
                        <a:latin typeface="仿宋" panose="02010609060101010101" charset="-122"/>
                        <a:ea typeface="仿宋" panose="02010609060101010101" charset="-122"/>
                      </a:endParaRPr>
                    </a:p>
                  </a:txBody>
                  <a:tcPr marL="68580" marR="21590" marT="39370"/>
                </a:tc>
                <a:tc>
                  <a:txBody>
                    <a:bodyPr/>
                    <a:lstStyle/>
                    <a:p>
                      <a:pPr marL="0" marR="0" indent="0" algn="ctr">
                        <a:lnSpc>
                          <a:spcPct val="150000"/>
                        </a:lnSpc>
                        <a:spcAft>
                          <a:spcPts val="0"/>
                        </a:spcAft>
                      </a:pPr>
                      <a:r>
                        <a:rPr lang="zh-CN" altLang="en-US" sz="1200" b="1" kern="100" dirty="0">
                          <a:solidFill>
                            <a:srgbClr val="000000"/>
                          </a:solidFill>
                          <a:effectLst/>
                          <a:latin typeface="仿宋" panose="02010609060101010101" charset="-122"/>
                          <a:ea typeface="仿宋" panose="02010609060101010101" charset="-122"/>
                        </a:rPr>
                        <a:t>动火前 </a:t>
                      </a:r>
                      <a:r>
                        <a:rPr lang="en-US" altLang="zh-CN" sz="1200" b="1" kern="100" dirty="0">
                          <a:solidFill>
                            <a:srgbClr val="000000"/>
                          </a:solidFill>
                          <a:effectLst/>
                          <a:latin typeface="仿宋" panose="02010609060101010101" charset="-122"/>
                          <a:ea typeface="仿宋" panose="02010609060101010101" charset="-122"/>
                        </a:rPr>
                        <a:t>1</a:t>
                      </a:r>
                      <a:r>
                        <a:rPr lang="zh-CN" altLang="en-US" sz="1200" b="1" kern="100" dirty="0">
                          <a:solidFill>
                            <a:srgbClr val="000000"/>
                          </a:solidFill>
                          <a:effectLst/>
                          <a:latin typeface="仿宋" panose="02010609060101010101" charset="-122"/>
                          <a:ea typeface="仿宋" panose="02010609060101010101" charset="-122"/>
                        </a:rPr>
                        <a:t>天</a:t>
                      </a:r>
                      <a:endParaRPr lang="zh-CN" altLang="en-US" sz="1200" b="1" kern="100" dirty="0">
                        <a:solidFill>
                          <a:srgbClr val="000000"/>
                        </a:solidFill>
                        <a:effectLst/>
                        <a:latin typeface="仿宋" panose="02010609060101010101" charset="-122"/>
                        <a:ea typeface="仿宋" panose="02010609060101010101" charset="-122"/>
                      </a:endParaRPr>
                    </a:p>
                  </a:txBody>
                  <a:tcPr marL="68580" marR="21590" marT="39370"/>
                </a:tc>
                <a:tc>
                  <a:txBody>
                    <a:bodyPr/>
                    <a:lstStyle/>
                    <a:p>
                      <a:pPr marL="0" marR="48260" indent="0" algn="ctr">
                        <a:lnSpc>
                          <a:spcPct val="150000"/>
                        </a:lnSpc>
                        <a:spcAft>
                          <a:spcPts val="0"/>
                        </a:spcAft>
                      </a:pPr>
                      <a:r>
                        <a:rPr lang="zh-CN" altLang="en-US" sz="1200" b="1" kern="100" dirty="0">
                          <a:solidFill>
                            <a:srgbClr val="000000"/>
                          </a:solidFill>
                          <a:effectLst/>
                          <a:latin typeface="仿宋" panose="02010609060101010101" charset="-122"/>
                          <a:ea typeface="仿宋" panose="02010609060101010101" charset="-122"/>
                        </a:rPr>
                        <a:t>总工</a:t>
                      </a:r>
                      <a:endParaRPr lang="zh-CN" altLang="en-US" sz="1200" b="1" kern="100" dirty="0">
                        <a:solidFill>
                          <a:srgbClr val="000000"/>
                        </a:solidFill>
                        <a:effectLst/>
                        <a:latin typeface="仿宋" panose="02010609060101010101" charset="-122"/>
                        <a:ea typeface="仿宋" panose="02010609060101010101" charset="-122"/>
                      </a:endParaRPr>
                    </a:p>
                  </a:txBody>
                  <a:tcPr marL="68580" marR="21590" marT="39370" anchor="ctr"/>
                </a:tc>
                <a:tc>
                  <a:txBody>
                    <a:bodyPr/>
                    <a:lstStyle/>
                    <a:p>
                      <a:pPr marL="50165" marR="0" indent="0" algn="ctr">
                        <a:lnSpc>
                          <a:spcPct val="150000"/>
                        </a:lnSpc>
                        <a:spcAft>
                          <a:spcPts val="0"/>
                        </a:spcAft>
                      </a:pPr>
                      <a:r>
                        <a:rPr lang="en-US" altLang="zh-CN" sz="1200" b="1" kern="100" dirty="0">
                          <a:solidFill>
                            <a:srgbClr val="000000"/>
                          </a:solidFill>
                          <a:effectLst/>
                          <a:latin typeface="仿宋" panose="02010609060101010101" charset="-122"/>
                          <a:ea typeface="仿宋" panose="02010609060101010101" charset="-122"/>
                        </a:rPr>
                        <a:t>1 </a:t>
                      </a:r>
                      <a:r>
                        <a:rPr lang="zh-CN" altLang="en-US" sz="1200" b="1" kern="100" dirty="0">
                          <a:solidFill>
                            <a:srgbClr val="000000"/>
                          </a:solidFill>
                          <a:effectLst/>
                          <a:latin typeface="仿宋" panose="02010609060101010101" charset="-122"/>
                          <a:ea typeface="仿宋" panose="02010609060101010101" charset="-122"/>
                        </a:rPr>
                        <a:t>天</a:t>
                      </a:r>
                      <a:endParaRPr lang="zh-CN" altLang="en-US" sz="1200" b="1" kern="100" dirty="0">
                        <a:solidFill>
                          <a:srgbClr val="000000"/>
                        </a:solidFill>
                        <a:effectLst/>
                        <a:latin typeface="仿宋" panose="02010609060101010101" charset="-122"/>
                        <a:ea typeface="仿宋" panose="02010609060101010101" charset="-122"/>
                      </a:endParaRPr>
                    </a:p>
                  </a:txBody>
                  <a:tcPr marL="68580" marR="21590" marT="39370" anchor="ctr"/>
                </a:tc>
              </a:tr>
            </a:tbl>
          </a:graphicData>
        </a:graphic>
      </p:graphicFrame>
    </p:spTree>
  </p:cSld>
  <p:clrMapOvr>
    <a:masterClrMapping/>
  </p:clrMapOvr>
  <p:transition>
    <p:random/>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3.4.10  </a:t>
            </a:r>
            <a:r>
              <a:rPr lang="zh-CN" altLang="en-US" sz="2000" b="1" dirty="0">
                <a:solidFill>
                  <a:schemeClr val="tx1"/>
                </a:solidFill>
                <a:latin typeface="仿宋" panose="02010609060101010101" charset="-122"/>
                <a:ea typeface="仿宋" panose="02010609060101010101" charset="-122"/>
                <a:cs typeface="仿宋" panose="02010609060101010101" charset="-122"/>
              </a:rPr>
              <a:t>现场消防管理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892675"/>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4</a:t>
            </a:r>
            <a:r>
              <a:rPr lang="zh-CN" altLang="en-US" sz="1600" b="1" dirty="0">
                <a:latin typeface="仿宋" panose="02010609060101010101" charset="-122"/>
                <a:ea typeface="仿宋" panose="02010609060101010101" charset="-122"/>
                <a:cs typeface="仿宋" panose="02010609060101010101" charset="-122"/>
                <a:sym typeface="+mn-ea"/>
              </a:rPr>
              <a:t>）其他管理要求</a:t>
            </a:r>
            <a:endParaRPr lang="en-US" altLang="zh-CN" sz="1600" b="1" dirty="0">
              <a:latin typeface="仿宋" panose="02010609060101010101" charset="-122"/>
              <a:ea typeface="仿宋" panose="02010609060101010101" charset="-122"/>
              <a:cs typeface="仿宋" panose="02010609060101010101" charset="-122"/>
              <a:sym typeface="+mn-ea"/>
            </a:endParaRPr>
          </a:p>
          <a:p>
            <a:pPr lvl="1">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）项目安全总监应对现场生活区、办公区、库房等重点消防区域每天进行一次消防安全检查。</a:t>
            </a:r>
            <a:endParaRPr lang="zh-CN" altLang="en-US" sz="1600" b="1" dirty="0">
              <a:latin typeface="仿宋" panose="02010609060101010101" charset="-122"/>
              <a:ea typeface="仿宋" panose="02010609060101010101" charset="-122"/>
              <a:cs typeface="仿宋" panose="02010609060101010101" charset="-122"/>
              <a:sym typeface="+mn-ea"/>
            </a:endParaRPr>
          </a:p>
          <a:p>
            <a:pPr lvl="1">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）项目总工应在基础及主体施工阶段每月、装饰施工阶段每半月组织一次现场消防安全检查，消防安全检查不得以周安全检查替代，主要检查以下内容</a:t>
            </a:r>
            <a:r>
              <a:rPr lang="zh-CN" altLang="en-US" sz="1600" dirty="0">
                <a:latin typeface="仿宋" panose="02010609060101010101" charset="-122"/>
                <a:ea typeface="仿宋" panose="02010609060101010101" charset="-122"/>
                <a:cs typeface="仿宋" panose="02010609060101010101" charset="-122"/>
                <a:sym typeface="+mn-ea"/>
              </a:rPr>
              <a:t>：</a:t>
            </a:r>
            <a:endParaRPr lang="zh-CN" altLang="en-US" sz="1600" b="1" dirty="0">
              <a:latin typeface="仿宋" panose="02010609060101010101" charset="-122"/>
              <a:ea typeface="仿宋" panose="02010609060101010101" charset="-122"/>
              <a:cs typeface="仿宋" panose="02010609060101010101" charset="-122"/>
              <a:sym typeface="+mn-ea"/>
            </a:endParaRPr>
          </a:p>
          <a:p>
            <a:pPr lvl="1">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①</a:t>
            </a:r>
            <a:r>
              <a:rPr lang="zh-CN" altLang="en-US" sz="1600" dirty="0">
                <a:latin typeface="仿宋" panose="02010609060101010101" charset="-122"/>
                <a:ea typeface="仿宋" panose="02010609060101010101" charset="-122"/>
                <a:cs typeface="仿宋" panose="02010609060101010101" charset="-122"/>
                <a:sym typeface="+mn-ea"/>
              </a:rPr>
              <a:t>可燃物及易燃易爆危险品的管理情况；</a:t>
            </a:r>
            <a:endParaRPr lang="zh-CN" altLang="en-US" sz="1600" b="1" dirty="0">
              <a:latin typeface="仿宋" panose="02010609060101010101" charset="-122"/>
              <a:ea typeface="仿宋" panose="02010609060101010101" charset="-122"/>
              <a:cs typeface="仿宋" panose="02010609060101010101" charset="-122"/>
              <a:sym typeface="+mn-ea"/>
            </a:endParaRPr>
          </a:p>
          <a:p>
            <a:pPr lvl="1">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②</a:t>
            </a:r>
            <a:r>
              <a:rPr lang="zh-CN" altLang="en-US" sz="1600" dirty="0">
                <a:latin typeface="仿宋" panose="02010609060101010101" charset="-122"/>
                <a:ea typeface="仿宋" panose="02010609060101010101" charset="-122"/>
                <a:cs typeface="仿宋" panose="02010609060101010101" charset="-122"/>
                <a:sym typeface="+mn-ea"/>
              </a:rPr>
              <a:t>消防安全技术措施落实情况；</a:t>
            </a:r>
            <a:endParaRPr lang="zh-CN" altLang="en-US" sz="1600" b="1" dirty="0">
              <a:latin typeface="仿宋" panose="02010609060101010101" charset="-122"/>
              <a:ea typeface="仿宋" panose="02010609060101010101" charset="-122"/>
              <a:cs typeface="仿宋" panose="02010609060101010101" charset="-122"/>
              <a:sym typeface="+mn-ea"/>
            </a:endParaRPr>
          </a:p>
          <a:p>
            <a:pPr lvl="1">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③</a:t>
            </a:r>
            <a:r>
              <a:rPr lang="zh-CN" altLang="en-US" sz="1600" dirty="0">
                <a:latin typeface="仿宋" panose="02010609060101010101" charset="-122"/>
                <a:ea typeface="仿宋" panose="02010609060101010101" charset="-122"/>
                <a:cs typeface="仿宋" panose="02010609060101010101" charset="-122"/>
                <a:sym typeface="+mn-ea"/>
              </a:rPr>
              <a:t>“三用”（用水、用电、用气）是否存在违章行为</a:t>
            </a:r>
            <a:r>
              <a:rPr lang="zh-CN" altLang="en-US" sz="1600" b="1" dirty="0">
                <a:latin typeface="仿宋" panose="02010609060101010101" charset="-122"/>
                <a:ea typeface="仿宋" panose="02010609060101010101" charset="-122"/>
                <a:cs typeface="仿宋" panose="02010609060101010101" charset="-122"/>
                <a:sym typeface="+mn-ea"/>
              </a:rPr>
              <a:t>； </a:t>
            </a:r>
            <a:endParaRPr lang="zh-CN" altLang="en-US" sz="1600" b="1" dirty="0">
              <a:latin typeface="仿宋" panose="02010609060101010101" charset="-122"/>
              <a:ea typeface="仿宋" panose="02010609060101010101" charset="-122"/>
              <a:cs typeface="仿宋" panose="02010609060101010101" charset="-122"/>
              <a:sym typeface="+mn-ea"/>
            </a:endParaRPr>
          </a:p>
          <a:p>
            <a:pPr lvl="1">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④</a:t>
            </a:r>
            <a:r>
              <a:rPr lang="zh-CN" altLang="en-US" sz="1600" dirty="0">
                <a:latin typeface="仿宋" panose="02010609060101010101" charset="-122"/>
                <a:ea typeface="仿宋" panose="02010609060101010101" charset="-122"/>
                <a:cs typeface="仿宋" panose="02010609060101010101" charset="-122"/>
                <a:sym typeface="+mn-ea"/>
              </a:rPr>
              <a:t>电气焊及保温防水施工是否严格执行了操作规程；</a:t>
            </a:r>
            <a:endParaRPr lang="zh-CN" altLang="en-US" sz="1600" dirty="0">
              <a:latin typeface="仿宋" panose="02010609060101010101" charset="-122"/>
              <a:ea typeface="仿宋" panose="02010609060101010101" charset="-122"/>
              <a:cs typeface="仿宋" panose="02010609060101010101" charset="-122"/>
              <a:sym typeface="+mn-ea"/>
            </a:endParaRPr>
          </a:p>
          <a:p>
            <a:pPr lvl="1">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⑤</a:t>
            </a:r>
            <a:r>
              <a:rPr lang="zh-CN" altLang="en-US" sz="1600" dirty="0">
                <a:latin typeface="仿宋" panose="02010609060101010101" charset="-122"/>
                <a:ea typeface="仿宋" panose="02010609060101010101" charset="-122"/>
                <a:cs typeface="仿宋" panose="02010609060101010101" charset="-122"/>
                <a:sym typeface="+mn-ea"/>
              </a:rPr>
              <a:t>临时消防设施是否完好有效；</a:t>
            </a:r>
            <a:endParaRPr lang="zh-CN" altLang="en-US" sz="1600" dirty="0">
              <a:latin typeface="仿宋" panose="02010609060101010101" charset="-122"/>
              <a:ea typeface="仿宋" panose="02010609060101010101" charset="-122"/>
              <a:cs typeface="仿宋" panose="02010609060101010101" charset="-122"/>
              <a:sym typeface="+mn-ea"/>
            </a:endParaRPr>
          </a:p>
          <a:p>
            <a:pPr lvl="1">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⑥</a:t>
            </a:r>
            <a:r>
              <a:rPr lang="zh-CN" altLang="en-US" sz="1600" dirty="0">
                <a:latin typeface="仿宋" panose="02010609060101010101" charset="-122"/>
                <a:ea typeface="仿宋" panose="02010609060101010101" charset="-122"/>
                <a:cs typeface="仿宋" panose="02010609060101010101" charset="-122"/>
                <a:sym typeface="+mn-ea"/>
              </a:rPr>
              <a:t>临时消防车道及紧急疏散通道是否通畅等。 </a:t>
            </a:r>
            <a:endParaRPr lang="en-US" altLang="zh-CN" sz="1600" dirty="0">
              <a:latin typeface="仿宋" panose="02010609060101010101" charset="-122"/>
              <a:ea typeface="仿宋" panose="02010609060101010101" charset="-122"/>
              <a:cs typeface="仿宋" panose="02010609060101010101" charset="-122"/>
              <a:sym typeface="+mn-ea"/>
            </a:endParaRPr>
          </a:p>
          <a:p>
            <a:pPr lvl="1">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）项目安全总监应根据灭火及应急疏散预案，至少每季度开展一次灭火及应急疏散演练。参演人员应以现场施工队伍为主，不得以项目管理人员、保安人员代替，参演单位要涉及所有分包单位。</a:t>
            </a:r>
            <a:endParaRPr lang="zh-CN" altLang="en-US" sz="1600" b="1" dirty="0">
              <a:latin typeface="仿宋" panose="02010609060101010101" charset="-122"/>
              <a:ea typeface="仿宋" panose="02010609060101010101" charset="-122"/>
              <a:cs typeface="仿宋" panose="02010609060101010101" charset="-122"/>
              <a:sym typeface="+mn-ea"/>
            </a:endParaRPr>
          </a:p>
          <a:p>
            <a:pPr lvl="1">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4</a:t>
            </a:r>
            <a:r>
              <a:rPr lang="zh-CN" altLang="en-US" sz="1600" b="1" dirty="0">
                <a:latin typeface="仿宋" panose="02010609060101010101" charset="-122"/>
                <a:ea typeface="仿宋" panose="02010609060101010101" charset="-122"/>
                <a:cs typeface="仿宋" panose="02010609060101010101" charset="-122"/>
                <a:sym typeface="+mn-ea"/>
              </a:rPr>
              <a:t>）项目安全总监</a:t>
            </a:r>
            <a:r>
              <a:rPr lang="en-US" altLang="zh-CN" sz="1600" b="1" dirty="0">
                <a:latin typeface="仿宋" panose="02010609060101010101" charset="-122"/>
                <a:ea typeface="仿宋" panose="02010609060101010101" charset="-122"/>
                <a:cs typeface="仿宋" panose="02010609060101010101" charset="-122"/>
                <a:sym typeface="+mn-ea"/>
              </a:rPr>
              <a:t>/</a:t>
            </a:r>
            <a:r>
              <a:rPr lang="zh-CN" altLang="en-US" sz="1600" b="1" dirty="0">
                <a:latin typeface="仿宋" panose="02010609060101010101" charset="-122"/>
                <a:ea typeface="仿宋" panose="02010609060101010101" charset="-122"/>
                <a:cs typeface="仿宋" panose="02010609060101010101" charset="-122"/>
                <a:sym typeface="+mn-ea"/>
              </a:rPr>
              <a:t>安全工程师负责收集并保存项目消防安全管理的相关文件和记录，并建立现场消防安全管理档案。</a:t>
            </a:r>
            <a:endParaRPr lang="zh-CN" altLang="en-US" sz="1600" b="1" dirty="0">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3.4.11  </a:t>
            </a:r>
            <a:r>
              <a:rPr lang="zh-CN" altLang="en-US" sz="2000" b="1" dirty="0">
                <a:solidFill>
                  <a:schemeClr val="tx1"/>
                </a:solidFill>
                <a:latin typeface="仿宋" panose="02010609060101010101" charset="-122"/>
                <a:ea typeface="仿宋" panose="02010609060101010101" charset="-122"/>
                <a:cs typeface="仿宋" panose="02010609060101010101" charset="-122"/>
              </a:rPr>
              <a:t>特种作业管理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custDataLst>
              <p:tags r:id="rId1"/>
            </p:custDataLst>
          </p:nvPr>
        </p:nvGraphicFramePr>
        <p:xfrm>
          <a:off x="474569" y="1638674"/>
          <a:ext cx="11347316" cy="3619126"/>
        </p:xfrm>
        <a:graphic>
          <a:graphicData uri="http://schemas.openxmlformats.org/drawingml/2006/table">
            <a:tbl>
              <a:tblPr>
                <a:tableStyleId>{5C22544A-7EE6-4342-B048-85BDC9FD1C3A}</a:tableStyleId>
              </a:tblPr>
              <a:tblGrid>
                <a:gridCol w="971497"/>
                <a:gridCol w="4373970"/>
                <a:gridCol w="2075036"/>
                <a:gridCol w="1251528"/>
                <a:gridCol w="1443531"/>
                <a:gridCol w="1231754"/>
              </a:tblGrid>
              <a:tr h="971613">
                <a:tc>
                  <a:txBody>
                    <a:bodyPr/>
                    <a:lstStyle/>
                    <a:p>
                      <a:pPr marL="17780" marR="0" indent="0" algn="ctr">
                        <a:lnSpc>
                          <a:spcPct val="150000"/>
                        </a:lnSpc>
                        <a:spcAft>
                          <a:spcPts val="0"/>
                        </a:spcAft>
                      </a:pPr>
                      <a:r>
                        <a:rPr lang="zh-CN" altLang="en-US" sz="2000" b="1" kern="100" dirty="0">
                          <a:solidFill>
                            <a:schemeClr val="bg1"/>
                          </a:solidFill>
                          <a:effectLst/>
                          <a:latin typeface="仿宋" panose="02010609060101010101" charset="-122"/>
                          <a:ea typeface="仿宋" panose="02010609060101010101" charset="-122"/>
                        </a:rPr>
                        <a:t>序号</a:t>
                      </a:r>
                      <a:endParaRPr lang="zh-CN" altLang="en-US" sz="20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2000" b="1" kern="100" dirty="0">
                          <a:solidFill>
                            <a:schemeClr val="bg1"/>
                          </a:solidFill>
                          <a:effectLst/>
                          <a:latin typeface="仿宋" panose="02010609060101010101" charset="-122"/>
                          <a:ea typeface="仿宋" panose="02010609060101010101" charset="-122"/>
                        </a:rPr>
                        <a:t>分类</a:t>
                      </a:r>
                      <a:endParaRPr lang="zh-CN" altLang="en-US" sz="20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2000" b="1" kern="100" dirty="0">
                          <a:solidFill>
                            <a:schemeClr val="bg1"/>
                          </a:solidFill>
                          <a:effectLst/>
                          <a:latin typeface="仿宋" panose="02010609060101010101" charset="-122"/>
                          <a:ea typeface="仿宋" panose="02010609060101010101" charset="-122"/>
                        </a:rPr>
                        <a:t>管理要求</a:t>
                      </a:r>
                      <a:endParaRPr lang="zh-CN" altLang="en-US" sz="20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2000" b="1" kern="100" dirty="0">
                          <a:solidFill>
                            <a:schemeClr val="bg1"/>
                          </a:solidFill>
                          <a:effectLst/>
                          <a:latin typeface="仿宋" panose="02010609060101010101" charset="-122"/>
                          <a:ea typeface="仿宋" panose="02010609060101010101" charset="-122"/>
                        </a:rPr>
                        <a:t>时间要求</a:t>
                      </a:r>
                      <a:endParaRPr lang="zh-CN" altLang="en-US" sz="20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2000" b="1" kern="100" dirty="0">
                          <a:solidFill>
                            <a:schemeClr val="bg1"/>
                          </a:solidFill>
                          <a:effectLst/>
                          <a:latin typeface="仿宋" panose="02010609060101010101" charset="-122"/>
                          <a:ea typeface="仿宋" panose="02010609060101010101" charset="-122"/>
                        </a:rPr>
                        <a:t>主责岗位</a:t>
                      </a:r>
                      <a:endParaRPr lang="zh-CN" altLang="en-US" sz="20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2000" b="1" kern="100" dirty="0">
                          <a:solidFill>
                            <a:schemeClr val="bg1"/>
                          </a:solidFill>
                          <a:effectLst/>
                          <a:latin typeface="仿宋" panose="02010609060101010101" charset="-122"/>
                          <a:ea typeface="仿宋" panose="02010609060101010101" charset="-122"/>
                        </a:rPr>
                        <a:t>参与岗位</a:t>
                      </a:r>
                      <a:endParaRPr lang="zh-CN" altLang="en-US" sz="20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r>
              <a:tr h="770929">
                <a:tc>
                  <a:txBody>
                    <a:bodyPr/>
                    <a:lstStyle/>
                    <a:p>
                      <a:pPr marL="0" marR="64770" indent="0" algn="ctr">
                        <a:lnSpc>
                          <a:spcPct val="107000"/>
                        </a:lnSpc>
                        <a:spcAft>
                          <a:spcPts val="0"/>
                        </a:spcAft>
                      </a:pPr>
                      <a:r>
                        <a:rPr lang="en-US" altLang="zh-CN" sz="1600" b="1" kern="100" dirty="0">
                          <a:solidFill>
                            <a:srgbClr val="000000"/>
                          </a:solidFill>
                          <a:effectLst/>
                          <a:latin typeface="仿宋" panose="02010609060101010101" charset="-122"/>
                          <a:ea typeface="仿宋" panose="02010609060101010101" charset="-122"/>
                        </a:rPr>
                        <a:t>1</a:t>
                      </a:r>
                      <a:endParaRPr lang="en-US" altLang="zh-CN" sz="1600" b="1" kern="100" dirty="0">
                        <a:solidFill>
                          <a:srgbClr val="000000"/>
                        </a:solidFill>
                        <a:effectLst/>
                        <a:latin typeface="仿宋" panose="02010609060101010101" charset="-122"/>
                        <a:ea typeface="仿宋" panose="02010609060101010101" charset="-122"/>
                      </a:endParaRPr>
                    </a:p>
                  </a:txBody>
                  <a:tcPr marL="67945" marR="3175" marT="40005" anchor="ctr"/>
                </a:tc>
                <a:tc>
                  <a:txBody>
                    <a:bodyPr/>
                    <a:lstStyle/>
                    <a:p>
                      <a:pPr marL="635" marR="0" indent="0" algn="l">
                        <a:lnSpc>
                          <a:spcPct val="107000"/>
                        </a:lnSpc>
                        <a:spcAft>
                          <a:spcPts val="0"/>
                        </a:spcAft>
                      </a:pPr>
                      <a:r>
                        <a:rPr lang="zh-CN" altLang="en-US" sz="1600" b="1" kern="100" dirty="0">
                          <a:solidFill>
                            <a:srgbClr val="000000"/>
                          </a:solidFill>
                          <a:effectLst/>
                          <a:latin typeface="仿宋" panose="02010609060101010101" charset="-122"/>
                          <a:ea typeface="仿宋" panose="02010609060101010101" charset="-122"/>
                        </a:rPr>
                        <a:t>架子工、电气焊（割）工、吊篮内安拆人员等。</a:t>
                      </a:r>
                      <a:endParaRPr lang="zh-CN" altLang="en-US" sz="1600" b="1" kern="100" dirty="0">
                        <a:solidFill>
                          <a:srgbClr val="000000"/>
                        </a:solidFill>
                        <a:effectLst/>
                        <a:latin typeface="仿宋" panose="02010609060101010101" charset="-122"/>
                        <a:ea typeface="仿宋" panose="02010609060101010101" charset="-122"/>
                      </a:endParaRPr>
                    </a:p>
                  </a:txBody>
                  <a:tcPr marL="67945" marR="3175" marT="40005" anchor="ctr"/>
                </a:tc>
                <a:tc rowSpan="2">
                  <a:txBody>
                    <a:bodyPr/>
                    <a:lstStyle/>
                    <a:p>
                      <a:pPr marL="0" marR="0" indent="0" algn="ctr">
                        <a:lnSpc>
                          <a:spcPct val="107000"/>
                        </a:lnSpc>
                        <a:spcAft>
                          <a:spcPts val="0"/>
                        </a:spcAft>
                      </a:pPr>
                      <a:r>
                        <a:rPr lang="zh-CN" altLang="en-US" sz="1600" b="1" kern="100" dirty="0">
                          <a:solidFill>
                            <a:srgbClr val="000000"/>
                          </a:solidFill>
                          <a:effectLst/>
                          <a:latin typeface="仿宋" panose="02010609060101010101" charset="-122"/>
                          <a:ea typeface="仿宋" panose="02010609060101010101" charset="-122"/>
                        </a:rPr>
                        <a:t>查验证书、监督办理危险作业许可、制定防护措施、明确作业监护人</a:t>
                      </a:r>
                      <a:endParaRPr lang="zh-CN" altLang="en-US" sz="1600" b="1" kern="100" dirty="0">
                        <a:solidFill>
                          <a:srgbClr val="000000"/>
                        </a:solidFill>
                        <a:effectLst/>
                        <a:latin typeface="仿宋" panose="02010609060101010101" charset="-122"/>
                        <a:ea typeface="仿宋" panose="02010609060101010101" charset="-122"/>
                      </a:endParaRPr>
                    </a:p>
                  </a:txBody>
                  <a:tcPr marL="67945" marR="3175" marT="40005" anchor="ctr"/>
                </a:tc>
                <a:tc rowSpan="2">
                  <a:txBody>
                    <a:bodyPr/>
                    <a:lstStyle/>
                    <a:p>
                      <a:pPr marL="0" marR="24130" indent="0" algn="ctr">
                        <a:lnSpc>
                          <a:spcPct val="107000"/>
                        </a:lnSpc>
                        <a:spcAft>
                          <a:spcPts val="0"/>
                        </a:spcAft>
                      </a:pPr>
                      <a:r>
                        <a:rPr lang="zh-CN" altLang="en-US" sz="1600" b="1" kern="100" dirty="0">
                          <a:solidFill>
                            <a:srgbClr val="000000"/>
                          </a:solidFill>
                          <a:effectLst/>
                          <a:latin typeface="仿宋" panose="02010609060101010101" charset="-122"/>
                          <a:ea typeface="仿宋" panose="02010609060101010101" charset="-122"/>
                        </a:rPr>
                        <a:t>作业前</a:t>
                      </a:r>
                      <a:endParaRPr lang="zh-CN" altLang="en-US" sz="1600" b="1" kern="100" dirty="0">
                        <a:solidFill>
                          <a:srgbClr val="000000"/>
                        </a:solidFill>
                        <a:effectLst/>
                        <a:latin typeface="仿宋" panose="02010609060101010101" charset="-122"/>
                        <a:ea typeface="仿宋" panose="02010609060101010101" charset="-122"/>
                      </a:endParaRPr>
                    </a:p>
                  </a:txBody>
                  <a:tcPr marL="67945" marR="3175" marT="40005" anchor="ctr"/>
                </a:tc>
                <a:tc rowSpan="2">
                  <a:txBody>
                    <a:bodyPr/>
                    <a:lstStyle/>
                    <a:p>
                      <a:pPr marL="0" marR="0" indent="0" algn="ctr">
                        <a:lnSpc>
                          <a:spcPct val="107000"/>
                        </a:lnSpc>
                        <a:spcAft>
                          <a:spcPts val="0"/>
                        </a:spcAft>
                      </a:pPr>
                      <a:r>
                        <a:rPr lang="zh-CN" altLang="en-US" sz="1600" b="1" kern="100">
                          <a:solidFill>
                            <a:srgbClr val="000000"/>
                          </a:solidFill>
                          <a:effectLst/>
                          <a:latin typeface="仿宋" panose="02010609060101010101" charset="-122"/>
                          <a:ea typeface="仿宋" panose="02010609060101010101" charset="-122"/>
                        </a:rPr>
                        <a:t>项目安全总监</a:t>
                      </a:r>
                      <a:endParaRPr lang="zh-CN" altLang="en-US" sz="1600" b="1" kern="100">
                        <a:solidFill>
                          <a:srgbClr val="000000"/>
                        </a:solidFill>
                        <a:effectLst/>
                        <a:latin typeface="仿宋" panose="02010609060101010101" charset="-122"/>
                        <a:ea typeface="仿宋" panose="02010609060101010101" charset="-122"/>
                      </a:endParaRPr>
                    </a:p>
                  </a:txBody>
                  <a:tcPr marL="67945" marR="3175" marT="40005" anchor="ctr"/>
                </a:tc>
                <a:tc rowSpan="2">
                  <a:txBody>
                    <a:bodyPr/>
                    <a:lstStyle/>
                    <a:p>
                      <a:pPr marL="0" marR="0" indent="0" algn="ctr">
                        <a:lnSpc>
                          <a:spcPct val="107000"/>
                        </a:lnSpc>
                        <a:spcAft>
                          <a:spcPts val="0"/>
                        </a:spcAft>
                      </a:pPr>
                      <a:r>
                        <a:rPr lang="zh-CN" altLang="en-US" sz="1600" b="1" kern="100">
                          <a:solidFill>
                            <a:srgbClr val="000000"/>
                          </a:solidFill>
                          <a:effectLst/>
                          <a:latin typeface="仿宋" panose="02010609060101010101" charset="-122"/>
                          <a:ea typeface="仿宋" panose="02010609060101010101" charset="-122"/>
                        </a:rPr>
                        <a:t>项目总工</a:t>
                      </a:r>
                      <a:endParaRPr lang="zh-CN" altLang="en-US" sz="1600" b="1" kern="100">
                        <a:solidFill>
                          <a:srgbClr val="000000"/>
                        </a:solidFill>
                        <a:effectLst/>
                        <a:latin typeface="仿宋" panose="02010609060101010101" charset="-122"/>
                        <a:ea typeface="仿宋" panose="02010609060101010101" charset="-122"/>
                      </a:endParaRPr>
                    </a:p>
                  </a:txBody>
                  <a:tcPr marL="67945" marR="3175" marT="40005" anchor="ctr"/>
                </a:tc>
              </a:tr>
              <a:tr h="1876584">
                <a:tc>
                  <a:txBody>
                    <a:bodyPr/>
                    <a:lstStyle/>
                    <a:p>
                      <a:pPr marL="0" marR="64770" indent="0" algn="ctr">
                        <a:lnSpc>
                          <a:spcPct val="107000"/>
                        </a:lnSpc>
                        <a:spcAft>
                          <a:spcPts val="0"/>
                        </a:spcAft>
                      </a:pPr>
                      <a:r>
                        <a:rPr lang="en-US" altLang="zh-CN" sz="1600" b="1" kern="100">
                          <a:solidFill>
                            <a:srgbClr val="000000"/>
                          </a:solidFill>
                          <a:effectLst/>
                          <a:latin typeface="仿宋" panose="02010609060101010101" charset="-122"/>
                          <a:ea typeface="仿宋" panose="02010609060101010101" charset="-122"/>
                        </a:rPr>
                        <a:t>2</a:t>
                      </a:r>
                      <a:endParaRPr lang="en-US" altLang="zh-CN" sz="1600" b="1" kern="100">
                        <a:solidFill>
                          <a:srgbClr val="000000"/>
                        </a:solidFill>
                        <a:effectLst/>
                        <a:latin typeface="仿宋" panose="02010609060101010101" charset="-122"/>
                        <a:ea typeface="仿宋" panose="02010609060101010101" charset="-122"/>
                      </a:endParaRPr>
                    </a:p>
                  </a:txBody>
                  <a:tcPr marL="67945" marR="3175" marT="40005" anchor="ctr"/>
                </a:tc>
                <a:tc>
                  <a:txBody>
                    <a:bodyPr/>
                    <a:lstStyle/>
                    <a:p>
                      <a:pPr marL="635" marR="0" indent="0" algn="l">
                        <a:lnSpc>
                          <a:spcPct val="107000"/>
                        </a:lnSpc>
                        <a:spcAft>
                          <a:spcPts val="0"/>
                        </a:spcAft>
                      </a:pPr>
                      <a:r>
                        <a:rPr lang="zh-CN" altLang="en-US" sz="1600" b="1" kern="100" dirty="0">
                          <a:solidFill>
                            <a:srgbClr val="000000"/>
                          </a:solidFill>
                          <a:effectLst/>
                          <a:latin typeface="仿宋" panose="02010609060101010101" charset="-122"/>
                          <a:ea typeface="仿宋" panose="02010609060101010101" charset="-122"/>
                        </a:rPr>
                        <a:t>电工，起重机械（塔机、施工电梯、物料提升机、临时租用的汽车吊等）司机、信号司索工、安装拆卸工，高处作业吊篮安装拆卸工。</a:t>
                      </a:r>
                      <a:endParaRPr lang="zh-CN" altLang="en-US" sz="1600" b="1" kern="100" dirty="0">
                        <a:solidFill>
                          <a:srgbClr val="000000"/>
                        </a:solidFill>
                        <a:effectLst/>
                        <a:latin typeface="仿宋" panose="02010609060101010101" charset="-122"/>
                        <a:ea typeface="仿宋" panose="02010609060101010101" charset="-122"/>
                      </a:endParaRPr>
                    </a:p>
                  </a:txBody>
                  <a:tcPr marL="67945" marR="3175" marT="40005" anchor="ctr"/>
                </a:tc>
                <a:tc vMerge="1">
                  <a:tcPr/>
                </a:tc>
                <a:tc vMerge="1">
                  <a:tcPr/>
                </a:tc>
                <a:tc vMerge="1">
                  <a:tcPr/>
                </a:tc>
                <a:tc vMerge="1">
                  <a:tcPr/>
                </a:tc>
              </a:tr>
            </a:tbl>
          </a:graphicData>
        </a:graphic>
      </p:graphicFrame>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80646" y="565150"/>
            <a:ext cx="5167174" cy="553085"/>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1.</a:t>
            </a:r>
            <a:r>
              <a:rPr lang="zh-CN" altLang="en-US" sz="2000" b="1" dirty="0">
                <a:latin typeface="仿宋" panose="02010609060101010101" charset="-122"/>
                <a:ea typeface="仿宋" panose="02010609060101010101" charset="-122"/>
                <a:cs typeface="仿宋" panose="02010609060101010101" charset="-122"/>
              </a:rPr>
              <a:t>  </a:t>
            </a:r>
            <a:r>
              <a:rPr lang="zh-CN" altLang="en-US" sz="2000" b="1" dirty="0">
                <a:solidFill>
                  <a:schemeClr val="tx1"/>
                </a:solidFill>
                <a:latin typeface="仿宋" panose="02010609060101010101" charset="-122"/>
                <a:ea typeface="仿宋" panose="02010609060101010101" charset="-122"/>
                <a:cs typeface="仿宋" panose="02010609060101010101" charset="-122"/>
                <a:sym typeface="+mn-ea"/>
              </a:rPr>
              <a:t>总则</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3" name="文本框 22"/>
          <p:cNvSpPr txBox="1"/>
          <p:nvPr/>
        </p:nvSpPr>
        <p:spPr>
          <a:xfrm>
            <a:off x="389826" y="939164"/>
            <a:ext cx="5167174" cy="460375"/>
          </a:xfrm>
          <a:prstGeom prst="rect">
            <a:avLst/>
          </a:prstGeom>
          <a:noFill/>
        </p:spPr>
        <p:txBody>
          <a:bodyPr wrap="square" rtlCol="0">
            <a:spAutoFit/>
          </a:bodyPr>
          <a:lstStyle/>
          <a:p>
            <a:pPr>
              <a:lnSpc>
                <a:spcPct val="150000"/>
              </a:lnSpc>
            </a:pPr>
            <a:r>
              <a:rPr lang="en-US" altLang="zh-CN" sz="1600" b="1" dirty="0">
                <a:solidFill>
                  <a:schemeClr val="tx1"/>
                </a:solidFill>
                <a:latin typeface="仿宋" panose="02010609060101010101" charset="-122"/>
                <a:ea typeface="仿宋" panose="02010609060101010101" charset="-122"/>
                <a:cs typeface="仿宋" panose="02010609060101010101" charset="-122"/>
              </a:rPr>
              <a:t>1.2</a:t>
            </a:r>
            <a:r>
              <a:rPr lang="en-US" altLang="zh-CN" sz="1600" b="1" dirty="0">
                <a:latin typeface="仿宋" panose="02010609060101010101" charset="-122"/>
                <a:ea typeface="仿宋" panose="02010609060101010101" charset="-122"/>
                <a:cs typeface="仿宋" panose="02010609060101010101" charset="-122"/>
              </a:rPr>
              <a:t> </a:t>
            </a:r>
            <a:r>
              <a:rPr lang="zh-CN" altLang="en-US" sz="1600" b="1" dirty="0">
                <a:latin typeface="仿宋" panose="02010609060101010101" charset="-122"/>
                <a:ea typeface="仿宋" panose="02010609060101010101" charset="-122"/>
                <a:cs typeface="仿宋" panose="02010609060101010101" charset="-122"/>
              </a:rPr>
              <a:t> 安全管理原则  </a:t>
            </a:r>
            <a:endParaRPr lang="zh-CN" altLang="en-US" sz="16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210" name="右箭头 209"/>
          <p:cNvSpPr/>
          <p:nvPr>
            <p:custDataLst>
              <p:tags r:id="rId1"/>
            </p:custDataLst>
          </p:nvPr>
        </p:nvSpPr>
        <p:spPr>
          <a:xfrm>
            <a:off x="215265" y="2520315"/>
            <a:ext cx="11760835" cy="314325"/>
          </a:xfrm>
          <a:prstGeom prst="rightArrow">
            <a:avLst>
              <a:gd name="adj1" fmla="val 100000"/>
              <a:gd name="adj2" fmla="val 71429"/>
            </a:avLst>
          </a:prstGeom>
          <a:solidFill>
            <a:schemeClr val="tx1">
              <a:lumMod val="65000"/>
              <a:lumOff val="35000"/>
            </a:schemeClr>
          </a:solidFill>
          <a:ln>
            <a:solidFill>
              <a:schemeClr val="bg1"/>
            </a:solidFill>
          </a:ln>
        </p:spPr>
        <p:txBody>
          <a:bodyPr wrap="none" tIns="180000" rtlCol="0" anchor="t">
            <a:noAutofit/>
          </a:bodyPr>
          <a:lstStyle/>
          <a:p>
            <a:pPr algn="ctr"/>
            <a:endParaRPr lang="en-US" sz="2400" b="1" dirty="0">
              <a:solidFill>
                <a:schemeClr val="bg1"/>
              </a:solidFill>
            </a:endParaRPr>
          </a:p>
        </p:txBody>
      </p:sp>
      <p:sp>
        <p:nvSpPr>
          <p:cNvPr id="211" name="矩形 210"/>
          <p:cNvSpPr/>
          <p:nvPr>
            <p:custDataLst>
              <p:tags r:id="rId2"/>
            </p:custDataLst>
          </p:nvPr>
        </p:nvSpPr>
        <p:spPr>
          <a:xfrm>
            <a:off x="215265" y="1657350"/>
            <a:ext cx="2103755" cy="723265"/>
          </a:xfrm>
          <a:prstGeom prst="rect">
            <a:avLst/>
          </a:prstGeom>
          <a:noFill/>
          <a:ln>
            <a:noFill/>
          </a:ln>
        </p:spPr>
        <p:txBody>
          <a:bodyPr wrap="square" anchor="ctr">
            <a:normAutofit/>
          </a:bodyPr>
          <a:lstStyle/>
          <a:p>
            <a:pPr marL="0" lvl="0" indent="0" algn="ctr" defTabSz="0" fontAlgn="base">
              <a:lnSpc>
                <a:spcPct val="100000"/>
              </a:lnSpc>
              <a:spcBef>
                <a:spcPts val="0"/>
              </a:spcBef>
              <a:spcAft>
                <a:spcPts val="0"/>
              </a:spcAft>
              <a:buSzPct val="100000"/>
              <a:tabLst>
                <a:tab pos="227965" algn="l"/>
              </a:tabLst>
              <a:defRPr/>
            </a:pPr>
            <a:r>
              <a:rPr lang="zh-CN" altLang="en-US" sz="1600" b="1" dirty="0">
                <a:latin typeface="+mj-lt"/>
                <a:ea typeface="+mj-ea"/>
                <a:cs typeface="+mj-cs"/>
              </a:rPr>
              <a:t>“生命至上”原则 </a:t>
            </a:r>
            <a:endParaRPr lang="zh-CN" altLang="en-US" sz="1600" b="1" dirty="0">
              <a:latin typeface="+mj-lt"/>
              <a:ea typeface="+mj-ea"/>
              <a:cs typeface="+mj-cs"/>
            </a:endParaRPr>
          </a:p>
        </p:txBody>
      </p:sp>
      <p:sp>
        <p:nvSpPr>
          <p:cNvPr id="212" name="椭圆 211"/>
          <p:cNvSpPr/>
          <p:nvPr>
            <p:custDataLst>
              <p:tags r:id="rId3"/>
            </p:custDataLst>
          </p:nvPr>
        </p:nvSpPr>
        <p:spPr>
          <a:xfrm>
            <a:off x="995045" y="2381250"/>
            <a:ext cx="544830" cy="544830"/>
          </a:xfrm>
          <a:prstGeom prst="ellipse">
            <a:avLst/>
          </a:prstGeom>
          <a:solidFill>
            <a:schemeClr val="bg1"/>
          </a:solidFill>
          <a:ln w="28575">
            <a:gradFill>
              <a:gsLst>
                <a:gs pos="0">
                  <a:schemeClr val="accent1"/>
                </a:gs>
                <a:gs pos="58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7500" lnSpcReduction="10000"/>
          </a:bodyPr>
          <a:lstStyle/>
          <a:p>
            <a:pPr marL="225425" indent="-225425" algn="ctr" fontAlgn="base">
              <a:spcBef>
                <a:spcPct val="0"/>
              </a:spcBef>
              <a:spcAft>
                <a:spcPct val="0"/>
              </a:spcAft>
            </a:pPr>
            <a:r>
              <a:rPr lang="en-US" altLang="zh-CN" sz="2000" b="1" kern="0">
                <a:solidFill>
                  <a:prstClr val="black"/>
                </a:solidFill>
              </a:rPr>
              <a:t>1</a:t>
            </a:r>
            <a:endParaRPr lang="zh-CN" altLang="en-US" sz="2000" b="1" kern="0">
              <a:solidFill>
                <a:prstClr val="black"/>
              </a:solidFill>
            </a:endParaRPr>
          </a:p>
        </p:txBody>
      </p:sp>
      <p:sp>
        <p:nvSpPr>
          <p:cNvPr id="213" name="剪去同侧角的矩形 212"/>
          <p:cNvSpPr/>
          <p:nvPr>
            <p:custDataLst>
              <p:tags r:id="rId4"/>
            </p:custDataLst>
          </p:nvPr>
        </p:nvSpPr>
        <p:spPr>
          <a:xfrm>
            <a:off x="215265" y="3103245"/>
            <a:ext cx="2103755" cy="3265170"/>
          </a:xfrm>
          <a:prstGeom prst="snip2SameRect">
            <a:avLst>
              <a:gd name="adj1" fmla="val 0"/>
              <a:gd name="adj2" fmla="val 0"/>
            </a:avLst>
          </a:prstGeom>
          <a:ln>
            <a:noFill/>
          </a:ln>
        </p:spPr>
        <p:txBody>
          <a:bodyPr wrap="square" anchor="t">
            <a:normAutofit/>
          </a:bodyPr>
          <a:lstStyle/>
          <a:p>
            <a:pPr marL="228600" lvl="0" indent="-228600" algn="l" defTabSz="0">
              <a:lnSpc>
                <a:spcPct val="150000"/>
              </a:lnSpc>
              <a:spcBef>
                <a:spcPts val="0"/>
              </a:spcBef>
              <a:spcAft>
                <a:spcPts val="0"/>
              </a:spcAft>
              <a:buSzPct val="100000"/>
              <a:buFont typeface="Arial" panose="020B0604020202020204" pitchFamily="34" charset="0"/>
              <a:buChar char="•"/>
              <a:tabLst>
                <a:tab pos="227965" algn="l"/>
              </a:tabLst>
              <a:defRPr/>
            </a:pPr>
            <a:r>
              <a:rPr lang="zh-CN" altLang="en-US" sz="1200" dirty="0">
                <a:solidFill>
                  <a:schemeClr val="tx1"/>
                </a:solidFill>
              </a:rPr>
              <a:t>以人的生命安全与健康为安全管理的根本目标和优先目标，以人为本， 敬畏生命； </a:t>
            </a:r>
            <a:endParaRPr lang="zh-CN" altLang="en-US" sz="1200" dirty="0">
              <a:solidFill>
                <a:schemeClr val="tx1"/>
              </a:solidFill>
            </a:endParaRPr>
          </a:p>
        </p:txBody>
      </p:sp>
      <p:sp>
        <p:nvSpPr>
          <p:cNvPr id="214" name="矩形 213"/>
          <p:cNvSpPr/>
          <p:nvPr>
            <p:custDataLst>
              <p:tags r:id="rId5"/>
            </p:custDataLst>
          </p:nvPr>
        </p:nvSpPr>
        <p:spPr>
          <a:xfrm>
            <a:off x="2630170" y="1657350"/>
            <a:ext cx="2103755" cy="723265"/>
          </a:xfrm>
          <a:prstGeom prst="rect">
            <a:avLst/>
          </a:prstGeom>
          <a:noFill/>
          <a:ln>
            <a:noFill/>
          </a:ln>
        </p:spPr>
        <p:txBody>
          <a:bodyPr wrap="square" anchor="ctr">
            <a:normAutofit/>
          </a:bodyPr>
          <a:lstStyle/>
          <a:p>
            <a:pPr marL="0" lvl="0" indent="0" algn="ctr" defTabSz="0" fontAlgn="base">
              <a:lnSpc>
                <a:spcPct val="100000"/>
              </a:lnSpc>
              <a:spcBef>
                <a:spcPts val="0"/>
              </a:spcBef>
              <a:spcAft>
                <a:spcPts val="0"/>
              </a:spcAft>
              <a:buSzPct val="100000"/>
              <a:tabLst>
                <a:tab pos="227965" algn="l"/>
              </a:tabLst>
              <a:defRPr/>
            </a:pPr>
            <a:r>
              <a:rPr lang="zh-CN" altLang="en-US" sz="1600" b="1" dirty="0">
                <a:latin typeface="+mj-lt"/>
                <a:ea typeface="+mj-ea"/>
                <a:cs typeface="+mj-cs"/>
              </a:rPr>
              <a:t>“全员管理”原则 </a:t>
            </a:r>
            <a:endParaRPr lang="zh-CN" altLang="en-US" sz="1600" b="1" dirty="0">
              <a:latin typeface="+mj-lt"/>
              <a:ea typeface="+mj-ea"/>
              <a:cs typeface="+mj-cs"/>
            </a:endParaRPr>
          </a:p>
        </p:txBody>
      </p:sp>
      <p:sp>
        <p:nvSpPr>
          <p:cNvPr id="215" name="椭圆 214"/>
          <p:cNvSpPr/>
          <p:nvPr>
            <p:custDataLst>
              <p:tags r:id="rId6"/>
            </p:custDataLst>
          </p:nvPr>
        </p:nvSpPr>
        <p:spPr>
          <a:xfrm>
            <a:off x="3409315" y="2381250"/>
            <a:ext cx="544830" cy="544830"/>
          </a:xfrm>
          <a:prstGeom prst="ellipse">
            <a:avLst/>
          </a:prstGeom>
          <a:solidFill>
            <a:schemeClr val="bg1"/>
          </a:solidFill>
          <a:ln w="28575">
            <a:gradFill>
              <a:gsLst>
                <a:gs pos="0">
                  <a:schemeClr val="accent1"/>
                </a:gs>
                <a:gs pos="58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7500" lnSpcReduction="10000"/>
          </a:bodyPr>
          <a:lstStyle/>
          <a:p>
            <a:pPr marL="225425" indent="-225425" algn="ctr" fontAlgn="base">
              <a:spcBef>
                <a:spcPct val="0"/>
              </a:spcBef>
              <a:spcAft>
                <a:spcPct val="0"/>
              </a:spcAft>
            </a:pPr>
            <a:r>
              <a:rPr lang="en-US" altLang="zh-CN" sz="2000" b="1" kern="0">
                <a:solidFill>
                  <a:prstClr val="black"/>
                </a:solidFill>
              </a:rPr>
              <a:t>2</a:t>
            </a:r>
            <a:endParaRPr lang="zh-CN" altLang="en-US" sz="2000" b="1" kern="0">
              <a:solidFill>
                <a:prstClr val="black"/>
              </a:solidFill>
            </a:endParaRPr>
          </a:p>
        </p:txBody>
      </p:sp>
      <p:sp>
        <p:nvSpPr>
          <p:cNvPr id="216" name="剪去同侧角的矩形 215"/>
          <p:cNvSpPr/>
          <p:nvPr>
            <p:custDataLst>
              <p:tags r:id="rId7"/>
            </p:custDataLst>
          </p:nvPr>
        </p:nvSpPr>
        <p:spPr>
          <a:xfrm>
            <a:off x="2630170" y="3103245"/>
            <a:ext cx="2103755" cy="3265170"/>
          </a:xfrm>
          <a:prstGeom prst="snip2SameRect">
            <a:avLst>
              <a:gd name="adj1" fmla="val 0"/>
              <a:gd name="adj2" fmla="val 0"/>
            </a:avLst>
          </a:prstGeom>
          <a:ln>
            <a:noFill/>
          </a:ln>
        </p:spPr>
        <p:txBody>
          <a:bodyPr wrap="square" anchor="t">
            <a:normAutofit/>
          </a:bodyPr>
          <a:lstStyle/>
          <a:p>
            <a:pPr marL="228600" lvl="0" indent="-228600" algn="l" defTabSz="0">
              <a:lnSpc>
                <a:spcPct val="150000"/>
              </a:lnSpc>
              <a:spcBef>
                <a:spcPts val="0"/>
              </a:spcBef>
              <a:spcAft>
                <a:spcPts val="0"/>
              </a:spcAft>
              <a:buSzPct val="100000"/>
              <a:buFont typeface="Arial" panose="020B0604020202020204" pitchFamily="34" charset="0"/>
              <a:buChar char="•"/>
              <a:tabLst>
                <a:tab pos="227965" algn="l"/>
              </a:tabLst>
              <a:defRPr/>
            </a:pPr>
            <a:r>
              <a:rPr lang="zh-CN" altLang="en-US" sz="1200" dirty="0">
                <a:solidFill>
                  <a:schemeClr val="tx1"/>
                </a:solidFill>
              </a:rPr>
              <a:t>安全生产、人人有责，所有岗位都应按照职责分工，履行安全生产责任，形成纵向到底、横向到边的安</a:t>
            </a:r>
            <a:endParaRPr lang="zh-CN" altLang="en-US" sz="1200" dirty="0">
              <a:solidFill>
                <a:schemeClr val="tx1"/>
              </a:solidFill>
            </a:endParaRPr>
          </a:p>
          <a:p>
            <a:pPr marL="228600" lvl="0" indent="-228600" algn="l" defTabSz="0">
              <a:lnSpc>
                <a:spcPct val="150000"/>
              </a:lnSpc>
              <a:spcBef>
                <a:spcPts val="0"/>
              </a:spcBef>
              <a:spcAft>
                <a:spcPts val="0"/>
              </a:spcAft>
              <a:buSzPct val="100000"/>
              <a:buFont typeface="Arial" panose="020B0604020202020204" pitchFamily="34" charset="0"/>
              <a:buChar char="•"/>
              <a:tabLst>
                <a:tab pos="227965" algn="l"/>
              </a:tabLst>
              <a:defRPr/>
            </a:pPr>
            <a:r>
              <a:rPr lang="zh-CN" altLang="en-US" sz="1200" dirty="0">
                <a:solidFill>
                  <a:schemeClr val="tx1"/>
                </a:solidFill>
              </a:rPr>
              <a:t>全管理责任体系； </a:t>
            </a:r>
            <a:endParaRPr lang="zh-CN" altLang="en-US" sz="1200" dirty="0">
              <a:solidFill>
                <a:schemeClr val="tx1"/>
              </a:solidFill>
            </a:endParaRPr>
          </a:p>
        </p:txBody>
      </p:sp>
      <p:sp>
        <p:nvSpPr>
          <p:cNvPr id="217" name="矩形 216"/>
          <p:cNvSpPr/>
          <p:nvPr>
            <p:custDataLst>
              <p:tags r:id="rId8"/>
            </p:custDataLst>
          </p:nvPr>
        </p:nvSpPr>
        <p:spPr>
          <a:xfrm>
            <a:off x="5044440" y="1657350"/>
            <a:ext cx="2103755" cy="723265"/>
          </a:xfrm>
          <a:prstGeom prst="rect">
            <a:avLst/>
          </a:prstGeom>
          <a:noFill/>
          <a:ln>
            <a:noFill/>
          </a:ln>
        </p:spPr>
        <p:txBody>
          <a:bodyPr wrap="square" anchor="ctr">
            <a:normAutofit/>
          </a:bodyPr>
          <a:lstStyle/>
          <a:p>
            <a:pPr marL="0" lvl="0" indent="0" algn="ctr" defTabSz="0" fontAlgn="base">
              <a:lnSpc>
                <a:spcPct val="100000"/>
              </a:lnSpc>
              <a:spcBef>
                <a:spcPts val="0"/>
              </a:spcBef>
              <a:spcAft>
                <a:spcPts val="0"/>
              </a:spcAft>
              <a:buSzPct val="100000"/>
              <a:tabLst>
                <a:tab pos="227965" algn="l"/>
              </a:tabLst>
              <a:defRPr/>
            </a:pPr>
            <a:r>
              <a:rPr lang="zh-CN" altLang="en-US" sz="1600" b="1" dirty="0">
                <a:latin typeface="+mj-lt"/>
                <a:ea typeface="+mj-ea"/>
                <a:cs typeface="+mj-cs"/>
              </a:rPr>
              <a:t>“监管分离”原则 </a:t>
            </a:r>
            <a:endParaRPr lang="zh-CN" altLang="en-US" sz="1600" b="1" dirty="0">
              <a:latin typeface="+mj-lt"/>
              <a:ea typeface="+mj-ea"/>
              <a:cs typeface="+mj-cs"/>
            </a:endParaRPr>
          </a:p>
        </p:txBody>
      </p:sp>
      <p:sp>
        <p:nvSpPr>
          <p:cNvPr id="218" name="椭圆 217"/>
          <p:cNvSpPr/>
          <p:nvPr>
            <p:custDataLst>
              <p:tags r:id="rId9"/>
            </p:custDataLst>
          </p:nvPr>
        </p:nvSpPr>
        <p:spPr>
          <a:xfrm>
            <a:off x="5823585" y="2381250"/>
            <a:ext cx="544830" cy="544830"/>
          </a:xfrm>
          <a:prstGeom prst="ellipse">
            <a:avLst/>
          </a:prstGeom>
          <a:solidFill>
            <a:schemeClr val="bg1"/>
          </a:solidFill>
          <a:ln w="28575">
            <a:gradFill>
              <a:gsLst>
                <a:gs pos="0">
                  <a:schemeClr val="accent1"/>
                </a:gs>
                <a:gs pos="58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7500" lnSpcReduction="10000"/>
          </a:bodyPr>
          <a:lstStyle/>
          <a:p>
            <a:pPr marL="225425" indent="-225425" algn="ctr" fontAlgn="base">
              <a:spcBef>
                <a:spcPct val="0"/>
              </a:spcBef>
              <a:spcAft>
                <a:spcPct val="0"/>
              </a:spcAft>
            </a:pPr>
            <a:r>
              <a:rPr lang="en-US" altLang="zh-CN" sz="2000" b="1" kern="0">
                <a:solidFill>
                  <a:prstClr val="black"/>
                </a:solidFill>
              </a:rPr>
              <a:t>3</a:t>
            </a:r>
            <a:endParaRPr lang="zh-CN" altLang="en-US" sz="2000" b="1" kern="0">
              <a:solidFill>
                <a:prstClr val="black"/>
              </a:solidFill>
            </a:endParaRPr>
          </a:p>
        </p:txBody>
      </p:sp>
      <p:sp>
        <p:nvSpPr>
          <p:cNvPr id="219" name="剪去同侧角的矩形 218"/>
          <p:cNvSpPr/>
          <p:nvPr>
            <p:custDataLst>
              <p:tags r:id="rId10"/>
            </p:custDataLst>
          </p:nvPr>
        </p:nvSpPr>
        <p:spPr>
          <a:xfrm>
            <a:off x="5044440" y="3103245"/>
            <a:ext cx="2103755" cy="3265170"/>
          </a:xfrm>
          <a:prstGeom prst="snip2SameRect">
            <a:avLst>
              <a:gd name="adj1" fmla="val 0"/>
              <a:gd name="adj2" fmla="val 0"/>
            </a:avLst>
          </a:prstGeom>
          <a:ln>
            <a:noFill/>
          </a:ln>
        </p:spPr>
        <p:txBody>
          <a:bodyPr wrap="square" anchor="t">
            <a:normAutofit/>
          </a:bodyPr>
          <a:lstStyle/>
          <a:p>
            <a:pPr marL="228600" lvl="0" indent="-228600" algn="l" defTabSz="0">
              <a:lnSpc>
                <a:spcPct val="150000"/>
              </a:lnSpc>
              <a:spcBef>
                <a:spcPts val="0"/>
              </a:spcBef>
              <a:spcAft>
                <a:spcPts val="0"/>
              </a:spcAft>
              <a:buSzPct val="100000"/>
              <a:buFont typeface="Arial" panose="020B0604020202020204" pitchFamily="34" charset="0"/>
              <a:buChar char="•"/>
              <a:tabLst>
                <a:tab pos="227965" algn="l"/>
              </a:tabLst>
              <a:defRPr/>
            </a:pPr>
            <a:r>
              <a:rPr lang="zh-CN" altLang="en-US" sz="1200" dirty="0">
                <a:solidFill>
                  <a:schemeClr val="tx1"/>
                </a:solidFill>
              </a:rPr>
              <a:t>理清安全生产管理与安全生产监督两个体系及相关责任，既要做到“监” 和“管”相对分离，责任清晰，</a:t>
            </a:r>
            <a:endParaRPr lang="zh-CN" altLang="en-US" sz="1200" dirty="0">
              <a:solidFill>
                <a:schemeClr val="tx1"/>
              </a:solidFill>
            </a:endParaRPr>
          </a:p>
          <a:p>
            <a:pPr marL="228600" lvl="0" indent="-228600" algn="l" defTabSz="0">
              <a:lnSpc>
                <a:spcPct val="150000"/>
              </a:lnSpc>
              <a:spcBef>
                <a:spcPts val="0"/>
              </a:spcBef>
              <a:spcAft>
                <a:spcPts val="0"/>
              </a:spcAft>
              <a:buSzPct val="100000"/>
              <a:buFont typeface="Arial" panose="020B0604020202020204" pitchFamily="34" charset="0"/>
              <a:buChar char="•"/>
              <a:tabLst>
                <a:tab pos="227965" algn="l"/>
              </a:tabLst>
              <a:defRPr/>
            </a:pPr>
            <a:r>
              <a:rPr lang="zh-CN" altLang="en-US" sz="1200" dirty="0">
                <a:solidFill>
                  <a:schemeClr val="tx1"/>
                </a:solidFill>
              </a:rPr>
              <a:t>又要做到有机统一，形成合力； </a:t>
            </a:r>
            <a:endParaRPr lang="zh-CN" altLang="en-US" sz="1200" dirty="0">
              <a:solidFill>
                <a:schemeClr val="tx1"/>
              </a:solidFill>
            </a:endParaRPr>
          </a:p>
        </p:txBody>
      </p:sp>
      <p:sp>
        <p:nvSpPr>
          <p:cNvPr id="220" name="矩形 219"/>
          <p:cNvSpPr/>
          <p:nvPr>
            <p:custDataLst>
              <p:tags r:id="rId11"/>
            </p:custDataLst>
          </p:nvPr>
        </p:nvSpPr>
        <p:spPr>
          <a:xfrm>
            <a:off x="7458710" y="1657350"/>
            <a:ext cx="2103755" cy="723265"/>
          </a:xfrm>
          <a:prstGeom prst="rect">
            <a:avLst/>
          </a:prstGeom>
          <a:noFill/>
          <a:ln>
            <a:noFill/>
          </a:ln>
        </p:spPr>
        <p:txBody>
          <a:bodyPr wrap="square" anchor="ctr">
            <a:normAutofit/>
          </a:bodyPr>
          <a:lstStyle/>
          <a:p>
            <a:pPr marL="0" lvl="0" indent="0" algn="ctr" defTabSz="0" fontAlgn="base">
              <a:lnSpc>
                <a:spcPct val="100000"/>
              </a:lnSpc>
              <a:spcBef>
                <a:spcPts val="0"/>
              </a:spcBef>
              <a:spcAft>
                <a:spcPts val="0"/>
              </a:spcAft>
              <a:buSzPct val="100000"/>
              <a:tabLst>
                <a:tab pos="227965" algn="l"/>
              </a:tabLst>
              <a:defRPr/>
            </a:pPr>
            <a:r>
              <a:rPr lang="zh-CN" altLang="en-US" sz="1600" b="1" dirty="0">
                <a:latin typeface="+mj-lt"/>
                <a:ea typeface="+mj-ea"/>
                <a:cs typeface="+mj-cs"/>
              </a:rPr>
              <a:t>“依法合规”原则 </a:t>
            </a:r>
            <a:endParaRPr lang="zh-CN" altLang="en-US" sz="1600" b="1" dirty="0">
              <a:latin typeface="+mj-lt"/>
              <a:ea typeface="+mj-ea"/>
              <a:cs typeface="+mj-cs"/>
            </a:endParaRPr>
          </a:p>
        </p:txBody>
      </p:sp>
      <p:sp>
        <p:nvSpPr>
          <p:cNvPr id="221" name="椭圆 220"/>
          <p:cNvSpPr/>
          <p:nvPr>
            <p:custDataLst>
              <p:tags r:id="rId12"/>
            </p:custDataLst>
          </p:nvPr>
        </p:nvSpPr>
        <p:spPr>
          <a:xfrm>
            <a:off x="8237855" y="2381250"/>
            <a:ext cx="544830" cy="544830"/>
          </a:xfrm>
          <a:prstGeom prst="ellipse">
            <a:avLst/>
          </a:prstGeom>
          <a:solidFill>
            <a:schemeClr val="bg1"/>
          </a:solidFill>
          <a:ln w="28575">
            <a:gradFill>
              <a:gsLst>
                <a:gs pos="0">
                  <a:schemeClr val="accent1"/>
                </a:gs>
                <a:gs pos="58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7500" lnSpcReduction="10000"/>
          </a:bodyPr>
          <a:lstStyle/>
          <a:p>
            <a:pPr marL="225425" indent="-225425" algn="ctr" fontAlgn="base">
              <a:spcBef>
                <a:spcPct val="0"/>
              </a:spcBef>
              <a:spcAft>
                <a:spcPct val="0"/>
              </a:spcAft>
            </a:pPr>
            <a:r>
              <a:rPr lang="en-US" altLang="zh-CN" sz="2000" b="1" kern="0">
                <a:solidFill>
                  <a:prstClr val="black"/>
                </a:solidFill>
              </a:rPr>
              <a:t>4</a:t>
            </a:r>
            <a:endParaRPr lang="zh-CN" altLang="en-US" sz="2000" b="1" kern="0">
              <a:solidFill>
                <a:prstClr val="black"/>
              </a:solidFill>
            </a:endParaRPr>
          </a:p>
        </p:txBody>
      </p:sp>
      <p:sp>
        <p:nvSpPr>
          <p:cNvPr id="222" name="剪去同侧角的矩形 221"/>
          <p:cNvSpPr/>
          <p:nvPr>
            <p:custDataLst>
              <p:tags r:id="rId13"/>
            </p:custDataLst>
          </p:nvPr>
        </p:nvSpPr>
        <p:spPr>
          <a:xfrm>
            <a:off x="7458710" y="3103245"/>
            <a:ext cx="2103755" cy="3265170"/>
          </a:xfrm>
          <a:prstGeom prst="snip2SameRect">
            <a:avLst>
              <a:gd name="adj1" fmla="val 0"/>
              <a:gd name="adj2" fmla="val 0"/>
            </a:avLst>
          </a:prstGeom>
          <a:ln>
            <a:noFill/>
          </a:ln>
        </p:spPr>
        <p:txBody>
          <a:bodyPr wrap="square" anchor="t">
            <a:normAutofit/>
          </a:bodyPr>
          <a:lstStyle/>
          <a:p>
            <a:pPr marL="228600" lvl="0" indent="-228600" algn="l" defTabSz="0">
              <a:lnSpc>
                <a:spcPct val="150000"/>
              </a:lnSpc>
              <a:spcBef>
                <a:spcPts val="0"/>
              </a:spcBef>
              <a:spcAft>
                <a:spcPts val="0"/>
              </a:spcAft>
              <a:buSzPct val="100000"/>
              <a:buFont typeface="Arial" panose="020B0604020202020204" pitchFamily="34" charset="0"/>
              <a:buChar char="•"/>
              <a:tabLst>
                <a:tab pos="227965" algn="l"/>
              </a:tabLst>
              <a:defRPr/>
            </a:pPr>
            <a:r>
              <a:rPr lang="zh-CN" altLang="en-US" sz="1200" dirty="0">
                <a:solidFill>
                  <a:schemeClr val="tx1"/>
                </a:solidFill>
              </a:rPr>
              <a:t>安全生产法律法规、标准规范是开展安全生产管理活动的底线标准， 企业的一切管理制度和管理行为都</a:t>
            </a:r>
            <a:endParaRPr lang="zh-CN" altLang="en-US" sz="1200" dirty="0">
              <a:solidFill>
                <a:schemeClr val="tx1"/>
              </a:solidFill>
            </a:endParaRPr>
          </a:p>
          <a:p>
            <a:pPr marL="228600" lvl="0" indent="-228600" algn="l" defTabSz="0">
              <a:lnSpc>
                <a:spcPct val="150000"/>
              </a:lnSpc>
              <a:spcBef>
                <a:spcPts val="0"/>
              </a:spcBef>
              <a:spcAft>
                <a:spcPts val="0"/>
              </a:spcAft>
              <a:buSzPct val="100000"/>
              <a:buFont typeface="Arial" panose="020B0604020202020204" pitchFamily="34" charset="0"/>
              <a:buChar char="•"/>
              <a:tabLst>
                <a:tab pos="227965" algn="l"/>
              </a:tabLst>
              <a:defRPr/>
            </a:pPr>
            <a:r>
              <a:rPr lang="zh-CN" altLang="en-US" sz="1200" dirty="0">
                <a:solidFill>
                  <a:schemeClr val="tx1"/>
                </a:solidFill>
              </a:rPr>
              <a:t>必须满足这些底线标准；</a:t>
            </a:r>
            <a:endParaRPr lang="zh-CN" altLang="en-US" sz="1200" dirty="0">
              <a:solidFill>
                <a:schemeClr val="tx1"/>
              </a:solidFill>
            </a:endParaRPr>
          </a:p>
        </p:txBody>
      </p:sp>
      <p:sp>
        <p:nvSpPr>
          <p:cNvPr id="223" name="矩形 222"/>
          <p:cNvSpPr/>
          <p:nvPr>
            <p:custDataLst>
              <p:tags r:id="rId14"/>
            </p:custDataLst>
          </p:nvPr>
        </p:nvSpPr>
        <p:spPr>
          <a:xfrm>
            <a:off x="9872980" y="1657350"/>
            <a:ext cx="2103755" cy="723265"/>
          </a:xfrm>
          <a:prstGeom prst="rect">
            <a:avLst/>
          </a:prstGeom>
          <a:noFill/>
          <a:ln>
            <a:noFill/>
          </a:ln>
        </p:spPr>
        <p:txBody>
          <a:bodyPr wrap="square" anchor="ctr">
            <a:normAutofit/>
          </a:bodyPr>
          <a:lstStyle/>
          <a:p>
            <a:pPr marL="0" lvl="0" indent="0" algn="ctr" defTabSz="0" fontAlgn="base">
              <a:lnSpc>
                <a:spcPct val="100000"/>
              </a:lnSpc>
              <a:spcBef>
                <a:spcPts val="0"/>
              </a:spcBef>
              <a:spcAft>
                <a:spcPts val="0"/>
              </a:spcAft>
              <a:buSzPct val="100000"/>
              <a:tabLst>
                <a:tab pos="227965" algn="l"/>
              </a:tabLst>
              <a:defRPr/>
            </a:pPr>
            <a:r>
              <a:rPr lang="zh-CN" altLang="en-US" sz="1600" b="1" dirty="0">
                <a:latin typeface="+mj-lt"/>
                <a:ea typeface="+mj-ea"/>
                <a:cs typeface="+mj-cs"/>
                <a:sym typeface="+mn-ea"/>
              </a:rPr>
              <a:t>“持续改进”原则 </a:t>
            </a:r>
            <a:endParaRPr lang="zh-CN" altLang="en-US" sz="1600" b="1" dirty="0">
              <a:latin typeface="+mj-lt"/>
              <a:ea typeface="+mj-ea"/>
              <a:cs typeface="+mj-cs"/>
              <a:sym typeface="+mn-ea"/>
            </a:endParaRPr>
          </a:p>
        </p:txBody>
      </p:sp>
      <p:sp>
        <p:nvSpPr>
          <p:cNvPr id="224" name="椭圆 223"/>
          <p:cNvSpPr/>
          <p:nvPr>
            <p:custDataLst>
              <p:tags r:id="rId15"/>
            </p:custDataLst>
          </p:nvPr>
        </p:nvSpPr>
        <p:spPr>
          <a:xfrm>
            <a:off x="10652760" y="2381250"/>
            <a:ext cx="544830" cy="544830"/>
          </a:xfrm>
          <a:prstGeom prst="ellipse">
            <a:avLst/>
          </a:prstGeom>
          <a:solidFill>
            <a:schemeClr val="bg1"/>
          </a:solidFill>
          <a:ln w="28575">
            <a:gradFill>
              <a:gsLst>
                <a:gs pos="0">
                  <a:schemeClr val="accent1"/>
                </a:gs>
                <a:gs pos="58000">
                  <a:schemeClr val="accent2"/>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fontScale="97500" lnSpcReduction="10000"/>
          </a:bodyPr>
          <a:lstStyle/>
          <a:p>
            <a:pPr marL="225425" indent="-225425" algn="ctr" fontAlgn="base">
              <a:spcBef>
                <a:spcPct val="0"/>
              </a:spcBef>
              <a:spcAft>
                <a:spcPct val="0"/>
              </a:spcAft>
            </a:pPr>
            <a:r>
              <a:rPr lang="en-US" altLang="zh-CN" sz="2000" b="1" kern="0">
                <a:solidFill>
                  <a:prstClr val="black"/>
                </a:solidFill>
              </a:rPr>
              <a:t>5</a:t>
            </a:r>
            <a:endParaRPr lang="zh-CN" altLang="en-US" sz="2000" b="1" kern="0">
              <a:solidFill>
                <a:prstClr val="black"/>
              </a:solidFill>
            </a:endParaRPr>
          </a:p>
        </p:txBody>
      </p:sp>
      <p:sp>
        <p:nvSpPr>
          <p:cNvPr id="225" name="剪去同侧角的矩形 224"/>
          <p:cNvSpPr/>
          <p:nvPr>
            <p:custDataLst>
              <p:tags r:id="rId16"/>
            </p:custDataLst>
          </p:nvPr>
        </p:nvSpPr>
        <p:spPr>
          <a:xfrm>
            <a:off x="9872980" y="3103245"/>
            <a:ext cx="2103755" cy="3265170"/>
          </a:xfrm>
          <a:prstGeom prst="snip2SameRect">
            <a:avLst>
              <a:gd name="adj1" fmla="val 0"/>
              <a:gd name="adj2" fmla="val 0"/>
            </a:avLst>
          </a:prstGeom>
          <a:ln>
            <a:noFill/>
          </a:ln>
        </p:spPr>
        <p:txBody>
          <a:bodyPr wrap="square" anchor="t">
            <a:normAutofit/>
          </a:bodyPr>
          <a:lstStyle/>
          <a:p>
            <a:pPr marL="228600" lvl="0" indent="-228600" algn="l" defTabSz="0">
              <a:lnSpc>
                <a:spcPct val="150000"/>
              </a:lnSpc>
              <a:spcBef>
                <a:spcPts val="0"/>
              </a:spcBef>
              <a:spcAft>
                <a:spcPts val="0"/>
              </a:spcAft>
              <a:buSzPct val="100000"/>
              <a:buFont typeface="Arial" panose="020B0604020202020204" pitchFamily="34" charset="0"/>
              <a:buChar char="•"/>
              <a:tabLst>
                <a:tab pos="227965" algn="l"/>
              </a:tabLst>
              <a:defRPr/>
            </a:pPr>
            <a:r>
              <a:rPr lang="zh-CN" altLang="en-US" sz="1200" dirty="0">
                <a:solidFill>
                  <a:schemeClr val="tx1"/>
                </a:solidFill>
                <a:sym typeface="+mn-ea"/>
              </a:rPr>
              <a:t>安全生产管理只有起点，没有终点；对安全生产目标的追求永无止境； 企业的安全生产管理应不断学习内外部安全管理成功经验，吸取事故 教训，不断丰富管理理念和方法，提升安全管理水平。</a:t>
            </a:r>
            <a:endParaRPr lang="zh-CN" altLang="en-US" sz="1200" dirty="0">
              <a:solidFill>
                <a:schemeClr val="tx1"/>
              </a:solidFill>
              <a:sym typeface="+mn-ea"/>
            </a:endParaRPr>
          </a:p>
        </p:txBody>
      </p:sp>
      <p:cxnSp>
        <p:nvCxnSpPr>
          <p:cNvPr id="226" name="直接连接符 225"/>
          <p:cNvCxnSpPr/>
          <p:nvPr>
            <p:custDataLst>
              <p:tags r:id="rId17"/>
            </p:custDataLst>
          </p:nvPr>
        </p:nvCxnSpPr>
        <p:spPr>
          <a:xfrm>
            <a:off x="2414905" y="3124200"/>
            <a:ext cx="0" cy="241109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7" name="直接连接符 226"/>
          <p:cNvCxnSpPr/>
          <p:nvPr>
            <p:custDataLst>
              <p:tags r:id="rId18"/>
            </p:custDataLst>
          </p:nvPr>
        </p:nvCxnSpPr>
        <p:spPr>
          <a:xfrm>
            <a:off x="4829175" y="3124200"/>
            <a:ext cx="0" cy="241109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8" name="直接连接符 227"/>
          <p:cNvCxnSpPr/>
          <p:nvPr>
            <p:custDataLst>
              <p:tags r:id="rId19"/>
            </p:custDataLst>
          </p:nvPr>
        </p:nvCxnSpPr>
        <p:spPr>
          <a:xfrm>
            <a:off x="7243445" y="3124200"/>
            <a:ext cx="0" cy="241109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custDataLst>
              <p:tags r:id="rId20"/>
            </p:custDataLst>
          </p:nvPr>
        </p:nvCxnSpPr>
        <p:spPr>
          <a:xfrm>
            <a:off x="9657715" y="3124200"/>
            <a:ext cx="0" cy="241109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ustDataLst>
      <p:tags r:id="rId21"/>
    </p:custDataLst>
  </p:cSld>
  <p:clrMapOvr>
    <a:masterClrMapping/>
  </p:clrMapOvr>
  <p:transition>
    <p:random/>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3.4.12  </a:t>
            </a:r>
            <a:r>
              <a:rPr lang="zh-CN" altLang="en-US" sz="2000" b="1" dirty="0">
                <a:latin typeface="仿宋" panose="02010609060101010101" charset="-122"/>
                <a:ea typeface="仿宋" panose="02010609060101010101" charset="-122"/>
                <a:cs typeface="仿宋" panose="02010609060101010101" charset="-122"/>
              </a:rPr>
              <a:t>职业健康安全管理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11236390"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）管理要求</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9" name="表格 8"/>
          <p:cNvGraphicFramePr>
            <a:graphicFrameLocks noGrp="1"/>
          </p:cNvGraphicFramePr>
          <p:nvPr>
            <p:custDataLst>
              <p:tags r:id="rId1"/>
            </p:custDataLst>
          </p:nvPr>
        </p:nvGraphicFramePr>
        <p:xfrm>
          <a:off x="358999" y="1730749"/>
          <a:ext cx="11550650" cy="4907916"/>
        </p:xfrm>
        <a:graphic>
          <a:graphicData uri="http://schemas.openxmlformats.org/drawingml/2006/table">
            <a:tbl>
              <a:tblPr>
                <a:tableStyleId>{5C22544A-7EE6-4342-B048-85BDC9FD1C3A}</a:tableStyleId>
              </a:tblPr>
              <a:tblGrid>
                <a:gridCol w="651510"/>
                <a:gridCol w="1122045"/>
                <a:gridCol w="5560060"/>
                <a:gridCol w="1691640"/>
                <a:gridCol w="1493520"/>
                <a:gridCol w="1031875"/>
              </a:tblGrid>
              <a:tr h="566420">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序号</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关键活动</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管理要求</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主责部门</a:t>
                      </a:r>
                      <a:r>
                        <a:rPr lang="en-US" altLang="zh-CN" sz="1600" b="1" kern="100" dirty="0">
                          <a:solidFill>
                            <a:schemeClr val="bg1"/>
                          </a:solidFill>
                          <a:effectLst/>
                          <a:latin typeface="仿宋" panose="02010609060101010101" charset="-122"/>
                          <a:ea typeface="仿宋" panose="02010609060101010101" charset="-122"/>
                        </a:rPr>
                        <a:t>/</a:t>
                      </a:r>
                      <a:r>
                        <a:rPr lang="zh-CN" altLang="en-US" sz="1600" b="1" kern="100" dirty="0">
                          <a:solidFill>
                            <a:schemeClr val="bg1"/>
                          </a:solidFill>
                          <a:effectLst/>
                          <a:latin typeface="仿宋" panose="02010609060101010101" charset="-122"/>
                          <a:ea typeface="仿宋" panose="02010609060101010101" charset="-122"/>
                        </a:rPr>
                        <a:t>人员</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相关部门</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工作文件</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r>
              <a:tr h="352425">
                <a:tc>
                  <a:txBody>
                    <a:bodyPr/>
                    <a:lstStyle/>
                    <a:p>
                      <a:pPr marL="76835" marR="0" indent="0" algn="ctr">
                        <a:lnSpc>
                          <a:spcPct val="107000"/>
                        </a:lnSpc>
                        <a:spcAft>
                          <a:spcPts val="0"/>
                        </a:spcAft>
                      </a:pPr>
                      <a:r>
                        <a:rPr lang="en-US" altLang="zh-CN" sz="1600" b="1" kern="100" dirty="0">
                          <a:solidFill>
                            <a:srgbClr val="000000"/>
                          </a:solidFill>
                          <a:effectLst/>
                          <a:latin typeface="仿宋" panose="02010609060101010101" charset="-122"/>
                          <a:ea typeface="仿宋" panose="02010609060101010101" charset="-122"/>
                        </a:rPr>
                        <a:t>1</a:t>
                      </a:r>
                      <a:endParaRPr lang="en-US" altLang="zh-CN" sz="1600" b="1" kern="100" dirty="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0" marR="55245" indent="0" algn="ctr">
                        <a:lnSpc>
                          <a:spcPct val="107000"/>
                        </a:lnSpc>
                        <a:spcAft>
                          <a:spcPts val="0"/>
                        </a:spcAft>
                      </a:pPr>
                      <a:r>
                        <a:rPr lang="zh-CN" altLang="en-US" sz="1600" b="1" kern="100" dirty="0">
                          <a:solidFill>
                            <a:srgbClr val="000000"/>
                          </a:solidFill>
                          <a:effectLst/>
                          <a:latin typeface="仿宋" panose="02010609060101010101" charset="-122"/>
                          <a:ea typeface="仿宋" panose="02010609060101010101" charset="-122"/>
                        </a:rPr>
                        <a:t>人员配备</a:t>
                      </a:r>
                      <a:endParaRPr lang="zh-CN" altLang="en-US" sz="1600" b="1" kern="100" dirty="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1270" marR="0" indent="0" algn="ctr">
                        <a:lnSpc>
                          <a:spcPct val="107000"/>
                        </a:lnSpc>
                        <a:spcAft>
                          <a:spcPts val="0"/>
                        </a:spcAft>
                      </a:pPr>
                      <a:r>
                        <a:rPr lang="zh-CN" altLang="en-US" sz="1600" b="1" kern="100" dirty="0">
                          <a:solidFill>
                            <a:srgbClr val="000000"/>
                          </a:solidFill>
                          <a:effectLst/>
                          <a:latin typeface="仿宋" panose="02010609060101010101" charset="-122"/>
                          <a:ea typeface="仿宋" panose="02010609060101010101" charset="-122"/>
                        </a:rPr>
                        <a:t>项目部设置专</a:t>
                      </a:r>
                      <a:r>
                        <a:rPr lang="en-US" altLang="zh-CN" sz="1600" b="1" kern="100" dirty="0">
                          <a:solidFill>
                            <a:srgbClr val="000000"/>
                          </a:solidFill>
                          <a:effectLst/>
                          <a:latin typeface="仿宋" panose="02010609060101010101" charset="-122"/>
                          <a:ea typeface="仿宋" panose="02010609060101010101" charset="-122"/>
                        </a:rPr>
                        <a:t>/</a:t>
                      </a:r>
                      <a:r>
                        <a:rPr lang="zh-CN" altLang="en-US" sz="1600" b="1" kern="100" dirty="0">
                          <a:solidFill>
                            <a:srgbClr val="000000"/>
                          </a:solidFill>
                          <a:effectLst/>
                          <a:latin typeface="仿宋" panose="02010609060101010101" charset="-122"/>
                          <a:ea typeface="仿宋" panose="02010609060101010101" charset="-122"/>
                        </a:rPr>
                        <a:t>兼职职业健康岗</a:t>
                      </a:r>
                      <a:endParaRPr lang="zh-CN" altLang="en-US" sz="1600" b="1" kern="100" dirty="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60325" marR="0" indent="0" algn="ctr">
                        <a:lnSpc>
                          <a:spcPct val="107000"/>
                        </a:lnSpc>
                        <a:spcAft>
                          <a:spcPts val="0"/>
                        </a:spcAft>
                      </a:pPr>
                      <a:r>
                        <a:rPr lang="zh-CN" altLang="en-US" sz="1600" b="1" kern="100">
                          <a:solidFill>
                            <a:srgbClr val="000000"/>
                          </a:solidFill>
                          <a:effectLst/>
                          <a:latin typeface="仿宋" panose="02010609060101010101" charset="-122"/>
                          <a:ea typeface="仿宋" panose="02010609060101010101" charset="-122"/>
                        </a:rPr>
                        <a:t>项目经理</a:t>
                      </a:r>
                      <a:endParaRPr lang="zh-CN" altLang="en-US" sz="1600" b="1" kern="10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0" marR="65405" indent="0" algn="ctr">
                        <a:lnSpc>
                          <a:spcPct val="107000"/>
                        </a:lnSpc>
                        <a:spcAft>
                          <a:spcPts val="0"/>
                        </a:spcAft>
                      </a:pPr>
                      <a:r>
                        <a:rPr lang="en-US" altLang="zh-CN" sz="1600" b="1" kern="100">
                          <a:solidFill>
                            <a:srgbClr val="000000"/>
                          </a:solidFill>
                          <a:effectLst/>
                          <a:latin typeface="仿宋" panose="02010609060101010101" charset="-122"/>
                          <a:ea typeface="仿宋" panose="02010609060101010101" charset="-122"/>
                        </a:rPr>
                        <a:t>-</a:t>
                      </a:r>
                      <a:endParaRPr lang="en-US" altLang="zh-CN" sz="1600" b="1" kern="10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0" marR="0" indent="0" algn="ctr">
                        <a:lnSpc>
                          <a:spcPct val="107000"/>
                        </a:lnSpc>
                        <a:spcAft>
                          <a:spcPts val="800"/>
                        </a:spcAft>
                      </a:pPr>
                      <a:r>
                        <a:rPr lang="zh-CN" altLang="en-US" sz="1600" b="1" kern="100">
                          <a:solidFill>
                            <a:srgbClr val="000000"/>
                          </a:solidFill>
                          <a:effectLst/>
                          <a:latin typeface="仿宋" panose="02010609060101010101" charset="-122"/>
                          <a:ea typeface="仿宋" panose="02010609060101010101" charset="-122"/>
                        </a:rPr>
                        <a:t> </a:t>
                      </a:r>
                      <a:endParaRPr lang="zh-CN" altLang="en-US" sz="1600" b="1" kern="100">
                        <a:solidFill>
                          <a:srgbClr val="000000"/>
                        </a:solidFill>
                        <a:effectLst/>
                        <a:latin typeface="仿宋" panose="02010609060101010101" charset="-122"/>
                        <a:ea typeface="仿宋" panose="02010609060101010101" charset="-122"/>
                      </a:endParaRPr>
                    </a:p>
                  </a:txBody>
                  <a:tcPr marL="67945" marR="2540" marT="33020" anchor="ctr"/>
                </a:tc>
              </a:tr>
              <a:tr h="859790">
                <a:tc>
                  <a:txBody>
                    <a:bodyPr/>
                    <a:lstStyle/>
                    <a:p>
                      <a:pPr marL="76835" marR="0" indent="0" algn="ctr">
                        <a:lnSpc>
                          <a:spcPct val="107000"/>
                        </a:lnSpc>
                        <a:spcAft>
                          <a:spcPts val="0"/>
                        </a:spcAft>
                      </a:pPr>
                      <a:r>
                        <a:rPr lang="en-US" altLang="zh-CN" sz="1600" b="1" kern="100">
                          <a:solidFill>
                            <a:srgbClr val="000000"/>
                          </a:solidFill>
                          <a:effectLst/>
                          <a:latin typeface="仿宋" panose="02010609060101010101" charset="-122"/>
                          <a:ea typeface="仿宋" panose="02010609060101010101" charset="-122"/>
                        </a:rPr>
                        <a:t>2</a:t>
                      </a:r>
                      <a:endParaRPr lang="en-US" altLang="zh-CN" sz="1600" b="1" kern="10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0" marR="0" indent="0" algn="ctr">
                        <a:lnSpc>
                          <a:spcPct val="107000"/>
                        </a:lnSpc>
                        <a:spcAft>
                          <a:spcPts val="0"/>
                        </a:spcAft>
                      </a:pPr>
                      <a:r>
                        <a:rPr lang="zh-CN" altLang="en-US" sz="1600" b="1" kern="100" dirty="0">
                          <a:solidFill>
                            <a:srgbClr val="000000"/>
                          </a:solidFill>
                          <a:effectLst/>
                          <a:latin typeface="仿宋" panose="02010609060101010101" charset="-122"/>
                          <a:ea typeface="仿宋" panose="02010609060101010101" charset="-122"/>
                        </a:rPr>
                        <a:t>职业病危害因素辨识</a:t>
                      </a:r>
                      <a:endParaRPr lang="zh-CN" altLang="en-US" sz="1600" b="1" kern="100" dirty="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1270" marR="0" indent="0" algn="ctr">
                        <a:lnSpc>
                          <a:spcPct val="107000"/>
                        </a:lnSpc>
                        <a:spcAft>
                          <a:spcPts val="0"/>
                        </a:spcAft>
                      </a:pPr>
                      <a:r>
                        <a:rPr lang="zh-CN" altLang="en-US" sz="1600" b="1" kern="100">
                          <a:solidFill>
                            <a:srgbClr val="000000"/>
                          </a:solidFill>
                          <a:effectLst/>
                          <a:latin typeface="仿宋" panose="02010609060101010101" charset="-122"/>
                          <a:ea typeface="仿宋" panose="02010609060101010101" charset="-122"/>
                        </a:rPr>
                        <a:t>组织项目危险源辨识过程中，根据实际情况对作业场所的职业病危害因素进行辨识</a:t>
                      </a:r>
                      <a:endParaRPr lang="zh-CN" altLang="en-US" sz="1600" b="1" kern="10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60325" marR="0" indent="0" algn="ctr">
                        <a:lnSpc>
                          <a:spcPct val="107000"/>
                        </a:lnSpc>
                        <a:spcAft>
                          <a:spcPts val="0"/>
                        </a:spcAft>
                      </a:pPr>
                      <a:r>
                        <a:rPr lang="zh-CN" altLang="en-US" sz="1600" b="1" kern="100">
                          <a:solidFill>
                            <a:srgbClr val="000000"/>
                          </a:solidFill>
                          <a:effectLst/>
                          <a:latin typeface="仿宋" panose="02010609060101010101" charset="-122"/>
                          <a:ea typeface="仿宋" panose="02010609060101010101" charset="-122"/>
                        </a:rPr>
                        <a:t>项目经理</a:t>
                      </a:r>
                      <a:endParaRPr lang="zh-CN" altLang="en-US" sz="1600" b="1" kern="10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0" marR="42545" indent="0" algn="ctr">
                        <a:lnSpc>
                          <a:spcPct val="107000"/>
                        </a:lnSpc>
                        <a:spcAft>
                          <a:spcPts val="0"/>
                        </a:spcAft>
                      </a:pPr>
                      <a:r>
                        <a:rPr lang="zh-CN" altLang="en-US" sz="1600" b="1" kern="100">
                          <a:solidFill>
                            <a:srgbClr val="000000"/>
                          </a:solidFill>
                          <a:effectLst/>
                          <a:latin typeface="仿宋" panose="02010609060101010101" charset="-122"/>
                          <a:ea typeface="仿宋" panose="02010609060101010101" charset="-122"/>
                        </a:rPr>
                        <a:t>项目部全体管理人员</a:t>
                      </a:r>
                      <a:endParaRPr lang="zh-CN" altLang="en-US" sz="1600" b="1" kern="10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0" marR="52070" indent="0" algn="ctr">
                        <a:lnSpc>
                          <a:spcPct val="107000"/>
                        </a:lnSpc>
                        <a:spcAft>
                          <a:spcPts val="0"/>
                        </a:spcAft>
                      </a:pPr>
                      <a:r>
                        <a:rPr lang="zh-CN" altLang="en-US" sz="1600" b="1" kern="100">
                          <a:solidFill>
                            <a:srgbClr val="000000"/>
                          </a:solidFill>
                          <a:effectLst/>
                          <a:latin typeface="仿宋" panose="02010609060101010101" charset="-122"/>
                          <a:ea typeface="仿宋" panose="02010609060101010101" charset="-122"/>
                        </a:rPr>
                        <a:t>危险源辨识清单</a:t>
                      </a:r>
                      <a:endParaRPr lang="zh-CN" altLang="en-US" sz="1600" b="1" kern="100">
                        <a:solidFill>
                          <a:srgbClr val="000000"/>
                        </a:solidFill>
                        <a:effectLst/>
                        <a:latin typeface="仿宋" panose="02010609060101010101" charset="-122"/>
                        <a:ea typeface="仿宋" panose="02010609060101010101" charset="-122"/>
                      </a:endParaRPr>
                    </a:p>
                  </a:txBody>
                  <a:tcPr marL="67945" marR="2540" marT="33020" anchor="ctr"/>
                </a:tc>
              </a:tr>
              <a:tr h="741680">
                <a:tc>
                  <a:txBody>
                    <a:bodyPr/>
                    <a:lstStyle/>
                    <a:p>
                      <a:pPr marL="76835" marR="0" indent="0" algn="ctr">
                        <a:lnSpc>
                          <a:spcPct val="107000"/>
                        </a:lnSpc>
                        <a:spcAft>
                          <a:spcPts val="0"/>
                        </a:spcAft>
                      </a:pPr>
                      <a:r>
                        <a:rPr lang="en-US" altLang="zh-CN" sz="1600" b="1" kern="100">
                          <a:solidFill>
                            <a:srgbClr val="000000"/>
                          </a:solidFill>
                          <a:effectLst/>
                          <a:latin typeface="仿宋" panose="02010609060101010101" charset="-122"/>
                          <a:ea typeface="仿宋" panose="02010609060101010101" charset="-122"/>
                        </a:rPr>
                        <a:t>3</a:t>
                      </a:r>
                      <a:endParaRPr lang="en-US" altLang="zh-CN" sz="1600" b="1" kern="10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123190" marR="0" indent="0" algn="ctr">
                        <a:lnSpc>
                          <a:spcPct val="107000"/>
                        </a:lnSpc>
                        <a:spcAft>
                          <a:spcPts val="0"/>
                        </a:spcAft>
                      </a:pPr>
                      <a:r>
                        <a:rPr lang="zh-CN" altLang="en-US" sz="1600" b="1" kern="100">
                          <a:solidFill>
                            <a:srgbClr val="000000"/>
                          </a:solidFill>
                          <a:effectLst/>
                          <a:latin typeface="仿宋" panose="02010609060101010101" charset="-122"/>
                          <a:ea typeface="仿宋" panose="02010609060101010101" charset="-122"/>
                        </a:rPr>
                        <a:t>检查</a:t>
                      </a:r>
                      <a:endParaRPr lang="zh-CN" altLang="en-US" sz="1600" b="1" kern="10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1270" marR="0" indent="0" algn="ctr">
                        <a:lnSpc>
                          <a:spcPct val="107000"/>
                        </a:lnSpc>
                        <a:spcAft>
                          <a:spcPts val="0"/>
                        </a:spcAft>
                      </a:pPr>
                      <a:r>
                        <a:rPr lang="zh-CN" altLang="en-US" sz="1600" b="1" kern="100" dirty="0">
                          <a:solidFill>
                            <a:srgbClr val="000000"/>
                          </a:solidFill>
                          <a:effectLst/>
                          <a:latin typeface="仿宋" panose="02010609060101010101" charset="-122"/>
                          <a:ea typeface="仿宋" panose="02010609060101010101" charset="-122"/>
                        </a:rPr>
                        <a:t>开展检查，对施工现场职业病危害因素进行监测，检查职业病危害因素治理</a:t>
                      </a:r>
                      <a:r>
                        <a:rPr lang="en-US" altLang="zh-CN" sz="1600" b="1" kern="100" dirty="0">
                          <a:solidFill>
                            <a:srgbClr val="000000"/>
                          </a:solidFill>
                          <a:effectLst/>
                          <a:latin typeface="仿宋" panose="02010609060101010101" charset="-122"/>
                          <a:ea typeface="仿宋" panose="02010609060101010101" charset="-122"/>
                        </a:rPr>
                        <a:t>/</a:t>
                      </a:r>
                      <a:r>
                        <a:rPr lang="zh-CN" altLang="en-US" sz="1600" b="1" kern="100" dirty="0">
                          <a:solidFill>
                            <a:srgbClr val="000000"/>
                          </a:solidFill>
                          <a:effectLst/>
                          <a:latin typeface="仿宋" panose="02010609060101010101" charset="-122"/>
                          <a:ea typeface="仿宋" panose="02010609060101010101" charset="-122"/>
                        </a:rPr>
                        <a:t>防护措施落实情况</a:t>
                      </a:r>
                      <a:endParaRPr lang="zh-CN" altLang="en-US" sz="1600" b="1" kern="100" dirty="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0" marR="0" indent="0" algn="ctr">
                        <a:lnSpc>
                          <a:spcPct val="107000"/>
                        </a:lnSpc>
                        <a:spcAft>
                          <a:spcPts val="0"/>
                        </a:spcAft>
                      </a:pPr>
                      <a:r>
                        <a:rPr lang="zh-CN" altLang="en-US" sz="1600" b="1" kern="100">
                          <a:solidFill>
                            <a:srgbClr val="000000"/>
                          </a:solidFill>
                          <a:effectLst/>
                          <a:latin typeface="仿宋" panose="02010609060101010101" charset="-122"/>
                          <a:ea typeface="仿宋" panose="02010609060101010101" charset="-122"/>
                        </a:rPr>
                        <a:t>职业健康管理员</a:t>
                      </a:r>
                      <a:endParaRPr lang="zh-CN" altLang="en-US" sz="1600" b="1" kern="10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40640" marR="0" indent="0" algn="ctr">
                        <a:lnSpc>
                          <a:spcPct val="107000"/>
                        </a:lnSpc>
                        <a:spcAft>
                          <a:spcPts val="345"/>
                        </a:spcAft>
                      </a:pPr>
                      <a:r>
                        <a:rPr lang="zh-CN" altLang="en-US" sz="1600" b="1" kern="100">
                          <a:solidFill>
                            <a:srgbClr val="000000"/>
                          </a:solidFill>
                          <a:effectLst/>
                          <a:latin typeface="仿宋" panose="02010609060101010101" charset="-122"/>
                          <a:ea typeface="仿宋" panose="02010609060101010101" charset="-122"/>
                        </a:rPr>
                        <a:t>安全工程</a:t>
                      </a:r>
                      <a:endParaRPr lang="zh-CN" altLang="en-US" sz="1600" b="1" kern="10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r>
                        <a:rPr lang="zh-CN" altLang="en-US" sz="1600" b="1" kern="100">
                          <a:solidFill>
                            <a:srgbClr val="000000"/>
                          </a:solidFill>
                          <a:effectLst/>
                          <a:latin typeface="仿宋" panose="02010609060101010101" charset="-122"/>
                          <a:ea typeface="仿宋" panose="02010609060101010101" charset="-122"/>
                        </a:rPr>
                        <a:t>师、责任工程师</a:t>
                      </a:r>
                      <a:endParaRPr lang="zh-CN" altLang="en-US" sz="1600" b="1" kern="10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0" marR="0" indent="0" algn="ctr">
                        <a:lnSpc>
                          <a:spcPct val="107000"/>
                        </a:lnSpc>
                        <a:spcAft>
                          <a:spcPts val="800"/>
                        </a:spcAft>
                      </a:pPr>
                      <a:r>
                        <a:rPr lang="zh-CN" altLang="en-US" sz="1600" b="1" kern="100">
                          <a:solidFill>
                            <a:srgbClr val="000000"/>
                          </a:solidFill>
                          <a:effectLst/>
                          <a:latin typeface="仿宋" panose="02010609060101010101" charset="-122"/>
                          <a:ea typeface="仿宋" panose="02010609060101010101" charset="-122"/>
                        </a:rPr>
                        <a:t> </a:t>
                      </a:r>
                      <a:endParaRPr lang="zh-CN" altLang="en-US" sz="1600" b="1" kern="100">
                        <a:solidFill>
                          <a:srgbClr val="000000"/>
                        </a:solidFill>
                        <a:effectLst/>
                        <a:latin typeface="仿宋" panose="02010609060101010101" charset="-122"/>
                        <a:ea typeface="仿宋" panose="02010609060101010101" charset="-122"/>
                      </a:endParaRPr>
                    </a:p>
                  </a:txBody>
                  <a:tcPr marL="67945" marR="2540" marT="33020" anchor="ctr"/>
                </a:tc>
              </a:tr>
              <a:tr h="495300">
                <a:tc>
                  <a:txBody>
                    <a:bodyPr/>
                    <a:lstStyle/>
                    <a:p>
                      <a:pPr marL="76835" marR="0" indent="0" algn="ctr">
                        <a:lnSpc>
                          <a:spcPct val="107000"/>
                        </a:lnSpc>
                        <a:spcAft>
                          <a:spcPts val="0"/>
                        </a:spcAft>
                      </a:pPr>
                      <a:r>
                        <a:rPr lang="en-US" altLang="zh-CN" sz="1600" b="1" kern="100">
                          <a:solidFill>
                            <a:srgbClr val="000000"/>
                          </a:solidFill>
                          <a:effectLst/>
                          <a:latin typeface="仿宋" panose="02010609060101010101" charset="-122"/>
                          <a:ea typeface="仿宋" panose="02010609060101010101" charset="-122"/>
                        </a:rPr>
                        <a:t>4</a:t>
                      </a:r>
                      <a:endParaRPr lang="en-US" altLang="zh-CN" sz="1600" b="1" kern="10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0" marR="0" indent="0" algn="ctr">
                        <a:lnSpc>
                          <a:spcPct val="107000"/>
                        </a:lnSpc>
                        <a:spcAft>
                          <a:spcPts val="0"/>
                        </a:spcAft>
                      </a:pPr>
                      <a:r>
                        <a:rPr lang="zh-CN" altLang="en-US" sz="1600" b="1" kern="100">
                          <a:solidFill>
                            <a:srgbClr val="000000"/>
                          </a:solidFill>
                          <a:effectLst/>
                          <a:latin typeface="仿宋" panose="02010609060101010101" charset="-122"/>
                          <a:ea typeface="仿宋" panose="02010609060101010101" charset="-122"/>
                        </a:rPr>
                        <a:t>告知与公示</a:t>
                      </a:r>
                      <a:endParaRPr lang="zh-CN" altLang="en-US" sz="1600" b="1" kern="10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1270" marR="0" indent="0" algn="ctr">
                        <a:lnSpc>
                          <a:spcPct val="107000"/>
                        </a:lnSpc>
                        <a:spcAft>
                          <a:spcPts val="0"/>
                        </a:spcAft>
                      </a:pPr>
                      <a:r>
                        <a:rPr lang="en-US" altLang="zh-CN" sz="1600" b="1" kern="100" dirty="0">
                          <a:solidFill>
                            <a:srgbClr val="000000"/>
                          </a:solidFill>
                          <a:effectLst/>
                          <a:latin typeface="仿宋" panose="02010609060101010101" charset="-122"/>
                          <a:ea typeface="仿宋" panose="02010609060101010101" charset="-122"/>
                        </a:rPr>
                        <a:t>1</a:t>
                      </a:r>
                      <a:r>
                        <a:rPr lang="zh-CN" altLang="en-US" sz="1600" b="1" kern="100" dirty="0">
                          <a:solidFill>
                            <a:srgbClr val="000000"/>
                          </a:solidFill>
                          <a:effectLst/>
                          <a:latin typeface="仿宋" panose="02010609060101010101" charset="-122"/>
                          <a:ea typeface="仿宋" panose="02010609060101010101" charset="-122"/>
                        </a:rPr>
                        <a:t>、签订劳动合同时，应明确职业危害及其后果及防护措施；</a:t>
                      </a:r>
                      <a:r>
                        <a:rPr lang="en-US" altLang="zh-CN" sz="1600" b="1" kern="100" dirty="0">
                          <a:solidFill>
                            <a:srgbClr val="000000"/>
                          </a:solidFill>
                          <a:effectLst/>
                          <a:latin typeface="仿宋" panose="02010609060101010101" charset="-122"/>
                          <a:ea typeface="仿宋" panose="02010609060101010101" charset="-122"/>
                        </a:rPr>
                        <a:t>2</a:t>
                      </a:r>
                      <a:r>
                        <a:rPr lang="zh-CN" altLang="en-US" sz="1600" b="1" kern="100" dirty="0">
                          <a:solidFill>
                            <a:srgbClr val="000000"/>
                          </a:solidFill>
                          <a:effectLst/>
                          <a:latin typeface="仿宋" panose="02010609060101010101" charset="-122"/>
                          <a:ea typeface="仿宋" panose="02010609060101010101" charset="-122"/>
                        </a:rPr>
                        <a:t>、在醒目位置设置公告栏，张贴职业危害告知相关内容</a:t>
                      </a:r>
                      <a:endParaRPr lang="zh-CN" altLang="en-US" sz="1600" b="1" kern="100" dirty="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0" marR="61595" indent="0" algn="ctr">
                        <a:lnSpc>
                          <a:spcPct val="107000"/>
                        </a:lnSpc>
                        <a:spcAft>
                          <a:spcPts val="0"/>
                        </a:spcAft>
                      </a:pPr>
                      <a:r>
                        <a:rPr lang="zh-CN" altLang="en-US" sz="1600" b="1" kern="100">
                          <a:solidFill>
                            <a:srgbClr val="000000"/>
                          </a:solidFill>
                          <a:effectLst/>
                          <a:latin typeface="仿宋" panose="02010609060101010101" charset="-122"/>
                          <a:ea typeface="仿宋" panose="02010609060101010101" charset="-122"/>
                        </a:rPr>
                        <a:t>劳务工程师</a:t>
                      </a:r>
                      <a:endParaRPr lang="zh-CN" altLang="en-US" sz="1600" b="1" kern="10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0" marR="0" indent="0" algn="ctr">
                        <a:lnSpc>
                          <a:spcPct val="107000"/>
                        </a:lnSpc>
                        <a:spcAft>
                          <a:spcPts val="0"/>
                        </a:spcAft>
                      </a:pPr>
                      <a:r>
                        <a:rPr lang="zh-CN" altLang="en-US" sz="1600" b="1" kern="100">
                          <a:solidFill>
                            <a:srgbClr val="000000"/>
                          </a:solidFill>
                          <a:effectLst/>
                          <a:latin typeface="仿宋" panose="02010609060101010101" charset="-122"/>
                          <a:ea typeface="仿宋" panose="02010609060101010101" charset="-122"/>
                        </a:rPr>
                        <a:t>职业健康管理员</a:t>
                      </a:r>
                      <a:endParaRPr lang="zh-CN" altLang="en-US" sz="1600" b="1" kern="10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0" marR="0" indent="0" algn="ctr">
                        <a:lnSpc>
                          <a:spcPct val="107000"/>
                        </a:lnSpc>
                        <a:spcAft>
                          <a:spcPts val="0"/>
                        </a:spcAft>
                      </a:pPr>
                      <a:r>
                        <a:rPr lang="zh-CN" altLang="en-US" sz="1600" b="1" kern="100">
                          <a:solidFill>
                            <a:srgbClr val="000000"/>
                          </a:solidFill>
                          <a:effectLst/>
                          <a:latin typeface="仿宋" panose="02010609060101010101" charset="-122"/>
                          <a:ea typeface="仿宋" panose="02010609060101010101" charset="-122"/>
                        </a:rPr>
                        <a:t>劳动合同书</a:t>
                      </a:r>
                      <a:endParaRPr lang="zh-CN" altLang="en-US" sz="1600" b="1" kern="100">
                        <a:solidFill>
                          <a:srgbClr val="000000"/>
                        </a:solidFill>
                        <a:effectLst/>
                        <a:latin typeface="仿宋" panose="02010609060101010101" charset="-122"/>
                        <a:ea typeface="仿宋" panose="02010609060101010101" charset="-122"/>
                      </a:endParaRPr>
                    </a:p>
                  </a:txBody>
                  <a:tcPr marL="67945" marR="2540" marT="33020" anchor="ctr"/>
                </a:tc>
              </a:tr>
              <a:tr h="970280">
                <a:tc>
                  <a:txBody>
                    <a:bodyPr/>
                    <a:lstStyle/>
                    <a:p>
                      <a:pPr marL="76835" marR="0" indent="0" algn="ctr">
                        <a:lnSpc>
                          <a:spcPct val="107000"/>
                        </a:lnSpc>
                        <a:spcAft>
                          <a:spcPts val="0"/>
                        </a:spcAft>
                      </a:pPr>
                      <a:r>
                        <a:rPr lang="en-US" altLang="zh-CN" sz="1600" b="1" kern="100">
                          <a:solidFill>
                            <a:srgbClr val="000000"/>
                          </a:solidFill>
                          <a:effectLst/>
                          <a:latin typeface="仿宋" panose="02010609060101010101" charset="-122"/>
                          <a:ea typeface="仿宋" panose="02010609060101010101" charset="-122"/>
                        </a:rPr>
                        <a:t>5</a:t>
                      </a:r>
                      <a:endParaRPr lang="en-US" altLang="zh-CN" sz="1600" b="1" kern="10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0" marR="0" indent="0" algn="ctr">
                        <a:lnSpc>
                          <a:spcPct val="107000"/>
                        </a:lnSpc>
                        <a:spcAft>
                          <a:spcPts val="0"/>
                        </a:spcAft>
                      </a:pPr>
                      <a:r>
                        <a:rPr lang="zh-CN" altLang="en-US" sz="1600" b="1" kern="100">
                          <a:solidFill>
                            <a:srgbClr val="000000"/>
                          </a:solidFill>
                          <a:effectLst/>
                          <a:latin typeface="仿宋" panose="02010609060101010101" charset="-122"/>
                          <a:ea typeface="仿宋" panose="02010609060101010101" charset="-122"/>
                        </a:rPr>
                        <a:t>体检与培训</a:t>
                      </a:r>
                      <a:endParaRPr lang="zh-CN" altLang="en-US" sz="1600" b="1" kern="10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1270" marR="0" indent="0" algn="ctr">
                        <a:lnSpc>
                          <a:spcPct val="107000"/>
                        </a:lnSpc>
                        <a:spcAft>
                          <a:spcPts val="345"/>
                        </a:spcAft>
                      </a:pPr>
                      <a:r>
                        <a:rPr lang="zh-CN" altLang="en-US" sz="1600" b="1" kern="100" dirty="0">
                          <a:solidFill>
                            <a:srgbClr val="000000"/>
                          </a:solidFill>
                          <a:effectLst/>
                          <a:latin typeface="仿宋" panose="02010609060101010101" charset="-122"/>
                          <a:ea typeface="仿宋" panose="02010609060101010101" charset="-122"/>
                        </a:rPr>
                        <a:t>对从事接触职业病危害的作业的劳动</a:t>
                      </a:r>
                      <a:endParaRPr lang="zh-CN" altLang="en-US" sz="1600" b="1" kern="100" dirty="0">
                        <a:solidFill>
                          <a:srgbClr val="000000"/>
                        </a:solidFill>
                        <a:effectLst/>
                        <a:latin typeface="仿宋" panose="02010609060101010101" charset="-122"/>
                        <a:ea typeface="仿宋" panose="02010609060101010101" charset="-122"/>
                      </a:endParaRPr>
                    </a:p>
                    <a:p>
                      <a:pPr marL="1270" marR="0" indent="0" algn="ctr">
                        <a:lnSpc>
                          <a:spcPct val="107000"/>
                        </a:lnSpc>
                        <a:spcAft>
                          <a:spcPts val="0"/>
                        </a:spcAft>
                      </a:pPr>
                      <a:r>
                        <a:rPr lang="zh-CN" altLang="en-US" sz="1600" b="1" kern="100" dirty="0">
                          <a:solidFill>
                            <a:srgbClr val="000000"/>
                          </a:solidFill>
                          <a:effectLst/>
                          <a:latin typeface="仿宋" panose="02010609060101010101" charset="-122"/>
                          <a:ea typeface="仿宋" panose="02010609060101010101" charset="-122"/>
                        </a:rPr>
                        <a:t>者，组织职业健康检查，结合班前会、定期安全教育会对作业人员进行职业健康安全培训</a:t>
                      </a:r>
                      <a:endParaRPr lang="zh-CN" altLang="en-US" sz="1600" b="1" kern="100" dirty="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0" marR="0" indent="0" algn="ctr">
                        <a:lnSpc>
                          <a:spcPct val="107000"/>
                        </a:lnSpc>
                        <a:spcAft>
                          <a:spcPts val="0"/>
                        </a:spcAft>
                      </a:pPr>
                      <a:r>
                        <a:rPr lang="zh-CN" altLang="en-US" sz="1600" b="1" kern="100">
                          <a:solidFill>
                            <a:srgbClr val="000000"/>
                          </a:solidFill>
                          <a:effectLst/>
                          <a:latin typeface="仿宋" panose="02010609060101010101" charset="-122"/>
                          <a:ea typeface="仿宋" panose="02010609060101010101" charset="-122"/>
                        </a:rPr>
                        <a:t>项目总工经理</a:t>
                      </a:r>
                      <a:endParaRPr lang="zh-CN" altLang="en-US" sz="1600" b="1" kern="10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40640" marR="0" indent="0" algn="ctr">
                        <a:lnSpc>
                          <a:spcPct val="107000"/>
                        </a:lnSpc>
                        <a:spcAft>
                          <a:spcPts val="345"/>
                        </a:spcAft>
                      </a:pPr>
                      <a:r>
                        <a:rPr lang="zh-CN" altLang="en-US" sz="1600" b="1" kern="100">
                          <a:solidFill>
                            <a:srgbClr val="000000"/>
                          </a:solidFill>
                          <a:effectLst/>
                          <a:latin typeface="仿宋" panose="02010609060101010101" charset="-122"/>
                          <a:ea typeface="仿宋" panose="02010609060101010101" charset="-122"/>
                        </a:rPr>
                        <a:t>劳务工程</a:t>
                      </a:r>
                      <a:endParaRPr lang="zh-CN" altLang="en-US" sz="1600" b="1" kern="10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r>
                        <a:rPr lang="zh-CN" altLang="en-US" sz="1600" b="1" kern="100">
                          <a:solidFill>
                            <a:srgbClr val="000000"/>
                          </a:solidFill>
                          <a:effectLst/>
                          <a:latin typeface="仿宋" panose="02010609060101010101" charset="-122"/>
                          <a:ea typeface="仿宋" panose="02010609060101010101" charset="-122"/>
                        </a:rPr>
                        <a:t>师、安全工程师</a:t>
                      </a:r>
                      <a:endParaRPr lang="zh-CN" altLang="en-US" sz="1600" b="1" kern="10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0" marR="0" indent="50165" algn="ctr">
                        <a:lnSpc>
                          <a:spcPct val="107000"/>
                        </a:lnSpc>
                        <a:spcAft>
                          <a:spcPts val="0"/>
                        </a:spcAft>
                      </a:pPr>
                      <a:r>
                        <a:rPr lang="zh-CN" altLang="en-US" sz="1600" b="1" kern="100">
                          <a:solidFill>
                            <a:srgbClr val="000000"/>
                          </a:solidFill>
                          <a:effectLst/>
                          <a:latin typeface="仿宋" panose="02010609060101010101" charset="-122"/>
                          <a:ea typeface="仿宋" panose="02010609060101010101" charset="-122"/>
                        </a:rPr>
                        <a:t>健康体检报告、教育培训记录</a:t>
                      </a:r>
                      <a:endParaRPr lang="zh-CN" altLang="en-US" sz="1600" b="1" kern="100">
                        <a:solidFill>
                          <a:srgbClr val="000000"/>
                        </a:solidFill>
                        <a:effectLst/>
                        <a:latin typeface="仿宋" panose="02010609060101010101" charset="-122"/>
                        <a:ea typeface="仿宋" panose="02010609060101010101" charset="-122"/>
                      </a:endParaRPr>
                    </a:p>
                  </a:txBody>
                  <a:tcPr marL="67945" marR="2540" marT="33020" anchor="ctr"/>
                </a:tc>
              </a:tr>
              <a:tr h="599440">
                <a:tc>
                  <a:txBody>
                    <a:bodyPr/>
                    <a:lstStyle/>
                    <a:p>
                      <a:pPr marL="76835" marR="0" indent="0" algn="ctr">
                        <a:lnSpc>
                          <a:spcPct val="107000"/>
                        </a:lnSpc>
                        <a:spcAft>
                          <a:spcPts val="0"/>
                        </a:spcAft>
                      </a:pPr>
                      <a:r>
                        <a:rPr lang="en-US" altLang="zh-CN" sz="1600" b="1" kern="100">
                          <a:solidFill>
                            <a:srgbClr val="000000"/>
                          </a:solidFill>
                          <a:effectLst/>
                          <a:latin typeface="仿宋" panose="02010609060101010101" charset="-122"/>
                          <a:ea typeface="仿宋" panose="02010609060101010101" charset="-122"/>
                        </a:rPr>
                        <a:t>6</a:t>
                      </a:r>
                      <a:endParaRPr lang="en-US" altLang="zh-CN" sz="1600" b="1" kern="10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55880" marR="0" indent="0" algn="ctr">
                        <a:lnSpc>
                          <a:spcPct val="107000"/>
                        </a:lnSpc>
                        <a:spcAft>
                          <a:spcPts val="0"/>
                        </a:spcAft>
                      </a:pPr>
                      <a:r>
                        <a:rPr lang="zh-CN" altLang="en-US" sz="1600" b="1" kern="100" dirty="0">
                          <a:solidFill>
                            <a:srgbClr val="000000"/>
                          </a:solidFill>
                          <a:effectLst/>
                          <a:latin typeface="仿宋" panose="02010609060101010101" charset="-122"/>
                          <a:ea typeface="仿宋" panose="02010609060101010101" charset="-122"/>
                        </a:rPr>
                        <a:t>档案管理</a:t>
                      </a:r>
                      <a:endParaRPr lang="zh-CN" altLang="en-US" sz="1600" b="1" kern="100" dirty="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1270" marR="0" indent="0" algn="ctr">
                        <a:lnSpc>
                          <a:spcPct val="107000"/>
                        </a:lnSpc>
                        <a:spcAft>
                          <a:spcPts val="0"/>
                        </a:spcAft>
                      </a:pPr>
                      <a:r>
                        <a:rPr lang="zh-CN" altLang="en-US" sz="1600" b="1" kern="100" dirty="0">
                          <a:solidFill>
                            <a:srgbClr val="000000"/>
                          </a:solidFill>
                          <a:effectLst/>
                          <a:latin typeface="仿宋" panose="02010609060101010101" charset="-122"/>
                          <a:ea typeface="仿宋" panose="02010609060101010101" charset="-122"/>
                        </a:rPr>
                        <a:t>建立项目职业健康管理档案，内容包括制度、检查、检测文件、劳防用品发放台账以及作业人员健康检查报告等</a:t>
                      </a:r>
                      <a:endParaRPr lang="zh-CN" altLang="en-US" sz="1600" b="1" kern="100" dirty="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60325" marR="0" indent="0" algn="ctr">
                        <a:lnSpc>
                          <a:spcPct val="107000"/>
                        </a:lnSpc>
                        <a:spcAft>
                          <a:spcPts val="0"/>
                        </a:spcAft>
                      </a:pPr>
                      <a:r>
                        <a:rPr lang="zh-CN" altLang="en-US" sz="1600" b="1" kern="100" dirty="0">
                          <a:solidFill>
                            <a:srgbClr val="000000"/>
                          </a:solidFill>
                          <a:effectLst/>
                          <a:latin typeface="仿宋" panose="02010609060101010101" charset="-122"/>
                          <a:ea typeface="仿宋" panose="02010609060101010101" charset="-122"/>
                        </a:rPr>
                        <a:t>职业健康管理员</a:t>
                      </a:r>
                      <a:endParaRPr lang="zh-CN" altLang="en-US" sz="1600" b="1" kern="100" dirty="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40640" marR="0" indent="0" algn="ctr">
                        <a:lnSpc>
                          <a:spcPct val="107000"/>
                        </a:lnSpc>
                        <a:spcAft>
                          <a:spcPts val="0"/>
                        </a:spcAft>
                      </a:pPr>
                      <a:r>
                        <a:rPr lang="zh-CN" altLang="en-US" sz="1600" b="1" kern="100" dirty="0">
                          <a:solidFill>
                            <a:srgbClr val="000000"/>
                          </a:solidFill>
                          <a:effectLst/>
                          <a:latin typeface="仿宋" panose="02010609060101010101" charset="-122"/>
                          <a:ea typeface="仿宋" panose="02010609060101010101" charset="-122"/>
                        </a:rPr>
                        <a:t>劳务工程师</a:t>
                      </a:r>
                      <a:endParaRPr lang="zh-CN" altLang="en-US" sz="1600" b="1" kern="100" dirty="0">
                        <a:solidFill>
                          <a:srgbClr val="000000"/>
                        </a:solidFill>
                        <a:effectLst/>
                        <a:latin typeface="仿宋" panose="02010609060101010101" charset="-122"/>
                        <a:ea typeface="仿宋" panose="02010609060101010101" charset="-122"/>
                      </a:endParaRPr>
                    </a:p>
                  </a:txBody>
                  <a:tcPr marL="67945" marR="2540" marT="33020" anchor="ctr"/>
                </a:tc>
                <a:tc>
                  <a:txBody>
                    <a:bodyPr/>
                    <a:lstStyle/>
                    <a:p>
                      <a:pPr marL="0" marR="0" indent="0" algn="ctr">
                        <a:lnSpc>
                          <a:spcPct val="107000"/>
                        </a:lnSpc>
                        <a:spcAft>
                          <a:spcPts val="800"/>
                        </a:spcAft>
                      </a:pPr>
                      <a:endParaRPr lang="zh-CN" altLang="en-US" sz="1600" b="1" kern="100" dirty="0">
                        <a:solidFill>
                          <a:srgbClr val="000000"/>
                        </a:solidFill>
                        <a:effectLst/>
                        <a:latin typeface="仿宋" panose="02010609060101010101" charset="-122"/>
                        <a:ea typeface="仿宋" panose="02010609060101010101" charset="-122"/>
                      </a:endParaRPr>
                    </a:p>
                  </a:txBody>
                  <a:tcPr marL="67945" marR="2540" marT="33020" anchor="ctr"/>
                </a:tc>
              </a:tr>
            </a:tbl>
          </a:graphicData>
        </a:graphic>
      </p:graphicFrame>
    </p:spTree>
  </p:cSld>
  <p:clrMapOvr>
    <a:masterClrMapping/>
  </p:clrMapOvr>
  <p:transition>
    <p:random/>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8" name="文本框 7"/>
          <p:cNvSpPr txBox="1"/>
          <p:nvPr/>
        </p:nvSpPr>
        <p:spPr>
          <a:xfrm>
            <a:off x="360856" y="1124714"/>
            <a:ext cx="11236390" cy="5631180"/>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）工作要求</a:t>
            </a:r>
            <a:endParaRPr lang="en-US" altLang="zh-CN" sz="1600" b="1" dirty="0">
              <a:latin typeface="仿宋" panose="02010609060101010101" charset="-122"/>
              <a:ea typeface="仿宋" panose="02010609060101010101" charset="-122"/>
              <a:cs typeface="仿宋" panose="02010609060101010101" charset="-122"/>
              <a:sym typeface="+mn-ea"/>
            </a:endParaRPr>
          </a:p>
          <a:p>
            <a:pPr lvl="1">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项目劳动安全卫生设施必须符合国家规定的标准。新建、改建、扩建工程的劳动安全卫生设施必须与主体工程同时设计、同时施工、同时投入生产和使用。</a:t>
            </a:r>
            <a:endParaRPr lang="zh-CN" altLang="en-US" sz="1600" dirty="0">
              <a:latin typeface="仿宋" panose="02010609060101010101" charset="-122"/>
              <a:ea typeface="仿宋" panose="02010609060101010101" charset="-122"/>
              <a:cs typeface="仿宋" panose="02010609060101010101" charset="-122"/>
              <a:sym typeface="+mn-ea"/>
            </a:endParaRPr>
          </a:p>
          <a:p>
            <a:pPr lvl="1">
              <a:lnSpc>
                <a:spcPct val="150000"/>
              </a:lnSpc>
            </a:pPr>
            <a:r>
              <a:rPr lang="zh-CN" altLang="en-US" sz="1600" dirty="0">
                <a:latin typeface="仿宋" panose="02010609060101010101" charset="-122"/>
                <a:ea typeface="仿宋" panose="02010609060101010101" charset="-122"/>
                <a:cs typeface="仿宋" panose="02010609060101010101" charset="-122"/>
                <a:sym typeface="+mn-ea"/>
              </a:rPr>
              <a:t>新建、扩建、改建建设项目和技术改造、技术引进项目可能产生职业病危害的，应当对建设项目可能产生的职业病危害因素及其对工作场所和劳动者健康的影响做出评价，确定危害类别和职业病防护措施。</a:t>
            </a:r>
            <a:endParaRPr lang="zh-CN" altLang="en-US" sz="1600" dirty="0">
              <a:latin typeface="仿宋" panose="02010609060101010101" charset="-122"/>
              <a:ea typeface="仿宋" panose="02010609060101010101" charset="-122"/>
              <a:cs typeface="仿宋" panose="02010609060101010101" charset="-122"/>
              <a:sym typeface="+mn-ea"/>
            </a:endParaRPr>
          </a:p>
          <a:p>
            <a:pPr lvl="1">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项目部统一采购合格的职业病防护用品，为劳动者提供个人使用的职业病防护用品。项目根据需求向二级单位报送领用计划。项目部需教育作业人员做到：按照使用规则和防护要求会正确使用；会检查劳动防护用品的可靠性；会正确维护保养劳动防护用品。</a:t>
            </a:r>
            <a:endParaRPr lang="zh-CN" altLang="en-US" sz="1600" dirty="0">
              <a:latin typeface="仿宋" panose="02010609060101010101" charset="-122"/>
              <a:ea typeface="仿宋" panose="02010609060101010101" charset="-122"/>
              <a:cs typeface="仿宋" panose="02010609060101010101" charset="-122"/>
              <a:sym typeface="+mn-ea"/>
            </a:endParaRPr>
          </a:p>
          <a:p>
            <a:pPr lvl="1">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作业人员进场前需提供有效的健康证明，对特殊情况下未能及时提供健康证明材料的，两个月内应补足相关证明材料，否则应做退场处理。 </a:t>
            </a:r>
            <a:endParaRPr lang="en-US" altLang="zh-CN" sz="1600" b="1" dirty="0">
              <a:latin typeface="仿宋" panose="02010609060101010101" charset="-122"/>
              <a:ea typeface="仿宋" panose="02010609060101010101" charset="-122"/>
              <a:cs typeface="仿宋" panose="02010609060101010101" charset="-122"/>
              <a:sym typeface="+mn-ea"/>
            </a:endParaRPr>
          </a:p>
          <a:p>
            <a:pPr lvl="1">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4</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作业人员进场前，应与项目部签订健康承诺，至少包括以下内容，即“我自本工地退场的两个月内，应重新进行健康查体。否则，对今后时间内发现的职业病等症状，一概由我本人负责，不再向甲方提出索赔等事宜。”</a:t>
            </a:r>
            <a:endParaRPr lang="zh-CN" altLang="en-US" sz="1600" dirty="0">
              <a:latin typeface="仿宋" panose="02010609060101010101" charset="-122"/>
              <a:ea typeface="仿宋" panose="02010609060101010101" charset="-122"/>
              <a:cs typeface="仿宋" panose="02010609060101010101" charset="-122"/>
              <a:sym typeface="+mn-ea"/>
            </a:endParaRPr>
          </a:p>
          <a:p>
            <a:pPr lvl="1">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5</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项目配备血压计、酒精测试仪等简单实用的医疗设备，加强对高处作业人员登高作业前身体状态的监控。</a:t>
            </a:r>
            <a:endParaRPr lang="zh-CN" altLang="en-US" sz="1600" dirty="0">
              <a:latin typeface="仿宋" panose="02010609060101010101" charset="-122"/>
              <a:ea typeface="仿宋" panose="02010609060101010101" charset="-122"/>
              <a:cs typeface="仿宋" panose="02010609060101010101" charset="-122"/>
              <a:sym typeface="+mn-ea"/>
            </a:endParaRPr>
          </a:p>
          <a:p>
            <a:pPr lvl="1">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6</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项目开工一个月内确定应急处置定点医院，项目经理负责应急处置工作的交底工作。</a:t>
            </a:r>
            <a:endParaRPr lang="zh-CN" altLang="en-US" sz="1600" dirty="0">
              <a:latin typeface="仿宋" panose="02010609060101010101" charset="-122"/>
              <a:ea typeface="仿宋" panose="02010609060101010101" charset="-122"/>
              <a:cs typeface="仿宋" panose="02010609060101010101" charset="-122"/>
              <a:sym typeface="+mn-ea"/>
            </a:endParaRPr>
          </a:p>
          <a:p>
            <a:pPr lvl="1">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7</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综合管廊、隧道类项目应安装人员定位系统、有害气体监测装置，、隧道内施工人员作业时要佩戴必要的防尘装置。</a:t>
            </a:r>
            <a:endParaRPr lang="zh-CN" altLang="en-US" sz="1600" dirty="0">
              <a:latin typeface="仿宋" panose="02010609060101010101" charset="-122"/>
              <a:ea typeface="仿宋" panose="02010609060101010101" charset="-122"/>
              <a:cs typeface="仿宋" panose="02010609060101010101" charset="-122"/>
              <a:sym typeface="+mn-ea"/>
            </a:endParaRPr>
          </a:p>
        </p:txBody>
      </p:sp>
      <p:sp>
        <p:nvSpPr>
          <p:cNvPr id="6" name="文本框 5"/>
          <p:cNvSpPr txBox="1"/>
          <p:nvPr/>
        </p:nvSpPr>
        <p:spPr>
          <a:xfrm>
            <a:off x="224156" y="64262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3.4.12  </a:t>
            </a:r>
            <a:r>
              <a:rPr lang="zh-CN" altLang="en-US" sz="2000" b="1" dirty="0">
                <a:latin typeface="仿宋" panose="02010609060101010101" charset="-122"/>
                <a:ea typeface="仿宋" panose="02010609060101010101" charset="-122"/>
                <a:cs typeface="仿宋" panose="02010609060101010101" charset="-122"/>
              </a:rPr>
              <a:t>职业健康安全管理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3.4.13  </a:t>
            </a:r>
            <a:r>
              <a:rPr lang="zh-CN" altLang="en-US" sz="2000" b="1" dirty="0">
                <a:latin typeface="仿宋" panose="02010609060101010101" charset="-122"/>
                <a:ea typeface="仿宋" panose="02010609060101010101" charset="-122"/>
                <a:cs typeface="仿宋" panose="02010609060101010101" charset="-122"/>
              </a:rPr>
              <a:t>应急救援与事故处理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4867121" cy="4154170"/>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）应急预案管理</a:t>
            </a:r>
            <a:endParaRPr lang="en-US" altLang="zh-CN" sz="1600" b="1"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公司、分公司、项目部应制定综合应急预案、专项应急预案和现场处置方案，在制定或更新后由项目经理组织对管理人员进行交底。两级机关办公区域应急预案由两级机关办公室编制并组织演练。</a:t>
            </a:r>
            <a:endParaRPr lang="zh-CN" altLang="en-US" sz="1600" b="1"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项目应急预案参照公司提供的模板进行编制。项目要按照预案内容组织演练。</a:t>
            </a:r>
            <a:endParaRPr lang="zh-CN" altLang="en-US" sz="1600" dirty="0">
              <a:latin typeface="仿宋" panose="02010609060101010101" charset="-122"/>
              <a:ea typeface="仿宋" panose="02010609060101010101" charset="-122"/>
              <a:cs typeface="仿宋" panose="02010609060101010101" charset="-122"/>
              <a:sym typeface="+mn-ea"/>
            </a:endParaRPr>
          </a:p>
          <a:p>
            <a:pPr>
              <a:lnSpc>
                <a:spcPct val="150000"/>
              </a:lnSpc>
            </a:pP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a:t>
            </a:r>
            <a:r>
              <a:rPr lang="zh-CN" altLang="en-US" sz="1600" dirty="0">
                <a:latin typeface="仿宋" panose="02010609060101010101" charset="-122"/>
                <a:ea typeface="仿宋" panose="02010609060101010101" charset="-122"/>
                <a:cs typeface="仿宋" panose="02010609060101010101" charset="-122"/>
                <a:sym typeface="+mn-ea"/>
              </a:rPr>
              <a:t>分公司、项目部需与所在区域建设主管部门、应急管理部门、医疗机构、公安系统等建立长期有效的沟通联动机制，分公司安全生产监督管理部负责培训并统计本单位应急资源，建立台帐。</a:t>
            </a:r>
            <a:endParaRPr lang="zh-CN" altLang="en-US" sz="1600" b="1" dirty="0">
              <a:latin typeface="仿宋" panose="02010609060101010101" charset="-122"/>
              <a:ea typeface="仿宋" panose="02010609060101010101" charset="-122"/>
              <a:cs typeface="仿宋" panose="02010609060101010101" charset="-122"/>
              <a:sym typeface="+mn-ea"/>
            </a:endParaRPr>
          </a:p>
        </p:txBody>
      </p:sp>
      <p:pic>
        <p:nvPicPr>
          <p:cNvPr id="9" name="Picture 10991"/>
          <p:cNvPicPr/>
          <p:nvPr/>
        </p:nvPicPr>
        <p:blipFill>
          <a:blip r:embed="rId1"/>
          <a:stretch>
            <a:fillRect/>
          </a:stretch>
        </p:blipFill>
        <p:spPr>
          <a:xfrm>
            <a:off x="5370917" y="946192"/>
            <a:ext cx="6332351" cy="5365270"/>
          </a:xfrm>
          <a:prstGeom prst="rect">
            <a:avLst/>
          </a:prstGeom>
        </p:spPr>
      </p:pic>
    </p:spTree>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3.4.13  </a:t>
            </a:r>
            <a:r>
              <a:rPr lang="zh-CN" altLang="en-US" sz="2000" b="1" dirty="0">
                <a:latin typeface="仿宋" panose="02010609060101010101" charset="-122"/>
                <a:ea typeface="仿宋" panose="02010609060101010101" charset="-122"/>
                <a:cs typeface="仿宋" panose="02010609060101010101" charset="-122"/>
              </a:rPr>
              <a:t>应急救援与事故处理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4867121"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）安全生产事故应急响应</a:t>
            </a:r>
            <a:r>
              <a:rPr lang="en-US" altLang="zh-CN" sz="1600" b="1" dirty="0">
                <a:latin typeface="仿宋" panose="02010609060101010101" charset="-122"/>
                <a:ea typeface="仿宋" panose="02010609060101010101" charset="-122"/>
                <a:cs typeface="仿宋" panose="02010609060101010101" charset="-122"/>
                <a:sym typeface="+mn-ea"/>
              </a:rPr>
              <a:t>-</a:t>
            </a:r>
            <a:r>
              <a:rPr lang="zh-CN" altLang="en-US" sz="1600" b="1" dirty="0">
                <a:latin typeface="仿宋" panose="02010609060101010101" charset="-122"/>
                <a:ea typeface="仿宋" panose="02010609060101010101" charset="-122"/>
                <a:cs typeface="仿宋" panose="02010609060101010101" charset="-122"/>
                <a:sym typeface="+mn-ea"/>
              </a:rPr>
              <a:t>管理流程</a:t>
            </a:r>
            <a:endParaRPr lang="en-US" altLang="zh-CN" sz="1600" b="1" dirty="0">
              <a:latin typeface="仿宋" panose="02010609060101010101" charset="-122"/>
              <a:ea typeface="仿宋" panose="02010609060101010101" charset="-122"/>
              <a:cs typeface="仿宋" panose="02010609060101010101" charset="-122"/>
              <a:sym typeface="+mn-ea"/>
            </a:endParaRPr>
          </a:p>
        </p:txBody>
      </p:sp>
      <p:pic>
        <p:nvPicPr>
          <p:cNvPr id="10" name="Picture 11119"/>
          <p:cNvPicPr/>
          <p:nvPr/>
        </p:nvPicPr>
        <p:blipFill>
          <a:blip r:embed="rId1"/>
          <a:stretch>
            <a:fillRect/>
          </a:stretch>
        </p:blipFill>
        <p:spPr>
          <a:xfrm>
            <a:off x="3953897" y="1217032"/>
            <a:ext cx="7656655" cy="4423935"/>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1448" y="2640675"/>
            <a:ext cx="3315330" cy="2486497"/>
          </a:xfrm>
          <a:prstGeom prst="rect">
            <a:avLst/>
          </a:prstGeom>
          <a:effectLst>
            <a:outerShdw blurRad="76200" dir="18900000" sy="23000" kx="-1200000" algn="bl" rotWithShape="0">
              <a:prstClr val="black">
                <a:alpha val="20000"/>
              </a:prstClr>
            </a:outerShdw>
          </a:effectLst>
        </p:spPr>
      </p:pic>
    </p:spTree>
  </p:cSld>
  <p:clrMapOvr>
    <a:masterClrMapping/>
  </p:clrMapOvr>
  <p:transition>
    <p:rand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graphicFrame>
        <p:nvGraphicFramePr>
          <p:cNvPr id="9" name="表格 8"/>
          <p:cNvGraphicFramePr>
            <a:graphicFrameLocks noGrp="1"/>
          </p:cNvGraphicFramePr>
          <p:nvPr>
            <p:custDataLst>
              <p:tags r:id="rId1"/>
            </p:custDataLst>
          </p:nvPr>
        </p:nvGraphicFramePr>
        <p:xfrm>
          <a:off x="890494" y="1719319"/>
          <a:ext cx="10765478" cy="3877025"/>
        </p:xfrm>
        <a:graphic>
          <a:graphicData uri="http://schemas.openxmlformats.org/drawingml/2006/table">
            <a:tbl>
              <a:tblPr>
                <a:tableStyleId>{5C22544A-7EE6-4342-B048-85BDC9FD1C3A}</a:tableStyleId>
              </a:tblPr>
              <a:tblGrid>
                <a:gridCol w="607230"/>
                <a:gridCol w="1045779"/>
                <a:gridCol w="2559269"/>
                <a:gridCol w="1592318"/>
                <a:gridCol w="2060027"/>
                <a:gridCol w="2900855"/>
              </a:tblGrid>
              <a:tr h="435302">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关键活动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管理要求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时间要求</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主责岗位</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相关岗位</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solidFill>
                      <a:srgbClr val="00AEEF"/>
                    </a:solidFill>
                  </a:tcPr>
                </a:tc>
              </a:tr>
              <a:tr h="480542">
                <a:tc>
                  <a:txBody>
                    <a:bodyPr/>
                    <a:lstStyle/>
                    <a:p>
                      <a:pPr marL="0" marR="58420" indent="0" algn="ctr">
                        <a:lnSpc>
                          <a:spcPct val="100000"/>
                        </a:lnSpc>
                        <a:spcAft>
                          <a:spcPts val="0"/>
                        </a:spcAft>
                      </a:pPr>
                      <a:r>
                        <a:rPr lang="en-US" altLang="zh-CN" sz="1200" b="1" kern="100" dirty="0">
                          <a:solidFill>
                            <a:srgbClr val="000000"/>
                          </a:solidFill>
                          <a:effectLst/>
                          <a:latin typeface="仿宋" panose="02010609060101010101" charset="-122"/>
                          <a:ea typeface="仿宋" panose="02010609060101010101" charset="-122"/>
                        </a:rPr>
                        <a:t>1</a:t>
                      </a:r>
                      <a:endParaRPr lang="en-US" altLang="zh-CN" sz="1200" b="1" kern="100" dirty="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0" marR="0" indent="0" algn="ctr">
                        <a:lnSpc>
                          <a:spcPct val="100000"/>
                        </a:lnSpc>
                        <a:spcAft>
                          <a:spcPts val="0"/>
                        </a:spcAft>
                      </a:pPr>
                      <a:r>
                        <a:rPr lang="zh-CN" altLang="en-US" sz="1200" b="1" kern="100">
                          <a:solidFill>
                            <a:srgbClr val="000000"/>
                          </a:solidFill>
                          <a:effectLst/>
                          <a:latin typeface="仿宋" panose="02010609060101010101" charset="-122"/>
                          <a:ea typeface="仿宋" panose="02010609060101010101" charset="-122"/>
                        </a:rPr>
                        <a:t>紧急事件信息上报</a:t>
                      </a:r>
                      <a:endParaRPr lang="zh-CN" altLang="en-US" sz="1200" b="1" kern="10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0" marR="0" indent="0" algn="ctr">
                        <a:lnSpc>
                          <a:spcPct val="100000"/>
                        </a:lnSpc>
                        <a:spcAft>
                          <a:spcPts val="0"/>
                        </a:spcAft>
                      </a:pPr>
                      <a:r>
                        <a:rPr lang="zh-CN" altLang="en-US" sz="1200" b="1" kern="100" dirty="0">
                          <a:solidFill>
                            <a:srgbClr val="000000"/>
                          </a:solidFill>
                          <a:effectLst/>
                          <a:latin typeface="仿宋" panose="02010609060101010101" charset="-122"/>
                          <a:ea typeface="仿宋" panose="02010609060101010101" charset="-122"/>
                        </a:rPr>
                        <a:t>电话报告</a:t>
                      </a:r>
                      <a:endParaRPr lang="zh-CN" altLang="en-US" sz="1200" b="1" kern="100" dirty="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0" marR="0" indent="0" algn="ctr">
                        <a:lnSpc>
                          <a:spcPct val="100000"/>
                        </a:lnSpc>
                        <a:spcAft>
                          <a:spcPts val="0"/>
                        </a:spcAft>
                      </a:pPr>
                      <a:r>
                        <a:rPr lang="zh-CN" altLang="en-US" sz="1200" b="1" kern="100">
                          <a:solidFill>
                            <a:srgbClr val="000000"/>
                          </a:solidFill>
                          <a:effectLst/>
                          <a:latin typeface="仿宋" panose="02010609060101010101" charset="-122"/>
                          <a:ea typeface="仿宋" panose="02010609060101010101" charset="-122"/>
                        </a:rPr>
                        <a:t>接到信息立即逐级上报</a:t>
                      </a:r>
                      <a:endParaRPr lang="zh-CN" altLang="en-US" sz="1200" b="1" kern="10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0" marR="0" indent="0" algn="ctr">
                        <a:lnSpc>
                          <a:spcPct val="100000"/>
                        </a:lnSpc>
                        <a:spcAft>
                          <a:spcPts val="0"/>
                        </a:spcAft>
                      </a:pPr>
                      <a:r>
                        <a:rPr lang="zh-CN" altLang="en-US" sz="1200" b="1" kern="100">
                          <a:solidFill>
                            <a:srgbClr val="000000"/>
                          </a:solidFill>
                          <a:effectLst/>
                          <a:latin typeface="仿宋" panose="02010609060101010101" charset="-122"/>
                          <a:ea typeface="仿宋" panose="02010609060101010101" charset="-122"/>
                        </a:rPr>
                        <a:t>项目经理、分公司经理</a:t>
                      </a:r>
                      <a:endParaRPr lang="zh-CN" altLang="en-US" sz="1200" b="1" kern="10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168910" marR="0" indent="-168910" algn="ctr">
                        <a:lnSpc>
                          <a:spcPct val="100000"/>
                        </a:lnSpc>
                        <a:spcAft>
                          <a:spcPts val="0"/>
                        </a:spcAft>
                      </a:pPr>
                      <a:r>
                        <a:rPr lang="zh-CN" altLang="en-US" sz="1200" b="1" kern="100">
                          <a:solidFill>
                            <a:srgbClr val="000000"/>
                          </a:solidFill>
                          <a:effectLst/>
                          <a:latin typeface="仿宋" panose="02010609060101010101" charset="-122"/>
                          <a:ea typeface="仿宋" panose="02010609060101010101" charset="-122"/>
                        </a:rPr>
                        <a:t>同级总工、生产（副）经理、安全总监</a:t>
                      </a:r>
                      <a:endParaRPr lang="zh-CN" altLang="en-US" sz="1200" b="1" kern="100">
                        <a:solidFill>
                          <a:srgbClr val="000000"/>
                        </a:solidFill>
                        <a:effectLst/>
                        <a:latin typeface="仿宋" panose="02010609060101010101" charset="-122"/>
                        <a:ea typeface="仿宋" panose="02010609060101010101" charset="-122"/>
                      </a:endParaRPr>
                    </a:p>
                  </a:txBody>
                  <a:tcPr marL="68580" marR="9525" marT="40005" anchor="ctr"/>
                </a:tc>
              </a:tr>
              <a:tr h="480542">
                <a:tc rowSpan="5">
                  <a:txBody>
                    <a:bodyPr/>
                    <a:lstStyle/>
                    <a:p>
                      <a:pPr marL="0" marR="58420" indent="0" algn="ctr">
                        <a:lnSpc>
                          <a:spcPct val="100000"/>
                        </a:lnSpc>
                        <a:spcAft>
                          <a:spcPts val="0"/>
                        </a:spcAft>
                      </a:pPr>
                      <a:r>
                        <a:rPr lang="en-US" altLang="zh-CN" sz="1200" b="1" kern="100" dirty="0">
                          <a:solidFill>
                            <a:srgbClr val="000000"/>
                          </a:solidFill>
                          <a:effectLst/>
                          <a:latin typeface="仿宋" panose="02010609060101010101" charset="-122"/>
                          <a:ea typeface="仿宋" panose="02010609060101010101" charset="-122"/>
                        </a:rPr>
                        <a:t>2</a:t>
                      </a:r>
                      <a:endParaRPr lang="zh-CN" altLang="en-US" sz="1200" b="1" kern="100" dirty="0">
                        <a:solidFill>
                          <a:srgbClr val="000000"/>
                        </a:solidFill>
                        <a:effectLst/>
                        <a:latin typeface="仿宋" panose="02010609060101010101" charset="-122"/>
                        <a:ea typeface="仿宋" panose="02010609060101010101" charset="-122"/>
                      </a:endParaRPr>
                    </a:p>
                    <a:p>
                      <a:pPr marL="0" marR="0" indent="0" algn="ctr">
                        <a:lnSpc>
                          <a:spcPct val="100000"/>
                        </a:lnSpc>
                        <a:spcAft>
                          <a:spcPts val="800"/>
                        </a:spcAft>
                      </a:pPr>
                      <a:r>
                        <a:rPr lang="zh-CN" altLang="en-US" sz="1200" b="1" kern="100" dirty="0">
                          <a:solidFill>
                            <a:srgbClr val="000000"/>
                          </a:solidFill>
                          <a:effectLst/>
                          <a:latin typeface="仿宋" panose="02010609060101010101" charset="-122"/>
                          <a:ea typeface="仿宋" panose="02010609060101010101" charset="-122"/>
                        </a:rPr>
                        <a:t> </a:t>
                      </a:r>
                      <a:endParaRPr lang="zh-CN" altLang="en-US" sz="1200" b="1" kern="100" dirty="0">
                        <a:solidFill>
                          <a:srgbClr val="000000"/>
                        </a:solidFill>
                        <a:effectLst/>
                        <a:latin typeface="仿宋" panose="02010609060101010101" charset="-122"/>
                        <a:ea typeface="仿宋" panose="02010609060101010101" charset="-122"/>
                      </a:endParaRPr>
                    </a:p>
                    <a:p>
                      <a:pPr marL="0" marR="0" indent="0" algn="ctr">
                        <a:lnSpc>
                          <a:spcPct val="100000"/>
                        </a:lnSpc>
                        <a:spcAft>
                          <a:spcPts val="800"/>
                        </a:spcAft>
                      </a:pPr>
                      <a:r>
                        <a:rPr lang="zh-CN" altLang="en-US" sz="1200" b="1" kern="100" dirty="0">
                          <a:solidFill>
                            <a:srgbClr val="000000"/>
                          </a:solidFill>
                          <a:effectLst/>
                          <a:latin typeface="仿宋" panose="02010609060101010101" charset="-122"/>
                          <a:ea typeface="仿宋" panose="02010609060101010101" charset="-122"/>
                        </a:rPr>
                        <a:t> </a:t>
                      </a:r>
                      <a:endParaRPr lang="zh-CN" altLang="en-US" sz="1200" b="1" kern="100" dirty="0">
                        <a:solidFill>
                          <a:srgbClr val="000000"/>
                        </a:solidFill>
                        <a:effectLst/>
                        <a:latin typeface="仿宋" panose="02010609060101010101" charset="-122"/>
                        <a:ea typeface="仿宋" panose="02010609060101010101" charset="-122"/>
                      </a:endParaRPr>
                    </a:p>
                    <a:p>
                      <a:pPr marL="0" marR="0" indent="0" algn="ctr">
                        <a:lnSpc>
                          <a:spcPct val="100000"/>
                        </a:lnSpc>
                        <a:spcAft>
                          <a:spcPts val="800"/>
                        </a:spcAft>
                      </a:pPr>
                      <a:r>
                        <a:rPr lang="zh-CN" altLang="en-US" sz="1200" b="1" kern="100" dirty="0">
                          <a:solidFill>
                            <a:srgbClr val="000000"/>
                          </a:solidFill>
                          <a:effectLst/>
                          <a:latin typeface="仿宋" panose="02010609060101010101" charset="-122"/>
                          <a:ea typeface="仿宋" panose="02010609060101010101" charset="-122"/>
                        </a:rPr>
                        <a:t> </a:t>
                      </a:r>
                      <a:endParaRPr lang="zh-CN" altLang="en-US" sz="1200" b="1" kern="100" dirty="0">
                        <a:solidFill>
                          <a:srgbClr val="000000"/>
                        </a:solidFill>
                        <a:effectLst/>
                        <a:latin typeface="仿宋" panose="02010609060101010101" charset="-122"/>
                        <a:ea typeface="仿宋" panose="02010609060101010101" charset="-122"/>
                      </a:endParaRPr>
                    </a:p>
                    <a:p>
                      <a:pPr marL="0" marR="0" indent="0" algn="ctr">
                        <a:lnSpc>
                          <a:spcPct val="100000"/>
                        </a:lnSpc>
                        <a:spcAft>
                          <a:spcPts val="800"/>
                        </a:spcAft>
                      </a:pPr>
                      <a:r>
                        <a:rPr lang="zh-CN" altLang="en-US" sz="1200" b="1" kern="100" dirty="0">
                          <a:solidFill>
                            <a:srgbClr val="000000"/>
                          </a:solidFill>
                          <a:effectLst/>
                          <a:latin typeface="仿宋" panose="02010609060101010101" charset="-122"/>
                          <a:ea typeface="仿宋" panose="02010609060101010101" charset="-122"/>
                        </a:rPr>
                        <a:t> </a:t>
                      </a:r>
                      <a:endParaRPr lang="zh-CN" altLang="en-US" sz="1200" b="1" kern="100" dirty="0">
                        <a:solidFill>
                          <a:srgbClr val="000000"/>
                        </a:solidFill>
                        <a:effectLst/>
                        <a:latin typeface="仿宋" panose="02010609060101010101" charset="-122"/>
                        <a:ea typeface="仿宋" panose="02010609060101010101" charset="-122"/>
                      </a:endParaRPr>
                    </a:p>
                  </a:txBody>
                  <a:tcPr marL="68580" marR="9525" marT="40005" anchor="ctr"/>
                </a:tc>
                <a:tc rowSpan="5">
                  <a:txBody>
                    <a:bodyPr/>
                    <a:lstStyle/>
                    <a:p>
                      <a:pPr marL="0" marR="0" indent="0" algn="ctr">
                        <a:lnSpc>
                          <a:spcPct val="100000"/>
                        </a:lnSpc>
                        <a:spcAft>
                          <a:spcPts val="0"/>
                        </a:spcAft>
                      </a:pPr>
                      <a:r>
                        <a:rPr lang="zh-CN" altLang="en-US" sz="1200" b="1" kern="100" dirty="0">
                          <a:solidFill>
                            <a:srgbClr val="000000"/>
                          </a:solidFill>
                          <a:effectLst/>
                          <a:latin typeface="仿宋" panose="02010609060101010101" charset="-122"/>
                          <a:ea typeface="仿宋" panose="02010609060101010101" charset="-122"/>
                        </a:rPr>
                        <a:t>启动应急预案</a:t>
                      </a:r>
                      <a:endParaRPr lang="zh-CN" altLang="en-US" sz="1200" b="1" kern="100" dirty="0">
                        <a:solidFill>
                          <a:srgbClr val="000000"/>
                        </a:solidFill>
                        <a:effectLst/>
                        <a:latin typeface="仿宋" panose="02010609060101010101" charset="-122"/>
                        <a:ea typeface="仿宋" panose="02010609060101010101" charset="-122"/>
                      </a:endParaRPr>
                    </a:p>
                    <a:p>
                      <a:pPr marL="0" marR="0" indent="0" algn="ctr">
                        <a:lnSpc>
                          <a:spcPct val="100000"/>
                        </a:lnSpc>
                        <a:spcAft>
                          <a:spcPts val="800"/>
                        </a:spcAft>
                      </a:pPr>
                      <a:r>
                        <a:rPr lang="zh-CN" altLang="en-US" sz="1200" b="1" kern="100" dirty="0">
                          <a:solidFill>
                            <a:srgbClr val="000000"/>
                          </a:solidFill>
                          <a:effectLst/>
                          <a:latin typeface="仿宋" panose="02010609060101010101" charset="-122"/>
                          <a:ea typeface="仿宋" panose="02010609060101010101" charset="-122"/>
                        </a:rPr>
                        <a:t> </a:t>
                      </a:r>
                      <a:endParaRPr lang="zh-CN" altLang="en-US" sz="1200" b="1" kern="100" dirty="0">
                        <a:solidFill>
                          <a:srgbClr val="000000"/>
                        </a:solidFill>
                        <a:effectLst/>
                        <a:latin typeface="仿宋" panose="02010609060101010101" charset="-122"/>
                        <a:ea typeface="仿宋" panose="02010609060101010101" charset="-122"/>
                      </a:endParaRPr>
                    </a:p>
                    <a:p>
                      <a:pPr marL="0" marR="0" indent="0" algn="ctr">
                        <a:lnSpc>
                          <a:spcPct val="100000"/>
                        </a:lnSpc>
                        <a:spcAft>
                          <a:spcPts val="800"/>
                        </a:spcAft>
                      </a:pPr>
                      <a:r>
                        <a:rPr lang="zh-CN" altLang="en-US" sz="1200" b="1" kern="100" dirty="0">
                          <a:solidFill>
                            <a:srgbClr val="000000"/>
                          </a:solidFill>
                          <a:effectLst/>
                          <a:latin typeface="仿宋" panose="02010609060101010101" charset="-122"/>
                          <a:ea typeface="仿宋" panose="02010609060101010101" charset="-122"/>
                        </a:rPr>
                        <a:t> </a:t>
                      </a:r>
                      <a:endParaRPr lang="zh-CN" altLang="en-US" sz="1200" b="1" kern="100" dirty="0">
                        <a:solidFill>
                          <a:srgbClr val="000000"/>
                        </a:solidFill>
                        <a:effectLst/>
                        <a:latin typeface="仿宋" panose="02010609060101010101" charset="-122"/>
                        <a:ea typeface="仿宋" panose="02010609060101010101" charset="-122"/>
                      </a:endParaRPr>
                    </a:p>
                    <a:p>
                      <a:pPr marL="0" marR="0" indent="0" algn="ctr">
                        <a:lnSpc>
                          <a:spcPct val="100000"/>
                        </a:lnSpc>
                        <a:spcAft>
                          <a:spcPts val="800"/>
                        </a:spcAft>
                      </a:pPr>
                      <a:r>
                        <a:rPr lang="zh-CN" altLang="en-US" sz="1200" b="1" kern="100" dirty="0">
                          <a:solidFill>
                            <a:srgbClr val="000000"/>
                          </a:solidFill>
                          <a:effectLst/>
                          <a:latin typeface="仿宋" panose="02010609060101010101" charset="-122"/>
                          <a:ea typeface="仿宋" panose="02010609060101010101" charset="-122"/>
                        </a:rPr>
                        <a:t> </a:t>
                      </a:r>
                      <a:endParaRPr lang="zh-CN" altLang="en-US" sz="1200" b="1" kern="100" dirty="0">
                        <a:solidFill>
                          <a:srgbClr val="000000"/>
                        </a:solidFill>
                        <a:effectLst/>
                        <a:latin typeface="仿宋" panose="02010609060101010101" charset="-122"/>
                        <a:ea typeface="仿宋" panose="02010609060101010101" charset="-122"/>
                      </a:endParaRPr>
                    </a:p>
                    <a:p>
                      <a:pPr marL="0" marR="0" indent="0" algn="ctr">
                        <a:lnSpc>
                          <a:spcPct val="100000"/>
                        </a:lnSpc>
                        <a:spcAft>
                          <a:spcPts val="800"/>
                        </a:spcAft>
                      </a:pPr>
                      <a:r>
                        <a:rPr lang="zh-CN" altLang="en-US" sz="1200" b="1" kern="100" dirty="0">
                          <a:solidFill>
                            <a:srgbClr val="000000"/>
                          </a:solidFill>
                          <a:effectLst/>
                          <a:latin typeface="仿宋" panose="02010609060101010101" charset="-122"/>
                          <a:ea typeface="仿宋" panose="02010609060101010101" charset="-122"/>
                        </a:rPr>
                        <a:t> </a:t>
                      </a:r>
                      <a:endParaRPr lang="zh-CN" altLang="en-US" sz="1200" b="1" kern="100" dirty="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0" marR="0" indent="0" algn="ctr">
                        <a:lnSpc>
                          <a:spcPct val="100000"/>
                        </a:lnSpc>
                        <a:spcAft>
                          <a:spcPts val="0"/>
                        </a:spcAft>
                      </a:pPr>
                      <a:r>
                        <a:rPr lang="zh-CN" altLang="en-US" sz="1200" b="1" kern="100" dirty="0">
                          <a:solidFill>
                            <a:srgbClr val="000000"/>
                          </a:solidFill>
                          <a:effectLst/>
                          <a:latin typeface="仿宋" panose="02010609060101010101" charset="-122"/>
                          <a:ea typeface="仿宋" panose="02010609060101010101" charset="-122"/>
                        </a:rPr>
                        <a:t>发生事故立即启动项目应急救援预案</a:t>
                      </a:r>
                      <a:endParaRPr lang="zh-CN" altLang="en-US" sz="1200" b="1" kern="100" dirty="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0" marR="0" indent="0" algn="ctr">
                        <a:lnSpc>
                          <a:spcPct val="100000"/>
                        </a:lnSpc>
                        <a:spcAft>
                          <a:spcPts val="0"/>
                        </a:spcAft>
                      </a:pPr>
                      <a:r>
                        <a:rPr lang="zh-CN" altLang="en-US" sz="1200" b="1" kern="100">
                          <a:solidFill>
                            <a:srgbClr val="000000"/>
                          </a:solidFill>
                          <a:effectLst/>
                          <a:latin typeface="仿宋" panose="02010609060101010101" charset="-122"/>
                          <a:ea typeface="仿宋" panose="02010609060101010101" charset="-122"/>
                        </a:rPr>
                        <a:t>事故发生 </a:t>
                      </a:r>
                      <a:r>
                        <a:rPr lang="en-US" altLang="zh-CN" sz="1200" b="1" kern="100">
                          <a:solidFill>
                            <a:srgbClr val="000000"/>
                          </a:solidFill>
                          <a:effectLst/>
                          <a:latin typeface="仿宋" panose="02010609060101010101" charset="-122"/>
                          <a:ea typeface="仿宋" panose="02010609060101010101" charset="-122"/>
                        </a:rPr>
                        <a:t>1 </a:t>
                      </a:r>
                      <a:r>
                        <a:rPr lang="zh-CN" altLang="en-US" sz="1200" b="1" kern="100">
                          <a:solidFill>
                            <a:srgbClr val="000000"/>
                          </a:solidFill>
                          <a:effectLst/>
                          <a:latin typeface="仿宋" panose="02010609060101010101" charset="-122"/>
                          <a:ea typeface="仿宋" panose="02010609060101010101" charset="-122"/>
                        </a:rPr>
                        <a:t>小时内</a:t>
                      </a:r>
                      <a:endParaRPr lang="zh-CN" altLang="en-US" sz="1200" b="1" kern="10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20955" marR="0" indent="0" algn="ctr">
                        <a:lnSpc>
                          <a:spcPct val="100000"/>
                        </a:lnSpc>
                        <a:spcAft>
                          <a:spcPts val="0"/>
                        </a:spcAft>
                      </a:pPr>
                      <a:r>
                        <a:rPr lang="zh-CN" altLang="en-US" sz="1200" b="1" kern="100">
                          <a:solidFill>
                            <a:srgbClr val="000000"/>
                          </a:solidFill>
                          <a:effectLst/>
                          <a:latin typeface="仿宋" panose="02010609060101010101" charset="-122"/>
                          <a:ea typeface="仿宋" panose="02010609060101010101" charset="-122"/>
                        </a:rPr>
                        <a:t>项目经理</a:t>
                      </a:r>
                      <a:endParaRPr lang="zh-CN" altLang="en-US" sz="1200" b="1" kern="10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36830" marR="0" indent="0" algn="ctr">
                        <a:lnSpc>
                          <a:spcPct val="100000"/>
                        </a:lnSpc>
                        <a:spcAft>
                          <a:spcPts val="345"/>
                        </a:spcAft>
                      </a:pPr>
                      <a:r>
                        <a:rPr lang="zh-CN" altLang="en-US" sz="1200" b="1" kern="100">
                          <a:solidFill>
                            <a:srgbClr val="000000"/>
                          </a:solidFill>
                          <a:effectLst/>
                          <a:latin typeface="仿宋" panose="02010609060101010101" charset="-122"/>
                          <a:ea typeface="仿宋" panose="02010609060101010101" charset="-122"/>
                        </a:rPr>
                        <a:t>项目总工、专业工程</a:t>
                      </a:r>
                      <a:endParaRPr lang="zh-CN" altLang="en-US" sz="1200" b="1" kern="100">
                        <a:solidFill>
                          <a:srgbClr val="000000"/>
                        </a:solidFill>
                        <a:effectLst/>
                        <a:latin typeface="仿宋" panose="02010609060101010101" charset="-122"/>
                        <a:ea typeface="仿宋" panose="02010609060101010101" charset="-122"/>
                      </a:endParaRPr>
                    </a:p>
                    <a:p>
                      <a:pPr marL="0" marR="0" indent="0" algn="ctr">
                        <a:lnSpc>
                          <a:spcPct val="100000"/>
                        </a:lnSpc>
                        <a:spcAft>
                          <a:spcPts val="0"/>
                        </a:spcAft>
                      </a:pPr>
                      <a:r>
                        <a:rPr lang="zh-CN" altLang="en-US" sz="1200" b="1" kern="100">
                          <a:solidFill>
                            <a:srgbClr val="000000"/>
                          </a:solidFill>
                          <a:effectLst/>
                          <a:latin typeface="仿宋" panose="02010609060101010101" charset="-122"/>
                          <a:ea typeface="仿宋" panose="02010609060101010101" charset="-122"/>
                        </a:rPr>
                        <a:t>师、安全总监、物资工程师等</a:t>
                      </a:r>
                      <a:endParaRPr lang="zh-CN" altLang="en-US" sz="1200" b="1" kern="100">
                        <a:solidFill>
                          <a:srgbClr val="000000"/>
                        </a:solidFill>
                        <a:effectLst/>
                        <a:latin typeface="仿宋" panose="02010609060101010101" charset="-122"/>
                        <a:ea typeface="仿宋" panose="02010609060101010101" charset="-122"/>
                      </a:endParaRPr>
                    </a:p>
                  </a:txBody>
                  <a:tcPr marL="68580" marR="9525" marT="40005" anchor="ctr"/>
                </a:tc>
              </a:tr>
              <a:tr h="480542">
                <a:tc vMerge="1">
                  <a:tcPr marL="68580" marR="9525" marT="40005"/>
                </a:tc>
                <a:tc vMerge="1">
                  <a:tcPr marL="68580" marR="9525" marT="40005"/>
                </a:tc>
                <a:tc>
                  <a:txBody>
                    <a:bodyPr/>
                    <a:lstStyle/>
                    <a:p>
                      <a:pPr marL="0" marR="0" indent="0" algn="ctr">
                        <a:lnSpc>
                          <a:spcPct val="100000"/>
                        </a:lnSpc>
                        <a:spcAft>
                          <a:spcPts val="345"/>
                        </a:spcAft>
                      </a:pPr>
                      <a:r>
                        <a:rPr lang="zh-CN" altLang="en-US" sz="1200" b="1" kern="100" dirty="0">
                          <a:solidFill>
                            <a:srgbClr val="000000"/>
                          </a:solidFill>
                          <a:effectLst/>
                          <a:latin typeface="仿宋" panose="02010609060101010101" charset="-122"/>
                          <a:ea typeface="仿宋" panose="02010609060101010101" charset="-122"/>
                        </a:rPr>
                        <a:t>发生重伤及以上事故</a:t>
                      </a:r>
                      <a:endParaRPr lang="zh-CN" altLang="en-US" sz="1200" b="1" kern="100" dirty="0">
                        <a:solidFill>
                          <a:srgbClr val="000000"/>
                        </a:solidFill>
                        <a:effectLst/>
                        <a:latin typeface="仿宋" panose="02010609060101010101" charset="-122"/>
                        <a:ea typeface="仿宋" panose="02010609060101010101" charset="-122"/>
                      </a:endParaRPr>
                    </a:p>
                    <a:p>
                      <a:pPr marL="0" marR="0" indent="0" algn="ctr">
                        <a:lnSpc>
                          <a:spcPct val="100000"/>
                        </a:lnSpc>
                        <a:spcAft>
                          <a:spcPts val="0"/>
                        </a:spcAft>
                      </a:pPr>
                      <a:r>
                        <a:rPr lang="zh-CN" altLang="en-US" sz="1200" b="1" kern="100" dirty="0">
                          <a:solidFill>
                            <a:srgbClr val="000000"/>
                          </a:solidFill>
                          <a:effectLst/>
                          <a:latin typeface="仿宋" panose="02010609060101010101" charset="-122"/>
                          <a:ea typeface="仿宋" panose="02010609060101010101" charset="-122"/>
                        </a:rPr>
                        <a:t>时，启动二级单位应急救援预案</a:t>
                      </a:r>
                      <a:endParaRPr lang="zh-CN" altLang="en-US" sz="1200" b="1" kern="100" dirty="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73660" marR="0" indent="0" algn="ctr">
                        <a:lnSpc>
                          <a:spcPct val="100000"/>
                        </a:lnSpc>
                        <a:spcAft>
                          <a:spcPts val="535"/>
                        </a:spcAft>
                      </a:pPr>
                      <a:r>
                        <a:rPr lang="zh-CN" altLang="en-US" sz="1200" b="1" kern="100">
                          <a:solidFill>
                            <a:srgbClr val="000000"/>
                          </a:solidFill>
                          <a:effectLst/>
                          <a:latin typeface="仿宋" panose="02010609060101010101" charset="-122"/>
                          <a:ea typeface="仿宋" panose="02010609060101010101" charset="-122"/>
                        </a:rPr>
                        <a:t>接 到 报</a:t>
                      </a:r>
                      <a:endParaRPr lang="zh-CN" altLang="en-US" sz="1200" b="1" kern="100">
                        <a:solidFill>
                          <a:srgbClr val="000000"/>
                        </a:solidFill>
                        <a:effectLst/>
                        <a:latin typeface="仿宋" panose="02010609060101010101" charset="-122"/>
                        <a:ea typeface="仿宋" panose="02010609060101010101" charset="-122"/>
                      </a:endParaRPr>
                    </a:p>
                    <a:p>
                      <a:pPr marL="0" marR="0" indent="0" algn="ctr">
                        <a:lnSpc>
                          <a:spcPct val="100000"/>
                        </a:lnSpc>
                        <a:spcAft>
                          <a:spcPts val="0"/>
                        </a:spcAft>
                      </a:pPr>
                      <a:r>
                        <a:rPr lang="zh-CN" altLang="en-US" sz="1200" b="1" kern="100">
                          <a:solidFill>
                            <a:srgbClr val="000000"/>
                          </a:solidFill>
                          <a:effectLst/>
                          <a:latin typeface="仿宋" panose="02010609060101010101" charset="-122"/>
                          <a:ea typeface="仿宋" panose="02010609060101010101" charset="-122"/>
                        </a:rPr>
                        <a:t>告后 </a:t>
                      </a:r>
                      <a:r>
                        <a:rPr lang="en-US" altLang="zh-CN" sz="1200" b="1" kern="100">
                          <a:solidFill>
                            <a:srgbClr val="000000"/>
                          </a:solidFill>
                          <a:effectLst/>
                          <a:latin typeface="仿宋" panose="02010609060101010101" charset="-122"/>
                          <a:ea typeface="仿宋" panose="02010609060101010101" charset="-122"/>
                        </a:rPr>
                        <a:t>1 </a:t>
                      </a:r>
                      <a:r>
                        <a:rPr lang="zh-CN" altLang="en-US" sz="1200" b="1" kern="100">
                          <a:solidFill>
                            <a:srgbClr val="000000"/>
                          </a:solidFill>
                          <a:effectLst/>
                          <a:latin typeface="仿宋" panose="02010609060101010101" charset="-122"/>
                          <a:ea typeface="仿宋" panose="02010609060101010101" charset="-122"/>
                        </a:rPr>
                        <a:t>小时内</a:t>
                      </a:r>
                      <a:endParaRPr lang="zh-CN" altLang="en-US" sz="1200" b="1" kern="10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0" marR="17145" indent="0" algn="ctr">
                        <a:lnSpc>
                          <a:spcPct val="100000"/>
                        </a:lnSpc>
                        <a:spcAft>
                          <a:spcPts val="0"/>
                        </a:spcAft>
                      </a:pPr>
                      <a:r>
                        <a:rPr lang="zh-CN" altLang="en-US" sz="1200" b="1" kern="100">
                          <a:solidFill>
                            <a:srgbClr val="000000"/>
                          </a:solidFill>
                          <a:effectLst/>
                          <a:latin typeface="仿宋" panose="02010609060101010101" charset="-122"/>
                          <a:ea typeface="仿宋" panose="02010609060101010101" charset="-122"/>
                        </a:rPr>
                        <a:t>分公司经理</a:t>
                      </a:r>
                      <a:endParaRPr lang="zh-CN" altLang="en-US" sz="1200" b="1" kern="10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0" marR="0" indent="0" algn="ctr">
                        <a:lnSpc>
                          <a:spcPct val="100000"/>
                        </a:lnSpc>
                        <a:spcAft>
                          <a:spcPts val="0"/>
                        </a:spcAft>
                      </a:pPr>
                      <a:r>
                        <a:rPr lang="zh-CN" altLang="en-US" sz="1200" b="1" kern="100">
                          <a:solidFill>
                            <a:srgbClr val="000000"/>
                          </a:solidFill>
                          <a:effectLst/>
                          <a:latin typeface="仿宋" panose="02010609060101010101" charset="-122"/>
                          <a:ea typeface="仿宋" panose="02010609060101010101" charset="-122"/>
                        </a:rPr>
                        <a:t>分公司生产副经理、总工、安全总监</a:t>
                      </a:r>
                      <a:endParaRPr lang="zh-CN" altLang="en-US" sz="1200" b="1" kern="100">
                        <a:solidFill>
                          <a:srgbClr val="000000"/>
                        </a:solidFill>
                        <a:effectLst/>
                        <a:latin typeface="仿宋" panose="02010609060101010101" charset="-122"/>
                        <a:ea typeface="仿宋" panose="02010609060101010101" charset="-122"/>
                      </a:endParaRPr>
                    </a:p>
                  </a:txBody>
                  <a:tcPr marL="68580" marR="9525" marT="40005" anchor="ctr"/>
                </a:tc>
              </a:tr>
              <a:tr h="480542">
                <a:tc vMerge="1">
                  <a:tcPr marL="68580" marR="9525" marT="40005"/>
                </a:tc>
                <a:tc vMerge="1">
                  <a:tcPr marL="68580" marR="9525" marT="40005"/>
                </a:tc>
                <a:tc>
                  <a:txBody>
                    <a:bodyPr/>
                    <a:lstStyle/>
                    <a:p>
                      <a:pPr marL="0" marR="0" indent="0" algn="ctr">
                        <a:lnSpc>
                          <a:spcPct val="100000"/>
                        </a:lnSpc>
                        <a:spcAft>
                          <a:spcPts val="335"/>
                        </a:spcAft>
                      </a:pPr>
                      <a:r>
                        <a:rPr lang="zh-CN" altLang="en-US" sz="1200" b="1" kern="100" dirty="0">
                          <a:solidFill>
                            <a:srgbClr val="000000"/>
                          </a:solidFill>
                          <a:effectLst/>
                          <a:latin typeface="仿宋" panose="02010609060101010101" charset="-122"/>
                          <a:ea typeface="仿宋" panose="02010609060101010101" charset="-122"/>
                        </a:rPr>
                        <a:t>发生死亡及以上事故</a:t>
                      </a:r>
                      <a:endParaRPr lang="zh-CN" altLang="en-US" sz="1200" b="1" kern="100" dirty="0">
                        <a:solidFill>
                          <a:srgbClr val="000000"/>
                        </a:solidFill>
                        <a:effectLst/>
                        <a:latin typeface="仿宋" panose="02010609060101010101" charset="-122"/>
                        <a:ea typeface="仿宋" panose="02010609060101010101" charset="-122"/>
                      </a:endParaRPr>
                    </a:p>
                    <a:p>
                      <a:pPr marL="0" marR="0" indent="0" algn="ctr">
                        <a:lnSpc>
                          <a:spcPct val="100000"/>
                        </a:lnSpc>
                        <a:spcAft>
                          <a:spcPts val="0"/>
                        </a:spcAft>
                      </a:pPr>
                      <a:r>
                        <a:rPr lang="zh-CN" altLang="en-US" sz="1200" b="1" kern="100" dirty="0">
                          <a:solidFill>
                            <a:srgbClr val="000000"/>
                          </a:solidFill>
                          <a:effectLst/>
                          <a:latin typeface="仿宋" panose="02010609060101010101" charset="-122"/>
                          <a:ea typeface="仿宋" panose="02010609060101010101" charset="-122"/>
                        </a:rPr>
                        <a:t>时，启动公司应急救援预案</a:t>
                      </a:r>
                      <a:endParaRPr lang="zh-CN" altLang="en-US" sz="1200" b="1" kern="100" dirty="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73660" marR="0" indent="0" algn="ctr">
                        <a:lnSpc>
                          <a:spcPct val="100000"/>
                        </a:lnSpc>
                        <a:spcAft>
                          <a:spcPts val="525"/>
                        </a:spcAft>
                      </a:pPr>
                      <a:r>
                        <a:rPr lang="zh-CN" altLang="en-US" sz="1200" b="1" kern="100">
                          <a:solidFill>
                            <a:srgbClr val="000000"/>
                          </a:solidFill>
                          <a:effectLst/>
                          <a:latin typeface="仿宋" panose="02010609060101010101" charset="-122"/>
                          <a:ea typeface="仿宋" panose="02010609060101010101" charset="-122"/>
                        </a:rPr>
                        <a:t>接 到 报</a:t>
                      </a:r>
                      <a:endParaRPr lang="zh-CN" altLang="en-US" sz="1200" b="1" kern="100">
                        <a:solidFill>
                          <a:srgbClr val="000000"/>
                        </a:solidFill>
                        <a:effectLst/>
                        <a:latin typeface="仿宋" panose="02010609060101010101" charset="-122"/>
                        <a:ea typeface="仿宋" panose="02010609060101010101" charset="-122"/>
                      </a:endParaRPr>
                    </a:p>
                    <a:p>
                      <a:pPr marL="0" marR="0" indent="0" algn="ctr">
                        <a:lnSpc>
                          <a:spcPct val="100000"/>
                        </a:lnSpc>
                        <a:spcAft>
                          <a:spcPts val="0"/>
                        </a:spcAft>
                      </a:pPr>
                      <a:r>
                        <a:rPr lang="zh-CN" altLang="en-US" sz="1200" b="1" kern="100">
                          <a:solidFill>
                            <a:srgbClr val="000000"/>
                          </a:solidFill>
                          <a:effectLst/>
                          <a:latin typeface="仿宋" panose="02010609060101010101" charset="-122"/>
                          <a:ea typeface="仿宋" panose="02010609060101010101" charset="-122"/>
                        </a:rPr>
                        <a:t>告后 </a:t>
                      </a:r>
                      <a:r>
                        <a:rPr lang="en-US" altLang="zh-CN" sz="1200" b="1" kern="100">
                          <a:solidFill>
                            <a:srgbClr val="000000"/>
                          </a:solidFill>
                          <a:effectLst/>
                          <a:latin typeface="仿宋" panose="02010609060101010101" charset="-122"/>
                          <a:ea typeface="仿宋" panose="02010609060101010101" charset="-122"/>
                        </a:rPr>
                        <a:t>1 </a:t>
                      </a:r>
                      <a:r>
                        <a:rPr lang="zh-CN" altLang="en-US" sz="1200" b="1" kern="100">
                          <a:solidFill>
                            <a:srgbClr val="000000"/>
                          </a:solidFill>
                          <a:effectLst/>
                          <a:latin typeface="仿宋" panose="02010609060101010101" charset="-122"/>
                          <a:ea typeface="仿宋" panose="02010609060101010101" charset="-122"/>
                        </a:rPr>
                        <a:t>小时内</a:t>
                      </a:r>
                      <a:endParaRPr lang="zh-CN" altLang="en-US" sz="1200" b="1" kern="10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0" marR="17145" indent="0" algn="ctr">
                        <a:lnSpc>
                          <a:spcPct val="100000"/>
                        </a:lnSpc>
                        <a:spcAft>
                          <a:spcPts val="0"/>
                        </a:spcAft>
                      </a:pPr>
                      <a:r>
                        <a:rPr lang="zh-CN" altLang="en-US" sz="1200" b="1" kern="100">
                          <a:solidFill>
                            <a:srgbClr val="000000"/>
                          </a:solidFill>
                          <a:effectLst/>
                          <a:latin typeface="仿宋" panose="02010609060101010101" charset="-122"/>
                          <a:ea typeface="仿宋" panose="02010609060101010101" charset="-122"/>
                        </a:rPr>
                        <a:t>公司总经理</a:t>
                      </a:r>
                      <a:endParaRPr lang="zh-CN" altLang="en-US" sz="1200" b="1" kern="10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368935" marR="0" indent="-368935" algn="ctr">
                        <a:lnSpc>
                          <a:spcPct val="100000"/>
                        </a:lnSpc>
                        <a:spcAft>
                          <a:spcPts val="0"/>
                        </a:spcAft>
                      </a:pPr>
                      <a:r>
                        <a:rPr lang="zh-CN" altLang="en-US" sz="1200" b="1" kern="100">
                          <a:solidFill>
                            <a:srgbClr val="000000"/>
                          </a:solidFill>
                          <a:effectLst/>
                          <a:latin typeface="仿宋" panose="02010609060101010101" charset="-122"/>
                          <a:ea typeface="仿宋" panose="02010609060101010101" charset="-122"/>
                        </a:rPr>
                        <a:t>公司副总经理、总工、安全总监</a:t>
                      </a:r>
                      <a:endParaRPr lang="zh-CN" altLang="en-US" sz="1200" b="1" kern="100">
                        <a:solidFill>
                          <a:srgbClr val="000000"/>
                        </a:solidFill>
                        <a:effectLst/>
                        <a:latin typeface="仿宋" panose="02010609060101010101" charset="-122"/>
                        <a:ea typeface="仿宋" panose="02010609060101010101" charset="-122"/>
                      </a:endParaRPr>
                    </a:p>
                  </a:txBody>
                  <a:tcPr marL="68580" marR="9525" marT="40005" anchor="ctr"/>
                </a:tc>
              </a:tr>
              <a:tr h="480542">
                <a:tc vMerge="1">
                  <a:tcPr marL="68580" marR="9525" marT="40005"/>
                </a:tc>
                <a:tc vMerge="1">
                  <a:tcPr marL="68580" marR="9525" marT="40005"/>
                </a:tc>
                <a:tc>
                  <a:txBody>
                    <a:bodyPr/>
                    <a:lstStyle/>
                    <a:p>
                      <a:pPr marL="0" marR="0" indent="0" algn="ctr">
                        <a:lnSpc>
                          <a:spcPct val="100000"/>
                        </a:lnSpc>
                        <a:spcAft>
                          <a:spcPts val="0"/>
                        </a:spcAft>
                      </a:pPr>
                      <a:r>
                        <a:rPr lang="zh-CN" altLang="en-US" sz="1200" b="1" kern="100" dirty="0">
                          <a:solidFill>
                            <a:srgbClr val="000000"/>
                          </a:solidFill>
                          <a:effectLst/>
                          <a:latin typeface="仿宋" panose="02010609060101010101" charset="-122"/>
                          <a:ea typeface="仿宋" panose="02010609060101010101" charset="-122"/>
                        </a:rPr>
                        <a:t>紧急组织抢险，实施救援</a:t>
                      </a:r>
                      <a:endParaRPr lang="zh-CN" altLang="en-US" sz="1200" b="1" kern="100" dirty="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0" marR="60325" indent="0" algn="ctr">
                        <a:lnSpc>
                          <a:spcPct val="100000"/>
                        </a:lnSpc>
                        <a:spcAft>
                          <a:spcPts val="0"/>
                        </a:spcAft>
                      </a:pPr>
                      <a:r>
                        <a:rPr lang="zh-CN" altLang="en-US" sz="1200" b="1" kern="100" dirty="0">
                          <a:solidFill>
                            <a:srgbClr val="000000"/>
                          </a:solidFill>
                          <a:effectLst/>
                          <a:latin typeface="仿宋" panose="02010609060101010101" charset="-122"/>
                          <a:ea typeface="仿宋" panose="02010609060101010101" charset="-122"/>
                        </a:rPr>
                        <a:t>即时</a:t>
                      </a:r>
                      <a:endParaRPr lang="zh-CN" altLang="en-US" sz="1200" b="1" kern="100" dirty="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20955" marR="0" indent="0" algn="ctr">
                        <a:lnSpc>
                          <a:spcPct val="100000"/>
                        </a:lnSpc>
                        <a:spcAft>
                          <a:spcPts val="0"/>
                        </a:spcAft>
                      </a:pPr>
                      <a:r>
                        <a:rPr lang="zh-CN" altLang="en-US" sz="1200" b="1" kern="100">
                          <a:solidFill>
                            <a:srgbClr val="000000"/>
                          </a:solidFill>
                          <a:effectLst/>
                          <a:latin typeface="仿宋" panose="02010609060101010101" charset="-122"/>
                          <a:ea typeface="仿宋" panose="02010609060101010101" charset="-122"/>
                        </a:rPr>
                        <a:t>项目经理</a:t>
                      </a:r>
                      <a:endParaRPr lang="zh-CN" altLang="en-US" sz="1200" b="1" kern="10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0" marR="0" indent="0" algn="ctr">
                        <a:lnSpc>
                          <a:spcPct val="100000"/>
                        </a:lnSpc>
                        <a:spcAft>
                          <a:spcPts val="0"/>
                        </a:spcAft>
                      </a:pPr>
                      <a:r>
                        <a:rPr lang="zh-CN" altLang="en-US" sz="1200" b="1" kern="100">
                          <a:solidFill>
                            <a:srgbClr val="000000"/>
                          </a:solidFill>
                          <a:effectLst/>
                          <a:latin typeface="仿宋" panose="02010609060101010101" charset="-122"/>
                          <a:ea typeface="仿宋" panose="02010609060101010101" charset="-122"/>
                        </a:rPr>
                        <a:t>总工、专业工程师、安全总监、物资工程师等</a:t>
                      </a:r>
                      <a:endParaRPr lang="zh-CN" altLang="en-US" sz="1200" b="1" kern="100">
                        <a:solidFill>
                          <a:srgbClr val="000000"/>
                        </a:solidFill>
                        <a:effectLst/>
                        <a:latin typeface="仿宋" panose="02010609060101010101" charset="-122"/>
                        <a:ea typeface="仿宋" panose="02010609060101010101" charset="-122"/>
                      </a:endParaRPr>
                    </a:p>
                  </a:txBody>
                  <a:tcPr marL="68580" marR="9525" marT="40005" anchor="ctr"/>
                </a:tc>
              </a:tr>
              <a:tr h="480542">
                <a:tc vMerge="1">
                  <a:tcPr marL="68580" marR="9525" marT="40005"/>
                </a:tc>
                <a:tc vMerge="1">
                  <a:tcPr marL="68580" marR="9525" marT="40005"/>
                </a:tc>
                <a:tc>
                  <a:txBody>
                    <a:bodyPr/>
                    <a:lstStyle/>
                    <a:p>
                      <a:pPr marL="0" marR="0" indent="0" algn="ctr">
                        <a:lnSpc>
                          <a:spcPct val="100000"/>
                        </a:lnSpc>
                        <a:spcAft>
                          <a:spcPts val="0"/>
                        </a:spcAft>
                      </a:pPr>
                      <a:r>
                        <a:rPr lang="zh-CN" altLang="en-US" sz="1200" b="1" kern="100">
                          <a:solidFill>
                            <a:srgbClr val="000000"/>
                          </a:solidFill>
                          <a:effectLst/>
                          <a:latin typeface="仿宋" panose="02010609060101010101" charset="-122"/>
                          <a:ea typeface="仿宋" panose="02010609060101010101" charset="-122"/>
                        </a:rPr>
                        <a:t>组织医疗救护及善后处理</a:t>
                      </a:r>
                      <a:endParaRPr lang="zh-CN" altLang="en-US" sz="1200" b="1" kern="10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0" marR="60325" indent="0" algn="ctr">
                        <a:lnSpc>
                          <a:spcPct val="100000"/>
                        </a:lnSpc>
                        <a:spcAft>
                          <a:spcPts val="0"/>
                        </a:spcAft>
                      </a:pPr>
                      <a:r>
                        <a:rPr lang="zh-CN" altLang="en-US" sz="1200" b="1" kern="100" dirty="0">
                          <a:solidFill>
                            <a:srgbClr val="000000"/>
                          </a:solidFill>
                          <a:effectLst/>
                          <a:latin typeface="仿宋" panose="02010609060101010101" charset="-122"/>
                          <a:ea typeface="仿宋" panose="02010609060101010101" charset="-122"/>
                        </a:rPr>
                        <a:t>即时</a:t>
                      </a:r>
                      <a:endParaRPr lang="zh-CN" altLang="en-US" sz="1200" b="1" kern="100" dirty="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154940" marR="0" indent="0" algn="ctr">
                        <a:lnSpc>
                          <a:spcPct val="100000"/>
                        </a:lnSpc>
                        <a:spcAft>
                          <a:spcPts val="0"/>
                        </a:spcAft>
                      </a:pPr>
                      <a:r>
                        <a:rPr lang="zh-CN" altLang="en-US" sz="1200" b="1" kern="100" dirty="0">
                          <a:solidFill>
                            <a:srgbClr val="000000"/>
                          </a:solidFill>
                          <a:effectLst/>
                          <a:latin typeface="仿宋" panose="02010609060101010101" charset="-122"/>
                          <a:ea typeface="仿宋" panose="02010609060101010101" charset="-122"/>
                        </a:rPr>
                        <a:t>工会</a:t>
                      </a:r>
                      <a:endParaRPr lang="zh-CN" altLang="en-US" sz="1200" b="1" kern="100" dirty="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36830" marR="0" indent="0" algn="ctr">
                        <a:lnSpc>
                          <a:spcPct val="100000"/>
                        </a:lnSpc>
                        <a:spcAft>
                          <a:spcPts val="0"/>
                        </a:spcAft>
                      </a:pPr>
                      <a:r>
                        <a:rPr lang="zh-CN" altLang="en-US" sz="1200" b="1" kern="100" dirty="0">
                          <a:solidFill>
                            <a:srgbClr val="000000"/>
                          </a:solidFill>
                          <a:effectLst/>
                          <a:latin typeface="仿宋" panose="02010609060101010101" charset="-122"/>
                          <a:ea typeface="仿宋" panose="02010609060101010101" charset="-122"/>
                        </a:rPr>
                        <a:t>项目经理、安全总监</a:t>
                      </a:r>
                      <a:endParaRPr lang="zh-CN" altLang="en-US" sz="1200" b="1" kern="100" dirty="0">
                        <a:solidFill>
                          <a:srgbClr val="000000"/>
                        </a:solidFill>
                        <a:effectLst/>
                        <a:latin typeface="仿宋" panose="02010609060101010101" charset="-122"/>
                        <a:ea typeface="仿宋" panose="02010609060101010101" charset="-122"/>
                      </a:endParaRPr>
                    </a:p>
                  </a:txBody>
                  <a:tcPr marL="68580" marR="9525" marT="40005" anchor="ctr"/>
                </a:tc>
              </a:tr>
              <a:tr h="480542">
                <a:tc>
                  <a:txBody>
                    <a:bodyPr/>
                    <a:lstStyle/>
                    <a:p>
                      <a:pPr marL="0" marR="58420" indent="0" algn="ctr">
                        <a:lnSpc>
                          <a:spcPct val="100000"/>
                        </a:lnSpc>
                        <a:spcAft>
                          <a:spcPts val="0"/>
                        </a:spcAft>
                      </a:pPr>
                      <a:r>
                        <a:rPr lang="en-US" altLang="zh-CN" sz="1200" b="1" kern="100">
                          <a:solidFill>
                            <a:srgbClr val="000000"/>
                          </a:solidFill>
                          <a:effectLst/>
                          <a:latin typeface="仿宋" panose="02010609060101010101" charset="-122"/>
                          <a:ea typeface="仿宋" panose="02010609060101010101" charset="-122"/>
                        </a:rPr>
                        <a:t>3</a:t>
                      </a:r>
                      <a:endParaRPr lang="en-US" altLang="zh-CN" sz="1200" b="1" kern="10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0" marR="1905" indent="0" algn="ctr">
                        <a:lnSpc>
                          <a:spcPct val="100000"/>
                        </a:lnSpc>
                        <a:spcAft>
                          <a:spcPts val="0"/>
                        </a:spcAft>
                      </a:pPr>
                      <a:r>
                        <a:rPr lang="zh-CN" altLang="en-US" sz="1200" b="1" kern="100">
                          <a:solidFill>
                            <a:srgbClr val="000000"/>
                          </a:solidFill>
                          <a:effectLst/>
                          <a:latin typeface="仿宋" panose="02010609060101010101" charset="-122"/>
                          <a:ea typeface="仿宋" panose="02010609060101010101" charset="-122"/>
                        </a:rPr>
                        <a:t>应急终止</a:t>
                      </a:r>
                      <a:endParaRPr lang="zh-CN" altLang="en-US" sz="1200" b="1" kern="10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0" marR="0" indent="0" algn="ctr">
                        <a:lnSpc>
                          <a:spcPct val="100000"/>
                        </a:lnSpc>
                        <a:spcAft>
                          <a:spcPts val="0"/>
                        </a:spcAft>
                      </a:pPr>
                      <a:r>
                        <a:rPr lang="zh-CN" altLang="en-US" sz="1200" b="1" kern="100" dirty="0">
                          <a:solidFill>
                            <a:srgbClr val="000000"/>
                          </a:solidFill>
                          <a:effectLst/>
                          <a:latin typeface="仿宋" panose="02010609060101010101" charset="-122"/>
                          <a:ea typeface="仿宋" panose="02010609060101010101" charset="-122"/>
                        </a:rPr>
                        <a:t>事故现场得以有效控制，因事故原因导致次生、衍生事故的隐患消除后</a:t>
                      </a:r>
                      <a:endParaRPr lang="zh-CN" altLang="en-US" sz="1200" b="1" kern="100" dirty="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0" marR="0" indent="0" algn="ctr">
                        <a:lnSpc>
                          <a:spcPct val="100000"/>
                        </a:lnSpc>
                        <a:spcAft>
                          <a:spcPts val="0"/>
                        </a:spcAft>
                      </a:pPr>
                      <a:r>
                        <a:rPr lang="zh-CN" altLang="en-US" sz="1200" b="1" kern="100">
                          <a:solidFill>
                            <a:srgbClr val="000000"/>
                          </a:solidFill>
                          <a:effectLst/>
                          <a:latin typeface="仿宋" panose="02010609060101010101" charset="-122"/>
                          <a:ea typeface="仿宋" panose="02010609060101010101" charset="-122"/>
                        </a:rPr>
                        <a:t>应急组织机构批准后</a:t>
                      </a:r>
                      <a:endParaRPr lang="zh-CN" altLang="en-US" sz="1200" b="1" kern="10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0" marR="17145" indent="0" algn="ctr">
                        <a:lnSpc>
                          <a:spcPct val="100000"/>
                        </a:lnSpc>
                        <a:spcAft>
                          <a:spcPts val="0"/>
                        </a:spcAft>
                      </a:pPr>
                      <a:r>
                        <a:rPr lang="zh-CN" altLang="en-US" sz="1200" b="1" kern="100">
                          <a:solidFill>
                            <a:srgbClr val="000000"/>
                          </a:solidFill>
                          <a:effectLst/>
                          <a:latin typeface="仿宋" panose="02010609060101010101" charset="-122"/>
                          <a:ea typeface="仿宋" panose="02010609060101010101" charset="-122"/>
                        </a:rPr>
                        <a:t>分公司经理</a:t>
                      </a:r>
                      <a:endParaRPr lang="zh-CN" altLang="en-US" sz="1200" b="1" kern="100">
                        <a:solidFill>
                          <a:srgbClr val="000000"/>
                        </a:solidFill>
                        <a:effectLst/>
                        <a:latin typeface="仿宋" panose="02010609060101010101" charset="-122"/>
                        <a:ea typeface="仿宋" panose="02010609060101010101" charset="-122"/>
                      </a:endParaRPr>
                    </a:p>
                  </a:txBody>
                  <a:tcPr marL="68580" marR="9525" marT="40005" anchor="ctr"/>
                </a:tc>
                <a:tc>
                  <a:txBody>
                    <a:bodyPr/>
                    <a:lstStyle/>
                    <a:p>
                      <a:pPr marL="0" marR="0" indent="0" algn="ctr">
                        <a:lnSpc>
                          <a:spcPct val="100000"/>
                        </a:lnSpc>
                        <a:spcAft>
                          <a:spcPts val="800"/>
                        </a:spcAft>
                      </a:pPr>
                      <a:endParaRPr lang="zh-CN" altLang="en-US" sz="1200" b="1" kern="100" dirty="0">
                        <a:solidFill>
                          <a:srgbClr val="000000"/>
                        </a:solidFill>
                        <a:effectLst/>
                        <a:latin typeface="仿宋" panose="02010609060101010101" charset="-122"/>
                        <a:ea typeface="仿宋" panose="02010609060101010101" charset="-122"/>
                      </a:endParaRPr>
                    </a:p>
                  </a:txBody>
                  <a:tcPr marL="68580" marR="9525" marT="40005" anchor="ctr"/>
                </a:tc>
              </a:tr>
            </a:tbl>
          </a:graphicData>
        </a:graphic>
      </p:graphicFrame>
      <p:sp>
        <p:nvSpPr>
          <p:cNvPr id="10" name="文本框 9"/>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3.4.13  </a:t>
            </a:r>
            <a:r>
              <a:rPr lang="zh-CN" altLang="en-US" sz="2000" b="1" dirty="0">
                <a:latin typeface="仿宋" panose="02010609060101010101" charset="-122"/>
                <a:ea typeface="仿宋" panose="02010609060101010101" charset="-122"/>
                <a:cs typeface="仿宋" panose="02010609060101010101" charset="-122"/>
              </a:rPr>
              <a:t>应急救援与事故处理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1" name="文本框 10"/>
          <p:cNvSpPr txBox="1"/>
          <p:nvPr/>
        </p:nvSpPr>
        <p:spPr>
          <a:xfrm>
            <a:off x="372286" y="1280289"/>
            <a:ext cx="4867121"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2</a:t>
            </a:r>
            <a:r>
              <a:rPr lang="zh-CN" altLang="en-US" sz="1600" b="1" dirty="0">
                <a:latin typeface="仿宋" panose="02010609060101010101" charset="-122"/>
                <a:ea typeface="仿宋" panose="02010609060101010101" charset="-122"/>
                <a:cs typeface="仿宋" panose="02010609060101010101" charset="-122"/>
                <a:sym typeface="+mn-ea"/>
              </a:rPr>
              <a:t>）安全生产事故应急响应</a:t>
            </a:r>
            <a:r>
              <a:rPr lang="en-US" altLang="zh-CN" sz="1600" b="1" dirty="0">
                <a:latin typeface="仿宋" panose="02010609060101010101" charset="-122"/>
                <a:ea typeface="仿宋" panose="02010609060101010101" charset="-122"/>
                <a:cs typeface="仿宋" panose="02010609060101010101" charset="-122"/>
                <a:sym typeface="+mn-ea"/>
              </a:rPr>
              <a:t>-</a:t>
            </a:r>
            <a:r>
              <a:rPr lang="zh-CN" altLang="en-US" sz="1600" b="1" dirty="0">
                <a:latin typeface="仿宋" panose="02010609060101010101" charset="-122"/>
                <a:ea typeface="仿宋" panose="02010609060101010101" charset="-122"/>
                <a:cs typeface="仿宋" panose="02010609060101010101" charset="-122"/>
                <a:sym typeface="+mn-ea"/>
              </a:rPr>
              <a:t>工作要求</a:t>
            </a:r>
            <a:endParaRPr lang="en-US" altLang="zh-CN" sz="1600" b="1" dirty="0">
              <a:latin typeface="仿宋" panose="02010609060101010101" charset="-122"/>
              <a:ea typeface="仿宋" panose="02010609060101010101" charset="-122"/>
              <a:cs typeface="仿宋" panose="02010609060101010101" charset="-122"/>
              <a:sym typeface="+mn-ea"/>
            </a:endParaRPr>
          </a:p>
        </p:txBody>
      </p:sp>
      <p:sp>
        <p:nvSpPr>
          <p:cNvPr id="12" name="文本框 11"/>
          <p:cNvSpPr txBox="1"/>
          <p:nvPr/>
        </p:nvSpPr>
        <p:spPr>
          <a:xfrm>
            <a:off x="797954" y="5657848"/>
            <a:ext cx="10195866"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公司、分公司机关办公区域紧急事件的应急响应由办公室负责，参照项目应急响应管理流程处置。</a:t>
            </a:r>
            <a:endParaRPr lang="en-US" altLang="zh-CN" sz="1600" b="1" dirty="0">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7" name="文本框 6"/>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3.4.13  </a:t>
            </a:r>
            <a:r>
              <a:rPr lang="zh-CN" altLang="en-US" sz="2000" b="1" dirty="0">
                <a:latin typeface="仿宋" panose="02010609060101010101" charset="-122"/>
                <a:ea typeface="仿宋" panose="02010609060101010101" charset="-122"/>
                <a:cs typeface="仿宋" panose="02010609060101010101" charset="-122"/>
              </a:rPr>
              <a:t>应急救援与事故处理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8" name="文本框 7"/>
          <p:cNvSpPr txBox="1"/>
          <p:nvPr/>
        </p:nvSpPr>
        <p:spPr>
          <a:xfrm>
            <a:off x="372286" y="1280289"/>
            <a:ext cx="4867121"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）事故报告和内部调查处理</a:t>
            </a:r>
            <a:r>
              <a:rPr lang="en-US" altLang="zh-CN" sz="1600" b="1" dirty="0">
                <a:latin typeface="仿宋" panose="02010609060101010101" charset="-122"/>
                <a:ea typeface="仿宋" panose="02010609060101010101" charset="-122"/>
                <a:cs typeface="仿宋" panose="02010609060101010101" charset="-122"/>
                <a:sym typeface="+mn-ea"/>
              </a:rPr>
              <a:t>-</a:t>
            </a:r>
            <a:r>
              <a:rPr lang="zh-CN" altLang="en-US" sz="1600" b="1" dirty="0">
                <a:latin typeface="仿宋" panose="02010609060101010101" charset="-122"/>
                <a:ea typeface="仿宋" panose="02010609060101010101" charset="-122"/>
                <a:cs typeface="仿宋" panose="02010609060101010101" charset="-122"/>
                <a:sym typeface="+mn-ea"/>
              </a:rPr>
              <a:t>管理流程</a:t>
            </a:r>
            <a:endParaRPr lang="en-US" altLang="zh-CN" sz="1600" b="1" dirty="0">
              <a:latin typeface="仿宋" panose="02010609060101010101" charset="-122"/>
              <a:ea typeface="仿宋" panose="02010609060101010101" charset="-122"/>
              <a:cs typeface="仿宋" panose="02010609060101010101" charset="-122"/>
              <a:sym typeface="+mn-ea"/>
            </a:endParaRPr>
          </a:p>
        </p:txBody>
      </p:sp>
      <p:pic>
        <p:nvPicPr>
          <p:cNvPr id="9" name="Picture 11206"/>
          <p:cNvPicPr/>
          <p:nvPr/>
        </p:nvPicPr>
        <p:blipFill>
          <a:blip r:embed="rId2"/>
          <a:stretch>
            <a:fillRect/>
          </a:stretch>
        </p:blipFill>
        <p:spPr>
          <a:xfrm>
            <a:off x="4378808" y="1070221"/>
            <a:ext cx="7231369" cy="4717557"/>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2608018"/>
            <a:ext cx="3315330" cy="2486497"/>
          </a:xfrm>
          <a:prstGeom prst="rect">
            <a:avLst/>
          </a:prstGeom>
          <a:effectLst>
            <a:outerShdw blurRad="76200" dir="18900000" sy="23000" kx="-1200000" algn="bl" rotWithShape="0">
              <a:prstClr val="black">
                <a:alpha val="20000"/>
              </a:prstClr>
            </a:outerShdw>
          </a:effectLst>
        </p:spPr>
      </p:pic>
    </p:spTree>
  </p:cSld>
  <p:clrMapOvr>
    <a:masterClrMapping/>
  </p:clrMapOvr>
  <p:transition>
    <p:random/>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graphicFrame>
        <p:nvGraphicFramePr>
          <p:cNvPr id="9" name="表格 8"/>
          <p:cNvGraphicFramePr>
            <a:graphicFrameLocks noGrp="1"/>
          </p:cNvGraphicFramePr>
          <p:nvPr>
            <p:custDataLst>
              <p:tags r:id="rId2"/>
            </p:custDataLst>
          </p:nvPr>
        </p:nvGraphicFramePr>
        <p:xfrm>
          <a:off x="473934" y="1719319"/>
          <a:ext cx="11182350" cy="4522470"/>
        </p:xfrm>
        <a:graphic>
          <a:graphicData uri="http://schemas.openxmlformats.org/drawingml/2006/table">
            <a:tbl>
              <a:tblPr>
                <a:tableStyleId>{5C22544A-7EE6-4342-B048-85BDC9FD1C3A}</a:tableStyleId>
              </a:tblPr>
              <a:tblGrid>
                <a:gridCol w="608965"/>
                <a:gridCol w="1181735"/>
                <a:gridCol w="2912110"/>
                <a:gridCol w="1741170"/>
                <a:gridCol w="1823085"/>
                <a:gridCol w="1506220"/>
                <a:gridCol w="1409065"/>
              </a:tblGrid>
              <a:tr h="821055">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序号</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关键活动</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管理要求</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时间要求</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主责部门</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相关部门</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工作文件</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r>
              <a:tr h="541655">
                <a:tc rowSpan="2">
                  <a:txBody>
                    <a:bodyPr/>
                    <a:lstStyle/>
                    <a:p>
                      <a:pPr marL="0" marR="39370" indent="0" algn="ctr">
                        <a:lnSpc>
                          <a:spcPct val="107000"/>
                        </a:lnSpc>
                        <a:spcAft>
                          <a:spcPts val="0"/>
                        </a:spcAft>
                      </a:pPr>
                      <a:r>
                        <a:rPr lang="en-US" altLang="zh-CN" sz="1400" b="1" kern="100" dirty="0">
                          <a:solidFill>
                            <a:srgbClr val="000000"/>
                          </a:solidFill>
                          <a:effectLst/>
                          <a:latin typeface="仿宋" panose="02010609060101010101" charset="-122"/>
                          <a:ea typeface="仿宋" panose="02010609060101010101" charset="-122"/>
                        </a:rPr>
                        <a:t>1</a:t>
                      </a:r>
                      <a:endParaRPr lang="en-US" altLang="zh-CN" sz="1400" b="1" kern="100" dirty="0">
                        <a:solidFill>
                          <a:srgbClr val="000000"/>
                        </a:solidFill>
                        <a:effectLst/>
                        <a:latin typeface="仿宋" panose="02010609060101010101" charset="-122"/>
                        <a:ea typeface="仿宋" panose="02010609060101010101" charset="-122"/>
                      </a:endParaRPr>
                    </a:p>
                  </a:txBody>
                  <a:tcPr marL="67945" marR="2540" marT="40005" anchor="ctr"/>
                </a:tc>
                <a:tc rowSpan="2">
                  <a:txBody>
                    <a:bodyPr/>
                    <a:lstStyle/>
                    <a:p>
                      <a:pPr marL="27305"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事故上报</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l">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先电话报告，并报事故快报表</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73025" marR="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1 </a:t>
                      </a:r>
                      <a:r>
                        <a:rPr lang="zh-CN" altLang="en-US" sz="1400" b="1" kern="100">
                          <a:solidFill>
                            <a:srgbClr val="000000"/>
                          </a:solidFill>
                          <a:effectLst/>
                          <a:latin typeface="仿宋" panose="02010609060101010101" charset="-122"/>
                          <a:ea typeface="仿宋" panose="02010609060101010101" charset="-122"/>
                        </a:rPr>
                        <a:t>小时内</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5080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项目经理</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项目总工、安全总监</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4445"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事故快报表</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0005" anchor="ctr"/>
                </a:tc>
              </a:tr>
              <a:tr h="541655">
                <a:tc vMerge="1">
                  <a:tcPr marL="67945" marR="2540" marT="40005" anchor="ctr"/>
                </a:tc>
                <a:tc vMerge="1">
                  <a:tcPr marL="67945" marR="2540" marT="40005" anchor="b"/>
                </a:tc>
                <a:tc>
                  <a:txBody>
                    <a:bodyPr/>
                    <a:lstStyle/>
                    <a:p>
                      <a:pPr marL="0" marR="23495" indent="0" algn="l">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及时补报新的伤亡情况</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抢险救援过程中</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50800" marR="0" indent="-50165"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项目经理、分公司经理</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同级安全总监</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4445"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事故快报表</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0005" anchor="ctr"/>
                </a:tc>
              </a:tr>
              <a:tr h="541655">
                <a:tc>
                  <a:txBody>
                    <a:bodyPr/>
                    <a:lstStyle/>
                    <a:p>
                      <a:pPr marL="0" marR="6477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2</a:t>
                      </a:r>
                      <a:endParaRPr lang="en-US" altLang="zh-CN"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事故调查</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21590" marR="0" indent="-21590" algn="l">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查明事故时间、经过、原因、人员伤亡情况等</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应急救援结束</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5207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分公司经理</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事故调查小组</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4445"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事故调查报告</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r>
              <a:tr h="541655">
                <a:tc>
                  <a:txBody>
                    <a:bodyPr/>
                    <a:lstStyle/>
                    <a:p>
                      <a:pPr marL="0" marR="6477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3</a:t>
                      </a:r>
                      <a:endParaRPr lang="en-US" altLang="zh-CN"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事故处理</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l">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按照“四不放过”原则处理</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2286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事故发 生后 </a:t>
                      </a:r>
                      <a:r>
                        <a:rPr lang="en-US" altLang="zh-CN" sz="1400" b="1" kern="100" dirty="0">
                          <a:solidFill>
                            <a:srgbClr val="000000"/>
                          </a:solidFill>
                          <a:effectLst/>
                          <a:latin typeface="仿宋" panose="02010609060101010101" charset="-122"/>
                          <a:ea typeface="仿宋" panose="02010609060101010101" charset="-122"/>
                        </a:rPr>
                        <a:t>15 </a:t>
                      </a:r>
                      <a:r>
                        <a:rPr lang="zh-CN" altLang="en-US" sz="1400" b="1" kern="100" dirty="0">
                          <a:solidFill>
                            <a:srgbClr val="000000"/>
                          </a:solidFill>
                          <a:effectLst/>
                          <a:latin typeface="仿宋" panose="02010609060101010101" charset="-122"/>
                          <a:ea typeface="仿宋" panose="02010609060101010101" charset="-122"/>
                        </a:rPr>
                        <a:t>日内</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安 全 生产委员会</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800"/>
                        </a:spcAft>
                      </a:pPr>
                      <a:r>
                        <a:rPr lang="zh-CN" altLang="en-US" sz="1400" b="1" kern="100">
                          <a:solidFill>
                            <a:srgbClr val="000000"/>
                          </a:solidFill>
                          <a:effectLst/>
                          <a:latin typeface="仿宋" panose="02010609060101010101" charset="-122"/>
                          <a:ea typeface="仿宋" panose="02010609060101010101" charset="-122"/>
                        </a:rPr>
                        <a:t> </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800"/>
                        </a:spcAft>
                      </a:pPr>
                      <a:r>
                        <a:rPr lang="zh-CN" altLang="en-US" sz="1400" b="1" kern="100">
                          <a:solidFill>
                            <a:srgbClr val="000000"/>
                          </a:solidFill>
                          <a:effectLst/>
                          <a:latin typeface="仿宋" panose="02010609060101010101" charset="-122"/>
                          <a:ea typeface="仿宋" panose="02010609060101010101" charset="-122"/>
                        </a:rPr>
                        <a:t> </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r>
              <a:tr h="585470">
                <a:tc>
                  <a:txBody>
                    <a:bodyPr/>
                    <a:lstStyle/>
                    <a:p>
                      <a:pPr marL="0" marR="6477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4</a:t>
                      </a:r>
                      <a:endParaRPr lang="en-US" altLang="zh-CN"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2794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隐患排查与整改</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23495" indent="0" algn="l">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针对事故排查，定时限、定措施、定责任人整改；开展安全教育</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56515"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事故发生后 </a:t>
                      </a:r>
                      <a:r>
                        <a:rPr lang="en-US" altLang="zh-CN" sz="1400" b="1" kern="100">
                          <a:solidFill>
                            <a:srgbClr val="000000"/>
                          </a:solidFill>
                          <a:effectLst/>
                          <a:latin typeface="仿宋" panose="02010609060101010101" charset="-122"/>
                          <a:ea typeface="仿宋" panose="02010609060101010101" charset="-122"/>
                        </a:rPr>
                        <a:t>15 </a:t>
                      </a:r>
                      <a:r>
                        <a:rPr lang="zh-CN" altLang="en-US" sz="1400" b="1" kern="100">
                          <a:solidFill>
                            <a:srgbClr val="000000"/>
                          </a:solidFill>
                          <a:effectLst/>
                          <a:latin typeface="仿宋" panose="02010609060101010101" charset="-122"/>
                          <a:ea typeface="仿宋" panose="02010609060101010101" charset="-122"/>
                        </a:rPr>
                        <a:t>日内</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50800"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项目经理</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45720" marR="0" indent="0" algn="ctr">
                        <a:lnSpc>
                          <a:spcPct val="107000"/>
                        </a:lnSpc>
                        <a:spcAft>
                          <a:spcPts val="345"/>
                        </a:spcAft>
                      </a:pPr>
                      <a:r>
                        <a:rPr lang="zh-CN" altLang="en-US" sz="1400" b="1" kern="100" dirty="0">
                          <a:solidFill>
                            <a:srgbClr val="000000"/>
                          </a:solidFill>
                          <a:effectLst/>
                          <a:latin typeface="仿宋" panose="02010609060101010101" charset="-122"/>
                          <a:ea typeface="仿宋" panose="02010609060101010101" charset="-122"/>
                        </a:rPr>
                        <a:t>项目工程</a:t>
                      </a:r>
                      <a:endParaRPr lang="zh-CN" altLang="en-US" sz="1400" b="1" kern="100" dirty="0">
                        <a:solidFill>
                          <a:srgbClr val="000000"/>
                        </a:solidFill>
                        <a:effectLst/>
                        <a:latin typeface="仿宋" panose="02010609060101010101" charset="-122"/>
                        <a:ea typeface="仿宋" panose="02010609060101010101" charset="-122"/>
                      </a:endParaRPr>
                    </a:p>
                    <a:p>
                      <a:pPr marL="0"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技术部、物资部</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800"/>
                        </a:spcAft>
                      </a:pPr>
                      <a:r>
                        <a:rPr lang="zh-CN" altLang="en-US" sz="1400" b="1" kern="100">
                          <a:solidFill>
                            <a:srgbClr val="000000"/>
                          </a:solidFill>
                          <a:effectLst/>
                          <a:latin typeface="仿宋" panose="02010609060101010101" charset="-122"/>
                          <a:ea typeface="仿宋" panose="02010609060101010101" charset="-122"/>
                        </a:rPr>
                        <a:t> </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r>
              <a:tr h="474980">
                <a:tc>
                  <a:txBody>
                    <a:bodyPr/>
                    <a:lstStyle/>
                    <a:p>
                      <a:pPr marL="0" marR="6477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5</a:t>
                      </a:r>
                      <a:endParaRPr lang="en-US" altLang="zh-CN"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27305"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复工</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155575" marR="0" indent="0" algn="l">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经公司复查同意</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56515"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整改完成后 </a:t>
                      </a:r>
                      <a:r>
                        <a:rPr lang="en-US" altLang="zh-CN" sz="1400" b="1" kern="100">
                          <a:solidFill>
                            <a:srgbClr val="000000"/>
                          </a:solidFill>
                          <a:effectLst/>
                          <a:latin typeface="仿宋" panose="02010609060101010101" charset="-122"/>
                          <a:ea typeface="仿宋" panose="02010609060101010101" charset="-122"/>
                        </a:rPr>
                        <a:t>1 </a:t>
                      </a:r>
                      <a:r>
                        <a:rPr lang="zh-CN" altLang="en-US" sz="1400" b="1" kern="100">
                          <a:solidFill>
                            <a:srgbClr val="000000"/>
                          </a:solidFill>
                          <a:effectLst/>
                          <a:latin typeface="仿宋" panose="02010609060101010101" charset="-122"/>
                          <a:ea typeface="仿宋" panose="02010609060101010101" charset="-122"/>
                        </a:rPr>
                        <a:t>内</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公司生 产副总</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公 司 安全总监</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800"/>
                        </a:spcAft>
                      </a:pPr>
                      <a:r>
                        <a:rPr lang="zh-CN" altLang="en-US" sz="1400" b="1" kern="100">
                          <a:solidFill>
                            <a:srgbClr val="000000"/>
                          </a:solidFill>
                          <a:effectLst/>
                          <a:latin typeface="仿宋" panose="02010609060101010101" charset="-122"/>
                          <a:ea typeface="仿宋" panose="02010609060101010101" charset="-122"/>
                        </a:rPr>
                        <a:t> </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r>
              <a:tr h="474345">
                <a:tc>
                  <a:txBody>
                    <a:bodyPr/>
                    <a:lstStyle/>
                    <a:p>
                      <a:pPr marL="0" marR="64770" indent="0" algn="ctr">
                        <a:lnSpc>
                          <a:spcPct val="107000"/>
                        </a:lnSpc>
                        <a:spcAft>
                          <a:spcPts val="0"/>
                        </a:spcAft>
                      </a:pPr>
                      <a:r>
                        <a:rPr lang="en-US" altLang="zh-CN" sz="1400" b="1" kern="100">
                          <a:solidFill>
                            <a:srgbClr val="000000"/>
                          </a:solidFill>
                          <a:effectLst/>
                          <a:latin typeface="仿宋" panose="02010609060101010101" charset="-122"/>
                          <a:ea typeface="仿宋" panose="02010609060101010101" charset="-122"/>
                        </a:rPr>
                        <a:t>6</a:t>
                      </a:r>
                      <a:endParaRPr lang="en-US" altLang="zh-CN"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资料归档</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155575" marR="0" indent="0" algn="l">
                        <a:lnSpc>
                          <a:spcPct val="107000"/>
                        </a:lnSpc>
                        <a:spcAft>
                          <a:spcPts val="0"/>
                        </a:spcAft>
                      </a:pPr>
                      <a:r>
                        <a:rPr lang="zh-CN" altLang="en-US" sz="1400" b="1" kern="100" dirty="0">
                          <a:solidFill>
                            <a:srgbClr val="000000"/>
                          </a:solidFill>
                          <a:effectLst/>
                          <a:latin typeface="仿宋" panose="02010609060101010101" charset="-122"/>
                          <a:ea typeface="仿宋" panose="02010609060101010101" charset="-122"/>
                        </a:rPr>
                        <a:t>按档案管理要求</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事故发 生半年内</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52070" indent="0" algn="ctr">
                        <a:lnSpc>
                          <a:spcPct val="107000"/>
                        </a:lnSpc>
                        <a:spcAft>
                          <a:spcPts val="0"/>
                        </a:spcAft>
                      </a:pPr>
                      <a:r>
                        <a:rPr lang="zh-CN" altLang="en-US" sz="1400" b="1" kern="100">
                          <a:solidFill>
                            <a:srgbClr val="000000"/>
                          </a:solidFill>
                          <a:effectLst/>
                          <a:latin typeface="仿宋" panose="02010609060101010101" charset="-122"/>
                          <a:ea typeface="仿宋" panose="02010609060101010101" charset="-122"/>
                        </a:rPr>
                        <a:t>公司安监部</a:t>
                      </a:r>
                      <a:endParaRPr lang="zh-CN" altLang="en-US" sz="1400" b="1" kern="10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800"/>
                        </a:spcAft>
                      </a:pPr>
                      <a:r>
                        <a:rPr lang="zh-CN" altLang="en-US" sz="1400" b="1" kern="100" dirty="0">
                          <a:solidFill>
                            <a:srgbClr val="000000"/>
                          </a:solidFill>
                          <a:effectLst/>
                          <a:latin typeface="仿宋" panose="02010609060101010101" charset="-122"/>
                          <a:ea typeface="仿宋" panose="02010609060101010101" charset="-122"/>
                        </a:rPr>
                        <a:t> </a:t>
                      </a: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0005" anchor="ctr"/>
                </a:tc>
                <a:tc>
                  <a:txBody>
                    <a:bodyPr/>
                    <a:lstStyle/>
                    <a:p>
                      <a:pPr marL="0" marR="0" indent="0" algn="ctr">
                        <a:lnSpc>
                          <a:spcPct val="107000"/>
                        </a:lnSpc>
                        <a:spcAft>
                          <a:spcPts val="800"/>
                        </a:spcAft>
                      </a:pPr>
                      <a:endParaRPr lang="zh-CN" altLang="en-US" sz="1400" b="1" kern="100" dirty="0">
                        <a:solidFill>
                          <a:srgbClr val="000000"/>
                        </a:solidFill>
                        <a:effectLst/>
                        <a:latin typeface="仿宋" panose="02010609060101010101" charset="-122"/>
                        <a:ea typeface="仿宋" panose="02010609060101010101" charset="-122"/>
                      </a:endParaRPr>
                    </a:p>
                  </a:txBody>
                  <a:tcPr marL="67945" marR="2540" marT="40005" anchor="ctr"/>
                </a:tc>
              </a:tr>
            </a:tbl>
          </a:graphicData>
        </a:graphic>
      </p:graphicFrame>
      <p:sp>
        <p:nvSpPr>
          <p:cNvPr id="10" name="文本框 9"/>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3.4.13  </a:t>
            </a:r>
            <a:r>
              <a:rPr lang="zh-CN" altLang="en-US" sz="2000" b="1" dirty="0">
                <a:latin typeface="仿宋" panose="02010609060101010101" charset="-122"/>
                <a:ea typeface="仿宋" panose="02010609060101010101" charset="-122"/>
                <a:cs typeface="仿宋" panose="02010609060101010101" charset="-122"/>
              </a:rPr>
              <a:t>应急救援与事故处理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1" name="文本框 10"/>
          <p:cNvSpPr txBox="1"/>
          <p:nvPr/>
        </p:nvSpPr>
        <p:spPr>
          <a:xfrm>
            <a:off x="372286" y="1280289"/>
            <a:ext cx="4867121"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3</a:t>
            </a:r>
            <a:r>
              <a:rPr lang="zh-CN" altLang="en-US" sz="1600" b="1" dirty="0">
                <a:latin typeface="仿宋" panose="02010609060101010101" charset="-122"/>
                <a:ea typeface="仿宋" panose="02010609060101010101" charset="-122"/>
                <a:cs typeface="仿宋" panose="02010609060101010101" charset="-122"/>
                <a:sym typeface="+mn-ea"/>
              </a:rPr>
              <a:t>）事故报告和内部调查处理</a:t>
            </a:r>
            <a:r>
              <a:rPr lang="en-US" altLang="zh-CN" sz="1600" b="1" dirty="0">
                <a:latin typeface="仿宋" panose="02010609060101010101" charset="-122"/>
                <a:ea typeface="仿宋" panose="02010609060101010101" charset="-122"/>
                <a:cs typeface="仿宋" panose="02010609060101010101" charset="-122"/>
                <a:sym typeface="+mn-ea"/>
              </a:rPr>
              <a:t>-</a:t>
            </a:r>
            <a:r>
              <a:rPr lang="zh-CN" altLang="en-US" sz="1600" b="1" dirty="0">
                <a:latin typeface="仿宋" panose="02010609060101010101" charset="-122"/>
                <a:ea typeface="仿宋" panose="02010609060101010101" charset="-122"/>
                <a:cs typeface="仿宋" panose="02010609060101010101" charset="-122"/>
                <a:sym typeface="+mn-ea"/>
              </a:rPr>
              <a:t>工作要求</a:t>
            </a:r>
            <a:endParaRPr lang="en-US" altLang="zh-CN" sz="1600" b="1" dirty="0">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p:random/>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0" name="文本框 9"/>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3.4.14  </a:t>
            </a:r>
            <a:r>
              <a:rPr lang="zh-CN" altLang="en-US" sz="2000" b="1" dirty="0">
                <a:latin typeface="仿宋" panose="02010609060101010101" charset="-122"/>
                <a:ea typeface="仿宋" panose="02010609060101010101" charset="-122"/>
                <a:cs typeface="仿宋" panose="02010609060101010101" charset="-122"/>
              </a:rPr>
              <a:t>分包安全管理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5366" name="任意多边形 17"/>
          <p:cNvSpPr/>
          <p:nvPr>
            <p:custDataLst>
              <p:tags r:id="rId2"/>
            </p:custDataLst>
          </p:nvPr>
        </p:nvSpPr>
        <p:spPr bwMode="auto">
          <a:xfrm rot="3046245" flipH="1">
            <a:off x="6680200" y="4437380"/>
            <a:ext cx="1089660" cy="754380"/>
          </a:xfrm>
          <a:custGeom>
            <a:avLst/>
            <a:gdLst>
              <a:gd name="T0" fmla="*/ 0 w 1843790"/>
              <a:gd name="T1" fmla="*/ 0 h 873640"/>
              <a:gd name="T2" fmla="*/ 47948 w 1843790"/>
              <a:gd name="T3" fmla="*/ 33520 h 873640"/>
              <a:gd name="T4" fmla="*/ 921895 w 1843790"/>
              <a:gd name="T5" fmla="*/ 274843 h 873640"/>
              <a:gd name="T6" fmla="*/ 1795842 w 1843790"/>
              <a:gd name="T7" fmla="*/ 33520 h 873640"/>
              <a:gd name="T8" fmla="*/ 1843790 w 1843790"/>
              <a:gd name="T9" fmla="*/ 0 h 873640"/>
              <a:gd name="T10" fmla="*/ 1843790 w 1843790"/>
              <a:gd name="T11" fmla="*/ 873640 h 873640"/>
              <a:gd name="T12" fmla="*/ 1795841 w 1843790"/>
              <a:gd name="T13" fmla="*/ 840119 h 873640"/>
              <a:gd name="T14" fmla="*/ 921894 w 1843790"/>
              <a:gd name="T15" fmla="*/ 598796 h 873640"/>
              <a:gd name="T16" fmla="*/ 47947 w 1843790"/>
              <a:gd name="T17" fmla="*/ 840119 h 873640"/>
              <a:gd name="T18" fmla="*/ 0 w 1843790"/>
              <a:gd name="T19" fmla="*/ 873638 h 873640"/>
              <a:gd name="T20" fmla="*/ 0 w 1843790"/>
              <a:gd name="T21" fmla="*/ 0 h 873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3790" h="873640">
                <a:moveTo>
                  <a:pt x="0" y="0"/>
                </a:moveTo>
                <a:lnTo>
                  <a:pt x="47948" y="33520"/>
                </a:lnTo>
                <a:cubicBezTo>
                  <a:pt x="285444" y="184279"/>
                  <a:pt x="589920" y="274843"/>
                  <a:pt x="921895" y="274843"/>
                </a:cubicBezTo>
                <a:cubicBezTo>
                  <a:pt x="1253870" y="274843"/>
                  <a:pt x="1558346" y="184279"/>
                  <a:pt x="1795842" y="33520"/>
                </a:cubicBezTo>
                <a:lnTo>
                  <a:pt x="1843790" y="0"/>
                </a:lnTo>
                <a:lnTo>
                  <a:pt x="1843790" y="873640"/>
                </a:lnTo>
                <a:lnTo>
                  <a:pt x="1795841" y="840119"/>
                </a:lnTo>
                <a:cubicBezTo>
                  <a:pt x="1558345" y="689360"/>
                  <a:pt x="1253869" y="598796"/>
                  <a:pt x="921894" y="598796"/>
                </a:cubicBezTo>
                <a:cubicBezTo>
                  <a:pt x="589919" y="598796"/>
                  <a:pt x="285443" y="689360"/>
                  <a:pt x="47947" y="840119"/>
                </a:cubicBezTo>
                <a:lnTo>
                  <a:pt x="0" y="873638"/>
                </a:lnTo>
                <a:lnTo>
                  <a:pt x="0" y="0"/>
                </a:lnTo>
                <a:close/>
              </a:path>
            </a:pathLst>
          </a:custGeom>
          <a:solidFill>
            <a:schemeClr val="accent2"/>
          </a:solidFill>
          <a:ln w="12700" cap="flat" cmpd="sng">
            <a:noFill/>
            <a:round/>
          </a:ln>
        </p:spPr>
        <p:txBody>
          <a:bodyPr anchor="ct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4" name="任意多边形 17"/>
          <p:cNvSpPr/>
          <p:nvPr>
            <p:custDataLst>
              <p:tags r:id="rId3"/>
            </p:custDataLst>
          </p:nvPr>
        </p:nvSpPr>
        <p:spPr bwMode="auto">
          <a:xfrm rot="21398781" flipH="1">
            <a:off x="4592320" y="3621405"/>
            <a:ext cx="1096645" cy="708660"/>
          </a:xfrm>
          <a:custGeom>
            <a:avLst/>
            <a:gdLst>
              <a:gd name="T0" fmla="*/ 0 w 1843790"/>
              <a:gd name="T1" fmla="*/ 0 h 873640"/>
              <a:gd name="T2" fmla="*/ 47948 w 1843790"/>
              <a:gd name="T3" fmla="*/ 33520 h 873640"/>
              <a:gd name="T4" fmla="*/ 921895 w 1843790"/>
              <a:gd name="T5" fmla="*/ 274843 h 873640"/>
              <a:gd name="T6" fmla="*/ 1795842 w 1843790"/>
              <a:gd name="T7" fmla="*/ 33520 h 873640"/>
              <a:gd name="T8" fmla="*/ 1843790 w 1843790"/>
              <a:gd name="T9" fmla="*/ 0 h 873640"/>
              <a:gd name="T10" fmla="*/ 1843790 w 1843790"/>
              <a:gd name="T11" fmla="*/ 873640 h 873640"/>
              <a:gd name="T12" fmla="*/ 1795841 w 1843790"/>
              <a:gd name="T13" fmla="*/ 840119 h 873640"/>
              <a:gd name="T14" fmla="*/ 921894 w 1843790"/>
              <a:gd name="T15" fmla="*/ 598796 h 873640"/>
              <a:gd name="T16" fmla="*/ 47947 w 1843790"/>
              <a:gd name="T17" fmla="*/ 840119 h 873640"/>
              <a:gd name="T18" fmla="*/ 0 w 1843790"/>
              <a:gd name="T19" fmla="*/ 873638 h 873640"/>
              <a:gd name="T20" fmla="*/ 0 w 1843790"/>
              <a:gd name="T21" fmla="*/ 0 h 873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3790" h="873640">
                <a:moveTo>
                  <a:pt x="0" y="0"/>
                </a:moveTo>
                <a:lnTo>
                  <a:pt x="47948" y="33520"/>
                </a:lnTo>
                <a:cubicBezTo>
                  <a:pt x="285444" y="184279"/>
                  <a:pt x="589920" y="274843"/>
                  <a:pt x="921895" y="274843"/>
                </a:cubicBezTo>
                <a:cubicBezTo>
                  <a:pt x="1253870" y="274843"/>
                  <a:pt x="1558346" y="184279"/>
                  <a:pt x="1795842" y="33520"/>
                </a:cubicBezTo>
                <a:lnTo>
                  <a:pt x="1843790" y="0"/>
                </a:lnTo>
                <a:lnTo>
                  <a:pt x="1843790" y="873640"/>
                </a:lnTo>
                <a:lnTo>
                  <a:pt x="1795841" y="840119"/>
                </a:lnTo>
                <a:cubicBezTo>
                  <a:pt x="1558345" y="689360"/>
                  <a:pt x="1253869" y="598796"/>
                  <a:pt x="921894" y="598796"/>
                </a:cubicBezTo>
                <a:cubicBezTo>
                  <a:pt x="589919" y="598796"/>
                  <a:pt x="285443" y="689360"/>
                  <a:pt x="47947" y="840119"/>
                </a:cubicBezTo>
                <a:lnTo>
                  <a:pt x="0" y="873638"/>
                </a:lnTo>
                <a:lnTo>
                  <a:pt x="0" y="0"/>
                </a:lnTo>
                <a:close/>
              </a:path>
            </a:pathLst>
          </a:custGeom>
          <a:solidFill>
            <a:schemeClr val="accent2"/>
          </a:solidFill>
          <a:ln w="12700" cap="flat" cmpd="sng">
            <a:noFill/>
            <a:round/>
          </a:ln>
        </p:spPr>
        <p:txBody>
          <a:bodyPr anchor="ct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5" name="任意多边形 17"/>
          <p:cNvSpPr/>
          <p:nvPr>
            <p:custDataLst>
              <p:tags r:id="rId4"/>
            </p:custDataLst>
          </p:nvPr>
        </p:nvSpPr>
        <p:spPr bwMode="auto">
          <a:xfrm rot="18452339" flipH="1">
            <a:off x="6699250" y="2418080"/>
            <a:ext cx="1089660" cy="754380"/>
          </a:xfrm>
          <a:custGeom>
            <a:avLst/>
            <a:gdLst>
              <a:gd name="T0" fmla="*/ 0 w 1843790"/>
              <a:gd name="T1" fmla="*/ 0 h 873640"/>
              <a:gd name="T2" fmla="*/ 47948 w 1843790"/>
              <a:gd name="T3" fmla="*/ 33520 h 873640"/>
              <a:gd name="T4" fmla="*/ 921895 w 1843790"/>
              <a:gd name="T5" fmla="*/ 274843 h 873640"/>
              <a:gd name="T6" fmla="*/ 1795842 w 1843790"/>
              <a:gd name="T7" fmla="*/ 33520 h 873640"/>
              <a:gd name="T8" fmla="*/ 1843790 w 1843790"/>
              <a:gd name="T9" fmla="*/ 0 h 873640"/>
              <a:gd name="T10" fmla="*/ 1843790 w 1843790"/>
              <a:gd name="T11" fmla="*/ 873640 h 873640"/>
              <a:gd name="T12" fmla="*/ 1795841 w 1843790"/>
              <a:gd name="T13" fmla="*/ 840119 h 873640"/>
              <a:gd name="T14" fmla="*/ 921894 w 1843790"/>
              <a:gd name="T15" fmla="*/ 598796 h 873640"/>
              <a:gd name="T16" fmla="*/ 47947 w 1843790"/>
              <a:gd name="T17" fmla="*/ 840119 h 873640"/>
              <a:gd name="T18" fmla="*/ 0 w 1843790"/>
              <a:gd name="T19" fmla="*/ 873638 h 873640"/>
              <a:gd name="T20" fmla="*/ 0 w 1843790"/>
              <a:gd name="T21" fmla="*/ 0 h 873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43790" h="873640">
                <a:moveTo>
                  <a:pt x="0" y="0"/>
                </a:moveTo>
                <a:lnTo>
                  <a:pt x="47948" y="33520"/>
                </a:lnTo>
                <a:cubicBezTo>
                  <a:pt x="285444" y="184279"/>
                  <a:pt x="589920" y="274843"/>
                  <a:pt x="921895" y="274843"/>
                </a:cubicBezTo>
                <a:cubicBezTo>
                  <a:pt x="1253870" y="274843"/>
                  <a:pt x="1558346" y="184279"/>
                  <a:pt x="1795842" y="33520"/>
                </a:cubicBezTo>
                <a:lnTo>
                  <a:pt x="1843790" y="0"/>
                </a:lnTo>
                <a:lnTo>
                  <a:pt x="1843790" y="873640"/>
                </a:lnTo>
                <a:lnTo>
                  <a:pt x="1795841" y="840119"/>
                </a:lnTo>
                <a:cubicBezTo>
                  <a:pt x="1558345" y="689360"/>
                  <a:pt x="1253869" y="598796"/>
                  <a:pt x="921894" y="598796"/>
                </a:cubicBezTo>
                <a:cubicBezTo>
                  <a:pt x="589919" y="598796"/>
                  <a:pt x="285443" y="689360"/>
                  <a:pt x="47947" y="840119"/>
                </a:cubicBezTo>
                <a:lnTo>
                  <a:pt x="0" y="873638"/>
                </a:lnTo>
                <a:lnTo>
                  <a:pt x="0" y="0"/>
                </a:lnTo>
                <a:close/>
              </a:path>
            </a:pathLst>
          </a:custGeom>
          <a:solidFill>
            <a:schemeClr val="accent2"/>
          </a:solidFill>
          <a:ln w="12700" cap="flat" cmpd="sng">
            <a:noFill/>
            <a:round/>
          </a:ln>
        </p:spPr>
        <p:txBody>
          <a:bodyPr anchor="ct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6" name="椭圆 18"/>
          <p:cNvSpPr>
            <a:spLocks noChangeArrowheads="1"/>
          </p:cNvSpPr>
          <p:nvPr>
            <p:custDataLst>
              <p:tags r:id="rId5"/>
            </p:custDataLst>
          </p:nvPr>
        </p:nvSpPr>
        <p:spPr bwMode="auto">
          <a:xfrm rot="1813951">
            <a:off x="4004310" y="3632200"/>
            <a:ext cx="873760" cy="871855"/>
          </a:xfrm>
          <a:prstGeom prst="ellipse">
            <a:avLst/>
          </a:prstGeom>
          <a:solidFill>
            <a:schemeClr val="bg1"/>
          </a:solidFill>
          <a:ln w="152400" cmpd="sng">
            <a:solidFill>
              <a:schemeClr val="accent1"/>
            </a:solidFill>
            <a:round/>
          </a:ln>
        </p:spPr>
        <p:txBody>
          <a:bodyPr anchor="ct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ctr" eaLnBrk="1" hangingPunct="1">
              <a:lnSpc>
                <a:spcPct val="120000"/>
              </a:lnSpc>
            </a:pPr>
            <a:endParaRPr lang="zh-CN" altLang="en-US">
              <a:solidFill>
                <a:srgbClr val="FFFFFF"/>
              </a:solidFill>
              <a:latin typeface="Arial" panose="020B0604020202020204" pitchFamily="34" charset="0"/>
              <a:sym typeface="Arial" panose="020B0604020202020204" pitchFamily="34" charset="0"/>
            </a:endParaRPr>
          </a:p>
        </p:txBody>
      </p:sp>
      <p:sp>
        <p:nvSpPr>
          <p:cNvPr id="127" name="Freeform 74"/>
          <p:cNvSpPr>
            <a:spLocks noChangeArrowheads="1"/>
          </p:cNvSpPr>
          <p:nvPr>
            <p:custDataLst>
              <p:tags r:id="rId6"/>
            </p:custDataLst>
          </p:nvPr>
        </p:nvSpPr>
        <p:spPr bwMode="auto">
          <a:xfrm>
            <a:off x="4245610" y="3895090"/>
            <a:ext cx="390525" cy="346075"/>
          </a:xfrm>
          <a:custGeom>
            <a:avLst/>
            <a:gdLst>
              <a:gd name="T0" fmla="*/ 451 w 461"/>
              <a:gd name="T1" fmla="*/ 213 h 409"/>
              <a:gd name="T2" fmla="*/ 451 w 461"/>
              <a:gd name="T3" fmla="*/ 213 h 409"/>
              <a:gd name="T4" fmla="*/ 247 w 461"/>
              <a:gd name="T5" fmla="*/ 17 h 409"/>
              <a:gd name="T6" fmla="*/ 212 w 461"/>
              <a:gd name="T7" fmla="*/ 17 h 409"/>
              <a:gd name="T8" fmla="*/ 9 w 461"/>
              <a:gd name="T9" fmla="*/ 213 h 409"/>
              <a:gd name="T10" fmla="*/ 18 w 461"/>
              <a:gd name="T11" fmla="*/ 230 h 409"/>
              <a:gd name="T12" fmla="*/ 62 w 461"/>
              <a:gd name="T13" fmla="*/ 230 h 409"/>
              <a:gd name="T14" fmla="*/ 62 w 461"/>
              <a:gd name="T15" fmla="*/ 390 h 409"/>
              <a:gd name="T16" fmla="*/ 79 w 461"/>
              <a:gd name="T17" fmla="*/ 408 h 409"/>
              <a:gd name="T18" fmla="*/ 177 w 461"/>
              <a:gd name="T19" fmla="*/ 408 h 409"/>
              <a:gd name="T20" fmla="*/ 177 w 461"/>
              <a:gd name="T21" fmla="*/ 248 h 409"/>
              <a:gd name="T22" fmla="*/ 283 w 461"/>
              <a:gd name="T23" fmla="*/ 248 h 409"/>
              <a:gd name="T24" fmla="*/ 283 w 461"/>
              <a:gd name="T25" fmla="*/ 408 h 409"/>
              <a:gd name="T26" fmla="*/ 381 w 461"/>
              <a:gd name="T27" fmla="*/ 408 h 409"/>
              <a:gd name="T28" fmla="*/ 398 w 461"/>
              <a:gd name="T29" fmla="*/ 390 h 409"/>
              <a:gd name="T30" fmla="*/ 398 w 461"/>
              <a:gd name="T31" fmla="*/ 230 h 409"/>
              <a:gd name="T32" fmla="*/ 443 w 461"/>
              <a:gd name="T33" fmla="*/ 230 h 409"/>
              <a:gd name="T34" fmla="*/ 451 w 461"/>
              <a:gd name="T35"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1" h="409">
                <a:moveTo>
                  <a:pt x="451" y="213"/>
                </a:moveTo>
                <a:lnTo>
                  <a:pt x="451" y="213"/>
                </a:lnTo>
                <a:cubicBezTo>
                  <a:pt x="247" y="17"/>
                  <a:pt x="247" y="17"/>
                  <a:pt x="247" y="17"/>
                </a:cubicBezTo>
                <a:cubicBezTo>
                  <a:pt x="238" y="0"/>
                  <a:pt x="221" y="0"/>
                  <a:pt x="212" y="17"/>
                </a:cubicBezTo>
                <a:cubicBezTo>
                  <a:pt x="9" y="213"/>
                  <a:pt x="9" y="213"/>
                  <a:pt x="9" y="213"/>
                </a:cubicBezTo>
                <a:cubicBezTo>
                  <a:pt x="0" y="221"/>
                  <a:pt x="9" y="230"/>
                  <a:pt x="18" y="230"/>
                </a:cubicBezTo>
                <a:cubicBezTo>
                  <a:pt x="62" y="230"/>
                  <a:pt x="62" y="230"/>
                  <a:pt x="62" y="230"/>
                </a:cubicBezTo>
                <a:cubicBezTo>
                  <a:pt x="62" y="390"/>
                  <a:pt x="62" y="390"/>
                  <a:pt x="62" y="390"/>
                </a:cubicBezTo>
                <a:cubicBezTo>
                  <a:pt x="62" y="399"/>
                  <a:pt x="62" y="408"/>
                  <a:pt x="79" y="408"/>
                </a:cubicBezTo>
                <a:cubicBezTo>
                  <a:pt x="177" y="408"/>
                  <a:pt x="177" y="408"/>
                  <a:pt x="177" y="408"/>
                </a:cubicBezTo>
                <a:cubicBezTo>
                  <a:pt x="177" y="248"/>
                  <a:pt x="177" y="248"/>
                  <a:pt x="177" y="248"/>
                </a:cubicBezTo>
                <a:cubicBezTo>
                  <a:pt x="283" y="248"/>
                  <a:pt x="283" y="248"/>
                  <a:pt x="283" y="248"/>
                </a:cubicBezTo>
                <a:cubicBezTo>
                  <a:pt x="283" y="408"/>
                  <a:pt x="283" y="408"/>
                  <a:pt x="283" y="408"/>
                </a:cubicBezTo>
                <a:cubicBezTo>
                  <a:pt x="381" y="408"/>
                  <a:pt x="381" y="408"/>
                  <a:pt x="381" y="408"/>
                </a:cubicBezTo>
                <a:cubicBezTo>
                  <a:pt x="398" y="408"/>
                  <a:pt x="398" y="399"/>
                  <a:pt x="398" y="390"/>
                </a:cubicBezTo>
                <a:cubicBezTo>
                  <a:pt x="398" y="230"/>
                  <a:pt x="398" y="230"/>
                  <a:pt x="398" y="230"/>
                </a:cubicBezTo>
                <a:cubicBezTo>
                  <a:pt x="443" y="230"/>
                  <a:pt x="443" y="230"/>
                  <a:pt x="443" y="230"/>
                </a:cubicBezTo>
                <a:cubicBezTo>
                  <a:pt x="451" y="230"/>
                  <a:pt x="460" y="221"/>
                  <a:pt x="451" y="213"/>
                </a:cubicBezTo>
              </a:path>
            </a:pathLst>
          </a:custGeom>
          <a:solidFill>
            <a:schemeClr val="accent2"/>
          </a:solidFill>
          <a:ln>
            <a:noFill/>
          </a:ln>
          <a:effectLst/>
        </p:spPr>
        <p:txBody>
          <a:bodyPr wrap="none" anchor="ctr"/>
          <a:lstStyle/>
          <a:p>
            <a:pPr defTabSz="534670" eaLnBrk="1" fontAlgn="auto" hangingPunct="1">
              <a:lnSpc>
                <a:spcPct val="120000"/>
              </a:lnSpc>
            </a:pPr>
            <a:endParaRPr kumimoji="0" lang="en-US" sz="210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5369" name="椭圆 22"/>
          <p:cNvSpPr>
            <a:spLocks noChangeArrowheads="1"/>
          </p:cNvSpPr>
          <p:nvPr>
            <p:custDataLst>
              <p:tags r:id="rId7"/>
            </p:custDataLst>
          </p:nvPr>
        </p:nvSpPr>
        <p:spPr bwMode="auto">
          <a:xfrm rot="4500000">
            <a:off x="5495290" y="2959735"/>
            <a:ext cx="1868805" cy="1869440"/>
          </a:xfrm>
          <a:prstGeom prst="ellipse">
            <a:avLst/>
          </a:prstGeom>
          <a:solidFill>
            <a:schemeClr val="accent1"/>
          </a:solidFill>
          <a:ln>
            <a:noFill/>
          </a:ln>
        </p:spPr>
        <p:txBody>
          <a:bodyPr anchor="ct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ctr" eaLnBrk="1" hangingPunct="1">
              <a:lnSpc>
                <a:spcPct val="120000"/>
              </a:lnSpc>
            </a:pPr>
            <a:endParaRPr lang="zh-CN" altLang="en-US">
              <a:solidFill>
                <a:srgbClr val="FFFFFF"/>
              </a:solidFill>
              <a:latin typeface="Arial" panose="020B0604020202020204" pitchFamily="34" charset="0"/>
              <a:sym typeface="Arial" panose="020B0604020202020204" pitchFamily="34" charset="0"/>
            </a:endParaRPr>
          </a:p>
        </p:txBody>
      </p:sp>
      <p:sp>
        <p:nvSpPr>
          <p:cNvPr id="15370" name="椭圆 23"/>
          <p:cNvSpPr>
            <a:spLocks noChangeArrowheads="1"/>
          </p:cNvSpPr>
          <p:nvPr>
            <p:custDataLst>
              <p:tags r:id="rId8"/>
            </p:custDataLst>
          </p:nvPr>
        </p:nvSpPr>
        <p:spPr bwMode="auto">
          <a:xfrm rot="4500000">
            <a:off x="5720080" y="3185160"/>
            <a:ext cx="1419225" cy="1419225"/>
          </a:xfrm>
          <a:prstGeom prst="ellipse">
            <a:avLst/>
          </a:prstGeom>
          <a:solidFill>
            <a:schemeClr val="bg1"/>
          </a:solidFill>
          <a:ln w="136525" cmpd="sng">
            <a:solidFill>
              <a:schemeClr val="accent1">
                <a:lumMod val="20000"/>
                <a:lumOff val="80000"/>
              </a:schemeClr>
            </a:solidFill>
            <a:round/>
          </a:ln>
        </p:spPr>
        <p:txBody>
          <a:bodyPr wrap="square" anchor="ctr">
            <a:normAutofit/>
          </a:bodyP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ctr" eaLnBrk="1" hangingPunct="1">
              <a:lnSpc>
                <a:spcPct val="120000"/>
              </a:lnSpc>
            </a:pPr>
            <a:r>
              <a:rPr lang="en-US" altLang="zh-CN" dirty="0">
                <a:solidFill>
                  <a:srgbClr val="FFFFFF"/>
                </a:solidFill>
                <a:latin typeface="Arial" panose="020B0604020202020204" pitchFamily="34" charset="0"/>
                <a:sym typeface="Arial" panose="020B0604020202020204" pitchFamily="34" charset="0"/>
              </a:rPr>
              <a:t> </a:t>
            </a:r>
            <a:endParaRPr lang="zh-CN" altLang="en-US" dirty="0">
              <a:solidFill>
                <a:srgbClr val="FFFFFF"/>
              </a:solidFill>
              <a:latin typeface="Arial" panose="020B0604020202020204" pitchFamily="34" charset="0"/>
              <a:sym typeface="Arial" panose="020B0604020202020204" pitchFamily="34" charset="0"/>
            </a:endParaRPr>
          </a:p>
        </p:txBody>
      </p:sp>
      <p:sp>
        <p:nvSpPr>
          <p:cNvPr id="128" name="文本框 127"/>
          <p:cNvSpPr txBox="1"/>
          <p:nvPr>
            <p:custDataLst>
              <p:tags r:id="rId9"/>
            </p:custDataLst>
          </p:nvPr>
        </p:nvSpPr>
        <p:spPr>
          <a:xfrm>
            <a:off x="5648960" y="3495675"/>
            <a:ext cx="1561465" cy="798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rmAutofit/>
          </a:bodyPr>
          <a:lstStyle>
            <a:defPPr>
              <a:defRPr lang="zh-CN"/>
            </a:defPPr>
            <a:lvl1pPr algn="ctr" eaLnBrk="1" hangingPunct="1">
              <a:defRPr sz="1100">
                <a:solidFill>
                  <a:srgbClr val="382E2F"/>
                </a:solidFill>
              </a:defRPr>
            </a:lvl1pPr>
            <a:lvl2pPr marL="742950" indent="-285750"/>
            <a:lvl3pPr marL="1143000" indent="-228600"/>
            <a:lvl4pPr marL="1600200" indent="-228600"/>
            <a:lvl5pPr marL="2057400" indent="-228600"/>
            <a:lvl6pPr marL="2514600" indent="-228600" fontAlgn="base">
              <a:spcBef>
                <a:spcPct val="0"/>
              </a:spcBef>
              <a:spcAft>
                <a:spcPct val="0"/>
              </a:spcAft>
              <a:buFont typeface="Arial" panose="020B0604020202020204" pitchFamily="34" charset="0"/>
            </a:lvl6pPr>
            <a:lvl7pPr marL="2971800" indent="-228600" fontAlgn="base">
              <a:spcBef>
                <a:spcPct val="0"/>
              </a:spcBef>
              <a:spcAft>
                <a:spcPct val="0"/>
              </a:spcAft>
              <a:buFont typeface="Arial" panose="020B0604020202020204" pitchFamily="34" charset="0"/>
            </a:lvl7pPr>
            <a:lvl8pPr marL="3429000" indent="-228600" fontAlgn="base">
              <a:spcBef>
                <a:spcPct val="0"/>
              </a:spcBef>
              <a:spcAft>
                <a:spcPct val="0"/>
              </a:spcAft>
              <a:buFont typeface="Arial" panose="020B0604020202020204" pitchFamily="34" charset="0"/>
            </a:lvl8pPr>
            <a:lvl9pPr marL="3886200" indent="-228600" fontAlgn="base">
              <a:spcBef>
                <a:spcPct val="0"/>
              </a:spcBef>
              <a:spcAft>
                <a:spcPct val="0"/>
              </a:spcAft>
              <a:buFont typeface="Arial" panose="020B0604020202020204" pitchFamily="34" charset="0"/>
            </a:lvl9pPr>
          </a:lstStyle>
          <a:p>
            <a:pPr marL="0" indent="0" algn="ctr">
              <a:lnSpc>
                <a:spcPct val="120000"/>
              </a:lnSpc>
              <a:spcBef>
                <a:spcPts val="0"/>
              </a:spcBef>
              <a:spcAft>
                <a:spcPts val="0"/>
              </a:spcAft>
              <a:buSzPct val="100000"/>
            </a:pPr>
            <a:r>
              <a:rPr lang="zh-CN" altLang="en-US" sz="1600" b="1" spc="300" dirty="0">
                <a:solidFill>
                  <a:schemeClr val="tx1">
                    <a:lumMod val="85000"/>
                    <a:lumOff val="15000"/>
                  </a:schemeClr>
                </a:solidFill>
                <a:latin typeface="Arial" panose="020B0604020202020204" pitchFamily="34" charset="0"/>
                <a:ea typeface="微软雅黑" panose="020B0503020204020204" pitchFamily="34" charset="-122"/>
                <a:cs typeface="+mj-cs"/>
                <a:sym typeface="+mn-ea"/>
              </a:rPr>
              <a:t>适用范围</a:t>
            </a:r>
            <a:endParaRPr lang="zh-CN" altLang="en-US" sz="1600" b="1" spc="300" dirty="0">
              <a:solidFill>
                <a:schemeClr val="tx1">
                  <a:lumMod val="85000"/>
                  <a:lumOff val="15000"/>
                </a:schemeClr>
              </a:solidFill>
              <a:latin typeface="Arial" panose="020B0604020202020204" pitchFamily="34" charset="0"/>
              <a:ea typeface="微软雅黑" panose="020B0503020204020204" pitchFamily="34" charset="-122"/>
              <a:cs typeface="+mj-cs"/>
              <a:sym typeface="+mn-ea"/>
            </a:endParaRPr>
          </a:p>
        </p:txBody>
      </p:sp>
      <p:sp>
        <p:nvSpPr>
          <p:cNvPr id="129" name="椭圆 18"/>
          <p:cNvSpPr>
            <a:spLocks noChangeArrowheads="1"/>
          </p:cNvSpPr>
          <p:nvPr>
            <p:custDataLst>
              <p:tags r:id="rId10"/>
            </p:custDataLst>
          </p:nvPr>
        </p:nvSpPr>
        <p:spPr bwMode="auto">
          <a:xfrm rot="4500000">
            <a:off x="7048500" y="4805045"/>
            <a:ext cx="982345" cy="981075"/>
          </a:xfrm>
          <a:prstGeom prst="ellipse">
            <a:avLst/>
          </a:prstGeom>
          <a:solidFill>
            <a:schemeClr val="bg1"/>
          </a:solidFill>
          <a:ln w="152400" cmpd="sng">
            <a:solidFill>
              <a:schemeClr val="accent1"/>
            </a:solidFill>
            <a:round/>
          </a:ln>
        </p:spPr>
        <p:txBody>
          <a:bodyPr anchor="ct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ctr" eaLnBrk="1" hangingPunct="1">
              <a:lnSpc>
                <a:spcPct val="120000"/>
              </a:lnSpc>
            </a:pPr>
            <a:endParaRPr lang="zh-CN" altLang="en-US" dirty="0">
              <a:solidFill>
                <a:srgbClr val="FFFFFF"/>
              </a:solidFill>
              <a:latin typeface="Arial" panose="020B0604020202020204" pitchFamily="34" charset="0"/>
              <a:sym typeface="Arial" panose="020B0604020202020204" pitchFamily="34" charset="0"/>
            </a:endParaRPr>
          </a:p>
        </p:txBody>
      </p:sp>
      <p:sp>
        <p:nvSpPr>
          <p:cNvPr id="130" name="Freeform 133"/>
          <p:cNvSpPr>
            <a:spLocks noChangeArrowheads="1"/>
          </p:cNvSpPr>
          <p:nvPr>
            <p:custDataLst>
              <p:tags r:id="rId11"/>
            </p:custDataLst>
          </p:nvPr>
        </p:nvSpPr>
        <p:spPr bwMode="auto">
          <a:xfrm>
            <a:off x="7298690" y="5062855"/>
            <a:ext cx="482600" cy="465455"/>
          </a:xfrm>
          <a:custGeom>
            <a:avLst/>
            <a:gdLst>
              <a:gd name="T0" fmla="*/ 425 w 497"/>
              <a:gd name="T1" fmla="*/ 160 h 480"/>
              <a:gd name="T2" fmla="*/ 425 w 497"/>
              <a:gd name="T3" fmla="*/ 160 h 480"/>
              <a:gd name="T4" fmla="*/ 372 w 497"/>
              <a:gd name="T5" fmla="*/ 18 h 480"/>
              <a:gd name="T6" fmla="*/ 346 w 497"/>
              <a:gd name="T7" fmla="*/ 9 h 480"/>
              <a:gd name="T8" fmla="*/ 9 w 497"/>
              <a:gd name="T9" fmla="*/ 134 h 480"/>
              <a:gd name="T10" fmla="*/ 0 w 497"/>
              <a:gd name="T11" fmla="*/ 160 h 480"/>
              <a:gd name="T12" fmla="*/ 53 w 497"/>
              <a:gd name="T13" fmla="*/ 302 h 480"/>
              <a:gd name="T14" fmla="*/ 53 w 497"/>
              <a:gd name="T15" fmla="*/ 222 h 480"/>
              <a:gd name="T16" fmla="*/ 115 w 497"/>
              <a:gd name="T17" fmla="*/ 160 h 480"/>
              <a:gd name="T18" fmla="*/ 203 w 497"/>
              <a:gd name="T19" fmla="*/ 160 h 480"/>
              <a:gd name="T20" fmla="*/ 309 w 497"/>
              <a:gd name="T21" fmla="*/ 89 h 480"/>
              <a:gd name="T22" fmla="*/ 372 w 497"/>
              <a:gd name="T23" fmla="*/ 160 h 480"/>
              <a:gd name="T24" fmla="*/ 425 w 497"/>
              <a:gd name="T25" fmla="*/ 160 h 480"/>
              <a:gd name="T26" fmla="*/ 478 w 497"/>
              <a:gd name="T27" fmla="*/ 204 h 480"/>
              <a:gd name="T28" fmla="*/ 478 w 497"/>
              <a:gd name="T29" fmla="*/ 204 h 480"/>
              <a:gd name="T30" fmla="*/ 115 w 497"/>
              <a:gd name="T31" fmla="*/ 204 h 480"/>
              <a:gd name="T32" fmla="*/ 97 w 497"/>
              <a:gd name="T33" fmla="*/ 222 h 480"/>
              <a:gd name="T34" fmla="*/ 97 w 497"/>
              <a:gd name="T35" fmla="*/ 462 h 480"/>
              <a:gd name="T36" fmla="*/ 115 w 497"/>
              <a:gd name="T37" fmla="*/ 479 h 480"/>
              <a:gd name="T38" fmla="*/ 478 w 497"/>
              <a:gd name="T39" fmla="*/ 479 h 480"/>
              <a:gd name="T40" fmla="*/ 496 w 497"/>
              <a:gd name="T41" fmla="*/ 462 h 480"/>
              <a:gd name="T42" fmla="*/ 496 w 497"/>
              <a:gd name="T43" fmla="*/ 222 h 480"/>
              <a:gd name="T44" fmla="*/ 478 w 497"/>
              <a:gd name="T45" fmla="*/ 204 h 480"/>
              <a:gd name="T46" fmla="*/ 452 w 497"/>
              <a:gd name="T47" fmla="*/ 426 h 480"/>
              <a:gd name="T48" fmla="*/ 452 w 497"/>
              <a:gd name="T49" fmla="*/ 426 h 480"/>
              <a:gd name="T50" fmla="*/ 150 w 497"/>
              <a:gd name="T51" fmla="*/ 426 h 480"/>
              <a:gd name="T52" fmla="*/ 150 w 497"/>
              <a:gd name="T53" fmla="*/ 391 h 480"/>
              <a:gd name="T54" fmla="*/ 195 w 497"/>
              <a:gd name="T55" fmla="*/ 275 h 480"/>
              <a:gd name="T56" fmla="*/ 265 w 497"/>
              <a:gd name="T57" fmla="*/ 364 h 480"/>
              <a:gd name="T58" fmla="*/ 328 w 497"/>
              <a:gd name="T59" fmla="*/ 302 h 480"/>
              <a:gd name="T60" fmla="*/ 416 w 497"/>
              <a:gd name="T61" fmla="*/ 266 h 480"/>
              <a:gd name="T62" fmla="*/ 452 w 497"/>
              <a:gd name="T63" fmla="*/ 347 h 480"/>
              <a:gd name="T64" fmla="*/ 452 w 497"/>
              <a:gd name="T65" fmla="*/ 42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97" h="480">
                <a:moveTo>
                  <a:pt x="425" y="160"/>
                </a:moveTo>
                <a:lnTo>
                  <a:pt x="425" y="160"/>
                </a:lnTo>
                <a:cubicBezTo>
                  <a:pt x="372" y="18"/>
                  <a:pt x="372" y="18"/>
                  <a:pt x="372" y="18"/>
                </a:cubicBezTo>
                <a:cubicBezTo>
                  <a:pt x="372" y="9"/>
                  <a:pt x="354" y="0"/>
                  <a:pt x="346" y="9"/>
                </a:cubicBezTo>
                <a:cubicBezTo>
                  <a:pt x="9" y="134"/>
                  <a:pt x="9" y="134"/>
                  <a:pt x="9" y="134"/>
                </a:cubicBezTo>
                <a:cubicBezTo>
                  <a:pt x="0" y="134"/>
                  <a:pt x="0" y="143"/>
                  <a:pt x="0" y="160"/>
                </a:cubicBezTo>
                <a:cubicBezTo>
                  <a:pt x="53" y="302"/>
                  <a:pt x="53" y="302"/>
                  <a:pt x="53" y="302"/>
                </a:cubicBezTo>
                <a:cubicBezTo>
                  <a:pt x="53" y="222"/>
                  <a:pt x="53" y="222"/>
                  <a:pt x="53" y="222"/>
                </a:cubicBezTo>
                <a:cubicBezTo>
                  <a:pt x="53" y="187"/>
                  <a:pt x="80" y="160"/>
                  <a:pt x="115" y="160"/>
                </a:cubicBezTo>
                <a:cubicBezTo>
                  <a:pt x="203" y="160"/>
                  <a:pt x="203" y="160"/>
                  <a:pt x="203" y="160"/>
                </a:cubicBezTo>
                <a:cubicBezTo>
                  <a:pt x="309" y="89"/>
                  <a:pt x="309" y="89"/>
                  <a:pt x="309" y="89"/>
                </a:cubicBezTo>
                <a:cubicBezTo>
                  <a:pt x="372" y="160"/>
                  <a:pt x="372" y="160"/>
                  <a:pt x="372" y="160"/>
                </a:cubicBezTo>
                <a:lnTo>
                  <a:pt x="425" y="160"/>
                </a:lnTo>
                <a:close/>
                <a:moveTo>
                  <a:pt x="478" y="204"/>
                </a:moveTo>
                <a:lnTo>
                  <a:pt x="478" y="204"/>
                </a:lnTo>
                <a:cubicBezTo>
                  <a:pt x="115" y="204"/>
                  <a:pt x="115" y="204"/>
                  <a:pt x="115" y="204"/>
                </a:cubicBezTo>
                <a:cubicBezTo>
                  <a:pt x="106" y="204"/>
                  <a:pt x="97" y="213"/>
                  <a:pt x="97" y="222"/>
                </a:cubicBezTo>
                <a:cubicBezTo>
                  <a:pt x="97" y="462"/>
                  <a:pt x="97" y="462"/>
                  <a:pt x="97" y="462"/>
                </a:cubicBezTo>
                <a:cubicBezTo>
                  <a:pt x="97" y="470"/>
                  <a:pt x="106" y="479"/>
                  <a:pt x="115" y="479"/>
                </a:cubicBezTo>
                <a:cubicBezTo>
                  <a:pt x="478" y="479"/>
                  <a:pt x="478" y="479"/>
                  <a:pt x="478" y="479"/>
                </a:cubicBezTo>
                <a:cubicBezTo>
                  <a:pt x="487" y="479"/>
                  <a:pt x="496" y="470"/>
                  <a:pt x="496" y="462"/>
                </a:cubicBezTo>
                <a:cubicBezTo>
                  <a:pt x="496" y="222"/>
                  <a:pt x="496" y="222"/>
                  <a:pt x="496" y="222"/>
                </a:cubicBezTo>
                <a:cubicBezTo>
                  <a:pt x="496" y="213"/>
                  <a:pt x="487" y="204"/>
                  <a:pt x="478" y="204"/>
                </a:cubicBezTo>
                <a:close/>
                <a:moveTo>
                  <a:pt x="452" y="426"/>
                </a:moveTo>
                <a:lnTo>
                  <a:pt x="452" y="426"/>
                </a:lnTo>
                <a:cubicBezTo>
                  <a:pt x="150" y="426"/>
                  <a:pt x="150" y="426"/>
                  <a:pt x="150" y="426"/>
                </a:cubicBezTo>
                <a:cubicBezTo>
                  <a:pt x="150" y="391"/>
                  <a:pt x="150" y="391"/>
                  <a:pt x="150" y="391"/>
                </a:cubicBezTo>
                <a:cubicBezTo>
                  <a:pt x="195" y="275"/>
                  <a:pt x="195" y="275"/>
                  <a:pt x="195" y="275"/>
                </a:cubicBezTo>
                <a:cubicBezTo>
                  <a:pt x="265" y="364"/>
                  <a:pt x="265" y="364"/>
                  <a:pt x="265" y="364"/>
                </a:cubicBezTo>
                <a:cubicBezTo>
                  <a:pt x="328" y="302"/>
                  <a:pt x="328" y="302"/>
                  <a:pt x="328" y="302"/>
                </a:cubicBezTo>
                <a:cubicBezTo>
                  <a:pt x="416" y="266"/>
                  <a:pt x="416" y="266"/>
                  <a:pt x="416" y="266"/>
                </a:cubicBezTo>
                <a:cubicBezTo>
                  <a:pt x="452" y="347"/>
                  <a:pt x="452" y="347"/>
                  <a:pt x="452" y="347"/>
                </a:cubicBezTo>
                <a:lnTo>
                  <a:pt x="452" y="426"/>
                </a:lnTo>
                <a:close/>
              </a:path>
            </a:pathLst>
          </a:custGeom>
          <a:solidFill>
            <a:schemeClr val="accent2"/>
          </a:solidFill>
          <a:ln>
            <a:noFill/>
          </a:ln>
          <a:effectLst/>
        </p:spPr>
        <p:txBody>
          <a:bodyPr wrap="none" anchor="ctr"/>
          <a:lstStyle/>
          <a:p>
            <a:pPr defTabSz="534670" eaLnBrk="1" fontAlgn="auto" hangingPunct="1">
              <a:lnSpc>
                <a:spcPct val="120000"/>
              </a:lnSpc>
            </a:pPr>
            <a:endParaRPr kumimoji="0" lang="en-US" sz="2105">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131" name="椭圆 18"/>
          <p:cNvSpPr>
            <a:spLocks noChangeArrowheads="1"/>
          </p:cNvSpPr>
          <p:nvPr>
            <p:custDataLst>
              <p:tags r:id="rId12"/>
            </p:custDataLst>
          </p:nvPr>
        </p:nvSpPr>
        <p:spPr bwMode="auto">
          <a:xfrm rot="4500000">
            <a:off x="7102475" y="1920875"/>
            <a:ext cx="874395" cy="873125"/>
          </a:xfrm>
          <a:prstGeom prst="ellipse">
            <a:avLst/>
          </a:prstGeom>
          <a:solidFill>
            <a:schemeClr val="bg1"/>
          </a:solidFill>
          <a:ln w="152400" cmpd="sng">
            <a:solidFill>
              <a:schemeClr val="accent1"/>
            </a:solidFill>
            <a:round/>
          </a:ln>
        </p:spPr>
        <p:txBody>
          <a:bodyPr anchor="ctr"/>
          <a:lstStyle>
            <a:lvl1pPr>
              <a:defRPr>
                <a:solidFill>
                  <a:schemeClr val="tx1"/>
                </a:solidFill>
                <a:latin typeface="Calibri" panose="020F0502020204030204" charset="0"/>
                <a:ea typeface="微软雅黑" panose="020B0503020204020204" pitchFamily="34" charset="-122"/>
              </a:defRPr>
            </a:lvl1pPr>
            <a:lvl2pPr marL="742950" indent="-285750">
              <a:defRPr>
                <a:solidFill>
                  <a:schemeClr val="tx1"/>
                </a:solidFill>
                <a:latin typeface="Calibri" panose="020F0502020204030204" charset="0"/>
                <a:ea typeface="微软雅黑" panose="020B0503020204020204" pitchFamily="34" charset="-122"/>
              </a:defRPr>
            </a:lvl2pPr>
            <a:lvl3pPr marL="1143000" indent="-228600">
              <a:defRPr>
                <a:solidFill>
                  <a:schemeClr val="tx1"/>
                </a:solidFill>
                <a:latin typeface="Calibri" panose="020F0502020204030204" charset="0"/>
                <a:ea typeface="微软雅黑" panose="020B0503020204020204" pitchFamily="34" charset="-122"/>
              </a:defRPr>
            </a:lvl3pPr>
            <a:lvl4pPr marL="1600200" indent="-228600">
              <a:defRPr>
                <a:solidFill>
                  <a:schemeClr val="tx1"/>
                </a:solidFill>
                <a:latin typeface="Calibri" panose="020F0502020204030204" charset="0"/>
                <a:ea typeface="微软雅黑" panose="020B0503020204020204" pitchFamily="34" charset="-122"/>
              </a:defRPr>
            </a:lvl4pPr>
            <a:lvl5pPr marL="2057400" indent="-228600">
              <a:defRPr>
                <a:solidFill>
                  <a:schemeClr val="tx1"/>
                </a:solidFill>
                <a:latin typeface="Calibri" panose="020F0502020204030204" charset="0"/>
                <a:ea typeface="微软雅黑" panose="020B0503020204020204" pitchFamily="34" charset="-122"/>
              </a:defRPr>
            </a:lvl5pPr>
            <a:lvl6pPr marL="25146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6pPr>
            <a:lvl7pPr marL="29718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7pPr>
            <a:lvl8pPr marL="34290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8pPr>
            <a:lvl9pPr marL="3886200" indent="-228600" fontAlgn="base">
              <a:spcBef>
                <a:spcPct val="0"/>
              </a:spcBef>
              <a:spcAft>
                <a:spcPct val="0"/>
              </a:spcAft>
              <a:buFont typeface="Arial" panose="020B0604020202020204" pitchFamily="34" charset="0"/>
              <a:defRPr>
                <a:solidFill>
                  <a:schemeClr val="tx1"/>
                </a:solidFill>
                <a:latin typeface="Calibri" panose="020F0502020204030204" charset="0"/>
                <a:ea typeface="微软雅黑" panose="020B0503020204020204" pitchFamily="34" charset="-122"/>
              </a:defRPr>
            </a:lvl9pPr>
          </a:lstStyle>
          <a:p>
            <a:pPr algn="ctr" eaLnBrk="1" hangingPunct="1">
              <a:lnSpc>
                <a:spcPct val="120000"/>
              </a:lnSpc>
            </a:pPr>
            <a:endParaRPr lang="zh-CN" altLang="en-US">
              <a:solidFill>
                <a:srgbClr val="FFFFFF"/>
              </a:solidFill>
              <a:latin typeface="Arial" panose="020B0604020202020204" pitchFamily="34" charset="0"/>
              <a:sym typeface="Arial" panose="020B0604020202020204" pitchFamily="34" charset="0"/>
            </a:endParaRPr>
          </a:p>
        </p:txBody>
      </p:sp>
      <p:sp>
        <p:nvSpPr>
          <p:cNvPr id="132" name="Freeform 14"/>
          <p:cNvSpPr>
            <a:spLocks noChangeAspect="1" noEditPoints="1"/>
          </p:cNvSpPr>
          <p:nvPr>
            <p:custDataLst>
              <p:tags r:id="rId13"/>
            </p:custDataLst>
          </p:nvPr>
        </p:nvSpPr>
        <p:spPr bwMode="auto">
          <a:xfrm>
            <a:off x="7421880" y="2185035"/>
            <a:ext cx="236220" cy="344805"/>
          </a:xfrm>
          <a:custGeom>
            <a:avLst/>
            <a:gdLst>
              <a:gd name="T0" fmla="*/ 88 w 141"/>
              <a:gd name="T1" fmla="*/ 3 h 205"/>
              <a:gd name="T2" fmla="*/ 137 w 141"/>
              <a:gd name="T3" fmla="*/ 53 h 205"/>
              <a:gd name="T4" fmla="*/ 122 w 141"/>
              <a:gd name="T5" fmla="*/ 117 h 205"/>
              <a:gd name="T6" fmla="*/ 116 w 141"/>
              <a:gd name="T7" fmla="*/ 140 h 205"/>
              <a:gd name="T8" fmla="*/ 115 w 141"/>
              <a:gd name="T9" fmla="*/ 160 h 205"/>
              <a:gd name="T10" fmla="*/ 106 w 141"/>
              <a:gd name="T11" fmla="*/ 186 h 205"/>
              <a:gd name="T12" fmla="*/ 82 w 141"/>
              <a:gd name="T13" fmla="*/ 204 h 205"/>
              <a:gd name="T14" fmla="*/ 37 w 141"/>
              <a:gd name="T15" fmla="*/ 189 h 205"/>
              <a:gd name="T16" fmla="*/ 25 w 141"/>
              <a:gd name="T17" fmla="*/ 163 h 205"/>
              <a:gd name="T18" fmla="*/ 25 w 141"/>
              <a:gd name="T19" fmla="*/ 146 h 205"/>
              <a:gd name="T20" fmla="*/ 23 w 141"/>
              <a:gd name="T21" fmla="*/ 133 h 205"/>
              <a:gd name="T22" fmla="*/ 6 w 141"/>
              <a:gd name="T23" fmla="*/ 94 h 205"/>
              <a:gd name="T24" fmla="*/ 43 w 141"/>
              <a:gd name="T25" fmla="*/ 6 h 205"/>
              <a:gd name="T26" fmla="*/ 66 w 141"/>
              <a:gd name="T27" fmla="*/ 0 h 205"/>
              <a:gd name="T28" fmla="*/ 70 w 141"/>
              <a:gd name="T29" fmla="*/ 141 h 205"/>
              <a:gd name="T30" fmla="*/ 104 w 141"/>
              <a:gd name="T31" fmla="*/ 135 h 205"/>
              <a:gd name="T32" fmla="*/ 118 w 141"/>
              <a:gd name="T33" fmla="*/ 97 h 205"/>
              <a:gd name="T34" fmla="*/ 105 w 141"/>
              <a:gd name="T35" fmla="*/ 26 h 205"/>
              <a:gd name="T36" fmla="*/ 15 w 141"/>
              <a:gd name="T37" fmla="*/ 80 h 205"/>
              <a:gd name="T38" fmla="*/ 36 w 141"/>
              <a:gd name="T39" fmla="*/ 136 h 205"/>
              <a:gd name="T40" fmla="*/ 70 w 141"/>
              <a:gd name="T41" fmla="*/ 141 h 205"/>
              <a:gd name="T42" fmla="*/ 43 w 141"/>
              <a:gd name="T43" fmla="*/ 147 h 205"/>
              <a:gd name="T44" fmla="*/ 43 w 141"/>
              <a:gd name="T45" fmla="*/ 158 h 205"/>
              <a:gd name="T46" fmla="*/ 97 w 141"/>
              <a:gd name="T47" fmla="*/ 158 h 205"/>
              <a:gd name="T48" fmla="*/ 97 w 141"/>
              <a:gd name="T49" fmla="*/ 147 h 205"/>
              <a:gd name="T50" fmla="*/ 70 w 141"/>
              <a:gd name="T51" fmla="*/ 164 h 205"/>
              <a:gd name="T52" fmla="*/ 37 w 141"/>
              <a:gd name="T53" fmla="*/ 167 h 205"/>
              <a:gd name="T54" fmla="*/ 81 w 141"/>
              <a:gd name="T55" fmla="*/ 175 h 205"/>
              <a:gd name="T56" fmla="*/ 103 w 141"/>
              <a:gd name="T57" fmla="*/ 171 h 205"/>
              <a:gd name="T58" fmla="*/ 70 w 141"/>
              <a:gd name="T59" fmla="*/ 164 h 205"/>
              <a:gd name="T60" fmla="*/ 58 w 141"/>
              <a:gd name="T61" fmla="*/ 191 h 205"/>
              <a:gd name="T62" fmla="*/ 92 w 141"/>
              <a:gd name="T63" fmla="*/ 18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1" h="205">
                <a:moveTo>
                  <a:pt x="74" y="0"/>
                </a:moveTo>
                <a:cubicBezTo>
                  <a:pt x="78" y="1"/>
                  <a:pt x="83" y="1"/>
                  <a:pt x="88" y="3"/>
                </a:cubicBezTo>
                <a:cubicBezTo>
                  <a:pt x="100" y="6"/>
                  <a:pt x="110" y="12"/>
                  <a:pt x="119" y="21"/>
                </a:cubicBezTo>
                <a:cubicBezTo>
                  <a:pt x="128" y="30"/>
                  <a:pt x="134" y="40"/>
                  <a:pt x="137" y="53"/>
                </a:cubicBezTo>
                <a:cubicBezTo>
                  <a:pt x="141" y="70"/>
                  <a:pt x="139" y="86"/>
                  <a:pt x="130" y="102"/>
                </a:cubicBezTo>
                <a:cubicBezTo>
                  <a:pt x="128" y="107"/>
                  <a:pt x="125" y="112"/>
                  <a:pt x="122" y="117"/>
                </a:cubicBezTo>
                <a:cubicBezTo>
                  <a:pt x="119" y="123"/>
                  <a:pt x="117" y="130"/>
                  <a:pt x="117" y="138"/>
                </a:cubicBezTo>
                <a:cubicBezTo>
                  <a:pt x="117" y="139"/>
                  <a:pt x="116" y="139"/>
                  <a:pt x="116" y="140"/>
                </a:cubicBezTo>
                <a:cubicBezTo>
                  <a:pt x="116" y="142"/>
                  <a:pt x="115" y="147"/>
                  <a:pt x="116" y="149"/>
                </a:cubicBezTo>
                <a:cubicBezTo>
                  <a:pt x="117" y="153"/>
                  <a:pt x="116" y="156"/>
                  <a:pt x="115" y="160"/>
                </a:cubicBezTo>
                <a:cubicBezTo>
                  <a:pt x="115" y="160"/>
                  <a:pt x="114" y="161"/>
                  <a:pt x="115" y="162"/>
                </a:cubicBezTo>
                <a:cubicBezTo>
                  <a:pt x="118" y="171"/>
                  <a:pt x="115" y="181"/>
                  <a:pt x="106" y="186"/>
                </a:cubicBezTo>
                <a:cubicBezTo>
                  <a:pt x="105" y="186"/>
                  <a:pt x="104" y="187"/>
                  <a:pt x="104" y="188"/>
                </a:cubicBezTo>
                <a:cubicBezTo>
                  <a:pt x="100" y="198"/>
                  <a:pt x="93" y="204"/>
                  <a:pt x="82" y="204"/>
                </a:cubicBezTo>
                <a:cubicBezTo>
                  <a:pt x="74" y="205"/>
                  <a:pt x="65" y="205"/>
                  <a:pt x="56" y="204"/>
                </a:cubicBezTo>
                <a:cubicBezTo>
                  <a:pt x="46" y="203"/>
                  <a:pt x="40" y="198"/>
                  <a:pt x="37" y="189"/>
                </a:cubicBezTo>
                <a:cubicBezTo>
                  <a:pt x="36" y="187"/>
                  <a:pt x="35" y="186"/>
                  <a:pt x="33" y="185"/>
                </a:cubicBezTo>
                <a:cubicBezTo>
                  <a:pt x="25" y="181"/>
                  <a:pt x="22" y="171"/>
                  <a:pt x="25" y="163"/>
                </a:cubicBezTo>
                <a:cubicBezTo>
                  <a:pt x="25" y="161"/>
                  <a:pt x="26" y="161"/>
                  <a:pt x="25" y="159"/>
                </a:cubicBezTo>
                <a:cubicBezTo>
                  <a:pt x="23" y="155"/>
                  <a:pt x="23" y="151"/>
                  <a:pt x="25" y="146"/>
                </a:cubicBezTo>
                <a:cubicBezTo>
                  <a:pt x="25" y="145"/>
                  <a:pt x="25" y="144"/>
                  <a:pt x="25" y="143"/>
                </a:cubicBezTo>
                <a:cubicBezTo>
                  <a:pt x="24" y="140"/>
                  <a:pt x="23" y="137"/>
                  <a:pt x="23" y="133"/>
                </a:cubicBezTo>
                <a:cubicBezTo>
                  <a:pt x="22" y="126"/>
                  <a:pt x="19" y="119"/>
                  <a:pt x="15" y="113"/>
                </a:cubicBezTo>
                <a:cubicBezTo>
                  <a:pt x="12" y="107"/>
                  <a:pt x="9" y="101"/>
                  <a:pt x="6" y="94"/>
                </a:cubicBezTo>
                <a:cubicBezTo>
                  <a:pt x="1" y="83"/>
                  <a:pt x="0" y="70"/>
                  <a:pt x="2" y="58"/>
                </a:cubicBezTo>
                <a:cubicBezTo>
                  <a:pt x="7" y="33"/>
                  <a:pt x="21" y="16"/>
                  <a:pt x="43" y="6"/>
                </a:cubicBezTo>
                <a:cubicBezTo>
                  <a:pt x="50" y="3"/>
                  <a:pt x="57" y="1"/>
                  <a:pt x="64" y="0"/>
                </a:cubicBezTo>
                <a:cubicBezTo>
                  <a:pt x="65" y="0"/>
                  <a:pt x="65" y="0"/>
                  <a:pt x="66" y="0"/>
                </a:cubicBezTo>
                <a:cubicBezTo>
                  <a:pt x="69" y="0"/>
                  <a:pt x="71" y="0"/>
                  <a:pt x="74" y="0"/>
                </a:cubicBezTo>
                <a:close/>
                <a:moveTo>
                  <a:pt x="70" y="141"/>
                </a:moveTo>
                <a:cubicBezTo>
                  <a:pt x="79" y="141"/>
                  <a:pt x="88" y="141"/>
                  <a:pt x="97" y="141"/>
                </a:cubicBezTo>
                <a:cubicBezTo>
                  <a:pt x="102" y="141"/>
                  <a:pt x="103" y="140"/>
                  <a:pt x="104" y="135"/>
                </a:cubicBezTo>
                <a:cubicBezTo>
                  <a:pt x="105" y="129"/>
                  <a:pt x="106" y="123"/>
                  <a:pt x="108" y="118"/>
                </a:cubicBezTo>
                <a:cubicBezTo>
                  <a:pt x="111" y="110"/>
                  <a:pt x="115" y="104"/>
                  <a:pt x="118" y="97"/>
                </a:cubicBezTo>
                <a:cubicBezTo>
                  <a:pt x="122" y="90"/>
                  <a:pt x="125" y="82"/>
                  <a:pt x="126" y="74"/>
                </a:cubicBezTo>
                <a:cubicBezTo>
                  <a:pt x="127" y="55"/>
                  <a:pt x="120" y="38"/>
                  <a:pt x="105" y="26"/>
                </a:cubicBezTo>
                <a:cubicBezTo>
                  <a:pt x="86" y="10"/>
                  <a:pt x="61" y="9"/>
                  <a:pt x="40" y="21"/>
                </a:cubicBezTo>
                <a:cubicBezTo>
                  <a:pt x="21" y="34"/>
                  <a:pt x="11" y="56"/>
                  <a:pt x="15" y="80"/>
                </a:cubicBezTo>
                <a:cubicBezTo>
                  <a:pt x="16" y="88"/>
                  <a:pt x="20" y="95"/>
                  <a:pt x="24" y="102"/>
                </a:cubicBezTo>
                <a:cubicBezTo>
                  <a:pt x="30" y="113"/>
                  <a:pt x="35" y="124"/>
                  <a:pt x="36" y="136"/>
                </a:cubicBezTo>
                <a:cubicBezTo>
                  <a:pt x="36" y="140"/>
                  <a:pt x="38" y="141"/>
                  <a:pt x="42" y="141"/>
                </a:cubicBezTo>
                <a:cubicBezTo>
                  <a:pt x="52" y="141"/>
                  <a:pt x="61" y="141"/>
                  <a:pt x="70" y="141"/>
                </a:cubicBezTo>
                <a:close/>
                <a:moveTo>
                  <a:pt x="70" y="147"/>
                </a:moveTo>
                <a:cubicBezTo>
                  <a:pt x="61" y="147"/>
                  <a:pt x="52" y="147"/>
                  <a:pt x="43" y="147"/>
                </a:cubicBezTo>
                <a:cubicBezTo>
                  <a:pt x="40" y="147"/>
                  <a:pt x="38" y="148"/>
                  <a:pt x="37" y="150"/>
                </a:cubicBezTo>
                <a:cubicBezTo>
                  <a:pt x="35" y="154"/>
                  <a:pt x="38" y="158"/>
                  <a:pt x="43" y="158"/>
                </a:cubicBezTo>
                <a:cubicBezTo>
                  <a:pt x="55" y="158"/>
                  <a:pt x="68" y="158"/>
                  <a:pt x="81" y="158"/>
                </a:cubicBezTo>
                <a:cubicBezTo>
                  <a:pt x="86" y="158"/>
                  <a:pt x="92" y="158"/>
                  <a:pt x="97" y="158"/>
                </a:cubicBezTo>
                <a:cubicBezTo>
                  <a:pt x="100" y="158"/>
                  <a:pt x="102" y="157"/>
                  <a:pt x="103" y="155"/>
                </a:cubicBezTo>
                <a:cubicBezTo>
                  <a:pt x="105" y="151"/>
                  <a:pt x="102" y="147"/>
                  <a:pt x="97" y="147"/>
                </a:cubicBezTo>
                <a:cubicBezTo>
                  <a:pt x="88" y="147"/>
                  <a:pt x="79" y="147"/>
                  <a:pt x="70" y="147"/>
                </a:cubicBezTo>
                <a:close/>
                <a:moveTo>
                  <a:pt x="70" y="164"/>
                </a:moveTo>
                <a:cubicBezTo>
                  <a:pt x="61" y="164"/>
                  <a:pt x="52" y="164"/>
                  <a:pt x="43" y="164"/>
                </a:cubicBezTo>
                <a:cubicBezTo>
                  <a:pt x="40" y="164"/>
                  <a:pt x="38" y="165"/>
                  <a:pt x="37" y="167"/>
                </a:cubicBezTo>
                <a:cubicBezTo>
                  <a:pt x="35" y="171"/>
                  <a:pt x="38" y="175"/>
                  <a:pt x="43" y="175"/>
                </a:cubicBezTo>
                <a:cubicBezTo>
                  <a:pt x="55" y="175"/>
                  <a:pt x="68" y="175"/>
                  <a:pt x="81" y="175"/>
                </a:cubicBezTo>
                <a:cubicBezTo>
                  <a:pt x="86" y="175"/>
                  <a:pt x="92" y="175"/>
                  <a:pt x="97" y="175"/>
                </a:cubicBezTo>
                <a:cubicBezTo>
                  <a:pt x="100" y="175"/>
                  <a:pt x="102" y="174"/>
                  <a:pt x="103" y="171"/>
                </a:cubicBezTo>
                <a:cubicBezTo>
                  <a:pt x="105" y="168"/>
                  <a:pt x="102" y="164"/>
                  <a:pt x="97" y="164"/>
                </a:cubicBezTo>
                <a:cubicBezTo>
                  <a:pt x="88" y="164"/>
                  <a:pt x="79" y="164"/>
                  <a:pt x="70" y="164"/>
                </a:cubicBezTo>
                <a:close/>
                <a:moveTo>
                  <a:pt x="48" y="181"/>
                </a:moveTo>
                <a:cubicBezTo>
                  <a:pt x="48" y="186"/>
                  <a:pt x="52" y="191"/>
                  <a:pt x="58" y="191"/>
                </a:cubicBezTo>
                <a:cubicBezTo>
                  <a:pt x="66" y="192"/>
                  <a:pt x="74" y="192"/>
                  <a:pt x="82" y="191"/>
                </a:cubicBezTo>
                <a:cubicBezTo>
                  <a:pt x="88" y="191"/>
                  <a:pt x="92" y="186"/>
                  <a:pt x="92" y="181"/>
                </a:cubicBezTo>
                <a:cubicBezTo>
                  <a:pt x="77" y="181"/>
                  <a:pt x="63" y="181"/>
                  <a:pt x="48" y="181"/>
                </a:cubicBezTo>
                <a:close/>
              </a:path>
            </a:pathLst>
          </a:custGeom>
          <a:solidFill>
            <a:schemeClr val="accent2"/>
          </a:solidFill>
          <a:ln>
            <a:noFill/>
          </a:ln>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3" name="文本框 132"/>
          <p:cNvSpPr txBox="1"/>
          <p:nvPr>
            <p:custDataLst>
              <p:tags r:id="rId14"/>
            </p:custDataLst>
          </p:nvPr>
        </p:nvSpPr>
        <p:spPr>
          <a:xfrm>
            <a:off x="215265" y="3538855"/>
            <a:ext cx="3427730" cy="112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a:normAutofit/>
          </a:bodyPr>
          <a:lstStyle>
            <a:defPPr>
              <a:defRPr lang="zh-CN"/>
            </a:defPPr>
            <a:lvl1pPr algn="ctr">
              <a:spcBef>
                <a:spcPct val="0"/>
              </a:spcBef>
              <a:buFontTx/>
              <a:buNone/>
              <a:defRPr sz="1800"/>
            </a:lvl1pPr>
            <a:lvl2pPr marL="742950" indent="-28575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marL="508000" lvl="1" indent="-222250" algn="r" fontAlgn="ctr">
              <a:lnSpc>
                <a:spcPct val="130000"/>
              </a:lnSpc>
              <a:spcBef>
                <a:spcPts val="0"/>
              </a:spcBef>
              <a:spcAft>
                <a:spcPts val="0"/>
              </a:spcAft>
              <a:buSzPct val="100000"/>
              <a:buFont typeface="Arial" panose="020B0604020202020204" pitchFamily="34" charset="0"/>
              <a:buChar char="○"/>
            </a:pPr>
            <a:r>
              <a:rPr lang="zh-CN" altLang="en-US" sz="1600" b="1" spc="150" dirty="0">
                <a:solidFill>
                  <a:schemeClr val="tx1">
                    <a:lumMod val="75000"/>
                    <a:lumOff val="25000"/>
                  </a:schemeClr>
                </a:solidFill>
                <a:latin typeface="仿宋" panose="02010609060101010101" charset="-122"/>
                <a:ea typeface="仿宋" panose="02010609060101010101" charset="-122"/>
                <a:sym typeface="+mn-ea"/>
              </a:rPr>
              <a:t>土建、安装、装饰项目劳务分包。</a:t>
            </a:r>
            <a:endParaRPr lang="zh-CN" altLang="en-US" sz="1600" b="1" spc="150" dirty="0">
              <a:solidFill>
                <a:schemeClr val="tx1">
                  <a:lumMod val="75000"/>
                  <a:lumOff val="25000"/>
                </a:schemeClr>
              </a:solidFill>
              <a:latin typeface="仿宋" panose="02010609060101010101" charset="-122"/>
              <a:ea typeface="仿宋" panose="02010609060101010101" charset="-122"/>
              <a:sym typeface="+mn-ea"/>
            </a:endParaRPr>
          </a:p>
        </p:txBody>
      </p:sp>
      <p:sp>
        <p:nvSpPr>
          <p:cNvPr id="134" name="文本框 133"/>
          <p:cNvSpPr txBox="1"/>
          <p:nvPr>
            <p:custDataLst>
              <p:tags r:id="rId15"/>
            </p:custDataLst>
          </p:nvPr>
        </p:nvSpPr>
        <p:spPr>
          <a:xfrm>
            <a:off x="8848090" y="1874520"/>
            <a:ext cx="3128010" cy="112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a:noAutofit/>
          </a:bodyPr>
          <a:lstStyle>
            <a:defPPr>
              <a:defRPr lang="zh-CN"/>
            </a:defPPr>
            <a:lvl1pPr algn="ctr">
              <a:spcBef>
                <a:spcPct val="0"/>
              </a:spcBef>
              <a:buFontTx/>
              <a:buNone/>
              <a:defRPr sz="1800"/>
            </a:lvl1pPr>
            <a:lvl2pPr marL="742950" indent="-28575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b="1" spc="150" dirty="0">
                <a:solidFill>
                  <a:schemeClr val="tx1">
                    <a:lumMod val="75000"/>
                    <a:lumOff val="25000"/>
                  </a:schemeClr>
                </a:solidFill>
                <a:latin typeface="仿宋" panose="02010609060101010101" charset="-122"/>
                <a:ea typeface="仿宋" panose="02010609060101010101" charset="-122"/>
                <a:sym typeface="+mn-ea"/>
              </a:rPr>
              <a:t>桩基、防水、钢结构、消防、幕墙、弱电、市政、园林等分部分项工程专业分包。</a:t>
            </a:r>
            <a:endParaRPr lang="zh-CN" altLang="en-US" sz="1600" b="1" spc="150" dirty="0">
              <a:solidFill>
                <a:schemeClr val="tx1">
                  <a:lumMod val="75000"/>
                  <a:lumOff val="25000"/>
                </a:schemeClr>
              </a:solidFill>
              <a:latin typeface="仿宋" panose="02010609060101010101" charset="-122"/>
              <a:ea typeface="仿宋" panose="02010609060101010101" charset="-122"/>
              <a:sym typeface="+mn-ea"/>
            </a:endParaRPr>
          </a:p>
        </p:txBody>
      </p:sp>
      <p:sp>
        <p:nvSpPr>
          <p:cNvPr id="135" name="文本框 134"/>
          <p:cNvSpPr txBox="1"/>
          <p:nvPr>
            <p:custDataLst>
              <p:tags r:id="rId16"/>
            </p:custDataLst>
          </p:nvPr>
        </p:nvSpPr>
        <p:spPr>
          <a:xfrm>
            <a:off x="8848090" y="4963795"/>
            <a:ext cx="3128010" cy="112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a:normAutofit/>
          </a:bodyPr>
          <a:lstStyle>
            <a:defPPr>
              <a:defRPr lang="zh-CN"/>
            </a:defPPr>
            <a:lvl1pPr algn="ctr">
              <a:spcBef>
                <a:spcPct val="0"/>
              </a:spcBef>
              <a:buFontTx/>
              <a:buNone/>
              <a:defRPr sz="1800"/>
            </a:lvl1pPr>
            <a:lvl2pPr marL="742950" indent="-28575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charset="0"/>
                <a:ea typeface="宋体" panose="02010600030101010101" pitchFamily="2" charset="-122"/>
              </a:defRPr>
            </a:lvl9pPr>
          </a:lstStyle>
          <a:p>
            <a:pPr marL="508000" lvl="1" indent="-222250" algn="l" fontAlgn="ctr">
              <a:lnSpc>
                <a:spcPct val="130000"/>
              </a:lnSpc>
              <a:spcBef>
                <a:spcPts val="0"/>
              </a:spcBef>
              <a:spcAft>
                <a:spcPts val="0"/>
              </a:spcAft>
              <a:buSzPct val="100000"/>
              <a:buFont typeface="Arial" panose="020B0604020202020204" pitchFamily="34" charset="0"/>
              <a:buChar char="○"/>
            </a:pPr>
            <a:r>
              <a:rPr lang="zh-CN" altLang="en-US" sz="1600" b="1" spc="150" dirty="0">
                <a:solidFill>
                  <a:schemeClr val="tx1">
                    <a:lumMod val="75000"/>
                    <a:lumOff val="25000"/>
                  </a:schemeClr>
                </a:solidFill>
                <a:latin typeface="仿宋" panose="02010609060101010101" charset="-122"/>
                <a:ea typeface="仿宋" panose="02010609060101010101" charset="-122"/>
                <a:sym typeface="+mn-ea"/>
              </a:rPr>
              <a:t>甲方指定分包。</a:t>
            </a:r>
            <a:endParaRPr lang="zh-CN" altLang="en-US" sz="1600" b="1" spc="150" dirty="0">
              <a:solidFill>
                <a:schemeClr val="tx1">
                  <a:lumMod val="75000"/>
                  <a:lumOff val="25000"/>
                </a:schemeClr>
              </a:solidFill>
              <a:latin typeface="仿宋" panose="02010609060101010101" charset="-122"/>
              <a:ea typeface="仿宋" panose="02010609060101010101" charset="-122"/>
              <a:sym typeface="+mn-ea"/>
            </a:endParaRPr>
          </a:p>
        </p:txBody>
      </p:sp>
    </p:spTree>
    <p:custDataLst>
      <p:tags r:id="rId17"/>
    </p:custDataLst>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0" name="文本框 9"/>
          <p:cNvSpPr txBox="1"/>
          <p:nvPr/>
        </p:nvSpPr>
        <p:spPr>
          <a:xfrm>
            <a:off x="62231" y="50546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3.4.14  </a:t>
            </a:r>
            <a:r>
              <a:rPr lang="zh-CN" altLang="en-US" sz="2000" b="1" dirty="0">
                <a:latin typeface="仿宋" panose="02010609060101010101" charset="-122"/>
                <a:ea typeface="仿宋" panose="02010609060101010101" charset="-122"/>
                <a:cs typeface="仿宋" panose="02010609060101010101" charset="-122"/>
              </a:rPr>
              <a:t>分包安全管理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1" name="文本框 10"/>
          <p:cNvSpPr txBox="1"/>
          <p:nvPr/>
        </p:nvSpPr>
        <p:spPr>
          <a:xfrm>
            <a:off x="372286" y="898019"/>
            <a:ext cx="11026183"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）管理要求</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6" name="表格 5"/>
          <p:cNvGraphicFramePr>
            <a:graphicFrameLocks noGrp="1"/>
          </p:cNvGraphicFramePr>
          <p:nvPr>
            <p:custDataLst>
              <p:tags r:id="rId2"/>
            </p:custDataLst>
          </p:nvPr>
        </p:nvGraphicFramePr>
        <p:xfrm>
          <a:off x="890494" y="1363719"/>
          <a:ext cx="10728693" cy="5038264"/>
        </p:xfrm>
        <a:graphic>
          <a:graphicData uri="http://schemas.openxmlformats.org/drawingml/2006/table">
            <a:tbl>
              <a:tblPr>
                <a:tableStyleId>{5C22544A-7EE6-4342-B048-85BDC9FD1C3A}</a:tableStyleId>
              </a:tblPr>
              <a:tblGrid>
                <a:gridCol w="586105"/>
                <a:gridCol w="1261346"/>
                <a:gridCol w="4209393"/>
                <a:gridCol w="4671849"/>
              </a:tblGrid>
              <a:tr h="435302">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序号</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主责部门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相关部门</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400" b="1" kern="100" dirty="0">
                          <a:solidFill>
                            <a:schemeClr val="bg1"/>
                          </a:solidFill>
                          <a:effectLst/>
                          <a:latin typeface="仿宋" panose="02010609060101010101" charset="-122"/>
                          <a:ea typeface="仿宋" panose="02010609060101010101" charset="-122"/>
                        </a:rPr>
                        <a:t>工作文件</a:t>
                      </a:r>
                      <a:endParaRPr lang="zh-CN" altLang="en-US" sz="14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r>
              <a:tr h="480542">
                <a:tc>
                  <a:txBody>
                    <a:bodyPr/>
                    <a:lstStyle/>
                    <a:p>
                      <a:pPr marL="1270" marR="0" indent="0" algn="ctr">
                        <a:lnSpc>
                          <a:spcPct val="107000"/>
                        </a:lnSpc>
                        <a:spcAft>
                          <a:spcPts val="0"/>
                        </a:spcAft>
                      </a:pPr>
                      <a:r>
                        <a:rPr lang="en-US" altLang="zh-CN" sz="1100" b="1" kern="100" dirty="0">
                          <a:solidFill>
                            <a:srgbClr val="000000"/>
                          </a:solidFill>
                          <a:effectLst/>
                          <a:latin typeface="仿宋" panose="02010609060101010101" charset="-122"/>
                          <a:ea typeface="仿宋" panose="02010609060101010101" charset="-122"/>
                        </a:rPr>
                        <a:t>1</a:t>
                      </a:r>
                      <a:endParaRPr lang="zh-CN" altLang="en-US" sz="1100" b="1" kern="100" dirty="0">
                        <a:solidFill>
                          <a:srgbClr val="000000"/>
                        </a:solidFill>
                        <a:effectLst/>
                        <a:latin typeface="仿宋" panose="02010609060101010101" charset="-122"/>
                        <a:ea typeface="仿宋" panose="02010609060101010101" charset="-122"/>
                      </a:endParaRPr>
                    </a:p>
                  </a:txBody>
                  <a:tcPr marL="67945" marR="69850" marT="40640" anchor="ctr"/>
                </a:tc>
                <a:tc>
                  <a:txBody>
                    <a:bodyPr/>
                    <a:lstStyle/>
                    <a:p>
                      <a:pPr marL="0" marR="0" indent="0" algn="ctr">
                        <a:lnSpc>
                          <a:spcPct val="107000"/>
                        </a:lnSpc>
                        <a:spcAft>
                          <a:spcPts val="0"/>
                        </a:spcAft>
                      </a:pPr>
                      <a:r>
                        <a:rPr lang="zh-CN" altLang="en-US" sz="1100" b="1" kern="100" dirty="0">
                          <a:solidFill>
                            <a:srgbClr val="000000"/>
                          </a:solidFill>
                          <a:effectLst/>
                          <a:latin typeface="仿宋" panose="02010609060101010101" charset="-122"/>
                          <a:ea typeface="仿宋" panose="02010609060101010101" charset="-122"/>
                        </a:rPr>
                        <a:t>前期准备</a:t>
                      </a:r>
                      <a:endParaRPr lang="zh-CN" altLang="en-US" sz="1100" b="1" kern="100" dirty="0">
                        <a:solidFill>
                          <a:srgbClr val="000000"/>
                        </a:solidFill>
                        <a:effectLst/>
                        <a:latin typeface="仿宋" panose="02010609060101010101" charset="-122"/>
                        <a:ea typeface="仿宋" panose="02010609060101010101" charset="-122"/>
                      </a:endParaRPr>
                    </a:p>
                  </a:txBody>
                  <a:tcPr marL="67945" marR="69850" marT="40640" anchor="ctr"/>
                </a:tc>
                <a:tc>
                  <a:txBody>
                    <a:bodyPr/>
                    <a:lstStyle/>
                    <a:p>
                      <a:pPr marL="0" marR="0" indent="0">
                        <a:lnSpc>
                          <a:spcPct val="100000"/>
                        </a:lnSpc>
                        <a:spcAft>
                          <a:spcPts val="0"/>
                        </a:spcAft>
                      </a:pP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）签订安全管理协议、临时用电、消防管理协议。明确分部分项工程安全管理目标。</a:t>
                      </a:r>
                      <a:endParaRPr lang="en-US" altLang="zh-CN" sz="1100" b="1" kern="100" dirty="0">
                        <a:solidFill>
                          <a:srgbClr val="000000"/>
                        </a:solidFill>
                        <a:effectLst/>
                        <a:latin typeface="仿宋" panose="02010609060101010101" charset="-122"/>
                        <a:ea typeface="仿宋" panose="02010609060101010101" charset="-122"/>
                      </a:endParaRPr>
                    </a:p>
                    <a:p>
                      <a:pPr marL="0" marR="0" indent="0">
                        <a:lnSpc>
                          <a:spcPct val="100000"/>
                        </a:lnSpc>
                        <a:spcAft>
                          <a:spcPts val="0"/>
                        </a:spcAft>
                      </a:pPr>
                      <a:r>
                        <a:rPr lang="en-US" altLang="zh-CN" sz="1100" b="1" kern="100" dirty="0">
                          <a:solidFill>
                            <a:srgbClr val="000000"/>
                          </a:solidFill>
                          <a:effectLst/>
                          <a:latin typeface="仿宋" panose="02010609060101010101" charset="-122"/>
                          <a:ea typeface="仿宋" panose="02010609060101010101" charset="-122"/>
                        </a:rPr>
                        <a:t>2</a:t>
                      </a:r>
                      <a:r>
                        <a:rPr lang="zh-CN" altLang="en-US" sz="1100" b="1" kern="100" dirty="0">
                          <a:solidFill>
                            <a:srgbClr val="000000"/>
                          </a:solidFill>
                          <a:effectLst/>
                          <a:latin typeface="仿宋" panose="02010609060101010101" charset="-122"/>
                          <a:ea typeface="仿宋" panose="02010609060101010101" charset="-122"/>
                        </a:rPr>
                        <a:t>）审批专业分包单位安全管理方案。</a:t>
                      </a:r>
                      <a:endParaRPr lang="zh-CN" altLang="en-US" sz="1100" b="1" kern="100" dirty="0">
                        <a:solidFill>
                          <a:srgbClr val="000000"/>
                        </a:solidFill>
                        <a:effectLst/>
                        <a:latin typeface="仿宋" panose="02010609060101010101" charset="-122"/>
                        <a:ea typeface="仿宋" panose="02010609060101010101" charset="-122"/>
                      </a:endParaRPr>
                    </a:p>
                    <a:p>
                      <a:pPr marL="0"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监督专业分包单位职业健康安全管理体系建设落实情况。</a:t>
                      </a:r>
                      <a:endParaRPr lang="zh-CN" altLang="en-US" sz="1100" b="1" kern="100" dirty="0">
                        <a:solidFill>
                          <a:srgbClr val="000000"/>
                        </a:solidFill>
                        <a:effectLst/>
                        <a:latin typeface="仿宋" panose="02010609060101010101" charset="-122"/>
                        <a:ea typeface="仿宋" panose="02010609060101010101" charset="-122"/>
                      </a:endParaRPr>
                    </a:p>
                  </a:txBody>
                  <a:tcPr marL="67945" marR="69850" marT="40640" anchor="ctr"/>
                </a:tc>
                <a:tc>
                  <a:txBody>
                    <a:bodyPr/>
                    <a:lstStyle/>
                    <a:p>
                      <a:pPr marL="1270" marR="0" indent="0">
                        <a:lnSpc>
                          <a:spcPct val="100000"/>
                        </a:lnSpc>
                        <a:spcAft>
                          <a:spcPts val="380"/>
                        </a:spcAft>
                      </a:pPr>
                      <a:r>
                        <a:rPr lang="en-US" altLang="zh-CN" sz="1100" b="1" kern="100" dirty="0">
                          <a:solidFill>
                            <a:srgbClr val="000000"/>
                          </a:solidFill>
                          <a:effectLst/>
                          <a:latin typeface="仿宋" panose="02010609060101010101" charset="-122"/>
                          <a:ea typeface="仿宋" panose="02010609060101010101" charset="-122"/>
                        </a:rPr>
                        <a:t>1</a:t>
                      </a:r>
                      <a:r>
                        <a:rPr lang="zh-CN" altLang="en-US" sz="1100" b="1" kern="100" dirty="0">
                          <a:solidFill>
                            <a:srgbClr val="000000"/>
                          </a:solidFill>
                          <a:effectLst/>
                          <a:latin typeface="仿宋" panose="02010609060101010101" charset="-122"/>
                          <a:ea typeface="仿宋" panose="02010609060101010101" charset="-122"/>
                        </a:rPr>
                        <a:t>）安全管理方案：量化安全管理目标，根据总承包危险源清单细化控制措施，制定项目安全生产费用投入计划。</a:t>
                      </a:r>
                      <a:endParaRPr lang="zh-CN" altLang="en-US" sz="1100" b="1" kern="100" dirty="0">
                        <a:solidFill>
                          <a:srgbClr val="000000"/>
                        </a:solidFill>
                        <a:effectLst/>
                        <a:latin typeface="仿宋" panose="02010609060101010101" charset="-122"/>
                        <a:ea typeface="仿宋" panose="02010609060101010101" charset="-122"/>
                      </a:endParaRPr>
                    </a:p>
                    <a:p>
                      <a:pPr marL="1270" marR="0" indent="0" algn="just">
                        <a:lnSpc>
                          <a:spcPct val="100000"/>
                        </a:lnSpc>
                        <a:spcAft>
                          <a:spcPts val="0"/>
                        </a:spcAft>
                      </a:pPr>
                      <a:r>
                        <a:rPr lang="en-US" altLang="zh-CN" sz="1100" b="1" kern="100" dirty="0">
                          <a:solidFill>
                            <a:srgbClr val="000000"/>
                          </a:solidFill>
                          <a:effectLst/>
                          <a:latin typeface="仿宋" panose="02010609060101010101" charset="-122"/>
                          <a:ea typeface="仿宋" panose="02010609060101010101" charset="-122"/>
                        </a:rPr>
                        <a:t>2</a:t>
                      </a:r>
                      <a:r>
                        <a:rPr lang="zh-CN" altLang="en-US" sz="1100" b="1" kern="100" dirty="0">
                          <a:solidFill>
                            <a:srgbClr val="000000"/>
                          </a:solidFill>
                          <a:effectLst/>
                          <a:latin typeface="仿宋" panose="02010609060101010101" charset="-122"/>
                          <a:ea typeface="仿宋" panose="02010609060101010101" charset="-122"/>
                        </a:rPr>
                        <a:t>）体系建设：建立、健全项目职业健康安全管理体系，明确各岗位安全生产职责，按要求配置专职安全管理人员。</a:t>
                      </a:r>
                      <a:endParaRPr lang="zh-CN" altLang="en-US" sz="1100" b="1" kern="100" dirty="0">
                        <a:solidFill>
                          <a:srgbClr val="000000"/>
                        </a:solidFill>
                        <a:effectLst/>
                        <a:latin typeface="仿宋" panose="02010609060101010101" charset="-122"/>
                        <a:ea typeface="仿宋" panose="02010609060101010101" charset="-122"/>
                      </a:endParaRPr>
                    </a:p>
                    <a:p>
                      <a:pPr marL="1270" marR="0" indent="0" algn="just">
                        <a:lnSpc>
                          <a:spcPct val="100000"/>
                        </a:lnSpc>
                        <a:spcAft>
                          <a:spcPts val="0"/>
                        </a:spcAft>
                      </a:pPr>
                      <a:r>
                        <a:rPr lang="en-US" altLang="zh-CN" sz="1100" b="1" kern="100" dirty="0">
                          <a:solidFill>
                            <a:srgbClr val="000000"/>
                          </a:solidFill>
                          <a:effectLst/>
                          <a:latin typeface="仿宋" panose="02010609060101010101" charset="-122"/>
                          <a:ea typeface="仿宋" panose="02010609060101010101" charset="-122"/>
                        </a:rPr>
                        <a:t>3</a:t>
                      </a:r>
                      <a:r>
                        <a:rPr lang="zh-CN" altLang="en-US" sz="1100" b="1" kern="100" dirty="0">
                          <a:solidFill>
                            <a:srgbClr val="000000"/>
                          </a:solidFill>
                          <a:effectLst/>
                          <a:latin typeface="仿宋" panose="02010609060101010101" charset="-122"/>
                          <a:ea typeface="仿宋" panose="02010609060101010101" charset="-122"/>
                        </a:rPr>
                        <a:t>）制度建设：组织制定本单位安全生产规章制度和操作规程。</a:t>
                      </a:r>
                      <a:endParaRPr lang="zh-CN" altLang="en-US" sz="1100" b="1" kern="100" dirty="0">
                        <a:solidFill>
                          <a:srgbClr val="000000"/>
                        </a:solidFill>
                        <a:effectLst/>
                        <a:latin typeface="仿宋" panose="02010609060101010101" charset="-122"/>
                        <a:ea typeface="仿宋" panose="02010609060101010101" charset="-122"/>
                      </a:endParaRPr>
                    </a:p>
                  </a:txBody>
                  <a:tcPr marL="67945" marR="69850" marT="40640" anchor="ctr"/>
                </a:tc>
              </a:tr>
              <a:tr h="480542">
                <a:tc>
                  <a:txBody>
                    <a:bodyPr/>
                    <a:lstStyle/>
                    <a:p>
                      <a:pPr marL="0" marR="66040" indent="0" algn="ctr">
                        <a:lnSpc>
                          <a:spcPct val="107000"/>
                        </a:lnSpc>
                        <a:spcAft>
                          <a:spcPts val="0"/>
                        </a:spcAft>
                      </a:pPr>
                      <a:r>
                        <a:rPr lang="en-US" altLang="zh-CN" sz="1100" b="1" kern="100">
                          <a:solidFill>
                            <a:srgbClr val="000000"/>
                          </a:solidFill>
                          <a:effectLst/>
                          <a:latin typeface="仿宋" panose="02010609060101010101" charset="-122"/>
                          <a:ea typeface="仿宋" panose="02010609060101010101" charset="-122"/>
                        </a:rPr>
                        <a:t>2</a:t>
                      </a:r>
                      <a:endParaRPr lang="zh-CN" altLang="en-US" sz="1100" b="1" kern="100">
                        <a:solidFill>
                          <a:srgbClr val="000000"/>
                        </a:solidFill>
                        <a:effectLst/>
                        <a:latin typeface="仿宋" panose="02010609060101010101" charset="-122"/>
                        <a:ea typeface="仿宋" panose="02010609060101010101" charset="-122"/>
                      </a:endParaRPr>
                    </a:p>
                  </a:txBody>
                  <a:tcPr marL="67945" marR="2540" marT="39370" anchor="ctr"/>
                </a:tc>
                <a:tc>
                  <a:txBody>
                    <a:bodyPr/>
                    <a:lstStyle/>
                    <a:p>
                      <a:pPr marL="0" marR="66040" indent="0" algn="ctr">
                        <a:lnSpc>
                          <a:spcPct val="107000"/>
                        </a:lnSpc>
                        <a:spcAft>
                          <a:spcPts val="0"/>
                        </a:spcAft>
                      </a:pPr>
                      <a:r>
                        <a:rPr lang="zh-CN" altLang="en-US" sz="1100" b="1" kern="100">
                          <a:solidFill>
                            <a:srgbClr val="000000"/>
                          </a:solidFill>
                          <a:effectLst/>
                          <a:latin typeface="仿宋" panose="02010609060101010101" charset="-122"/>
                          <a:ea typeface="仿宋" panose="02010609060101010101" charset="-122"/>
                        </a:rPr>
                        <a:t>运行与控制</a:t>
                      </a:r>
                      <a:endParaRPr lang="zh-CN" altLang="en-US" sz="1100" b="1" kern="100">
                        <a:solidFill>
                          <a:srgbClr val="000000"/>
                        </a:solidFill>
                        <a:effectLst/>
                        <a:latin typeface="仿宋" panose="02010609060101010101" charset="-122"/>
                        <a:ea typeface="仿宋" panose="02010609060101010101" charset="-122"/>
                      </a:endParaRPr>
                    </a:p>
                  </a:txBody>
                  <a:tcPr marL="67945" marR="2540" marT="39370" anchor="ctr"/>
                </a:tc>
                <a:tc>
                  <a:txBody>
                    <a:bodyPr/>
                    <a:lstStyle/>
                    <a:p>
                      <a:pPr marL="342900" marR="0" lvl="0" indent="-342900">
                        <a:lnSpc>
                          <a:spcPct val="100000"/>
                        </a:lnSpc>
                        <a:spcAft>
                          <a:spcPts val="10"/>
                        </a:spcAft>
                        <a:buClr>
                          <a:srgbClr val="000000"/>
                        </a:buClr>
                        <a:buFont typeface="Cambria" panose="02040503050406030204" pitchFamily="18" charset="0"/>
                        <a:buAutoNum type="arabicPeriod"/>
                      </a:pPr>
                      <a:r>
                        <a:rPr lang="zh-CN" altLang="en-US" sz="1100" b="1" i="0" kern="100" dirty="0">
                          <a:solidFill>
                            <a:srgbClr val="000000"/>
                          </a:solidFill>
                          <a:effectLst/>
                          <a:uFill>
                            <a:solidFill>
                              <a:srgbClr val="000000"/>
                            </a:solidFill>
                          </a:uFill>
                          <a:latin typeface="仿宋" panose="02010609060101010101" charset="-122"/>
                          <a:ea typeface="仿宋" panose="02010609060101010101" charset="-122"/>
                        </a:rPr>
                        <a:t>对专业分包编制的安全专项方案进行审核、审批。</a:t>
                      </a:r>
                      <a:endParaRPr lang="zh-CN" altLang="en-US" sz="1100" b="1" i="0" kern="100" dirty="0">
                        <a:solidFill>
                          <a:srgbClr val="000000"/>
                        </a:solidFill>
                        <a:effectLst/>
                        <a:uFill>
                          <a:solidFill>
                            <a:srgbClr val="000000"/>
                          </a:solidFill>
                        </a:uFill>
                        <a:latin typeface="仿宋" panose="02010609060101010101" charset="-122"/>
                        <a:ea typeface="仿宋" panose="02010609060101010101" charset="-122"/>
                      </a:endParaRPr>
                    </a:p>
                    <a:p>
                      <a:pPr marL="342900" marR="0" lvl="0" indent="-342900">
                        <a:lnSpc>
                          <a:spcPct val="100000"/>
                        </a:lnSpc>
                        <a:spcAft>
                          <a:spcPts val="50"/>
                        </a:spcAft>
                        <a:buClr>
                          <a:srgbClr val="000000"/>
                        </a:buClr>
                        <a:buFont typeface="Cambria" panose="02040503050406030204" pitchFamily="18" charset="0"/>
                        <a:buAutoNum type="arabicPeriod"/>
                      </a:pPr>
                      <a:r>
                        <a:rPr lang="zh-CN" altLang="en-US" sz="1100" b="1" i="0" kern="100" dirty="0">
                          <a:solidFill>
                            <a:srgbClr val="000000"/>
                          </a:solidFill>
                          <a:effectLst/>
                          <a:uFill>
                            <a:solidFill>
                              <a:srgbClr val="000000"/>
                            </a:solidFill>
                          </a:uFill>
                          <a:latin typeface="仿宋" panose="02010609060101010101" charset="-122"/>
                          <a:ea typeface="仿宋" panose="02010609060101010101" charset="-122"/>
                        </a:rPr>
                        <a:t>组织开展专业分包作业人员进场教育、日常教育、节假日教育、特殊工种定期教育。收集专业分包教育培训资料。</a:t>
                      </a:r>
                      <a:endParaRPr lang="zh-CN" altLang="en-US" sz="1100" b="1" i="0" kern="100" dirty="0">
                        <a:solidFill>
                          <a:srgbClr val="000000"/>
                        </a:solidFill>
                        <a:effectLst/>
                        <a:uFill>
                          <a:solidFill>
                            <a:srgbClr val="000000"/>
                          </a:solidFill>
                        </a:uFill>
                        <a:latin typeface="仿宋" panose="02010609060101010101" charset="-122"/>
                        <a:ea typeface="仿宋" panose="02010609060101010101" charset="-122"/>
                      </a:endParaRPr>
                    </a:p>
                    <a:p>
                      <a:pPr marL="342900" marR="0" lvl="0" indent="-342900">
                        <a:lnSpc>
                          <a:spcPct val="100000"/>
                        </a:lnSpc>
                        <a:spcAft>
                          <a:spcPts val="50"/>
                        </a:spcAft>
                        <a:buClr>
                          <a:srgbClr val="000000"/>
                        </a:buClr>
                        <a:buFont typeface="Cambria" panose="02040503050406030204" pitchFamily="18" charset="0"/>
                        <a:buAutoNum type="arabicPeriod"/>
                      </a:pPr>
                      <a:r>
                        <a:rPr lang="zh-CN" altLang="en-US" sz="1100" b="1" i="0" kern="100" dirty="0">
                          <a:solidFill>
                            <a:srgbClr val="000000"/>
                          </a:solidFill>
                          <a:effectLst/>
                          <a:uFill>
                            <a:solidFill>
                              <a:srgbClr val="000000"/>
                            </a:solidFill>
                          </a:uFill>
                          <a:latin typeface="仿宋" panose="02010609060101010101" charset="-122"/>
                          <a:ea typeface="仿宋" panose="02010609060101010101" charset="-122"/>
                        </a:rPr>
                        <a:t>组织超过一定规模的危险性较大的分部分项工程的安全技术交底工作。</a:t>
                      </a:r>
                      <a:endParaRPr lang="zh-CN" altLang="en-US" sz="1100" b="1" i="0" kern="100" dirty="0">
                        <a:solidFill>
                          <a:srgbClr val="000000"/>
                        </a:solidFill>
                        <a:effectLst/>
                        <a:uFill>
                          <a:solidFill>
                            <a:srgbClr val="000000"/>
                          </a:solidFill>
                        </a:uFill>
                        <a:latin typeface="仿宋" panose="02010609060101010101" charset="-122"/>
                        <a:ea typeface="仿宋" panose="02010609060101010101" charset="-122"/>
                      </a:endParaRPr>
                    </a:p>
                    <a:p>
                      <a:pPr marL="342900" marR="0" lvl="0" indent="-342900">
                        <a:lnSpc>
                          <a:spcPct val="100000"/>
                        </a:lnSpc>
                        <a:spcAft>
                          <a:spcPts val="70"/>
                        </a:spcAft>
                        <a:buClr>
                          <a:srgbClr val="000000"/>
                        </a:buClr>
                        <a:buFont typeface="Cambria" panose="02040503050406030204" pitchFamily="18" charset="0"/>
                        <a:buAutoNum type="arabicPeriod"/>
                      </a:pPr>
                      <a:r>
                        <a:rPr lang="zh-CN" altLang="en-US" sz="1100" b="1" i="0" kern="100" dirty="0">
                          <a:solidFill>
                            <a:srgbClr val="000000"/>
                          </a:solidFill>
                          <a:effectLst/>
                          <a:uFill>
                            <a:solidFill>
                              <a:srgbClr val="000000"/>
                            </a:solidFill>
                          </a:uFill>
                          <a:latin typeface="仿宋" panose="02010609060101010101" charset="-122"/>
                          <a:ea typeface="仿宋" panose="02010609060101010101" charset="-122"/>
                        </a:rPr>
                        <a:t>组织专业分包中小型设备、安全防护设施验收。进入下一道工序前，对专业分包相关安全保障措施进行验收。</a:t>
                      </a:r>
                      <a:endParaRPr lang="zh-CN" altLang="en-US" sz="1100" b="1" i="0" kern="100" dirty="0">
                        <a:solidFill>
                          <a:srgbClr val="000000"/>
                        </a:solidFill>
                        <a:effectLst/>
                        <a:uFill>
                          <a:solidFill>
                            <a:srgbClr val="000000"/>
                          </a:solidFill>
                        </a:uFill>
                        <a:latin typeface="仿宋" panose="02010609060101010101" charset="-122"/>
                        <a:ea typeface="仿宋" panose="02010609060101010101" charset="-122"/>
                      </a:endParaRPr>
                    </a:p>
                    <a:p>
                      <a:pPr marL="342900" marR="0" lvl="0" indent="-342900">
                        <a:lnSpc>
                          <a:spcPct val="100000"/>
                        </a:lnSpc>
                        <a:spcAft>
                          <a:spcPts val="50"/>
                        </a:spcAft>
                        <a:buClr>
                          <a:srgbClr val="000000"/>
                        </a:buClr>
                        <a:buFont typeface="Cambria" panose="02040503050406030204" pitchFamily="18" charset="0"/>
                        <a:buAutoNum type="arabicPeriod"/>
                      </a:pPr>
                      <a:r>
                        <a:rPr lang="zh-CN" altLang="en-US" sz="1100" b="1" i="0" kern="100" dirty="0">
                          <a:solidFill>
                            <a:srgbClr val="000000"/>
                          </a:solidFill>
                          <a:effectLst/>
                          <a:uFill>
                            <a:solidFill>
                              <a:srgbClr val="000000"/>
                            </a:solidFill>
                          </a:uFill>
                          <a:latin typeface="仿宋" panose="02010609060101010101" charset="-122"/>
                          <a:ea typeface="仿宋" panose="02010609060101010101" charset="-122"/>
                        </a:rPr>
                        <a:t>存在交叉作业时，组织相关单位签订</a:t>
                      </a:r>
                      <a:r>
                        <a:rPr lang="en-US" altLang="zh-CN" sz="1100" b="1" i="0" kern="100" dirty="0">
                          <a:solidFill>
                            <a:srgbClr val="000000"/>
                          </a:solidFill>
                          <a:effectLst/>
                          <a:uFill>
                            <a:solidFill>
                              <a:srgbClr val="000000"/>
                            </a:solidFill>
                          </a:uFill>
                          <a:latin typeface="仿宋" panose="02010609060101010101" charset="-122"/>
                          <a:ea typeface="仿宋" panose="02010609060101010101" charset="-122"/>
                        </a:rPr>
                        <a:t>《</a:t>
                      </a:r>
                      <a:r>
                        <a:rPr lang="zh-CN" altLang="en-US" sz="1100" b="1" i="0" kern="100" dirty="0">
                          <a:solidFill>
                            <a:srgbClr val="000000"/>
                          </a:solidFill>
                          <a:effectLst/>
                          <a:uFill>
                            <a:solidFill>
                              <a:srgbClr val="000000"/>
                            </a:solidFill>
                          </a:uFill>
                          <a:latin typeface="仿宋" panose="02010609060101010101" charset="-122"/>
                          <a:ea typeface="仿宋" panose="02010609060101010101" charset="-122"/>
                        </a:rPr>
                        <a:t>交叉作业安全管理协议书</a:t>
                      </a:r>
                      <a:r>
                        <a:rPr lang="en-US" altLang="zh-CN" sz="1100" b="1" i="0" kern="100" dirty="0">
                          <a:solidFill>
                            <a:srgbClr val="000000"/>
                          </a:solidFill>
                          <a:effectLst/>
                          <a:uFill>
                            <a:solidFill>
                              <a:srgbClr val="000000"/>
                            </a:solidFill>
                          </a:uFill>
                          <a:latin typeface="仿宋" panose="02010609060101010101" charset="-122"/>
                          <a:ea typeface="仿宋" panose="02010609060101010101" charset="-122"/>
                        </a:rPr>
                        <a:t>》</a:t>
                      </a:r>
                      <a:r>
                        <a:rPr lang="zh-CN" altLang="en-US" sz="1100" b="1" i="0" kern="100" dirty="0">
                          <a:solidFill>
                            <a:srgbClr val="000000"/>
                          </a:solidFill>
                          <a:effectLst/>
                          <a:uFill>
                            <a:solidFill>
                              <a:srgbClr val="000000"/>
                            </a:solidFill>
                          </a:uFill>
                          <a:latin typeface="仿宋" panose="02010609060101010101" charset="-122"/>
                          <a:ea typeface="仿宋" panose="02010609060101010101" charset="-122"/>
                        </a:rPr>
                        <a:t>，明确各方安全管理职责。</a:t>
                      </a:r>
                      <a:endParaRPr lang="zh-CN" altLang="en-US" sz="1100" b="1" i="0" kern="100" dirty="0">
                        <a:solidFill>
                          <a:srgbClr val="000000"/>
                        </a:solidFill>
                        <a:effectLst/>
                        <a:uFill>
                          <a:solidFill>
                            <a:srgbClr val="000000"/>
                          </a:solidFill>
                        </a:uFill>
                        <a:latin typeface="仿宋" panose="02010609060101010101" charset="-122"/>
                        <a:ea typeface="仿宋" panose="02010609060101010101" charset="-122"/>
                      </a:endParaRPr>
                    </a:p>
                    <a:p>
                      <a:pPr marL="342900" marR="0" lvl="0" indent="-342900">
                        <a:lnSpc>
                          <a:spcPct val="100000"/>
                        </a:lnSpc>
                        <a:spcAft>
                          <a:spcPts val="0"/>
                        </a:spcAft>
                        <a:buClr>
                          <a:srgbClr val="000000"/>
                        </a:buClr>
                        <a:buFont typeface="Cambria" panose="02040503050406030204" pitchFamily="18" charset="0"/>
                        <a:buAutoNum type="arabicPeriod"/>
                      </a:pPr>
                      <a:r>
                        <a:rPr lang="zh-CN" altLang="en-US" sz="1100" b="1" i="0" kern="100" dirty="0">
                          <a:solidFill>
                            <a:srgbClr val="000000"/>
                          </a:solidFill>
                          <a:effectLst/>
                          <a:uFill>
                            <a:solidFill>
                              <a:srgbClr val="000000"/>
                            </a:solidFill>
                          </a:uFill>
                          <a:latin typeface="仿宋" panose="02010609060101010101" charset="-122"/>
                          <a:ea typeface="仿宋" panose="02010609060101010101" charset="-122"/>
                        </a:rPr>
                        <a:t>专业分包施工前，组织移交、接收、见证三方单位办理工作面移交手续，明确相应区域安全文明施工、安全防护设施、临时用电、消防设施的监管责任，涉及多家单位交叉施工时要明确安全管理从属关系，并履行签字手续。</a:t>
                      </a:r>
                      <a:endParaRPr lang="zh-CN" altLang="en-US" sz="1100" b="1" i="0" kern="100" dirty="0">
                        <a:solidFill>
                          <a:srgbClr val="000000"/>
                        </a:solidFill>
                        <a:effectLst/>
                        <a:uFill>
                          <a:solidFill>
                            <a:srgbClr val="000000"/>
                          </a:solidFill>
                        </a:uFill>
                        <a:latin typeface="仿宋" panose="02010609060101010101" charset="-122"/>
                        <a:ea typeface="仿宋" panose="02010609060101010101" charset="-122"/>
                      </a:endParaRPr>
                    </a:p>
                  </a:txBody>
                  <a:tcPr marL="67945" marR="2540" marT="39370" anchor="ctr"/>
                </a:tc>
                <a:tc>
                  <a:txBody>
                    <a:bodyPr/>
                    <a:lstStyle/>
                    <a:p>
                      <a:pPr marL="342900" marR="0" lvl="0" indent="-342900">
                        <a:lnSpc>
                          <a:spcPct val="100000"/>
                        </a:lnSpc>
                        <a:spcAft>
                          <a:spcPts val="380"/>
                        </a:spcAft>
                        <a:buClr>
                          <a:srgbClr val="000000"/>
                        </a:buClr>
                        <a:buFont typeface="+mj-lt"/>
                        <a:buAutoNum type="arabicPeriod"/>
                      </a:pPr>
                      <a:r>
                        <a:rPr lang="zh-CN" altLang="en-US" sz="1100" b="1" i="0" kern="100" dirty="0">
                          <a:solidFill>
                            <a:srgbClr val="000000"/>
                          </a:solidFill>
                          <a:effectLst/>
                          <a:uFill>
                            <a:solidFill>
                              <a:srgbClr val="000000"/>
                            </a:solidFill>
                          </a:uFill>
                          <a:latin typeface="仿宋" panose="02010609060101010101" charset="-122"/>
                          <a:ea typeface="仿宋" panose="02010609060101010101" charset="-122"/>
                        </a:rPr>
                        <a:t>安全专项方案：</a:t>
                      </a:r>
                      <a:r>
                        <a:rPr lang="zh-CN" altLang="en-US" sz="1100" b="1" kern="100" dirty="0">
                          <a:solidFill>
                            <a:srgbClr val="000000"/>
                          </a:solidFill>
                          <a:effectLst/>
                          <a:latin typeface="仿宋" panose="02010609060101010101" charset="-122"/>
                          <a:ea typeface="仿宋" panose="02010609060101010101" charset="-122"/>
                        </a:rPr>
                        <a:t>编制安全专项施工方案，报总承包项目审批。</a:t>
                      </a:r>
                      <a:endParaRPr lang="zh-CN" altLang="en-US" sz="1100" b="1" kern="100" dirty="0">
                        <a:solidFill>
                          <a:srgbClr val="000000"/>
                        </a:solidFill>
                        <a:effectLst/>
                        <a:latin typeface="仿宋" panose="02010609060101010101" charset="-122"/>
                        <a:ea typeface="仿宋" panose="02010609060101010101" charset="-122"/>
                      </a:endParaRPr>
                    </a:p>
                    <a:p>
                      <a:pPr marL="342900" marR="0" lvl="0" indent="-342900">
                        <a:lnSpc>
                          <a:spcPct val="100000"/>
                        </a:lnSpc>
                        <a:spcAft>
                          <a:spcPts val="375"/>
                        </a:spcAft>
                        <a:buClr>
                          <a:srgbClr val="000000"/>
                        </a:buClr>
                        <a:buFont typeface="+mj-lt"/>
                        <a:buAutoNum type="arabicPeriod"/>
                      </a:pPr>
                      <a:r>
                        <a:rPr lang="zh-CN" altLang="en-US" sz="1100" b="1" i="0" kern="100" dirty="0">
                          <a:solidFill>
                            <a:srgbClr val="000000"/>
                          </a:solidFill>
                          <a:effectLst/>
                          <a:uFill>
                            <a:solidFill>
                              <a:srgbClr val="000000"/>
                            </a:solidFill>
                          </a:uFill>
                          <a:latin typeface="仿宋" panose="02010609060101010101" charset="-122"/>
                          <a:ea typeface="仿宋" panose="02010609060101010101" charset="-122"/>
                        </a:rPr>
                        <a:t>安全教育：</a:t>
                      </a:r>
                      <a:r>
                        <a:rPr lang="zh-CN" altLang="en-US" sz="1100" b="1" kern="100" dirty="0">
                          <a:solidFill>
                            <a:srgbClr val="000000"/>
                          </a:solidFill>
                          <a:effectLst/>
                          <a:latin typeface="仿宋" panose="02010609060101010101" charset="-122"/>
                          <a:ea typeface="仿宋" panose="02010609060101010101" charset="-122"/>
                        </a:rPr>
                        <a:t>负责作业人员三级教育、班前教育，教育资料报总承包项目备案。</a:t>
                      </a:r>
                      <a:endParaRPr lang="zh-CN" altLang="en-US" sz="1100" b="1" kern="100" dirty="0">
                        <a:solidFill>
                          <a:srgbClr val="000000"/>
                        </a:solidFill>
                        <a:effectLst/>
                        <a:latin typeface="仿宋" panose="02010609060101010101" charset="-122"/>
                        <a:ea typeface="仿宋" panose="02010609060101010101" charset="-122"/>
                      </a:endParaRPr>
                    </a:p>
                    <a:p>
                      <a:pPr marL="342900" marR="0" lvl="0" indent="-342900">
                        <a:lnSpc>
                          <a:spcPct val="100000"/>
                        </a:lnSpc>
                        <a:spcAft>
                          <a:spcPts val="380"/>
                        </a:spcAft>
                        <a:buClr>
                          <a:srgbClr val="000000"/>
                        </a:buClr>
                        <a:buFont typeface="+mj-lt"/>
                        <a:buAutoNum type="arabicPeriod"/>
                      </a:pPr>
                      <a:r>
                        <a:rPr lang="zh-CN" altLang="en-US" sz="1100" b="1" i="0" kern="100" dirty="0">
                          <a:solidFill>
                            <a:srgbClr val="000000"/>
                          </a:solidFill>
                          <a:effectLst/>
                          <a:uFill>
                            <a:solidFill>
                              <a:srgbClr val="000000"/>
                            </a:solidFill>
                          </a:uFill>
                          <a:latin typeface="仿宋" panose="02010609060101010101" charset="-122"/>
                          <a:ea typeface="仿宋" panose="02010609060101010101" charset="-122"/>
                        </a:rPr>
                        <a:t>安全技术交底：</a:t>
                      </a:r>
                      <a:r>
                        <a:rPr lang="zh-CN" altLang="en-US" sz="1100" b="1" kern="100" dirty="0">
                          <a:solidFill>
                            <a:srgbClr val="000000"/>
                          </a:solidFill>
                          <a:effectLst/>
                          <a:latin typeface="仿宋" panose="02010609060101010101" charset="-122"/>
                          <a:ea typeface="仿宋" panose="02010609060101010101" charset="-122"/>
                        </a:rPr>
                        <a:t>组织一般及危险性较大的分部分项工程安全技术交底，交底资料报总承包项目备案。</a:t>
                      </a:r>
                      <a:endParaRPr lang="zh-CN" altLang="en-US" sz="1100" b="1" kern="100" dirty="0">
                        <a:solidFill>
                          <a:srgbClr val="000000"/>
                        </a:solidFill>
                        <a:effectLst/>
                        <a:latin typeface="仿宋" panose="02010609060101010101" charset="-122"/>
                        <a:ea typeface="仿宋" panose="02010609060101010101" charset="-122"/>
                      </a:endParaRPr>
                    </a:p>
                    <a:p>
                      <a:pPr marL="342900" marR="0" lvl="0" indent="-342900">
                        <a:lnSpc>
                          <a:spcPct val="100000"/>
                        </a:lnSpc>
                        <a:spcAft>
                          <a:spcPts val="365"/>
                        </a:spcAft>
                        <a:buClr>
                          <a:srgbClr val="000000"/>
                        </a:buClr>
                        <a:buFont typeface="+mj-lt"/>
                        <a:buAutoNum type="arabicPeriod"/>
                      </a:pPr>
                      <a:r>
                        <a:rPr lang="zh-CN" altLang="en-US" sz="1100" b="1" i="0" kern="100" dirty="0">
                          <a:solidFill>
                            <a:srgbClr val="000000"/>
                          </a:solidFill>
                          <a:effectLst/>
                          <a:uFill>
                            <a:solidFill>
                              <a:srgbClr val="000000"/>
                            </a:solidFill>
                          </a:uFill>
                          <a:latin typeface="仿宋" panose="02010609060101010101" charset="-122"/>
                          <a:ea typeface="仿宋" panose="02010609060101010101" charset="-122"/>
                        </a:rPr>
                        <a:t>安全验收：</a:t>
                      </a:r>
                      <a:r>
                        <a:rPr lang="zh-CN" altLang="en-US" sz="1100" b="1" kern="100" dirty="0">
                          <a:solidFill>
                            <a:srgbClr val="000000"/>
                          </a:solidFill>
                          <a:effectLst/>
                          <a:latin typeface="仿宋" panose="02010609060101010101" charset="-122"/>
                          <a:ea typeface="仿宋" panose="02010609060101010101" charset="-122"/>
                        </a:rPr>
                        <a:t>对现场的设备、设施进行自检，自检合格后报总承包项目验收。</a:t>
                      </a:r>
                      <a:endParaRPr lang="zh-CN" altLang="en-US" sz="1100" b="1" kern="100" dirty="0">
                        <a:solidFill>
                          <a:srgbClr val="000000"/>
                        </a:solidFill>
                        <a:effectLst/>
                        <a:latin typeface="仿宋" panose="02010609060101010101" charset="-122"/>
                        <a:ea typeface="仿宋" panose="02010609060101010101" charset="-122"/>
                      </a:endParaRPr>
                    </a:p>
                    <a:p>
                      <a:pPr marL="342900" marR="0" lvl="0" indent="-342900">
                        <a:lnSpc>
                          <a:spcPct val="100000"/>
                        </a:lnSpc>
                        <a:spcAft>
                          <a:spcPts val="375"/>
                        </a:spcAft>
                        <a:buClr>
                          <a:srgbClr val="000000"/>
                        </a:buClr>
                        <a:buFont typeface="+mj-lt"/>
                        <a:buAutoNum type="arabicPeriod"/>
                      </a:pPr>
                      <a:r>
                        <a:rPr lang="zh-CN" altLang="en-US" sz="1100" b="1" i="0" kern="100" dirty="0">
                          <a:solidFill>
                            <a:srgbClr val="000000"/>
                          </a:solidFill>
                          <a:effectLst/>
                          <a:uFill>
                            <a:solidFill>
                              <a:srgbClr val="000000"/>
                            </a:solidFill>
                          </a:uFill>
                          <a:latin typeface="仿宋" panose="02010609060101010101" charset="-122"/>
                          <a:ea typeface="仿宋" panose="02010609060101010101" charset="-122"/>
                        </a:rPr>
                        <a:t>安全检查：</a:t>
                      </a:r>
                      <a:r>
                        <a:rPr lang="zh-CN" altLang="en-US" sz="1100" b="1" kern="100" dirty="0">
                          <a:solidFill>
                            <a:srgbClr val="000000"/>
                          </a:solidFill>
                          <a:effectLst/>
                          <a:latin typeface="仿宋" panose="02010609060101010101" charset="-122"/>
                          <a:ea typeface="仿宋" panose="02010609060101010101" charset="-122"/>
                        </a:rPr>
                        <a:t>落实总承包专职安全管理人员合署办公规定。每日对作业区域人员行为、设备设施状态、作业环境状况进行巡查。参加总承包单位组织的安全检查，对总承包单位检查出的安全隐患按照“三定”原则落实整改，消除安全隐患。</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39370" anchor="ctr"/>
                </a:tc>
              </a:tr>
              <a:tr h="480542">
                <a:tc>
                  <a:txBody>
                    <a:bodyPr/>
                    <a:lstStyle/>
                    <a:p>
                      <a:pPr marL="0" marR="67945"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3</a:t>
                      </a:r>
                      <a:endParaRPr lang="zh-CN" altLang="en-US" sz="1100" b="1" kern="100">
                        <a:solidFill>
                          <a:srgbClr val="000000"/>
                        </a:solidFill>
                        <a:effectLst/>
                        <a:latin typeface="仿宋" panose="02010609060101010101" charset="-122"/>
                        <a:ea typeface="仿宋" panose="02010609060101010101" charset="-122"/>
                      </a:endParaRPr>
                    </a:p>
                  </a:txBody>
                  <a:tcPr marL="67945" marR="2540" marT="39370" anchor="ctr"/>
                </a:tc>
                <a:tc>
                  <a:txBody>
                    <a:bodyPr/>
                    <a:lstStyle/>
                    <a:p>
                      <a:pPr marL="0" marR="66040" indent="0" algn="ctr">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考核与评价</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39370" anchor="ctr"/>
                </a:tc>
                <a:tc>
                  <a:txBody>
                    <a:bodyPr/>
                    <a:lstStyle/>
                    <a:p>
                      <a:pPr marL="0" marR="0" indent="0">
                        <a:lnSpc>
                          <a:spcPct val="100000"/>
                        </a:lnSpc>
                        <a:spcAft>
                          <a:spcPts val="0"/>
                        </a:spcAft>
                      </a:pPr>
                      <a:r>
                        <a:rPr lang="zh-CN" altLang="en-US" sz="1100" b="1" kern="100" dirty="0">
                          <a:solidFill>
                            <a:srgbClr val="000000"/>
                          </a:solidFill>
                          <a:effectLst/>
                          <a:latin typeface="仿宋" panose="02010609060101010101" charset="-122"/>
                          <a:ea typeface="仿宋" panose="02010609060101010101" charset="-122"/>
                        </a:rPr>
                        <a:t>依据项目相关管理规定对专业分包单位进行考核，实施奖罚。</a:t>
                      </a:r>
                      <a:endParaRPr lang="zh-CN" altLang="en-US" sz="1100" b="1" kern="100" dirty="0">
                        <a:solidFill>
                          <a:srgbClr val="000000"/>
                        </a:solidFill>
                        <a:effectLst/>
                        <a:latin typeface="仿宋" panose="02010609060101010101" charset="-122"/>
                        <a:ea typeface="仿宋" panose="02010609060101010101" charset="-122"/>
                      </a:endParaRPr>
                    </a:p>
                  </a:txBody>
                  <a:tcPr marL="67945" marR="2540" marT="39370" anchor="ctr"/>
                </a:tc>
                <a:tc>
                  <a:txBody>
                    <a:bodyPr/>
                    <a:lstStyle/>
                    <a:p>
                      <a:pPr marL="1270" marR="0" indent="0">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依据总承包项目考核与评价情况进行自我总结，实现安全管理水平的改进提升。</a:t>
                      </a:r>
                      <a:endParaRPr lang="zh-CN" altLang="en-US" sz="1100" b="1" kern="100">
                        <a:solidFill>
                          <a:srgbClr val="000000"/>
                        </a:solidFill>
                        <a:effectLst/>
                        <a:latin typeface="仿宋" panose="02010609060101010101" charset="-122"/>
                        <a:ea typeface="仿宋" panose="02010609060101010101" charset="-122"/>
                      </a:endParaRPr>
                    </a:p>
                  </a:txBody>
                  <a:tcPr marL="67945" marR="2540" marT="39370" anchor="ctr"/>
                </a:tc>
              </a:tr>
              <a:tr h="480542">
                <a:tc>
                  <a:txBody>
                    <a:bodyPr/>
                    <a:lstStyle/>
                    <a:p>
                      <a:pPr marL="0" marR="67945" indent="0" algn="ctr">
                        <a:lnSpc>
                          <a:spcPct val="100000"/>
                        </a:lnSpc>
                        <a:spcAft>
                          <a:spcPts val="0"/>
                        </a:spcAft>
                      </a:pPr>
                      <a:r>
                        <a:rPr lang="en-US" altLang="zh-CN" sz="1100" b="1" kern="100">
                          <a:solidFill>
                            <a:srgbClr val="000000"/>
                          </a:solidFill>
                          <a:effectLst/>
                          <a:latin typeface="仿宋" panose="02010609060101010101" charset="-122"/>
                          <a:ea typeface="仿宋" panose="02010609060101010101" charset="-122"/>
                        </a:rPr>
                        <a:t>4</a:t>
                      </a:r>
                      <a:endParaRPr lang="zh-CN" altLang="en-US" sz="1100" b="1" kern="100">
                        <a:solidFill>
                          <a:srgbClr val="000000"/>
                        </a:solidFill>
                        <a:effectLst/>
                        <a:latin typeface="仿宋" panose="02010609060101010101" charset="-122"/>
                        <a:ea typeface="仿宋" panose="02010609060101010101" charset="-122"/>
                      </a:endParaRPr>
                    </a:p>
                  </a:txBody>
                  <a:tcPr marL="67945" marR="2540" marT="39370" anchor="ctr"/>
                </a:tc>
                <a:tc>
                  <a:txBody>
                    <a:bodyPr/>
                    <a:lstStyle/>
                    <a:p>
                      <a:pPr marL="0" marR="0" indent="0" algn="ctr">
                        <a:lnSpc>
                          <a:spcPct val="100000"/>
                        </a:lnSpc>
                        <a:spcAft>
                          <a:spcPts val="0"/>
                        </a:spcAft>
                      </a:pPr>
                      <a:r>
                        <a:rPr lang="zh-CN" altLang="en-US" sz="1100" b="1" kern="100">
                          <a:solidFill>
                            <a:srgbClr val="000000"/>
                          </a:solidFill>
                          <a:effectLst/>
                          <a:latin typeface="仿宋" panose="02010609060101010101" charset="-122"/>
                          <a:ea typeface="仿宋" panose="02010609060101010101" charset="-122"/>
                        </a:rPr>
                        <a:t>应急响应</a:t>
                      </a:r>
                      <a:endParaRPr lang="zh-CN" altLang="en-US" sz="1100" b="1" kern="100">
                        <a:solidFill>
                          <a:srgbClr val="000000"/>
                        </a:solidFill>
                        <a:effectLst/>
                        <a:latin typeface="仿宋" panose="02010609060101010101" charset="-122"/>
                        <a:ea typeface="仿宋" panose="02010609060101010101" charset="-122"/>
                      </a:endParaRPr>
                    </a:p>
                  </a:txBody>
                  <a:tcPr marL="67945" marR="2540" marT="39370" anchor="ctr"/>
                </a:tc>
                <a:tc>
                  <a:txBody>
                    <a:bodyPr/>
                    <a:lstStyle/>
                    <a:p>
                      <a:pPr marL="342900" marR="0" lvl="0" indent="-342900">
                        <a:lnSpc>
                          <a:spcPct val="100000"/>
                        </a:lnSpc>
                        <a:spcAft>
                          <a:spcPts val="50"/>
                        </a:spcAft>
                        <a:buClr>
                          <a:srgbClr val="000000"/>
                        </a:buClr>
                        <a:buFont typeface="Cambria" panose="02040503050406030204" pitchFamily="18" charset="0"/>
                        <a:buAutoNum type="arabicPeriod"/>
                      </a:pPr>
                      <a:r>
                        <a:rPr lang="zh-CN" altLang="en-US" sz="1100" b="1" i="0" kern="100">
                          <a:solidFill>
                            <a:srgbClr val="000000"/>
                          </a:solidFill>
                          <a:effectLst/>
                          <a:uFill>
                            <a:solidFill>
                              <a:srgbClr val="000000"/>
                            </a:solidFill>
                          </a:uFill>
                          <a:latin typeface="仿宋" panose="02010609060101010101" charset="-122"/>
                          <a:ea typeface="仿宋" panose="02010609060101010101" charset="-122"/>
                        </a:rPr>
                        <a:t>编制项目应急响应及救援预案，明确专业分包单位配合事项。并对所有分包单位进行交底。</a:t>
                      </a:r>
                      <a:endParaRPr lang="zh-CN" altLang="en-US" sz="1100" b="1" i="0" kern="100">
                        <a:solidFill>
                          <a:srgbClr val="000000"/>
                        </a:solidFill>
                        <a:effectLst/>
                        <a:uFill>
                          <a:solidFill>
                            <a:srgbClr val="000000"/>
                          </a:solidFill>
                        </a:uFill>
                        <a:latin typeface="仿宋" panose="02010609060101010101" charset="-122"/>
                        <a:ea typeface="仿宋" panose="02010609060101010101" charset="-122"/>
                      </a:endParaRPr>
                    </a:p>
                    <a:p>
                      <a:pPr marL="342900" marR="0" lvl="0" indent="-342900">
                        <a:lnSpc>
                          <a:spcPct val="100000"/>
                        </a:lnSpc>
                        <a:spcAft>
                          <a:spcPts val="470"/>
                        </a:spcAft>
                        <a:buClr>
                          <a:srgbClr val="000000"/>
                        </a:buClr>
                        <a:buFont typeface="Cambria" panose="02040503050406030204" pitchFamily="18" charset="0"/>
                        <a:buAutoNum type="arabicPeriod"/>
                      </a:pPr>
                      <a:r>
                        <a:rPr lang="zh-CN" altLang="en-US" sz="1100" b="1" i="0" kern="100">
                          <a:solidFill>
                            <a:srgbClr val="000000"/>
                          </a:solidFill>
                          <a:effectLst/>
                          <a:uFill>
                            <a:solidFill>
                              <a:srgbClr val="000000"/>
                            </a:solidFill>
                          </a:uFill>
                          <a:latin typeface="仿宋" panose="02010609060101010101" charset="-122"/>
                          <a:ea typeface="仿宋" panose="02010609060101010101" charset="-122"/>
                        </a:rPr>
                        <a:t>组织应急演练。</a:t>
                      </a:r>
                      <a:endParaRPr lang="zh-CN" altLang="en-US" sz="1100" b="1" i="0" kern="100">
                        <a:solidFill>
                          <a:srgbClr val="000000"/>
                        </a:solidFill>
                        <a:effectLst/>
                        <a:uFill>
                          <a:solidFill>
                            <a:srgbClr val="000000"/>
                          </a:solidFill>
                        </a:uFill>
                        <a:latin typeface="仿宋" panose="02010609060101010101" charset="-122"/>
                        <a:ea typeface="仿宋" panose="02010609060101010101" charset="-122"/>
                      </a:endParaRPr>
                    </a:p>
                    <a:p>
                      <a:pPr marL="342900" marR="0" lvl="0" indent="-342900">
                        <a:lnSpc>
                          <a:spcPct val="100000"/>
                        </a:lnSpc>
                        <a:spcAft>
                          <a:spcPts val="0"/>
                        </a:spcAft>
                        <a:buClr>
                          <a:srgbClr val="000000"/>
                        </a:buClr>
                        <a:buFont typeface="Cambria" panose="02040503050406030204" pitchFamily="18" charset="0"/>
                        <a:buAutoNum type="arabicPeriod"/>
                      </a:pPr>
                      <a:r>
                        <a:rPr lang="zh-CN" altLang="en-US" sz="1100" b="1" i="0" kern="100">
                          <a:solidFill>
                            <a:srgbClr val="000000"/>
                          </a:solidFill>
                          <a:effectLst/>
                          <a:uFill>
                            <a:solidFill>
                              <a:srgbClr val="000000"/>
                            </a:solidFill>
                          </a:uFill>
                          <a:latin typeface="仿宋" panose="02010609060101010101" charset="-122"/>
                          <a:ea typeface="仿宋" panose="02010609060101010101" charset="-122"/>
                        </a:rPr>
                        <a:t>负责突发事件的应急处置工作。</a:t>
                      </a:r>
                      <a:endParaRPr lang="zh-CN" altLang="en-US" sz="1100" b="1" i="0" kern="100">
                        <a:solidFill>
                          <a:srgbClr val="000000"/>
                        </a:solidFill>
                        <a:effectLst/>
                        <a:uFill>
                          <a:solidFill>
                            <a:srgbClr val="000000"/>
                          </a:solidFill>
                        </a:uFill>
                        <a:latin typeface="仿宋" panose="02010609060101010101" charset="-122"/>
                        <a:ea typeface="仿宋" panose="02010609060101010101" charset="-122"/>
                      </a:endParaRPr>
                    </a:p>
                  </a:txBody>
                  <a:tcPr marL="67945" marR="2540" marT="39370" anchor="ctr"/>
                </a:tc>
                <a:tc>
                  <a:txBody>
                    <a:bodyPr/>
                    <a:lstStyle/>
                    <a:p>
                      <a:pPr marL="342900" marR="0" lvl="0" indent="-342900">
                        <a:lnSpc>
                          <a:spcPct val="100000"/>
                        </a:lnSpc>
                        <a:spcAft>
                          <a:spcPts val="10"/>
                        </a:spcAft>
                        <a:buClr>
                          <a:srgbClr val="000000"/>
                        </a:buClr>
                        <a:buFont typeface="Cambria" panose="02040503050406030204" pitchFamily="18" charset="0"/>
                        <a:buAutoNum type="arabicPeriod"/>
                      </a:pPr>
                      <a:r>
                        <a:rPr lang="zh-CN" altLang="en-US" sz="1100" b="1" i="0" kern="100" dirty="0">
                          <a:solidFill>
                            <a:srgbClr val="000000"/>
                          </a:solidFill>
                          <a:effectLst/>
                          <a:uFill>
                            <a:solidFill>
                              <a:srgbClr val="000000"/>
                            </a:solidFill>
                          </a:uFill>
                          <a:latin typeface="仿宋" panose="02010609060101010101" charset="-122"/>
                          <a:ea typeface="仿宋" panose="02010609060101010101" charset="-122"/>
                        </a:rPr>
                        <a:t>根据总承包应急救救援预案。细化责任分工。</a:t>
                      </a:r>
                      <a:endParaRPr lang="zh-CN" altLang="en-US" sz="1100" b="1" i="0" kern="100" dirty="0">
                        <a:solidFill>
                          <a:srgbClr val="000000"/>
                        </a:solidFill>
                        <a:effectLst/>
                        <a:uFill>
                          <a:solidFill>
                            <a:srgbClr val="000000"/>
                          </a:solidFill>
                        </a:uFill>
                        <a:latin typeface="仿宋" panose="02010609060101010101" charset="-122"/>
                        <a:ea typeface="仿宋" panose="02010609060101010101" charset="-122"/>
                      </a:endParaRPr>
                    </a:p>
                    <a:p>
                      <a:pPr marL="342900" marR="0" lvl="0" indent="-342900">
                        <a:lnSpc>
                          <a:spcPct val="100000"/>
                        </a:lnSpc>
                        <a:spcAft>
                          <a:spcPts val="470"/>
                        </a:spcAft>
                        <a:buClr>
                          <a:srgbClr val="000000"/>
                        </a:buClr>
                        <a:buFont typeface="Cambria" panose="02040503050406030204" pitchFamily="18" charset="0"/>
                        <a:buAutoNum type="arabicPeriod"/>
                      </a:pPr>
                      <a:r>
                        <a:rPr lang="zh-CN" altLang="en-US" sz="1100" b="1" i="0" kern="100" dirty="0">
                          <a:solidFill>
                            <a:srgbClr val="000000"/>
                          </a:solidFill>
                          <a:effectLst/>
                          <a:uFill>
                            <a:solidFill>
                              <a:srgbClr val="000000"/>
                            </a:solidFill>
                          </a:uFill>
                          <a:latin typeface="仿宋" panose="02010609060101010101" charset="-122"/>
                          <a:ea typeface="仿宋" panose="02010609060101010101" charset="-122"/>
                        </a:rPr>
                        <a:t>参加应急救援演练。</a:t>
                      </a:r>
                      <a:endParaRPr lang="zh-CN" altLang="en-US" sz="1100" b="1" i="0" kern="100" dirty="0">
                        <a:solidFill>
                          <a:srgbClr val="000000"/>
                        </a:solidFill>
                        <a:effectLst/>
                        <a:uFill>
                          <a:solidFill>
                            <a:srgbClr val="000000"/>
                          </a:solidFill>
                        </a:uFill>
                        <a:latin typeface="仿宋" panose="02010609060101010101" charset="-122"/>
                        <a:ea typeface="仿宋" panose="02010609060101010101" charset="-122"/>
                      </a:endParaRPr>
                    </a:p>
                    <a:p>
                      <a:pPr marL="342900" marR="0" lvl="0" indent="-342900">
                        <a:lnSpc>
                          <a:spcPct val="100000"/>
                        </a:lnSpc>
                        <a:spcAft>
                          <a:spcPts val="0"/>
                        </a:spcAft>
                        <a:buClr>
                          <a:srgbClr val="000000"/>
                        </a:buClr>
                        <a:buFont typeface="Cambria" panose="02040503050406030204" pitchFamily="18" charset="0"/>
                        <a:buAutoNum type="arabicPeriod"/>
                      </a:pPr>
                      <a:r>
                        <a:rPr lang="zh-CN" altLang="en-US" sz="1100" b="1" i="0" kern="100" dirty="0">
                          <a:solidFill>
                            <a:srgbClr val="000000"/>
                          </a:solidFill>
                          <a:effectLst/>
                          <a:uFill>
                            <a:solidFill>
                              <a:srgbClr val="000000"/>
                            </a:solidFill>
                          </a:uFill>
                          <a:latin typeface="仿宋" panose="02010609060101010101" charset="-122"/>
                          <a:ea typeface="仿宋" panose="02010609060101010101" charset="-122"/>
                        </a:rPr>
                        <a:t>配合总承包单位完成突发事件的应急处置。</a:t>
                      </a:r>
                      <a:endParaRPr lang="zh-CN" altLang="en-US" sz="1100" b="1" i="0" kern="100" dirty="0">
                        <a:solidFill>
                          <a:srgbClr val="000000"/>
                        </a:solidFill>
                        <a:effectLst/>
                        <a:uFill>
                          <a:solidFill>
                            <a:srgbClr val="000000"/>
                          </a:solidFill>
                        </a:uFill>
                        <a:latin typeface="仿宋" panose="02010609060101010101" charset="-122"/>
                        <a:ea typeface="仿宋" panose="02010609060101010101" charset="-122"/>
                      </a:endParaRPr>
                    </a:p>
                  </a:txBody>
                  <a:tcPr marL="67945" marR="2540" marT="39370" anchor="ctr"/>
                </a:tc>
              </a:tr>
            </a:tbl>
          </a:graphicData>
        </a:graphic>
      </p:graphicFrame>
    </p:spTree>
  </p:cSld>
  <p:clrMapOvr>
    <a:masterClrMapping/>
  </p:clrMapOvr>
  <p:transition>
    <p:random/>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959850" y="104775"/>
            <a:ext cx="3108325" cy="352425"/>
          </a:xfrm>
          <a:prstGeom prst="rect">
            <a:avLst/>
          </a:prstGeom>
        </p:spPr>
      </p:pic>
      <p:sp>
        <p:nvSpPr>
          <p:cNvPr id="22" name="文本框 21"/>
          <p:cNvSpPr txBox="1"/>
          <p:nvPr/>
        </p:nvSpPr>
        <p:spPr>
          <a:xfrm>
            <a:off x="46" y="104951"/>
            <a:ext cx="5947410" cy="460375"/>
          </a:xfrm>
          <a:prstGeom prst="rect">
            <a:avLst/>
          </a:prstGeom>
          <a:noFill/>
        </p:spPr>
        <p:txBody>
          <a:bodyPr wrap="square" rtlCol="0">
            <a:spAutoFit/>
          </a:bodyPr>
          <a:lstStyle/>
          <a:p>
            <a:r>
              <a:rPr lang="zh-CN" altLang="en-US" sz="2400" b="1" dirty="0">
                <a:latin typeface="仿宋" panose="02010609060101010101" charset="-122"/>
                <a:ea typeface="仿宋" panose="02010609060101010101" charset="-122"/>
                <a:sym typeface="+mn-ea"/>
              </a:rPr>
              <a:t>《职业健康安全生产管理手册》解读</a:t>
            </a:r>
            <a:endParaRPr lang="zh-CN" altLang="en-US" sz="2400" b="1" dirty="0">
              <a:latin typeface="仿宋" panose="02010609060101010101" charset="-122"/>
              <a:ea typeface="仿宋" panose="02010609060101010101" charset="-122"/>
            </a:endParaRPr>
          </a:p>
        </p:txBody>
      </p:sp>
      <p:sp>
        <p:nvSpPr>
          <p:cNvPr id="10" name="文本框 9"/>
          <p:cNvSpPr txBox="1"/>
          <p:nvPr/>
        </p:nvSpPr>
        <p:spPr>
          <a:xfrm>
            <a:off x="62231" y="781050"/>
            <a:ext cx="5167174" cy="481863"/>
          </a:xfrm>
          <a:prstGeom prst="rect">
            <a:avLst/>
          </a:prstGeom>
          <a:noFill/>
        </p:spPr>
        <p:txBody>
          <a:bodyPr wrap="square" rtlCol="0">
            <a:spAutoFit/>
          </a:bodyPr>
          <a:lstStyle/>
          <a:p>
            <a:pPr>
              <a:lnSpc>
                <a:spcPct val="150000"/>
              </a:lnSpc>
            </a:pPr>
            <a:r>
              <a:rPr lang="en-US" altLang="zh-CN" sz="2000" b="1" dirty="0">
                <a:solidFill>
                  <a:schemeClr val="tx1"/>
                </a:solidFill>
                <a:latin typeface="仿宋" panose="02010609060101010101" charset="-122"/>
                <a:ea typeface="仿宋" panose="02010609060101010101" charset="-122"/>
                <a:cs typeface="仿宋" panose="02010609060101010101" charset="-122"/>
              </a:rPr>
              <a:t>3.4.15  </a:t>
            </a:r>
            <a:r>
              <a:rPr lang="zh-CN" altLang="en-US" sz="2000" b="1" dirty="0">
                <a:solidFill>
                  <a:schemeClr val="tx1"/>
                </a:solidFill>
                <a:latin typeface="仿宋" panose="02010609060101010101" charset="-122"/>
                <a:ea typeface="仿宋" panose="02010609060101010101" charset="-122"/>
                <a:cs typeface="仿宋" panose="02010609060101010101" charset="-122"/>
              </a:rPr>
              <a:t>创优</a:t>
            </a:r>
            <a:r>
              <a:rPr lang="zh-CN" altLang="en-US" sz="2000" b="1" dirty="0">
                <a:latin typeface="仿宋" panose="02010609060101010101" charset="-122"/>
                <a:ea typeface="仿宋" panose="02010609060101010101" charset="-122"/>
                <a:cs typeface="仿宋" panose="02010609060101010101" charset="-122"/>
              </a:rPr>
              <a:t>管理</a:t>
            </a:r>
            <a:endParaRPr lang="zh-CN" altLang="en-US" sz="2000" b="1" dirty="0">
              <a:solidFill>
                <a:schemeClr val="tx1"/>
              </a:solidFill>
              <a:latin typeface="仿宋" panose="02010609060101010101" charset="-122"/>
              <a:ea typeface="仿宋" panose="02010609060101010101" charset="-122"/>
              <a:cs typeface="仿宋" panose="02010609060101010101" charset="-122"/>
              <a:sym typeface="+mn-ea"/>
            </a:endParaRPr>
          </a:p>
        </p:txBody>
      </p:sp>
      <p:sp>
        <p:nvSpPr>
          <p:cNvPr id="11" name="文本框 10"/>
          <p:cNvSpPr txBox="1"/>
          <p:nvPr/>
        </p:nvSpPr>
        <p:spPr>
          <a:xfrm>
            <a:off x="372286" y="1280289"/>
            <a:ext cx="11026183" cy="403957"/>
          </a:xfrm>
          <a:prstGeom prst="rect">
            <a:avLst/>
          </a:prstGeom>
          <a:noFill/>
        </p:spPr>
        <p:txBody>
          <a:bodyPr wrap="square" rtlCol="0">
            <a:spAutoFit/>
          </a:bodyPr>
          <a:lstStyle/>
          <a:p>
            <a:pPr>
              <a:lnSpc>
                <a:spcPct val="150000"/>
              </a:lnSpc>
            </a:pPr>
            <a:r>
              <a:rPr lang="zh-CN" altLang="en-US" sz="1600" b="1" dirty="0">
                <a:latin typeface="仿宋" panose="02010609060101010101" charset="-122"/>
                <a:ea typeface="仿宋" panose="02010609060101010101" charset="-122"/>
                <a:cs typeface="仿宋" panose="02010609060101010101" charset="-122"/>
                <a:sym typeface="+mn-ea"/>
              </a:rPr>
              <a:t>（</a:t>
            </a:r>
            <a:r>
              <a:rPr lang="en-US" altLang="zh-CN" sz="1600" b="1" dirty="0">
                <a:latin typeface="仿宋" panose="02010609060101010101" charset="-122"/>
                <a:ea typeface="仿宋" panose="02010609060101010101" charset="-122"/>
                <a:cs typeface="仿宋" panose="02010609060101010101" charset="-122"/>
                <a:sym typeface="+mn-ea"/>
              </a:rPr>
              <a:t>1</a:t>
            </a:r>
            <a:r>
              <a:rPr lang="zh-CN" altLang="en-US" sz="1600" b="1" dirty="0">
                <a:latin typeface="仿宋" panose="02010609060101010101" charset="-122"/>
                <a:ea typeface="仿宋" panose="02010609060101010101" charset="-122"/>
                <a:cs typeface="仿宋" panose="02010609060101010101" charset="-122"/>
                <a:sym typeface="+mn-ea"/>
              </a:rPr>
              <a:t>）管理要求</a:t>
            </a:r>
            <a:endParaRPr lang="en-US" altLang="zh-CN" sz="1600" b="1" dirty="0">
              <a:latin typeface="仿宋" panose="02010609060101010101" charset="-122"/>
              <a:ea typeface="仿宋" panose="02010609060101010101" charset="-122"/>
              <a:cs typeface="仿宋" panose="02010609060101010101" charset="-122"/>
              <a:sym typeface="+mn-ea"/>
            </a:endParaRPr>
          </a:p>
        </p:txBody>
      </p:sp>
      <p:graphicFrame>
        <p:nvGraphicFramePr>
          <p:cNvPr id="7" name="表格 6"/>
          <p:cNvGraphicFramePr>
            <a:graphicFrameLocks noGrp="1"/>
          </p:cNvGraphicFramePr>
          <p:nvPr>
            <p:custDataLst>
              <p:tags r:id="rId2"/>
            </p:custDataLst>
          </p:nvPr>
        </p:nvGraphicFramePr>
        <p:xfrm>
          <a:off x="659354" y="2042534"/>
          <a:ext cx="10765478" cy="3093259"/>
        </p:xfrm>
        <a:graphic>
          <a:graphicData uri="http://schemas.openxmlformats.org/drawingml/2006/table">
            <a:tbl>
              <a:tblPr>
                <a:tableStyleId>{5C22544A-7EE6-4342-B048-85BDC9FD1C3A}</a:tableStyleId>
              </a:tblPr>
              <a:tblGrid>
                <a:gridCol w="712470"/>
                <a:gridCol w="1151890"/>
                <a:gridCol w="2273623"/>
                <a:gridCol w="1529978"/>
                <a:gridCol w="1529255"/>
                <a:gridCol w="1618593"/>
                <a:gridCol w="1949669"/>
              </a:tblGrid>
              <a:tr h="435302">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序号</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关键活动</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管理要求</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时间要求</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主责部门</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相关部门</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c>
                  <a:txBody>
                    <a:bodyPr/>
                    <a:lstStyle/>
                    <a:p>
                      <a:pPr marL="17780" marR="0" indent="0" algn="ctr">
                        <a:lnSpc>
                          <a:spcPct val="150000"/>
                        </a:lnSpc>
                        <a:spcAft>
                          <a:spcPts val="0"/>
                        </a:spcAft>
                      </a:pPr>
                      <a:r>
                        <a:rPr lang="zh-CN" altLang="en-US" sz="1600" b="1" kern="100" dirty="0">
                          <a:solidFill>
                            <a:schemeClr val="bg1"/>
                          </a:solidFill>
                          <a:effectLst/>
                          <a:latin typeface="仿宋" panose="02010609060101010101" charset="-122"/>
                          <a:ea typeface="仿宋" panose="02010609060101010101" charset="-122"/>
                        </a:rPr>
                        <a:t>工作文件</a:t>
                      </a:r>
                      <a:endParaRPr lang="zh-CN" altLang="en-US" sz="1600" b="1" kern="100" dirty="0">
                        <a:solidFill>
                          <a:schemeClr val="bg1"/>
                        </a:solidFill>
                        <a:effectLst/>
                        <a:latin typeface="仿宋" panose="02010609060101010101" charset="-122"/>
                        <a:ea typeface="仿宋" panose="02010609060101010101" charset="-122"/>
                      </a:endParaRPr>
                    </a:p>
                  </a:txBody>
                  <a:tcPr marL="67945" marR="85725" marT="43815" anchor="ctr">
                    <a:solidFill>
                      <a:srgbClr val="00AEEF"/>
                    </a:solidFill>
                  </a:tcPr>
                </a:tc>
              </a:tr>
              <a:tr h="480542">
                <a:tc>
                  <a:txBody>
                    <a:bodyPr/>
                    <a:lstStyle/>
                    <a:p>
                      <a:pPr marL="0" marR="381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1</a:t>
                      </a:r>
                      <a:endParaRPr lang="en-US" altLang="zh-CN" sz="1400" b="1" kern="100">
                        <a:solidFill>
                          <a:srgbClr val="000000"/>
                        </a:solidFill>
                        <a:effectLst/>
                        <a:latin typeface="仿宋" panose="02010609060101010101" charset="-122"/>
                        <a:ea typeface="仿宋" panose="02010609060101010101" charset="-122"/>
                      </a:endParaRPr>
                    </a:p>
                  </a:txBody>
                  <a:tcPr marL="12065" marR="12700" marT="40005" anchor="ctr"/>
                </a:tc>
                <a:tc>
                  <a:txBody>
                    <a:bodyPr/>
                    <a:lstStyle/>
                    <a:p>
                      <a:pPr marL="0"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安全文明工地</a:t>
                      </a:r>
                      <a:endParaRPr lang="zh-CN" altLang="en-US" sz="1400" b="1" kern="100">
                        <a:solidFill>
                          <a:srgbClr val="000000"/>
                        </a:solidFill>
                        <a:effectLst/>
                        <a:latin typeface="仿宋" panose="02010609060101010101" charset="-122"/>
                        <a:ea typeface="仿宋" panose="02010609060101010101" charset="-122"/>
                      </a:endParaRPr>
                    </a:p>
                  </a:txBody>
                  <a:tcPr marL="12065" marR="12700" marT="40005" anchor="ctr"/>
                </a:tc>
                <a:tc>
                  <a:txBody>
                    <a:bodyPr/>
                    <a:lstStyle/>
                    <a:p>
                      <a:pPr marL="65405" marR="0" indent="0" algn="ctr">
                        <a:lnSpc>
                          <a:spcPct val="100000"/>
                        </a:lnSpc>
                        <a:spcAft>
                          <a:spcPts val="0"/>
                        </a:spcAft>
                      </a:pPr>
                      <a:r>
                        <a:rPr lang="zh-CN" altLang="en-US" sz="1400" b="1" kern="100" dirty="0">
                          <a:solidFill>
                            <a:srgbClr val="000000"/>
                          </a:solidFill>
                          <a:effectLst/>
                          <a:latin typeface="仿宋" panose="02010609060101010101" charset="-122"/>
                          <a:ea typeface="仿宋" panose="02010609060101010101" charset="-122"/>
                        </a:rPr>
                        <a:t>按项目策划确定的目标。</a:t>
                      </a:r>
                      <a:endParaRPr lang="zh-CN" altLang="en-US" sz="1400" b="1" kern="100" dirty="0">
                        <a:solidFill>
                          <a:srgbClr val="000000"/>
                        </a:solidFill>
                        <a:effectLst/>
                        <a:latin typeface="仿宋" panose="02010609060101010101" charset="-122"/>
                        <a:ea typeface="仿宋" panose="02010609060101010101" charset="-122"/>
                      </a:endParaRPr>
                    </a:p>
                  </a:txBody>
                  <a:tcPr marL="12065" marR="12700" marT="40005" anchor="ctr"/>
                </a:tc>
                <a:tc rowSpan="3">
                  <a:txBody>
                    <a:bodyPr/>
                    <a:lstStyle/>
                    <a:p>
                      <a:pPr marL="0" marR="0" indent="0" algn="ctr">
                        <a:lnSpc>
                          <a:spcPct val="100000"/>
                        </a:lnSpc>
                        <a:spcAft>
                          <a:spcPts val="0"/>
                        </a:spcAft>
                      </a:pPr>
                      <a:r>
                        <a:rPr lang="zh-CN" altLang="en-US" sz="1400" b="1" kern="100" dirty="0">
                          <a:solidFill>
                            <a:srgbClr val="000000"/>
                          </a:solidFill>
                          <a:effectLst/>
                          <a:latin typeface="仿宋" panose="02010609060101010101" charset="-122"/>
                          <a:ea typeface="仿宋" panose="02010609060101010101" charset="-122"/>
                        </a:rPr>
                        <a:t>施工全过程</a:t>
                      </a:r>
                      <a:endParaRPr lang="zh-CN" altLang="en-US" sz="1400" b="1" kern="100" dirty="0">
                        <a:solidFill>
                          <a:srgbClr val="000000"/>
                        </a:solidFill>
                        <a:effectLst/>
                        <a:latin typeface="仿宋" panose="02010609060101010101" charset="-122"/>
                        <a:ea typeface="仿宋" panose="02010609060101010101" charset="-122"/>
                      </a:endParaRPr>
                    </a:p>
                  </a:txBody>
                  <a:tcPr marL="12065" marR="12700" marT="40005" anchor="ctr"/>
                </a:tc>
                <a:tc>
                  <a:txBody>
                    <a:bodyPr/>
                    <a:lstStyle/>
                    <a:p>
                      <a:pPr marL="81915"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项目经理</a:t>
                      </a:r>
                      <a:endParaRPr lang="zh-CN" altLang="en-US" sz="1400" b="1" kern="100">
                        <a:solidFill>
                          <a:srgbClr val="000000"/>
                        </a:solidFill>
                        <a:effectLst/>
                        <a:latin typeface="仿宋" panose="02010609060101010101" charset="-122"/>
                        <a:ea typeface="仿宋" panose="02010609060101010101" charset="-122"/>
                      </a:endParaRPr>
                    </a:p>
                  </a:txBody>
                  <a:tcPr marL="12065" marR="12700" marT="40005" anchor="ctr"/>
                </a:tc>
                <a:tc>
                  <a:txBody>
                    <a:bodyPr/>
                    <a:lstStyle/>
                    <a:p>
                      <a:pPr marL="0"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项目全体人员</a:t>
                      </a:r>
                      <a:endParaRPr lang="zh-CN" altLang="en-US" sz="1400" b="1" kern="100">
                        <a:solidFill>
                          <a:srgbClr val="000000"/>
                        </a:solidFill>
                        <a:effectLst/>
                        <a:latin typeface="仿宋" panose="02010609060101010101" charset="-122"/>
                        <a:ea typeface="仿宋" panose="02010609060101010101" charset="-122"/>
                      </a:endParaRPr>
                    </a:p>
                  </a:txBody>
                  <a:tcPr marL="12065" marR="12700" marT="40005" anchor="ctr"/>
                </a:tc>
                <a:tc>
                  <a:txBody>
                    <a:bodyPr/>
                    <a:lstStyle/>
                    <a:p>
                      <a:pPr marL="67310"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文明工地申报表</a:t>
                      </a:r>
                      <a:endParaRPr lang="zh-CN" altLang="en-US" sz="1400" b="1" kern="100">
                        <a:solidFill>
                          <a:srgbClr val="000000"/>
                        </a:solidFill>
                        <a:effectLst/>
                        <a:latin typeface="仿宋" panose="02010609060101010101" charset="-122"/>
                        <a:ea typeface="仿宋" panose="02010609060101010101" charset="-122"/>
                      </a:endParaRPr>
                    </a:p>
                  </a:txBody>
                  <a:tcPr marL="12065" marR="12700" marT="40005" anchor="ctr"/>
                </a:tc>
              </a:tr>
              <a:tr h="480542">
                <a:tc>
                  <a:txBody>
                    <a:bodyPr/>
                    <a:lstStyle/>
                    <a:p>
                      <a:pPr marL="0" marR="381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2</a:t>
                      </a:r>
                      <a:endParaRPr lang="en-US" altLang="zh-CN" sz="1400" b="1" kern="100">
                        <a:solidFill>
                          <a:srgbClr val="000000"/>
                        </a:solidFill>
                        <a:effectLst/>
                        <a:latin typeface="仿宋" panose="02010609060101010101" charset="-122"/>
                        <a:ea typeface="仿宋" panose="02010609060101010101" charset="-122"/>
                      </a:endParaRPr>
                    </a:p>
                  </a:txBody>
                  <a:tcPr marL="12065" marR="12700" marT="40005" anchor="ctr"/>
                </a:tc>
                <a:tc>
                  <a:txBody>
                    <a:bodyPr/>
                    <a:lstStyle/>
                    <a:p>
                      <a:pPr marL="0"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建设工程项目施工安全生产标准化工地</a:t>
                      </a:r>
                      <a:endParaRPr lang="zh-CN" altLang="en-US" sz="1400" b="1" kern="100">
                        <a:solidFill>
                          <a:srgbClr val="000000"/>
                        </a:solidFill>
                        <a:effectLst/>
                        <a:latin typeface="仿宋" panose="02010609060101010101" charset="-122"/>
                        <a:ea typeface="仿宋" panose="02010609060101010101" charset="-122"/>
                      </a:endParaRPr>
                    </a:p>
                  </a:txBody>
                  <a:tcPr marL="12065" marR="12700" marT="40005" anchor="ctr"/>
                </a:tc>
                <a:tc>
                  <a:txBody>
                    <a:bodyPr/>
                    <a:lstStyle/>
                    <a:p>
                      <a:pPr marL="0"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按项目策划确定的目标，并应创建局安全达标示范工程。</a:t>
                      </a:r>
                      <a:endParaRPr lang="zh-CN" altLang="en-US" sz="1400" b="1" kern="100">
                        <a:solidFill>
                          <a:srgbClr val="000000"/>
                        </a:solidFill>
                        <a:effectLst/>
                        <a:latin typeface="仿宋" panose="02010609060101010101" charset="-122"/>
                        <a:ea typeface="仿宋" panose="02010609060101010101" charset="-122"/>
                      </a:endParaRPr>
                    </a:p>
                  </a:txBody>
                  <a:tcPr marL="12065" marR="12700" marT="40005" anchor="ctr"/>
                </a:tc>
                <a:tc vMerge="1">
                  <a:tcPr marL="12065" marR="12700" marT="40005"/>
                </a:tc>
                <a:tc>
                  <a:txBody>
                    <a:bodyPr/>
                    <a:lstStyle/>
                    <a:p>
                      <a:pPr marL="81915"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项目经理</a:t>
                      </a:r>
                      <a:endParaRPr lang="zh-CN" altLang="en-US" sz="1400" b="1" kern="100">
                        <a:solidFill>
                          <a:srgbClr val="000000"/>
                        </a:solidFill>
                        <a:effectLst/>
                        <a:latin typeface="仿宋" panose="02010609060101010101" charset="-122"/>
                        <a:ea typeface="仿宋" panose="02010609060101010101" charset="-122"/>
                      </a:endParaRPr>
                    </a:p>
                  </a:txBody>
                  <a:tcPr marL="12065" marR="12700" marT="40005" anchor="ctr"/>
                </a:tc>
                <a:tc>
                  <a:txBody>
                    <a:bodyPr/>
                    <a:lstStyle/>
                    <a:p>
                      <a:pPr marL="0"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项目全体人员</a:t>
                      </a:r>
                      <a:endParaRPr lang="zh-CN" altLang="en-US" sz="1400" b="1" kern="100">
                        <a:solidFill>
                          <a:srgbClr val="000000"/>
                        </a:solidFill>
                        <a:effectLst/>
                        <a:latin typeface="仿宋" panose="02010609060101010101" charset="-122"/>
                        <a:ea typeface="仿宋" panose="02010609060101010101" charset="-122"/>
                      </a:endParaRPr>
                    </a:p>
                  </a:txBody>
                  <a:tcPr marL="12065" marR="12700" marT="40005" anchor="ctr"/>
                </a:tc>
                <a:tc>
                  <a:txBody>
                    <a:bodyPr/>
                    <a:lstStyle/>
                    <a:p>
                      <a:pPr marL="0"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建设工程项目施工安全生产标准化工地申报表</a:t>
                      </a:r>
                      <a:endParaRPr lang="zh-CN" altLang="en-US" sz="1400" b="1" kern="100">
                        <a:solidFill>
                          <a:srgbClr val="000000"/>
                        </a:solidFill>
                        <a:effectLst/>
                        <a:latin typeface="仿宋" panose="02010609060101010101" charset="-122"/>
                        <a:ea typeface="仿宋" panose="02010609060101010101" charset="-122"/>
                      </a:endParaRPr>
                    </a:p>
                  </a:txBody>
                  <a:tcPr marL="12065" marR="12700" marT="40005" anchor="ctr"/>
                </a:tc>
              </a:tr>
              <a:tr h="480542">
                <a:tc>
                  <a:txBody>
                    <a:bodyPr/>
                    <a:lstStyle/>
                    <a:p>
                      <a:pPr marL="0" marR="381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3</a:t>
                      </a:r>
                      <a:endParaRPr lang="en-US" altLang="zh-CN" sz="1400" b="1" kern="100">
                        <a:solidFill>
                          <a:srgbClr val="000000"/>
                        </a:solidFill>
                        <a:effectLst/>
                        <a:latin typeface="仿宋" panose="02010609060101010101" charset="-122"/>
                        <a:ea typeface="仿宋" panose="02010609060101010101" charset="-122"/>
                      </a:endParaRPr>
                    </a:p>
                  </a:txBody>
                  <a:tcPr marL="12065" marR="12700" marT="40005" anchor="ctr"/>
                </a:tc>
                <a:tc>
                  <a:txBody>
                    <a:bodyPr/>
                    <a:lstStyle/>
                    <a:p>
                      <a:pPr marL="0"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局安全达标示范工程</a:t>
                      </a:r>
                      <a:endParaRPr lang="zh-CN" altLang="en-US" sz="1400" b="1" kern="100">
                        <a:solidFill>
                          <a:srgbClr val="000000"/>
                        </a:solidFill>
                        <a:effectLst/>
                        <a:latin typeface="仿宋" panose="02010609060101010101" charset="-122"/>
                        <a:ea typeface="仿宋" panose="02010609060101010101" charset="-122"/>
                      </a:endParaRPr>
                    </a:p>
                  </a:txBody>
                  <a:tcPr marL="12065" marR="12700" marT="40005" anchor="ctr"/>
                </a:tc>
                <a:tc>
                  <a:txBody>
                    <a:bodyPr/>
                    <a:lstStyle/>
                    <a:p>
                      <a:pPr marL="0"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执行中建八局</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安全达标示范工程创建活动指南</a:t>
                      </a:r>
                      <a:r>
                        <a:rPr lang="en-US" altLang="zh-CN" sz="1400" b="1" kern="100">
                          <a:solidFill>
                            <a:srgbClr val="000000"/>
                          </a:solidFill>
                          <a:effectLst/>
                          <a:latin typeface="仿宋" panose="02010609060101010101" charset="-122"/>
                          <a:ea typeface="仿宋" panose="02010609060101010101" charset="-122"/>
                        </a:rPr>
                        <a:t>》</a:t>
                      </a:r>
                      <a:r>
                        <a:rPr lang="zh-CN" altLang="en-US" sz="1400" b="1" kern="100">
                          <a:solidFill>
                            <a:srgbClr val="000000"/>
                          </a:solidFill>
                          <a:effectLst/>
                          <a:latin typeface="仿宋" panose="02010609060101010101" charset="-122"/>
                          <a:ea typeface="仿宋" panose="02010609060101010101" charset="-122"/>
                        </a:rPr>
                        <a:t>。</a:t>
                      </a:r>
                      <a:endParaRPr lang="zh-CN" altLang="en-US" sz="1400" b="1" kern="100">
                        <a:solidFill>
                          <a:srgbClr val="000000"/>
                        </a:solidFill>
                        <a:effectLst/>
                        <a:latin typeface="仿宋" panose="02010609060101010101" charset="-122"/>
                        <a:ea typeface="仿宋" panose="02010609060101010101" charset="-122"/>
                      </a:endParaRPr>
                    </a:p>
                  </a:txBody>
                  <a:tcPr marL="12065" marR="12700" marT="40005" anchor="ctr"/>
                </a:tc>
                <a:tc vMerge="1">
                  <a:tcPr marL="12065" marR="12700" marT="40005"/>
                </a:tc>
                <a:tc>
                  <a:txBody>
                    <a:bodyPr/>
                    <a:lstStyle/>
                    <a:p>
                      <a:pPr marL="81915"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项目经理</a:t>
                      </a:r>
                      <a:endParaRPr lang="zh-CN" altLang="en-US" sz="1400" b="1" kern="100">
                        <a:solidFill>
                          <a:srgbClr val="000000"/>
                        </a:solidFill>
                        <a:effectLst/>
                        <a:latin typeface="仿宋" panose="02010609060101010101" charset="-122"/>
                        <a:ea typeface="仿宋" panose="02010609060101010101" charset="-122"/>
                      </a:endParaRPr>
                    </a:p>
                  </a:txBody>
                  <a:tcPr marL="12065" marR="12700" marT="40005" anchor="ctr"/>
                </a:tc>
                <a:tc>
                  <a:txBody>
                    <a:bodyPr/>
                    <a:lstStyle/>
                    <a:p>
                      <a:pPr marL="0"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项目全体人员</a:t>
                      </a:r>
                      <a:endParaRPr lang="zh-CN" altLang="en-US" sz="1400" b="1" kern="100">
                        <a:solidFill>
                          <a:srgbClr val="000000"/>
                        </a:solidFill>
                        <a:effectLst/>
                        <a:latin typeface="仿宋" panose="02010609060101010101" charset="-122"/>
                        <a:ea typeface="仿宋" panose="02010609060101010101" charset="-122"/>
                      </a:endParaRPr>
                    </a:p>
                  </a:txBody>
                  <a:tcPr marL="12065" marR="12700" marT="40005" anchor="ctr"/>
                </a:tc>
                <a:tc>
                  <a:txBody>
                    <a:bodyPr/>
                    <a:lstStyle/>
                    <a:p>
                      <a:pPr marL="0"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安全达标示范工程考核评价表</a:t>
                      </a:r>
                      <a:endParaRPr lang="zh-CN" altLang="en-US" sz="1400" b="1" kern="100">
                        <a:solidFill>
                          <a:srgbClr val="000000"/>
                        </a:solidFill>
                        <a:effectLst/>
                        <a:latin typeface="仿宋" panose="02010609060101010101" charset="-122"/>
                        <a:ea typeface="仿宋" panose="02010609060101010101" charset="-122"/>
                      </a:endParaRPr>
                    </a:p>
                  </a:txBody>
                  <a:tcPr marL="12065" marR="12700" marT="40005" anchor="ctr"/>
                </a:tc>
              </a:tr>
              <a:tr h="480542">
                <a:tc>
                  <a:txBody>
                    <a:bodyPr/>
                    <a:lstStyle/>
                    <a:p>
                      <a:pPr marL="0" marR="381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4</a:t>
                      </a:r>
                      <a:endParaRPr lang="en-US" altLang="zh-CN" sz="1400" b="1" kern="100">
                        <a:solidFill>
                          <a:srgbClr val="000000"/>
                        </a:solidFill>
                        <a:effectLst/>
                        <a:latin typeface="仿宋" panose="02010609060101010101" charset="-122"/>
                        <a:ea typeface="仿宋" panose="02010609060101010101" charset="-122"/>
                      </a:endParaRPr>
                    </a:p>
                  </a:txBody>
                  <a:tcPr marL="12065" marR="12700" marT="40005" anchor="ctr"/>
                </a:tc>
                <a:tc>
                  <a:txBody>
                    <a:bodyPr/>
                    <a:lstStyle/>
                    <a:p>
                      <a:pPr marL="38735"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创优统计</a:t>
                      </a:r>
                      <a:endParaRPr lang="zh-CN" altLang="en-US" sz="1400" b="1" kern="100">
                        <a:solidFill>
                          <a:srgbClr val="000000"/>
                        </a:solidFill>
                        <a:effectLst/>
                        <a:latin typeface="仿宋" panose="02010609060101010101" charset="-122"/>
                        <a:ea typeface="仿宋" panose="02010609060101010101" charset="-122"/>
                      </a:endParaRPr>
                    </a:p>
                  </a:txBody>
                  <a:tcPr marL="12065" marR="12700" marT="40005" anchor="ctr"/>
                </a:tc>
                <a:tc>
                  <a:txBody>
                    <a:bodyPr/>
                    <a:lstStyle/>
                    <a:p>
                      <a:pPr marL="0"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省级及以上安全文明工地应逐级报至局安全生产监督管理部门，地市级文明工地应逐级报至公司安监部</a:t>
                      </a:r>
                      <a:endParaRPr lang="zh-CN" altLang="en-US" sz="1400" b="1" kern="100">
                        <a:solidFill>
                          <a:srgbClr val="000000"/>
                        </a:solidFill>
                        <a:effectLst/>
                        <a:latin typeface="仿宋" panose="02010609060101010101" charset="-122"/>
                        <a:ea typeface="仿宋" panose="02010609060101010101" charset="-122"/>
                      </a:endParaRPr>
                    </a:p>
                  </a:txBody>
                  <a:tcPr marL="12065" marR="12700" marT="40005" anchor="ctr"/>
                </a:tc>
                <a:tc>
                  <a:txBody>
                    <a:bodyPr/>
                    <a:lstStyle/>
                    <a:p>
                      <a:pPr marL="0" marR="0" indent="0" algn="ctr">
                        <a:lnSpc>
                          <a:spcPct val="100000"/>
                        </a:lnSpc>
                        <a:spcAft>
                          <a:spcPts val="75"/>
                        </a:spcAft>
                      </a:pPr>
                      <a:r>
                        <a:rPr lang="zh-CN" altLang="en-US" sz="1400" b="1" kern="100">
                          <a:solidFill>
                            <a:srgbClr val="000000"/>
                          </a:solidFill>
                          <a:effectLst/>
                          <a:latin typeface="仿宋" panose="02010609060101010101" charset="-122"/>
                          <a:ea typeface="仿宋" panose="02010609060101010101" charset="-122"/>
                        </a:rPr>
                        <a:t>文件、证书下发后</a:t>
                      </a:r>
                      <a:endParaRPr lang="zh-CN" altLang="en-US" sz="1400" b="1" kern="100">
                        <a:solidFill>
                          <a:srgbClr val="000000"/>
                        </a:solidFill>
                        <a:effectLst/>
                        <a:latin typeface="仿宋" panose="02010609060101010101" charset="-122"/>
                        <a:ea typeface="仿宋" panose="02010609060101010101" charset="-122"/>
                      </a:endParaRPr>
                    </a:p>
                    <a:p>
                      <a:pPr marL="75565" marR="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1 </a:t>
                      </a:r>
                      <a:r>
                        <a:rPr lang="zh-CN" altLang="en-US" sz="1400" b="1" kern="100">
                          <a:solidFill>
                            <a:srgbClr val="000000"/>
                          </a:solidFill>
                          <a:effectLst/>
                          <a:latin typeface="仿宋" panose="02010609060101010101" charset="-122"/>
                          <a:ea typeface="仿宋" panose="02010609060101010101" charset="-122"/>
                        </a:rPr>
                        <a:t>周内</a:t>
                      </a:r>
                      <a:endParaRPr lang="zh-CN" altLang="en-US" sz="1400" b="1" kern="100">
                        <a:solidFill>
                          <a:srgbClr val="000000"/>
                        </a:solidFill>
                        <a:effectLst/>
                        <a:latin typeface="仿宋" panose="02010609060101010101" charset="-122"/>
                        <a:ea typeface="仿宋" panose="02010609060101010101" charset="-122"/>
                      </a:endParaRPr>
                    </a:p>
                  </a:txBody>
                  <a:tcPr marL="12065" marR="12700" marT="40005" anchor="ctr"/>
                </a:tc>
                <a:tc>
                  <a:txBody>
                    <a:bodyPr/>
                    <a:lstStyle/>
                    <a:p>
                      <a:pPr marL="0" marR="0" indent="0" algn="ctr">
                        <a:lnSpc>
                          <a:spcPct val="100000"/>
                        </a:lnSpc>
                        <a:spcAft>
                          <a:spcPts val="0"/>
                        </a:spcAft>
                      </a:pPr>
                      <a:r>
                        <a:rPr lang="zh-CN" altLang="en-US" sz="1400" b="1" kern="100">
                          <a:solidFill>
                            <a:srgbClr val="000000"/>
                          </a:solidFill>
                          <a:effectLst/>
                          <a:latin typeface="仿宋" panose="02010609060101010101" charset="-122"/>
                          <a:ea typeface="仿宋" panose="02010609060101010101" charset="-122"/>
                        </a:rPr>
                        <a:t>公司、分公司安监部门</a:t>
                      </a:r>
                      <a:endParaRPr lang="zh-CN" altLang="en-US" sz="1400" b="1" kern="100">
                        <a:solidFill>
                          <a:srgbClr val="000000"/>
                        </a:solidFill>
                        <a:effectLst/>
                        <a:latin typeface="仿宋" panose="02010609060101010101" charset="-122"/>
                        <a:ea typeface="仿宋" panose="02010609060101010101" charset="-122"/>
                      </a:endParaRPr>
                    </a:p>
                  </a:txBody>
                  <a:tcPr marL="12065" marR="12700" marT="40005" anchor="ctr"/>
                </a:tc>
                <a:tc>
                  <a:txBody>
                    <a:bodyPr/>
                    <a:lstStyle/>
                    <a:p>
                      <a:pPr marL="0" marR="0" indent="0" algn="ctr">
                        <a:lnSpc>
                          <a:spcPct val="100000"/>
                        </a:lnSpc>
                        <a:spcAft>
                          <a:spcPts val="0"/>
                        </a:spcAft>
                      </a:pPr>
                      <a:r>
                        <a:rPr lang="en-US" altLang="zh-CN" sz="1400" b="1" kern="100">
                          <a:solidFill>
                            <a:srgbClr val="000000"/>
                          </a:solidFill>
                          <a:effectLst/>
                          <a:latin typeface="仿宋" panose="02010609060101010101" charset="-122"/>
                          <a:ea typeface="仿宋" panose="02010609060101010101" charset="-122"/>
                        </a:rPr>
                        <a:t>-</a:t>
                      </a:r>
                      <a:endParaRPr lang="en-US" altLang="zh-CN" sz="1400" b="1" kern="100">
                        <a:solidFill>
                          <a:srgbClr val="000000"/>
                        </a:solidFill>
                        <a:effectLst/>
                        <a:latin typeface="仿宋" panose="02010609060101010101" charset="-122"/>
                        <a:ea typeface="仿宋" panose="02010609060101010101" charset="-122"/>
                      </a:endParaRPr>
                    </a:p>
                  </a:txBody>
                  <a:tcPr marL="12065" marR="12700" marT="40005" anchor="ctr"/>
                </a:tc>
                <a:tc>
                  <a:txBody>
                    <a:bodyPr/>
                    <a:lstStyle/>
                    <a:p>
                      <a:pPr marL="67310" marR="0" indent="0" algn="ctr">
                        <a:lnSpc>
                          <a:spcPct val="100000"/>
                        </a:lnSpc>
                        <a:spcAft>
                          <a:spcPts val="0"/>
                        </a:spcAft>
                      </a:pPr>
                      <a:r>
                        <a:rPr lang="zh-CN" altLang="en-US" sz="1400" b="1" kern="100" dirty="0">
                          <a:solidFill>
                            <a:srgbClr val="000000"/>
                          </a:solidFill>
                          <a:effectLst/>
                          <a:latin typeface="仿宋" panose="02010609060101010101" charset="-122"/>
                          <a:ea typeface="仿宋" panose="02010609060101010101" charset="-122"/>
                        </a:rPr>
                        <a:t>安全创优统计表</a:t>
                      </a:r>
                      <a:endParaRPr lang="zh-CN" altLang="en-US" sz="1400" b="1" kern="100" dirty="0">
                        <a:solidFill>
                          <a:srgbClr val="000000"/>
                        </a:solidFill>
                        <a:effectLst/>
                        <a:latin typeface="仿宋" panose="02010609060101010101" charset="-122"/>
                        <a:ea typeface="仿宋" panose="02010609060101010101" charset="-122"/>
                      </a:endParaRPr>
                    </a:p>
                  </a:txBody>
                  <a:tcPr marL="12065" marR="12700" marT="40005" anchor="ctr"/>
                </a:tc>
              </a:tr>
            </a:tbl>
          </a:graphicData>
        </a:graphic>
      </p:graphicFrame>
    </p:spTree>
  </p:cSld>
  <p:clrMapOvr>
    <a:masterClrMapping/>
  </p:clrMapOvr>
  <p:transition>
    <p:random/>
  </p:transition>
</p:sld>
</file>

<file path=ppt/tags/tag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0.xml><?xml version="1.0" encoding="utf-8"?>
<p:tagLst xmlns:p="http://schemas.openxmlformats.org/presentationml/2006/main">
  <p:tag name="REFSHAPE" val="201279084"/>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2_4_1"/>
  <p:tag name="KSO_WM_UNIT_ID" val="diagram20205920_4*n_h_h_i*1_2_4_1"/>
  <p:tag name="KSO_WM_TEMPLATE_CATEGORY" val="diagram"/>
  <p:tag name="KSO_WM_TEMPLATE_INDEX" val="20205920"/>
  <p:tag name="KSO_WM_UNIT_LAYERLEVEL" val="1_1_1_1"/>
  <p:tag name="KSO_WM_TAG_VERSION" val="1.0"/>
  <p:tag name="KSO_WM_BEAUTIFY_FLAG" val="#wm#"/>
  <p:tag name="KSO_WM_UNIT_USESOURCEFORMAT_APPLY" val="1"/>
  <p:tag name="KSO_WM_UNIT_TEXT_FILL_FORE_SCHEMECOLOR_INDEX" val="14"/>
  <p:tag name="KSO_WM_UNIT_TEXT_FILL_TYPE" val="1"/>
</p:tagLst>
</file>

<file path=ppt/tags/tag101.xml><?xml version="1.0" encoding="utf-8"?>
<p:tagLst xmlns:p="http://schemas.openxmlformats.org/presentationml/2006/main">
  <p:tag name="KSO_WM_SLIDE_ITEM_CNT" val="4"/>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2"/>
  <p:tag name="KSO_WM_UNIT_ID" val="diagram20160803_5*n_h_i*1_2_2"/>
  <p:tag name="KSO_WM_TEMPLATE_CATEGORY" val="diagram"/>
  <p:tag name="KSO_WM_TEMPLATE_INDEX" val="20160803"/>
  <p:tag name="KSO_WM_UNIT_LAYERLEVEL" val="1_1_1"/>
  <p:tag name="KSO_WM_TAG_VERSION" val="1.0"/>
  <p:tag name="KSO_WM_BEAUTIFY_FLAG" val="#wm#"/>
  <p:tag name="KSO_WM_UNIT_USESOURCEFORMAT_APPLY" val="1"/>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3"/>
  <p:tag name="KSO_WM_UNIT_ID" val="diagram20160803_5*n_h_i*1_2_3"/>
  <p:tag name="KSO_WM_TEMPLATE_CATEGORY" val="diagram"/>
  <p:tag name="KSO_WM_TEMPLATE_INDEX" val="20160803"/>
  <p:tag name="KSO_WM_UNIT_LAYERLEVEL" val="1_1_1"/>
  <p:tag name="KSO_WM_TAG_VERSION" val="1.0"/>
  <p:tag name="KSO_WM_BEAUTIFY_FLAG" val="#wm#"/>
  <p:tag name="KSO_WM_UNIT_USESOURCEFORMAT_APPLY" val="1"/>
  <p:tag name="KSO_WM_UNIT_FILL_FORE_SCHEMECOLOR_INDEX" val="5"/>
  <p:tag name="KSO_WM_UNIT_FILL_TYPE" val="1"/>
  <p:tag name="KSO_WM_UNIT_TEXT_FILL_FORE_SCHEMECOLOR_INDEX" val="13"/>
  <p:tag name="KSO_WM_UNIT_TEXT_FILL_TYPE"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4"/>
  <p:tag name="KSO_WM_UNIT_ID" val="diagram20160803_5*n_h_i*1_2_4"/>
  <p:tag name="KSO_WM_TEMPLATE_CATEGORY" val="diagram"/>
  <p:tag name="KSO_WM_TEMPLATE_INDEX" val="20160803"/>
  <p:tag name="KSO_WM_UNIT_LAYERLEVEL" val="1_1_1"/>
  <p:tag name="KSO_WM_TAG_VERSION" val="1.0"/>
  <p:tag name="KSO_WM_BEAUTIFY_FLAG" val="#wm#"/>
  <p:tag name="KSO_WM_UNIT_USESOURCEFORMAT_APPLY" val="1"/>
  <p:tag name="KSO_WM_UNIT_FILL_FORE_SCHEMECOLOR_INDEX" val="5"/>
  <p:tag name="KSO_WM_UNIT_FILL_TYPE" val="1"/>
  <p:tag name="KSO_WM_UNIT_TEXT_FILL_FORE_SCHEMECOLOR_INDEX" val="2"/>
  <p:tag name="KSO_WM_UNIT_TEXT_FILL_TYPE" val="1"/>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5"/>
  <p:tag name="KSO_WM_UNIT_ID" val="diagram20160803_5*n_h_i*1_2_5"/>
  <p:tag name="KSO_WM_TEMPLATE_CATEGORY" val="diagram"/>
  <p:tag name="KSO_WM_TEMPLATE_INDEX" val="20160803"/>
  <p:tag name="KSO_WM_UNIT_LAYERLEVEL" val="1_1_1"/>
  <p:tag name="KSO_WM_TAG_VERSION" val="1.0"/>
  <p:tag name="KSO_WM_BEAUTIFY_FLAG" val="#wm#"/>
  <p:tag name="KSO_WM_UNIT_USESOURCEFORMAT_APPLY" val="1"/>
  <p:tag name="KSO_WM_UNIT_FILL_FORE_SCHEMECOLOR_INDEX" val="14"/>
  <p:tag name="KSO_WM_UNIT_FILL_TYPE" val="1"/>
  <p:tag name="KSO_WM_UNIT_LINE_FORE_SCHEMECOLOR_INDEX" val="5"/>
  <p:tag name="KSO_WM_UNIT_LINE_FILL_TYPE" val="2"/>
  <p:tag name="KSO_WM_UNIT_TEXT_FILL_FORE_SCHEMECOLOR_INDEX" val="13"/>
  <p:tag name="KSO_WM_UNIT_TEXT_FILL_TYPE" val="1"/>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6"/>
  <p:tag name="KSO_WM_UNIT_ID" val="diagram20160803_5*n_h_i*1_2_6"/>
  <p:tag name="KSO_WM_TEMPLATE_CATEGORY" val="diagram"/>
  <p:tag name="KSO_WM_TEMPLATE_INDEX" val="20160803"/>
  <p:tag name="KSO_WM_UNIT_LAYERLEVEL" val="1_1_1"/>
  <p:tag name="KSO_WM_TAG_VERSION" val="1.0"/>
  <p:tag name="KSO_WM_BEAUTIFY_FLAG" val="#wm#"/>
  <p:tag name="KSO_WM_UNIT_USESOURCEFORMAT_APPLY"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7"/>
  <p:tag name="KSO_WM_UNIT_ID" val="diagram20160803_5*n_h_i*1_2_7"/>
  <p:tag name="KSO_WM_TEMPLATE_CATEGORY" val="diagram"/>
  <p:tag name="KSO_WM_TEMPLATE_INDEX" val="20160803"/>
  <p:tag name="KSO_WM_UNIT_LAYERLEVEL" val="1_1_1"/>
  <p:tag name="KSO_WM_TAG_VERSION" val="1.0"/>
  <p:tag name="KSO_WM_BEAUTIFY_FLAG" val="#wm#"/>
  <p:tag name="KSO_WM_UNIT_USESOURCEFORMAT_APPLY" val="1"/>
  <p:tag name="KSO_WM_UNIT_FILL_FORE_SCHEMECOLOR_INDEX" val="13"/>
  <p:tag name="KSO_WM_UNIT_FILL_TYPE" val="1"/>
  <p:tag name="KSO_WM_UNIT_TEXT_FILL_FORE_SCHEMECOLOR_INDEX" val="2"/>
  <p:tag name="KSO_WM_UNIT_TEXT_FILL_TYPE" val="1"/>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8"/>
  <p:tag name="KSO_WM_UNIT_ID" val="diagram20160803_5*n_h_i*1_2_8"/>
  <p:tag name="KSO_WM_TEMPLATE_CATEGORY" val="diagram"/>
  <p:tag name="KSO_WM_TEMPLATE_INDEX" val="20160803"/>
  <p:tag name="KSO_WM_UNIT_LAYERLEVEL" val="1_1_1"/>
  <p:tag name="KSO_WM_TAG_VERSION" val="1.0"/>
  <p:tag name="KSO_WM_BEAUTIFY_FLAG" val="#wm#"/>
  <p:tag name="KSO_WM_UNIT_USESOURCEFORMAT_APPLY" val="1"/>
  <p:tag name="KSO_WM_UNIT_FILL_FORE_SCHEMECOLOR_INDEX" val="5"/>
  <p:tag name="KSO_WM_UNIT_FILL_TYPE" val="1"/>
  <p:tag name="KSO_WM_UNIT_TEXT_FILL_FORE_SCHEMECOLOR_INDEX" val="13"/>
  <p:tag name="KSO_WM_UNIT_TEXT_FILL_TYPE" val="1"/>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9"/>
  <p:tag name="KSO_WM_UNIT_ID" val="diagram20160803_5*n_h_i*1_2_9"/>
  <p:tag name="KSO_WM_TEMPLATE_CATEGORY" val="diagram"/>
  <p:tag name="KSO_WM_TEMPLATE_INDEX" val="20160803"/>
  <p:tag name="KSO_WM_UNIT_LAYERLEVEL" val="1_1_1"/>
  <p:tag name="KSO_WM_TAG_VERSION" val="1.0"/>
  <p:tag name="KSO_WM_BEAUTIFY_FLAG" val="#wm#"/>
  <p:tag name="KSO_WM_UNIT_USESOURCEFORMAT_APPLY" val="1"/>
  <p:tag name="KSO_WM_UNIT_SHADOW_SCHEMECOLOR_INDEX" val="16"/>
  <p:tag name="KSO_WM_UNIT_TEXT_FILL_FORE_SCHEMECOLOR_INDEX" val="13"/>
  <p:tag name="KSO_WM_UNIT_TEXT_FILL_TYPE" val="1"/>
</p:tagLst>
</file>

<file path=ppt/tags/tag11.xml><?xml version="1.0" encoding="utf-8"?>
<p:tagLst xmlns:p="http://schemas.openxmlformats.org/presentationml/2006/main">
  <p:tag name="REFSHAPE" val="199629316"/>
</p:tagLst>
</file>

<file path=ppt/tags/tag110.xml><?xml version="1.0" encoding="utf-8"?>
<p:tagLst xmlns:p="http://schemas.openxmlformats.org/presentationml/2006/main">
  <p:tag name="KSO_WM_UNIT_RELATE_UNITID" val="diagram160847_5*n_h_f*1_1_1"/>
  <p:tag name="KSO_WM_UNIT_HIGHLIGHT" val="0"/>
  <p:tag name="KSO_WM_UNIT_COMPATIBLE" val="0"/>
  <p:tag name="KSO_WM_UNIT_DIAGRAM_ISNUMVISUAL" val="0"/>
  <p:tag name="KSO_WM_UNIT_DIAGRAM_ISREFERUNIT" val="0"/>
  <p:tag name="KSO_WM_DIAGRAM_GROUP_CODE" val="n1-1"/>
  <p:tag name="KSO_WM_UNIT_TYPE" val="n_h_i"/>
  <p:tag name="KSO_WM_UNIT_INDEX" val="1_2_1"/>
  <p:tag name="KSO_WM_UNIT_ID" val="diagram20160803_5*n_h_i*1_2_1"/>
  <p:tag name="KSO_WM_TEMPLATE_CATEGORY" val="diagram"/>
  <p:tag name="KSO_WM_TEMPLATE_INDEX" val="20160803"/>
  <p:tag name="KSO_WM_UNIT_LAYERLEVEL" val="1_1_1"/>
  <p:tag name="KSO_WM_TAG_VERSION" val="1.0"/>
  <p:tag name="KSO_WM_BEAUTIFY_FLAG" val="#wm#"/>
  <p:tag name="KSO_WM_UNIT_USESOURCEFORMAT_APPLY" val="1"/>
  <p:tag name="KSO_WM_UNIT_SHADOW_SCHEMECOLOR_INDEX" val="16"/>
  <p:tag name="KSO_WM_UNIT_TEXT_FILL_FORE_SCHEMECOLOR_INDEX" val="14"/>
  <p:tag name="KSO_WM_UNIT_TEXT_FILL_TYPE" val="1"/>
</p:tagLst>
</file>

<file path=ppt/tags/tag111.xml><?xml version="1.0" encoding="utf-8"?>
<p:tagLst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n1-1"/>
  <p:tag name="KSO_WM_UNIT_TYPE" val="n_h_a"/>
  <p:tag name="KSO_WM_UNIT_INDEX" val="1_2_1"/>
  <p:tag name="KSO_WM_UNIT_ID" val="diagram20160803_5*n_h_a*1_2_1"/>
  <p:tag name="KSO_WM_TEMPLATE_CATEGORY" val="diagram"/>
  <p:tag name="KSO_WM_TEMPLATE_INDEX" val="20160803"/>
  <p:tag name="KSO_WM_UNIT_LAYERLEVEL" val="1_1_1"/>
  <p:tag name="KSO_WM_TAG_VERSION" val="1.0"/>
  <p:tag name="KSO_WM_BEAUTIFY_FLAG" val="#wm#"/>
  <p:tag name="KSO_WM_UNIT_PRESET_TEXT" val="添加标题"/>
  <p:tag name="KSO_WM_UNIT_USESOURCEFORMAT_APPLY" val="1"/>
  <p:tag name="KSO_WM_UNIT_SHADOW_SCHEMECOLOR_INDEX" val="16"/>
  <p:tag name="KSO_WM_UNIT_TEXT_FILL_FORE_SCHEMECOLOR_INDEX" val="14"/>
  <p:tag name="KSO_WM_UNIT_TEXT_FILL_TYPE"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1_1"/>
  <p:tag name="KSO_WM_UNIT_ID" val="diagram20160803_5*n_h_h_i*1_1_1_1"/>
  <p:tag name="KSO_WM_TEMPLATE_CATEGORY" val="diagram"/>
  <p:tag name="KSO_WM_TEMPLATE_INDEX" val="20160803"/>
  <p:tag name="KSO_WM_UNIT_LAYERLEVEL" val="1_1_1_1"/>
  <p:tag name="KSO_WM_TAG_VERSION" val="1.0"/>
  <p:tag name="KSO_WM_BEAUTIFY_FLAG" val="#wm#"/>
  <p:tag name="KSO_WM_UNIT_USESOURCEFORMAT_APPLY" val="1"/>
  <p:tag name="KSO_WM_UNIT_FILL_FORE_SCHEMECOLOR_INDEX" val="8"/>
  <p:tag name="KSO_WM_UNIT_FILL_TYPE" val="1"/>
  <p:tag name="KSO_WM_UNIT_TEXT_FILL_FORE_SCHEMECOLOR_INDEX" val="13"/>
  <p:tag name="KSO_WM_UNIT_TEXT_FILL_TYPE"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1_2"/>
  <p:tag name="KSO_WM_UNIT_ID" val="diagram20160803_5*n_h_h_i*1_1_1_2"/>
  <p:tag name="KSO_WM_TEMPLATE_CATEGORY" val="diagram"/>
  <p:tag name="KSO_WM_TEMPLATE_INDEX" val="20160803"/>
  <p:tag name="KSO_WM_UNIT_LAYERLEVEL" val="1_1_1_1"/>
  <p:tag name="KSO_WM_TAG_VERSION" val="1.0"/>
  <p:tag name="KSO_WM_BEAUTIFY_FLAG" val="#wm#"/>
  <p:tag name="KSO_WM_UNIT_USESOURCEFORMAT_APPLY" val="1"/>
  <p:tag name="KSO_WM_UNIT_FILL_FORE_SCHEMECOLOR_INDEX" val="5"/>
  <p:tag name="KSO_WM_UNIT_FILL_TYPE" val="1"/>
  <p:tag name="KSO_WM_UNIT_TEXT_FILL_FORE_SCHEMECOLOR_INDEX" val="13"/>
  <p:tag name="KSO_WM_UNIT_TEXT_FILL_TYPE" val="1"/>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1_3"/>
  <p:tag name="KSO_WM_UNIT_ID" val="diagram20160803_5*n_h_h_i*1_1_1_3"/>
  <p:tag name="KSO_WM_TEMPLATE_CATEGORY" val="diagram"/>
  <p:tag name="KSO_WM_TEMPLATE_INDEX" val="20160803"/>
  <p:tag name="KSO_WM_UNIT_LAYERLEVEL" val="1_1_1_1"/>
  <p:tag name="KSO_WM_TAG_VERSION" val="1.0"/>
  <p:tag name="KSO_WM_BEAUTIFY_FLAG" val="#wm#"/>
  <p:tag name="KSO_WM_UNIT_USESOURCEFORMAT_APPLY" val="1"/>
  <p:tag name="KSO_WM_UNIT_FILL_FORE_SCHEMECOLOR_INDEX" val="8"/>
  <p:tag name="KSO_WM_UNIT_FILL_TYPE" val="1"/>
  <p:tag name="KSO_WM_UNIT_TEXT_FILL_FORE_SCHEMECOLOR_INDEX" val="14"/>
  <p:tag name="KSO_WM_UNIT_TEXT_FILL_TYPE" val="1"/>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1_1_1"/>
  <p:tag name="KSO_WM_UNIT_ID" val="diagram20160803_5*n_h_h_i*1_1_1_1"/>
  <p:tag name="KSO_WM_TEMPLATE_CATEGORY" val="diagram"/>
  <p:tag name="KSO_WM_TEMPLATE_INDEX" val="20160803"/>
  <p:tag name="KSO_WM_UNIT_LAYERLEVEL" val="1_1_1_1"/>
  <p:tag name="KSO_WM_TAG_VERSION" val="1.0"/>
  <p:tag name="KSO_WM_BEAUTIFY_FLAG" val="#wm#"/>
  <p:tag name="KSO_WM_UNIT_USESOURCEFORMAT_APPLY" val="1"/>
  <p:tag name="KSO_WM_UNIT_TEXT_FILL_FORE_SCHEMECOLOR_INDEX" val="14"/>
  <p:tag name="KSO_WM_UNIT_TEXT_FILL_TYPE" val="1"/>
</p:tagLst>
</file>

<file path=ppt/tags/tag116.xml><?xml version="1.0" encoding="utf-8"?>
<p:tagLst xmlns:p="http://schemas.openxmlformats.org/presentationml/2006/main">
  <p:tag name="KSO_WM_UNIT_NOCLEAR" val="0"/>
  <p:tag name="KSO_WM_UNIT_VALUE" val="22"/>
  <p:tag name="KSO_WM_UNIT_HIGHLIGHT" val="0"/>
  <p:tag name="KSO_WM_UNIT_COMPATIBLE" val="0"/>
  <p:tag name="KSO_WM_UNIT_DIAGRAM_ISNUMVISUAL" val="0"/>
  <p:tag name="KSO_WM_UNIT_DIAGRAM_ISREFERUNIT" val="0"/>
  <p:tag name="KSO_WM_DIAGRAM_GROUP_CODE" val="n1-1"/>
  <p:tag name="KSO_WM_UNIT_TYPE" val="n_h_h_f"/>
  <p:tag name="KSO_WM_UNIT_INDEX" val="1_1_1_1"/>
  <p:tag name="KSO_WM_UNIT_ID" val="diagram20160803_5*n_h_h_f*1_1_1_1"/>
  <p:tag name="KSO_WM_TEMPLATE_CATEGORY" val="diagram"/>
  <p:tag name="KSO_WM_TEMPLATE_INDEX" val="20160803"/>
  <p:tag name="KSO_WM_UNIT_LAYERLEVEL" val="1_1_1_1"/>
  <p:tag name="KSO_WM_TAG_VERSION" val="1.0"/>
  <p:tag name="KSO_WM_BEAUTIFY_FLAG" val="#wm#"/>
  <p:tag name="KSO_WM_UNIT_PRESET_TEXT" val="单击此处添加文本具体内容"/>
  <p:tag name="KSO_WM_UNIT_USESOURCEFORMAT_APPLY" val="1"/>
</p:tagLst>
</file>

<file path=ppt/tags/tag117.xml><?xml version="1.0" encoding="utf-8"?>
<p:tagLst xmlns:p="http://schemas.openxmlformats.org/presentationml/2006/main">
  <p:tag name="KSO_WM_UNIT_VALUE" val="169*169"/>
  <p:tag name="KSO_WM_UNIT_HIGHLIGHT" val="0"/>
  <p:tag name="KSO_WM_UNIT_COMPATIBLE" val="0"/>
  <p:tag name="KSO_WM_UNIT_DIAGRAM_ISNUMVISUAL" val="0"/>
  <p:tag name="KSO_WM_UNIT_DIAGRAM_ISREFERUNIT" val="0"/>
  <p:tag name="KSO_WM_DIAGRAM_GROUP_CODE" val="n1-1"/>
  <p:tag name="KSO_WM_UNIT_TYPE" val="n_h_h_x"/>
  <p:tag name="KSO_WM_UNIT_INDEX" val="1_1_1_1"/>
  <p:tag name="KSO_WM_UNIT_ID" val="diagram20160803_5*n_h_h_x*1_1_1_1"/>
  <p:tag name="KSO_WM_TEMPLATE_CATEGORY" val="diagram"/>
  <p:tag name="KSO_WM_TEMPLATE_INDEX" val="20160803"/>
  <p:tag name="KSO_WM_UNIT_LAYERLEVEL" val="1_1_1_1"/>
  <p:tag name="KSO_WM_TAG_VERSION" val="1.0"/>
  <p:tag name="KSO_WM_BEAUTIFY_FLAG" val="#wm#"/>
  <p:tag name="KSO_WM_UNIT_USESOURCEFORMAT_APPLY" val="1"/>
  <p:tag name="KSO_WM_UNIT_FILL_FORE_SCHEMECOLOR_INDEX" val="14"/>
  <p:tag name="KSO_WM_UNIT_FILL_TYPE" val="1"/>
  <p:tag name="KSO_WM_UNIT_TEXT_FILL_FORE_SCHEMECOLOR_INDEX" val="13"/>
  <p:tag name="KSO_WM_UNIT_TEXT_FILL_TYPE" val="1"/>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2_1"/>
  <p:tag name="KSO_WM_UNIT_ID" val="diagram20160803_5*n_h_h_i*1_1_2_1"/>
  <p:tag name="KSO_WM_TEMPLATE_CATEGORY" val="diagram"/>
  <p:tag name="KSO_WM_TEMPLATE_INDEX" val="20160803"/>
  <p:tag name="KSO_WM_UNIT_LAYERLEVEL" val="1_1_1_1"/>
  <p:tag name="KSO_WM_TAG_VERSION" val="1.0"/>
  <p:tag name="KSO_WM_BEAUTIFY_FLAG" val="#wm#"/>
  <p:tag name="KSO_WM_UNIT_USESOURCEFORMAT_APPLY" val="1"/>
  <p:tag name="KSO_WM_UNIT_FILL_FORE_SCHEMECOLOR_INDEX" val="8"/>
  <p:tag name="KSO_WM_UNIT_FILL_TYPE" val="1"/>
  <p:tag name="KSO_WM_UNIT_TEXT_FILL_FORE_SCHEMECOLOR_INDEX" val="13"/>
  <p:tag name="KSO_WM_UNIT_TEXT_FILL_TYPE" val="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2_2"/>
  <p:tag name="KSO_WM_UNIT_ID" val="diagram20160803_5*n_h_h_i*1_1_2_2"/>
  <p:tag name="KSO_WM_TEMPLATE_CATEGORY" val="diagram"/>
  <p:tag name="KSO_WM_TEMPLATE_INDEX" val="20160803"/>
  <p:tag name="KSO_WM_UNIT_LAYERLEVEL" val="1_1_1_1"/>
  <p:tag name="KSO_WM_TAG_VERSION" val="1.0"/>
  <p:tag name="KSO_WM_BEAUTIFY_FLAG" val="#wm#"/>
  <p:tag name="KSO_WM_UNIT_USESOURCEFORMAT_APPLY" val="1"/>
  <p:tag name="KSO_WM_UNIT_FILL_FORE_SCHEMECOLOR_INDEX" val="5"/>
  <p:tag name="KSO_WM_UNIT_FILL_TYPE" val="1"/>
  <p:tag name="KSO_WM_UNIT_TEXT_FILL_FORE_SCHEMECOLOR_INDEX" val="13"/>
  <p:tag name="KSO_WM_UNIT_TEXT_FILL_TYPE" val="1"/>
</p:tagLst>
</file>

<file path=ppt/tags/tag12.xml><?xml version="1.0" encoding="utf-8"?>
<p:tagLst xmlns:p="http://schemas.openxmlformats.org/presentationml/2006/main">
  <p:tag name="REFSHAPE" val="199322028"/>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2_3"/>
  <p:tag name="KSO_WM_UNIT_ID" val="diagram20160803_5*n_h_h_i*1_1_2_3"/>
  <p:tag name="KSO_WM_TEMPLATE_CATEGORY" val="diagram"/>
  <p:tag name="KSO_WM_TEMPLATE_INDEX" val="20160803"/>
  <p:tag name="KSO_WM_UNIT_LAYERLEVEL" val="1_1_1_1"/>
  <p:tag name="KSO_WM_TAG_VERSION" val="1.0"/>
  <p:tag name="KSO_WM_BEAUTIFY_FLAG" val="#wm#"/>
  <p:tag name="KSO_WM_UNIT_USESOURCEFORMAT_APPLY" val="1"/>
  <p:tag name="KSO_WM_UNIT_FILL_FORE_SCHEMECOLOR_INDEX" val="8"/>
  <p:tag name="KSO_WM_UNIT_FILL_TYPE" val="1"/>
  <p:tag name="KSO_WM_UNIT_TEXT_FILL_FORE_SCHEMECOLOR_INDEX" val="14"/>
  <p:tag name="KSO_WM_UNIT_TEXT_FILL_TYPE" val="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1_2_1"/>
  <p:tag name="KSO_WM_UNIT_ID" val="diagram20160803_5*n_h_h_i*1_1_2_1"/>
  <p:tag name="KSO_WM_TEMPLATE_CATEGORY" val="diagram"/>
  <p:tag name="KSO_WM_TEMPLATE_INDEX" val="20160803"/>
  <p:tag name="KSO_WM_UNIT_LAYERLEVEL" val="1_1_1_1"/>
  <p:tag name="KSO_WM_TAG_VERSION" val="1.0"/>
  <p:tag name="KSO_WM_BEAUTIFY_FLAG" val="#wm#"/>
  <p:tag name="KSO_WM_UNIT_USESOURCEFORMAT_APPLY" val="1"/>
  <p:tag name="KSO_WM_UNIT_TEXT_FILL_FORE_SCHEMECOLOR_INDEX" val="14"/>
  <p:tag name="KSO_WM_UNIT_TEXT_FILL_TYPE" val="1"/>
</p:tagLst>
</file>

<file path=ppt/tags/tag122.xml><?xml version="1.0" encoding="utf-8"?>
<p:tagLst xmlns:p="http://schemas.openxmlformats.org/presentationml/2006/main">
  <p:tag name="KSO_WM_UNIT_NOCLEAR" val="0"/>
  <p:tag name="KSO_WM_UNIT_VALUE" val="26"/>
  <p:tag name="KSO_WM_UNIT_HIGHLIGHT" val="0"/>
  <p:tag name="KSO_WM_UNIT_COMPATIBLE" val="0"/>
  <p:tag name="KSO_WM_UNIT_DIAGRAM_ISNUMVISUAL" val="0"/>
  <p:tag name="KSO_WM_UNIT_DIAGRAM_ISREFERUNIT" val="0"/>
  <p:tag name="KSO_WM_DIAGRAM_GROUP_CODE" val="n1-1"/>
  <p:tag name="KSO_WM_UNIT_TYPE" val="n_h_h_f"/>
  <p:tag name="KSO_WM_UNIT_INDEX" val="1_1_2_1"/>
  <p:tag name="KSO_WM_UNIT_ID" val="diagram20160803_5*n_h_h_f*1_1_2_1"/>
  <p:tag name="KSO_WM_TEMPLATE_CATEGORY" val="diagram"/>
  <p:tag name="KSO_WM_TEMPLATE_INDEX" val="20160803"/>
  <p:tag name="KSO_WM_UNIT_LAYERLEVEL" val="1_1_1_1"/>
  <p:tag name="KSO_WM_TAG_VERSION" val="1.0"/>
  <p:tag name="KSO_WM_BEAUTIFY_FLAG" val="#wm#"/>
  <p:tag name="KSO_WM_UNIT_PRESET_TEXT" val="单击此处添加文本具体内容"/>
  <p:tag name="KSO_WM_UNIT_USESOURCEFORMAT_APPLY" val="1"/>
</p:tagLst>
</file>

<file path=ppt/tags/tag123.xml><?xml version="1.0" encoding="utf-8"?>
<p:tagLst xmlns:p="http://schemas.openxmlformats.org/presentationml/2006/main">
  <p:tag name="KSO_WM_UNIT_VALUE" val="169*169"/>
  <p:tag name="KSO_WM_UNIT_HIGHLIGHT" val="0"/>
  <p:tag name="KSO_WM_UNIT_COMPATIBLE" val="0"/>
  <p:tag name="KSO_WM_UNIT_DIAGRAM_ISNUMVISUAL" val="0"/>
  <p:tag name="KSO_WM_UNIT_DIAGRAM_ISREFERUNIT" val="0"/>
  <p:tag name="KSO_WM_DIAGRAM_GROUP_CODE" val="n1-1"/>
  <p:tag name="KSO_WM_UNIT_TYPE" val="n_h_h_x"/>
  <p:tag name="KSO_WM_UNIT_INDEX" val="1_1_2_1"/>
  <p:tag name="KSO_WM_UNIT_ID" val="diagram20160803_5*n_h_h_x*1_1_2_1"/>
  <p:tag name="KSO_WM_TEMPLATE_CATEGORY" val="diagram"/>
  <p:tag name="KSO_WM_TEMPLATE_INDEX" val="20160803"/>
  <p:tag name="KSO_WM_UNIT_LAYERLEVEL" val="1_1_1_1"/>
  <p:tag name="KSO_WM_TAG_VERSION" val="1.0"/>
  <p:tag name="KSO_WM_BEAUTIFY_FLAG" val="#wm#"/>
  <p:tag name="KSO_WM_UNIT_USESOURCEFORMAT_APPLY" val="1"/>
  <p:tag name="KSO_WM_UNIT_FILL_FORE_SCHEMECOLOR_INDEX" val="14"/>
  <p:tag name="KSO_WM_UNIT_FILL_TYPE" val="1"/>
  <p:tag name="KSO_WM_UNIT_TEXT_FILL_FORE_SCHEMECOLOR_INDEX" val="13"/>
  <p:tag name="KSO_WM_UNIT_TEXT_FILL_TYPE" val="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3_1"/>
  <p:tag name="KSO_WM_UNIT_ID" val="diagram20160803_5*n_h_h_i*1_1_3_1"/>
  <p:tag name="KSO_WM_TEMPLATE_CATEGORY" val="diagram"/>
  <p:tag name="KSO_WM_TEMPLATE_INDEX" val="20160803"/>
  <p:tag name="KSO_WM_UNIT_LAYERLEVEL" val="1_1_1_1"/>
  <p:tag name="KSO_WM_TAG_VERSION" val="1.0"/>
  <p:tag name="KSO_WM_BEAUTIFY_FLAG" val="#wm#"/>
  <p:tag name="KSO_WM_UNIT_USESOURCEFORMAT_APPLY" val="1"/>
  <p:tag name="KSO_WM_UNIT_FILL_FORE_SCHEMECOLOR_INDEX" val="8"/>
  <p:tag name="KSO_WM_UNIT_FILL_TYPE" val="1"/>
  <p:tag name="KSO_WM_UNIT_TEXT_FILL_FORE_SCHEMECOLOR_INDEX" val="13"/>
  <p:tag name="KSO_WM_UNIT_TEXT_FILL_TYPE" val="1"/>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3_2"/>
  <p:tag name="KSO_WM_UNIT_ID" val="diagram20160803_5*n_h_h_i*1_1_3_2"/>
  <p:tag name="KSO_WM_TEMPLATE_CATEGORY" val="diagram"/>
  <p:tag name="KSO_WM_TEMPLATE_INDEX" val="20160803"/>
  <p:tag name="KSO_WM_UNIT_LAYERLEVEL" val="1_1_1_1"/>
  <p:tag name="KSO_WM_TAG_VERSION" val="1.0"/>
  <p:tag name="KSO_WM_BEAUTIFY_FLAG" val="#wm#"/>
  <p:tag name="KSO_WM_UNIT_USESOURCEFORMAT_APPLY" val="1"/>
  <p:tag name="KSO_WM_UNIT_FILL_FORE_SCHEMECOLOR_INDEX" val="5"/>
  <p:tag name="KSO_WM_UNIT_FILL_TYPE" val="1"/>
  <p:tag name="KSO_WM_UNIT_TEXT_FILL_FORE_SCHEMECOLOR_INDEX" val="13"/>
  <p:tag name="KSO_WM_UNIT_TEXT_FILL_TYPE" val="1"/>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3_3"/>
  <p:tag name="KSO_WM_UNIT_ID" val="diagram20160803_5*n_h_h_i*1_1_3_3"/>
  <p:tag name="KSO_WM_TEMPLATE_CATEGORY" val="diagram"/>
  <p:tag name="KSO_WM_TEMPLATE_INDEX" val="20160803"/>
  <p:tag name="KSO_WM_UNIT_LAYERLEVEL" val="1_1_1_1"/>
  <p:tag name="KSO_WM_TAG_VERSION" val="1.0"/>
  <p:tag name="KSO_WM_BEAUTIFY_FLAG" val="#wm#"/>
  <p:tag name="KSO_WM_UNIT_USESOURCEFORMAT_APPLY" val="1"/>
  <p:tag name="KSO_WM_UNIT_FILL_FORE_SCHEMECOLOR_INDEX" val="8"/>
  <p:tag name="KSO_WM_UNIT_FILL_TYPE" val="1"/>
  <p:tag name="KSO_WM_UNIT_TEXT_FILL_FORE_SCHEMECOLOR_INDEX" val="14"/>
  <p:tag name="KSO_WM_UNIT_TEXT_FILL_TYPE" val="1"/>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1_3_1"/>
  <p:tag name="KSO_WM_UNIT_ID" val="diagram20160803_5*n_h_h_i*1_1_3_1"/>
  <p:tag name="KSO_WM_TEMPLATE_CATEGORY" val="diagram"/>
  <p:tag name="KSO_WM_TEMPLATE_INDEX" val="20160803"/>
  <p:tag name="KSO_WM_UNIT_LAYERLEVEL" val="1_1_1_1"/>
  <p:tag name="KSO_WM_TAG_VERSION" val="1.0"/>
  <p:tag name="KSO_WM_BEAUTIFY_FLAG" val="#wm#"/>
  <p:tag name="KSO_WM_UNIT_USESOURCEFORMAT_APPLY" val="1"/>
  <p:tag name="KSO_WM_UNIT_TEXT_FILL_FORE_SCHEMECOLOR_INDEX" val="14"/>
  <p:tag name="KSO_WM_UNIT_TEXT_FILL_TYPE" val="1"/>
</p:tagLst>
</file>

<file path=ppt/tags/tag128.xml><?xml version="1.0" encoding="utf-8"?>
<p:tagLst xmlns:p="http://schemas.openxmlformats.org/presentationml/2006/main">
  <p:tag name="KSO_WM_UNIT_NOCLEAR" val="0"/>
  <p:tag name="KSO_WM_UNIT_VALUE" val="22"/>
  <p:tag name="KSO_WM_UNIT_HIGHLIGHT" val="0"/>
  <p:tag name="KSO_WM_UNIT_COMPATIBLE" val="0"/>
  <p:tag name="KSO_WM_UNIT_DIAGRAM_ISNUMVISUAL" val="0"/>
  <p:tag name="KSO_WM_UNIT_DIAGRAM_ISREFERUNIT" val="0"/>
  <p:tag name="KSO_WM_DIAGRAM_GROUP_CODE" val="n1-1"/>
  <p:tag name="KSO_WM_UNIT_TYPE" val="n_h_h_f"/>
  <p:tag name="KSO_WM_UNIT_INDEX" val="1_1_3_1"/>
  <p:tag name="KSO_WM_UNIT_ID" val="diagram20160803_5*n_h_h_f*1_1_3_1"/>
  <p:tag name="KSO_WM_TEMPLATE_CATEGORY" val="diagram"/>
  <p:tag name="KSO_WM_TEMPLATE_INDEX" val="20160803"/>
  <p:tag name="KSO_WM_UNIT_LAYERLEVEL" val="1_1_1_1"/>
  <p:tag name="KSO_WM_TAG_VERSION" val="1.0"/>
  <p:tag name="KSO_WM_BEAUTIFY_FLAG" val="#wm#"/>
  <p:tag name="KSO_WM_UNIT_PRESET_TEXT" val="单击此处添加文本具体内容"/>
  <p:tag name="KSO_WM_UNIT_USESOURCEFORMAT_APPLY" val="1"/>
</p:tagLst>
</file>

<file path=ppt/tags/tag129.xml><?xml version="1.0" encoding="utf-8"?>
<p:tagLst xmlns:p="http://schemas.openxmlformats.org/presentationml/2006/main">
  <p:tag name="KSO_WM_UNIT_VALUE" val="167*169"/>
  <p:tag name="KSO_WM_UNIT_HIGHLIGHT" val="0"/>
  <p:tag name="KSO_WM_UNIT_COMPATIBLE" val="0"/>
  <p:tag name="KSO_WM_UNIT_DIAGRAM_ISNUMVISUAL" val="0"/>
  <p:tag name="KSO_WM_UNIT_DIAGRAM_ISREFERUNIT" val="0"/>
  <p:tag name="KSO_WM_DIAGRAM_GROUP_CODE" val="n1-1"/>
  <p:tag name="KSO_WM_UNIT_TYPE" val="n_h_h_x"/>
  <p:tag name="KSO_WM_UNIT_INDEX" val="1_1_3_1"/>
  <p:tag name="KSO_WM_UNIT_ID" val="diagram20160803_5*n_h_h_x*1_1_3_1"/>
  <p:tag name="KSO_WM_TEMPLATE_CATEGORY" val="diagram"/>
  <p:tag name="KSO_WM_TEMPLATE_INDEX" val="20160803"/>
  <p:tag name="KSO_WM_UNIT_LAYERLEVEL" val="1_1_1_1"/>
  <p:tag name="KSO_WM_TAG_VERSION" val="1.0"/>
  <p:tag name="KSO_WM_BEAUTIFY_FLAG" val="#wm#"/>
  <p:tag name="KSO_WM_UNIT_USESOURCEFORMAT_APPLY" val="1"/>
  <p:tag name="KSO_WM_UNIT_FILL_FORE_SCHEMECOLOR_INDEX" val="14"/>
  <p:tag name="KSO_WM_UNIT_FILL_TYPE" val="1"/>
  <p:tag name="KSO_WM_UNIT_TEXT_FILL_FORE_SCHEMECOLOR_INDEX" val="13"/>
  <p:tag name="KSO_WM_UNIT_TEXT_FILL_TYPE" val="1"/>
</p:tagLst>
</file>

<file path=ppt/tags/tag13.xml><?xml version="1.0" encoding="utf-8"?>
<p:tagLst xmlns:p="http://schemas.openxmlformats.org/presentationml/2006/main">
  <p:tag name="REFSHAPE" val="201279084"/>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5_1"/>
  <p:tag name="KSO_WM_UNIT_ID" val="diagram20160803_5*n_h_h_i*1_1_5_1"/>
  <p:tag name="KSO_WM_TEMPLATE_CATEGORY" val="diagram"/>
  <p:tag name="KSO_WM_TEMPLATE_INDEX" val="20160803"/>
  <p:tag name="KSO_WM_UNIT_LAYERLEVEL" val="1_1_1_1"/>
  <p:tag name="KSO_WM_TAG_VERSION" val="1.0"/>
  <p:tag name="KSO_WM_BEAUTIFY_FLAG" val="#wm#"/>
  <p:tag name="KSO_WM_UNIT_USESOURCEFORMAT_APPLY" val="1"/>
  <p:tag name="KSO_WM_UNIT_FILL_FORE_SCHEMECOLOR_INDEX" val="8"/>
  <p:tag name="KSO_WM_UNIT_FILL_TYPE" val="1"/>
  <p:tag name="KSO_WM_UNIT_TEXT_FILL_FORE_SCHEMECOLOR_INDEX" val="13"/>
  <p:tag name="KSO_WM_UNIT_TEXT_FILL_TYPE" val="1"/>
</p:tagLst>
</file>

<file path=ppt/tags/tag131.xml><?xml version="1.0" encoding="utf-8"?>
<p:tagLst xmlns:p="http://schemas.openxmlformats.org/presentationml/2006/main">
  <p:tag name="KSO_WM_UNIT_NOCLEAR" val="0"/>
  <p:tag name="KSO_WM_UNIT_VALUE" val="26"/>
  <p:tag name="KSO_WM_UNIT_HIGHLIGHT" val="0"/>
  <p:tag name="KSO_WM_UNIT_COMPATIBLE" val="0"/>
  <p:tag name="KSO_WM_UNIT_DIAGRAM_ISNUMVISUAL" val="0"/>
  <p:tag name="KSO_WM_UNIT_DIAGRAM_ISREFERUNIT" val="0"/>
  <p:tag name="KSO_WM_DIAGRAM_GROUP_CODE" val="n1-1"/>
  <p:tag name="KSO_WM_UNIT_TYPE" val="n_h_h_f"/>
  <p:tag name="KSO_WM_UNIT_INDEX" val="1_1_5_1"/>
  <p:tag name="KSO_WM_UNIT_ID" val="diagram20160803_5*n_h_h_f*1_1_5_1"/>
  <p:tag name="KSO_WM_TEMPLATE_CATEGORY" val="diagram"/>
  <p:tag name="KSO_WM_TEMPLATE_INDEX" val="20160803"/>
  <p:tag name="KSO_WM_UNIT_LAYERLEVEL" val="1_1_1_1"/>
  <p:tag name="KSO_WM_TAG_VERSION" val="1.0"/>
  <p:tag name="KSO_WM_BEAUTIFY_FLAG" val="#wm#"/>
  <p:tag name="KSO_WM_UNIT_PRESET_TEXT" val="单击此处添加文本具体内容"/>
  <p:tag name="KSO_WM_UNIT_USESOURCEFORMAT_APPLY" val="1"/>
  <p:tag name="KSO_WM_UNIT_TEXT_FILL_FORE_SCHEMECOLOR_INDEX" val="14"/>
  <p:tag name="KSO_WM_UNIT_TEXT_FILL_TYPE" val="1"/>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5_2"/>
  <p:tag name="KSO_WM_UNIT_ID" val="diagram20160803_5*n_h_h_i*1_1_5_2"/>
  <p:tag name="KSO_WM_TEMPLATE_CATEGORY" val="diagram"/>
  <p:tag name="KSO_WM_TEMPLATE_INDEX" val="20160803"/>
  <p:tag name="KSO_WM_UNIT_LAYERLEVEL" val="1_1_1_1"/>
  <p:tag name="KSO_WM_TAG_VERSION" val="1.0"/>
  <p:tag name="KSO_WM_BEAUTIFY_FLAG" val="#wm#"/>
  <p:tag name="KSO_WM_UNIT_USESOURCEFORMAT_APPLY" val="1"/>
  <p:tag name="KSO_WM_UNIT_FILL_FORE_SCHEMECOLOR_INDEX" val="5"/>
  <p:tag name="KSO_WM_UNIT_FILL_TYPE" val="1"/>
  <p:tag name="KSO_WM_UNIT_TEXT_FILL_FORE_SCHEMECOLOR_INDEX" val="13"/>
  <p:tag name="KSO_WM_UNIT_TEXT_FILL_TYPE" val="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5_3"/>
  <p:tag name="KSO_WM_UNIT_ID" val="diagram20160803_5*n_h_h_i*1_1_5_3"/>
  <p:tag name="KSO_WM_TEMPLATE_CATEGORY" val="diagram"/>
  <p:tag name="KSO_WM_TEMPLATE_INDEX" val="20160803"/>
  <p:tag name="KSO_WM_UNIT_LAYERLEVEL" val="1_1_1_1"/>
  <p:tag name="KSO_WM_TAG_VERSION" val="1.0"/>
  <p:tag name="KSO_WM_BEAUTIFY_FLAG" val="#wm#"/>
  <p:tag name="KSO_WM_UNIT_USESOURCEFORMAT_APPLY" val="1"/>
  <p:tag name="KSO_WM_UNIT_FILL_FORE_SCHEMECOLOR_INDEX" val="8"/>
  <p:tag name="KSO_WM_UNIT_FILL_TYPE" val="1"/>
  <p:tag name="KSO_WM_UNIT_TEXT_FILL_FORE_SCHEMECOLOR_INDEX" val="14"/>
  <p:tag name="KSO_WM_UNIT_TEXT_FILL_TYPE" val="1"/>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1_5_1"/>
  <p:tag name="KSO_WM_UNIT_ID" val="diagram20160803_5*n_h_h_i*1_1_5_1"/>
  <p:tag name="KSO_WM_TEMPLATE_CATEGORY" val="diagram"/>
  <p:tag name="KSO_WM_TEMPLATE_INDEX" val="20160803"/>
  <p:tag name="KSO_WM_UNIT_LAYERLEVEL" val="1_1_1_1"/>
  <p:tag name="KSO_WM_TAG_VERSION" val="1.0"/>
  <p:tag name="KSO_WM_BEAUTIFY_FLAG" val="#wm#"/>
  <p:tag name="KSO_WM_UNIT_USESOURCEFORMAT_APPLY" val="1"/>
  <p:tag name="KSO_WM_UNIT_TEXT_FILL_FORE_SCHEMECOLOR_INDEX" val="14"/>
  <p:tag name="KSO_WM_UNIT_TEXT_FILL_TYPE" val="1"/>
</p:tagLst>
</file>

<file path=ppt/tags/tag135.xml><?xml version="1.0" encoding="utf-8"?>
<p:tagLst xmlns:p="http://schemas.openxmlformats.org/presentationml/2006/main">
  <p:tag name="KSO_WM_UNIT_VALUE" val="169*169"/>
  <p:tag name="KSO_WM_UNIT_HIGHLIGHT" val="0"/>
  <p:tag name="KSO_WM_UNIT_COMPATIBLE" val="0"/>
  <p:tag name="KSO_WM_UNIT_DIAGRAM_ISNUMVISUAL" val="0"/>
  <p:tag name="KSO_WM_UNIT_DIAGRAM_ISREFERUNIT" val="0"/>
  <p:tag name="KSO_WM_DIAGRAM_GROUP_CODE" val="n1-1"/>
  <p:tag name="KSO_WM_UNIT_TYPE" val="n_h_h_x"/>
  <p:tag name="KSO_WM_UNIT_INDEX" val="1_1_5_1"/>
  <p:tag name="KSO_WM_UNIT_ID" val="diagram20160803_5*n_h_h_x*1_1_5_1"/>
  <p:tag name="KSO_WM_TEMPLATE_CATEGORY" val="diagram"/>
  <p:tag name="KSO_WM_TEMPLATE_INDEX" val="20160803"/>
  <p:tag name="KSO_WM_UNIT_LAYERLEVEL" val="1_1_1_1"/>
  <p:tag name="KSO_WM_TAG_VERSION" val="1.0"/>
  <p:tag name="KSO_WM_BEAUTIFY_FLAG" val="#wm#"/>
  <p:tag name="KSO_WM_UNIT_USESOURCEFORMAT_APPLY" val="1"/>
  <p:tag name="KSO_WM_UNIT_FILL_FORE_SCHEMECOLOR_INDEX" val="14"/>
  <p:tag name="KSO_WM_UNIT_FILL_TYPE" val="1"/>
  <p:tag name="KSO_WM_UNIT_TEXT_FILL_FORE_SCHEMECOLOR_INDEX" val="13"/>
  <p:tag name="KSO_WM_UNIT_TEXT_FILL_TYPE" val="1"/>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4_1"/>
  <p:tag name="KSO_WM_UNIT_ID" val="diagram20160803_5*n_h_h_i*1_1_4_1"/>
  <p:tag name="KSO_WM_TEMPLATE_CATEGORY" val="diagram"/>
  <p:tag name="KSO_WM_TEMPLATE_INDEX" val="20160803"/>
  <p:tag name="KSO_WM_UNIT_LAYERLEVEL" val="1_1_1_1"/>
  <p:tag name="KSO_WM_TAG_VERSION" val="1.0"/>
  <p:tag name="KSO_WM_BEAUTIFY_FLAG" val="#wm#"/>
  <p:tag name="KSO_WM_UNIT_USESOURCEFORMAT_APPLY" val="1"/>
  <p:tag name="KSO_WM_UNIT_FILL_FORE_SCHEMECOLOR_INDEX" val="8"/>
  <p:tag name="KSO_WM_UNIT_FILL_TYPE" val="1"/>
  <p:tag name="KSO_WM_UNIT_TEXT_FILL_FORE_SCHEMECOLOR_INDEX" val="13"/>
  <p:tag name="KSO_WM_UNIT_TEXT_FILL_TYPE" val="1"/>
</p:tagLst>
</file>

<file path=ppt/tags/tag137.xml><?xml version="1.0" encoding="utf-8"?>
<p:tagLst xmlns:p="http://schemas.openxmlformats.org/presentationml/2006/main">
  <p:tag name="KSO_WM_UNIT_NOCLEAR" val="0"/>
  <p:tag name="KSO_WM_UNIT_VALUE" val="22"/>
  <p:tag name="KSO_WM_UNIT_HIGHLIGHT" val="0"/>
  <p:tag name="KSO_WM_UNIT_COMPATIBLE" val="0"/>
  <p:tag name="KSO_WM_UNIT_DIAGRAM_ISNUMVISUAL" val="0"/>
  <p:tag name="KSO_WM_UNIT_DIAGRAM_ISREFERUNIT" val="0"/>
  <p:tag name="KSO_WM_DIAGRAM_GROUP_CODE" val="n1-1"/>
  <p:tag name="KSO_WM_UNIT_TYPE" val="n_h_h_f"/>
  <p:tag name="KSO_WM_UNIT_INDEX" val="1_1_4_1"/>
  <p:tag name="KSO_WM_UNIT_ID" val="diagram20160803_5*n_h_h_f*1_1_4_1"/>
  <p:tag name="KSO_WM_TEMPLATE_CATEGORY" val="diagram"/>
  <p:tag name="KSO_WM_TEMPLATE_INDEX" val="20160803"/>
  <p:tag name="KSO_WM_UNIT_LAYERLEVEL" val="1_1_1_1"/>
  <p:tag name="KSO_WM_TAG_VERSION" val="1.0"/>
  <p:tag name="KSO_WM_BEAUTIFY_FLAG" val="#wm#"/>
  <p:tag name="KSO_WM_UNIT_PRESET_TEXT" val="单击此处添加文本具体内容"/>
  <p:tag name="KSO_WM_UNIT_USESOURCEFORMAT_APPLY" val="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4_2"/>
  <p:tag name="KSO_WM_UNIT_ID" val="diagram20160803_5*n_h_h_i*1_1_4_2"/>
  <p:tag name="KSO_WM_TEMPLATE_CATEGORY" val="diagram"/>
  <p:tag name="KSO_WM_TEMPLATE_INDEX" val="20160803"/>
  <p:tag name="KSO_WM_UNIT_LAYERLEVEL" val="1_1_1_1"/>
  <p:tag name="KSO_WM_TAG_VERSION" val="1.0"/>
  <p:tag name="KSO_WM_BEAUTIFY_FLAG" val="#wm#"/>
  <p:tag name="KSO_WM_UNIT_USESOURCEFORMAT_APPLY" val="1"/>
  <p:tag name="KSO_WM_UNIT_FILL_FORE_SCHEMECOLOR_INDEX" val="5"/>
  <p:tag name="KSO_WM_UNIT_FILL_TYPE" val="1"/>
  <p:tag name="KSO_WM_UNIT_TEXT_FILL_FORE_SCHEMECOLOR_INDEX" val="13"/>
  <p:tag name="KSO_WM_UNIT_TEXT_FILL_TYPE" val="1"/>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4_3"/>
  <p:tag name="KSO_WM_UNIT_ID" val="diagram20160803_5*n_h_h_i*1_1_4_3"/>
  <p:tag name="KSO_WM_TEMPLATE_CATEGORY" val="diagram"/>
  <p:tag name="KSO_WM_TEMPLATE_INDEX" val="20160803"/>
  <p:tag name="KSO_WM_UNIT_LAYERLEVEL" val="1_1_1_1"/>
  <p:tag name="KSO_WM_TAG_VERSION" val="1.0"/>
  <p:tag name="KSO_WM_BEAUTIFY_FLAG" val="#wm#"/>
  <p:tag name="KSO_WM_UNIT_USESOURCEFORMAT_APPLY" val="1"/>
  <p:tag name="KSO_WM_UNIT_FILL_FORE_SCHEMECOLOR_INDEX" val="8"/>
  <p:tag name="KSO_WM_UNIT_FILL_TYPE" val="1"/>
  <p:tag name="KSO_WM_UNIT_TEXT_FILL_FORE_SCHEMECOLOR_INDEX" val="14"/>
  <p:tag name="KSO_WM_UNIT_TEXT_FILL_TYPE" val="1"/>
</p:tagLst>
</file>

<file path=ppt/tags/tag14.xml><?xml version="1.0" encoding="utf-8"?>
<p:tagLst xmlns:p="http://schemas.openxmlformats.org/presentationml/2006/main">
  <p:tag name="REFSHAPE" val="199629316"/>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1_4_1"/>
  <p:tag name="KSO_WM_UNIT_ID" val="diagram20160803_5*n_h_h_i*1_1_4_1"/>
  <p:tag name="KSO_WM_TEMPLATE_CATEGORY" val="diagram"/>
  <p:tag name="KSO_WM_TEMPLATE_INDEX" val="20160803"/>
  <p:tag name="KSO_WM_UNIT_LAYERLEVEL" val="1_1_1_1"/>
  <p:tag name="KSO_WM_TAG_VERSION" val="1.0"/>
  <p:tag name="KSO_WM_BEAUTIFY_FLAG" val="#wm#"/>
  <p:tag name="KSO_WM_UNIT_USESOURCEFORMAT_APPLY" val="1"/>
  <p:tag name="KSO_WM_UNIT_TEXT_FILL_FORE_SCHEMECOLOR_INDEX" val="14"/>
  <p:tag name="KSO_WM_UNIT_TEXT_FILL_TYPE" val="1"/>
</p:tagLst>
</file>

<file path=ppt/tags/tag141.xml><?xml version="1.0" encoding="utf-8"?>
<p:tagLst xmlns:p="http://schemas.openxmlformats.org/presentationml/2006/main">
  <p:tag name="KSO_WM_UNIT_VALUE" val="169*144"/>
  <p:tag name="KSO_WM_UNIT_HIGHLIGHT" val="0"/>
  <p:tag name="KSO_WM_UNIT_COMPATIBLE" val="0"/>
  <p:tag name="KSO_WM_UNIT_DIAGRAM_ISNUMVISUAL" val="0"/>
  <p:tag name="KSO_WM_UNIT_DIAGRAM_ISREFERUNIT" val="0"/>
  <p:tag name="KSO_WM_DIAGRAM_GROUP_CODE" val="n1-1"/>
  <p:tag name="KSO_WM_UNIT_TYPE" val="n_h_h_x"/>
  <p:tag name="KSO_WM_UNIT_INDEX" val="1_1_4_1"/>
  <p:tag name="KSO_WM_UNIT_ID" val="diagram20160803_5*n_h_h_x*1_1_4_1"/>
  <p:tag name="KSO_WM_TEMPLATE_CATEGORY" val="diagram"/>
  <p:tag name="KSO_WM_TEMPLATE_INDEX" val="20160803"/>
  <p:tag name="KSO_WM_UNIT_LAYERLEVEL" val="1_1_1_1"/>
  <p:tag name="KSO_WM_TAG_VERSION" val="1.0"/>
  <p:tag name="KSO_WM_BEAUTIFY_FLAG" val="#wm#"/>
  <p:tag name="KSO_WM_UNIT_USESOURCEFORMAT_APPLY" val="1"/>
  <p:tag name="KSO_WM_UNIT_FILL_FORE_SCHEMECOLOR_INDEX" val="14"/>
  <p:tag name="KSO_WM_UNIT_FILL_TYPE" val="1"/>
  <p:tag name="KSO_WM_UNIT_TEXT_FILL_FORE_SCHEMECOLOR_INDEX" val="13"/>
  <p:tag name="KSO_WM_UNIT_TEXT_FILL_TYPE" val="1"/>
</p:tagLst>
</file>

<file path=ppt/tags/tag142.xml><?xml version="1.0" encoding="utf-8"?>
<p:tagLst xmlns:p="http://schemas.openxmlformats.org/presentationml/2006/main">
  <p:tag name="KSO_WM_SLIDE_ITEM_CNT" val="5"/>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1"/>
  <p:tag name="KSO_WM_UNIT_ID" val="diagram20160892_4*n_h_i*1_2_1"/>
  <p:tag name="KSO_WM_TEMPLATE_CATEGORY" val="diagram"/>
  <p:tag name="KSO_WM_TEMPLATE_INDEX" val="20160892"/>
  <p:tag name="KSO_WM_UNIT_LAYERLEVEL" val="1_1_1"/>
  <p:tag name="KSO_WM_TAG_VERSION" val="1.0"/>
  <p:tag name="KSO_WM_BEAUTIFY_FLAG" val="#wm#"/>
  <p:tag name="KSO_WM_UNIT_USESOURCEFORMAT_APPLY" val="1"/>
  <p:tag name="KSO_WM_UNIT_FILL_FORE_SCHEMECOLOR_INDEX" val="14"/>
  <p:tag name="KSO_WM_UNIT_FILL_TYPE" val="1"/>
  <p:tag name="KSO_WM_UNIT_TEXT_FILL_FORE_SCHEMECOLOR_INDEX" val="2"/>
  <p:tag name="KSO_WM_UNIT_TEXT_FILL_TYPE" val="1"/>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1_1"/>
  <p:tag name="KSO_WM_UNIT_ID" val="diagram20160892_4*n_h_h_i*1_1_1_1"/>
  <p:tag name="KSO_WM_TEMPLATE_CATEGORY" val="diagram"/>
  <p:tag name="KSO_WM_TEMPLATE_INDEX" val="20160892"/>
  <p:tag name="KSO_WM_UNIT_LAYERLEVEL" val="1_1_1_1"/>
  <p:tag name="KSO_WM_TAG_VERSION" val="1.0"/>
  <p:tag name="KSO_WM_BEAUTIFY_FLAG" val="#wm#"/>
  <p:tag name="KSO_WM_UNIT_USESOURCEFORMAT_APPLY" val="1"/>
  <p:tag name="KSO_WM_UNIT_FILL_FORE_SCHEMECOLOR_INDEX" val="5"/>
  <p:tag name="KSO_WM_UNIT_FILL_TYPE" val="1"/>
  <p:tag name="KSO_WM_UNIT_TEXT_FILL_FORE_SCHEMECOLOR_INDEX" val="2"/>
  <p:tag name="KSO_WM_UNIT_TEXT_FILL_TYPE" val="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1_3"/>
  <p:tag name="KSO_WM_UNIT_ID" val="diagram20160892_4*n_h_h_i*1_1_1_3"/>
  <p:tag name="KSO_WM_TEMPLATE_CATEGORY" val="diagram"/>
  <p:tag name="KSO_WM_TEMPLATE_INDEX" val="20160892"/>
  <p:tag name="KSO_WM_UNIT_LAYERLEVEL" val="1_1_1_1"/>
  <p:tag name="KSO_WM_TAG_VERSION" val="1.0"/>
  <p:tag name="KSO_WM_BEAUTIFY_FLAG" val="#wm#"/>
  <p:tag name="KSO_WM_UNIT_USESOURCEFORMAT_APPLY" val="1"/>
  <p:tag name="KSO_WM_UNIT_FILL_FORE_SCHEMECOLOR_INDEX" val="5"/>
  <p:tag name="KSO_WM_UNIT_FILL_TYPE" val="1"/>
  <p:tag name="KSO_WM_UNIT_TEXT_FILL_FORE_SCHEMECOLOR_INDEX" val="2"/>
  <p:tag name="KSO_WM_UNIT_TEXT_FILL_TYPE" val="1"/>
</p:tagLst>
</file>

<file path=ppt/tags/tag146.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1_1_4"/>
  <p:tag name="KSO_WM_UNIT_ID" val="diagram20160892_4*n_h_h_i*1_1_1_4"/>
  <p:tag name="KSO_WM_TEMPLATE_CATEGORY" val="diagram"/>
  <p:tag name="KSO_WM_TEMPLATE_INDEX" val="20160892"/>
  <p:tag name="KSO_WM_UNIT_LAYERLEVEL" val="1_1_1_1"/>
  <p:tag name="KSO_WM_TAG_VERSION" val="1.0"/>
  <p:tag name="KSO_WM_BEAUTIFY_FLAG" val="#wm#"/>
  <p:tag name="KSO_WM_UNIT_USESOURCEFORMAT_APPLY" val="1"/>
  <p:tag name="KSO_WM_UNIT_TEXT_FILL_FORE_SCHEMECOLOR_INDEX" val="14"/>
  <p:tag name="KSO_WM_UNIT_TEXT_FILL_TYPE" val="1"/>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2_1"/>
  <p:tag name="KSO_WM_UNIT_ID" val="diagram20160892_4*n_h_h_i*1_1_2_1"/>
  <p:tag name="KSO_WM_TEMPLATE_CATEGORY" val="diagram"/>
  <p:tag name="KSO_WM_TEMPLATE_INDEX" val="20160892"/>
  <p:tag name="KSO_WM_UNIT_LAYERLEVEL" val="1_1_1_1"/>
  <p:tag name="KSO_WM_TAG_VERSION" val="1.0"/>
  <p:tag name="KSO_WM_BEAUTIFY_FLAG" val="#wm#"/>
  <p:tag name="KSO_WM_UNIT_USESOURCEFORMAT_APPLY" val="1"/>
  <p:tag name="KSO_WM_UNIT_FILL_FORE_SCHEMECOLOR_INDEX" val="6"/>
  <p:tag name="KSO_WM_UNIT_FILL_TYPE" val="1"/>
  <p:tag name="KSO_WM_UNIT_TEXT_FILL_FORE_SCHEMECOLOR_INDEX" val="2"/>
  <p:tag name="KSO_WM_UNIT_TEXT_FILL_TYPE" val="1"/>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2_3"/>
  <p:tag name="KSO_WM_UNIT_ID" val="diagram20160892_4*n_h_h_i*1_1_2_3"/>
  <p:tag name="KSO_WM_TEMPLATE_CATEGORY" val="diagram"/>
  <p:tag name="KSO_WM_TEMPLATE_INDEX" val="20160892"/>
  <p:tag name="KSO_WM_UNIT_LAYERLEVEL" val="1_1_1_1"/>
  <p:tag name="KSO_WM_TAG_VERSION" val="1.0"/>
  <p:tag name="KSO_WM_BEAUTIFY_FLAG" val="#wm#"/>
  <p:tag name="KSO_WM_UNIT_USESOURCEFORMAT_APPLY" val="1"/>
  <p:tag name="KSO_WM_UNIT_FILL_FORE_SCHEMECOLOR_INDEX" val="6"/>
  <p:tag name="KSO_WM_UNIT_FILL_TYPE" val="1"/>
  <p:tag name="KSO_WM_UNIT_TEXT_FILL_FORE_SCHEMECOLOR_INDEX" val="2"/>
  <p:tag name="KSO_WM_UNIT_TEXT_FILL_TYPE" val="1"/>
</p:tagLst>
</file>

<file path=ppt/tags/tag149.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1_2_4"/>
  <p:tag name="KSO_WM_UNIT_ID" val="diagram20160892_4*n_h_h_i*1_1_2_4"/>
  <p:tag name="KSO_WM_TEMPLATE_CATEGORY" val="diagram"/>
  <p:tag name="KSO_WM_TEMPLATE_INDEX" val="20160892"/>
  <p:tag name="KSO_WM_UNIT_LAYERLEVEL" val="1_1_1_1"/>
  <p:tag name="KSO_WM_TAG_VERSION" val="1.0"/>
  <p:tag name="KSO_WM_BEAUTIFY_FLAG" val="#wm#"/>
  <p:tag name="KSO_WM_UNIT_USESOURCEFORMAT_APPLY" val="1"/>
  <p:tag name="KSO_WM_UNIT_TEXT_FILL_FORE_SCHEMECOLOR_INDEX" val="14"/>
  <p:tag name="KSO_WM_UNIT_TEXT_FILL_TYPE" val="1"/>
</p:tagLst>
</file>

<file path=ppt/tags/tag15.xml><?xml version="1.0" encoding="utf-8"?>
<p:tagLst xmlns:p="http://schemas.openxmlformats.org/presentationml/2006/main">
  <p:tag name="REFSHAPE" val="199322028"/>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4_2"/>
  <p:tag name="KSO_WM_UNIT_ID" val="diagram20160892_4*n_h_h_i*1_1_4_2"/>
  <p:tag name="KSO_WM_TEMPLATE_CATEGORY" val="diagram"/>
  <p:tag name="KSO_WM_TEMPLATE_INDEX" val="20160892"/>
  <p:tag name="KSO_WM_UNIT_LAYERLEVEL" val="1_1_1_1"/>
  <p:tag name="KSO_WM_TAG_VERSION" val="1.0"/>
  <p:tag name="KSO_WM_BEAUTIFY_FLAG" val="#wm#"/>
  <p:tag name="KSO_WM_UNIT_USESOURCEFORMAT_APPLY" val="1"/>
  <p:tag name="KSO_WM_UNIT_FILL_FORE_SCHEMECOLOR_INDEX" val="8"/>
  <p:tag name="KSO_WM_UNIT_FILL_TYPE" val="1"/>
  <p:tag name="KSO_WM_UNIT_TEXT_FILL_FORE_SCHEMECOLOR_INDEX" val="2"/>
  <p:tag name="KSO_WM_UNIT_TEXT_FILL_TYPE" val="1"/>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4_4"/>
  <p:tag name="KSO_WM_UNIT_ID" val="diagram20160892_4*n_h_h_i*1_1_4_4"/>
  <p:tag name="KSO_WM_TEMPLATE_CATEGORY" val="diagram"/>
  <p:tag name="KSO_WM_TEMPLATE_INDEX" val="20160892"/>
  <p:tag name="KSO_WM_UNIT_LAYERLEVEL" val="1_1_1_1"/>
  <p:tag name="KSO_WM_TAG_VERSION" val="1.0"/>
  <p:tag name="KSO_WM_BEAUTIFY_FLAG" val="#wm#"/>
  <p:tag name="KSO_WM_UNIT_USESOURCEFORMAT_APPLY" val="1"/>
  <p:tag name="KSO_WM_UNIT_FILL_FORE_SCHEMECOLOR_INDEX" val="8"/>
  <p:tag name="KSO_WM_UNIT_FILL_TYPE" val="1"/>
  <p:tag name="KSO_WM_UNIT_TEXT_FILL_FORE_SCHEMECOLOR_INDEX" val="2"/>
  <p:tag name="KSO_WM_UNIT_TEXT_FILL_TYPE" val="1"/>
</p:tagLst>
</file>

<file path=ppt/tags/tag152.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1_4_3"/>
  <p:tag name="KSO_WM_UNIT_ID" val="diagram20160892_4*n_h_h_i*1_1_4_3"/>
  <p:tag name="KSO_WM_TEMPLATE_CATEGORY" val="diagram"/>
  <p:tag name="KSO_WM_TEMPLATE_INDEX" val="20160892"/>
  <p:tag name="KSO_WM_UNIT_LAYERLEVEL" val="1_1_1_1"/>
  <p:tag name="KSO_WM_TAG_VERSION" val="1.0"/>
  <p:tag name="KSO_WM_BEAUTIFY_FLAG" val="#wm#"/>
  <p:tag name="KSO_WM_UNIT_USESOURCEFORMAT_APPLY" val="1"/>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3_1"/>
  <p:tag name="KSO_WM_UNIT_ID" val="diagram20160892_4*n_h_h_i*1_1_3_1"/>
  <p:tag name="KSO_WM_TEMPLATE_CATEGORY" val="diagram"/>
  <p:tag name="KSO_WM_TEMPLATE_INDEX" val="20160892"/>
  <p:tag name="KSO_WM_UNIT_LAYERLEVEL" val="1_1_1_1"/>
  <p:tag name="KSO_WM_TAG_VERSION" val="1.0"/>
  <p:tag name="KSO_WM_BEAUTIFY_FLAG" val="#wm#"/>
  <p:tag name="KSO_WM_UNIT_USESOURCEFORMAT_APPLY" val="1"/>
  <p:tag name="KSO_WM_UNIT_FILL_FORE_SCHEMECOLOR_INDEX" val="7"/>
  <p:tag name="KSO_WM_UNIT_FILL_TYPE" val="1"/>
  <p:tag name="KSO_WM_UNIT_TEXT_FILL_FORE_SCHEMECOLOR_INDEX" val="2"/>
  <p:tag name="KSO_WM_UNIT_TEXT_FILL_TYPE" val="1"/>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3_3"/>
  <p:tag name="KSO_WM_UNIT_ID" val="diagram20160892_4*n_h_h_i*1_1_3_3"/>
  <p:tag name="KSO_WM_TEMPLATE_CATEGORY" val="diagram"/>
  <p:tag name="KSO_WM_TEMPLATE_INDEX" val="20160892"/>
  <p:tag name="KSO_WM_UNIT_LAYERLEVEL" val="1_1_1_1"/>
  <p:tag name="KSO_WM_TAG_VERSION" val="1.0"/>
  <p:tag name="KSO_WM_BEAUTIFY_FLAG" val="#wm#"/>
  <p:tag name="KSO_WM_UNIT_USESOURCEFORMAT_APPLY" val="1"/>
  <p:tag name="KSO_WM_UNIT_FILL_FORE_SCHEMECOLOR_INDEX" val="7"/>
  <p:tag name="KSO_WM_UNIT_FILL_TYPE" val="1"/>
  <p:tag name="KSO_WM_UNIT_TEXT_FILL_FORE_SCHEMECOLOR_INDEX" val="2"/>
  <p:tag name="KSO_WM_UNIT_TEXT_FILL_TYPE" val="1"/>
</p:tagLst>
</file>

<file path=ppt/tags/tag155.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1_3_4"/>
  <p:tag name="KSO_WM_UNIT_ID" val="diagram20160892_4*n_h_h_i*1_1_3_4"/>
  <p:tag name="KSO_WM_TEMPLATE_CATEGORY" val="diagram"/>
  <p:tag name="KSO_WM_TEMPLATE_INDEX" val="20160892"/>
  <p:tag name="KSO_WM_UNIT_LAYERLEVEL" val="1_1_1_1"/>
  <p:tag name="KSO_WM_TAG_VERSION" val="1.0"/>
  <p:tag name="KSO_WM_BEAUTIFY_FLAG" val="#wm#"/>
  <p:tag name="KSO_WM_UNIT_USESOURCEFORMAT_APPLY" val="1"/>
  <p:tag name="KSO_WM_UNIT_TEXT_FILL_FORE_SCHEMECOLOR_INDEX" val="14"/>
  <p:tag name="KSO_WM_UNIT_TEXT_FILL_TYPE" val="1"/>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5_1"/>
  <p:tag name="KSO_WM_UNIT_ID" val="diagram20160892_4*n_h_h_i*1_1_5_1"/>
  <p:tag name="KSO_WM_TEMPLATE_CATEGORY" val="diagram"/>
  <p:tag name="KSO_WM_TEMPLATE_INDEX" val="20160892"/>
  <p:tag name="KSO_WM_UNIT_LAYERLEVEL" val="1_1_1_1"/>
  <p:tag name="KSO_WM_TAG_VERSION" val="1.0"/>
  <p:tag name="KSO_WM_BEAUTIFY_FLAG" val="#wm#"/>
  <p:tag name="KSO_WM_UNIT_USESOURCEFORMAT_APPLY" val="1"/>
  <p:tag name="KSO_WM_UNIT_FILL_FORE_SCHEMECOLOR_INDEX" val="9"/>
  <p:tag name="KSO_WM_UNIT_FILL_TYPE" val="1"/>
  <p:tag name="KSO_WM_UNIT_TEXT_FILL_FORE_SCHEMECOLOR_INDEX" val="2"/>
  <p:tag name="KSO_WM_UNIT_TEXT_FILL_TYPE" val="1"/>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1_5_3"/>
  <p:tag name="KSO_WM_UNIT_ID" val="diagram20160892_4*n_h_h_i*1_1_5_3"/>
  <p:tag name="KSO_WM_TEMPLATE_CATEGORY" val="diagram"/>
  <p:tag name="KSO_WM_TEMPLATE_INDEX" val="20160892"/>
  <p:tag name="KSO_WM_UNIT_LAYERLEVEL" val="1_1_1_1"/>
  <p:tag name="KSO_WM_TAG_VERSION" val="1.0"/>
  <p:tag name="KSO_WM_BEAUTIFY_FLAG" val="#wm#"/>
  <p:tag name="KSO_WM_UNIT_USESOURCEFORMAT_APPLY" val="1"/>
  <p:tag name="KSO_WM_UNIT_FILL_FORE_SCHEMECOLOR_INDEX" val="9"/>
  <p:tag name="KSO_WM_UNIT_FILL_TYPE" val="1"/>
  <p:tag name="KSO_WM_UNIT_TEXT_FILL_FORE_SCHEMECOLOR_INDEX" val="2"/>
  <p:tag name="KSO_WM_UNIT_TEXT_FILL_TYPE" val="1"/>
</p:tagLst>
</file>

<file path=ppt/tags/tag158.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1_5_4"/>
  <p:tag name="KSO_WM_UNIT_ID" val="diagram20160892_4*n_h_h_i*1_1_5_4"/>
  <p:tag name="KSO_WM_TEMPLATE_CATEGORY" val="diagram"/>
  <p:tag name="KSO_WM_TEMPLATE_INDEX" val="20160892"/>
  <p:tag name="KSO_WM_UNIT_LAYERLEVEL" val="1_1_1_1"/>
  <p:tag name="KSO_WM_TAG_VERSION" val="1.0"/>
  <p:tag name="KSO_WM_BEAUTIFY_FLAG" val="#wm#"/>
  <p:tag name="KSO_WM_UNIT_USESOURCEFORMAT_APPLY" val="1"/>
  <p:tag name="KSO_WM_UNIT_TEXT_FILL_FORE_SCHEMECOLOR_INDEX" val="14"/>
  <p:tag name="KSO_WM_UNIT_TEXT_FILL_TYPE" val="1"/>
</p:tagLst>
</file>

<file path=ppt/tags/tag159.xml><?xml version="1.0" encoding="utf-8"?>
<p:tagLst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n1-1"/>
  <p:tag name="KSO_WM_UNIT_TYPE" val="n_h_h_f"/>
  <p:tag name="KSO_WM_UNIT_INDEX" val="1_1_2_1"/>
  <p:tag name="KSO_WM_UNIT_ID" val="diagram20160892_4*n_h_h_f*1_1_2_1"/>
  <p:tag name="KSO_WM_TEMPLATE_CATEGORY" val="diagram"/>
  <p:tag name="KSO_WM_TEMPLATE_INDEX" val="20160892"/>
  <p:tag name="KSO_WM_UNIT_LAYERLEVEL" val="1_1_1_1"/>
  <p:tag name="KSO_WM_TAG_VERSION" val="1.0"/>
  <p:tag name="KSO_WM_BEAUTIFY_FLAG" val="#wm#"/>
  <p:tag name="KSO_WM_UNIT_PRESET_TEXT" val="单击此处添加文本具体内容，简明扼要的阐述您的观点。"/>
  <p:tag name="KSO_WM_UNIT_USESOURCEFORMAT_APPLY" val="1"/>
  <p:tag name="KSO_WM_UNIT_TEXT_FILL_FORE_SCHEMECOLOR_INDEX" val="13"/>
  <p:tag name="KSO_WM_UNIT_TEXT_FILL_TYPE" val="1"/>
</p:tagLst>
</file>

<file path=ppt/tags/tag16.xml><?xml version="1.0" encoding="utf-8"?>
<p:tagLst xmlns:p="http://schemas.openxmlformats.org/presentationml/2006/main">
  <p:tag name="REFSHAPE" val="201279084"/>
</p:tagLst>
</file>

<file path=ppt/tags/tag160.xml><?xml version="1.0" encoding="utf-8"?>
<p:tagLst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n1-1"/>
  <p:tag name="KSO_WM_UNIT_TYPE" val="n_h_h_f"/>
  <p:tag name="KSO_WM_UNIT_INDEX" val="1_1_4_1"/>
  <p:tag name="KSO_WM_UNIT_ID" val="diagram20160892_4*n_h_h_f*1_1_4_1"/>
  <p:tag name="KSO_WM_TEMPLATE_CATEGORY" val="diagram"/>
  <p:tag name="KSO_WM_TEMPLATE_INDEX" val="20160892"/>
  <p:tag name="KSO_WM_UNIT_LAYERLEVEL" val="1_1_1_1"/>
  <p:tag name="KSO_WM_TAG_VERSION" val="1.0"/>
  <p:tag name="KSO_WM_BEAUTIFY_FLAG" val="#wm#"/>
  <p:tag name="KSO_WM_UNIT_PRESET_TEXT" val="单击此处添加文本具体内容，简明扼要的阐述您的观点。"/>
  <p:tag name="KSO_WM_UNIT_USESOURCEFORMAT_APPLY" val="1"/>
  <p:tag name="KSO_WM_UNIT_TEXT_FILL_FORE_SCHEMECOLOR_INDEX" val="13"/>
  <p:tag name="KSO_WM_UNIT_TEXT_FILL_TYPE" val="1"/>
</p:tagLst>
</file>

<file path=ppt/tags/tag161.xml><?xml version="1.0" encoding="utf-8"?>
<p:tagLst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n1-1"/>
  <p:tag name="KSO_WM_UNIT_TYPE" val="n_h_h_f"/>
  <p:tag name="KSO_WM_UNIT_INDEX" val="1_1_1_1"/>
  <p:tag name="KSO_WM_UNIT_ID" val="diagram20160892_4*n_h_h_f*1_1_1_1"/>
  <p:tag name="KSO_WM_TEMPLATE_CATEGORY" val="diagram"/>
  <p:tag name="KSO_WM_TEMPLATE_INDEX" val="20160892"/>
  <p:tag name="KSO_WM_UNIT_LAYERLEVEL" val="1_1_1_1"/>
  <p:tag name="KSO_WM_TAG_VERSION" val="1.0"/>
  <p:tag name="KSO_WM_BEAUTIFY_FLAG" val="#wm#"/>
  <p:tag name="KSO_WM_UNIT_PRESET_TEXT" val="单击此处添加文本具体内容，简明扼要的阐述您的观点。"/>
  <p:tag name="KSO_WM_UNIT_USESOURCEFORMAT_APPLY" val="1"/>
  <p:tag name="KSO_WM_UNIT_TEXT_FILL_FORE_SCHEMECOLOR_INDEX" val="13"/>
  <p:tag name="KSO_WM_UNIT_TEXT_FILL_TYPE" val="1"/>
</p:tagLst>
</file>

<file path=ppt/tags/tag162.xml><?xml version="1.0" encoding="utf-8"?>
<p:tagLst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n1-1"/>
  <p:tag name="KSO_WM_UNIT_TYPE" val="n_h_h_f"/>
  <p:tag name="KSO_WM_UNIT_INDEX" val="1_1_3_1"/>
  <p:tag name="KSO_WM_UNIT_ID" val="diagram20160892_4*n_h_h_f*1_1_3_1"/>
  <p:tag name="KSO_WM_TEMPLATE_CATEGORY" val="diagram"/>
  <p:tag name="KSO_WM_TEMPLATE_INDEX" val="20160892"/>
  <p:tag name="KSO_WM_UNIT_LAYERLEVEL" val="1_1_1_1"/>
  <p:tag name="KSO_WM_TAG_VERSION" val="1.0"/>
  <p:tag name="KSO_WM_BEAUTIFY_FLAG" val="#wm#"/>
  <p:tag name="KSO_WM_UNIT_PRESET_TEXT" val="单击此处添加文本具体内容，简明扼要的阐述您的观点。"/>
  <p:tag name="KSO_WM_UNIT_USESOURCEFORMAT_APPLY" val="1"/>
  <p:tag name="KSO_WM_UNIT_TEXT_FILL_FORE_SCHEMECOLOR_INDEX" val="13"/>
  <p:tag name="KSO_WM_UNIT_TEXT_FILL_TYPE" val="1"/>
</p:tagLst>
</file>

<file path=ppt/tags/tag163.xml><?xml version="1.0" encoding="utf-8"?>
<p:tagLst xmlns:p="http://schemas.openxmlformats.org/presentationml/2006/main">
  <p:tag name="KSO_WM_UNIT_SUBTYPE" val="a"/>
  <p:tag name="KSO_WM_UNIT_NOCLEAR" val="0"/>
  <p:tag name="KSO_WM_UNIT_VALUE" val="48"/>
  <p:tag name="KSO_WM_UNIT_HIGHLIGHT" val="0"/>
  <p:tag name="KSO_WM_UNIT_COMPATIBLE" val="0"/>
  <p:tag name="KSO_WM_UNIT_DIAGRAM_ISNUMVISUAL" val="0"/>
  <p:tag name="KSO_WM_UNIT_DIAGRAM_ISREFERUNIT" val="0"/>
  <p:tag name="KSO_WM_DIAGRAM_GROUP_CODE" val="n1-1"/>
  <p:tag name="KSO_WM_UNIT_TYPE" val="n_h_h_f"/>
  <p:tag name="KSO_WM_UNIT_INDEX" val="1_1_5_1"/>
  <p:tag name="KSO_WM_UNIT_ID" val="diagram20160892_4*n_h_h_f*1_1_5_1"/>
  <p:tag name="KSO_WM_TEMPLATE_CATEGORY" val="diagram"/>
  <p:tag name="KSO_WM_TEMPLATE_INDEX" val="20160892"/>
  <p:tag name="KSO_WM_UNIT_LAYERLEVEL" val="1_1_1_1"/>
  <p:tag name="KSO_WM_TAG_VERSION" val="1.0"/>
  <p:tag name="KSO_WM_BEAUTIFY_FLAG" val="#wm#"/>
  <p:tag name="KSO_WM_UNIT_PRESET_TEXT" val="单击此处添加文本具体内容，简明扼要的阐述您的观点。"/>
  <p:tag name="KSO_WM_UNIT_USESOURCEFORMAT_APPLY" val="1"/>
  <p:tag name="KSO_WM_UNIT_TEXT_FILL_FORE_SCHEMECOLOR_INDEX" val="13"/>
  <p:tag name="KSO_WM_UNIT_TEXT_FILL_TYPE" val="1"/>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1_1_2"/>
  <p:tag name="KSO_WM_UNIT_ID" val="diagram20160892_4*n_h_h_i*1_1_1_2"/>
  <p:tag name="KSO_WM_TEMPLATE_CATEGORY" val="diagram"/>
  <p:tag name="KSO_WM_TEMPLATE_INDEX" val="20160892"/>
  <p:tag name="KSO_WM_UNIT_LAYERLEVEL" val="1_1_1_1"/>
  <p:tag name="KSO_WM_TAG_VERSION" val="1.0"/>
  <p:tag name="KSO_WM_BEAUTIFY_FLAG" val="#wm#"/>
  <p:tag name="KSO_WM_UNIT_USESOURCEFORMAT_APPLY" val="1"/>
  <p:tag name="KSO_WM_UNIT_FILL_FORE_SCHEMECOLOR_INDEX" val="5"/>
  <p:tag name="KSO_WM_UNIT_FILL_TYPE" val="1"/>
  <p:tag name="KSO_WM_UNIT_TEXT_FILL_FORE_SCHEMECOLOR_INDEX" val="2"/>
  <p:tag name="KSO_WM_UNIT_TEXT_FILL_TYPE" val="1"/>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1_2_2"/>
  <p:tag name="KSO_WM_UNIT_ID" val="diagram20160892_4*n_h_h_i*1_1_2_2"/>
  <p:tag name="KSO_WM_TEMPLATE_CATEGORY" val="diagram"/>
  <p:tag name="KSO_WM_TEMPLATE_INDEX" val="20160892"/>
  <p:tag name="KSO_WM_UNIT_LAYERLEVEL" val="1_1_1_1"/>
  <p:tag name="KSO_WM_TAG_VERSION" val="1.0"/>
  <p:tag name="KSO_WM_BEAUTIFY_FLAG" val="#wm#"/>
  <p:tag name="KSO_WM_UNIT_USESOURCEFORMAT_APPLY" val="1"/>
  <p:tag name="KSO_WM_UNIT_FILL_FORE_SCHEMECOLOR_INDEX" val="6"/>
  <p:tag name="KSO_WM_UNIT_FILL_TYPE" val="1"/>
  <p:tag name="KSO_WM_UNIT_TEXT_FILL_FORE_SCHEMECOLOR_INDEX" val="2"/>
  <p:tag name="KSO_WM_UNIT_TEXT_FILL_TYPE" val="1"/>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1_3_2"/>
  <p:tag name="KSO_WM_UNIT_ID" val="diagram20160892_4*n_h_h_i*1_1_3_2"/>
  <p:tag name="KSO_WM_TEMPLATE_CATEGORY" val="diagram"/>
  <p:tag name="KSO_WM_TEMPLATE_INDEX" val="20160892"/>
  <p:tag name="KSO_WM_UNIT_LAYERLEVEL" val="1_1_1_1"/>
  <p:tag name="KSO_WM_TAG_VERSION" val="1.0"/>
  <p:tag name="KSO_WM_BEAUTIFY_FLAG" val="#wm#"/>
  <p:tag name="KSO_WM_UNIT_USESOURCEFORMAT_APPLY" val="1"/>
  <p:tag name="KSO_WM_UNIT_FILL_FORE_SCHEMECOLOR_INDEX" val="7"/>
  <p:tag name="KSO_WM_UNIT_FILL_TYPE" val="1"/>
  <p:tag name="KSO_WM_UNIT_TEXT_FILL_FORE_SCHEMECOLOR_INDEX" val="2"/>
  <p:tag name="KSO_WM_UNIT_TEXT_FILL_TYPE" val="1"/>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1_4_1"/>
  <p:tag name="KSO_WM_UNIT_ID" val="diagram20160892_4*n_h_h_i*1_1_4_1"/>
  <p:tag name="KSO_WM_TEMPLATE_CATEGORY" val="diagram"/>
  <p:tag name="KSO_WM_TEMPLATE_INDEX" val="20160892"/>
  <p:tag name="KSO_WM_UNIT_LAYERLEVEL" val="1_1_1_1"/>
  <p:tag name="KSO_WM_TAG_VERSION" val="1.0"/>
  <p:tag name="KSO_WM_BEAUTIFY_FLAG" val="#wm#"/>
  <p:tag name="KSO_WM_UNIT_USESOURCEFORMAT_APPLY" val="1"/>
  <p:tag name="KSO_WM_UNIT_FILL_FORE_SCHEMECOLOR_INDEX" val="8"/>
  <p:tag name="KSO_WM_UNIT_FILL_TYPE" val="1"/>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1_5_2"/>
  <p:tag name="KSO_WM_UNIT_ID" val="diagram20160892_4*n_h_h_i*1_1_5_2"/>
  <p:tag name="KSO_WM_TEMPLATE_CATEGORY" val="diagram"/>
  <p:tag name="KSO_WM_TEMPLATE_INDEX" val="20160892"/>
  <p:tag name="KSO_WM_UNIT_LAYERLEVEL" val="1_1_1_1"/>
  <p:tag name="KSO_WM_TAG_VERSION" val="1.0"/>
  <p:tag name="KSO_WM_BEAUTIFY_FLAG" val="#wm#"/>
  <p:tag name="KSO_WM_UNIT_USESOURCEFORMAT_APPLY" val="1"/>
  <p:tag name="KSO_WM_UNIT_FILL_FORE_SCHEMECOLOR_INDEX" val="9"/>
  <p:tag name="KSO_WM_UNIT_FILL_TYPE" val="1"/>
  <p:tag name="KSO_WM_UNIT_TEXT_FILL_FORE_SCHEMECOLOR_INDEX" val="2"/>
  <p:tag name="KSO_WM_UNIT_TEXT_FILL_TYPE" val="1"/>
</p:tagLst>
</file>

<file path=ppt/tags/tag169.xml><?xml version="1.0" encoding="utf-8"?>
<p:tagLst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n1-1"/>
  <p:tag name="KSO_WM_UNIT_TYPE" val="n_h_a"/>
  <p:tag name="KSO_WM_UNIT_INDEX" val="1_2_1"/>
  <p:tag name="KSO_WM_UNIT_ID" val="diagram20160892_4*n_h_a*1_2_1"/>
  <p:tag name="KSO_WM_TEMPLATE_CATEGORY" val="diagram"/>
  <p:tag name="KSO_WM_TEMPLATE_INDEX" val="20160892"/>
  <p:tag name="KSO_WM_UNIT_LAYERLEVEL" val="1_1_1"/>
  <p:tag name="KSO_WM_TAG_VERSION" val="1.0"/>
  <p:tag name="KSO_WM_BEAUTIFY_FLAG" val="#wm#"/>
  <p:tag name="KSO_WM_UNIT_PRESET_TEXT" val="添加标题"/>
  <p:tag name="KSO_WM_UNIT_USESOURCEFORMAT_APPLY" val="1"/>
  <p:tag name="KSO_WM_UNIT_TEXT_FILL_FORE_SCHEMECOLOR_INDEX" val="13"/>
  <p:tag name="KSO_WM_UNIT_TEXT_FILL_TYPE" val="1"/>
</p:tagLst>
</file>

<file path=ppt/tags/tag1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70.xml><?xml version="1.0" encoding="utf-8"?>
<p:tagLst xmlns:p="http://schemas.openxmlformats.org/presentationml/2006/main">
  <p:tag name="KSO_WM_SLIDE_ITEM_CNT" val="5"/>
</p:tagLst>
</file>

<file path=ppt/tags/tag171.xml><?xml version="1.0" encoding="utf-8"?>
<p:tagLst xmlns:p="http://schemas.openxmlformats.org/presentationml/2006/main">
  <p:tag name="KSO_WM_TEMPLATE_CATEGORY" val="diagram"/>
  <p:tag name="KSO_WM_TEMPLATE_INDEX" val="20186097"/>
  <p:tag name="KSO_WM_UNIT_TYPE" val="m_i"/>
  <p:tag name="KSO_WM_UNIT_INDEX" val="1_1"/>
  <p:tag name="KSO_WM_UNIT_ID" val="diagram20186097_1*m_i*1_1"/>
  <p:tag name="KSO_WM_UNIT_LAYERLEVEL" val="1_1"/>
  <p:tag name="KSO_WM_BEAUTIFY_FLAG" val="#wm#"/>
  <p:tag name="KSO_WM_TAG_VERSION" val="1.0"/>
  <p:tag name="KSO_WM_DIAGRAM_GROUP_CODE" val="m1-1"/>
  <p:tag name="KSO_WM_UNIT_FILL_FORE_SCHEMECOLOR_INDEX" val="13"/>
  <p:tag name="KSO_WM_UNIT_FILL_TYPE" val="1"/>
  <p:tag name="KSO_WM_UNIT_LINE_FORE_SCHEMECOLOR_INDEX" val="14"/>
  <p:tag name="KSO_WM_UNIT_LINE_FILL_TYPE" val="2"/>
  <p:tag name="KSO_WM_UNIT_TEXT_FILL_FORE_SCHEMECOLOR_INDEX" val="14"/>
  <p:tag name="KSO_WM_UNIT_TEXT_FILL_TYPE" val="1"/>
  <p:tag name="KSO_WM_UNIT_USESOURCEFORMAT_APPLY" val="0"/>
</p:tagLst>
</file>

<file path=ppt/tags/tag172.xml><?xml version="1.0" encoding="utf-8"?>
<p:tagLst xmlns:p="http://schemas.openxmlformats.org/presentationml/2006/main">
  <p:tag name="KSO_WM_TEMPLATE_CATEGORY" val="diagram"/>
  <p:tag name="KSO_WM_TEMPLATE_INDEX" val="20186097"/>
  <p:tag name="KSO_WM_UNIT_TYPE" val="m_h_a"/>
  <p:tag name="KSO_WM_UNIT_INDEX" val="1_1_1"/>
  <p:tag name="KSO_WM_UNIT_ID" val="diagram20186097_1*m_h_a*1_1_1"/>
  <p:tag name="KSO_WM_UNIT_LAYERLEVEL" val="1_1_1"/>
  <p:tag name="KSO_WM_UNIT_VALUE" val="16"/>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TEXT_FILL_FORE_SCHEMECOLOR_INDEX" val="13"/>
  <p:tag name="KSO_WM_UNIT_TEXT_FILL_TYPE" val="1"/>
  <p:tag name="KSO_WM_UNIT_USESOURCEFORMAT_APPLY" val="0"/>
</p:tagLst>
</file>

<file path=ppt/tags/tag173.xml><?xml version="1.0" encoding="utf-8"?>
<p:tagLst xmlns:p="http://schemas.openxmlformats.org/presentationml/2006/main">
  <p:tag name="KSO_WM_TEMPLATE_CATEGORY" val="diagram"/>
  <p:tag name="KSO_WM_TEMPLATE_INDEX" val="20186097"/>
  <p:tag name="KSO_WM_UNIT_TYPE" val="m_h_i"/>
  <p:tag name="KSO_WM_UNIT_INDEX" val="1_1_1"/>
  <p:tag name="KSO_WM_UNIT_ID" val="diagram20186097_1*m_h_i*1_1_1"/>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5"/>
  <p:tag name="KSO_WM_UNIT_LINE_FILL_TYPE" val="2"/>
  <p:tag name="KSO_WM_UNIT_USESOURCEFORMAT_APPLY" val="0"/>
</p:tagLst>
</file>

<file path=ppt/tags/tag174.xml><?xml version="1.0" encoding="utf-8"?>
<p:tagLst xmlns:p="http://schemas.openxmlformats.org/presentationml/2006/main">
  <p:tag name="KSO_WM_TEMPLATE_CATEGORY" val="diagram"/>
  <p:tag name="KSO_WM_TEMPLATE_INDEX" val="20186097"/>
  <p:tag name="KSO_WM_UNIT_TYPE" val="m_h_f"/>
  <p:tag name="KSO_WM_UNIT_INDEX" val="1_1_1"/>
  <p:tag name="KSO_WM_UNIT_ID" val="diagram20186097_1*m_h_f*1_1_1"/>
  <p:tag name="KSO_WM_UNIT_LAYERLEVEL" val="1_1_1"/>
  <p:tag name="KSO_WM_UNIT_VALUE" val="110"/>
  <p:tag name="KSO_WM_UNIT_HIGHLIGHT" val="0"/>
  <p:tag name="KSO_WM_UNIT_COMPATIBLE" val="0"/>
  <p:tag name="KSO_WM_UNIT_CLEAR" val="0"/>
  <p:tag name="KSO_WM_BEAUTIFY_FLAG" val="#wm#"/>
  <p:tag name="KSO_WM_TAG_VERSION" val="1.0"/>
  <p:tag name="KSO_WM_DIAGRAM_GROUP_CODE" val="m1-1"/>
  <p:tag name="KSO_WM_UNIT_PRESET_TEXT" val="此部分内容作为文字排版占位显示（建议使用主题字体）&#13;&#13;本图示由wps 设计提供 &#13;www.wps.cc"/>
  <p:tag name="KSO_WM_UNIT_TEXT_FILL_FORE_SCHEMECOLOR_INDEX" val="13"/>
  <p:tag name="KSO_WM_UNIT_TEXT_FILL_TYPE" val="1"/>
  <p:tag name="KSO_WM_UNIT_USESOURCEFORMAT_APPLY" val="0"/>
</p:tagLst>
</file>

<file path=ppt/tags/tag175.xml><?xml version="1.0" encoding="utf-8"?>
<p:tagLst xmlns:p="http://schemas.openxmlformats.org/presentationml/2006/main">
  <p:tag name="KSO_WM_TEMPLATE_CATEGORY" val="diagram"/>
  <p:tag name="KSO_WM_TEMPLATE_INDEX" val="20186097"/>
  <p:tag name="KSO_WM_UNIT_TYPE" val="m_h_a"/>
  <p:tag name="KSO_WM_UNIT_INDEX" val="1_2_1"/>
  <p:tag name="KSO_WM_UNIT_ID" val="diagram20186097_1*m_h_a*1_2_1"/>
  <p:tag name="KSO_WM_UNIT_LAYERLEVEL" val="1_1_1"/>
  <p:tag name="KSO_WM_UNIT_VALUE" val="16"/>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TEXT_FILL_FORE_SCHEMECOLOR_INDEX" val="13"/>
  <p:tag name="KSO_WM_UNIT_TEXT_FILL_TYPE" val="1"/>
  <p:tag name="KSO_WM_UNIT_USESOURCEFORMAT_APPLY" val="0"/>
</p:tagLst>
</file>

<file path=ppt/tags/tag176.xml><?xml version="1.0" encoding="utf-8"?>
<p:tagLst xmlns:p="http://schemas.openxmlformats.org/presentationml/2006/main">
  <p:tag name="KSO_WM_TEMPLATE_CATEGORY" val="diagram"/>
  <p:tag name="KSO_WM_TEMPLATE_INDEX" val="20186097"/>
  <p:tag name="KSO_WM_UNIT_TYPE" val="m_h_i"/>
  <p:tag name="KSO_WM_UNIT_INDEX" val="1_2_1"/>
  <p:tag name="KSO_WM_UNIT_ID" val="diagram20186097_1*m_h_i*1_2_1"/>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5"/>
  <p:tag name="KSO_WM_UNIT_LINE_FILL_TYPE" val="2"/>
  <p:tag name="KSO_WM_UNIT_USESOURCEFORMAT_APPLY" val="0"/>
</p:tagLst>
</file>

<file path=ppt/tags/tag177.xml><?xml version="1.0" encoding="utf-8"?>
<p:tagLst xmlns:p="http://schemas.openxmlformats.org/presentationml/2006/main">
  <p:tag name="KSO_WM_TEMPLATE_CATEGORY" val="diagram"/>
  <p:tag name="KSO_WM_TEMPLATE_INDEX" val="20186097"/>
  <p:tag name="KSO_WM_UNIT_TYPE" val="m_h_f"/>
  <p:tag name="KSO_WM_UNIT_INDEX" val="1_2_1"/>
  <p:tag name="KSO_WM_UNIT_ID" val="diagram20186097_1*m_h_f*1_2_1"/>
  <p:tag name="KSO_WM_UNIT_LAYERLEVEL" val="1_1_1"/>
  <p:tag name="KSO_WM_UNIT_VALUE" val="110"/>
  <p:tag name="KSO_WM_UNIT_HIGHLIGHT" val="0"/>
  <p:tag name="KSO_WM_UNIT_COMPATIBLE" val="0"/>
  <p:tag name="KSO_WM_UNIT_CLEAR" val="0"/>
  <p:tag name="KSO_WM_BEAUTIFY_FLAG" val="#wm#"/>
  <p:tag name="KSO_WM_TAG_VERSION" val="1.0"/>
  <p:tag name="KSO_WM_DIAGRAM_GROUP_CODE" val="m1-1"/>
  <p:tag name="KSO_WM_UNIT_PRESET_TEXT" val="此部分内容作为文字排版占位显示（建议使用主题字体）&#13;&#13;本图示由wps 设计提供 &#13;www.wps.cc"/>
  <p:tag name="KSO_WM_UNIT_TEXT_FILL_FORE_SCHEMECOLOR_INDEX" val="13"/>
  <p:tag name="KSO_WM_UNIT_TEXT_FILL_TYPE" val="1"/>
  <p:tag name="KSO_WM_UNIT_USESOURCEFORMAT_APPLY" val="0"/>
</p:tagLst>
</file>

<file path=ppt/tags/tag178.xml><?xml version="1.0" encoding="utf-8"?>
<p:tagLst xmlns:p="http://schemas.openxmlformats.org/presentationml/2006/main">
  <p:tag name="KSO_WM_TEMPLATE_CATEGORY" val="diagram"/>
  <p:tag name="KSO_WM_TEMPLATE_INDEX" val="20186097"/>
  <p:tag name="KSO_WM_UNIT_TYPE" val="m_h_a"/>
  <p:tag name="KSO_WM_UNIT_INDEX" val="1_3_1"/>
  <p:tag name="KSO_WM_UNIT_ID" val="diagram20186097_1*m_h_a*1_3_1"/>
  <p:tag name="KSO_WM_UNIT_LAYERLEVEL" val="1_1_1"/>
  <p:tag name="KSO_WM_UNIT_VALUE" val="16"/>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TEXT_FILL_FORE_SCHEMECOLOR_INDEX" val="13"/>
  <p:tag name="KSO_WM_UNIT_TEXT_FILL_TYPE" val="1"/>
  <p:tag name="KSO_WM_UNIT_USESOURCEFORMAT_APPLY" val="0"/>
</p:tagLst>
</file>

<file path=ppt/tags/tag179.xml><?xml version="1.0" encoding="utf-8"?>
<p:tagLst xmlns:p="http://schemas.openxmlformats.org/presentationml/2006/main">
  <p:tag name="KSO_WM_TEMPLATE_CATEGORY" val="diagram"/>
  <p:tag name="KSO_WM_TEMPLATE_INDEX" val="20186097"/>
  <p:tag name="KSO_WM_UNIT_TYPE" val="m_h_i"/>
  <p:tag name="KSO_WM_UNIT_INDEX" val="1_3_1"/>
  <p:tag name="KSO_WM_UNIT_ID" val="diagram20186097_1*m_h_i*1_3_1"/>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5"/>
  <p:tag name="KSO_WM_UNIT_LINE_FILL_TYPE" val="2"/>
  <p:tag name="KSO_WM_UNIT_USESOURCEFORMAT_APPLY" val="0"/>
</p:tagLst>
</file>

<file path=ppt/tags/tag1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80.xml><?xml version="1.0" encoding="utf-8"?>
<p:tagLst xmlns:p="http://schemas.openxmlformats.org/presentationml/2006/main">
  <p:tag name="KSO_WM_TEMPLATE_CATEGORY" val="diagram"/>
  <p:tag name="KSO_WM_TEMPLATE_INDEX" val="20186097"/>
  <p:tag name="KSO_WM_UNIT_TYPE" val="m_h_f"/>
  <p:tag name="KSO_WM_UNIT_INDEX" val="1_3_1"/>
  <p:tag name="KSO_WM_UNIT_ID" val="diagram20186097_1*m_h_f*1_3_1"/>
  <p:tag name="KSO_WM_UNIT_LAYERLEVEL" val="1_1_1"/>
  <p:tag name="KSO_WM_UNIT_VALUE" val="110"/>
  <p:tag name="KSO_WM_UNIT_HIGHLIGHT" val="0"/>
  <p:tag name="KSO_WM_UNIT_COMPATIBLE" val="0"/>
  <p:tag name="KSO_WM_UNIT_CLEAR" val="0"/>
  <p:tag name="KSO_WM_BEAUTIFY_FLAG" val="#wm#"/>
  <p:tag name="KSO_WM_TAG_VERSION" val="1.0"/>
  <p:tag name="KSO_WM_DIAGRAM_GROUP_CODE" val="m1-1"/>
  <p:tag name="KSO_WM_UNIT_PRESET_TEXT" val="此部分内容作为文字排版占位显示（建议使用主题字体）&#13;&#13;本图示由wps 设计提供 &#13;www.wps.cc"/>
  <p:tag name="KSO_WM_UNIT_TEXT_FILL_FORE_SCHEMECOLOR_INDEX" val="13"/>
  <p:tag name="KSO_WM_UNIT_TEXT_FILL_TYPE" val="1"/>
  <p:tag name="KSO_WM_UNIT_USESOURCEFORMAT_APPLY" val="0"/>
</p:tagLst>
</file>

<file path=ppt/tags/tag181.xml><?xml version="1.0" encoding="utf-8"?>
<p:tagLst xmlns:p="http://schemas.openxmlformats.org/presentationml/2006/main">
  <p:tag name="KSO_WM_TEMPLATE_CATEGORY" val="diagram"/>
  <p:tag name="KSO_WM_TEMPLATE_INDEX" val="20186097"/>
  <p:tag name="KSO_WM_UNIT_TYPE" val="m_h_a"/>
  <p:tag name="KSO_WM_UNIT_INDEX" val="1_4_1"/>
  <p:tag name="KSO_WM_UNIT_ID" val="diagram20186097_1*m_h_a*1_4_1"/>
  <p:tag name="KSO_WM_UNIT_LAYERLEVEL" val="1_1_1"/>
  <p:tag name="KSO_WM_UNIT_VALUE" val="16"/>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TEXT_FILL_FORE_SCHEMECOLOR_INDEX" val="13"/>
  <p:tag name="KSO_WM_UNIT_TEXT_FILL_TYPE" val="1"/>
  <p:tag name="KSO_WM_UNIT_USESOURCEFORMAT_APPLY" val="0"/>
</p:tagLst>
</file>

<file path=ppt/tags/tag182.xml><?xml version="1.0" encoding="utf-8"?>
<p:tagLst xmlns:p="http://schemas.openxmlformats.org/presentationml/2006/main">
  <p:tag name="KSO_WM_TEMPLATE_CATEGORY" val="diagram"/>
  <p:tag name="KSO_WM_TEMPLATE_INDEX" val="20186097"/>
  <p:tag name="KSO_WM_UNIT_TYPE" val="m_h_i"/>
  <p:tag name="KSO_WM_UNIT_INDEX" val="1_4_1"/>
  <p:tag name="KSO_WM_UNIT_ID" val="diagram20186097_1*m_h_i*1_4_1"/>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5"/>
  <p:tag name="KSO_WM_UNIT_LINE_FILL_TYPE" val="2"/>
  <p:tag name="KSO_WM_UNIT_USESOURCEFORMAT_APPLY" val="0"/>
</p:tagLst>
</file>

<file path=ppt/tags/tag183.xml><?xml version="1.0" encoding="utf-8"?>
<p:tagLst xmlns:p="http://schemas.openxmlformats.org/presentationml/2006/main">
  <p:tag name="KSO_WM_TEMPLATE_CATEGORY" val="diagram"/>
  <p:tag name="KSO_WM_TEMPLATE_INDEX" val="20186097"/>
  <p:tag name="KSO_WM_UNIT_TYPE" val="m_h_f"/>
  <p:tag name="KSO_WM_UNIT_INDEX" val="1_4_1"/>
  <p:tag name="KSO_WM_UNIT_ID" val="diagram20186097_1*m_h_f*1_4_1"/>
  <p:tag name="KSO_WM_UNIT_LAYERLEVEL" val="1_1_1"/>
  <p:tag name="KSO_WM_UNIT_VALUE" val="110"/>
  <p:tag name="KSO_WM_UNIT_HIGHLIGHT" val="0"/>
  <p:tag name="KSO_WM_UNIT_COMPATIBLE" val="0"/>
  <p:tag name="KSO_WM_UNIT_CLEAR" val="0"/>
  <p:tag name="KSO_WM_BEAUTIFY_FLAG" val="#wm#"/>
  <p:tag name="KSO_WM_TAG_VERSION" val="1.0"/>
  <p:tag name="KSO_WM_DIAGRAM_GROUP_CODE" val="m1-1"/>
  <p:tag name="KSO_WM_UNIT_PRESET_TEXT" val="此部分内容作为文字排版占位显示（建议使用主题字体）&#13;&#13;本图示由wps 设计提供 &#13;www.wps.cc"/>
  <p:tag name="KSO_WM_UNIT_TEXT_FILL_FORE_SCHEMECOLOR_INDEX" val="13"/>
  <p:tag name="KSO_WM_UNIT_TEXT_FILL_TYPE" val="1"/>
  <p:tag name="KSO_WM_UNIT_USESOURCEFORMAT_APPLY" val="0"/>
</p:tagLst>
</file>

<file path=ppt/tags/tag184.xml><?xml version="1.0" encoding="utf-8"?>
<p:tagLst xmlns:p="http://schemas.openxmlformats.org/presentationml/2006/main">
  <p:tag name="KSO_WM_TEMPLATE_CATEGORY" val="diagram"/>
  <p:tag name="KSO_WM_TEMPLATE_INDEX" val="20186097"/>
  <p:tag name="KSO_WM_UNIT_TYPE" val="m_h_a"/>
  <p:tag name="KSO_WM_UNIT_INDEX" val="1_5_1"/>
  <p:tag name="KSO_WM_UNIT_ID" val="diagram20186097_1*m_h_a*1_5_1"/>
  <p:tag name="KSO_WM_UNIT_LAYERLEVEL" val="1_1_1"/>
  <p:tag name="KSO_WM_UNIT_VALUE" val="16"/>
  <p:tag name="KSO_WM_UNIT_HIGHLIGHT" val="0"/>
  <p:tag name="KSO_WM_UNIT_COMPATIBLE" val="0"/>
  <p:tag name="KSO_WM_UNIT_CLEAR" val="0"/>
  <p:tag name="KSO_WM_BEAUTIFY_FLAG" val="#wm#"/>
  <p:tag name="KSO_WM_TAG_VERSION" val="1.0"/>
  <p:tag name="KSO_WM_DIAGRAM_GROUP_CODE" val="m1-1"/>
  <p:tag name="KSO_WM_UNIT_PRESET_TEXT" val="标题文本预设"/>
  <p:tag name="KSO_WM_UNIT_TEXT_FILL_FORE_SCHEMECOLOR_INDEX" val="13"/>
  <p:tag name="KSO_WM_UNIT_TEXT_FILL_TYPE" val="1"/>
  <p:tag name="KSO_WM_UNIT_USESOURCEFORMAT_APPLY" val="0"/>
</p:tagLst>
</file>

<file path=ppt/tags/tag185.xml><?xml version="1.0" encoding="utf-8"?>
<p:tagLst xmlns:p="http://schemas.openxmlformats.org/presentationml/2006/main">
  <p:tag name="KSO_WM_TEMPLATE_CATEGORY" val="diagram"/>
  <p:tag name="KSO_WM_TEMPLATE_INDEX" val="20186097"/>
  <p:tag name="KSO_WM_UNIT_TYPE" val="m_h_i"/>
  <p:tag name="KSO_WM_UNIT_INDEX" val="1_5_1"/>
  <p:tag name="KSO_WM_UNIT_ID" val="diagram20186097_1*m_h_i*1_5_1"/>
  <p:tag name="KSO_WM_UNIT_LAYERLEVEL" val="1_1_1"/>
  <p:tag name="KSO_WM_BEAUTIFY_FLAG" val="#wm#"/>
  <p:tag name="KSO_WM_TAG_VERSION" val="1.0"/>
  <p:tag name="KSO_WM_DIAGRAM_GROUP_CODE" val="m1-1"/>
  <p:tag name="KSO_WM_UNIT_FILL_FORE_SCHEMECOLOR_INDEX" val="14"/>
  <p:tag name="KSO_WM_UNIT_FILL_TYPE" val="1"/>
  <p:tag name="KSO_WM_UNIT_LINE_FORE_SCHEMECOLOR_INDEX" val="5"/>
  <p:tag name="KSO_WM_UNIT_LINE_FILL_TYPE" val="2"/>
  <p:tag name="KSO_WM_UNIT_USESOURCEFORMAT_APPLY" val="0"/>
</p:tagLst>
</file>

<file path=ppt/tags/tag186.xml><?xml version="1.0" encoding="utf-8"?>
<p:tagLst xmlns:p="http://schemas.openxmlformats.org/presentationml/2006/main">
  <p:tag name="KSO_WM_TEMPLATE_CATEGORY" val="diagram"/>
  <p:tag name="KSO_WM_TEMPLATE_INDEX" val="20186097"/>
  <p:tag name="KSO_WM_UNIT_TYPE" val="m_h_f"/>
  <p:tag name="KSO_WM_UNIT_INDEX" val="1_5_1"/>
  <p:tag name="KSO_WM_UNIT_ID" val="diagram20186097_1*m_h_f*1_5_1"/>
  <p:tag name="KSO_WM_UNIT_LAYERLEVEL" val="1_1_1"/>
  <p:tag name="KSO_WM_UNIT_VALUE" val="110"/>
  <p:tag name="KSO_WM_UNIT_HIGHLIGHT" val="0"/>
  <p:tag name="KSO_WM_UNIT_COMPATIBLE" val="0"/>
  <p:tag name="KSO_WM_UNIT_CLEAR" val="0"/>
  <p:tag name="KSO_WM_BEAUTIFY_FLAG" val="#wm#"/>
  <p:tag name="KSO_WM_TAG_VERSION" val="1.0"/>
  <p:tag name="KSO_WM_DIAGRAM_GROUP_CODE" val="m1-1"/>
  <p:tag name="KSO_WM_UNIT_PRESET_TEXT" val="此部分内容作为文字排版占位显示（建议使用主题字体）&#13;&#13;本图示由wps 设计提供 &#13;www.wps.cc"/>
  <p:tag name="KSO_WM_UNIT_TEXT_FILL_FORE_SCHEMECOLOR_INDEX" val="13"/>
  <p:tag name="KSO_WM_UNIT_TEXT_FILL_TYPE" val="1"/>
  <p:tag name="KSO_WM_UNIT_USESOURCEFORMAT_APPLY" val="0"/>
</p:tagLst>
</file>

<file path=ppt/tags/tag187.xml><?xml version="1.0" encoding="utf-8"?>
<p:tagLst xmlns:p="http://schemas.openxmlformats.org/presentationml/2006/main">
  <p:tag name="KSO_WM_TEMPLATE_CATEGORY" val="diagram"/>
  <p:tag name="KSO_WM_TEMPLATE_INDEX" val="20186097"/>
  <p:tag name="KSO_WM_UNIT_TYPE" val="m_i"/>
  <p:tag name="KSO_WM_UNIT_INDEX" val="1_7"/>
  <p:tag name="KSO_WM_UNIT_ID" val="diagram20186097_1*m_i*1_7"/>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188.xml><?xml version="1.0" encoding="utf-8"?>
<p:tagLst xmlns:p="http://schemas.openxmlformats.org/presentationml/2006/main">
  <p:tag name="KSO_WM_TEMPLATE_CATEGORY" val="diagram"/>
  <p:tag name="KSO_WM_TEMPLATE_INDEX" val="20186097"/>
  <p:tag name="KSO_WM_UNIT_TYPE" val="m_i"/>
  <p:tag name="KSO_WM_UNIT_INDEX" val="1_8"/>
  <p:tag name="KSO_WM_UNIT_ID" val="diagram20186097_1*m_i*1_8"/>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189.xml><?xml version="1.0" encoding="utf-8"?>
<p:tagLst xmlns:p="http://schemas.openxmlformats.org/presentationml/2006/main">
  <p:tag name="KSO_WM_TEMPLATE_CATEGORY" val="diagram"/>
  <p:tag name="KSO_WM_TEMPLATE_INDEX" val="20186097"/>
  <p:tag name="KSO_WM_UNIT_TYPE" val="m_i"/>
  <p:tag name="KSO_WM_UNIT_INDEX" val="1_9"/>
  <p:tag name="KSO_WM_UNIT_ID" val="diagram20186097_1*m_i*1_9"/>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1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190.xml><?xml version="1.0" encoding="utf-8"?>
<p:tagLst xmlns:p="http://schemas.openxmlformats.org/presentationml/2006/main">
  <p:tag name="KSO_WM_TEMPLATE_CATEGORY" val="diagram"/>
  <p:tag name="KSO_WM_TEMPLATE_INDEX" val="20186097"/>
  <p:tag name="KSO_WM_UNIT_TYPE" val="m_i"/>
  <p:tag name="KSO_WM_UNIT_INDEX" val="1_10"/>
  <p:tag name="KSO_WM_UNIT_ID" val="diagram20186097_1*m_i*1_10"/>
  <p:tag name="KSO_WM_UNIT_LAYERLEVEL" val="1_1"/>
  <p:tag name="KSO_WM_BEAUTIFY_FLAG" val="#wm#"/>
  <p:tag name="KSO_WM_TAG_VERSION" val="1.0"/>
  <p:tag name="KSO_WM_DIAGRAM_GROUP_CODE" val="m1-1"/>
  <p:tag name="KSO_WM_UNIT_LINE_FORE_SCHEMECOLOR_INDEX" val="14"/>
  <p:tag name="KSO_WM_UNIT_LINE_FILL_TYPE" val="2"/>
  <p:tag name="KSO_WM_UNIT_USESOURCEFORMAT_APPLY" val="0"/>
</p:tagLst>
</file>

<file path=ppt/tags/tag191.xml><?xml version="1.0" encoding="utf-8"?>
<p:tagLst xmlns:p="http://schemas.openxmlformats.org/presentationml/2006/main">
  <p:tag name="KSO_WM_SLIDE_ITEM_CNT" val="5"/>
</p:tagLst>
</file>

<file path=ppt/tags/tag192.xml><?xml version="1.0" encoding="utf-8"?>
<p:tagLst xmlns:p="http://schemas.openxmlformats.org/presentationml/2006/main">
  <p:tag name="KSO_WM_UNIT_COLOR_SCHEME_SHAPE_ID" val="3"/>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87575_4*l_i*1_1"/>
  <p:tag name="KSO_WM_TEMPLATE_CATEGORY" val="diagram"/>
  <p:tag name="KSO_WM_TEMPLATE_INDEX" val="20187575"/>
  <p:tag name="KSO_WM_UNIT_LAYERLEVEL" val="1_1"/>
  <p:tag name="KSO_WM_TAG_VERSION" val="1.0"/>
  <p:tag name="KSO_WM_BEAUTIFY_FLAG" val="#wm#"/>
  <p:tag name="KSO_WM_UNIT_FILL_FORE_SCHEMECOLOR_INDEX" val="15"/>
  <p:tag name="KSO_WM_UNIT_FILL_TYPE" val="1"/>
  <p:tag name="KSO_WM_UNIT_TEXT_FILL_FORE_SCHEMECOLOR_INDEX" val="13"/>
  <p:tag name="KSO_WM_UNIT_TEXT_FILL_TYPE" val="1"/>
  <p:tag name="KSO_WM_UNIT_USESOURCEFORMAT_APPLY" val="0"/>
</p:tagLst>
</file>

<file path=ppt/tags/tag193.xml><?xml version="1.0" encoding="utf-8"?>
<p:tagLst xmlns:p="http://schemas.openxmlformats.org/presentationml/2006/main">
  <p:tag name="KSO_WM_UNIT_COLOR_SCHEME_SHAPE_ID" val="4"/>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87575_4*l_h_i*1_1_2"/>
  <p:tag name="KSO_WM_TEMPLATE_CATEGORY" val="diagram"/>
  <p:tag name="KSO_WM_TEMPLATE_INDEX" val="20187575"/>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194.xml><?xml version="1.0" encoding="utf-8"?>
<p:tagLst xmlns:p="http://schemas.openxmlformats.org/presentationml/2006/main">
  <p:tag name="KSO_WM_UNIT_COLOR_SCHEME_SHAPE_ID" val="5"/>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7575_4*l_h_i*1_2_1"/>
  <p:tag name="KSO_WM_TEMPLATE_CATEGORY" val="diagram"/>
  <p:tag name="KSO_WM_TEMPLATE_INDEX" val="20187575"/>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195.xml><?xml version="1.0" encoding="utf-8"?>
<p:tagLst xmlns:p="http://schemas.openxmlformats.org/presentationml/2006/main">
  <p:tag name="KSO_WM_UNIT_COLOR_SCHEME_SHAPE_ID" val="6"/>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87575_4*l_h_i*1_3_1"/>
  <p:tag name="KSO_WM_TEMPLATE_CATEGORY" val="diagram"/>
  <p:tag name="KSO_WM_TEMPLATE_INDEX" val="20187575"/>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 name="KSO_WM_UNIT_USESOURCEFORMAT_APPLY" val="0"/>
</p:tagLst>
</file>

<file path=ppt/tags/tag196.xml><?xml version="1.0" encoding="utf-8"?>
<p:tagLst xmlns:p="http://schemas.openxmlformats.org/presentationml/2006/main">
  <p:tag name="KSO_WM_UNIT_COLOR_SCHEME_SHAPE_ID" val="7"/>
  <p:tag name="KSO_WM_UNIT_COLOR_SCHEME_PARENT_PAGE" val="0_4"/>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87575_4*l_h_i*1_4_1"/>
  <p:tag name="KSO_WM_TEMPLATE_CATEGORY" val="diagram"/>
  <p:tag name="KSO_WM_TEMPLATE_INDEX" val="20187575"/>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 name="KSO_WM_UNIT_USESOURCEFORMAT_APPLY" val="0"/>
</p:tagLst>
</file>

<file path=ppt/tags/tag197.xml><?xml version="1.0" encoding="utf-8"?>
<p:tagLst xmlns:p="http://schemas.openxmlformats.org/presentationml/2006/main">
  <p:tag name="KSO_WM_UNIT_COLOR_SCHEME_SHAPE_ID" val="8"/>
  <p:tag name="KSO_WM_UNIT_COLOR_SCHEME_PARENT_PAGE" val="0_4"/>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575_4*l_h_a*1_1_1"/>
  <p:tag name="KSO_WM_TEMPLATE_CATEGORY" val="diagram"/>
  <p:tag name="KSO_WM_TEMPLATE_INDEX" val="20187575"/>
  <p:tag name="KSO_WM_UNIT_LAYERLEVEL" val="1_1_1"/>
  <p:tag name="KSO_WM_TAG_VERSION" val="1.0"/>
  <p:tag name="KSO_WM_BEAUTIFY_FLAG" val="#wm#"/>
  <p:tag name="KSO_WM_UNIT_PRESET_TEXT" val="单击此处添加标题"/>
  <p:tag name="KSO_WM_UNIT_ISNUMDGMTITLE" val="0"/>
  <p:tag name="KSO_WM_UNIT_TEXT_FILL_FORE_SCHEMECOLOR_INDEX" val="5"/>
  <p:tag name="KSO_WM_UNIT_TEXT_FILL_TYPE" val="1"/>
  <p:tag name="KSO_WM_UNIT_USESOURCEFORMAT_APPLY" val="0"/>
</p:tagLst>
</file>

<file path=ppt/tags/tag198.xml><?xml version="1.0" encoding="utf-8"?>
<p:tagLst xmlns:p="http://schemas.openxmlformats.org/presentationml/2006/main">
  <p:tag name="KSO_WM_UNIT_COLOR_SCHEME_SHAPE_ID" val="9"/>
  <p:tag name="KSO_WM_UNIT_COLOR_SCHEME_PARENT_PAGE" val="0_4"/>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87575_4*l_h_f*1_1_1"/>
  <p:tag name="KSO_WM_TEMPLATE_CATEGORY" val="diagram"/>
  <p:tag name="KSO_WM_TEMPLATE_INDEX" val="20187575"/>
  <p:tag name="KSO_WM_UNIT_LAYERLEVEL" val="1_1_1"/>
  <p:tag name="KSO_WM_TAG_VERSION" val="1.0"/>
  <p:tag name="KSO_WM_BEAUTIFY_FLAG" val="#wm#"/>
  <p:tag name="KSO_WM_UNIT_PRESET_TEXT" val="单击此处添加文本具体内容，简明扼要的阐述您的观点。"/>
  <p:tag name="KSO_WM_UNIT_SUBTYPE" val="a"/>
  <p:tag name="KSO_WM_UNIT_TEXT_FILL_FORE_SCHEMECOLOR_INDEX" val="13"/>
  <p:tag name="KSO_WM_UNIT_TEXT_FILL_TYPE" val="1"/>
  <p:tag name="KSO_WM_UNIT_USESOURCEFORMAT_APPLY" val="0"/>
</p:tagLst>
</file>

<file path=ppt/tags/tag199.xml><?xml version="1.0" encoding="utf-8"?>
<p:tagLst xmlns:p="http://schemas.openxmlformats.org/presentationml/2006/main">
  <p:tag name="KSO_WM_UNIT_COLOR_SCHEME_SHAPE_ID" val="10"/>
  <p:tag name="KSO_WM_UNIT_COLOR_SCHEME_PARENT_PAGE" val="0_4"/>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87575_4*l_h_a*1_3_1"/>
  <p:tag name="KSO_WM_TEMPLATE_CATEGORY" val="diagram"/>
  <p:tag name="KSO_WM_TEMPLATE_INDEX" val="20187575"/>
  <p:tag name="KSO_WM_UNIT_LAYERLEVEL" val="1_1_1"/>
  <p:tag name="KSO_WM_TAG_VERSION" val="1.0"/>
  <p:tag name="KSO_WM_BEAUTIFY_FLAG" val="#wm#"/>
  <p:tag name="KSO_WM_UNIT_PRESET_TEXT" val="单击此处添加标题"/>
  <p:tag name="KSO_WM_UNIT_ISNUMDGMTITLE" val="0"/>
  <p:tag name="KSO_WM_UNIT_TEXT_FILL_FORE_SCHEMECOLOR_INDEX" val="7"/>
  <p:tag name="KSO_WM_UNIT_TEXT_FILL_TYPE" val="1"/>
  <p:tag name="KSO_WM_UNIT_USESOURCEFORMAT_APPLY" val="0"/>
</p:tagLst>
</file>

<file path=ppt/tags/tag2.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200.xml><?xml version="1.0" encoding="utf-8"?>
<p:tagLst xmlns:p="http://schemas.openxmlformats.org/presentationml/2006/main">
  <p:tag name="KSO_WM_UNIT_COLOR_SCHEME_SHAPE_ID" val="11"/>
  <p:tag name="KSO_WM_UNIT_COLOR_SCHEME_PARENT_PAGE" val="0_4"/>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87575_4*l_h_f*1_3_1"/>
  <p:tag name="KSO_WM_TEMPLATE_CATEGORY" val="diagram"/>
  <p:tag name="KSO_WM_TEMPLATE_INDEX" val="20187575"/>
  <p:tag name="KSO_WM_UNIT_LAYERLEVEL" val="1_1_1"/>
  <p:tag name="KSO_WM_TAG_VERSION" val="1.0"/>
  <p:tag name="KSO_WM_BEAUTIFY_FLAG" val="#wm#"/>
  <p:tag name="KSO_WM_UNIT_PRESET_TEXT" val="单击此处添加文本具体内容，简明扼要的阐述您的观点。"/>
  <p:tag name="KSO_WM_UNIT_SUBTYPE" val="a"/>
  <p:tag name="KSO_WM_UNIT_TEXT_FILL_FORE_SCHEMECOLOR_INDEX" val="13"/>
  <p:tag name="KSO_WM_UNIT_TEXT_FILL_TYPE" val="1"/>
  <p:tag name="KSO_WM_UNIT_USESOURCEFORMAT_APPLY" val="0"/>
</p:tagLst>
</file>

<file path=ppt/tags/tag201.xml><?xml version="1.0" encoding="utf-8"?>
<p:tagLst xmlns:p="http://schemas.openxmlformats.org/presentationml/2006/main">
  <p:tag name="KSO_WM_UNIT_COLOR_SCHEME_SHAPE_ID" val="12"/>
  <p:tag name="KSO_WM_UNIT_COLOR_SCHEME_PARENT_PAGE" val="0_4"/>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87575_4*l_h_a*1_4_1"/>
  <p:tag name="KSO_WM_TEMPLATE_CATEGORY" val="diagram"/>
  <p:tag name="KSO_WM_TEMPLATE_INDEX" val="20187575"/>
  <p:tag name="KSO_WM_UNIT_LAYERLEVEL" val="1_1_1"/>
  <p:tag name="KSO_WM_TAG_VERSION" val="1.0"/>
  <p:tag name="KSO_WM_BEAUTIFY_FLAG" val="#wm#"/>
  <p:tag name="KSO_WM_UNIT_PRESET_TEXT" val="单击此处添加标题"/>
  <p:tag name="KSO_WM_UNIT_ISNUMDGMTITLE" val="0"/>
  <p:tag name="KSO_WM_UNIT_TEXT_FILL_FORE_SCHEMECOLOR_INDEX" val="8"/>
  <p:tag name="KSO_WM_UNIT_TEXT_FILL_TYPE" val="1"/>
  <p:tag name="KSO_WM_UNIT_USESOURCEFORMAT_APPLY" val="0"/>
</p:tagLst>
</file>

<file path=ppt/tags/tag202.xml><?xml version="1.0" encoding="utf-8"?>
<p:tagLst xmlns:p="http://schemas.openxmlformats.org/presentationml/2006/main">
  <p:tag name="KSO_WM_UNIT_COLOR_SCHEME_SHAPE_ID" val="13"/>
  <p:tag name="KSO_WM_UNIT_COLOR_SCHEME_PARENT_PAGE" val="0_4"/>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87575_4*l_h_f*1_4_1"/>
  <p:tag name="KSO_WM_TEMPLATE_CATEGORY" val="diagram"/>
  <p:tag name="KSO_WM_TEMPLATE_INDEX" val="20187575"/>
  <p:tag name="KSO_WM_UNIT_LAYERLEVEL" val="1_1_1"/>
  <p:tag name="KSO_WM_TAG_VERSION" val="1.0"/>
  <p:tag name="KSO_WM_BEAUTIFY_FLAG" val="#wm#"/>
  <p:tag name="KSO_WM_UNIT_PRESET_TEXT" val="单击此处添加文本具体内容，简明扼要的阐述您的观点。"/>
  <p:tag name="KSO_WM_UNIT_SUBTYPE" val="a"/>
  <p:tag name="KSO_WM_UNIT_TEXT_FILL_FORE_SCHEMECOLOR_INDEX" val="13"/>
  <p:tag name="KSO_WM_UNIT_TEXT_FILL_TYPE" val="1"/>
  <p:tag name="KSO_WM_UNIT_USESOURCEFORMAT_APPLY" val="0"/>
</p:tagLst>
</file>

<file path=ppt/tags/tag203.xml><?xml version="1.0" encoding="utf-8"?>
<p:tagLst xmlns:p="http://schemas.openxmlformats.org/presentationml/2006/main">
  <p:tag name="KSO_WM_UNIT_COLOR_SCHEME_SHAPE_ID" val="14"/>
  <p:tag name="KSO_WM_UNIT_COLOR_SCHEME_PARENT_PAGE" val="0_4"/>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575_4*l_h_a*1_2_1"/>
  <p:tag name="KSO_WM_TEMPLATE_CATEGORY" val="diagram"/>
  <p:tag name="KSO_WM_TEMPLATE_INDEX" val="20187575"/>
  <p:tag name="KSO_WM_UNIT_LAYERLEVEL" val="1_1_1"/>
  <p:tag name="KSO_WM_TAG_VERSION" val="1.0"/>
  <p:tag name="KSO_WM_BEAUTIFY_FLAG" val="#wm#"/>
  <p:tag name="KSO_WM_UNIT_PRESET_TEXT" val="单击此处添加标题"/>
  <p:tag name="KSO_WM_UNIT_ISNUMDGMTITLE" val="0"/>
  <p:tag name="KSO_WM_UNIT_TEXT_FILL_FORE_SCHEMECOLOR_INDEX" val="6"/>
  <p:tag name="KSO_WM_UNIT_TEXT_FILL_TYPE" val="1"/>
  <p:tag name="KSO_WM_UNIT_USESOURCEFORMAT_APPLY" val="0"/>
</p:tagLst>
</file>

<file path=ppt/tags/tag204.xml><?xml version="1.0" encoding="utf-8"?>
<p:tagLst xmlns:p="http://schemas.openxmlformats.org/presentationml/2006/main">
  <p:tag name="KSO_WM_UNIT_COLOR_SCHEME_SHAPE_ID" val="15"/>
  <p:tag name="KSO_WM_UNIT_COLOR_SCHEME_PARENT_PAGE" val="0_4"/>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87575_4*l_h_f*1_2_1"/>
  <p:tag name="KSO_WM_TEMPLATE_CATEGORY" val="diagram"/>
  <p:tag name="KSO_WM_TEMPLATE_INDEX" val="20187575"/>
  <p:tag name="KSO_WM_UNIT_LAYERLEVEL" val="1_1_1"/>
  <p:tag name="KSO_WM_TAG_VERSION" val="1.0"/>
  <p:tag name="KSO_WM_BEAUTIFY_FLAG" val="#wm#"/>
  <p:tag name="KSO_WM_UNIT_PRESET_TEXT" val="单击此处添加文本具体内容，简明扼要的阐述您的观点。"/>
  <p:tag name="KSO_WM_UNIT_SUBTYPE" val="a"/>
  <p:tag name="KSO_WM_UNIT_TEXT_FILL_FORE_SCHEMECOLOR_INDEX" val="13"/>
  <p:tag name="KSO_WM_UNIT_TEXT_FILL_TYPE" val="1"/>
  <p:tag name="KSO_WM_UNIT_USESOURCEFORMAT_APPLY" val="0"/>
</p:tagLst>
</file>

<file path=ppt/tags/tag205.xml><?xml version="1.0" encoding="utf-8"?>
<p:tagLst xmlns:p="http://schemas.openxmlformats.org/presentationml/2006/main">
  <p:tag name="KSO_WM_UNIT_COLOR_SCHEME_SHAPE_ID" val="16"/>
  <p:tag name="KSO_WM_UNIT_COLOR_SCHEME_PARENT_PAGE" val="0_4"/>
  <p:tag name="KSO_WM_UNIT_VALUE" val="69*63"/>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187575_4*l_h_x*1_1_1"/>
  <p:tag name="KSO_WM_TEMPLATE_CATEGORY" val="diagram"/>
  <p:tag name="KSO_WM_TEMPLATE_INDEX" val="2018757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0"/>
</p:tagLst>
</file>

<file path=ppt/tags/tag206.xml><?xml version="1.0" encoding="utf-8"?>
<p:tagLst xmlns:p="http://schemas.openxmlformats.org/presentationml/2006/main">
  <p:tag name="KSO_WM_UNIT_COLOR_SCHEME_SHAPE_ID" val="17"/>
  <p:tag name="KSO_WM_UNIT_COLOR_SCHEME_PARENT_PAGE" val="0_4"/>
  <p:tag name="KSO_WM_UNIT_VALUE" val="93*93"/>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187575_4*l_h_x*1_3_1"/>
  <p:tag name="KSO_WM_TEMPLATE_CATEGORY" val="diagram"/>
  <p:tag name="KSO_WM_TEMPLATE_INDEX" val="2018757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0"/>
</p:tagLst>
</file>

<file path=ppt/tags/tag207.xml><?xml version="1.0" encoding="utf-8"?>
<p:tagLst xmlns:p="http://schemas.openxmlformats.org/presentationml/2006/main">
  <p:tag name="KSO_WM_UNIT_COLOR_SCHEME_SHAPE_ID" val="18"/>
  <p:tag name="KSO_WM_UNIT_COLOR_SCHEME_PARENT_PAGE" val="0_4"/>
  <p:tag name="KSO_WM_UNIT_VALUE" val="134*143"/>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187575_4*l_h_x*1_2_1"/>
  <p:tag name="KSO_WM_TEMPLATE_CATEGORY" val="diagram"/>
  <p:tag name="KSO_WM_TEMPLATE_INDEX" val="2018757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0"/>
</p:tagLst>
</file>

<file path=ppt/tags/tag208.xml><?xml version="1.0" encoding="utf-8"?>
<p:tagLst xmlns:p="http://schemas.openxmlformats.org/presentationml/2006/main">
  <p:tag name="KSO_WM_UNIT_COLOR_SCHEME_SHAPE_ID" val="19"/>
  <p:tag name="KSO_WM_UNIT_COLOR_SCHEME_PARENT_PAGE" val="0_4"/>
  <p:tag name="KSO_WM_UNIT_VALUE" val="49*71"/>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187575_4*l_h_x*1_4_1"/>
  <p:tag name="KSO_WM_TEMPLATE_CATEGORY" val="diagram"/>
  <p:tag name="KSO_WM_TEMPLATE_INDEX" val="2018757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0"/>
</p:tagLst>
</file>

<file path=ppt/tags/tag209.xml><?xml version="1.0" encoding="utf-8"?>
<p:tagLst xmlns:p="http://schemas.openxmlformats.org/presentationml/2006/main">
  <p:tag name="KSO_WM_SLIDE_ITEM_CNT" val="4"/>
</p:tagLst>
</file>

<file path=ppt/tags/tag21.xml><?xml version="1.0" encoding="utf-8"?>
<p:tagLst xmlns:p="http://schemas.openxmlformats.org/presentationml/2006/main">
  <p:tag name="KSO_WM_UNIT_COLOR_SCHEME_SHAPE_ID" val="8"/>
  <p:tag name="KSO_WM_UNIT_COLOR_SCHEME_PARENT_PAGE" val="0_2"/>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7575_2*l_h_a*1_1_1"/>
  <p:tag name="KSO_WM_TEMPLATE_CATEGORY" val="diagram"/>
  <p:tag name="KSO_WM_TEMPLATE_INDEX" val="20187575"/>
  <p:tag name="KSO_WM_UNIT_LAYERLEVEL" val="1_1_1"/>
  <p:tag name="KSO_WM_TAG_VERSION" val="1.0"/>
  <p:tag name="KSO_WM_BEAUTIFY_FLAG" val="#wm#"/>
  <p:tag name="KSO_WM_UNIT_PRESET_TEXT" val="单击此处添加标题"/>
  <p:tag name="KSO_WM_UNIT_ISNUMDGMTITLE" val="0"/>
  <p:tag name="KSO_WM_UNIT_TEXT_FILL_FORE_SCHEMECOLOR_INDEX" val="5"/>
  <p:tag name="KSO_WM_UNIT_TEXT_FILL_TYPE" val="1"/>
  <p:tag name="KSO_WM_UNIT_USESOURCEFORMAT_APPLY" val="0"/>
</p:tagLst>
</file>

<file path=ppt/tags/tag210.xml><?xml version="1.0" encoding="utf-8"?>
<p:tagLst xmlns:p="http://schemas.openxmlformats.org/presentationml/2006/main">
  <p:tag name="KSO_WM_TEMPLATE_CATEGORY" val="diagram"/>
  <p:tag name="KSO_WM_TEMPLATE_INDEX" val="20160821"/>
  <p:tag name="KSO_WM_TAG_VERSION" val="1.0"/>
  <p:tag name="KSO_WM_BEAUTIFY_FLAG" val="#wm#"/>
  <p:tag name="KSO_WM_DIAGRAM_GROUP_CODE" val="q1-1"/>
  <p:tag name="KSO_WM_UNIT_TYPE" val="q_i"/>
  <p:tag name="KSO_WM_UNIT_INDEX" val="1_1"/>
  <p:tag name="KSO_WM_UNIT_ID" val="diagram20160821_1*q_i*1_1"/>
  <p:tag name="KSO_WM_UNIT_LAYERLEVEL" val="1_1"/>
  <p:tag name="KSO_WM_UNIT_USESOURCEFORMAT_APPLY" val="1"/>
  <p:tag name="KSO_WM_UNIT_FILL_FORE_SCHEMECOLOR_INDEX" val="5"/>
  <p:tag name="KSO_WM_UNIT_FILL_TYPE" val="1"/>
  <p:tag name="KSO_WM_UNIT_TEXT_FILL_FORE_SCHEMECOLOR_INDEX" val="13"/>
  <p:tag name="KSO_WM_UNIT_TEXT_FILL_TYPE" val="1"/>
</p:tagLst>
</file>

<file path=ppt/tags/tag211.xml><?xml version="1.0" encoding="utf-8"?>
<p:tagLst xmlns:p="http://schemas.openxmlformats.org/presentationml/2006/main">
  <p:tag name="KSO_WM_TEMPLATE_CATEGORY" val="diagram"/>
  <p:tag name="KSO_WM_TEMPLATE_INDEX" val="20160821"/>
  <p:tag name="KSO_WM_TAG_VERSION" val="1.0"/>
  <p:tag name="KSO_WM_BEAUTIFY_FLAG" val="#wm#"/>
  <p:tag name="KSO_WM_DIAGRAM_GROUP_CODE" val="q1-1"/>
  <p:tag name="KSO_WM_UNIT_TYPE" val="q_i"/>
  <p:tag name="KSO_WM_UNIT_INDEX" val="1_2"/>
  <p:tag name="KSO_WM_UNIT_ID" val="diagram20160821_1*q_i*1_2"/>
  <p:tag name="KSO_WM_UNIT_LAYERLEVEL" val="1_1"/>
  <p:tag name="KSO_WM_UNIT_USESOURCEFORMAT_APPLY" val="1"/>
  <p:tag name="KSO_WM_UNIT_FILL_FORE_SCHEMECOLOR_INDEX" val="7"/>
  <p:tag name="KSO_WM_UNIT_FILL_TYPE" val="1"/>
  <p:tag name="KSO_WM_UNIT_TEXT_FILL_FORE_SCHEMECOLOR_INDEX" val="13"/>
  <p:tag name="KSO_WM_UNIT_TEXT_FILL_TYPE" val="1"/>
</p:tagLst>
</file>

<file path=ppt/tags/tag212.xml><?xml version="1.0" encoding="utf-8"?>
<p:tagLst xmlns:p="http://schemas.openxmlformats.org/presentationml/2006/main">
  <p:tag name="KSO_WM_TEMPLATE_CATEGORY" val="diagram"/>
  <p:tag name="KSO_WM_TEMPLATE_INDEX" val="20160821"/>
  <p:tag name="KSO_WM_TAG_VERSION" val="1.0"/>
  <p:tag name="KSO_WM_BEAUTIFY_FLAG" val="#wm#"/>
  <p:tag name="KSO_WM_DIAGRAM_GROUP_CODE" val="q1-1"/>
  <p:tag name="KSO_WM_UNIT_TYPE" val="q_i"/>
  <p:tag name="KSO_WM_UNIT_INDEX" val="1_3"/>
  <p:tag name="KSO_WM_UNIT_ID" val="diagram20160821_1*q_i*1_3"/>
  <p:tag name="KSO_WM_UNIT_LAYERLEVEL" val="1_1"/>
  <p:tag name="KSO_WM_UNIT_USESOURCEFORMAT_APPLY" val="1"/>
  <p:tag name="KSO_WM_UNIT_FILL_FORE_SCHEMECOLOR_INDEX" val="5"/>
  <p:tag name="KSO_WM_UNIT_FILL_TYPE" val="1"/>
  <p:tag name="KSO_WM_UNIT_TEXT_FILL_FORE_SCHEMECOLOR_INDEX" val="13"/>
  <p:tag name="KSO_WM_UNIT_TEXT_FILL_TYPE" val="1"/>
</p:tagLst>
</file>

<file path=ppt/tags/tag213.xml><?xml version="1.0" encoding="utf-8"?>
<p:tagLst xmlns:p="http://schemas.openxmlformats.org/presentationml/2006/main">
  <p:tag name="KSO_WM_TEMPLATE_CATEGORY" val="diagram"/>
  <p:tag name="KSO_WM_TEMPLATE_INDEX" val="20160821"/>
  <p:tag name="KSO_WM_TAG_VERSION" val="1.0"/>
  <p:tag name="KSO_WM_BEAUTIFY_FLAG" val="#wm#"/>
  <p:tag name="KSO_WM_DIAGRAM_GROUP_CODE" val="q1-1"/>
  <p:tag name="KSO_WM_UNIT_TYPE" val="q_i"/>
  <p:tag name="KSO_WM_UNIT_INDEX" val="1_4"/>
  <p:tag name="KSO_WM_UNIT_ID" val="diagram20160821_1*q_i*1_4"/>
  <p:tag name="KSO_WM_UNIT_LAYERLEVEL" val="1_1"/>
  <p:tag name="KSO_WM_UNIT_USESOURCEFORMAT_APPLY" val="1"/>
  <p:tag name="KSO_WM_UNIT_LINE_FORE_SCHEMECOLOR_INDEX" val="7"/>
  <p:tag name="KSO_WM_UNIT_LINE_FILL_TYPE" val="2"/>
  <p:tag name="KSO_WM_UNIT_TEXT_FILL_FORE_SCHEMECOLOR_INDEX" val="13"/>
  <p:tag name="KSO_WM_UNIT_TEXT_FILL_TYPE" val="1"/>
</p:tagLst>
</file>

<file path=ppt/tags/tag214.xml><?xml version="1.0" encoding="utf-8"?>
<p:tagLst xmlns:p="http://schemas.openxmlformats.org/presentationml/2006/main">
  <p:tag name="KSO_WM_TEMPLATE_CATEGORY" val="diagram"/>
  <p:tag name="KSO_WM_TEMPLATE_INDEX" val="20160821"/>
  <p:tag name="KSO_WM_TAG_VERSION" val="1.0"/>
  <p:tag name="KSO_WM_BEAUTIFY_FLAG" val="#wm#"/>
  <p:tag name="KSO_WM_DIAGRAM_GROUP_CODE" val="q1-1"/>
  <p:tag name="KSO_WM_UNIT_TYPE" val="q_i"/>
  <p:tag name="KSO_WM_UNIT_INDEX" val="1_5"/>
  <p:tag name="KSO_WM_UNIT_ID" val="diagram20160821_1*q_i*1_5"/>
  <p:tag name="KSO_WM_UNIT_LAYERLEVEL" val="1_1"/>
  <p:tag name="KSO_WM_UNIT_USESOURCEFORMAT_APPLY" val="1"/>
  <p:tag name="KSO_WM_UNIT_FILL_FORE_SCHEMECOLOR_INDEX" val="14"/>
  <p:tag name="KSO_WM_UNIT_FILL_TYPE" val="1"/>
  <p:tag name="KSO_WM_UNIT_TEXT_FILL_FORE_SCHEMECOLOR_INDEX" val="13"/>
  <p:tag name="KSO_WM_UNIT_TEXT_FILL_TYPE" val="1"/>
</p:tagLst>
</file>

<file path=ppt/tags/tag215.xml><?xml version="1.0" encoding="utf-8"?>
<p:tagLst xmlns:p="http://schemas.openxmlformats.org/presentationml/2006/main">
  <p:tag name="KSO_WM_TEMPLATE_CATEGORY" val="diagram"/>
  <p:tag name="KSO_WM_TEMPLATE_INDEX" val="20160821"/>
  <p:tag name="KSO_WM_TAG_VERSION" val="1.0"/>
  <p:tag name="KSO_WM_BEAUTIFY_FLAG" val="#wm#"/>
  <p:tag name="KSO_WM_DIAGRAM_GROUP_CODE" val="q1-1"/>
  <p:tag name="KSO_WM_UNIT_TYPE" val="q_i"/>
  <p:tag name="KSO_WM_UNIT_INDEX" val="1_6"/>
  <p:tag name="KSO_WM_UNIT_ID" val="diagram20160821_1*q_i*1_6"/>
  <p:tag name="KSO_WM_UNIT_LAYERLEVEL" val="1_1"/>
  <p:tag name="KSO_WM_UNIT_USESOURCEFORMAT_APPLY" val="1"/>
  <p:tag name="KSO_WM_UNIT_FILL_FORE_SCHEMECOLOR_INDEX" val="14"/>
  <p:tag name="KSO_WM_UNIT_FILL_TYPE" val="1"/>
  <p:tag name="KSO_WM_UNIT_TEXT_FILL_FORE_SCHEMECOLOR_INDEX" val="13"/>
  <p:tag name="KSO_WM_UNIT_TEXT_FILL_TYPE" val="1"/>
</p:tagLst>
</file>

<file path=ppt/tags/tag216.xml><?xml version="1.0" encoding="utf-8"?>
<p:tagLst xmlns:p="http://schemas.openxmlformats.org/presentationml/2006/main">
  <p:tag name="KSO_WM_TEMPLATE_CATEGORY" val="diagram"/>
  <p:tag name="KSO_WM_TEMPLATE_INDEX" val="20160821"/>
  <p:tag name="KSO_WM_TAG_VERSION" val="1.0"/>
  <p:tag name="KSO_WM_BEAUTIFY_FLAG" val="#wm#"/>
  <p:tag name="KSO_WM_DIAGRAM_GROUP_CODE" val="q1-1"/>
  <p:tag name="KSO_WM_UNIT_TYPE" val="q_i"/>
  <p:tag name="KSO_WM_UNIT_INDEX" val="1_7"/>
  <p:tag name="KSO_WM_UNIT_ID" val="diagram20160821_1*q_i*1_7"/>
  <p:tag name="KSO_WM_UNIT_LAYERLEVEL" val="1_1"/>
  <p:tag name="KSO_WM_UNIT_USESOURCEFORMAT_APPLY" val="1"/>
  <p:tag name="KSO_WM_UNIT_FILL_FORE_SCHEMECOLOR_INDEX" val="14"/>
  <p:tag name="KSO_WM_UNIT_FILL_TYPE" val="1"/>
  <p:tag name="KSO_WM_UNIT_TEXT_FILL_FORE_SCHEMECOLOR_INDEX" val="13"/>
  <p:tag name="KSO_WM_UNIT_TEXT_FILL_TYPE" val="1"/>
</p:tagLst>
</file>

<file path=ppt/tags/tag217.xml><?xml version="1.0" encoding="utf-8"?>
<p:tagLst xmlns:p="http://schemas.openxmlformats.org/presentationml/2006/main">
  <p:tag name="KSO_WM_TEMPLATE_CATEGORY" val="diagram"/>
  <p:tag name="KSO_WM_TEMPLATE_INDEX" val="20160821"/>
  <p:tag name="KSO_WM_TAG_VERSION" val="1.0"/>
  <p:tag name="KSO_WM_BEAUTIFY_FLAG" val="#wm#"/>
  <p:tag name="KSO_WM_DIAGRAM_GROUP_CODE" val="q1-1"/>
  <p:tag name="KSO_WM_UNIT_TYPE" val="q_h_g"/>
  <p:tag name="KSO_WM_UNIT_INDEX" val="1_1_1"/>
  <p:tag name="KSO_WM_UNIT_ID" val="diagram20160821_1*q_h_g*1_1_1"/>
  <p:tag name="KSO_WM_UNIT_LAYERLEVEL" val="1_1_1"/>
  <p:tag name="KSO_WM_UNIT_VALUE" val="8"/>
  <p:tag name="KSO_WM_UNIT_HIGHLIGHT" val="0"/>
  <p:tag name="KSO_WM_UNIT_COMPATIBLE" val="1"/>
  <p:tag name="KSO_WM_UNIT_CLEAR" val="0"/>
  <p:tag name="KSO_WM_UNIT_RELATE_UNITID" val="diagram20160821_1*q_h_f*1_1_1"/>
  <p:tag name="KSO_WM_UNIT_PRESET_TEXT" val="23%&#13;Option 1"/>
  <p:tag name="KSO_WM_UNIT_USESOURCEFORMAT_APPLY" val="1"/>
  <p:tag name="KSO_WM_UNIT_SHADOW_SCHEMECOLOR_INDEX" val="16"/>
  <p:tag name="KSO_WM_UNIT_TEXT_FILL_FORE_SCHEMECOLOR_INDEX" val="14"/>
  <p:tag name="KSO_WM_UNIT_TEXT_FILL_TYPE" val="1"/>
</p:tagLst>
</file>

<file path=ppt/tags/tag218.xml><?xml version="1.0" encoding="utf-8"?>
<p:tagLst xmlns:p="http://schemas.openxmlformats.org/presentationml/2006/main">
  <p:tag name="KSO_WM_TEMPLATE_CATEGORY" val="diagram"/>
  <p:tag name="KSO_WM_TEMPLATE_INDEX" val="20160821"/>
  <p:tag name="KSO_WM_TAG_VERSION" val="1.0"/>
  <p:tag name="KSO_WM_BEAUTIFY_FLAG" val="#wm#"/>
  <p:tag name="KSO_WM_DIAGRAM_GROUP_CODE" val="q1-1"/>
  <p:tag name="KSO_WM_UNIT_TYPE" val="q_i"/>
  <p:tag name="KSO_WM_UNIT_INDEX" val="1_8"/>
  <p:tag name="KSO_WM_UNIT_ID" val="diagram20160821_1*q_i*1_8"/>
  <p:tag name="KSO_WM_UNIT_LAYERLEVEL" val="1_1"/>
  <p:tag name="KSO_WM_UNIT_USESOURCEFORMAT_APPLY" val="1"/>
  <p:tag name="KSO_WM_UNIT_FILL_FORE_SCHEMECOLOR_INDEX" val="7"/>
  <p:tag name="KSO_WM_UNIT_FILL_TYPE" val="1"/>
  <p:tag name="KSO_WM_UNIT_TEXT_FILL_FORE_SCHEMECOLOR_INDEX" val="13"/>
  <p:tag name="KSO_WM_UNIT_TEXT_FILL_TYPE" val="1"/>
</p:tagLst>
</file>

<file path=ppt/tags/tag219.xml><?xml version="1.0" encoding="utf-8"?>
<p:tagLst xmlns:p="http://schemas.openxmlformats.org/presentationml/2006/main">
  <p:tag name="KSO_WM_TEMPLATE_CATEGORY" val="diagram"/>
  <p:tag name="KSO_WM_TEMPLATE_INDEX" val="20160821"/>
  <p:tag name="KSO_WM_TAG_VERSION" val="1.0"/>
  <p:tag name="KSO_WM_BEAUTIFY_FLAG" val="#wm#"/>
  <p:tag name="KSO_WM_DIAGRAM_GROUP_CODE" val="q1-1"/>
  <p:tag name="KSO_WM_UNIT_TYPE" val="q_i"/>
  <p:tag name="KSO_WM_UNIT_INDEX" val="1_9"/>
  <p:tag name="KSO_WM_UNIT_ID" val="diagram20160821_1*q_i*1_9"/>
  <p:tag name="KSO_WM_UNIT_LAYERLEVEL" val="1_1"/>
  <p:tag name="KSO_WM_UNIT_USESOURCEFORMAT_APPLY" val="1"/>
  <p:tag name="KSO_WM_UNIT_FILL_FORE_SCHEMECOLOR_INDEX" val="14"/>
  <p:tag name="KSO_WM_UNIT_FILL_TYPE" val="1"/>
  <p:tag name="KSO_WM_UNIT_TEXT_FILL_FORE_SCHEMECOLOR_INDEX" val="13"/>
  <p:tag name="KSO_WM_UNIT_TEXT_FILL_TYPE" val="1"/>
</p:tagLst>
</file>

<file path=ppt/tags/tag22.xml><?xml version="1.0" encoding="utf-8"?>
<p:tagLst xmlns:p="http://schemas.openxmlformats.org/presentationml/2006/main">
  <p:tag name="KSO_WM_UNIT_COLOR_SCHEME_SHAPE_ID" val="9"/>
  <p:tag name="KSO_WM_UNIT_COLOR_SCHEME_PARENT_PAGE" val="0_2"/>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87575_2*l_h_f*1_1_1"/>
  <p:tag name="KSO_WM_TEMPLATE_CATEGORY" val="diagram"/>
  <p:tag name="KSO_WM_TEMPLATE_INDEX" val="20187575"/>
  <p:tag name="KSO_WM_UNIT_LAYERLEVEL" val="1_1_1"/>
  <p:tag name="KSO_WM_TAG_VERSION" val="1.0"/>
  <p:tag name="KSO_WM_BEAUTIFY_FLAG" val="#wm#"/>
  <p:tag name="KSO_WM_UNIT_PRESET_TEXT" val="单击此处添加文本具体内容，简明扼要的阐述您的观点。"/>
  <p:tag name="KSO_WM_UNIT_SUBTYPE" val="a"/>
  <p:tag name="KSO_WM_UNIT_TEXT_FILL_FORE_SCHEMECOLOR_INDEX" val="13"/>
  <p:tag name="KSO_WM_UNIT_TEXT_FILL_TYPE" val="1"/>
  <p:tag name="KSO_WM_UNIT_USESOURCEFORMAT_APPLY" val="0"/>
</p:tagLst>
</file>

<file path=ppt/tags/tag220.xml><?xml version="1.0" encoding="utf-8"?>
<p:tagLst xmlns:p="http://schemas.openxmlformats.org/presentationml/2006/main">
  <p:tag name="KSO_WM_TEMPLATE_CATEGORY" val="diagram"/>
  <p:tag name="KSO_WM_TEMPLATE_INDEX" val="20160821"/>
  <p:tag name="KSO_WM_TAG_VERSION" val="1.0"/>
  <p:tag name="KSO_WM_BEAUTIFY_FLAG" val="#wm#"/>
  <p:tag name="KSO_WM_DIAGRAM_GROUP_CODE" val="q1-1"/>
  <p:tag name="KSO_WM_UNIT_TYPE" val="q_i"/>
  <p:tag name="KSO_WM_UNIT_INDEX" val="1_10"/>
  <p:tag name="KSO_WM_UNIT_ID" val="diagram20160821_1*q_i*1_10"/>
  <p:tag name="KSO_WM_UNIT_LAYERLEVEL" val="1_1"/>
  <p:tag name="KSO_WM_UNIT_USESOURCEFORMAT_APPLY" val="1"/>
  <p:tag name="KSO_WM_UNIT_LINE_FORE_SCHEMECOLOR_INDEX" val="7"/>
  <p:tag name="KSO_WM_UNIT_LINE_FILL_TYPE" val="2"/>
  <p:tag name="KSO_WM_UNIT_TEXT_FILL_FORE_SCHEMECOLOR_INDEX" val="13"/>
  <p:tag name="KSO_WM_UNIT_TEXT_FILL_TYPE" val="1"/>
</p:tagLst>
</file>

<file path=ppt/tags/tag221.xml><?xml version="1.0" encoding="utf-8"?>
<p:tagLst xmlns:p="http://schemas.openxmlformats.org/presentationml/2006/main">
  <p:tag name="KSO_WM_TEMPLATE_CATEGORY" val="diagram"/>
  <p:tag name="KSO_WM_TEMPLATE_INDEX" val="20160821"/>
  <p:tag name="KSO_WM_TAG_VERSION" val="1.0"/>
  <p:tag name="KSO_WM_BEAUTIFY_FLAG" val="#wm#"/>
  <p:tag name="KSO_WM_DIAGRAM_GROUP_CODE" val="q1-1"/>
  <p:tag name="KSO_WM_UNIT_TYPE" val="q_h_a"/>
  <p:tag name="KSO_WM_UNIT_INDEX" val="1_1_1"/>
  <p:tag name="KSO_WM_UNIT_ID" val="diagram20160821_1*q_h_a*1_1_1"/>
  <p:tag name="KSO_WM_UNIT_LAYERLEVEL" val="1_1_1"/>
  <p:tag name="KSO_WM_UNIT_VALUE" val="16"/>
  <p:tag name="KSO_WM_UNIT_HIGHLIGHT" val="0"/>
  <p:tag name="KSO_WM_UNIT_COMPATIBLE" val="0"/>
  <p:tag name="KSO_WM_UNIT_CLEAR" val="0"/>
  <p:tag name="KSO_WM_UNIT_PRESET_TEXT_INDEX" val="3"/>
  <p:tag name="KSO_WM_UNIT_PRESET_TEXT_LEN" val="12"/>
  <p:tag name="KSO_WM_UNIT_USESOURCEFORMAT_APPLY" val="1"/>
  <p:tag name="KSO_WM_UNIT_TEXT_FILL_FORE_SCHEMECOLOR_INDEX" val="5"/>
  <p:tag name="KSO_WM_UNIT_TEXT_FILL_TYPE" val="1"/>
</p:tagLst>
</file>

<file path=ppt/tags/tag222.xml><?xml version="1.0" encoding="utf-8"?>
<p:tagLst xmlns:p="http://schemas.openxmlformats.org/presentationml/2006/main">
  <p:tag name="KSO_WM_TEMPLATE_CATEGORY" val="diagram"/>
  <p:tag name="KSO_WM_TEMPLATE_INDEX" val="20160821"/>
  <p:tag name="KSO_WM_TAG_VERSION" val="1.0"/>
  <p:tag name="KSO_WM_BEAUTIFY_FLAG" val="#wm#"/>
  <p:tag name="KSO_WM_DIAGRAM_GROUP_CODE" val="q1-1"/>
  <p:tag name="KSO_WM_UNIT_TYPE" val="q_h_a"/>
  <p:tag name="KSO_WM_UNIT_INDEX" val="1_2_1"/>
  <p:tag name="KSO_WM_UNIT_ID" val="diagram20160821_1*q_h_a*1_2_1"/>
  <p:tag name="KSO_WM_UNIT_LAYERLEVEL" val="1_1_1"/>
  <p:tag name="KSO_WM_UNIT_VALUE" val="16"/>
  <p:tag name="KSO_WM_UNIT_HIGHLIGHT" val="0"/>
  <p:tag name="KSO_WM_UNIT_COMPATIBLE" val="0"/>
  <p:tag name="KSO_WM_UNIT_CLEAR" val="0"/>
  <p:tag name="KSO_WM_UNIT_PRESET_TEXT_INDEX" val="3"/>
  <p:tag name="KSO_WM_UNIT_PRESET_TEXT_LEN" val="12"/>
  <p:tag name="KSO_WM_UNIT_USESOURCEFORMAT_APPLY" val="1"/>
  <p:tag name="KSO_WM_UNIT_TEXT_FILL_FORE_SCHEMECOLOR_INDEX" val="5"/>
  <p:tag name="KSO_WM_UNIT_TEXT_FILL_TYPE" val="1"/>
</p:tagLst>
</file>

<file path=ppt/tags/tag223.xml><?xml version="1.0" encoding="utf-8"?>
<p:tagLst xmlns:p="http://schemas.openxmlformats.org/presentationml/2006/main">
  <p:tag name="KSO_WM_TEMPLATE_CATEGORY" val="diagram"/>
  <p:tag name="KSO_WM_TEMPLATE_INDEX" val="20160821"/>
  <p:tag name="KSO_WM_TAG_VERSION" val="1.0"/>
  <p:tag name="KSO_WM_BEAUTIFY_FLAG" val="#wm#"/>
  <p:tag name="KSO_WM_DIAGRAM_GROUP_CODE" val="q1-1"/>
  <p:tag name="KSO_WM_UNIT_TYPE" val="q_h_f"/>
  <p:tag name="KSO_WM_UNIT_INDEX" val="1_2_1"/>
  <p:tag name="KSO_WM_UNIT_ID" val="diagram20160821_1*q_h_f*1_2_1"/>
  <p:tag name="KSO_WM_UNIT_LAYERLEVEL" val="1_1_1"/>
  <p:tag name="KSO_WM_UNIT_VALUE" val="80"/>
  <p:tag name="KSO_WM_UNIT_HIGHLIGHT" val="0"/>
  <p:tag name="KSO_WM_UNIT_COMPATIBLE" val="0"/>
  <p:tag name="KSO_WM_UNIT_CLEAR" val="0"/>
  <p:tag name="KSO_WM_UNIT_PRESET_TEXT_INDEX" val="4"/>
  <p:tag name="KSO_WM_UNIT_PRESET_TEXT_LEN" val="57"/>
  <p:tag name="KSO_WM_UNIT_USESOURCEFORMAT_APPLY" val="1"/>
  <p:tag name="KSO_WM_UNIT_TEXT_FILL_FORE_SCHEMECOLOR_INDEX" val="13"/>
  <p:tag name="KSO_WM_UNIT_TEXT_FILL_TYPE" val="1"/>
</p:tagLst>
</file>

<file path=ppt/tags/tag224.xml><?xml version="1.0" encoding="utf-8"?>
<p:tagLst xmlns:p="http://schemas.openxmlformats.org/presentationml/2006/main">
  <p:tag name="KSO_WM_TEMPLATE_CATEGORY" val="diagram"/>
  <p:tag name="KSO_WM_TEMPLATE_INDEX" val="20160821"/>
  <p:tag name="KSO_WM_TAG_VERSION" val="1.0"/>
  <p:tag name="KSO_WM_BEAUTIFY_FLAG" val="#wm#"/>
  <p:tag name="KSO_WM_DIAGRAM_GROUP_CODE" val="q1-1"/>
  <p:tag name="KSO_WM_UNIT_TYPE" val="q_h_f"/>
  <p:tag name="KSO_WM_UNIT_INDEX" val="1_1_1"/>
  <p:tag name="KSO_WM_UNIT_ID" val="diagram20160821_1*q_h_f*1_1_1"/>
  <p:tag name="KSO_WM_UNIT_LAYERLEVEL" val="1_1_1"/>
  <p:tag name="KSO_WM_UNIT_VALUE" val="80"/>
  <p:tag name="KSO_WM_UNIT_HIGHLIGHT" val="0"/>
  <p:tag name="KSO_WM_UNIT_COMPATIBLE" val="0"/>
  <p:tag name="KSO_WM_UNIT_CLEAR" val="0"/>
  <p:tag name="KSO_WM_UNIT_PRESET_TEXT_INDEX" val="4"/>
  <p:tag name="KSO_WM_UNIT_PRESET_TEXT_LEN" val="57"/>
  <p:tag name="KSO_WM_UNIT_USESOURCEFORMAT_APPLY" val="1"/>
  <p:tag name="KSO_WM_UNIT_TEXT_FILL_FORE_SCHEMECOLOR_INDEX" val="13"/>
  <p:tag name="KSO_WM_UNIT_TEXT_FILL_TYPE" val="1"/>
</p:tagLst>
</file>

<file path=ppt/tags/tag225.xml><?xml version="1.0" encoding="utf-8"?>
<p:tagLst xmlns:p="http://schemas.openxmlformats.org/presentationml/2006/main">
  <p:tag name="KSO_WM_TEMPLATE_CATEGORY" val="diagram"/>
  <p:tag name="KSO_WM_TEMPLATE_INDEX" val="20160821"/>
  <p:tag name="KSO_WM_TAG_VERSION" val="1.0"/>
  <p:tag name="KSO_WM_BEAUTIFY_FLAG" val="#wm#"/>
  <p:tag name="KSO_WM_DIAGRAM_GROUP_CODE" val="q1-1"/>
  <p:tag name="KSO_WM_UNIT_TYPE" val="q_h_g"/>
  <p:tag name="KSO_WM_UNIT_INDEX" val="1_2_1"/>
  <p:tag name="KSO_WM_UNIT_ID" val="diagram20160821_1*q_h_g*1_2_1"/>
  <p:tag name="KSO_WM_UNIT_LAYERLEVEL" val="1_1_1"/>
  <p:tag name="KSO_WM_UNIT_VALUE" val="8"/>
  <p:tag name="KSO_WM_UNIT_HIGHLIGHT" val="0"/>
  <p:tag name="KSO_WM_UNIT_COMPATIBLE" val="1"/>
  <p:tag name="KSO_WM_UNIT_CLEAR" val="0"/>
  <p:tag name="KSO_WM_UNIT_RELATE_UNITID" val="diagram20160821_1*q_h_f*1_2_1"/>
  <p:tag name="KSO_WM_UNIT_PRESET_TEXT" val="30%&#13;Option 2"/>
  <p:tag name="KSO_WM_UNIT_USESOURCEFORMAT_APPLY" val="1"/>
  <p:tag name="KSO_WM_UNIT_SHADOW_SCHEMECOLOR_INDEX" val="16"/>
  <p:tag name="KSO_WM_UNIT_TEXT_FILL_FORE_SCHEMECOLOR_INDEX" val="14"/>
  <p:tag name="KSO_WM_UNIT_TEXT_FILL_TYPE" val="1"/>
</p:tagLst>
</file>

<file path=ppt/tags/tag226.xml><?xml version="1.0" encoding="utf-8"?>
<p:tagLst xmlns:p="http://schemas.openxmlformats.org/presentationml/2006/main">
  <p:tag name="KSO_WM_SLIDE_ITEM_CNT" val="2"/>
</p:tagLst>
</file>

<file path=ppt/tags/tag227.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i"/>
  <p:tag name="KSO_WM_UNIT_INDEX" val="1_1"/>
  <p:tag name="KSO_WM_UNIT_ID" val="diagram20160821_2*q_i*1_1"/>
  <p:tag name="KSO_WM_UNIT_LAYERLEVEL" val="1_1"/>
  <p:tag name="KSO_WM_DIAGRAM_GROUP_CODE" val="q1-1"/>
  <p:tag name="KSO_WM_UNIT_USESOURCEFORMAT_APPLY" val="1"/>
  <p:tag name="KSO_WM_UNIT_FILL_FORE_SCHEMECOLOR_INDEX" val="5"/>
  <p:tag name="KSO_WM_UNIT_FILL_TYPE" val="1"/>
  <p:tag name="KSO_WM_UNIT_TEXT_FILL_FORE_SCHEMECOLOR_INDEX" val="13"/>
  <p:tag name="KSO_WM_UNIT_TEXT_FILL_TYPE" val="1"/>
</p:tagLst>
</file>

<file path=ppt/tags/tag228.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i"/>
  <p:tag name="KSO_WM_UNIT_INDEX" val="1_2"/>
  <p:tag name="KSO_WM_UNIT_ID" val="diagram20160821_2*q_i*1_2"/>
  <p:tag name="KSO_WM_UNIT_LAYERLEVEL" val="1_1"/>
  <p:tag name="KSO_WM_DIAGRAM_GROUP_CODE" val="q1-1"/>
  <p:tag name="KSO_WM_UNIT_USESOURCEFORMAT_APPLY" val="1"/>
  <p:tag name="KSO_WM_UNIT_FILL_FORE_SCHEMECOLOR_INDEX" val="14"/>
  <p:tag name="KSO_WM_UNIT_FILL_TYPE" val="1"/>
  <p:tag name="KSO_WM_UNIT_TEXT_FILL_FORE_SCHEMECOLOR_INDEX" val="13"/>
  <p:tag name="KSO_WM_UNIT_TEXT_FILL_TYPE" val="1"/>
</p:tagLst>
</file>

<file path=ppt/tags/tag229.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i"/>
  <p:tag name="KSO_WM_UNIT_INDEX" val="1_3"/>
  <p:tag name="KSO_WM_UNIT_ID" val="diagram20160821_2*q_i*1_3"/>
  <p:tag name="KSO_WM_UNIT_LAYERLEVEL" val="1_1"/>
  <p:tag name="KSO_WM_DIAGRAM_GROUP_CODE" val="q1-1"/>
  <p:tag name="KSO_WM_UNIT_USESOURCEFORMAT_APPLY" val="1"/>
  <p:tag name="KSO_WM_UNIT_FILL_FORE_SCHEMECOLOR_INDEX" val="5"/>
  <p:tag name="KSO_WM_UNIT_FILL_TYPE" val="1"/>
  <p:tag name="KSO_WM_UNIT_TEXT_FILL_FORE_SCHEMECOLOR_INDEX" val="13"/>
  <p:tag name="KSO_WM_UNIT_TEXT_FILL_TYPE" val="1"/>
</p:tagLst>
</file>

<file path=ppt/tags/tag23.xml><?xml version="1.0" encoding="utf-8"?>
<p:tagLst xmlns:p="http://schemas.openxmlformats.org/presentationml/2006/main">
  <p:tag name="KSO_WM_UNIT_COLOR_SCHEME_SHAPE_ID" val="14"/>
  <p:tag name="KSO_WM_UNIT_COLOR_SCHEME_PARENT_PAGE" val="0_2"/>
  <p:tag name="KSO_WM_UNIT_ISCONTENTS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87575_2*l_h_a*1_2_1"/>
  <p:tag name="KSO_WM_TEMPLATE_CATEGORY" val="diagram"/>
  <p:tag name="KSO_WM_TEMPLATE_INDEX" val="20187575"/>
  <p:tag name="KSO_WM_UNIT_LAYERLEVEL" val="1_1_1"/>
  <p:tag name="KSO_WM_TAG_VERSION" val="1.0"/>
  <p:tag name="KSO_WM_BEAUTIFY_FLAG" val="#wm#"/>
  <p:tag name="KSO_WM_UNIT_PRESET_TEXT" val="单击此处添加标题"/>
  <p:tag name="KSO_WM_UNIT_ISNUMDGMTITLE" val="0"/>
  <p:tag name="KSO_WM_UNIT_TEXT_FILL_FORE_SCHEMECOLOR_INDEX" val="6"/>
  <p:tag name="KSO_WM_UNIT_TEXT_FILL_TYPE" val="1"/>
  <p:tag name="KSO_WM_UNIT_USESOURCEFORMAT_APPLY" val="0"/>
</p:tagLst>
</file>

<file path=ppt/tags/tag230.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i"/>
  <p:tag name="KSO_WM_UNIT_INDEX" val="1_4"/>
  <p:tag name="KSO_WM_UNIT_ID" val="diagram20160821_2*q_i*1_4"/>
  <p:tag name="KSO_WM_UNIT_LAYERLEVEL" val="1_1"/>
  <p:tag name="KSO_WM_DIAGRAM_GROUP_CODE" val="q1-1"/>
  <p:tag name="KSO_WM_UNIT_USESOURCEFORMAT_APPLY" val="1"/>
  <p:tag name="KSO_WM_UNIT_FILL_FORE_SCHEMECOLOR_INDEX" val="14"/>
  <p:tag name="KSO_WM_UNIT_FILL_TYPE" val="1"/>
  <p:tag name="KSO_WM_UNIT_TEXT_FILL_FORE_SCHEMECOLOR_INDEX" val="13"/>
  <p:tag name="KSO_WM_UNIT_TEXT_FILL_TYPE" val="1"/>
</p:tagLst>
</file>

<file path=ppt/tags/tag231.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i"/>
  <p:tag name="KSO_WM_UNIT_INDEX" val="1_5"/>
  <p:tag name="KSO_WM_UNIT_ID" val="diagram20160821_2*q_i*1_5"/>
  <p:tag name="KSO_WM_UNIT_LAYERLEVEL" val="1_1"/>
  <p:tag name="KSO_WM_DIAGRAM_GROUP_CODE" val="q1-1"/>
  <p:tag name="KSO_WM_UNIT_USESOURCEFORMAT_APPLY" val="1"/>
  <p:tag name="KSO_WM_UNIT_FILL_FORE_SCHEMECOLOR_INDEX" val="7"/>
  <p:tag name="KSO_WM_UNIT_FILL_TYPE" val="1"/>
  <p:tag name="KSO_WM_UNIT_TEXT_FILL_FORE_SCHEMECOLOR_INDEX" val="13"/>
  <p:tag name="KSO_WM_UNIT_TEXT_FILL_TYPE" val="1"/>
</p:tagLst>
</file>

<file path=ppt/tags/tag232.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i"/>
  <p:tag name="KSO_WM_UNIT_INDEX" val="1_6"/>
  <p:tag name="KSO_WM_UNIT_ID" val="diagram20160821_2*q_i*1_6"/>
  <p:tag name="KSO_WM_UNIT_LAYERLEVEL" val="1_1"/>
  <p:tag name="KSO_WM_DIAGRAM_GROUP_CODE" val="q1-1"/>
  <p:tag name="KSO_WM_UNIT_USESOURCEFORMAT_APPLY" val="1"/>
  <p:tag name="KSO_WM_UNIT_FILL_FORE_SCHEMECOLOR_INDEX" val="14"/>
  <p:tag name="KSO_WM_UNIT_FILL_TYPE" val="1"/>
  <p:tag name="KSO_WM_UNIT_TEXT_FILL_FORE_SCHEMECOLOR_INDEX" val="13"/>
  <p:tag name="KSO_WM_UNIT_TEXT_FILL_TYPE" val="1"/>
</p:tagLst>
</file>

<file path=ppt/tags/tag233.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a"/>
  <p:tag name="KSO_WM_UNIT_INDEX" val="1_2_1"/>
  <p:tag name="KSO_WM_UNIT_ID" val="diagram20160821_2*q_h_a*1_2_1"/>
  <p:tag name="KSO_WM_UNIT_LAYERLEVEL" val="1_1_1"/>
  <p:tag name="KSO_WM_UNIT_VALUE" val="16"/>
  <p:tag name="KSO_WM_UNIT_HIGHLIGHT" val="0"/>
  <p:tag name="KSO_WM_UNIT_COMPATIBLE" val="0"/>
  <p:tag name="KSO_WM_UNIT_CLEAR" val="0"/>
  <p:tag name="KSO_WM_DIAGRAM_GROUP_CODE" val="q1-1"/>
  <p:tag name="KSO_WM_UNIT_PRESET_TEXT_INDEX" val="3"/>
  <p:tag name="KSO_WM_UNIT_PRESET_TEXT_LEN" val="12"/>
  <p:tag name="KSO_WM_UNIT_USESOURCEFORMAT_APPLY" val="1"/>
  <p:tag name="KSO_WM_UNIT_TEXT_FILL_FORE_SCHEMECOLOR_INDEX" val="7"/>
  <p:tag name="KSO_WM_UNIT_TEXT_FILL_TYPE" val="1"/>
</p:tagLst>
</file>

<file path=ppt/tags/tag234.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f"/>
  <p:tag name="KSO_WM_UNIT_INDEX" val="1_2_1"/>
  <p:tag name="KSO_WM_UNIT_ID" val="diagram20160821_2*q_h_f*1_2_1"/>
  <p:tag name="KSO_WM_UNIT_LAYERLEVEL" val="1_1_1"/>
  <p:tag name="KSO_WM_UNIT_VALUE" val="64"/>
  <p:tag name="KSO_WM_UNIT_HIGHLIGHT" val="0"/>
  <p:tag name="KSO_WM_UNIT_COMPATIBLE" val="0"/>
  <p:tag name="KSO_WM_UNIT_CLEAR" val="0"/>
  <p:tag name="KSO_WM_UNIT_PRESET_TEXT_INDEX" val="4"/>
  <p:tag name="KSO_WM_UNIT_PRESET_TEXT_LEN" val="57"/>
  <p:tag name="KSO_WM_DIAGRAM_GROUP_CODE" val="q1-1"/>
  <p:tag name="KSO_WM_UNIT_USESOURCEFORMAT_APPLY" val="1"/>
  <p:tag name="KSO_WM_UNIT_TEXT_FILL_FORE_SCHEMECOLOR_INDEX" val="13"/>
  <p:tag name="KSO_WM_UNIT_TEXT_FILL_TYPE" val="1"/>
</p:tagLst>
</file>

<file path=ppt/tags/tag235.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a"/>
  <p:tag name="KSO_WM_UNIT_INDEX" val="1_1_1"/>
  <p:tag name="KSO_WM_UNIT_ID" val="diagram20160821_2*q_h_a*1_1_1"/>
  <p:tag name="KSO_WM_UNIT_LAYERLEVEL" val="1_1_1"/>
  <p:tag name="KSO_WM_UNIT_VALUE" val="16"/>
  <p:tag name="KSO_WM_UNIT_HIGHLIGHT" val="0"/>
  <p:tag name="KSO_WM_UNIT_COMPATIBLE" val="0"/>
  <p:tag name="KSO_WM_UNIT_CLEAR" val="0"/>
  <p:tag name="KSO_WM_DIAGRAM_GROUP_CODE" val="q1-1"/>
  <p:tag name="KSO_WM_UNIT_PRESET_TEXT_INDEX" val="3"/>
  <p:tag name="KSO_WM_UNIT_PRESET_TEXT_LEN" val="12"/>
  <p:tag name="KSO_WM_UNIT_USESOURCEFORMAT_APPLY" val="1"/>
  <p:tag name="KSO_WM_UNIT_TEXT_FILL_FORE_SCHEMECOLOR_INDEX" val="5"/>
  <p:tag name="KSO_WM_UNIT_TEXT_FILL_TYPE" val="1"/>
</p:tagLst>
</file>

<file path=ppt/tags/tag236.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f"/>
  <p:tag name="KSO_WM_UNIT_INDEX" val="1_1_1"/>
  <p:tag name="KSO_WM_UNIT_ID" val="diagram20160821_2*q_h_f*1_1_1"/>
  <p:tag name="KSO_WM_UNIT_LAYERLEVEL" val="1_1_1"/>
  <p:tag name="KSO_WM_UNIT_VALUE" val="64"/>
  <p:tag name="KSO_WM_UNIT_HIGHLIGHT" val="0"/>
  <p:tag name="KSO_WM_UNIT_COMPATIBLE" val="0"/>
  <p:tag name="KSO_WM_UNIT_CLEAR" val="0"/>
  <p:tag name="KSO_WM_UNIT_PRESET_TEXT_INDEX" val="4"/>
  <p:tag name="KSO_WM_UNIT_PRESET_TEXT_LEN" val="57"/>
  <p:tag name="KSO_WM_DIAGRAM_GROUP_CODE" val="q1-1"/>
  <p:tag name="KSO_WM_UNIT_USESOURCEFORMAT_APPLY" val="1"/>
  <p:tag name="KSO_WM_UNIT_TEXT_FILL_FORE_SCHEMECOLOR_INDEX" val="13"/>
  <p:tag name="KSO_WM_UNIT_TEXT_FILL_TYPE" val="1"/>
</p:tagLst>
</file>

<file path=ppt/tags/tag237.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a"/>
  <p:tag name="KSO_WM_UNIT_INDEX" val="1_3_1"/>
  <p:tag name="KSO_WM_UNIT_ID" val="diagram20160821_2*q_h_a*1_3_1"/>
  <p:tag name="KSO_WM_UNIT_LAYERLEVEL" val="1_1_1"/>
  <p:tag name="KSO_WM_UNIT_VALUE" val="16"/>
  <p:tag name="KSO_WM_UNIT_HIGHLIGHT" val="0"/>
  <p:tag name="KSO_WM_UNIT_COMPATIBLE" val="0"/>
  <p:tag name="KSO_WM_UNIT_CLEAR" val="0"/>
  <p:tag name="KSO_WM_DIAGRAM_GROUP_CODE" val="q1-1"/>
  <p:tag name="KSO_WM_UNIT_PRESET_TEXT_INDEX" val="3"/>
  <p:tag name="KSO_WM_UNIT_PRESET_TEXT_LEN" val="12"/>
  <p:tag name="KSO_WM_UNIT_USESOURCEFORMAT_APPLY" val="1"/>
  <p:tag name="KSO_WM_UNIT_TEXT_FILL_FORE_SCHEMECOLOR_INDEX" val="5"/>
  <p:tag name="KSO_WM_UNIT_TEXT_FILL_TYPE" val="1"/>
</p:tagLst>
</file>

<file path=ppt/tags/tag238.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f"/>
  <p:tag name="KSO_WM_UNIT_INDEX" val="1_3_1"/>
  <p:tag name="KSO_WM_UNIT_ID" val="diagram20160821_2*q_h_f*1_3_1"/>
  <p:tag name="KSO_WM_UNIT_LAYERLEVEL" val="1_1_1"/>
  <p:tag name="KSO_WM_UNIT_VALUE" val="64"/>
  <p:tag name="KSO_WM_UNIT_HIGHLIGHT" val="0"/>
  <p:tag name="KSO_WM_UNIT_COMPATIBLE" val="0"/>
  <p:tag name="KSO_WM_UNIT_CLEAR" val="0"/>
  <p:tag name="KSO_WM_UNIT_PRESET_TEXT_INDEX" val="4"/>
  <p:tag name="KSO_WM_UNIT_PRESET_TEXT_LEN" val="57"/>
  <p:tag name="KSO_WM_DIAGRAM_GROUP_CODE" val="q1-1"/>
  <p:tag name="KSO_WM_UNIT_USESOURCEFORMAT_APPLY" val="1"/>
  <p:tag name="KSO_WM_UNIT_TEXT_FILL_FORE_SCHEMECOLOR_INDEX" val="13"/>
  <p:tag name="KSO_WM_UNIT_TEXT_FILL_TYPE" val="1"/>
</p:tagLst>
</file>

<file path=ppt/tags/tag239.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g"/>
  <p:tag name="KSO_WM_UNIT_INDEX" val="1_2_1"/>
  <p:tag name="KSO_WM_UNIT_ID" val="diagram20160821_2*q_h_g*1_2_1"/>
  <p:tag name="KSO_WM_UNIT_LAYERLEVEL" val="1_1_1"/>
  <p:tag name="KSO_WM_UNIT_VALUE" val="8"/>
  <p:tag name="KSO_WM_UNIT_HIGHLIGHT" val="0"/>
  <p:tag name="KSO_WM_UNIT_COMPATIBLE" val="1"/>
  <p:tag name="KSO_WM_UNIT_CLEAR" val="0"/>
  <p:tag name="KSO_WM_DIAGRAM_GROUP_CODE" val="q1-1"/>
  <p:tag name="KSO_WM_UNIT_RELATE_UNITID" val="diagram20160821_2*q_h_f*1_2_1"/>
  <p:tag name="KSO_WM_UNIT_PRESET_TEXT" val="56%&#13;Option 2"/>
  <p:tag name="KSO_WM_UNIT_USESOURCEFORMAT_APPLY" val="1"/>
  <p:tag name="KSO_WM_UNIT_SHADOW_SCHEMECOLOR_INDEX" val="16"/>
  <p:tag name="KSO_WM_UNIT_TEXT_FILL_FORE_SCHEMECOLOR_INDEX" val="14"/>
  <p:tag name="KSO_WM_UNIT_TEXT_FILL_TYPE" val="1"/>
</p:tagLst>
</file>

<file path=ppt/tags/tag24.xml><?xml version="1.0" encoding="utf-8"?>
<p:tagLst xmlns:p="http://schemas.openxmlformats.org/presentationml/2006/main">
  <p:tag name="KSO_WM_UNIT_COLOR_SCHEME_SHAPE_ID" val="4"/>
  <p:tag name="KSO_WM_UNIT_COLOR_SCHEME_PARENT_PAGE" val="0_2"/>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7575_2*l_h_i*1_1_1"/>
  <p:tag name="KSO_WM_TEMPLATE_CATEGORY" val="diagram"/>
  <p:tag name="KSO_WM_TEMPLATE_INDEX" val="20187575"/>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240.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g"/>
  <p:tag name="KSO_WM_UNIT_INDEX" val="1_1_1"/>
  <p:tag name="KSO_WM_UNIT_ID" val="diagram20160821_2*q_h_g*1_1_1"/>
  <p:tag name="KSO_WM_UNIT_LAYERLEVEL" val="1_1_1"/>
  <p:tag name="KSO_WM_UNIT_VALUE" val="8"/>
  <p:tag name="KSO_WM_UNIT_HIGHLIGHT" val="0"/>
  <p:tag name="KSO_WM_UNIT_COMPATIBLE" val="1"/>
  <p:tag name="KSO_WM_UNIT_CLEAR" val="0"/>
  <p:tag name="KSO_WM_DIAGRAM_GROUP_CODE" val="q1-1"/>
  <p:tag name="KSO_WM_UNIT_RELATE_UNITID" val="diagram20160821_2*q_h_f*1_1_1"/>
  <p:tag name="KSO_WM_UNIT_PRESET_TEXT" val="23%&#13;Option 1"/>
  <p:tag name="KSO_WM_UNIT_USESOURCEFORMAT_APPLY" val="1"/>
  <p:tag name="KSO_WM_UNIT_SHADOW_SCHEMECOLOR_INDEX" val="16"/>
  <p:tag name="KSO_WM_UNIT_TEXT_FILL_FORE_SCHEMECOLOR_INDEX" val="14"/>
  <p:tag name="KSO_WM_UNIT_TEXT_FILL_TYPE" val="1"/>
</p:tagLst>
</file>

<file path=ppt/tags/tag241.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g"/>
  <p:tag name="KSO_WM_UNIT_INDEX" val="1_3_1"/>
  <p:tag name="KSO_WM_UNIT_ID" val="diagram20160821_2*q_h_g*1_3_1"/>
  <p:tag name="KSO_WM_UNIT_LAYERLEVEL" val="1_1_1"/>
  <p:tag name="KSO_WM_UNIT_VALUE" val="8"/>
  <p:tag name="KSO_WM_UNIT_HIGHLIGHT" val="0"/>
  <p:tag name="KSO_WM_UNIT_COMPATIBLE" val="1"/>
  <p:tag name="KSO_WM_UNIT_CLEAR" val="0"/>
  <p:tag name="KSO_WM_DIAGRAM_GROUP_CODE" val="q1-1"/>
  <p:tag name="KSO_WM_UNIT_RELATE_UNITID" val="diagram20160821_2*q_h_f*1_3_1"/>
  <p:tag name="KSO_WM_UNIT_PRESET_TEXT" val="30%&#13;Option 3"/>
  <p:tag name="KSO_WM_UNIT_USESOURCEFORMAT_APPLY" val="1"/>
  <p:tag name="KSO_WM_UNIT_SHADOW_SCHEMECOLOR_INDEX" val="16"/>
  <p:tag name="KSO_WM_UNIT_TEXT_FILL_FORE_SCHEMECOLOR_INDEX" val="14"/>
  <p:tag name="KSO_WM_UNIT_TEXT_FILL_TYPE" val="1"/>
</p:tagLst>
</file>

<file path=ppt/tags/tag242.xml><?xml version="1.0" encoding="utf-8"?>
<p:tagLst xmlns:p="http://schemas.openxmlformats.org/presentationml/2006/main">
  <p:tag name="KSO_WM_SLIDE_ITEM_CNT" val="3"/>
</p:tagLst>
</file>

<file path=ppt/tags/tag243.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i"/>
  <p:tag name="KSO_WM_UNIT_INDEX" val="1_1"/>
  <p:tag name="KSO_WM_UNIT_ID" val="diagram20160821_3*q_i*1_1"/>
  <p:tag name="KSO_WM_UNIT_LAYERLEVEL" val="1_1"/>
  <p:tag name="KSO_WM_DIAGRAM_GROUP_CODE" val="q1-1"/>
  <p:tag name="KSO_WM_UNIT_FILL_FORE_SCHEMECOLOR_INDEX" val="7"/>
  <p:tag name="KSO_WM_UNIT_FILL_TYPE" val="1"/>
  <p:tag name="KSO_WM_UNIT_TEXT_FILL_FORE_SCHEMECOLOR_INDEX" val="13"/>
  <p:tag name="KSO_WM_UNIT_TEXT_FILL_TYPE" val="1"/>
  <p:tag name="KSO_WM_UNIT_USESOURCEFORMAT_APPLY" val="0"/>
</p:tagLst>
</file>

<file path=ppt/tags/tag244.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i"/>
  <p:tag name="KSO_WM_UNIT_INDEX" val="1_2"/>
  <p:tag name="KSO_WM_UNIT_ID" val="diagram20160821_3*q_i*1_2"/>
  <p:tag name="KSO_WM_UNIT_LAYERLEVEL" val="1_1"/>
  <p:tag name="KSO_WM_DIAGRAM_GROUP_CODE" val="q1-1"/>
  <p:tag name="KSO_WM_UNIT_FILL_FORE_SCHEMECOLOR_INDEX" val="5"/>
  <p:tag name="KSO_WM_UNIT_FILL_TYPE" val="1"/>
  <p:tag name="KSO_WM_UNIT_TEXT_FILL_FORE_SCHEMECOLOR_INDEX" val="13"/>
  <p:tag name="KSO_WM_UNIT_TEXT_FILL_TYPE" val="1"/>
  <p:tag name="KSO_WM_UNIT_USESOURCEFORMAT_APPLY" val="0"/>
</p:tagLst>
</file>

<file path=ppt/tags/tag245.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i"/>
  <p:tag name="KSO_WM_UNIT_INDEX" val="1_3"/>
  <p:tag name="KSO_WM_UNIT_ID" val="diagram20160821_3*q_i*1_3"/>
  <p:tag name="KSO_WM_UNIT_LAYERLEVEL" val="1_1"/>
  <p:tag name="KSO_WM_DIAGRAM_GROUP_CODE" val="q1-1"/>
  <p:tag name="KSO_WM_UNIT_FILL_FORE_SCHEMECOLOR_INDEX" val="5"/>
  <p:tag name="KSO_WM_UNIT_FILL_TYPE" val="1"/>
  <p:tag name="KSO_WM_UNIT_TEXT_FILL_FORE_SCHEMECOLOR_INDEX" val="13"/>
  <p:tag name="KSO_WM_UNIT_TEXT_FILL_TYPE" val="1"/>
  <p:tag name="KSO_WM_UNIT_USESOURCEFORMAT_APPLY" val="0"/>
</p:tagLst>
</file>

<file path=ppt/tags/tag246.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i"/>
  <p:tag name="KSO_WM_UNIT_INDEX" val="1_4"/>
  <p:tag name="KSO_WM_UNIT_ID" val="diagram20160821_3*q_i*1_4"/>
  <p:tag name="KSO_WM_UNIT_LAYERLEVEL" val="1_1"/>
  <p:tag name="KSO_WM_DIAGRAM_GROUP_CODE" val="q1-1"/>
  <p:tag name="KSO_WM_UNIT_FILL_FORE_SCHEMECOLOR_INDEX" val="7"/>
  <p:tag name="KSO_WM_UNIT_FILL_TYPE" val="1"/>
  <p:tag name="KSO_WM_UNIT_TEXT_FILL_FORE_SCHEMECOLOR_INDEX" val="13"/>
  <p:tag name="KSO_WM_UNIT_TEXT_FILL_TYPE" val="1"/>
  <p:tag name="KSO_WM_UNIT_USESOURCEFORMAT_APPLY" val="0"/>
</p:tagLst>
</file>

<file path=ppt/tags/tag247.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i"/>
  <p:tag name="KSO_WM_UNIT_INDEX" val="1_5"/>
  <p:tag name="KSO_WM_UNIT_ID" val="diagram20160821_3*q_i*1_5"/>
  <p:tag name="KSO_WM_UNIT_LAYERLEVEL" val="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48.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i"/>
  <p:tag name="KSO_WM_UNIT_INDEX" val="1_6"/>
  <p:tag name="KSO_WM_UNIT_ID" val="diagram20160821_3*q_i*1_6"/>
  <p:tag name="KSO_WM_UNIT_LAYERLEVEL" val="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49.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i"/>
  <p:tag name="KSO_WM_UNIT_INDEX" val="1_7"/>
  <p:tag name="KSO_WM_UNIT_ID" val="diagram20160821_3*q_i*1_7"/>
  <p:tag name="KSO_WM_UNIT_LAYERLEVEL" val="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5.xml><?xml version="1.0" encoding="utf-8"?>
<p:tagLst xmlns:p="http://schemas.openxmlformats.org/presentationml/2006/main">
  <p:tag name="KSO_WM_UNIT_COLOR_SCHEME_SHAPE_ID" val="16"/>
  <p:tag name="KSO_WM_UNIT_COLOR_SCHEME_PARENT_PAGE" val="0_2"/>
  <p:tag name="KSO_WM_UNIT_VALUE" val="69*63"/>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187575_2*l_h_x*1_1_1"/>
  <p:tag name="KSO_WM_TEMPLATE_CATEGORY" val="diagram"/>
  <p:tag name="KSO_WM_TEMPLATE_INDEX" val="2018757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0"/>
</p:tagLst>
</file>

<file path=ppt/tags/tag250.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i"/>
  <p:tag name="KSO_WM_UNIT_INDEX" val="1_8"/>
  <p:tag name="KSO_WM_UNIT_ID" val="diagram20160821_3*q_i*1_8"/>
  <p:tag name="KSO_WM_UNIT_LAYERLEVEL" val="1_1"/>
  <p:tag name="KSO_WM_DIAGRAM_GROUP_CODE" val="q1-1"/>
  <p:tag name="KSO_WM_UNIT_FILL_FORE_SCHEMECOLOR_INDEX" val="14"/>
  <p:tag name="KSO_WM_UNIT_FILL_TYPE" val="1"/>
  <p:tag name="KSO_WM_UNIT_TEXT_FILL_FORE_SCHEMECOLOR_INDEX" val="13"/>
  <p:tag name="KSO_WM_UNIT_TEXT_FILL_TYPE" val="1"/>
  <p:tag name="KSO_WM_UNIT_USESOURCEFORMAT_APPLY" val="0"/>
</p:tagLst>
</file>

<file path=ppt/tags/tag251.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a"/>
  <p:tag name="KSO_WM_UNIT_INDEX" val="1_2_1"/>
  <p:tag name="KSO_WM_UNIT_ID" val="diagram20160821_3*q_h_a*1_2_1"/>
  <p:tag name="KSO_WM_UNIT_LAYERLEVEL" val="1_1_1"/>
  <p:tag name="KSO_WM_UNIT_VALUE" val="16"/>
  <p:tag name="KSO_WM_UNIT_HIGHLIGHT" val="0"/>
  <p:tag name="KSO_WM_UNIT_COMPATIBLE" val="0"/>
  <p:tag name="KSO_WM_UNIT_CLEAR" val="0"/>
  <p:tag name="KSO_WM_DIAGRAM_GROUP_CODE" val="q1-1"/>
  <p:tag name="KSO_WM_UNIT_PRESET_TEXT_INDEX" val="3"/>
  <p:tag name="KSO_WM_UNIT_PRESET_TEXT_LEN" val="12"/>
  <p:tag name="KSO_WM_UNIT_TEXT_FILL_FORE_SCHEMECOLOR_INDEX" val="7"/>
  <p:tag name="KSO_WM_UNIT_TEXT_FILL_TYPE" val="1"/>
  <p:tag name="KSO_WM_UNIT_USESOURCEFORMAT_APPLY" val="0"/>
</p:tagLst>
</file>

<file path=ppt/tags/tag252.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f"/>
  <p:tag name="KSO_WM_UNIT_INDEX" val="1_2_1"/>
  <p:tag name="KSO_WM_UNIT_ID" val="diagram20160821_3*q_h_f*1_2_1"/>
  <p:tag name="KSO_WM_UNIT_LAYERLEVEL" val="1_1_1"/>
  <p:tag name="KSO_WM_UNIT_VALUE" val="80"/>
  <p:tag name="KSO_WM_UNIT_HIGHLIGHT" val="0"/>
  <p:tag name="KSO_WM_UNIT_COMPATIBLE" val="0"/>
  <p:tag name="KSO_WM_UNIT_CLEAR" val="0"/>
  <p:tag name="KSO_WM_UNIT_PRESET_TEXT_INDEX" val="4"/>
  <p:tag name="KSO_WM_UNIT_PRESET_TEXT_LEN" val="57"/>
  <p:tag name="KSO_WM_DIAGRAM_GROUP_CODE" val="q1-1"/>
  <p:tag name="KSO_WM_UNIT_TEXT_FILL_FORE_SCHEMECOLOR_INDEX" val="13"/>
  <p:tag name="KSO_WM_UNIT_TEXT_FILL_TYPE" val="1"/>
  <p:tag name="KSO_WM_UNIT_USESOURCEFORMAT_APPLY" val="0"/>
</p:tagLst>
</file>

<file path=ppt/tags/tag253.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a"/>
  <p:tag name="KSO_WM_UNIT_INDEX" val="1_4_1"/>
  <p:tag name="KSO_WM_UNIT_ID" val="diagram20160821_3*q_h_a*1_4_1"/>
  <p:tag name="KSO_WM_UNIT_LAYERLEVEL" val="1_1_1"/>
  <p:tag name="KSO_WM_UNIT_VALUE" val="16"/>
  <p:tag name="KSO_WM_UNIT_HIGHLIGHT" val="0"/>
  <p:tag name="KSO_WM_UNIT_COMPATIBLE" val="0"/>
  <p:tag name="KSO_WM_UNIT_CLEAR" val="0"/>
  <p:tag name="KSO_WM_DIAGRAM_GROUP_CODE" val="q1-1"/>
  <p:tag name="KSO_WM_UNIT_PRESET_TEXT_INDEX" val="3"/>
  <p:tag name="KSO_WM_UNIT_PRESET_TEXT_LEN" val="12"/>
  <p:tag name="KSO_WM_UNIT_TEXT_FILL_FORE_SCHEMECOLOR_INDEX" val="7"/>
  <p:tag name="KSO_WM_UNIT_TEXT_FILL_TYPE" val="1"/>
  <p:tag name="KSO_WM_UNIT_USESOURCEFORMAT_APPLY" val="0"/>
</p:tagLst>
</file>

<file path=ppt/tags/tag254.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f"/>
  <p:tag name="KSO_WM_UNIT_INDEX" val="1_4_1"/>
  <p:tag name="KSO_WM_UNIT_ID" val="diagram20160821_3*q_h_f*1_4_1"/>
  <p:tag name="KSO_WM_UNIT_LAYERLEVEL" val="1_1_1"/>
  <p:tag name="KSO_WM_UNIT_VALUE" val="80"/>
  <p:tag name="KSO_WM_UNIT_HIGHLIGHT" val="0"/>
  <p:tag name="KSO_WM_UNIT_COMPATIBLE" val="0"/>
  <p:tag name="KSO_WM_UNIT_CLEAR" val="0"/>
  <p:tag name="KSO_WM_UNIT_PRESET_TEXT_INDEX" val="4"/>
  <p:tag name="KSO_WM_UNIT_PRESET_TEXT_LEN" val="57"/>
  <p:tag name="KSO_WM_DIAGRAM_GROUP_CODE" val="q1-1"/>
  <p:tag name="KSO_WM_UNIT_TEXT_FILL_FORE_SCHEMECOLOR_INDEX" val="13"/>
  <p:tag name="KSO_WM_UNIT_TEXT_FILL_TYPE" val="1"/>
  <p:tag name="KSO_WM_UNIT_USESOURCEFORMAT_APPLY" val="0"/>
</p:tagLst>
</file>

<file path=ppt/tags/tag255.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g"/>
  <p:tag name="KSO_WM_UNIT_INDEX" val="1_2_1"/>
  <p:tag name="KSO_WM_UNIT_ID" val="diagram20160821_3*q_h_g*1_2_1"/>
  <p:tag name="KSO_WM_UNIT_LAYERLEVEL" val="1_1_1"/>
  <p:tag name="KSO_WM_UNIT_VALUE" val="8"/>
  <p:tag name="KSO_WM_UNIT_HIGHLIGHT" val="0"/>
  <p:tag name="KSO_WM_UNIT_COMPATIBLE" val="1"/>
  <p:tag name="KSO_WM_UNIT_CLEAR" val="0"/>
  <p:tag name="KSO_WM_DIAGRAM_GROUP_CODE" val="q1-1"/>
  <p:tag name="KSO_WM_UNIT_RELATE_UNITID" val="diagram20160821_3*q_h_f*1_2_1"/>
  <p:tag name="KSO_WM_UNIT_PRESET_TEXT" val="56%&#13;Option 2"/>
  <p:tag name="KSO_WM_UNIT_SHADOW_SCHEMECOLOR_INDEX" val="16"/>
  <p:tag name="KSO_WM_UNIT_TEXT_FILL_FORE_SCHEMECOLOR_INDEX" val="14"/>
  <p:tag name="KSO_WM_UNIT_TEXT_FILL_TYPE" val="1"/>
  <p:tag name="KSO_WM_UNIT_USESOURCEFORMAT_APPLY" val="0"/>
</p:tagLst>
</file>

<file path=ppt/tags/tag256.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g"/>
  <p:tag name="KSO_WM_UNIT_INDEX" val="1_4_1"/>
  <p:tag name="KSO_WM_UNIT_ID" val="diagram20160821_3*q_h_g*1_4_1"/>
  <p:tag name="KSO_WM_UNIT_LAYERLEVEL" val="1_1_1"/>
  <p:tag name="KSO_WM_UNIT_VALUE" val="8"/>
  <p:tag name="KSO_WM_UNIT_HIGHLIGHT" val="0"/>
  <p:tag name="KSO_WM_UNIT_COMPATIBLE" val="1"/>
  <p:tag name="KSO_WM_UNIT_CLEAR" val="0"/>
  <p:tag name="KSO_WM_DIAGRAM_GROUP_CODE" val="q1-1"/>
  <p:tag name="KSO_WM_UNIT_RELATE_UNITID" val="diagram20160821_3*q_h_f*1_4_1"/>
  <p:tag name="KSO_WM_UNIT_PRESET_TEXT" val="47%&#13;Option 4"/>
  <p:tag name="KSO_WM_UNIT_SHADOW_SCHEMECOLOR_INDEX" val="16"/>
  <p:tag name="KSO_WM_UNIT_TEXT_FILL_FORE_SCHEMECOLOR_INDEX" val="14"/>
  <p:tag name="KSO_WM_UNIT_TEXT_FILL_TYPE" val="1"/>
  <p:tag name="KSO_WM_UNIT_USESOURCEFORMAT_APPLY" val="0"/>
</p:tagLst>
</file>

<file path=ppt/tags/tag257.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a"/>
  <p:tag name="KSO_WM_UNIT_INDEX" val="1_1_1"/>
  <p:tag name="KSO_WM_UNIT_ID" val="diagram20160821_3*q_h_a*1_1_1"/>
  <p:tag name="KSO_WM_UNIT_LAYERLEVEL" val="1_1_1"/>
  <p:tag name="KSO_WM_UNIT_VALUE" val="16"/>
  <p:tag name="KSO_WM_UNIT_HIGHLIGHT" val="0"/>
  <p:tag name="KSO_WM_UNIT_COMPATIBLE" val="0"/>
  <p:tag name="KSO_WM_UNIT_CLEAR" val="0"/>
  <p:tag name="KSO_WM_DIAGRAM_GROUP_CODE" val="q1-1"/>
  <p:tag name="KSO_WM_UNIT_PRESET_TEXT_INDEX" val="3"/>
  <p:tag name="KSO_WM_UNIT_PRESET_TEXT_LEN" val="12"/>
  <p:tag name="KSO_WM_UNIT_TEXT_FILL_FORE_SCHEMECOLOR_INDEX" val="5"/>
  <p:tag name="KSO_WM_UNIT_TEXT_FILL_TYPE" val="1"/>
  <p:tag name="KSO_WM_UNIT_USESOURCEFORMAT_APPLY" val="0"/>
</p:tagLst>
</file>

<file path=ppt/tags/tag258.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a"/>
  <p:tag name="KSO_WM_UNIT_INDEX" val="1_3_1"/>
  <p:tag name="KSO_WM_UNIT_ID" val="diagram20160821_3*q_h_a*1_3_1"/>
  <p:tag name="KSO_WM_UNIT_LAYERLEVEL" val="1_1_1"/>
  <p:tag name="KSO_WM_UNIT_VALUE" val="16"/>
  <p:tag name="KSO_WM_UNIT_HIGHLIGHT" val="0"/>
  <p:tag name="KSO_WM_UNIT_COMPATIBLE" val="0"/>
  <p:tag name="KSO_WM_UNIT_CLEAR" val="0"/>
  <p:tag name="KSO_WM_DIAGRAM_GROUP_CODE" val="q1-1"/>
  <p:tag name="KSO_WM_UNIT_PRESET_TEXT_INDEX" val="3"/>
  <p:tag name="KSO_WM_UNIT_PRESET_TEXT_LEN" val="12"/>
  <p:tag name="KSO_WM_UNIT_TEXT_FILL_FORE_SCHEMECOLOR_INDEX" val="5"/>
  <p:tag name="KSO_WM_UNIT_TEXT_FILL_TYPE" val="1"/>
  <p:tag name="KSO_WM_UNIT_USESOURCEFORMAT_APPLY" val="0"/>
</p:tagLst>
</file>

<file path=ppt/tags/tag259.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f"/>
  <p:tag name="KSO_WM_UNIT_INDEX" val="1_3_1"/>
  <p:tag name="KSO_WM_UNIT_ID" val="diagram20160821_3*q_h_f*1_3_1"/>
  <p:tag name="KSO_WM_UNIT_LAYERLEVEL" val="1_1_1"/>
  <p:tag name="KSO_WM_UNIT_VALUE" val="80"/>
  <p:tag name="KSO_WM_UNIT_HIGHLIGHT" val="0"/>
  <p:tag name="KSO_WM_UNIT_COMPATIBLE" val="0"/>
  <p:tag name="KSO_WM_UNIT_CLEAR" val="0"/>
  <p:tag name="KSO_WM_UNIT_PRESET_TEXT_INDEX" val="4"/>
  <p:tag name="KSO_WM_UNIT_PRESET_TEXT_LEN" val="57"/>
  <p:tag name="KSO_WM_DIAGRAM_GROUP_CODE" val="q1-1"/>
  <p:tag name="KSO_WM_UNIT_TEXT_FILL_FORE_SCHEMECOLOR_INDEX" val="13"/>
  <p:tag name="KSO_WM_UNIT_TEXT_FILL_TYPE" val="1"/>
  <p:tag name="KSO_WM_UNIT_USESOURCEFORMAT_APPLY" val="0"/>
</p:tagLst>
</file>

<file path=ppt/tags/tag26.xml><?xml version="1.0" encoding="utf-8"?>
<p:tagLst xmlns:p="http://schemas.openxmlformats.org/presentationml/2006/main">
  <p:tag name="KSO_WM_UNIT_COLOR_SCHEME_SHAPE_ID" val="5"/>
  <p:tag name="KSO_WM_UNIT_COLOR_SCHEME_PARENT_PAGE" val="0_2"/>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87575_2*l_h_i*1_2_1"/>
  <p:tag name="KSO_WM_TEMPLATE_CATEGORY" val="diagram"/>
  <p:tag name="KSO_WM_TEMPLATE_INDEX" val="20187575"/>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260.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f"/>
  <p:tag name="KSO_WM_UNIT_INDEX" val="1_1_1"/>
  <p:tag name="KSO_WM_UNIT_ID" val="diagram20160821_3*q_h_f*1_1_1"/>
  <p:tag name="KSO_WM_UNIT_LAYERLEVEL" val="1_1_1"/>
  <p:tag name="KSO_WM_UNIT_VALUE" val="80"/>
  <p:tag name="KSO_WM_UNIT_HIGHLIGHT" val="0"/>
  <p:tag name="KSO_WM_UNIT_COMPATIBLE" val="0"/>
  <p:tag name="KSO_WM_UNIT_CLEAR" val="0"/>
  <p:tag name="KSO_WM_UNIT_PRESET_TEXT_INDEX" val="4"/>
  <p:tag name="KSO_WM_UNIT_PRESET_TEXT_LEN" val="57"/>
  <p:tag name="KSO_WM_DIAGRAM_GROUP_CODE" val="q1-1"/>
  <p:tag name="KSO_WM_UNIT_TEXT_FILL_FORE_SCHEMECOLOR_INDEX" val="13"/>
  <p:tag name="KSO_WM_UNIT_TEXT_FILL_TYPE" val="1"/>
  <p:tag name="KSO_WM_UNIT_USESOURCEFORMAT_APPLY" val="0"/>
</p:tagLst>
</file>

<file path=ppt/tags/tag261.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g"/>
  <p:tag name="KSO_WM_UNIT_INDEX" val="1_3_1"/>
  <p:tag name="KSO_WM_UNIT_ID" val="diagram20160821_3*q_h_g*1_3_1"/>
  <p:tag name="KSO_WM_UNIT_LAYERLEVEL" val="1_1_1"/>
  <p:tag name="KSO_WM_UNIT_VALUE" val="8"/>
  <p:tag name="KSO_WM_UNIT_HIGHLIGHT" val="0"/>
  <p:tag name="KSO_WM_UNIT_COMPATIBLE" val="1"/>
  <p:tag name="KSO_WM_UNIT_CLEAR" val="0"/>
  <p:tag name="KSO_WM_DIAGRAM_GROUP_CODE" val="q1-1"/>
  <p:tag name="KSO_WM_UNIT_RELATE_UNITID" val="diagram20160821_3*q_h_f*1_3_1"/>
  <p:tag name="KSO_WM_UNIT_PRESET_TEXT" val="30%&#13;Option 3"/>
  <p:tag name="KSO_WM_UNIT_SHADOW_SCHEMECOLOR_INDEX" val="16"/>
  <p:tag name="KSO_WM_UNIT_TEXT_FILL_FORE_SCHEMECOLOR_INDEX" val="14"/>
  <p:tag name="KSO_WM_UNIT_TEXT_FILL_TYPE" val="1"/>
  <p:tag name="KSO_WM_UNIT_USESOURCEFORMAT_APPLY" val="0"/>
</p:tagLst>
</file>

<file path=ppt/tags/tag262.xml><?xml version="1.0" encoding="utf-8"?>
<p:tagLst xmlns:p="http://schemas.openxmlformats.org/presentationml/2006/main">
  <p:tag name="KSO_WM_TEMPLATE_CATEGORY" val="diagram"/>
  <p:tag name="KSO_WM_TEMPLATE_INDEX" val="20160821"/>
  <p:tag name="KSO_WM_TAG_VERSION" val="1.0"/>
  <p:tag name="KSO_WM_BEAUTIFY_FLAG" val="#wm#"/>
  <p:tag name="KSO_WM_UNIT_TYPE" val="q_h_g"/>
  <p:tag name="KSO_WM_UNIT_INDEX" val="1_1_1"/>
  <p:tag name="KSO_WM_UNIT_ID" val="diagram20160821_3*q_h_g*1_1_1"/>
  <p:tag name="KSO_WM_UNIT_LAYERLEVEL" val="1_1_1"/>
  <p:tag name="KSO_WM_UNIT_VALUE" val="8"/>
  <p:tag name="KSO_WM_UNIT_HIGHLIGHT" val="0"/>
  <p:tag name="KSO_WM_UNIT_COMPATIBLE" val="1"/>
  <p:tag name="KSO_WM_UNIT_CLEAR" val="0"/>
  <p:tag name="KSO_WM_DIAGRAM_GROUP_CODE" val="q1-1"/>
  <p:tag name="KSO_WM_UNIT_RELATE_UNITID" val="diagram20160821_3*q_h_f*1_1_1"/>
  <p:tag name="KSO_WM_UNIT_PRESET_TEXT" val="23%&#13;Option 1"/>
  <p:tag name="KSO_WM_UNIT_SHADOW_SCHEMECOLOR_INDEX" val="16"/>
  <p:tag name="KSO_WM_UNIT_TEXT_FILL_FORE_SCHEMECOLOR_INDEX" val="14"/>
  <p:tag name="KSO_WM_UNIT_TEXT_FILL_TYPE" val="1"/>
  <p:tag name="KSO_WM_UNIT_USESOURCEFORMAT_APPLY" val="0"/>
</p:tagLst>
</file>

<file path=ppt/tags/tag263.xml><?xml version="1.0" encoding="utf-8"?>
<p:tagLst xmlns:p="http://schemas.openxmlformats.org/presentationml/2006/main">
  <p:tag name="KSO_WM_SLIDE_ITEM_CNT" val="4"/>
</p:tagLst>
</file>

<file path=ppt/tags/tag264.xml><?xml version="1.0" encoding="utf-8"?>
<p:tagLst xmlns:p="http://schemas.openxmlformats.org/presentationml/2006/main">
  <p:tag name="KSO_WM_UNIT_TABLE_BEAUTIFY" val="{b0f46811-2cb3-49ff-bace-1736c80a51b3}"/>
</p:tagLst>
</file>

<file path=ppt/tags/tag265.xml><?xml version="1.0" encoding="utf-8"?>
<p:tagLst xmlns:p="http://schemas.openxmlformats.org/presentationml/2006/main">
  <p:tag name="KSO_WM_UNIT_TABLE_BEAUTIFY" val="{b0f46811-2cb3-49ff-bace-1736c80a51b3}"/>
</p:tagLst>
</file>

<file path=ppt/tags/tag266.xml><?xml version="1.0" encoding="utf-8"?>
<p:tagLst xmlns:p="http://schemas.openxmlformats.org/presentationml/2006/main">
  <p:tag name="KSO_WM_TEMPLATE_CATEGORY" val="diagram"/>
  <p:tag name="KSO_WM_TEMPLATE_INDEX" val="20161332"/>
  <p:tag name="KSO_WM_UNIT_TYPE" val="n_h_i"/>
  <p:tag name="KSO_WM_UNIT_INDEX" val="1_2_1"/>
  <p:tag name="KSO_WM_UNIT_ID" val="diagram20161332_2*n_h_i*1_2_1"/>
  <p:tag name="KSO_WM_UNIT_LAYERLEVEL" val="1_1_1"/>
  <p:tag name="KSO_WM_BEAUTIFY_FLAG" val="#wm#"/>
  <p:tag name="KSO_WM_TAG_VERSION" val="1.0"/>
  <p:tag name="KSO_WM_DIAGRAM_GROUP_CODE" val="n1-1"/>
  <p:tag name="KSO_WM_UNIT_FILL_FORE_SCHEMECOLOR_INDEX" val="5"/>
  <p:tag name="KSO_WM_UNIT_FILL_TYPE" val="1"/>
  <p:tag name="KSO_WM_UNIT_DIAGRAM_SCHEMECOLOR_ID" val="6"/>
</p:tagLst>
</file>

<file path=ppt/tags/tag267.xml><?xml version="1.0" encoding="utf-8"?>
<p:tagLst xmlns:p="http://schemas.openxmlformats.org/presentationml/2006/main">
  <p:tag name="KSO_WM_TEMPLATE_CATEGORY" val="diagram"/>
  <p:tag name="KSO_WM_TEMPLATE_INDEX" val="20161332"/>
  <p:tag name="KSO_WM_TAG_VERSION" val="1.0"/>
  <p:tag name="KSO_WM_BEAUTIFY_FLAG" val="#wm#"/>
  <p:tag name="KSO_WM_UNIT_TYPE" val="n_h_f"/>
  <p:tag name="KSO_WM_UNIT_INDEX" val="1_2_1"/>
  <p:tag name="KSO_WM_UNIT_ID" val="diagram20161332_2*n_h_f*1_2_1"/>
  <p:tag name="KSO_WM_UNIT_LAYERLEVEL" val="1_1_1"/>
  <p:tag name="KSO_WM_UNIT_VALUE" val="4"/>
  <p:tag name="KSO_WM_UNIT_HIGHLIGHT" val="0"/>
  <p:tag name="KSO_WM_UNIT_COMPATIBLE" val="0"/>
  <p:tag name="KSO_WM_UNIT_CLEAR" val="0"/>
  <p:tag name="KSO_WM_UNIT_PRESET_TEXT_INDEX" val="4"/>
  <p:tag name="KSO_WM_UNIT_PRESET_TEXT_LEN" val="5"/>
  <p:tag name="KSO_WM_DIAGRAM_GROUP_CODE" val="n1-1"/>
  <p:tag name="KSO_WM_UNIT_TEXT_FILL_FORE_SCHEMECOLOR_INDEX" val="14"/>
  <p:tag name="KSO_WM_UNIT_TEXT_FILL_TYPE" val="1"/>
  <p:tag name="KSO_WM_UNIT_DIAGRAM_SCHEMECOLOR_ID" val="6"/>
</p:tagLst>
</file>

<file path=ppt/tags/tag268.xml><?xml version="1.0" encoding="utf-8"?>
<p:tagLst xmlns:p="http://schemas.openxmlformats.org/presentationml/2006/main">
  <p:tag name="KSO_WM_TEMPLATE_CATEGORY" val="diagram"/>
  <p:tag name="KSO_WM_TEMPLATE_INDEX" val="20161332"/>
  <p:tag name="KSO_WM_TAG_VERSION" val="1.0"/>
  <p:tag name="KSO_WM_BEAUTIFY_FLAG" val="#wm#"/>
  <p:tag name="KSO_WM_UNIT_TYPE" val="n_h_f"/>
  <p:tag name="KSO_WM_UNIT_INDEX" val="1_2_2"/>
  <p:tag name="KSO_WM_UNIT_ID" val="diagram20161332_2*n_h_f*1_2_2"/>
  <p:tag name="KSO_WM_UNIT_LAYERLEVEL" val="1_1_1"/>
  <p:tag name="KSO_WM_UNIT_VALUE" val="4"/>
  <p:tag name="KSO_WM_UNIT_HIGHLIGHT" val="0"/>
  <p:tag name="KSO_WM_UNIT_COMPATIBLE" val="0"/>
  <p:tag name="KSO_WM_UNIT_CLEAR" val="0"/>
  <p:tag name="KSO_WM_UNIT_PRESET_TEXT_INDEX" val="4"/>
  <p:tag name="KSO_WM_UNIT_PRESET_TEXT_LEN" val="5"/>
  <p:tag name="KSO_WM_DIAGRAM_GROUP_CODE" val="n1-1"/>
  <p:tag name="KSO_WM_UNIT_TEXT_FILL_FORE_SCHEMECOLOR_INDEX" val="14"/>
  <p:tag name="KSO_WM_UNIT_TEXT_FILL_TYPE" val="1"/>
  <p:tag name="KSO_WM_UNIT_DIAGRAM_SCHEMECOLOR_ID" val="6"/>
</p:tagLst>
</file>

<file path=ppt/tags/tag269.xml><?xml version="1.0" encoding="utf-8"?>
<p:tagLst xmlns:p="http://schemas.openxmlformats.org/presentationml/2006/main">
  <p:tag name="KSO_WM_TEMPLATE_CATEGORY" val="diagram"/>
  <p:tag name="KSO_WM_TEMPLATE_INDEX" val="20161332"/>
  <p:tag name="KSO_WM_UNIT_TYPE" val="n_h_i"/>
  <p:tag name="KSO_WM_UNIT_INDEX" val="1_1_1"/>
  <p:tag name="KSO_WM_UNIT_ID" val="diagram20161332_2*n_h_i*1_1_1"/>
  <p:tag name="KSO_WM_UNIT_LAYERLEVEL" val="1_1_1"/>
  <p:tag name="KSO_WM_BEAUTIFY_FLAG" val="#wm#"/>
  <p:tag name="KSO_WM_TAG_VERSION" val="1.0"/>
  <p:tag name="KSO_WM_DIAGRAM_GROUP_CODE" val="n1-1"/>
  <p:tag name="KSO_WM_UNIT_FILL_FORE_SCHEMECOLOR_INDEX" val="13"/>
  <p:tag name="KSO_WM_UNIT_FILL_TYPE" val="1"/>
  <p:tag name="KSO_WM_UNIT_DIAGRAM_SCHEMECOLOR_ID" val="6"/>
</p:tagLst>
</file>

<file path=ppt/tags/tag27.xml><?xml version="1.0" encoding="utf-8"?>
<p:tagLst xmlns:p="http://schemas.openxmlformats.org/presentationml/2006/main">
  <p:tag name="KSO_WM_UNIT_COLOR_SCHEME_SHAPE_ID" val="18"/>
  <p:tag name="KSO_WM_UNIT_COLOR_SCHEME_PARENT_PAGE" val="0_2"/>
  <p:tag name="KSO_WM_UNIT_VALUE" val="134*143"/>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187575_2*l_h_x*1_2_1"/>
  <p:tag name="KSO_WM_TEMPLATE_CATEGORY" val="diagram"/>
  <p:tag name="KSO_WM_TEMPLATE_INDEX" val="20187575"/>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0"/>
</p:tagLst>
</file>

<file path=ppt/tags/tag270.xml><?xml version="1.0" encoding="utf-8"?>
<p:tagLst xmlns:p="http://schemas.openxmlformats.org/presentationml/2006/main">
  <p:tag name="KSO_WM_TEMPLATE_CATEGORY" val="diagram"/>
  <p:tag name="KSO_WM_TEMPLATE_INDEX" val="20161332"/>
  <p:tag name="KSO_WM_TAG_VERSION" val="1.0"/>
  <p:tag name="KSO_WM_BEAUTIFY_FLAG" val="#wm#"/>
  <p:tag name="KSO_WM_UNIT_TYPE" val="n_h_a"/>
  <p:tag name="KSO_WM_UNIT_INDEX" val="1_1_1"/>
  <p:tag name="KSO_WM_UNIT_ID" val="diagram20161332_2*n_h_a*1_1_1"/>
  <p:tag name="KSO_WM_UNIT_LAYERLEVEL" val="1_1_1"/>
  <p:tag name="KSO_WM_UNIT_VALUE" val="12"/>
  <p:tag name="KSO_WM_UNIT_HIGHLIGHT" val="0"/>
  <p:tag name="KSO_WM_UNIT_COMPATIBLE" val="0"/>
  <p:tag name="KSO_WM_UNIT_CLEAR" val="0"/>
  <p:tag name="KSO_WM_UNIT_PRESET_TEXT_INDEX" val="3"/>
  <p:tag name="KSO_WM_UNIT_PRESET_TEXT_LEN" val="12"/>
  <p:tag name="KSO_WM_DIAGRAM_GROUP_CODE" val="n1-1"/>
  <p:tag name="KSO_WM_UNIT_TEXT_FILL_FORE_SCHEMECOLOR_INDEX" val="13"/>
  <p:tag name="KSO_WM_UNIT_TEXT_FILL_TYPE" val="1"/>
  <p:tag name="KSO_WM_UNIT_DIAGRAM_SCHEMECOLOR_ID" val="6"/>
</p:tagLst>
</file>

<file path=ppt/tags/tag271.xml><?xml version="1.0" encoding="utf-8"?>
<p:tagLst xmlns:p="http://schemas.openxmlformats.org/presentationml/2006/main">
  <p:tag name="KSO_WM_TEMPLATE_CATEGORY" val="diagram"/>
  <p:tag name="KSO_WM_TEMPLATE_INDEX" val="20161332"/>
  <p:tag name="KSO_WM_UNIT_TYPE" val="n_h_i"/>
  <p:tag name="KSO_WM_UNIT_INDEX" val="1_2_2"/>
  <p:tag name="KSO_WM_UNIT_ID" val="diagram20161332_2*n_h_i*1_2_2"/>
  <p:tag name="KSO_WM_UNIT_LAYERLEVEL" val="1_1_1"/>
  <p:tag name="KSO_WM_BEAUTIFY_FLAG" val="#wm#"/>
  <p:tag name="KSO_WM_TAG_VERSION" val="1.0"/>
  <p:tag name="KSO_WM_DIAGRAM_GROUP_CODE" val="n1-1"/>
  <p:tag name="KSO_WM_UNIT_FILL_FORE_SCHEMECOLOR_INDEX" val="5"/>
  <p:tag name="KSO_WM_UNIT_FILL_TYPE" val="1"/>
  <p:tag name="KSO_WM_UNIT_DIAGRAM_SCHEMECOLOR_ID" val="6"/>
</p:tagLst>
</file>

<file path=ppt/tags/tag272.xml><?xml version="1.0" encoding="utf-8"?>
<p:tagLst xmlns:p="http://schemas.openxmlformats.org/presentationml/2006/main">
  <p:tag name="KSO_WM_TEMPLATE_CATEGORY" val="diagram"/>
  <p:tag name="KSO_WM_TEMPLATE_INDEX" val="20161332"/>
  <p:tag name="KSO_WM_TAG_VERSION" val="1.0"/>
  <p:tag name="KSO_WM_BEAUTIFY_FLAG" val="#wm#"/>
  <p:tag name="KSO_WM_UNIT_TYPE" val="n_h_f"/>
  <p:tag name="KSO_WM_UNIT_INDEX" val="1_2_3"/>
  <p:tag name="KSO_WM_UNIT_ID" val="diagram20161332_2*n_h_f*1_2_3"/>
  <p:tag name="KSO_WM_UNIT_LAYERLEVEL" val="1_1_1"/>
  <p:tag name="KSO_WM_UNIT_VALUE" val="4"/>
  <p:tag name="KSO_WM_UNIT_HIGHLIGHT" val="0"/>
  <p:tag name="KSO_WM_UNIT_COMPATIBLE" val="0"/>
  <p:tag name="KSO_WM_UNIT_CLEAR" val="0"/>
  <p:tag name="KSO_WM_UNIT_PRESET_TEXT_INDEX" val="4"/>
  <p:tag name="KSO_WM_UNIT_PRESET_TEXT_LEN" val="5"/>
  <p:tag name="KSO_WM_DIAGRAM_GROUP_CODE" val="n1-1"/>
  <p:tag name="KSO_WM_UNIT_TEXT_FILL_FORE_SCHEMECOLOR_INDEX" val="14"/>
  <p:tag name="KSO_WM_UNIT_TEXT_FILL_TYPE" val="1"/>
  <p:tag name="KSO_WM_UNIT_DIAGRAM_SCHEMECOLOR_ID" val="6"/>
</p:tagLst>
</file>

<file path=ppt/tags/tag273.xml><?xml version="1.0" encoding="utf-8"?>
<p:tagLst xmlns:p="http://schemas.openxmlformats.org/presentationml/2006/main">
  <p:tag name="KSO_WM_UNIT_TABLE_BEAUTIFY" val="smartTable{4bbc211e-52da-458c-836b-d5124254367f}"/>
</p:tagLst>
</file>

<file path=ppt/tags/tag274.xml><?xml version="1.0" encoding="utf-8"?>
<p:tagLst xmlns:p="http://schemas.openxmlformats.org/presentationml/2006/main">
  <p:tag name="KSO_WM_UNIT_TABLE_BEAUTIFY" val="smartTable{c04623fc-e3d5-4028-a733-35c91495ae64}"/>
</p:tagLst>
</file>

<file path=ppt/tags/tag275.xml><?xml version="1.0" encoding="utf-8"?>
<p:tagLst xmlns:p="http://schemas.openxmlformats.org/presentationml/2006/main">
  <p:tag name="KSO_WM_UNIT_TABLE_BEAUTIFY" val="{31e58ba8-1859-4e0d-8de9-dd54c392420b}"/>
</p:tagLst>
</file>

<file path=ppt/tags/tag276.xml><?xml version="1.0" encoding="utf-8"?>
<p:tagLst xmlns:p="http://schemas.openxmlformats.org/presentationml/2006/main">
  <p:tag name="KSO_WM_UNIT_DIAGRAM_MODELTYPE" val="stripeEnum"/>
  <p:tag name="KSO_WM_UNIT_PRESET_TEXT" val="点击此处添加正文，文字是您思想的提炼，为了最终呈现发布的良好效果，请尽量言简意赅的阐述观点；根据需要可酌情增减文字，以便观者可以准确理解您所传达的信息。即便信息错综复杂，需要用更多的文字来表述，也请您尽可能提炼思想的精髓，恰如其分的表达观点，往往事半功倍。"/>
  <p:tag name="KSO_WM_UNIT_NOCLEAR" val="0"/>
  <p:tag name="KSO_WM_UNIT_VALUE" val="16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8883_1*l_h_f*1_1_1"/>
  <p:tag name="KSO_WM_TEMPLATE_CATEGORY" val="diagram"/>
  <p:tag name="KSO_WM_TEMPLATE_INDEX" val="20198883"/>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277.xml><?xml version="1.0" encoding="utf-8"?>
<p:tagLst xmlns:p="http://schemas.openxmlformats.org/presentationml/2006/main">
  <p:tag name="KSO_WM_UNIT_DIAGRAM_MODELTYPE" val="stripeEnum"/>
  <p:tag name="KSO_WM_UNIT_ISCONTENTSTITLE" val="0"/>
  <p:tag name="KSO_WM_UNIT_PRESET_TEXT" val="主要职位"/>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98883_1*l_h_a*1_1_1"/>
  <p:tag name="KSO_WM_TEMPLATE_CATEGORY" val="diagram"/>
  <p:tag name="KSO_WM_TEMPLATE_INDEX" val="20198883"/>
  <p:tag name="KSO_WM_UNIT_LAYERLEVEL" val="1_1_1"/>
  <p:tag name="KSO_WM_TAG_VERSION" val="1.0"/>
  <p:tag name="KSO_WM_BEAUTIFY_FLAG" val="#wm#"/>
  <p:tag name="KSO_WM_UNIT_TEXT_FILL_FORE_SCHEMECOLOR_INDEX" val="8"/>
  <p:tag name="KSO_WM_UNIT_TEXT_FILL_TYPE" val="1"/>
  <p:tag name="KSO_WM_UNIT_USESOURCEFORMAT_APPLY" val="0"/>
</p:tagLst>
</file>

<file path=ppt/tags/tag278.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98883_1*l_h_i*1_1_1"/>
  <p:tag name="KSO_WM_TEMPLATE_CATEGORY" val="diagram"/>
  <p:tag name="KSO_WM_TEMPLATE_INDEX" val="20198883"/>
  <p:tag name="KSO_WM_UNIT_LAYERLEVEL" val="1_1_1"/>
  <p:tag name="KSO_WM_TAG_VERSION" val="1.0"/>
  <p:tag name="KSO_WM_BEAUTIFY_FLAG" val="#wm#"/>
  <p:tag name="KSO_WM_UNIT_LINE_FORE_SCHEMECOLOR_INDEX" val="14"/>
  <p:tag name="KSO_WM_UNIT_LINE_FILL_TYPE" val="2"/>
  <p:tag name="KSO_WM_UNIT_USESOURCEFORMAT_APPLY" val="0"/>
</p:tagLst>
</file>

<file path=ppt/tags/tag279.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98883_1*l_h_i*1_1_2"/>
  <p:tag name="KSO_WM_TEMPLATE_CATEGORY" val="diagram"/>
  <p:tag name="KSO_WM_TEMPLATE_INDEX" val="20198883"/>
  <p:tag name="KSO_WM_UNIT_LAYERLEVEL" val="1_1_1"/>
  <p:tag name="KSO_WM_TAG_VERSION" val="1.0"/>
  <p:tag name="KSO_WM_BEAUTIFY_FLAG" val="#wm#"/>
  <p:tag name="KSO_WM_UNIT_LINE_FORE_SCHEMECOLOR_INDEX" val="8"/>
  <p:tag name="KSO_WM_UNIT_LINE_FILL_TYPE" val="2"/>
  <p:tag name="KSO_WM_UNIT_USESOURCEFORMAT_APPLY" val="0"/>
</p:tagLst>
</file>

<file path=ppt/tags/tag28.xml><?xml version="1.0" encoding="utf-8"?>
<p:tagLst xmlns:p="http://schemas.openxmlformats.org/presentationml/2006/main">
  <p:tag name="KSO_WM_UNIT_COLOR_SCHEME_SHAPE_ID" val="10"/>
  <p:tag name="KSO_WM_UNIT_COLOR_SCHEME_PARENT_PAGE" val="0_2"/>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87575_2*l_i*1_1"/>
  <p:tag name="KSO_WM_TEMPLATE_CATEGORY" val="diagram"/>
  <p:tag name="KSO_WM_TEMPLATE_INDEX" val="20187575"/>
  <p:tag name="KSO_WM_UNIT_LAYERLEVEL" val="1_1"/>
  <p:tag name="KSO_WM_TAG_VERSION" val="1.0"/>
  <p:tag name="KSO_WM_BEAUTIFY_FLAG" val="#wm#"/>
  <p:tag name="KSO_WM_UNIT_TEXT_FILL_FORE_SCHEMECOLOR_INDEX" val="13"/>
  <p:tag name="KSO_WM_UNIT_TEXT_FILL_TYPE" val="1"/>
  <p:tag name="KSO_WM_UNIT_USESOURCEFORMAT_APPLY" val="0"/>
</p:tagLst>
</file>

<file path=ppt/tags/tag280.xml><?xml version="1.0" encoding="utf-8"?>
<p:tagLst xmlns:p="http://schemas.openxmlformats.org/presentationml/2006/main">
  <p:tag name="KSO_WM_UNIT_DIAGRAM_MODELTYPE" val="stripeEnum"/>
  <p:tag name="KSO_WM_UNIT_ISCONTENTSTITLE" val="0"/>
  <p:tag name="KSO_WM_UNIT_PRESET_TEXT" val="主要经历"/>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98883_1*l_h_a*1_2_1"/>
  <p:tag name="KSO_WM_TEMPLATE_CATEGORY" val="diagram"/>
  <p:tag name="KSO_WM_TEMPLATE_INDEX" val="20198883"/>
  <p:tag name="KSO_WM_UNIT_LAYERLEVEL" val="1_1_1"/>
  <p:tag name="KSO_WM_TAG_VERSION" val="1.0"/>
  <p:tag name="KSO_WM_BEAUTIFY_FLAG" val="#wm#"/>
  <p:tag name="KSO_WM_UNIT_TEXT_FILL_FORE_SCHEMECOLOR_INDEX" val="8"/>
  <p:tag name="KSO_WM_UNIT_TEXT_FILL_TYPE" val="1"/>
  <p:tag name="KSO_WM_UNIT_USESOURCEFORMAT_APPLY" val="0"/>
</p:tagLst>
</file>

<file path=ppt/tags/tag281.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98883_1*l_h_i*1_2_1"/>
  <p:tag name="KSO_WM_TEMPLATE_CATEGORY" val="diagram"/>
  <p:tag name="KSO_WM_TEMPLATE_INDEX" val="20198883"/>
  <p:tag name="KSO_WM_UNIT_LAYERLEVEL" val="1_1_1"/>
  <p:tag name="KSO_WM_TAG_VERSION" val="1.0"/>
  <p:tag name="KSO_WM_BEAUTIFY_FLAG" val="#wm#"/>
  <p:tag name="KSO_WM_UNIT_LINE_FORE_SCHEMECOLOR_INDEX" val="14"/>
  <p:tag name="KSO_WM_UNIT_LINE_FILL_TYPE" val="2"/>
  <p:tag name="KSO_WM_UNIT_USESOURCEFORMAT_APPLY" val="0"/>
</p:tagLst>
</file>

<file path=ppt/tags/tag282.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98883_1*l_h_i*1_2_2"/>
  <p:tag name="KSO_WM_TEMPLATE_CATEGORY" val="diagram"/>
  <p:tag name="KSO_WM_TEMPLATE_INDEX" val="20198883"/>
  <p:tag name="KSO_WM_UNIT_LAYERLEVEL" val="1_1_1"/>
  <p:tag name="KSO_WM_TAG_VERSION" val="1.0"/>
  <p:tag name="KSO_WM_BEAUTIFY_FLAG" val="#wm#"/>
  <p:tag name="KSO_WM_UNIT_LINE_FORE_SCHEMECOLOR_INDEX" val="8"/>
  <p:tag name="KSO_WM_UNIT_LINE_FILL_TYPE" val="2"/>
  <p:tag name="KSO_WM_UNIT_USESOURCEFORMAT_APPLY" val="0"/>
</p:tagLst>
</file>

<file path=ppt/tags/tag283.xml><?xml version="1.0" encoding="utf-8"?>
<p:tagLst xmlns:p="http://schemas.openxmlformats.org/presentationml/2006/main">
  <p:tag name="KSO_WM_UNIT_DIAGRAM_MODELTYPE" val="stripeEnum"/>
  <p:tag name="KSO_WM_UNIT_PRESET_TEXT" val="点击此处添加正文，文字是您思想的提炼，为了最终演示发布的良好效果，请尽量言简意赅的阐述观点；根据需要可酌情增减文字，以便观者可以准确理解您所传达的信息。&#13;您的正文已经简明扼要，字字珠玑，但信息却千丝万缕、错综复杂，需要用更多的文字来表述；但请您尽可能提炼思想的精髓，恰如其分的表达观点，往往可以事半功倍。&#13;为了能让您有更直观的字数感受，您输入的文字到这里时，就是最佳视觉效果。"/>
  <p:tag name="KSO_WM_UNIT_NOCLEAR" val="0"/>
  <p:tag name="KSO_WM_UNIT_VALUE" val="28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98883_1*l_h_f*1_2_1"/>
  <p:tag name="KSO_WM_TEMPLATE_CATEGORY" val="diagram"/>
  <p:tag name="KSO_WM_TEMPLATE_INDEX" val="20198883"/>
  <p:tag name="KSO_WM_UNIT_LAYERLEVEL" val="1_1_1"/>
  <p:tag name="KSO_WM_TAG_VERSION" val="1.0"/>
  <p:tag name="KSO_WM_BEAUTIFY_FLAG" val="#wm#"/>
  <p:tag name="KSO_WM_UNIT_TEXT_FILL_FORE_SCHEMECOLOR_INDEX" val="13"/>
  <p:tag name="KSO_WM_UNIT_TEXT_FILL_TYPE" val="1"/>
  <p:tag name="KSO_WM_UNIT_USESOURCEFORMAT_APPLY" val="0"/>
</p:tagLst>
</file>

<file path=ppt/tags/tag284.xml><?xml version="1.0" encoding="utf-8"?>
<p:tagLst xmlns:p="http://schemas.openxmlformats.org/presentationml/2006/main">
  <p:tag name="KSO_WM_SLIDE_ITEM_CNT" val="2"/>
</p:tagLst>
</file>

<file path=ppt/tags/tag285.xml><?xml version="1.0" encoding="utf-8"?>
<p:tagLst xmlns:p="http://schemas.openxmlformats.org/presentationml/2006/main">
  <p:tag name="WM_BEAUTIFY_ZORDER_FLAG_TAG" val="5"/>
</p:tagLst>
</file>

<file path=ppt/tags/tag286.xml><?xml version="1.0" encoding="utf-8"?>
<p:tagLst xmlns:p="http://schemas.openxmlformats.org/presentationml/2006/main">
  <p:tag name="KSO_WM_UNIT_TABLE_BEAUTIFY" val="smartTable{7f88a688-2f18-42ab-9eaa-6109031aa02c}"/>
  <p:tag name="TABLE_ENDDRAG_ORIGIN_RECT" val="889*238"/>
  <p:tag name="TABLE_ENDDRAG_RECT" val="37*129*889*238"/>
</p:tagLst>
</file>

<file path=ppt/tags/tag287.xml><?xml version="1.0" encoding="utf-8"?>
<p:tagLst xmlns:p="http://schemas.openxmlformats.org/presentationml/2006/main">
  <p:tag name="KSO_WM_UNIT_TABLE_BEAUTIFY" val="smartTable{631253a1-657b-4d93-9ee9-face0df08f8f}"/>
  <p:tag name="TABLE_ENDDRAG_ORIGIN_RECT" val="909*423"/>
  <p:tag name="TABLE_ENDDRAG_RECT" val="41*135*909*423"/>
</p:tagLst>
</file>

<file path=ppt/tags/tag288.xml><?xml version="1.0" encoding="utf-8"?>
<p:tagLst xmlns:p="http://schemas.openxmlformats.org/presentationml/2006/main">
  <p:tag name="KSO_WM_UNIT_TABLE_BEAUTIFY" val="smartTable{b20d220c-e702-4113-9aab-a95dff82c7ad}"/>
</p:tagLst>
</file>

<file path=ppt/tags/tag289.xml><?xml version="1.0" encoding="utf-8"?>
<p:tagLst xmlns:p="http://schemas.openxmlformats.org/presentationml/2006/main">
  <p:tag name="KSO_WM_UNIT_TABLE_BEAUTIFY" val="smartTable{b2ae159f-696c-487a-a230-cc057a738391}"/>
  <p:tag name="TABLE_ENDDRAG_ORIGIN_RECT" val="880*352"/>
  <p:tag name="TABLE_ENDDRAG_RECT" val="37*135*880*352"/>
</p:tagLst>
</file>

<file path=ppt/tags/tag29.xml><?xml version="1.0" encoding="utf-8"?>
<p:tagLst xmlns:p="http://schemas.openxmlformats.org/presentationml/2006/main">
  <p:tag name="KSO_WM_UNIT_COLOR_SCHEME_SHAPE_ID" val="9"/>
  <p:tag name="KSO_WM_UNIT_COLOR_SCHEME_PARENT_PAGE" val="0_2"/>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87575_2*l_h_f*1_1_1"/>
  <p:tag name="KSO_WM_TEMPLATE_CATEGORY" val="diagram"/>
  <p:tag name="KSO_WM_TEMPLATE_INDEX" val="20187575"/>
  <p:tag name="KSO_WM_UNIT_LAYERLEVEL" val="1_1_1"/>
  <p:tag name="KSO_WM_TAG_VERSION" val="1.0"/>
  <p:tag name="KSO_WM_BEAUTIFY_FLAG" val="#wm#"/>
  <p:tag name="KSO_WM_UNIT_PRESET_TEXT" val="单击此处添加文本具体内容，简明扼要的阐述您的观点。"/>
  <p:tag name="KSO_WM_UNIT_SUBTYPE" val="a"/>
  <p:tag name="KSO_WM_UNIT_TEXT_FILL_FORE_SCHEMECOLOR_INDEX" val="13"/>
  <p:tag name="KSO_WM_UNIT_TEXT_FILL_TYPE" val="1"/>
  <p:tag name="KSO_WM_UNIT_USESOURCEFORMAT_APPLY" val="0"/>
</p:tagLst>
</file>

<file path=ppt/tags/tag2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170826_2*n_h_h_i*1_2_3_1"/>
  <p:tag name="KSO_WM_TEMPLATE_CATEGORY" val="diagram"/>
  <p:tag name="KSO_WM_TEMPLATE_INDEX" val="20170826"/>
  <p:tag name="KSO_WM_UNIT_LAYERLEVEL" val="1_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2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170826_2*n_h_h_i*1_2_1_2"/>
  <p:tag name="KSO_WM_TEMPLATE_CATEGORY" val="diagram"/>
  <p:tag name="KSO_WM_TEMPLATE_INDEX" val="20170826"/>
  <p:tag name="KSO_WM_UNIT_LAYERLEVEL" val="1_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2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170826_2*n_h_h_i*1_2_2_2"/>
  <p:tag name="KSO_WM_TEMPLATE_CATEGORY" val="diagram"/>
  <p:tag name="KSO_WM_TEMPLATE_INDEX" val="20170826"/>
  <p:tag name="KSO_WM_UNIT_LAYERLEVEL" val="1_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2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70826_2*n_h_h_i*1_2_1_1"/>
  <p:tag name="KSO_WM_TEMPLATE_CATEGORY" val="diagram"/>
  <p:tag name="KSO_WM_TEMPLATE_INDEX" val="20170826"/>
  <p:tag name="KSO_WM_UNIT_LAYERLEVEL" val="1_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USESOURCEFORMAT_APPLY" val="0"/>
</p:tagLst>
</file>

<file path=ppt/tags/tag294.xml><?xml version="1.0" encoding="utf-8"?>
<p:tagLst xmlns:p="http://schemas.openxmlformats.org/presentationml/2006/main">
  <p:tag name="KSO_WM_UNIT_VALUE" val="81*91"/>
  <p:tag name="KSO_WM_UNIT_HIGHLIGHT" val="0"/>
  <p:tag name="KSO_WM_UNIT_COMPATIBLE" val="0"/>
  <p:tag name="KSO_WM_UNIT_DIAGRAM_ISNUMVISUAL" val="0"/>
  <p:tag name="KSO_WM_UNIT_DIAGRAM_ISREFERUNIT" val="0"/>
  <p:tag name="KSO_WM_DIAGRAM_GROUP_CODE" val="n1-1"/>
  <p:tag name="KSO_WM_UNIT_TYPE" val="n_h_h_x"/>
  <p:tag name="KSO_WM_UNIT_INDEX" val="1_2_1_1"/>
  <p:tag name="KSO_WM_UNIT_ID" val="diagram20170826_2*n_h_h_x*1_2_1_1"/>
  <p:tag name="KSO_WM_TEMPLATE_CATEGORY" val="diagram"/>
  <p:tag name="KSO_WM_TEMPLATE_INDEX" val="20170826"/>
  <p:tag name="KSO_WM_UNIT_LAYERLEVEL" val="1_1_1_1"/>
  <p:tag name="KSO_WM_TAG_VERSION" val="1.0"/>
  <p:tag name="KSO_WM_BEAUTIFY_FLAG" val="#wm#"/>
  <p:tag name="KSO_WM_UNIT_FILL_FORE_SCHEMECOLOR_INDEX" val="6"/>
  <p:tag name="KSO_WM_UNIT_FILL_TYPE" val="1"/>
  <p:tag name="KSO_WM_UNIT_USESOURCEFORMAT_APPLY" val="0"/>
</p:tagLst>
</file>

<file path=ppt/tags/tag2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170826_2*n_h_i*1_1_1"/>
  <p:tag name="KSO_WM_TEMPLATE_CATEGORY" val="diagram"/>
  <p:tag name="KSO_WM_TEMPLATE_INDEX" val="20170826"/>
  <p:tag name="KSO_WM_UNIT_LAYERLEVEL" val="1_1_1"/>
  <p:tag name="KSO_WM_TAG_VERSION" val="1.0"/>
  <p:tag name="KSO_WM_BEAUTIFY_FLAG" val="#wm#"/>
  <p:tag name="KSO_WM_UNIT_FILL_FORE_SCHEMECOLOR_INDEX" val="5"/>
  <p:tag name="KSO_WM_UNIT_FILL_TYPE" val="1"/>
  <p:tag name="KSO_WM_UNIT_USESOURCEFORMAT_APPLY" val="0"/>
</p:tagLst>
</file>

<file path=ppt/tags/tag2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170826_2*n_h_i*1_1_2"/>
  <p:tag name="KSO_WM_TEMPLATE_CATEGORY" val="diagram"/>
  <p:tag name="KSO_WM_TEMPLATE_INDEX" val="20170826"/>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USESOURCEFORMAT_APPLY" val="0"/>
</p:tagLst>
</file>

<file path=ppt/tags/tag297.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170826_2*n_h_a*1_1_1"/>
  <p:tag name="KSO_WM_TEMPLATE_CATEGORY" val="diagram"/>
  <p:tag name="KSO_WM_TEMPLATE_INDEX" val="20170826"/>
  <p:tag name="KSO_WM_UNIT_LAYERLEVEL" val="1_1_1"/>
  <p:tag name="KSO_WM_TAG_VERSION" val="1.0"/>
  <p:tag name="KSO_WM_BEAUTIFY_FLAG" val="#wm#"/>
  <p:tag name="KSO_WM_UNIT_PRESET_TEXT" val="添加标题"/>
  <p:tag name="KSO_WM_UNIT_TEXT_FILL_FORE_SCHEMECOLOR_INDEX" val="13"/>
  <p:tag name="KSO_WM_UNIT_TEXT_FILL_TYPE" val="1"/>
  <p:tag name="KSO_WM_UNIT_USESOURCEFORMAT_APPLY" val="0"/>
</p:tagLst>
</file>

<file path=ppt/tags/tag2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170826_2*n_h_h_i*1_2_3_2"/>
  <p:tag name="KSO_WM_TEMPLATE_CATEGORY" val="diagram"/>
  <p:tag name="KSO_WM_TEMPLATE_INDEX" val="20170826"/>
  <p:tag name="KSO_WM_UNIT_LAYERLEVEL" val="1_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USESOURCEFORMAT_APPLY" val="0"/>
</p:tagLst>
</file>

<file path=ppt/tags/tag299.xml><?xml version="1.0" encoding="utf-8"?>
<p:tagLst xmlns:p="http://schemas.openxmlformats.org/presentationml/2006/main">
  <p:tag name="KSO_WM_UNIT_VALUE" val="109*113"/>
  <p:tag name="KSO_WM_UNIT_HIGHLIGHT" val="0"/>
  <p:tag name="KSO_WM_UNIT_COMPATIBLE" val="0"/>
  <p:tag name="KSO_WM_UNIT_DIAGRAM_ISNUMVISUAL" val="0"/>
  <p:tag name="KSO_WM_UNIT_DIAGRAM_ISREFERUNIT" val="0"/>
  <p:tag name="KSO_WM_DIAGRAM_GROUP_CODE" val="n1-1"/>
  <p:tag name="KSO_WM_UNIT_TYPE" val="n_h_h_x"/>
  <p:tag name="KSO_WM_UNIT_INDEX" val="1_2_3_1"/>
  <p:tag name="KSO_WM_UNIT_ID" val="diagram20170826_2*n_h_h_x*1_2_3_1"/>
  <p:tag name="KSO_WM_TEMPLATE_CATEGORY" val="diagram"/>
  <p:tag name="KSO_WM_TEMPLATE_INDEX" val="20170826"/>
  <p:tag name="KSO_WM_UNIT_LAYERLEVEL" val="1_1_1_1"/>
  <p:tag name="KSO_WM_TAG_VERSION" val="1.0"/>
  <p:tag name="KSO_WM_BEAUTIFY_FLAG" val="#wm#"/>
  <p:tag name="KSO_WM_UNIT_FILL_FORE_SCHEMECOLOR_INDEX" val="6"/>
  <p:tag name="KSO_WM_UNIT_FILL_TYPE" val="1"/>
  <p:tag name="KSO_WM_UNIT_USESOURCEFORMAT_APPLY" val="0"/>
</p:tagLst>
</file>

<file path=ppt/tags/tag3.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30.xml><?xml version="1.0" encoding="utf-8"?>
<p:tagLst xmlns:p="http://schemas.openxmlformats.org/presentationml/2006/main">
  <p:tag name="KSO_WM_SLIDE_ITEM_CNT" val="2"/>
</p:tagLst>
</file>

<file path=ppt/tags/tag3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170826_2*n_h_h_i*1_2_2_1"/>
  <p:tag name="KSO_WM_TEMPLATE_CATEGORY" val="diagram"/>
  <p:tag name="KSO_WM_TEMPLATE_INDEX" val="20170826"/>
  <p:tag name="KSO_WM_UNIT_LAYERLEVEL" val="1_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USESOURCEFORMAT_APPLY" val="0"/>
</p:tagLst>
</file>

<file path=ppt/tags/tag301.xml><?xml version="1.0" encoding="utf-8"?>
<p:tagLst xmlns:p="http://schemas.openxmlformats.org/presentationml/2006/main">
  <p:tag name="KSO_WM_UNIT_VALUE" val="81*55"/>
  <p:tag name="KSO_WM_UNIT_HIGHLIGHT" val="0"/>
  <p:tag name="KSO_WM_UNIT_COMPATIBLE" val="0"/>
  <p:tag name="KSO_WM_UNIT_DIAGRAM_ISNUMVISUAL" val="0"/>
  <p:tag name="KSO_WM_UNIT_DIAGRAM_ISREFERUNIT" val="0"/>
  <p:tag name="KSO_WM_DIAGRAM_GROUP_CODE" val="n1-1"/>
  <p:tag name="KSO_WM_UNIT_TYPE" val="n_h_h_x"/>
  <p:tag name="KSO_WM_UNIT_INDEX" val="1_2_2_1"/>
  <p:tag name="KSO_WM_UNIT_ID" val="diagram20170826_2*n_h_h_x*1_2_2_1"/>
  <p:tag name="KSO_WM_TEMPLATE_CATEGORY" val="diagram"/>
  <p:tag name="KSO_WM_TEMPLATE_INDEX" val="20170826"/>
  <p:tag name="KSO_WM_UNIT_LAYERLEVEL" val="1_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302.xml><?xml version="1.0" encoding="utf-8"?>
<p:tagLst xmlns:p="http://schemas.openxmlformats.org/presentationml/2006/main">
  <p:tag name="KSO_WM_UNIT_SUBTYPE" val="a"/>
  <p:tag name="KSO_WM_UNIT_NOCLEAR" val="0"/>
  <p:tag name="KSO_WM_UNIT_VALUE" val="36"/>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170826_2*n_h_h_f*1_2_1_1"/>
  <p:tag name="KSO_WM_TEMPLATE_CATEGORY" val="diagram"/>
  <p:tag name="KSO_WM_TEMPLATE_INDEX" val="20170826"/>
  <p:tag name="KSO_WM_UNIT_LAYERLEVEL" val="1_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0"/>
</p:tagLst>
</file>

<file path=ppt/tags/tag303.xml><?xml version="1.0" encoding="utf-8"?>
<p:tagLst xmlns:p="http://schemas.openxmlformats.org/presentationml/2006/main">
  <p:tag name="KSO_WM_UNIT_SUBTYPE" val="a"/>
  <p:tag name="KSO_WM_UNIT_NOCLEAR" val="0"/>
  <p:tag name="KSO_WM_UNIT_VALUE" val="36"/>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170826_2*n_h_h_f*1_2_2_1"/>
  <p:tag name="KSO_WM_TEMPLATE_CATEGORY" val="diagram"/>
  <p:tag name="KSO_WM_TEMPLATE_INDEX" val="20170826"/>
  <p:tag name="KSO_WM_UNIT_LAYERLEVEL" val="1_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0"/>
</p:tagLst>
</file>

<file path=ppt/tags/tag304.xml><?xml version="1.0" encoding="utf-8"?>
<p:tagLst xmlns:p="http://schemas.openxmlformats.org/presentationml/2006/main">
  <p:tag name="KSO_WM_UNIT_SUBTYPE" val="a"/>
  <p:tag name="KSO_WM_UNIT_NOCLEAR" val="0"/>
  <p:tag name="KSO_WM_UNIT_VALUE" val="36"/>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170826_2*n_h_h_f*1_2_3_1"/>
  <p:tag name="KSO_WM_TEMPLATE_CATEGORY" val="diagram"/>
  <p:tag name="KSO_WM_TEMPLATE_INDEX" val="20170826"/>
  <p:tag name="KSO_WM_UNIT_LAYERLEVEL" val="1_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0"/>
</p:tagLst>
</file>

<file path=ppt/tags/tag305.xml><?xml version="1.0" encoding="utf-8"?>
<p:tagLst xmlns:p="http://schemas.openxmlformats.org/presentationml/2006/main">
  <p:tag name="KSO_WM_SLIDE_ITEM_CNT" val="3"/>
</p:tagLst>
</file>

<file path=ppt/tags/tag306.xml><?xml version="1.0" encoding="utf-8"?>
<p:tagLst xmlns:p="http://schemas.openxmlformats.org/presentationml/2006/main">
  <p:tag name="KSO_WM_UNIT_TABLE_BEAUTIFY" val="smartTable{03b737ce-3c44-4573-a7fc-4b967f150955}"/>
</p:tagLst>
</file>

<file path=ppt/tags/tag307.xml><?xml version="1.0" encoding="utf-8"?>
<p:tagLst xmlns:p="http://schemas.openxmlformats.org/presentationml/2006/main">
  <p:tag name="KSO_WM_UNIT_TABLE_BEAUTIFY" val="smartTable{84ab3452-55a8-42aa-84f0-d2d625a12ba5}"/>
</p:tagLst>
</file>

<file path=ppt/tags/tag308.xml><?xml version="1.0" encoding="utf-8"?>
<p:tagLst xmlns:p="http://schemas.openxmlformats.org/presentationml/2006/main">
  <p:tag name="KSO_WM_UNIT_TABLE_BEAUTIFY" val="smartTable{0eb7878b-d868-4e24-a6d1-a8514eb19a4d}"/>
</p:tagLst>
</file>

<file path=ppt/tags/tag309.xml><?xml version="1.0" encoding="utf-8"?>
<p:tagLst xmlns:p="http://schemas.openxmlformats.org/presentationml/2006/main">
  <p:tag name="KSO_WM_UNIT_TABLE_BEAUTIFY" val="smartTable{7a48d8ff-4cff-4e80-83c4-f4b3019aca29}"/>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170826_2*n_h_h_i*1_2_3_1"/>
  <p:tag name="KSO_WM_TEMPLATE_CATEGORY" val="diagram"/>
  <p:tag name="KSO_WM_TEMPLATE_INDEX" val="20170826"/>
  <p:tag name="KSO_WM_UNIT_LAYERLEVEL" val="1_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310.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70599_5*l_h_i*1_4_2"/>
  <p:tag name="KSO_WM_TEMPLATE_CATEGORY" val="diagram"/>
  <p:tag name="KSO_WM_TEMPLATE_INDEX" val="20170599"/>
  <p:tag name="KSO_WM_UNIT_LAYERLEVEL" val="1_1_1"/>
  <p:tag name="KSO_WM_TAG_VERSION" val="1.0"/>
  <p:tag name="KSO_WM_BEAUTIFY_FLAG" val="#wm#"/>
  <p:tag name="KSO_WM_UNIT_LINE_FORE_SCHEMECOLOR_INDEX" val="5"/>
  <p:tag name="KSO_WM_UNIT_LINE_FILL_TYPE" val="2"/>
  <p:tag name="KSO_WM_UNIT_USESOURCEFORMAT_APPLY" val="0"/>
</p:tagLst>
</file>

<file path=ppt/tags/tag311.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根据需要可酌情增减文字，以便观者准确的理解您传达的思想。"/>
  <p:tag name="KSO_WM_UNIT_NOCLEAR" val="0"/>
  <p:tag name="KSO_WM_UNIT_VALUE" val="92"/>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70599_5*l_h_f*1_4_1"/>
  <p:tag name="KSO_WM_TEMPLATE_CATEGORY" val="diagram"/>
  <p:tag name="KSO_WM_TEMPLATE_INDEX" val="20170599"/>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ags/tag312.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170599_5*l_h_i*1_4_1"/>
  <p:tag name="KSO_WM_TEMPLATE_CATEGORY" val="diagram"/>
  <p:tag name="KSO_WM_TEMPLATE_INDEX" val="20170599"/>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 name="KSO_WM_UNIT_USESOURCEFORMAT_APPLY" val="0"/>
</p:tagLst>
</file>

<file path=ppt/tags/tag313.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70599_5*l_h_i*1_3_2"/>
  <p:tag name="KSO_WM_TEMPLATE_CATEGORY" val="diagram"/>
  <p:tag name="KSO_WM_TEMPLATE_INDEX" val="20170599"/>
  <p:tag name="KSO_WM_UNIT_LAYERLEVEL" val="1_1_1"/>
  <p:tag name="KSO_WM_TAG_VERSION" val="1.0"/>
  <p:tag name="KSO_WM_BEAUTIFY_FLAG" val="#wm#"/>
  <p:tag name="KSO_WM_UNIT_LINE_FORE_SCHEMECOLOR_INDEX" val="5"/>
  <p:tag name="KSO_WM_UNIT_LINE_FILL_TYPE" val="2"/>
  <p:tag name="KSO_WM_UNIT_USESOURCEFORMAT_APPLY" val="0"/>
</p:tagLst>
</file>

<file path=ppt/tags/tag314.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170599_5*l_h_i*1_3_1"/>
  <p:tag name="KSO_WM_TEMPLATE_CATEGORY" val="diagram"/>
  <p:tag name="KSO_WM_TEMPLATE_INDEX" val="20170599"/>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 name="KSO_WM_UNIT_USESOURCEFORMAT_APPLY" val="0"/>
</p:tagLst>
</file>

<file path=ppt/tags/tag315.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根据需要可酌情增减文字，以便观者准确的理解您传达的思想。"/>
  <p:tag name="KSO_WM_UNIT_NOCLEAR" val="0"/>
  <p:tag name="KSO_WM_UNIT_VALUE" val="92"/>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70599_5*l_h_f*1_3_1"/>
  <p:tag name="KSO_WM_TEMPLATE_CATEGORY" val="diagram"/>
  <p:tag name="KSO_WM_TEMPLATE_INDEX" val="20170599"/>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ags/tag316.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70599_5*l_h_i*1_2_2"/>
  <p:tag name="KSO_WM_TEMPLATE_CATEGORY" val="diagram"/>
  <p:tag name="KSO_WM_TEMPLATE_INDEX" val="20170599"/>
  <p:tag name="KSO_WM_UNIT_LAYERLEVEL" val="1_1_1"/>
  <p:tag name="KSO_WM_TAG_VERSION" val="1.0"/>
  <p:tag name="KSO_WM_BEAUTIFY_FLAG" val="#wm#"/>
  <p:tag name="KSO_WM_UNIT_LINE_FORE_SCHEMECOLOR_INDEX" val="5"/>
  <p:tag name="KSO_WM_UNIT_LINE_FILL_TYPE" val="2"/>
  <p:tag name="KSO_WM_UNIT_USESOURCEFORMAT_APPLY" val="0"/>
</p:tagLst>
</file>

<file path=ppt/tags/tag317.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170599_5*l_h_i*1_2_1"/>
  <p:tag name="KSO_WM_TEMPLATE_CATEGORY" val="diagram"/>
  <p:tag name="KSO_WM_TEMPLATE_INDEX" val="20170599"/>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 name="KSO_WM_UNIT_USESOURCEFORMAT_APPLY" val="0"/>
</p:tagLst>
</file>

<file path=ppt/tags/tag318.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根据需要可酌情增减文字，以便观者准确的理解您传达的思想。"/>
  <p:tag name="KSO_WM_UNIT_NOCLEAR" val="0"/>
  <p:tag name="KSO_WM_UNIT_VALUE" val="92"/>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70599_5*l_h_f*1_2_1"/>
  <p:tag name="KSO_WM_TEMPLATE_CATEGORY" val="diagram"/>
  <p:tag name="KSO_WM_TEMPLATE_INDEX" val="20170599"/>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ags/tag319.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70599_5*l_h_i*1_1_2"/>
  <p:tag name="KSO_WM_TEMPLATE_CATEGORY" val="diagram"/>
  <p:tag name="KSO_WM_TEMPLATE_INDEX" val="20170599"/>
  <p:tag name="KSO_WM_UNIT_LAYERLEVEL" val="1_1_1"/>
  <p:tag name="KSO_WM_TAG_VERSION" val="1.0"/>
  <p:tag name="KSO_WM_BEAUTIFY_FLAG" val="#wm#"/>
  <p:tag name="KSO_WM_UNIT_LINE_FORE_SCHEMECOLOR_INDEX" val="5"/>
  <p:tag name="KSO_WM_UNIT_LINE_FILL_TYPE" val="2"/>
  <p:tag name="KSO_WM_UNIT_USESOURCEFORMAT_APPLY" val="0"/>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170826_2*n_h_h_i*1_2_1_2"/>
  <p:tag name="KSO_WM_TEMPLATE_CATEGORY" val="diagram"/>
  <p:tag name="KSO_WM_TEMPLATE_INDEX" val="20170826"/>
  <p:tag name="KSO_WM_UNIT_LAYERLEVEL" val="1_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320.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170599_5*l_h_i*1_1_1"/>
  <p:tag name="KSO_WM_TEMPLATE_CATEGORY" val="diagram"/>
  <p:tag name="KSO_WM_TEMPLATE_INDEX" val="20170599"/>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 name="KSO_WM_UNIT_USESOURCEFORMAT_APPLY" val="0"/>
</p:tagLst>
</file>

<file path=ppt/tags/tag321.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根据需要可酌情增减文字，以便观者准确的理解您传达的思想。"/>
  <p:tag name="KSO_WM_UNIT_NOCLEAR" val="0"/>
  <p:tag name="KSO_WM_UNIT_VALUE" val="92"/>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70599_5*l_h_f*1_1_1"/>
  <p:tag name="KSO_WM_TEMPLATE_CATEGORY" val="diagram"/>
  <p:tag name="KSO_WM_TEMPLATE_INDEX" val="20170599"/>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ags/tag322.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6_2"/>
  <p:tag name="KSO_WM_UNIT_ID" val="diagram20170599_5*l_h_i*1_6_2"/>
  <p:tag name="KSO_WM_TEMPLATE_CATEGORY" val="diagram"/>
  <p:tag name="KSO_WM_TEMPLATE_INDEX" val="20170599"/>
  <p:tag name="KSO_WM_UNIT_LAYERLEVEL" val="1_1_1"/>
  <p:tag name="KSO_WM_TAG_VERSION" val="1.0"/>
  <p:tag name="KSO_WM_BEAUTIFY_FLAG" val="#wm#"/>
  <p:tag name="KSO_WM_UNIT_LINE_FORE_SCHEMECOLOR_INDEX" val="5"/>
  <p:tag name="KSO_WM_UNIT_LINE_FILL_TYPE" val="2"/>
  <p:tag name="KSO_WM_UNIT_USESOURCEFORMAT_APPLY" val="0"/>
</p:tagLst>
</file>

<file path=ppt/tags/tag323.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根据需要可酌情增减文字，以便观者准确的理解您传达的思想。"/>
  <p:tag name="KSO_WM_UNIT_NOCLEAR" val="0"/>
  <p:tag name="KSO_WM_UNIT_VALUE" val="92"/>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170599_5*l_h_f*1_6_1"/>
  <p:tag name="KSO_WM_TEMPLATE_CATEGORY" val="diagram"/>
  <p:tag name="KSO_WM_TEMPLATE_INDEX" val="20170599"/>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ags/tag324.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6_1"/>
  <p:tag name="KSO_WM_UNIT_ID" val="diagram20170599_5*l_h_i*1_6_1"/>
  <p:tag name="KSO_WM_TEMPLATE_CATEGORY" val="diagram"/>
  <p:tag name="KSO_WM_TEMPLATE_INDEX" val="20170599"/>
  <p:tag name="KSO_WM_UNIT_LAYERLEVEL" val="1_1_1"/>
  <p:tag name="KSO_WM_TAG_VERSION" val="1.0"/>
  <p:tag name="KSO_WM_BEAUTIFY_FLAG" val="#wm#"/>
  <p:tag name="KSO_WM_UNIT_FILL_FORE_SCHEMECOLOR_INDEX" val="10"/>
  <p:tag name="KSO_WM_UNIT_FILL_TYPE" val="1"/>
  <p:tag name="KSO_WM_UNIT_TEXT_FILL_FORE_SCHEMECOLOR_INDEX" val="14"/>
  <p:tag name="KSO_WM_UNIT_TEXT_FILL_TYPE" val="1"/>
  <p:tag name="KSO_WM_UNIT_USESOURCEFORMAT_APPLY" val="0"/>
</p:tagLst>
</file>

<file path=ppt/tags/tag325.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170599_5*l_h_i*1_5_2"/>
  <p:tag name="KSO_WM_TEMPLATE_CATEGORY" val="diagram"/>
  <p:tag name="KSO_WM_TEMPLATE_INDEX" val="20170599"/>
  <p:tag name="KSO_WM_UNIT_LAYERLEVEL" val="1_1_1"/>
  <p:tag name="KSO_WM_TAG_VERSION" val="1.0"/>
  <p:tag name="KSO_WM_BEAUTIFY_FLAG" val="#wm#"/>
  <p:tag name="KSO_WM_UNIT_LINE_FORE_SCHEMECOLOR_INDEX" val="5"/>
  <p:tag name="KSO_WM_UNIT_LINE_FILL_TYPE" val="2"/>
  <p:tag name="KSO_WM_UNIT_USESOURCEFORMAT_APPLY" val="0"/>
</p:tagLst>
</file>

<file path=ppt/tags/tag326.xml><?xml version="1.0" encoding="utf-8"?>
<p:tagLst xmlns:p="http://schemas.openxmlformats.org/presentationml/2006/main">
  <p:tag name="KSO_WM_UNIT_DIAGRAM_MODELTYPE" val="stripeEnum"/>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170599_5*l_h_i*1_5_1"/>
  <p:tag name="KSO_WM_TEMPLATE_CATEGORY" val="diagram"/>
  <p:tag name="KSO_WM_TEMPLATE_INDEX" val="20170599"/>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 name="KSO_WM_UNIT_USESOURCEFORMAT_APPLY" val="0"/>
</p:tagLst>
</file>

<file path=ppt/tags/tag327.xml><?xml version="1.0" encoding="utf-8"?>
<p:tagLst xmlns:p="http://schemas.openxmlformats.org/presentationml/2006/main">
  <p:tag name="KSO_WM_UNIT_DIAGRAM_MODELTYPE" val="stripeEnum"/>
  <p:tag name="KSO_WM_UNIT_SUBTYPE" val="a"/>
  <p:tag name="KSO_WM_UNIT_PRESET_TEXT" val="单击此处添加文本具体内容，简明扼要的阐述您的观点。根据需要可酌情增减文字，以便观者准确的理解您传达的思想。"/>
  <p:tag name="KSO_WM_UNIT_NOCLEAR" val="0"/>
  <p:tag name="KSO_WM_UNIT_VALUE" val="92"/>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170599_5*l_h_f*1_5_1"/>
  <p:tag name="KSO_WM_TEMPLATE_CATEGORY" val="diagram"/>
  <p:tag name="KSO_WM_TEMPLATE_INDEX" val="20170599"/>
  <p:tag name="KSO_WM_UNIT_LAYERLEVEL" val="1_1_1"/>
  <p:tag name="KSO_WM_TAG_VERSION" val="1.0"/>
  <p:tag name="KSO_WM_BEAUTIFY_FLAG" val="#wm#"/>
  <p:tag name="KSO_WM_UNIT_TEXT_FILL_FORE_SCHEMECOLOR_INDEX" val="14"/>
  <p:tag name="KSO_WM_UNIT_TEXT_FILL_TYPE" val="1"/>
  <p:tag name="KSO_WM_UNIT_USESOURCEFORMAT_APPLY" val="0"/>
</p:tagLst>
</file>

<file path=ppt/tags/tag328.xml><?xml version="1.0" encoding="utf-8"?>
<p:tagLst xmlns:p="http://schemas.openxmlformats.org/presentationml/2006/main">
  <p:tag name="KSO_WM_SLIDE_ITEM_CNT" val="6"/>
</p:tagLst>
</file>

<file path=ppt/tags/tag329.xml><?xml version="1.0" encoding="utf-8"?>
<p:tagLst xmlns:p="http://schemas.openxmlformats.org/presentationml/2006/main">
  <p:tag name="KSO_WM_TEMPLATE_CATEGORY" val="diagram"/>
  <p:tag name="KSO_WM_TEMPLATE_INDEX" val="20187984"/>
  <p:tag name="KSO_WM_UNIT_TYPE" val="l_h_i"/>
  <p:tag name="KSO_WM_UNIT_INDEX" val="1_1_1"/>
  <p:tag name="KSO_WM_UNIT_ID" val="diagram20187984_4*l_h_i*1_1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0"/>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170826_2*n_h_h_i*1_2_2_2"/>
  <p:tag name="KSO_WM_TEMPLATE_CATEGORY" val="diagram"/>
  <p:tag name="KSO_WM_TEMPLATE_INDEX" val="20170826"/>
  <p:tag name="KSO_WM_UNIT_LAYERLEVEL" val="1_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330.xml><?xml version="1.0" encoding="utf-8"?>
<p:tagLst xmlns:p="http://schemas.openxmlformats.org/presentationml/2006/main">
  <p:tag name="KSO_WM_TEMPLATE_CATEGORY" val="diagram"/>
  <p:tag name="KSO_WM_TEMPLATE_INDEX" val="20187984"/>
  <p:tag name="KSO_WM_UNIT_TYPE" val="l_h_i"/>
  <p:tag name="KSO_WM_UNIT_INDEX" val="1_1_2"/>
  <p:tag name="KSO_WM_UNIT_ID" val="diagram20187984_4*l_h_i*1_1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0"/>
</p:tagLst>
</file>

<file path=ppt/tags/tag331.xml><?xml version="1.0" encoding="utf-8"?>
<p:tagLst xmlns:p="http://schemas.openxmlformats.org/presentationml/2006/main">
  <p:tag name="KSO_WM_TEMPLATE_CATEGORY" val="diagram"/>
  <p:tag name="KSO_WM_TEMPLATE_INDEX" val="20187984"/>
  <p:tag name="KSO_WM_UNIT_TYPE" val="l_h_i"/>
  <p:tag name="KSO_WM_UNIT_INDEX" val="1_1_3"/>
  <p:tag name="KSO_WM_UNIT_ID" val="diagram20187984_4*l_h_i*1_1_3"/>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0"/>
</p:tagLst>
</file>

<file path=ppt/tags/tag332.xml><?xml version="1.0" encoding="utf-8"?>
<p:tagLst xmlns:p="http://schemas.openxmlformats.org/presentationml/2006/main">
  <p:tag name="KSO_WM_TEMPLATE_CATEGORY" val="diagram"/>
  <p:tag name="KSO_WM_TEMPLATE_INDEX" val="20187984"/>
  <p:tag name="KSO_WM_UNIT_TYPE" val="l_h_i"/>
  <p:tag name="KSO_WM_UNIT_INDEX" val="1_1_4"/>
  <p:tag name="KSO_WM_UNIT_ID" val="diagram20187984_4*l_h_i*1_1_4"/>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0"/>
</p:tagLst>
</file>

<file path=ppt/tags/tag333.xml><?xml version="1.0" encoding="utf-8"?>
<p:tagLst xmlns:p="http://schemas.openxmlformats.org/presentationml/2006/main">
  <p:tag name="KSO_WM_TEMPLATE_CATEGORY" val="diagram"/>
  <p:tag name="KSO_WM_TEMPLATE_INDEX" val="20187984"/>
  <p:tag name="KSO_WM_UNIT_TYPE" val="l_h_i"/>
  <p:tag name="KSO_WM_UNIT_INDEX" val="1_1_5"/>
  <p:tag name="KSO_WM_UNIT_ID" val="diagram20187984_4*l_h_i*1_1_5"/>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0"/>
</p:tagLst>
</file>

<file path=ppt/tags/tag334.xml><?xml version="1.0" encoding="utf-8"?>
<p:tagLst xmlns:p="http://schemas.openxmlformats.org/presentationml/2006/main">
  <p:tag name="KSO_WM_TEMPLATE_CATEGORY" val="diagram"/>
  <p:tag name="KSO_WM_TEMPLATE_INDEX" val="20187984"/>
  <p:tag name="KSO_WM_UNIT_TYPE" val="l_h_i"/>
  <p:tag name="KSO_WM_UNIT_INDEX" val="1_1_6"/>
  <p:tag name="KSO_WM_UNIT_ID" val="diagram20187984_4*l_h_i*1_1_6"/>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0"/>
</p:tagLst>
</file>

<file path=ppt/tags/tag335.xml><?xml version="1.0" encoding="utf-8"?>
<p:tagLst xmlns:p="http://schemas.openxmlformats.org/presentationml/2006/main">
  <p:tag name="KSO_WM_TEMPLATE_CATEGORY" val="diagram"/>
  <p:tag name="KSO_WM_TEMPLATE_INDEX" val="20187984"/>
  <p:tag name="KSO_WM_UNIT_TYPE" val="l_h_i"/>
  <p:tag name="KSO_WM_UNIT_INDEX" val="1_1_7"/>
  <p:tag name="KSO_WM_UNIT_ID" val="diagram20187984_4*l_h_i*1_1_7"/>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0"/>
</p:tagLst>
</file>

<file path=ppt/tags/tag336.xml><?xml version="1.0" encoding="utf-8"?>
<p:tagLst xmlns:p="http://schemas.openxmlformats.org/presentationml/2006/main">
  <p:tag name="KSO_WM_TEMPLATE_CATEGORY" val="diagram"/>
  <p:tag name="KSO_WM_TEMPLATE_INDEX" val="20187984"/>
  <p:tag name="KSO_WM_UNIT_TYPE" val="l_h_i"/>
  <p:tag name="KSO_WM_UNIT_INDEX" val="1_1_8"/>
  <p:tag name="KSO_WM_UNIT_ID" val="diagram20187984_4*l_h_i*1_1_8"/>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0"/>
</p:tagLst>
</file>

<file path=ppt/tags/tag337.xml><?xml version="1.0" encoding="utf-8"?>
<p:tagLst xmlns:p="http://schemas.openxmlformats.org/presentationml/2006/main">
  <p:tag name="KSO_WM_TEMPLATE_CATEGORY" val="diagram"/>
  <p:tag name="KSO_WM_TEMPLATE_INDEX" val="20187984"/>
  <p:tag name="KSO_WM_UNIT_TYPE" val="l_h_f"/>
  <p:tag name="KSO_WM_UNIT_INDEX" val="1_1_1"/>
  <p:tag name="KSO_WM_UNIT_ID" val="diagram20187984_4*l_h_f*1_1_1"/>
  <p:tag name="KSO_WM_UNIT_LAYERLEVEL" val="1_1_1"/>
  <p:tag name="KSO_WM_UNIT_VALUE" val="75"/>
  <p:tag name="KSO_WM_UNIT_HIGHLIGHT" val="0"/>
  <p:tag name="KSO_WM_UNIT_COMPATIBLE" val="0"/>
  <p:tag name="KSO_WM_BEAUTIFY_FLAG" val="#wm#"/>
  <p:tag name="KSO_WM_TAG_VERSION" val="1.0"/>
  <p:tag name="KSO_WM_DIAGRAM_GROUP_CODE" val="l1-1"/>
  <p:tag name="KSO_WM_UNIT_PRESET_TEXT" val="单击此处添加文本具体内容"/>
  <p:tag name="KSO_WM_UNIT_DIAGRAM_ISNUMVISUAL" val="0"/>
  <p:tag name="KSO_WM_UNIT_DIAGRAM_ISREFERUNIT" val="0"/>
  <p:tag name="KSO_WM_UNIT_TEXT_FILL_FORE_SCHEMECOLOR_INDEX" val="1"/>
  <p:tag name="KSO_WM_UNIT_TEXT_FILL_TYPE" val="1"/>
  <p:tag name="KSO_WM_UNIT_USESOURCEFORMAT_APPLY" val="0"/>
</p:tagLst>
</file>

<file path=ppt/tags/tag338.xml><?xml version="1.0" encoding="utf-8"?>
<p:tagLst xmlns:p="http://schemas.openxmlformats.org/presentationml/2006/main">
  <p:tag name="KSO_WM_TEMPLATE_CATEGORY" val="diagram"/>
  <p:tag name="KSO_WM_TEMPLATE_INDEX" val="20187984"/>
  <p:tag name="KSO_WM_UNIT_TYPE" val="l_h_a"/>
  <p:tag name="KSO_WM_UNIT_INDEX" val="1_1_1"/>
  <p:tag name="KSO_WM_UNIT_ID" val="diagram20187984_4*l_h_a*1_1_1"/>
  <p:tag name="KSO_WM_UNIT_LAYERLEVEL" val="1_1_1"/>
  <p:tag name="KSO_WM_UNIT_HIGHLIGHT" val="0"/>
  <p:tag name="KSO_WM_UNIT_COMPATIBLE" val="0"/>
  <p:tag name="KSO_WM_BEAUTIFY_FLAG" val="#wm#"/>
  <p:tag name="KSO_WM_TAG_VERSION" val="1.0"/>
  <p:tag name="KSO_WM_DIAGRAM_GROUP_CODE" val="l1-1"/>
  <p:tag name="KSO_WM_UNIT_PRESET_TEXT" val="添加标题"/>
  <p:tag name="KSO_WM_UNIT_ISCONTENTSTITLE" val="0"/>
  <p:tag name="KSO_WM_UNIT_VALUE" val="11"/>
  <p:tag name="KSO_WM_UNIT_DIAGRAM_ISNUMVISUAL" val="0"/>
  <p:tag name="KSO_WM_UNIT_DIAGRAM_ISREFERUNIT" val="0"/>
  <p:tag name="KSO_WM_UNIT_TEXT_FILL_FORE_SCHEMECOLOR_INDEX" val="5"/>
  <p:tag name="KSO_WM_UNIT_TEXT_FILL_TYPE" val="1"/>
  <p:tag name="KSO_WM_UNIT_USESOURCEFORMAT_APPLY" val="0"/>
</p:tagLst>
</file>

<file path=ppt/tags/tag339.xml><?xml version="1.0" encoding="utf-8"?>
<p:tagLst xmlns:p="http://schemas.openxmlformats.org/presentationml/2006/main">
  <p:tag name="KSO_WM_TEMPLATE_CATEGORY" val="diagram"/>
  <p:tag name="KSO_WM_TEMPLATE_INDEX" val="20187984"/>
  <p:tag name="KSO_WM_UNIT_TYPE" val="l_h_f"/>
  <p:tag name="KSO_WM_UNIT_INDEX" val="1_2_1"/>
  <p:tag name="KSO_WM_UNIT_ID" val="diagram20187984_4*l_h_f*1_2_1"/>
  <p:tag name="KSO_WM_UNIT_LAYERLEVEL" val="1_1_1"/>
  <p:tag name="KSO_WM_UNIT_VALUE" val="75"/>
  <p:tag name="KSO_WM_UNIT_HIGHLIGHT" val="0"/>
  <p:tag name="KSO_WM_UNIT_COMPATIBLE" val="0"/>
  <p:tag name="KSO_WM_BEAUTIFY_FLAG" val="#wm#"/>
  <p:tag name="KSO_WM_TAG_VERSION" val="1.0"/>
  <p:tag name="KSO_WM_DIAGRAM_GROUP_CODE" val="l1-1"/>
  <p:tag name="KSO_WM_UNIT_PRESET_TEXT" val="单击此处添加文本具体内容"/>
  <p:tag name="KSO_WM_UNIT_DIAGRAM_ISNUMVISUAL" val="0"/>
  <p:tag name="KSO_WM_UNIT_DIAGRAM_ISREFERUNIT" val="0"/>
  <p:tag name="KSO_WM_UNIT_TEXT_FILL_FORE_SCHEMECOLOR_INDEX" val="1"/>
  <p:tag name="KSO_WM_UNIT_TEXT_FILL_TYPE" val="1"/>
  <p:tag name="KSO_WM_UNIT_USESOURCEFORMAT_APPLY" val="0"/>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170826_2*n_h_h_i*1_2_1_1"/>
  <p:tag name="KSO_WM_TEMPLATE_CATEGORY" val="diagram"/>
  <p:tag name="KSO_WM_TEMPLATE_INDEX" val="20170826"/>
  <p:tag name="KSO_WM_UNIT_LAYERLEVEL" val="1_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USESOURCEFORMAT_APPLY" val="0"/>
</p:tagLst>
</file>

<file path=ppt/tags/tag340.xml><?xml version="1.0" encoding="utf-8"?>
<p:tagLst xmlns:p="http://schemas.openxmlformats.org/presentationml/2006/main">
  <p:tag name="KSO_WM_TEMPLATE_CATEGORY" val="diagram"/>
  <p:tag name="KSO_WM_TEMPLATE_INDEX" val="20187984"/>
  <p:tag name="KSO_WM_UNIT_TYPE" val="l_h_i"/>
  <p:tag name="KSO_WM_UNIT_INDEX" val="1_2_1"/>
  <p:tag name="KSO_WM_UNIT_ID" val="diagram20187984_4*l_h_i*1_2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 name="KSO_WM_UNIT_USESOURCEFORMAT_APPLY" val="0"/>
</p:tagLst>
</file>

<file path=ppt/tags/tag341.xml><?xml version="1.0" encoding="utf-8"?>
<p:tagLst xmlns:p="http://schemas.openxmlformats.org/presentationml/2006/main">
  <p:tag name="KSO_WM_TEMPLATE_CATEGORY" val="diagram"/>
  <p:tag name="KSO_WM_TEMPLATE_INDEX" val="20187984"/>
  <p:tag name="KSO_WM_UNIT_TYPE" val="l_h_i"/>
  <p:tag name="KSO_WM_UNIT_INDEX" val="1_2_2"/>
  <p:tag name="KSO_WM_UNIT_ID" val="diagram20187984_4*l_h_i*1_2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 name="KSO_WM_UNIT_USESOURCEFORMAT_APPLY" val="0"/>
</p:tagLst>
</file>

<file path=ppt/tags/tag342.xml><?xml version="1.0" encoding="utf-8"?>
<p:tagLst xmlns:p="http://schemas.openxmlformats.org/presentationml/2006/main">
  <p:tag name="KSO_WM_TEMPLATE_CATEGORY" val="diagram"/>
  <p:tag name="KSO_WM_TEMPLATE_INDEX" val="20187984"/>
  <p:tag name="KSO_WM_UNIT_TYPE" val="l_h_i"/>
  <p:tag name="KSO_WM_UNIT_INDEX" val="1_2_3"/>
  <p:tag name="KSO_WM_UNIT_ID" val="diagram20187984_4*l_h_i*1_2_3"/>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0"/>
</p:tagLst>
</file>

<file path=ppt/tags/tag343.xml><?xml version="1.0" encoding="utf-8"?>
<p:tagLst xmlns:p="http://schemas.openxmlformats.org/presentationml/2006/main">
  <p:tag name="KSO_WM_TEMPLATE_CATEGORY" val="diagram"/>
  <p:tag name="KSO_WM_TEMPLATE_INDEX" val="20187984"/>
  <p:tag name="KSO_WM_UNIT_TYPE" val="l_h_i"/>
  <p:tag name="KSO_WM_UNIT_INDEX" val="1_2_4"/>
  <p:tag name="KSO_WM_UNIT_ID" val="diagram20187984_4*l_h_i*1_2_4"/>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 name="KSO_WM_UNIT_USESOURCEFORMAT_APPLY" val="0"/>
</p:tagLst>
</file>

<file path=ppt/tags/tag344.xml><?xml version="1.0" encoding="utf-8"?>
<p:tagLst xmlns:p="http://schemas.openxmlformats.org/presentationml/2006/main">
  <p:tag name="KSO_WM_TEMPLATE_CATEGORY" val="diagram"/>
  <p:tag name="KSO_WM_TEMPLATE_INDEX" val="20187984"/>
  <p:tag name="KSO_WM_UNIT_TYPE" val="l_h_i"/>
  <p:tag name="KSO_WM_UNIT_INDEX" val="1_2_5"/>
  <p:tag name="KSO_WM_UNIT_ID" val="diagram20187984_4*l_h_i*1_2_5"/>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 name="KSO_WM_UNIT_USESOURCEFORMAT_APPLY" val="0"/>
</p:tagLst>
</file>

<file path=ppt/tags/tag345.xml><?xml version="1.0" encoding="utf-8"?>
<p:tagLst xmlns:p="http://schemas.openxmlformats.org/presentationml/2006/main">
  <p:tag name="KSO_WM_TEMPLATE_CATEGORY" val="diagram"/>
  <p:tag name="KSO_WM_TEMPLATE_INDEX" val="20187984"/>
  <p:tag name="KSO_WM_UNIT_TYPE" val="l_h_i"/>
  <p:tag name="KSO_WM_UNIT_INDEX" val="1_2_6"/>
  <p:tag name="KSO_WM_UNIT_ID" val="diagram20187984_4*l_h_i*1_2_6"/>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 name="KSO_WM_UNIT_USESOURCEFORMAT_APPLY" val="0"/>
</p:tagLst>
</file>

<file path=ppt/tags/tag346.xml><?xml version="1.0" encoding="utf-8"?>
<p:tagLst xmlns:p="http://schemas.openxmlformats.org/presentationml/2006/main">
  <p:tag name="KSO_WM_TEMPLATE_CATEGORY" val="diagram"/>
  <p:tag name="KSO_WM_TEMPLATE_INDEX" val="20187984"/>
  <p:tag name="KSO_WM_UNIT_TYPE" val="l_h_i"/>
  <p:tag name="KSO_WM_UNIT_INDEX" val="1_2_7"/>
  <p:tag name="KSO_WM_UNIT_ID" val="diagram20187984_4*l_h_i*1_2_7"/>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 name="KSO_WM_UNIT_USESOURCEFORMAT_APPLY" val="0"/>
</p:tagLst>
</file>

<file path=ppt/tags/tag347.xml><?xml version="1.0" encoding="utf-8"?>
<p:tagLst xmlns:p="http://schemas.openxmlformats.org/presentationml/2006/main">
  <p:tag name="KSO_WM_TEMPLATE_CATEGORY" val="diagram"/>
  <p:tag name="KSO_WM_TEMPLATE_INDEX" val="20187984"/>
  <p:tag name="KSO_WM_UNIT_TYPE" val="l_h_i"/>
  <p:tag name="KSO_WM_UNIT_INDEX" val="1_2_8"/>
  <p:tag name="KSO_WM_UNIT_ID" val="diagram20187984_4*l_h_i*1_2_8"/>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 name="KSO_WM_UNIT_USESOURCEFORMAT_APPLY" val="0"/>
</p:tagLst>
</file>

<file path=ppt/tags/tag348.xml><?xml version="1.0" encoding="utf-8"?>
<p:tagLst xmlns:p="http://schemas.openxmlformats.org/presentationml/2006/main">
  <p:tag name="KSO_WM_TEMPLATE_CATEGORY" val="diagram"/>
  <p:tag name="KSO_WM_TEMPLATE_INDEX" val="20187984"/>
  <p:tag name="KSO_WM_UNIT_TYPE" val="l_h_a"/>
  <p:tag name="KSO_WM_UNIT_INDEX" val="1_2_1"/>
  <p:tag name="KSO_WM_UNIT_ID" val="diagram20187984_4*l_h_a*1_2_1"/>
  <p:tag name="KSO_WM_UNIT_LAYERLEVEL" val="1_1_1"/>
  <p:tag name="KSO_WM_UNIT_HIGHLIGHT" val="0"/>
  <p:tag name="KSO_WM_UNIT_COMPATIBLE" val="0"/>
  <p:tag name="KSO_WM_BEAUTIFY_FLAG" val="#wm#"/>
  <p:tag name="KSO_WM_TAG_VERSION" val="1.0"/>
  <p:tag name="KSO_WM_DIAGRAM_GROUP_CODE" val="l1-1"/>
  <p:tag name="KSO_WM_UNIT_PRESET_TEXT" val="添加标题"/>
  <p:tag name="KSO_WM_UNIT_ISCONTENTSTITLE" val="0"/>
  <p:tag name="KSO_WM_UNIT_VALUE" val="11"/>
  <p:tag name="KSO_WM_UNIT_DIAGRAM_ISNUMVISUAL" val="0"/>
  <p:tag name="KSO_WM_UNIT_DIAGRAM_ISREFERUNIT" val="0"/>
  <p:tag name="KSO_WM_UNIT_TEXT_FILL_FORE_SCHEMECOLOR_INDEX" val="6"/>
  <p:tag name="KSO_WM_UNIT_TEXT_FILL_TYPE" val="1"/>
  <p:tag name="KSO_WM_UNIT_USESOURCEFORMAT_APPLY" val="0"/>
</p:tagLst>
</file>

<file path=ppt/tags/tag349.xml><?xml version="1.0" encoding="utf-8"?>
<p:tagLst xmlns:p="http://schemas.openxmlformats.org/presentationml/2006/main">
  <p:tag name="KSO_WM_TEMPLATE_CATEGORY" val="diagram"/>
  <p:tag name="KSO_WM_TEMPLATE_INDEX" val="20187984"/>
  <p:tag name="KSO_WM_UNIT_TYPE" val="l_h_f"/>
  <p:tag name="KSO_WM_UNIT_INDEX" val="1_3_1"/>
  <p:tag name="KSO_WM_UNIT_ID" val="diagram20187984_4*l_h_f*1_3_1"/>
  <p:tag name="KSO_WM_UNIT_LAYERLEVEL" val="1_1_1"/>
  <p:tag name="KSO_WM_UNIT_VALUE" val="75"/>
  <p:tag name="KSO_WM_UNIT_HIGHLIGHT" val="0"/>
  <p:tag name="KSO_WM_UNIT_COMPATIBLE" val="0"/>
  <p:tag name="KSO_WM_BEAUTIFY_FLAG" val="#wm#"/>
  <p:tag name="KSO_WM_TAG_VERSION" val="1.0"/>
  <p:tag name="KSO_WM_DIAGRAM_GROUP_CODE" val="l1-1"/>
  <p:tag name="KSO_WM_UNIT_PRESET_TEXT" val="单击此处添加文本具体内容"/>
  <p:tag name="KSO_WM_UNIT_DIAGRAM_ISNUMVISUAL" val="0"/>
  <p:tag name="KSO_WM_UNIT_DIAGRAM_ISREFERUNIT" val="0"/>
  <p:tag name="KSO_WM_UNIT_TEXT_FILL_FORE_SCHEMECOLOR_INDEX" val="1"/>
  <p:tag name="KSO_WM_UNIT_TEXT_FILL_TYPE" val="1"/>
  <p:tag name="KSO_WM_UNIT_USESOURCEFORMAT_APPLY" val="0"/>
</p:tagLst>
</file>

<file path=ppt/tags/tag35.xml><?xml version="1.0" encoding="utf-8"?>
<p:tagLst xmlns:p="http://schemas.openxmlformats.org/presentationml/2006/main">
  <p:tag name="KSO_WM_UNIT_VALUE" val="81*91"/>
  <p:tag name="KSO_WM_UNIT_HIGHLIGHT" val="0"/>
  <p:tag name="KSO_WM_UNIT_COMPATIBLE" val="0"/>
  <p:tag name="KSO_WM_UNIT_DIAGRAM_ISNUMVISUAL" val="0"/>
  <p:tag name="KSO_WM_UNIT_DIAGRAM_ISREFERUNIT" val="0"/>
  <p:tag name="KSO_WM_DIAGRAM_GROUP_CODE" val="n1-1"/>
  <p:tag name="KSO_WM_UNIT_TYPE" val="n_h_h_x"/>
  <p:tag name="KSO_WM_UNIT_INDEX" val="1_2_1_1"/>
  <p:tag name="KSO_WM_UNIT_ID" val="diagram20170826_2*n_h_h_x*1_2_1_1"/>
  <p:tag name="KSO_WM_TEMPLATE_CATEGORY" val="diagram"/>
  <p:tag name="KSO_WM_TEMPLATE_INDEX" val="20170826"/>
  <p:tag name="KSO_WM_UNIT_LAYERLEVEL" val="1_1_1_1"/>
  <p:tag name="KSO_WM_TAG_VERSION" val="1.0"/>
  <p:tag name="KSO_WM_BEAUTIFY_FLAG" val="#wm#"/>
  <p:tag name="KSO_WM_UNIT_FILL_FORE_SCHEMECOLOR_INDEX" val="6"/>
  <p:tag name="KSO_WM_UNIT_FILL_TYPE" val="1"/>
  <p:tag name="KSO_WM_UNIT_USESOURCEFORMAT_APPLY" val="0"/>
</p:tagLst>
</file>

<file path=ppt/tags/tag350.xml><?xml version="1.0" encoding="utf-8"?>
<p:tagLst xmlns:p="http://schemas.openxmlformats.org/presentationml/2006/main">
  <p:tag name="KSO_WM_TEMPLATE_CATEGORY" val="diagram"/>
  <p:tag name="KSO_WM_TEMPLATE_INDEX" val="20187984"/>
  <p:tag name="KSO_WM_UNIT_TYPE" val="l_h_i"/>
  <p:tag name="KSO_WM_UNIT_INDEX" val="1_3_1"/>
  <p:tag name="KSO_WM_UNIT_ID" val="diagram20187984_4*l_h_i*1_3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 name="KSO_WM_UNIT_USESOURCEFORMAT_APPLY" val="0"/>
</p:tagLst>
</file>

<file path=ppt/tags/tag351.xml><?xml version="1.0" encoding="utf-8"?>
<p:tagLst xmlns:p="http://schemas.openxmlformats.org/presentationml/2006/main">
  <p:tag name="KSO_WM_TEMPLATE_CATEGORY" val="diagram"/>
  <p:tag name="KSO_WM_TEMPLATE_INDEX" val="20187984"/>
  <p:tag name="KSO_WM_UNIT_TYPE" val="l_h_i"/>
  <p:tag name="KSO_WM_UNIT_INDEX" val="1_3_2"/>
  <p:tag name="KSO_WM_UNIT_ID" val="diagram20187984_4*l_h_i*1_3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 name="KSO_WM_UNIT_USESOURCEFORMAT_APPLY" val="0"/>
</p:tagLst>
</file>

<file path=ppt/tags/tag352.xml><?xml version="1.0" encoding="utf-8"?>
<p:tagLst xmlns:p="http://schemas.openxmlformats.org/presentationml/2006/main">
  <p:tag name="KSO_WM_TEMPLATE_CATEGORY" val="diagram"/>
  <p:tag name="KSO_WM_TEMPLATE_INDEX" val="20187984"/>
  <p:tag name="KSO_WM_UNIT_TYPE" val="l_h_i"/>
  <p:tag name="KSO_WM_UNIT_INDEX" val="1_3_3"/>
  <p:tag name="KSO_WM_UNIT_ID" val="diagram20187984_4*l_h_i*1_3_3"/>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0"/>
</p:tagLst>
</file>

<file path=ppt/tags/tag353.xml><?xml version="1.0" encoding="utf-8"?>
<p:tagLst xmlns:p="http://schemas.openxmlformats.org/presentationml/2006/main">
  <p:tag name="KSO_WM_TEMPLATE_CATEGORY" val="diagram"/>
  <p:tag name="KSO_WM_TEMPLATE_INDEX" val="20187984"/>
  <p:tag name="KSO_WM_UNIT_TYPE" val="l_h_i"/>
  <p:tag name="KSO_WM_UNIT_INDEX" val="1_3_4"/>
  <p:tag name="KSO_WM_UNIT_ID" val="diagram20187984_4*l_h_i*1_3_4"/>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 name="KSO_WM_UNIT_USESOURCEFORMAT_APPLY" val="0"/>
</p:tagLst>
</file>

<file path=ppt/tags/tag354.xml><?xml version="1.0" encoding="utf-8"?>
<p:tagLst xmlns:p="http://schemas.openxmlformats.org/presentationml/2006/main">
  <p:tag name="KSO_WM_TEMPLATE_CATEGORY" val="diagram"/>
  <p:tag name="KSO_WM_TEMPLATE_INDEX" val="20187984"/>
  <p:tag name="KSO_WM_UNIT_TYPE" val="l_h_i"/>
  <p:tag name="KSO_WM_UNIT_INDEX" val="1_3_5"/>
  <p:tag name="KSO_WM_UNIT_ID" val="diagram20187984_4*l_h_i*1_3_5"/>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 name="KSO_WM_UNIT_USESOURCEFORMAT_APPLY" val="0"/>
</p:tagLst>
</file>

<file path=ppt/tags/tag355.xml><?xml version="1.0" encoding="utf-8"?>
<p:tagLst xmlns:p="http://schemas.openxmlformats.org/presentationml/2006/main">
  <p:tag name="KSO_WM_TEMPLATE_CATEGORY" val="diagram"/>
  <p:tag name="KSO_WM_TEMPLATE_INDEX" val="20187984"/>
  <p:tag name="KSO_WM_UNIT_TYPE" val="l_h_i"/>
  <p:tag name="KSO_WM_UNIT_INDEX" val="1_3_6"/>
  <p:tag name="KSO_WM_UNIT_ID" val="diagram20187984_4*l_h_i*1_3_6"/>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 name="KSO_WM_UNIT_USESOURCEFORMAT_APPLY" val="0"/>
</p:tagLst>
</file>

<file path=ppt/tags/tag356.xml><?xml version="1.0" encoding="utf-8"?>
<p:tagLst xmlns:p="http://schemas.openxmlformats.org/presentationml/2006/main">
  <p:tag name="KSO_WM_TEMPLATE_CATEGORY" val="diagram"/>
  <p:tag name="KSO_WM_TEMPLATE_INDEX" val="20187984"/>
  <p:tag name="KSO_WM_UNIT_TYPE" val="l_h_i"/>
  <p:tag name="KSO_WM_UNIT_INDEX" val="1_3_7"/>
  <p:tag name="KSO_WM_UNIT_ID" val="diagram20187984_4*l_h_i*1_3_7"/>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 name="KSO_WM_UNIT_USESOURCEFORMAT_APPLY" val="0"/>
</p:tagLst>
</file>

<file path=ppt/tags/tag357.xml><?xml version="1.0" encoding="utf-8"?>
<p:tagLst xmlns:p="http://schemas.openxmlformats.org/presentationml/2006/main">
  <p:tag name="KSO_WM_TEMPLATE_CATEGORY" val="diagram"/>
  <p:tag name="KSO_WM_TEMPLATE_INDEX" val="20187984"/>
  <p:tag name="KSO_WM_UNIT_TYPE" val="l_h_i"/>
  <p:tag name="KSO_WM_UNIT_INDEX" val="1_3_8"/>
  <p:tag name="KSO_WM_UNIT_ID" val="diagram20187984_4*l_h_i*1_3_8"/>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 name="KSO_WM_UNIT_USESOURCEFORMAT_APPLY" val="0"/>
</p:tagLst>
</file>

<file path=ppt/tags/tag358.xml><?xml version="1.0" encoding="utf-8"?>
<p:tagLst xmlns:p="http://schemas.openxmlformats.org/presentationml/2006/main">
  <p:tag name="KSO_WM_TEMPLATE_CATEGORY" val="diagram"/>
  <p:tag name="KSO_WM_TEMPLATE_INDEX" val="20187984"/>
  <p:tag name="KSO_WM_UNIT_TYPE" val="l_h_a"/>
  <p:tag name="KSO_WM_UNIT_INDEX" val="1_3_1"/>
  <p:tag name="KSO_WM_UNIT_ID" val="diagram20187984_4*l_h_a*1_3_1"/>
  <p:tag name="KSO_WM_UNIT_LAYERLEVEL" val="1_1_1"/>
  <p:tag name="KSO_WM_UNIT_HIGHLIGHT" val="0"/>
  <p:tag name="KSO_WM_UNIT_COMPATIBLE" val="0"/>
  <p:tag name="KSO_WM_BEAUTIFY_FLAG" val="#wm#"/>
  <p:tag name="KSO_WM_TAG_VERSION" val="1.0"/>
  <p:tag name="KSO_WM_DIAGRAM_GROUP_CODE" val="l1-1"/>
  <p:tag name="KSO_WM_UNIT_PRESET_TEXT" val="添加标题"/>
  <p:tag name="KSO_WM_UNIT_ISCONTENTSTITLE" val="0"/>
  <p:tag name="KSO_WM_UNIT_VALUE" val="11"/>
  <p:tag name="KSO_WM_UNIT_DIAGRAM_ISNUMVISUAL" val="0"/>
  <p:tag name="KSO_WM_UNIT_DIAGRAM_ISREFERUNIT" val="0"/>
  <p:tag name="KSO_WM_UNIT_TEXT_FILL_FORE_SCHEMECOLOR_INDEX" val="7"/>
  <p:tag name="KSO_WM_UNIT_TEXT_FILL_TYPE" val="1"/>
  <p:tag name="KSO_WM_UNIT_USESOURCEFORMAT_APPLY" val="0"/>
</p:tagLst>
</file>

<file path=ppt/tags/tag359.xml><?xml version="1.0" encoding="utf-8"?>
<p:tagLst xmlns:p="http://schemas.openxmlformats.org/presentationml/2006/main">
  <p:tag name="KSO_WM_TEMPLATE_CATEGORY" val="diagram"/>
  <p:tag name="KSO_WM_TEMPLATE_INDEX" val="20187984"/>
  <p:tag name="KSO_WM_UNIT_TYPE" val="l_h_f"/>
  <p:tag name="KSO_WM_UNIT_INDEX" val="1_4_1"/>
  <p:tag name="KSO_WM_UNIT_ID" val="diagram20187984_4*l_h_f*1_4_1"/>
  <p:tag name="KSO_WM_UNIT_LAYERLEVEL" val="1_1_1"/>
  <p:tag name="KSO_WM_UNIT_VALUE" val="75"/>
  <p:tag name="KSO_WM_UNIT_HIGHLIGHT" val="0"/>
  <p:tag name="KSO_WM_UNIT_COMPATIBLE" val="0"/>
  <p:tag name="KSO_WM_BEAUTIFY_FLAG" val="#wm#"/>
  <p:tag name="KSO_WM_TAG_VERSION" val="1.0"/>
  <p:tag name="KSO_WM_DIAGRAM_GROUP_CODE" val="l1-1"/>
  <p:tag name="KSO_WM_UNIT_PRESET_TEXT" val="单击此处添加文本具体内容"/>
  <p:tag name="KSO_WM_UNIT_DIAGRAM_ISNUMVISUAL" val="0"/>
  <p:tag name="KSO_WM_UNIT_DIAGRAM_ISREFERUNIT" val="0"/>
  <p:tag name="KSO_WM_UNIT_TEXT_FILL_FORE_SCHEMECOLOR_INDEX" val="1"/>
  <p:tag name="KSO_WM_UNIT_TEXT_FILL_TYPE" val="1"/>
  <p:tag name="KSO_WM_UNIT_USESOURCEFORMAT_APPLY" val="0"/>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170826_2*n_h_i*1_1_1"/>
  <p:tag name="KSO_WM_TEMPLATE_CATEGORY" val="diagram"/>
  <p:tag name="KSO_WM_TEMPLATE_INDEX" val="20170826"/>
  <p:tag name="KSO_WM_UNIT_LAYERLEVEL" val="1_1_1"/>
  <p:tag name="KSO_WM_TAG_VERSION" val="1.0"/>
  <p:tag name="KSO_WM_BEAUTIFY_FLAG" val="#wm#"/>
  <p:tag name="KSO_WM_UNIT_FILL_FORE_SCHEMECOLOR_INDEX" val="5"/>
  <p:tag name="KSO_WM_UNIT_FILL_TYPE" val="1"/>
  <p:tag name="KSO_WM_UNIT_USESOURCEFORMAT_APPLY" val="0"/>
</p:tagLst>
</file>

<file path=ppt/tags/tag360.xml><?xml version="1.0" encoding="utf-8"?>
<p:tagLst xmlns:p="http://schemas.openxmlformats.org/presentationml/2006/main">
  <p:tag name="KSO_WM_TEMPLATE_CATEGORY" val="diagram"/>
  <p:tag name="KSO_WM_TEMPLATE_INDEX" val="20187984"/>
  <p:tag name="KSO_WM_UNIT_TYPE" val="l_h_i"/>
  <p:tag name="KSO_WM_UNIT_INDEX" val="1_4_1"/>
  <p:tag name="KSO_WM_UNIT_ID" val="diagram20187984_4*l_h_i*1_4_1"/>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8"/>
  <p:tag name="KSO_WM_UNIT_FILL_TYPE" val="1"/>
  <p:tag name="KSO_WM_UNIT_TEXT_FILL_FORE_SCHEMECOLOR_INDEX" val="13"/>
  <p:tag name="KSO_WM_UNIT_TEXT_FILL_TYPE" val="1"/>
  <p:tag name="KSO_WM_UNIT_USESOURCEFORMAT_APPLY" val="0"/>
</p:tagLst>
</file>

<file path=ppt/tags/tag361.xml><?xml version="1.0" encoding="utf-8"?>
<p:tagLst xmlns:p="http://schemas.openxmlformats.org/presentationml/2006/main">
  <p:tag name="KSO_WM_TEMPLATE_CATEGORY" val="diagram"/>
  <p:tag name="KSO_WM_TEMPLATE_INDEX" val="20187984"/>
  <p:tag name="KSO_WM_UNIT_TYPE" val="l_h_i"/>
  <p:tag name="KSO_WM_UNIT_INDEX" val="1_4_2"/>
  <p:tag name="KSO_WM_UNIT_ID" val="diagram20187984_4*l_h_i*1_4_2"/>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8"/>
  <p:tag name="KSO_WM_UNIT_FILL_TYPE" val="1"/>
  <p:tag name="KSO_WM_UNIT_TEXT_FILL_FORE_SCHEMECOLOR_INDEX" val="13"/>
  <p:tag name="KSO_WM_UNIT_TEXT_FILL_TYPE" val="1"/>
  <p:tag name="KSO_WM_UNIT_USESOURCEFORMAT_APPLY" val="0"/>
</p:tagLst>
</file>

<file path=ppt/tags/tag362.xml><?xml version="1.0" encoding="utf-8"?>
<p:tagLst xmlns:p="http://schemas.openxmlformats.org/presentationml/2006/main">
  <p:tag name="KSO_WM_TEMPLATE_CATEGORY" val="diagram"/>
  <p:tag name="KSO_WM_TEMPLATE_INDEX" val="20187984"/>
  <p:tag name="KSO_WM_UNIT_TYPE" val="l_h_i"/>
  <p:tag name="KSO_WM_UNIT_INDEX" val="1_4_3"/>
  <p:tag name="KSO_WM_UNIT_ID" val="diagram20187984_4*l_h_i*1_4_3"/>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 name="KSO_WM_UNIT_USESOURCEFORMAT_APPLY" val="0"/>
</p:tagLst>
</file>

<file path=ppt/tags/tag363.xml><?xml version="1.0" encoding="utf-8"?>
<p:tagLst xmlns:p="http://schemas.openxmlformats.org/presentationml/2006/main">
  <p:tag name="KSO_WM_TEMPLATE_CATEGORY" val="diagram"/>
  <p:tag name="KSO_WM_TEMPLATE_INDEX" val="20187984"/>
  <p:tag name="KSO_WM_UNIT_TYPE" val="l_h_i"/>
  <p:tag name="KSO_WM_UNIT_INDEX" val="1_4_4"/>
  <p:tag name="KSO_WM_UNIT_ID" val="diagram20187984_4*l_h_i*1_4_4"/>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8"/>
  <p:tag name="KSO_WM_UNIT_FILL_TYPE" val="1"/>
  <p:tag name="KSO_WM_UNIT_TEXT_FILL_FORE_SCHEMECOLOR_INDEX" val="13"/>
  <p:tag name="KSO_WM_UNIT_TEXT_FILL_TYPE" val="1"/>
  <p:tag name="KSO_WM_UNIT_USESOURCEFORMAT_APPLY" val="0"/>
</p:tagLst>
</file>

<file path=ppt/tags/tag364.xml><?xml version="1.0" encoding="utf-8"?>
<p:tagLst xmlns:p="http://schemas.openxmlformats.org/presentationml/2006/main">
  <p:tag name="KSO_WM_TEMPLATE_CATEGORY" val="diagram"/>
  <p:tag name="KSO_WM_TEMPLATE_INDEX" val="20187984"/>
  <p:tag name="KSO_WM_UNIT_TYPE" val="l_h_i"/>
  <p:tag name="KSO_WM_UNIT_INDEX" val="1_4_5"/>
  <p:tag name="KSO_WM_UNIT_ID" val="diagram20187984_4*l_h_i*1_4_5"/>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8"/>
  <p:tag name="KSO_WM_UNIT_FILL_TYPE" val="1"/>
  <p:tag name="KSO_WM_UNIT_TEXT_FILL_FORE_SCHEMECOLOR_INDEX" val="13"/>
  <p:tag name="KSO_WM_UNIT_TEXT_FILL_TYPE" val="1"/>
  <p:tag name="KSO_WM_UNIT_USESOURCEFORMAT_APPLY" val="0"/>
</p:tagLst>
</file>

<file path=ppt/tags/tag365.xml><?xml version="1.0" encoding="utf-8"?>
<p:tagLst xmlns:p="http://schemas.openxmlformats.org/presentationml/2006/main">
  <p:tag name="KSO_WM_TEMPLATE_CATEGORY" val="diagram"/>
  <p:tag name="KSO_WM_TEMPLATE_INDEX" val="20187984"/>
  <p:tag name="KSO_WM_UNIT_TYPE" val="l_h_i"/>
  <p:tag name="KSO_WM_UNIT_INDEX" val="1_4_6"/>
  <p:tag name="KSO_WM_UNIT_ID" val="diagram20187984_4*l_h_i*1_4_6"/>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8"/>
  <p:tag name="KSO_WM_UNIT_FILL_TYPE" val="1"/>
  <p:tag name="KSO_WM_UNIT_TEXT_FILL_FORE_SCHEMECOLOR_INDEX" val="13"/>
  <p:tag name="KSO_WM_UNIT_TEXT_FILL_TYPE" val="1"/>
  <p:tag name="KSO_WM_UNIT_USESOURCEFORMAT_APPLY" val="0"/>
</p:tagLst>
</file>

<file path=ppt/tags/tag366.xml><?xml version="1.0" encoding="utf-8"?>
<p:tagLst xmlns:p="http://schemas.openxmlformats.org/presentationml/2006/main">
  <p:tag name="KSO_WM_TEMPLATE_CATEGORY" val="diagram"/>
  <p:tag name="KSO_WM_TEMPLATE_INDEX" val="20187984"/>
  <p:tag name="KSO_WM_UNIT_TYPE" val="l_h_i"/>
  <p:tag name="KSO_WM_UNIT_INDEX" val="1_4_7"/>
  <p:tag name="KSO_WM_UNIT_ID" val="diagram20187984_4*l_h_i*1_4_7"/>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8"/>
  <p:tag name="KSO_WM_UNIT_FILL_TYPE" val="1"/>
  <p:tag name="KSO_WM_UNIT_TEXT_FILL_FORE_SCHEMECOLOR_INDEX" val="13"/>
  <p:tag name="KSO_WM_UNIT_TEXT_FILL_TYPE" val="1"/>
  <p:tag name="KSO_WM_UNIT_USESOURCEFORMAT_APPLY" val="0"/>
</p:tagLst>
</file>

<file path=ppt/tags/tag367.xml><?xml version="1.0" encoding="utf-8"?>
<p:tagLst xmlns:p="http://schemas.openxmlformats.org/presentationml/2006/main">
  <p:tag name="KSO_WM_TEMPLATE_CATEGORY" val="diagram"/>
  <p:tag name="KSO_WM_TEMPLATE_INDEX" val="20187984"/>
  <p:tag name="KSO_WM_UNIT_TYPE" val="l_h_i"/>
  <p:tag name="KSO_WM_UNIT_INDEX" val="1_4_8"/>
  <p:tag name="KSO_WM_UNIT_ID" val="diagram20187984_4*l_h_i*1_4_8"/>
  <p:tag name="KSO_WM_UNIT_LAYERLEVEL" val="1_1_1"/>
  <p:tag name="KSO_WM_BEAUTIFY_FLAG" val="#wm#"/>
  <p:tag name="KSO_WM_TAG_VERSION" val="1.0"/>
  <p:tag name="KSO_WM_DIAGRAM_GROUP_CODE" val="l1-1"/>
  <p:tag name="KSO_WM_UNIT_HIGHLIGHT" val="0"/>
  <p:tag name="KSO_WM_UNIT_COMPATIBLE" val="0"/>
  <p:tag name="KSO_WM_UNIT_DIAGRAM_ISNUMVISUAL" val="0"/>
  <p:tag name="KSO_WM_UNIT_DIAGRAM_ISREFERUNIT" val="0"/>
  <p:tag name="KSO_WM_UNIT_FILL_FORE_SCHEMECOLOR_INDEX" val="8"/>
  <p:tag name="KSO_WM_UNIT_FILL_TYPE" val="1"/>
  <p:tag name="KSO_WM_UNIT_TEXT_FILL_FORE_SCHEMECOLOR_INDEX" val="13"/>
  <p:tag name="KSO_WM_UNIT_TEXT_FILL_TYPE" val="1"/>
  <p:tag name="KSO_WM_UNIT_USESOURCEFORMAT_APPLY" val="0"/>
</p:tagLst>
</file>

<file path=ppt/tags/tag368.xml><?xml version="1.0" encoding="utf-8"?>
<p:tagLst xmlns:p="http://schemas.openxmlformats.org/presentationml/2006/main">
  <p:tag name="KSO_WM_TEMPLATE_CATEGORY" val="diagram"/>
  <p:tag name="KSO_WM_TEMPLATE_INDEX" val="20187984"/>
  <p:tag name="KSO_WM_UNIT_TYPE" val="l_h_a"/>
  <p:tag name="KSO_WM_UNIT_INDEX" val="1_4_1"/>
  <p:tag name="KSO_WM_UNIT_ID" val="diagram20187984_4*l_h_a*1_4_1"/>
  <p:tag name="KSO_WM_UNIT_LAYERLEVEL" val="1_1_1"/>
  <p:tag name="KSO_WM_UNIT_HIGHLIGHT" val="0"/>
  <p:tag name="KSO_WM_UNIT_COMPATIBLE" val="0"/>
  <p:tag name="KSO_WM_BEAUTIFY_FLAG" val="#wm#"/>
  <p:tag name="KSO_WM_TAG_VERSION" val="1.0"/>
  <p:tag name="KSO_WM_DIAGRAM_GROUP_CODE" val="l1-1"/>
  <p:tag name="KSO_WM_UNIT_PRESET_TEXT" val="添加标题"/>
  <p:tag name="KSO_WM_UNIT_ISCONTENTSTITLE" val="0"/>
  <p:tag name="KSO_WM_UNIT_VALUE" val="11"/>
  <p:tag name="KSO_WM_UNIT_DIAGRAM_ISNUMVISUAL" val="0"/>
  <p:tag name="KSO_WM_UNIT_DIAGRAM_ISREFERUNIT" val="0"/>
  <p:tag name="KSO_WM_UNIT_TEXT_FILL_FORE_SCHEMECOLOR_INDEX" val="8"/>
  <p:tag name="KSO_WM_UNIT_TEXT_FILL_TYPE" val="1"/>
  <p:tag name="KSO_WM_UNIT_USESOURCEFORMAT_APPLY" val="0"/>
</p:tagLst>
</file>

<file path=ppt/tags/tag369.xml><?xml version="1.0" encoding="utf-8"?>
<p:tagLst xmlns:p="http://schemas.openxmlformats.org/presentationml/2006/main">
  <p:tag name="KSO_WM_SLIDE_ITEM_CNT" val="4"/>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170826_2*n_h_i*1_1_2"/>
  <p:tag name="KSO_WM_TEMPLATE_CATEGORY" val="diagram"/>
  <p:tag name="KSO_WM_TEMPLATE_INDEX" val="20170826"/>
  <p:tag name="KSO_WM_UNIT_LAYERLEVEL" val="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USESOURCEFORMAT_APPLY" val="0"/>
</p:tagLst>
</file>

<file path=ppt/tags/tag3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05599_4*n_h_h_i*1_2_2_1"/>
  <p:tag name="KSO_WM_TEMPLATE_CATEGORY" val="diagram"/>
  <p:tag name="KSO_WM_TEMPLATE_INDEX" val="20205599"/>
  <p:tag name="KSO_WM_UNIT_LAYERLEVEL" val="1_1_1_1"/>
  <p:tag name="KSO_WM_TAG_VERSION" val="1.0"/>
  <p:tag name="KSO_WM_BEAUTIFY_FLAG" val="#wm#"/>
  <p:tag name="KSO_WM_UNIT_LINE_FORE_SCHEMECOLOR_INDEX" val="8"/>
  <p:tag name="KSO_WM_UNIT_LINE_FILL_TYPE" val="2"/>
  <p:tag name="KSO_WM_UNIT_USESOURCEFORMAT_APPLY" val="0"/>
</p:tagLst>
</file>

<file path=ppt/tags/tag3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1"/>
  <p:tag name="KSO_WM_UNIT_ID" val="diagram20205599_4*n_h_h_i*1_2_4_1"/>
  <p:tag name="KSO_WM_TEMPLATE_CATEGORY" val="diagram"/>
  <p:tag name="KSO_WM_TEMPLATE_INDEX" val="20205599"/>
  <p:tag name="KSO_WM_UNIT_LAYERLEVEL" val="1_1_1_1"/>
  <p:tag name="KSO_WM_TAG_VERSION" val="1.0"/>
  <p:tag name="KSO_WM_BEAUTIFY_FLAG" val="#wm#"/>
  <p:tag name="KSO_WM_UNIT_LINE_FORE_SCHEMECOLOR_INDEX" val="9"/>
  <p:tag name="KSO_WM_UNIT_LINE_FILL_TYPE" val="2"/>
  <p:tag name="KSO_WM_UNIT_USESOURCEFORMAT_APPLY" val="0"/>
</p:tagLst>
</file>

<file path=ppt/tags/tag3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05599_4*n_h_i*1_1_1"/>
  <p:tag name="KSO_WM_TEMPLATE_CATEGORY" val="diagram"/>
  <p:tag name="KSO_WM_TEMPLATE_INDEX" val="20205599"/>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0"/>
</p:tagLst>
</file>

<file path=ppt/tags/tag3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05599_4*n_h_i*1_1_2"/>
  <p:tag name="KSO_WM_TEMPLATE_CATEGORY" val="diagram"/>
  <p:tag name="KSO_WM_TEMPLATE_INDEX" val="2020559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0"/>
</p:tagLst>
</file>

<file path=ppt/tags/tag37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05599_4*n_h_h_f*1_2_1_1"/>
  <p:tag name="KSO_WM_TEMPLATE_CATEGORY" val="diagram"/>
  <p:tag name="KSO_WM_TEMPLATE_INDEX" val="20205599"/>
  <p:tag name="KSO_WM_UNIT_LAYERLEVEL" val="1_1_1_1"/>
  <p:tag name="KSO_WM_TAG_VERSION" val="1.0"/>
  <p:tag name="KSO_WM_BEAUTIFY_FLAG" val="#wm#"/>
  <p:tag name="KSO_WM_UNIT_PRESET_TEXT" val="单击此处输入你的正文，文字是您思想的提炼，为了最终演示发布的良好效果，请尽量言简意赅的阐述观点；根据需要可酌情增减文字。为了最终演示发布的良好效果，请尽量言简意赅的阐述观点；根据需要可酌情增减文字"/>
  <p:tag name="KSO_WM_UNIT_TEXT_FILL_FORE_SCHEMECOLOR_INDEX" val="13"/>
  <p:tag name="KSO_WM_UNIT_TEXT_FILL_TYPE" val="1"/>
  <p:tag name="KSO_WM_UNIT_USESOURCEFORMAT_APPLY" val="0"/>
</p:tagLst>
</file>

<file path=ppt/tags/tag3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05599_4*n_h_h_i*1_2_1_1"/>
  <p:tag name="KSO_WM_TEMPLATE_CATEGORY" val="diagram"/>
  <p:tag name="KSO_WM_TEMPLATE_INDEX" val="20205599"/>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3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05599_4*n_h_h_i*1_2_1_2"/>
  <p:tag name="KSO_WM_TEMPLATE_CATEGORY" val="diagram"/>
  <p:tag name="KSO_WM_TEMPLATE_INDEX" val="20205599"/>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0"/>
</p:tagLst>
</file>

<file path=ppt/tags/tag37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205599_4*n_h_h_f*1_2_3_1"/>
  <p:tag name="KSO_WM_TEMPLATE_CATEGORY" val="diagram"/>
  <p:tag name="KSO_WM_TEMPLATE_INDEX" val="20205599"/>
  <p:tag name="KSO_WM_UNIT_LAYERLEVEL" val="1_1_1_1"/>
  <p:tag name="KSO_WM_TAG_VERSION" val="1.0"/>
  <p:tag name="KSO_WM_BEAUTIFY_FLAG" val="#wm#"/>
  <p:tag name="KSO_WM_UNIT_PRESET_TEXT" val="单击此处输入你的正文，文字是您思想的提炼，为了最终演示发布的良好效果，请尽量言简意赅的阐述观点；根据需要可酌情增减文字。为了最终演示发布的良好效果，请尽量言简意赅的阐述观点；根据需要可酌情增减文字"/>
  <p:tag name="KSO_WM_UNIT_TEXT_FILL_FORE_SCHEMECOLOR_INDEX" val="13"/>
  <p:tag name="KSO_WM_UNIT_TEXT_FILL_TYPE" val="1"/>
  <p:tag name="KSO_WM_UNIT_USESOURCEFORMAT_APPLY" val="0"/>
</p:tagLst>
</file>

<file path=ppt/tags/tag3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05599_4*n_h_h_i*1_2_3_1"/>
  <p:tag name="KSO_WM_TEMPLATE_CATEGORY" val="diagram"/>
  <p:tag name="KSO_WM_TEMPLATE_INDEX" val="20205599"/>
  <p:tag name="KSO_WM_UNIT_LAYERLEVEL" val="1_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0"/>
</p:tagLst>
</file>

<file path=ppt/tags/tag37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5_1"/>
  <p:tag name="KSO_WM_UNIT_ID" val="diagram20205599_4*n_h_h_f*1_2_5_1"/>
  <p:tag name="KSO_WM_TEMPLATE_CATEGORY" val="diagram"/>
  <p:tag name="KSO_WM_TEMPLATE_INDEX" val="20205599"/>
  <p:tag name="KSO_WM_UNIT_LAYERLEVEL" val="1_1_1_1"/>
  <p:tag name="KSO_WM_TAG_VERSION" val="1.0"/>
  <p:tag name="KSO_WM_BEAUTIFY_FLAG" val="#wm#"/>
  <p:tag name="KSO_WM_UNIT_PRESET_TEXT" val="单击此处输入你的正文，文字是您思想的提炼，为了最终演示发布的良好效果，请尽量言简意赅的阐述观点；根据需要可酌情增减文字。为了最终演示发布的良好效果，请尽量言简意赅的阐述观点；根据需要可酌情增减文字"/>
  <p:tag name="KSO_WM_UNIT_TEXT_FILL_FORE_SCHEMECOLOR_INDEX" val="13"/>
  <p:tag name="KSO_WM_UNIT_TEXT_FILL_TYPE" val="1"/>
  <p:tag name="KSO_WM_UNIT_USESOURCEFORMAT_APPLY" val="0"/>
</p:tagLst>
</file>

<file path=ppt/tags/tag38.xml><?xml version="1.0" encoding="utf-8"?>
<p:tagLst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170826_2*n_h_a*1_1_1"/>
  <p:tag name="KSO_WM_TEMPLATE_CATEGORY" val="diagram"/>
  <p:tag name="KSO_WM_TEMPLATE_INDEX" val="20170826"/>
  <p:tag name="KSO_WM_UNIT_LAYERLEVEL" val="1_1_1"/>
  <p:tag name="KSO_WM_TAG_VERSION" val="1.0"/>
  <p:tag name="KSO_WM_BEAUTIFY_FLAG" val="#wm#"/>
  <p:tag name="KSO_WM_UNIT_PRESET_TEXT" val="添加标题"/>
  <p:tag name="KSO_WM_UNIT_TEXT_FILL_FORE_SCHEMECOLOR_INDEX" val="13"/>
  <p:tag name="KSO_WM_UNIT_TEXT_FILL_TYPE" val="1"/>
  <p:tag name="KSO_WM_UNIT_USESOURCEFORMAT_APPLY" val="0"/>
</p:tagLst>
</file>

<file path=ppt/tags/tag3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5_1"/>
  <p:tag name="KSO_WM_UNIT_ID" val="diagram20205599_4*n_h_h_i*1_2_5_1"/>
  <p:tag name="KSO_WM_TEMPLATE_CATEGORY" val="diagram"/>
  <p:tag name="KSO_WM_TEMPLATE_INDEX" val="20205599"/>
  <p:tag name="KSO_WM_UNIT_LAYERLEVEL" val="1_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0"/>
</p:tagLst>
</file>

<file path=ppt/tags/tag3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3"/>
  <p:tag name="KSO_WM_UNIT_ID" val="diagram20205599_4*n_h_h_i*1_2_1_3"/>
  <p:tag name="KSO_WM_TEMPLATE_CATEGORY" val="diagram"/>
  <p:tag name="KSO_WM_TEMPLATE_INDEX" val="20205599"/>
  <p:tag name="KSO_WM_UNIT_LAYERLEVEL" val="1_1_1_1"/>
  <p:tag name="KSO_WM_TAG_VERSION" val="1.0"/>
  <p:tag name="KSO_WM_BEAUTIFY_FLAG" val="#wm#"/>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 name="KSO_WM_UNIT_USESOURCEFORMAT_APPLY" val="0"/>
</p:tagLst>
</file>

<file path=ppt/tags/tag3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4"/>
  <p:tag name="KSO_WM_UNIT_ID" val="diagram20205599_4*n_h_h_i*1_2_1_4"/>
  <p:tag name="KSO_WM_TEMPLATE_CATEGORY" val="diagram"/>
  <p:tag name="KSO_WM_TEMPLATE_INDEX" val="20205599"/>
  <p:tag name="KSO_WM_UNIT_LAYERLEVEL" val="1_1_1_1"/>
  <p:tag name="KSO_WM_TAG_VERSION" val="1.0"/>
  <p:tag name="KSO_WM_BEAUTIFY_FLAG" val="#wm#"/>
  <p:tag name="KSO_WM_UNIT_LINE_FORE_SCHEMECOLOR_INDEX" val="5"/>
  <p:tag name="KSO_WM_UNIT_LINE_FILL_TYPE" val="2"/>
  <p:tag name="KSO_WM_UNIT_USESOURCEFORMAT_APPLY" val="0"/>
</p:tagLst>
</file>

<file path=ppt/tags/tag3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205599_4*n_h_h_i*1_2_3_2"/>
  <p:tag name="KSO_WM_TEMPLATE_CATEGORY" val="diagram"/>
  <p:tag name="KSO_WM_TEMPLATE_INDEX" val="20205599"/>
  <p:tag name="KSO_WM_UNIT_LAYERLEVEL" val="1_1_1_1"/>
  <p:tag name="KSO_WM_TAG_VERSION" val="1.0"/>
  <p:tag name="KSO_WM_BEAUTIFY_FLAG" val="#wm#"/>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 name="KSO_WM_UNIT_USESOURCEFORMAT_APPLY" val="0"/>
</p:tagLst>
</file>

<file path=ppt/tags/tag3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3"/>
  <p:tag name="KSO_WM_UNIT_ID" val="diagram20205599_4*n_h_h_i*1_2_3_3"/>
  <p:tag name="KSO_WM_TEMPLATE_CATEGORY" val="diagram"/>
  <p:tag name="KSO_WM_TEMPLATE_INDEX" val="20205599"/>
  <p:tag name="KSO_WM_UNIT_LAYERLEVEL" val="1_1_1_1"/>
  <p:tag name="KSO_WM_TAG_VERSION" val="1.0"/>
  <p:tag name="KSO_WM_BEAUTIFY_FLAG" val="#wm#"/>
  <p:tag name="KSO_WM_UNIT_LINE_FORE_SCHEMECOLOR_INDEX" val="6"/>
  <p:tag name="KSO_WM_UNIT_LINE_FILL_TYPE" val="2"/>
  <p:tag name="KSO_WM_UNIT_USESOURCEFORMAT_APPLY" val="0"/>
</p:tagLst>
</file>

<file path=ppt/tags/tag3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5_2"/>
  <p:tag name="KSO_WM_UNIT_ID" val="diagram20205599_4*n_h_h_i*1_2_5_2"/>
  <p:tag name="KSO_WM_TEMPLATE_CATEGORY" val="diagram"/>
  <p:tag name="KSO_WM_TEMPLATE_INDEX" val="20205599"/>
  <p:tag name="KSO_WM_UNIT_LAYERLEVEL" val="1_1_1_1"/>
  <p:tag name="KSO_WM_TAG_VERSION" val="1.0"/>
  <p:tag name="KSO_WM_BEAUTIFY_FLAG" val="#wm#"/>
  <p:tag name="KSO_WM_UNIT_FILL_FORE_SCHEMECOLOR_INDEX" val="14"/>
  <p:tag name="KSO_WM_UNIT_FILL_TYPE" val="1"/>
  <p:tag name="KSO_WM_UNIT_LINE_FORE_SCHEMECOLOR_INDEX" val="7"/>
  <p:tag name="KSO_WM_UNIT_LINE_FILL_TYPE" val="2"/>
  <p:tag name="KSO_WM_UNIT_TEXT_FILL_FORE_SCHEMECOLOR_INDEX" val="2"/>
  <p:tag name="KSO_WM_UNIT_TEXT_FILL_TYPE" val="1"/>
  <p:tag name="KSO_WM_UNIT_USESOURCEFORMAT_APPLY" val="0"/>
</p:tagLst>
</file>

<file path=ppt/tags/tag3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5_3"/>
  <p:tag name="KSO_WM_UNIT_ID" val="diagram20205599_4*n_h_h_i*1_2_5_3"/>
  <p:tag name="KSO_WM_TEMPLATE_CATEGORY" val="diagram"/>
  <p:tag name="KSO_WM_TEMPLATE_INDEX" val="20205599"/>
  <p:tag name="KSO_WM_UNIT_LAYERLEVEL" val="1_1_1_1"/>
  <p:tag name="KSO_WM_TAG_VERSION" val="1.0"/>
  <p:tag name="KSO_WM_BEAUTIFY_FLAG" val="#wm#"/>
  <p:tag name="KSO_WM_UNIT_LINE_FORE_SCHEMECOLOR_INDEX" val="7"/>
  <p:tag name="KSO_WM_UNIT_LINE_FILL_TYPE" val="2"/>
  <p:tag name="KSO_WM_UNIT_USESOURCEFORMAT_APPLY" val="0"/>
</p:tagLst>
</file>

<file path=ppt/tags/tag3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4"/>
  <p:tag name="KSO_WM_UNIT_ID" val="diagram20205599_4*n_h_h_i*1_2_3_4"/>
  <p:tag name="KSO_WM_TEMPLATE_CATEGORY" val="diagram"/>
  <p:tag name="KSO_WM_TEMPLATE_INDEX" val="20205599"/>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0"/>
</p:tagLst>
</file>

<file path=ppt/tags/tag3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5_4"/>
  <p:tag name="KSO_WM_UNIT_ID" val="diagram20205599_4*n_h_h_i*1_2_5_4"/>
  <p:tag name="KSO_WM_TEMPLATE_CATEGORY" val="diagram"/>
  <p:tag name="KSO_WM_TEMPLATE_INDEX" val="20205599"/>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0"/>
</p:tagLst>
</file>

<file path=ppt/tags/tag3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05599_4*n_h_i*1_1_3"/>
  <p:tag name="KSO_WM_TEMPLATE_CATEGORY" val="diagram"/>
  <p:tag name="KSO_WM_TEMPLATE_INDEX" val="20205599"/>
  <p:tag name="KSO_WM_UNIT_LAYERLEVEL" val="1_1_1"/>
  <p:tag name="KSO_WM_TAG_VERSION" val="1.0"/>
  <p:tag name="KSO_WM_BEAUTIFY_FLAG" val="#wm#"/>
  <p:tag name="KSO_WM_UNIT_FILL_FORE_SCHEMECOLOR_INDEX" val="14"/>
  <p:tag name="KSO_WM_UNIT_FILL_TYPE" val="1"/>
  <p:tag name="KSO_WM_UNIT_LINE_FORE_SCHEMECOLOR_INDEX" val="7"/>
  <p:tag name="KSO_WM_UNIT_LINE_FILL_TYPE" val="2"/>
  <p:tag name="KSO_WM_UNIT_TEXT_FILL_FORE_SCHEMECOLOR_INDEX" val="2"/>
  <p:tag name="KSO_WM_UNIT_TEXT_FILL_TYPE" val="1"/>
  <p:tag name="KSO_WM_UNIT_USESOURCEFORMAT_APPLY" val="0"/>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170826_2*n_h_h_i*1_2_3_2"/>
  <p:tag name="KSO_WM_TEMPLATE_CATEGORY" val="diagram"/>
  <p:tag name="KSO_WM_TEMPLATE_INDEX" val="20170826"/>
  <p:tag name="KSO_WM_UNIT_LAYERLEVEL" val="1_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USESOURCEFORMAT_APPLY" val="0"/>
</p:tagLst>
</file>

<file path=ppt/tags/tag390.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05599_4*n_h_a*1_1_1"/>
  <p:tag name="KSO_WM_TEMPLATE_CATEGORY" val="diagram"/>
  <p:tag name="KSO_WM_TEMPLATE_INDEX" val="20205599"/>
  <p:tag name="KSO_WM_UNIT_LAYERLEVEL" val="1_1_1"/>
  <p:tag name="KSO_WM_TAG_VERSION" val="1.0"/>
  <p:tag name="KSO_WM_BEAUTIFY_FLAG" val="#wm#"/>
  <p:tag name="KSO_WM_UNIT_PRESET_TEXT" val="单击输入小标题"/>
  <p:tag name="KSO_WM_UNIT_TEXT_FILL_FORE_SCHEMECOLOR_INDEX" val="7"/>
  <p:tag name="KSO_WM_UNIT_TEXT_FILL_TYPE" val="1"/>
  <p:tag name="KSO_WM_UNIT_USESOURCEFORMAT_APPLY" val="0"/>
</p:tagLst>
</file>

<file path=ppt/tags/tag39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05599_4*n_h_h_f*1_2_2_1"/>
  <p:tag name="KSO_WM_TEMPLATE_CATEGORY" val="diagram"/>
  <p:tag name="KSO_WM_TEMPLATE_INDEX" val="20205599"/>
  <p:tag name="KSO_WM_UNIT_LAYERLEVEL" val="1_1_1_1"/>
  <p:tag name="KSO_WM_TAG_VERSION" val="1.0"/>
  <p:tag name="KSO_WM_BEAUTIFY_FLAG" val="#wm#"/>
  <p:tag name="KSO_WM_UNIT_PRESET_TEXT" val="单击此处输入你的正文，文字是您思想的提炼，为了最终演示发布的良好效果，请尽量言简意赅的阐述观点；根据需要可酌情增减文字。为了最终演示发布的良好效果，请尽量言简意赅的阐述观点；根据需要可酌情增减文字"/>
  <p:tag name="KSO_WM_UNIT_TEXT_FILL_FORE_SCHEMECOLOR_INDEX" val="13"/>
  <p:tag name="KSO_WM_UNIT_TEXT_FILL_TYPE" val="1"/>
  <p:tag name="KSO_WM_UNIT_USESOURCEFORMAT_APPLY" val="0"/>
</p:tagLst>
</file>

<file path=ppt/tags/tag39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4_1"/>
  <p:tag name="KSO_WM_UNIT_ID" val="diagram20205599_4*n_h_h_f*1_2_4_1"/>
  <p:tag name="KSO_WM_TEMPLATE_CATEGORY" val="diagram"/>
  <p:tag name="KSO_WM_TEMPLATE_INDEX" val="20205599"/>
  <p:tag name="KSO_WM_UNIT_LAYERLEVEL" val="1_1_1_1"/>
  <p:tag name="KSO_WM_TAG_VERSION" val="1.0"/>
  <p:tag name="KSO_WM_BEAUTIFY_FLAG" val="#wm#"/>
  <p:tag name="KSO_WM_UNIT_PRESET_TEXT" val="单击此处输入你的正文，文字是您思想的提炼，为了最终演示发布的良好效果，请尽量言简意赅的阐述观点；根据需要可酌情增减文字。为了最终演示发布的良好效果，请尽量言简意赅的阐述观点；根据需要可酌情增减文字"/>
  <p:tag name="KSO_WM_UNIT_TEXT_FILL_FORE_SCHEMECOLOR_INDEX" val="13"/>
  <p:tag name="KSO_WM_UNIT_TEXT_FILL_TYPE" val="1"/>
  <p:tag name="KSO_WM_UNIT_USESOURCEFORMAT_APPLY" val="0"/>
</p:tagLst>
</file>

<file path=ppt/tags/tag3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05599_4*n_h_h_i*1_2_2_2"/>
  <p:tag name="KSO_WM_TEMPLATE_CATEGORY" val="diagram"/>
  <p:tag name="KSO_WM_TEMPLATE_INDEX" val="20205599"/>
  <p:tag name="KSO_WM_UNIT_LAYERLEVEL" val="1_1_1_1"/>
  <p:tag name="KSO_WM_TAG_VERSION" val="1.0"/>
  <p:tag name="KSO_WM_BEAUTIFY_FLAG" val="#wm#"/>
  <p:tag name="KSO_WM_UNIT_FILL_FORE_SCHEMECOLOR_INDEX" val="14"/>
  <p:tag name="KSO_WM_UNIT_FILL_TYPE" val="1"/>
  <p:tag name="KSO_WM_UNIT_LINE_FORE_SCHEMECOLOR_INDEX" val="8"/>
  <p:tag name="KSO_WM_UNIT_LINE_FILL_TYPE" val="2"/>
  <p:tag name="KSO_WM_UNIT_TEXT_FILL_FORE_SCHEMECOLOR_INDEX" val="2"/>
  <p:tag name="KSO_WM_UNIT_TEXT_FILL_TYPE" val="1"/>
  <p:tag name="KSO_WM_UNIT_USESOURCEFORMAT_APPLY" val="0"/>
</p:tagLst>
</file>

<file path=ppt/tags/tag3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2"/>
  <p:tag name="KSO_WM_UNIT_ID" val="diagram20205599_4*n_h_h_i*1_2_4_2"/>
  <p:tag name="KSO_WM_TEMPLATE_CATEGORY" val="diagram"/>
  <p:tag name="KSO_WM_TEMPLATE_INDEX" val="20205599"/>
  <p:tag name="KSO_WM_UNIT_LAYERLEVEL" val="1_1_1_1"/>
  <p:tag name="KSO_WM_TAG_VERSION" val="1.0"/>
  <p:tag name="KSO_WM_BEAUTIFY_FLAG" val="#wm#"/>
  <p:tag name="KSO_WM_UNIT_FILL_FORE_SCHEMECOLOR_INDEX" val="14"/>
  <p:tag name="KSO_WM_UNIT_FILL_TYPE" val="1"/>
  <p:tag name="KSO_WM_UNIT_LINE_FORE_SCHEMECOLOR_INDEX" val="9"/>
  <p:tag name="KSO_WM_UNIT_LINE_FILL_TYPE" val="2"/>
  <p:tag name="KSO_WM_UNIT_TEXT_FILL_FORE_SCHEMECOLOR_INDEX" val="2"/>
  <p:tag name="KSO_WM_UNIT_TEXT_FILL_TYPE" val="1"/>
  <p:tag name="KSO_WM_UNIT_USESOURCEFORMAT_APPLY" val="0"/>
</p:tagLst>
</file>

<file path=ppt/tags/tag3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3"/>
  <p:tag name="KSO_WM_UNIT_ID" val="diagram20205599_4*n_h_h_i*1_2_2_3"/>
  <p:tag name="KSO_WM_TEMPLATE_CATEGORY" val="diagram"/>
  <p:tag name="KSO_WM_TEMPLATE_INDEX" val="20205599"/>
  <p:tag name="KSO_WM_UNIT_LAYERLEVEL" val="1_1_1_1"/>
  <p:tag name="KSO_WM_TAG_VERSION" val="1.0"/>
  <p:tag name="KSO_WM_BEAUTIFY_FLAG" val="#wm#"/>
  <p:tag name="KSO_WM_UNIT_FILL_FORE_SCHEMECOLOR_INDEX" val="8"/>
  <p:tag name="KSO_WM_UNIT_FILL_TYPE" val="1"/>
  <p:tag name="KSO_WM_UNIT_TEXT_FILL_FORE_SCHEMECOLOR_INDEX" val="2"/>
  <p:tag name="KSO_WM_UNIT_TEXT_FILL_TYPE" val="1"/>
  <p:tag name="KSO_WM_UNIT_USESOURCEFORMAT_APPLY" val="0"/>
</p:tagLst>
</file>

<file path=ppt/tags/tag3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3"/>
  <p:tag name="KSO_WM_UNIT_ID" val="diagram20205599_4*n_h_h_i*1_2_4_3"/>
  <p:tag name="KSO_WM_TEMPLATE_CATEGORY" val="diagram"/>
  <p:tag name="KSO_WM_TEMPLATE_INDEX" val="20205599"/>
  <p:tag name="KSO_WM_UNIT_LAYERLEVEL" val="1_1_1_1"/>
  <p:tag name="KSO_WM_TAG_VERSION" val="1.0"/>
  <p:tag name="KSO_WM_BEAUTIFY_FLAG" val="#wm#"/>
  <p:tag name="KSO_WM_UNIT_FILL_FORE_SCHEMECOLOR_INDEX" val="9"/>
  <p:tag name="KSO_WM_UNIT_FILL_TYPE" val="1"/>
  <p:tag name="KSO_WM_UNIT_TEXT_FILL_FORE_SCHEMECOLOR_INDEX" val="2"/>
  <p:tag name="KSO_WM_UNIT_TEXT_FILL_TYPE" val="1"/>
  <p:tag name="KSO_WM_UNIT_USESOURCEFORMAT_APPLY" val="0"/>
</p:tagLst>
</file>

<file path=ppt/tags/tag3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4"/>
  <p:tag name="KSO_WM_UNIT_ID" val="diagram20205599_4*n_h_h_i*1_2_4_4"/>
  <p:tag name="KSO_WM_TEMPLATE_CATEGORY" val="diagram"/>
  <p:tag name="KSO_WM_TEMPLATE_INDEX" val="20205599"/>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0"/>
</p:tagLst>
</file>

<file path=ppt/tags/tag3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4"/>
  <p:tag name="KSO_WM_UNIT_ID" val="diagram20205599_4*n_h_h_i*1_2_2_4"/>
  <p:tag name="KSO_WM_TEMPLATE_CATEGORY" val="diagram"/>
  <p:tag name="KSO_WM_TEMPLATE_INDEX" val="20205599"/>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0"/>
</p:tagLst>
</file>

<file path=ppt/tags/tag399.xml><?xml version="1.0" encoding="utf-8"?>
<p:tagLst xmlns:p="http://schemas.openxmlformats.org/presentationml/2006/main">
  <p:tag name="KSO_WM_SLIDE_ITEM_CNT" val="5"/>
</p:tagLst>
</file>

<file path=ppt/tags/tag4.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40.xml><?xml version="1.0" encoding="utf-8"?>
<p:tagLst xmlns:p="http://schemas.openxmlformats.org/presentationml/2006/main">
  <p:tag name="KSO_WM_UNIT_VALUE" val="109*113"/>
  <p:tag name="KSO_WM_UNIT_HIGHLIGHT" val="0"/>
  <p:tag name="KSO_WM_UNIT_COMPATIBLE" val="0"/>
  <p:tag name="KSO_WM_UNIT_DIAGRAM_ISNUMVISUAL" val="0"/>
  <p:tag name="KSO_WM_UNIT_DIAGRAM_ISREFERUNIT" val="0"/>
  <p:tag name="KSO_WM_DIAGRAM_GROUP_CODE" val="n1-1"/>
  <p:tag name="KSO_WM_UNIT_TYPE" val="n_h_h_x"/>
  <p:tag name="KSO_WM_UNIT_INDEX" val="1_2_3_1"/>
  <p:tag name="KSO_WM_UNIT_ID" val="diagram20170826_2*n_h_h_x*1_2_3_1"/>
  <p:tag name="KSO_WM_TEMPLATE_CATEGORY" val="diagram"/>
  <p:tag name="KSO_WM_TEMPLATE_INDEX" val="20170826"/>
  <p:tag name="KSO_WM_UNIT_LAYERLEVEL" val="1_1_1_1"/>
  <p:tag name="KSO_WM_TAG_VERSION" val="1.0"/>
  <p:tag name="KSO_WM_BEAUTIFY_FLAG" val="#wm#"/>
  <p:tag name="KSO_WM_UNIT_FILL_FORE_SCHEMECOLOR_INDEX" val="6"/>
  <p:tag name="KSO_WM_UNIT_FILL_TYPE" val="1"/>
  <p:tag name="KSO_WM_UNIT_USESOURCEFORMAT_APPLY" val="0"/>
</p:tagLst>
</file>

<file path=ppt/tags/tag400.xml><?xml version="1.0" encoding="utf-8"?>
<p:tagLst xmlns:p="http://schemas.openxmlformats.org/presentationml/2006/main">
  <p:tag name="KSO_WM_UNIT_TABLE_BEAUTIFY" val="smartTable{52ad1c58-097b-4625-9099-669bf0e7dc78}"/>
</p:tagLst>
</file>

<file path=ppt/tags/tag4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06844_1*n_h_i*1_1_1"/>
  <p:tag name="KSO_WM_TEMPLATE_CATEGORY" val="diagram"/>
  <p:tag name="KSO_WM_TEMPLATE_INDEX" val="20206844"/>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 name="KSO_WM_UNIT_USESOURCEFORMAT_APPLY" val="0"/>
</p:tagLst>
</file>

<file path=ppt/tags/tag4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7"/>
  <p:tag name="KSO_WM_UNIT_ID" val="diagram20206844_1*n_h_h_i*1_2_1_7"/>
  <p:tag name="KSO_WM_TEMPLATE_CATEGORY" val="diagram"/>
  <p:tag name="KSO_WM_TEMPLATE_INDEX" val="20206844"/>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40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06844_1*n_h_h_i*1_2_1_1"/>
  <p:tag name="KSO_WM_TEMPLATE_CATEGORY" val="diagram"/>
  <p:tag name="KSO_WM_TEMPLATE_INDEX" val="20206844"/>
  <p:tag name="KSO_WM_UNIT_LAYERLEVEL" val="1_1_1_1"/>
  <p:tag name="KSO_WM_TAG_VERSION" val="1.0"/>
  <p:tag name="KSO_WM_BEAUTIFY_FLAG" val="#wm#"/>
  <p:tag name="KSO_WM_UNIT_LINE_FORE_SCHEMECOLOR_INDEX" val="5"/>
  <p:tag name="KSO_WM_UNIT_LINE_FILL_TYPE" val="2"/>
  <p:tag name="KSO_WM_UNIT_USESOURCEFORMAT_APPLY" val="0"/>
</p:tagLst>
</file>

<file path=ppt/tags/tag40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06844_1*n_h_h_i*1_2_1_2"/>
  <p:tag name="KSO_WM_TEMPLATE_CATEGORY" val="diagram"/>
  <p:tag name="KSO_WM_TEMPLATE_INDEX" val="20206844"/>
  <p:tag name="KSO_WM_UNIT_LAYERLEVEL" val="1_1_1_1"/>
  <p:tag name="KSO_WM_TAG_VERSION" val="1.0"/>
  <p:tag name="KSO_WM_BEAUTIFY_FLAG" val="#wm#"/>
  <p:tag name="KSO_WM_UNIT_LINE_FORE_SCHEMECOLOR_INDEX" val="5"/>
  <p:tag name="KSO_WM_UNIT_LINE_FILL_TYPE" val="2"/>
  <p:tag name="KSO_WM_UNIT_USESOURCEFORMAT_APPLY" val="0"/>
</p:tagLst>
</file>

<file path=ppt/tags/tag4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3"/>
  <p:tag name="KSO_WM_UNIT_ID" val="diagram20206844_1*n_h_h_i*1_2_1_3"/>
  <p:tag name="KSO_WM_TEMPLATE_CATEGORY" val="diagram"/>
  <p:tag name="KSO_WM_TEMPLATE_INDEX" val="20206844"/>
  <p:tag name="KSO_WM_UNIT_LAYERLEVEL" val="1_1_1_1"/>
  <p:tag name="KSO_WM_TAG_VERSION" val="1.0"/>
  <p:tag name="KSO_WM_BEAUTIFY_FLAG" val="#wm#"/>
  <p:tag name="KSO_WM_UNIT_LINE_FORE_SCHEMECOLOR_INDEX" val="5"/>
  <p:tag name="KSO_WM_UNIT_LINE_FILL_TYPE" val="2"/>
  <p:tag name="KSO_WM_UNIT_USESOURCEFORMAT_APPLY" val="0"/>
</p:tagLst>
</file>

<file path=ppt/tags/tag4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06844_1*n_h_h_i*1_2_2_1"/>
  <p:tag name="KSO_WM_TEMPLATE_CATEGORY" val="diagram"/>
  <p:tag name="KSO_WM_TEMPLATE_INDEX" val="20206844"/>
  <p:tag name="KSO_WM_UNIT_LAYERLEVEL" val="1_1_1_1"/>
  <p:tag name="KSO_WM_TAG_VERSION" val="1.0"/>
  <p:tag name="KSO_WM_BEAUTIFY_FLAG" val="#wm#"/>
  <p:tag name="KSO_WM_UNIT_LINE_FORE_SCHEMECOLOR_INDEX" val="6"/>
  <p:tag name="KSO_WM_UNIT_LINE_FILL_TYPE" val="2"/>
  <p:tag name="KSO_WM_UNIT_USESOURCEFORMAT_APPLY" val="0"/>
</p:tagLst>
</file>

<file path=ppt/tags/tag4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06844_1*n_h_h_i*1_2_2_2"/>
  <p:tag name="KSO_WM_TEMPLATE_CATEGORY" val="diagram"/>
  <p:tag name="KSO_WM_TEMPLATE_INDEX" val="20206844"/>
  <p:tag name="KSO_WM_UNIT_LAYERLEVEL" val="1_1_1_1"/>
  <p:tag name="KSO_WM_TAG_VERSION" val="1.0"/>
  <p:tag name="KSO_WM_BEAUTIFY_FLAG" val="#wm#"/>
  <p:tag name="KSO_WM_UNIT_LINE_FORE_SCHEMECOLOR_INDEX" val="6"/>
  <p:tag name="KSO_WM_UNIT_LINE_FILL_TYPE" val="2"/>
  <p:tag name="KSO_WM_UNIT_USESOURCEFORMAT_APPLY" val="0"/>
</p:tagLst>
</file>

<file path=ppt/tags/tag40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3"/>
  <p:tag name="KSO_WM_UNIT_ID" val="diagram20206844_1*n_h_h_i*1_2_2_3"/>
  <p:tag name="KSO_WM_TEMPLATE_CATEGORY" val="diagram"/>
  <p:tag name="KSO_WM_TEMPLATE_INDEX" val="20206844"/>
  <p:tag name="KSO_WM_UNIT_LAYERLEVEL" val="1_1_1_1"/>
  <p:tag name="KSO_WM_TAG_VERSION" val="1.0"/>
  <p:tag name="KSO_WM_BEAUTIFY_FLAG" val="#wm#"/>
  <p:tag name="KSO_WM_UNIT_LINE_FORE_SCHEMECOLOR_INDEX" val="6"/>
  <p:tag name="KSO_WM_UNIT_LINE_FILL_TYPE" val="2"/>
  <p:tag name="KSO_WM_UNIT_USESOURCEFORMAT_APPLY" val="0"/>
</p:tagLst>
</file>

<file path=ppt/tags/tag40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4"/>
  <p:tag name="KSO_WM_UNIT_ID" val="diagram20206844_1*n_h_h_i*1_2_2_4"/>
  <p:tag name="KSO_WM_TEMPLATE_CATEGORY" val="diagram"/>
  <p:tag name="KSO_WM_TEMPLATE_INDEX" val="20206844"/>
  <p:tag name="KSO_WM_UNIT_LAYERLEVEL" val="1_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0"/>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170826_2*n_h_h_i*1_2_2_1"/>
  <p:tag name="KSO_WM_TEMPLATE_CATEGORY" val="diagram"/>
  <p:tag name="KSO_WM_TEMPLATE_INDEX" val="20170826"/>
  <p:tag name="KSO_WM_UNIT_LAYERLEVEL" val="1_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USESOURCEFORMAT_APPLY" val="0"/>
</p:tagLst>
</file>

<file path=ppt/tags/tag4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4"/>
  <p:tag name="KSO_WM_UNIT_ID" val="diagram20206844_1*n_h_h_i*1_2_1_4"/>
  <p:tag name="KSO_WM_TEMPLATE_CATEGORY" val="diagram"/>
  <p:tag name="KSO_WM_TEMPLATE_INDEX" val="20206844"/>
  <p:tag name="KSO_WM_UNIT_LAYERLEVEL" val="1_1_1_1"/>
  <p:tag name="KSO_WM_TAG_VERSION" val="1.0"/>
  <p:tag name="KSO_WM_BEAUTIFY_FLAG" val="#wm#"/>
  <p:tag name="KSO_WM_UNIT_USESOURCEFORMAT_APPLY" val="0"/>
</p:tagLst>
</file>

<file path=ppt/tags/tag4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5"/>
  <p:tag name="KSO_WM_UNIT_ID" val="diagram20206844_1*n_h_h_i*1_2_1_5"/>
  <p:tag name="KSO_WM_TEMPLATE_CATEGORY" val="diagram"/>
  <p:tag name="KSO_WM_TEMPLATE_INDEX" val="20206844"/>
  <p:tag name="KSO_WM_UNIT_LAYERLEVEL" val="1_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4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6"/>
  <p:tag name="KSO_WM_UNIT_ID" val="diagram20206844_1*n_h_h_i*1_2_1_6"/>
  <p:tag name="KSO_WM_TEMPLATE_CATEGORY" val="diagram"/>
  <p:tag name="KSO_WM_TEMPLATE_INDEX" val="20206844"/>
  <p:tag name="KSO_WM_UNIT_LAYERLEVEL" val="1_1_1_1"/>
  <p:tag name="KSO_WM_TAG_VERSION" val="1.0"/>
  <p:tag name="KSO_WM_BEAUTIFY_FLAG" val="#wm#"/>
  <p:tag name="KSO_WM_UNIT_SUBTYPE" val="d"/>
  <p:tag name="KSO_WM_UNIT_TEXT_FILL_FORE_SCHEMECOLOR_INDEX" val="14"/>
  <p:tag name="KSO_WM_UNIT_TEXT_FILL_TYPE" val="1"/>
  <p:tag name="KSO_WM_UNIT_USESOURCEFORMAT_APPLY" val="0"/>
</p:tagLst>
</file>

<file path=ppt/tags/tag4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5"/>
  <p:tag name="KSO_WM_UNIT_ID" val="diagram20206844_1*n_h_h_i*1_2_2_5"/>
  <p:tag name="KSO_WM_TEMPLATE_CATEGORY" val="diagram"/>
  <p:tag name="KSO_WM_TEMPLATE_INDEX" val="20206844"/>
  <p:tag name="KSO_WM_UNIT_LAYERLEVEL" val="1_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41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06844_1*n_h_h_f*1_2_2_1"/>
  <p:tag name="KSO_WM_TEMPLATE_CATEGORY" val="diagram"/>
  <p:tag name="KSO_WM_TEMPLATE_INDEX" val="20206844"/>
  <p:tag name="KSO_WM_UNIT_LAYERLEVEL" val="1_1_1_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
  <p:tag name="KSO_WM_UNIT_TEXT_FILL_FORE_SCHEMECOLOR_INDEX" val="13"/>
  <p:tag name="KSO_WM_UNIT_TEXT_FILL_TYPE" val="1"/>
  <p:tag name="KSO_WM_UNIT_USESOURCEFORMAT_APPLY" val="0"/>
</p:tagLst>
</file>

<file path=ppt/tags/tag41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06844_1*n_h_h_f*1_2_1_1"/>
  <p:tag name="KSO_WM_TEMPLATE_CATEGORY" val="diagram"/>
  <p:tag name="KSO_WM_TEMPLATE_INDEX" val="20206844"/>
  <p:tag name="KSO_WM_UNIT_LAYERLEVEL" val="1_1_1_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
  <p:tag name="KSO_WM_UNIT_TEXT_FILL_FORE_SCHEMECOLOR_INDEX" val="13"/>
  <p:tag name="KSO_WM_UNIT_TEXT_FILL_TYPE" val="1"/>
  <p:tag name="KSO_WM_UNIT_USESOURCEFORMAT_APPLY" val="0"/>
</p:tagLst>
</file>

<file path=ppt/tags/tag4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6"/>
  <p:tag name="KSO_WM_UNIT_ID" val="diagram20206844_1*n_h_h_i*1_2_2_6"/>
  <p:tag name="KSO_WM_TEMPLATE_CATEGORY" val="diagram"/>
  <p:tag name="KSO_WM_TEMPLATE_INDEX" val="20206844"/>
  <p:tag name="KSO_WM_UNIT_LAYERLEVEL" val="1_1_1_1"/>
  <p:tag name="KSO_WM_TAG_VERSION" val="1.0"/>
  <p:tag name="KSO_WM_BEAUTIFY_FLAG" val="#wm#"/>
  <p:tag name="KSO_WM_UNIT_SUBTYPE" val="d"/>
  <p:tag name="KSO_WM_UNIT_TEXT_FILL_FORE_SCHEMECOLOR_INDEX" val="14"/>
  <p:tag name="KSO_WM_UNIT_TEXT_FILL_TYPE" val="1"/>
  <p:tag name="KSO_WM_UNIT_USESOURCEFORMAT_APPLY" val="0"/>
</p:tagLst>
</file>

<file path=ppt/tags/tag4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06844_1*n_h_i*1_1_2"/>
  <p:tag name="KSO_WM_TEMPLATE_CATEGORY" val="diagram"/>
  <p:tag name="KSO_WM_TEMPLATE_INDEX" val="20206844"/>
  <p:tag name="KSO_WM_UNIT_LAYERLEVEL" val="1_1_1"/>
  <p:tag name="KSO_WM_TAG_VERSION" val="1.0"/>
  <p:tag name="KSO_WM_BEAUTIFY_FLAG" val="#wm#"/>
  <p:tag name="KSO_WM_UNIT_USESOURCEFORMAT_APPLY" val="0"/>
</p:tagLst>
</file>

<file path=ppt/tags/tag4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06844_1*n_h_i*1_1_3"/>
  <p:tag name="KSO_WM_TEMPLATE_CATEGORY" val="diagram"/>
  <p:tag name="KSO_WM_TEMPLATE_INDEX" val="20206844"/>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4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06844_1*n_h_i*1_1_4"/>
  <p:tag name="KSO_WM_TEMPLATE_CATEGORY" val="diagram"/>
  <p:tag name="KSO_WM_TEMPLATE_INDEX" val="20206844"/>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42.xml><?xml version="1.0" encoding="utf-8"?>
<p:tagLst xmlns:p="http://schemas.openxmlformats.org/presentationml/2006/main">
  <p:tag name="KSO_WM_UNIT_VALUE" val="81*55"/>
  <p:tag name="KSO_WM_UNIT_HIGHLIGHT" val="0"/>
  <p:tag name="KSO_WM_UNIT_COMPATIBLE" val="0"/>
  <p:tag name="KSO_WM_UNIT_DIAGRAM_ISNUMVISUAL" val="0"/>
  <p:tag name="KSO_WM_UNIT_DIAGRAM_ISREFERUNIT" val="0"/>
  <p:tag name="KSO_WM_DIAGRAM_GROUP_CODE" val="n1-1"/>
  <p:tag name="KSO_WM_UNIT_TYPE" val="n_h_h_x"/>
  <p:tag name="KSO_WM_UNIT_INDEX" val="1_2_2_1"/>
  <p:tag name="KSO_WM_UNIT_ID" val="diagram20170826_2*n_h_h_x*1_2_2_1"/>
  <p:tag name="KSO_WM_TEMPLATE_CATEGORY" val="diagram"/>
  <p:tag name="KSO_WM_TEMPLATE_INDEX" val="20170826"/>
  <p:tag name="KSO_WM_UNIT_LAYERLEVEL" val="1_1_1_1"/>
  <p:tag name="KSO_WM_TAG_VERSION" val="1.0"/>
  <p:tag name="KSO_WM_BEAUTIFY_FLAG" val="#wm#"/>
  <p:tag name="KSO_WM_UNIT_FILL_FORE_SCHEMECOLOR_INDEX" val="6"/>
  <p:tag name="KSO_WM_UNIT_FILL_TYPE" val="1"/>
  <p:tag name="KSO_WM_UNIT_TEXT_FILL_FORE_SCHEMECOLOR_INDEX" val="13"/>
  <p:tag name="KSO_WM_UNIT_TEXT_FILL_TYPE" val="1"/>
  <p:tag name="KSO_WM_UNIT_USESOURCEFORMAT_APPLY" val="0"/>
</p:tagLst>
</file>

<file path=ppt/tags/tag4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5"/>
  <p:tag name="KSO_WM_UNIT_ID" val="diagram20206844_1*n_h_i*1_1_5"/>
  <p:tag name="KSO_WM_TEMPLATE_CATEGORY" val="diagram"/>
  <p:tag name="KSO_WM_TEMPLATE_INDEX" val="20206844"/>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4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6"/>
  <p:tag name="KSO_WM_UNIT_ID" val="diagram20206844_1*n_h_i*1_1_6"/>
  <p:tag name="KSO_WM_TEMPLATE_CATEGORY" val="diagram"/>
  <p:tag name="KSO_WM_TEMPLATE_INDEX" val="20206844"/>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4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7"/>
  <p:tag name="KSO_WM_UNIT_ID" val="diagram20206844_1*n_h_i*1_1_7"/>
  <p:tag name="KSO_WM_TEMPLATE_CATEGORY" val="diagram"/>
  <p:tag name="KSO_WM_TEMPLATE_INDEX" val="20206844"/>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 name="KSO_WM_UNIT_USESOURCEFORMAT_APPLY" val="0"/>
</p:tagLst>
</file>

<file path=ppt/tags/tag423.xml><?xml version="1.0" encoding="utf-8"?>
<p:tagLst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06844_1*n_h_a*1_1_1"/>
  <p:tag name="KSO_WM_TEMPLATE_CATEGORY" val="diagram"/>
  <p:tag name="KSO_WM_TEMPLATE_INDEX" val="20206844"/>
  <p:tag name="KSO_WM_UNIT_LAYERLEVEL" val="1_1_1"/>
  <p:tag name="KSO_WM_TAG_VERSION" val="1.0"/>
  <p:tag name="KSO_WM_BEAUTIFY_FLAG" val="#wm#"/>
  <p:tag name="KSO_WM_UNIT_PRESET_TEXT" val="输入小标题"/>
  <p:tag name="KSO_WM_UNIT_TEXT_FILL_FORE_SCHEMECOLOR_INDEX" val="13"/>
  <p:tag name="KSO_WM_UNIT_TEXT_FILL_TYPE" val="1"/>
  <p:tag name="KSO_WM_UNIT_USESOURCEFORMAT_APPLY" val="0"/>
</p:tagLst>
</file>

<file path=ppt/tags/tag424.xml><?xml version="1.0" encoding="utf-8"?>
<p:tagLst xmlns:p="http://schemas.openxmlformats.org/presentationml/2006/main">
  <p:tag name="KSO_WM_SLIDE_ITEM_CNT" val="2"/>
</p:tagLst>
</file>

<file path=ppt/tags/tag425.xml><?xml version="1.0" encoding="utf-8"?>
<p:tagLst xmlns:p="http://schemas.openxmlformats.org/presentationml/2006/main">
  <p:tag name="KSO_WM_UNIT_TABLE_BEAUTIFY" val="smartTable{70fd717f-7e71-4e24-8d7a-2452be45190d}"/>
  <p:tag name="TABLE_ENDDRAG_ORIGIN_RECT" val="824*235"/>
  <p:tag name="TABLE_ENDDRAG_RECT" val="47*218*824*235"/>
</p:tagLst>
</file>

<file path=ppt/tags/tag426.xml><?xml version="1.0" encoding="utf-8"?>
<p:tagLst xmlns:p="http://schemas.openxmlformats.org/presentationml/2006/main">
  <p:tag name="KSO_WM_UNIT_TABLE_BEAUTIFY" val="smartTable{7deb9033-c5d2-4dc6-8401-9dc4291995f0}"/>
  <p:tag name="TABLE_ENDDRAG_ORIGIN_RECT" val="907*314"/>
  <p:tag name="TABLE_ENDDRAG_RECT" val="45*218*908*314"/>
</p:tagLst>
</file>

<file path=ppt/tags/tag427.xml><?xml version="1.0" encoding="utf-8"?>
<p:tagLst xmlns:p="http://schemas.openxmlformats.org/presentationml/2006/main">
  <p:tag name="KSO_WM_UNIT_TABLE_BEAUTIFY" val="smartTable{47b9bf07-33d5-4b31-8011-aefa9d28d237}"/>
  <p:tag name="TABLE_ENDDRAG_ORIGIN_RECT" val="905*275"/>
  <p:tag name="TABLE_ENDDRAG_RECT" val="27*170*905*275"/>
</p:tagLst>
</file>

<file path=ppt/tags/tag4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05599_1*n_h_i*1_1_4"/>
  <p:tag name="KSO_WM_TEMPLATE_CATEGORY" val="diagram"/>
  <p:tag name="KSO_WM_TEMPLATE_INDEX" val="20205599"/>
  <p:tag name="KSO_WM_UNIT_LAYERLEVEL" val="1_1_1"/>
  <p:tag name="KSO_WM_TAG_VERSION" val="1.0"/>
  <p:tag name="KSO_WM_BEAUTIFY_FLAG" val="#wm#"/>
  <p:tag name="KSO_WM_UNIT_USESOURCEFORMAT_APPLY" val="0"/>
</p:tagLst>
</file>

<file path=ppt/tags/tag4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05599_1*n_h_i*1_1_1"/>
  <p:tag name="KSO_WM_TEMPLATE_CATEGORY" val="diagram"/>
  <p:tag name="KSO_WM_TEMPLATE_INDEX" val="20205599"/>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 name="KSO_WM_UNIT_USESOURCEFORMAT_APPLY" val="0"/>
</p:tagLst>
</file>

<file path=ppt/tags/tag43.xml><?xml version="1.0" encoding="utf-8"?>
<p:tagLst xmlns:p="http://schemas.openxmlformats.org/presentationml/2006/main">
  <p:tag name="KSO_WM_UNIT_SUBTYPE" val="a"/>
  <p:tag name="KSO_WM_UNIT_NOCLEAR" val="0"/>
  <p:tag name="KSO_WM_UNIT_VALUE" val="36"/>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170826_2*n_h_h_f*1_2_1_1"/>
  <p:tag name="KSO_WM_TEMPLATE_CATEGORY" val="diagram"/>
  <p:tag name="KSO_WM_TEMPLATE_INDEX" val="20170826"/>
  <p:tag name="KSO_WM_UNIT_LAYERLEVEL" val="1_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0"/>
</p:tagLst>
</file>

<file path=ppt/tags/tag4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05599_1*n_h_i*1_1_2"/>
  <p:tag name="KSO_WM_TEMPLATE_CATEGORY" val="diagram"/>
  <p:tag name="KSO_WM_TEMPLATE_INDEX" val="20205599"/>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0"/>
</p:tagLst>
</file>

<file path=ppt/tags/tag43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05599_1*n_h_h_f*1_2_1_1"/>
  <p:tag name="KSO_WM_TEMPLATE_CATEGORY" val="diagram"/>
  <p:tag name="KSO_WM_TEMPLATE_INDEX" val="20205599"/>
  <p:tag name="KSO_WM_UNIT_LAYERLEVEL" val="1_1_1_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单击此处输入你的正文，文字是您思想的提炼，为了最终演示发布的良好效果，请尽量言简意赅的阐述观点；根据需要可酌情增减文字以便观者可以准确理解您所传达的信息。单击此处输入你的正文，文字是您思想的提炼，为了最终演示发布的良好效果，请尽量言简意赅的阐述观点；根据需要可酌情增减文字以便观者可以准确理解您所传达的信息。以便观者可以准确理解您所传达的信息。"/>
  <p:tag name="KSO_WM_UNIT_TEXT_FILL_FORE_SCHEMECOLOR_INDEX" val="13"/>
  <p:tag name="KSO_WM_UNIT_TEXT_FILL_TYPE" val="1"/>
  <p:tag name="KSO_WM_UNIT_USESOURCEFORMAT_APPLY" val="0"/>
</p:tagLst>
</file>

<file path=ppt/tags/tag43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05599_1*n_h_h_f*1_2_2_1"/>
  <p:tag name="KSO_WM_TEMPLATE_CATEGORY" val="diagram"/>
  <p:tag name="KSO_WM_TEMPLATE_INDEX" val="20205599"/>
  <p:tag name="KSO_WM_UNIT_LAYERLEVEL" val="1_1_1_1"/>
  <p:tag name="KSO_WM_TAG_VERSION" val="1.0"/>
  <p:tag name="KSO_WM_BEAUTIFY_FLAG" val="#wm#"/>
  <p:tag name="KSO_WM_UNIT_PRESET_TEXT" val="单击此处输入你的正文，文字是您思想的提炼，为了最终演示发布的良好效果，请尽量言简意赅的阐述观点；根据需要可酌情增减文字，以便观者可以准确理解您所传达的信息。单击此处输入你的正文，文字是您思想的提炼，为了最终演示发布的良好效果，请尽量言简意赅的阐述观点；根据需要可酌情增减文字以便观者可以准确理解您所传达的信息。单击此处输入你的正文，文字是您思想的提炼，为了最终演示发布的良好效果，请尽量言简意赅的阐述观点；根据需要可酌情增减文字以便观者可以准确理解您所传达的信息。以便观者可以准确理解您所传达的信息。"/>
  <p:tag name="KSO_WM_UNIT_TEXT_FILL_FORE_SCHEMECOLOR_INDEX" val="13"/>
  <p:tag name="KSO_WM_UNIT_TEXT_FILL_TYPE" val="1"/>
  <p:tag name="KSO_WM_UNIT_USESOURCEFORMAT_APPLY" val="0"/>
</p:tagLst>
</file>

<file path=ppt/tags/tag4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05599_1*n_h_h_i*1_2_1_1"/>
  <p:tag name="KSO_WM_TEMPLATE_CATEGORY" val="diagram"/>
  <p:tag name="KSO_WM_TEMPLATE_INDEX" val="20205599"/>
  <p:tag name="KSO_WM_UNIT_LAYERLEVEL" val="1_1_1_1"/>
  <p:tag name="KSO_WM_TAG_VERSION" val="1.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4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05599_1*n_h_h_i*1_2_1_2"/>
  <p:tag name="KSO_WM_TEMPLATE_CATEGORY" val="diagram"/>
  <p:tag name="KSO_WM_TEMPLATE_INDEX" val="20205599"/>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0"/>
</p:tagLst>
</file>

<file path=ppt/tags/tag4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4"/>
  <p:tag name="KSO_WM_UNIT_ID" val="diagram20205599_1*n_h_h_i*1_2_1_4"/>
  <p:tag name="KSO_WM_TEMPLATE_CATEGORY" val="diagram"/>
  <p:tag name="KSO_WM_TEMPLATE_INDEX" val="20205599"/>
  <p:tag name="KSO_WM_UNIT_LAYERLEVEL" val="1_1_1_1"/>
  <p:tag name="KSO_WM_TAG_VERSION" val="1.0"/>
  <p:tag name="KSO_WM_BEAUTIFY_FLAG" val="#wm#"/>
  <p:tag name="KSO_WM_UNIT_FILL_FORE_SCHEMECOLOR_INDEX" val="14"/>
  <p:tag name="KSO_WM_UNIT_FILL_TYPE" val="1"/>
  <p:tag name="KSO_WM_UNIT_LINE_FORE_SCHEMECOLOR_INDEX" val="5"/>
  <p:tag name="KSO_WM_UNIT_LINE_FILL_TYPE" val="2"/>
  <p:tag name="KSO_WM_UNIT_TEXT_FILL_FORE_SCHEMECOLOR_INDEX" val="2"/>
  <p:tag name="KSO_WM_UNIT_TEXT_FILL_TYPE" val="1"/>
  <p:tag name="KSO_WM_UNIT_USESOURCEFORMAT_APPLY" val="0"/>
</p:tagLst>
</file>

<file path=ppt/tags/tag4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3"/>
  <p:tag name="KSO_WM_UNIT_ID" val="diagram20205599_1*n_h_h_i*1_2_1_3"/>
  <p:tag name="KSO_WM_TEMPLATE_CATEGORY" val="diagram"/>
  <p:tag name="KSO_WM_TEMPLATE_INDEX" val="20205599"/>
  <p:tag name="KSO_WM_UNIT_LAYERLEVEL" val="1_1_1_1"/>
  <p:tag name="KSO_WM_TAG_VERSION" val="1.0"/>
  <p:tag name="KSO_WM_BEAUTIFY_FLAG" val="#wm#"/>
  <p:tag name="KSO_WM_UNIT_LINE_FORE_SCHEMECOLOR_INDEX" val="5"/>
  <p:tag name="KSO_WM_UNIT_LINE_FILL_TYPE" val="2"/>
  <p:tag name="KSO_WM_UNIT_USESOURCEFORMAT_APPLY" val="0"/>
</p:tagLst>
</file>

<file path=ppt/tags/tag4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05599_1*n_h_h_i*1_2_2_1"/>
  <p:tag name="KSO_WM_TEMPLATE_CATEGORY" val="diagram"/>
  <p:tag name="KSO_WM_TEMPLATE_INDEX" val="20205599"/>
  <p:tag name="KSO_WM_UNIT_LAYERLEVEL" val="1_1_1_1"/>
  <p:tag name="KSO_WM_TAG_VERSION" val="1.0"/>
  <p:tag name="KSO_WM_BEAUTIFY_FLAG" val="#wm#"/>
  <p:tag name="KSO_WM_UNIT_FILL_FORE_SCHEMECOLOR_INDEX" val="6"/>
  <p:tag name="KSO_WM_UNIT_FILL_TYPE" val="1"/>
  <p:tag name="KSO_WM_UNIT_TEXT_FILL_FORE_SCHEMECOLOR_INDEX" val="2"/>
  <p:tag name="KSO_WM_UNIT_TEXT_FILL_TYPE" val="1"/>
  <p:tag name="KSO_WM_UNIT_USESOURCEFORMAT_APPLY" val="0"/>
</p:tagLst>
</file>

<file path=ppt/tags/tag4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05599_1*n_h_h_i*1_2_2_2"/>
  <p:tag name="KSO_WM_TEMPLATE_CATEGORY" val="diagram"/>
  <p:tag name="KSO_WM_TEMPLATE_INDEX" val="20205599"/>
  <p:tag name="KSO_WM_UNIT_LAYERLEVEL" val="1_1_1_1"/>
  <p:tag name="KSO_WM_TAG_VERSION" val="1.0"/>
  <p:tag name="KSO_WM_BEAUTIFY_FLAG" val="#wm#"/>
  <p:tag name="KSO_WM_UNIT_LINE_FORE_SCHEMECOLOR_INDEX" val="6"/>
  <p:tag name="KSO_WM_UNIT_LINE_FILL_TYPE" val="2"/>
  <p:tag name="KSO_WM_UNIT_USESOURCEFORMAT_APPLY" val="0"/>
</p:tagLst>
</file>

<file path=ppt/tags/tag4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4"/>
  <p:tag name="KSO_WM_UNIT_ID" val="diagram20205599_1*n_h_h_i*1_2_2_4"/>
  <p:tag name="KSO_WM_TEMPLATE_CATEGORY" val="diagram"/>
  <p:tag name="KSO_WM_TEMPLATE_INDEX" val="20205599"/>
  <p:tag name="KSO_WM_UNIT_LAYERLEVEL" val="1_1_1_1"/>
  <p:tag name="KSO_WM_TAG_VERSION" val="1.0"/>
  <p:tag name="KSO_WM_BEAUTIFY_FLAG" val="#wm#"/>
  <p:tag name="KSO_WM_UNIT_FILL_FORE_SCHEMECOLOR_INDEX" val="14"/>
  <p:tag name="KSO_WM_UNIT_FILL_TYPE" val="1"/>
  <p:tag name="KSO_WM_UNIT_LINE_FORE_SCHEMECOLOR_INDEX" val="6"/>
  <p:tag name="KSO_WM_UNIT_LINE_FILL_TYPE" val="2"/>
  <p:tag name="KSO_WM_UNIT_TEXT_FILL_FORE_SCHEMECOLOR_INDEX" val="2"/>
  <p:tag name="KSO_WM_UNIT_TEXT_FILL_TYPE" val="1"/>
  <p:tag name="KSO_WM_UNIT_USESOURCEFORMAT_APPLY" val="0"/>
</p:tagLst>
</file>

<file path=ppt/tags/tag44.xml><?xml version="1.0" encoding="utf-8"?>
<p:tagLst xmlns:p="http://schemas.openxmlformats.org/presentationml/2006/main">
  <p:tag name="KSO_WM_UNIT_SUBTYPE" val="a"/>
  <p:tag name="KSO_WM_UNIT_NOCLEAR" val="0"/>
  <p:tag name="KSO_WM_UNIT_VALUE" val="36"/>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170826_2*n_h_h_f*1_2_2_1"/>
  <p:tag name="KSO_WM_TEMPLATE_CATEGORY" val="diagram"/>
  <p:tag name="KSO_WM_TEMPLATE_INDEX" val="20170826"/>
  <p:tag name="KSO_WM_UNIT_LAYERLEVEL" val="1_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0"/>
</p:tagLst>
</file>

<file path=ppt/tags/tag4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3"/>
  <p:tag name="KSO_WM_UNIT_ID" val="diagram20205599_1*n_h_h_i*1_2_2_3"/>
  <p:tag name="KSO_WM_TEMPLATE_CATEGORY" val="diagram"/>
  <p:tag name="KSO_WM_TEMPLATE_INDEX" val="20205599"/>
  <p:tag name="KSO_WM_UNIT_LAYERLEVEL" val="1_1_1_1"/>
  <p:tag name="KSO_WM_TAG_VERSION" val="1.0"/>
  <p:tag name="KSO_WM_BEAUTIFY_FLAG" val="#wm#"/>
  <p:tag name="KSO_WM_UNIT_FILL_FORE_SCHEMECOLOR_INDEX" val="14"/>
  <p:tag name="KSO_WM_UNIT_FILL_TYPE" val="1"/>
  <p:tag name="KSO_WM_UNIT_TEXT_FILL_FORE_SCHEMECOLOR_INDEX" val="13"/>
  <p:tag name="KSO_WM_UNIT_TEXT_FILL_TYPE" val="1"/>
  <p:tag name="KSO_WM_UNIT_USESOURCEFORMAT_APPLY" val="0"/>
</p:tagLst>
</file>

<file path=ppt/tags/tag4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05599_1*n_h_i*1_1_3"/>
  <p:tag name="KSO_WM_TEMPLATE_CATEGORY" val="diagram"/>
  <p:tag name="KSO_WM_TEMPLATE_INDEX" val="20205599"/>
  <p:tag name="KSO_WM_UNIT_LAYERLEVEL" val="1_1_1"/>
  <p:tag name="KSO_WM_TAG_VERSION" val="1.0"/>
  <p:tag name="KSO_WM_BEAUTIFY_FLAG" val="#wm#"/>
  <p:tag name="KSO_WM_UNIT_FILL_FORE_SCHEMECOLOR_INDEX" val="14"/>
  <p:tag name="KSO_WM_UNIT_FILL_TYPE" val="1"/>
  <p:tag name="KSO_WM_UNIT_LINE_FORE_SCHEMECOLOR_INDEX" val="7"/>
  <p:tag name="KSO_WM_UNIT_LINE_FILL_TYPE" val="2"/>
  <p:tag name="KSO_WM_UNIT_TEXT_FILL_FORE_SCHEMECOLOR_INDEX" val="2"/>
  <p:tag name="KSO_WM_UNIT_TEXT_FILL_TYPE" val="1"/>
  <p:tag name="KSO_WM_UNIT_USESOURCEFORMAT_APPLY" val="0"/>
</p:tagLst>
</file>

<file path=ppt/tags/tag442.xml><?xml version="1.0" encoding="utf-8"?>
<p:tagLst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05599_1*n_h_a*1_1_1"/>
  <p:tag name="KSO_WM_TEMPLATE_CATEGORY" val="diagram"/>
  <p:tag name="KSO_WM_TEMPLATE_INDEX" val="20205599"/>
  <p:tag name="KSO_WM_UNIT_LAYERLEVEL" val="1_1_1"/>
  <p:tag name="KSO_WM_TAG_VERSION" val="1.0"/>
  <p:tag name="KSO_WM_BEAUTIFY_FLAG" val="#wm#"/>
  <p:tag name="KSO_WM_UNIT_PRESET_TEXT" val="单击输入小标题"/>
  <p:tag name="KSO_WM_UNIT_TEXT_FILL_FORE_SCHEMECOLOR_INDEX" val="7"/>
  <p:tag name="KSO_WM_UNIT_TEXT_FILL_TYPE" val="1"/>
  <p:tag name="KSO_WM_UNIT_USESOURCEFORMAT_APPLY" val="0"/>
</p:tagLst>
</file>

<file path=ppt/tags/tag443.xml><?xml version="1.0" encoding="utf-8"?>
<p:tagLst xmlns:p="http://schemas.openxmlformats.org/presentationml/2006/main">
  <p:tag name="KSO_WM_SLIDE_ITEM_CNT" val="2"/>
</p:tagLst>
</file>

<file path=ppt/tags/tag444.xml><?xml version="1.0" encoding="utf-8"?>
<p:tagLst xmlns:p="http://schemas.openxmlformats.org/presentationml/2006/main">
  <p:tag name="KSO_WM_UNIT_TABLE_BEAUTIFY" val="smartTable{b6eef4c9-aef2-406e-81ec-8751ccea6b75}"/>
</p:tagLst>
</file>

<file path=ppt/tags/tag445.xml><?xml version="1.0" encoding="utf-8"?>
<p:tagLst xmlns:p="http://schemas.openxmlformats.org/presentationml/2006/main">
  <p:tag name="KSO_WM_UNIT_TABLE_BEAUTIFY" val="smartTable{5d67c715-6336-4cb8-995c-405806c5986a}"/>
  <p:tag name="TABLE_ENDDRAG_ORIGIN_RECT" val="926*407"/>
  <p:tag name="TABLE_ENDDRAG_RECT" val="16*131*926*407"/>
</p:tagLst>
</file>

<file path=ppt/tags/tag446.xml><?xml version="1.0" encoding="utf-8"?>
<p:tagLst xmlns:p="http://schemas.openxmlformats.org/presentationml/2006/main">
  <p:tag name="KSO_WM_UNIT_TABLE_BEAUTIFY" val="smartTable{1f40e284-a2c4-4ee7-9947-79eb8da3674d}"/>
  <p:tag name="TABLE_ENDDRAG_ORIGIN_RECT" val="845*280"/>
  <p:tag name="TABLE_ENDDRAG_RECT" val="39*154*845*280"/>
</p:tagLst>
</file>

<file path=ppt/tags/tag447.xml><?xml version="1.0" encoding="utf-8"?>
<p:tagLst xmlns:p="http://schemas.openxmlformats.org/presentationml/2006/main">
  <p:tag name="KSO_WM_UNIT_TABLE_BEAUTIFY" val="smartTable{7ce4a772-e885-470d-8990-b56bd0f9e0f8}"/>
  <p:tag name="TABLE_ENDDRAG_ORIGIN_RECT" val="860*362"/>
  <p:tag name="TABLE_ENDDRAG_RECT" val="57*140*860*362"/>
</p:tagLst>
</file>

<file path=ppt/tags/tag45.xml><?xml version="1.0" encoding="utf-8"?>
<p:tagLst xmlns:p="http://schemas.openxmlformats.org/presentationml/2006/main">
  <p:tag name="KSO_WM_UNIT_SUBTYPE" val="a"/>
  <p:tag name="KSO_WM_UNIT_NOCLEAR" val="0"/>
  <p:tag name="KSO_WM_UNIT_VALUE" val="36"/>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170826_2*n_h_h_f*1_2_3_1"/>
  <p:tag name="KSO_WM_TEMPLATE_CATEGORY" val="diagram"/>
  <p:tag name="KSO_WM_TEMPLATE_INDEX" val="20170826"/>
  <p:tag name="KSO_WM_UNIT_LAYERLEVEL" val="1_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 name="KSO_WM_UNIT_USESOURCEFORMAT_APPLY" val="0"/>
</p:tagLst>
</file>

<file path=ppt/tags/tag46.xml><?xml version="1.0" encoding="utf-8"?>
<p:tagLst xmlns:p="http://schemas.openxmlformats.org/presentationml/2006/main">
  <p:tag name="KSO_WM_SLIDE_ITEM_CNT" val="3"/>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6"/>
  <p:tag name="KSO_WM_UNIT_ID" val="diagram20205920_4*n_h_h_i*1_2_1_6"/>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14"/>
  <p:tag name="KSO_WM_UNIT_LINE_FILL_TYPE" val="2"/>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6"/>
  <p:tag name="KSO_WM_UNIT_ID" val="diagram20205920_4*n_h_h_i*1_2_2_6"/>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14"/>
  <p:tag name="KSO_WM_UNIT_LINE_FILL_TYPE" val="2"/>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6"/>
  <p:tag name="KSO_WM_UNIT_ID" val="diagram20205920_4*n_h_h_i*1_2_3_6"/>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14"/>
  <p:tag name="KSO_WM_UNIT_LINE_FILL_TYPE" val="2"/>
</p:tagLst>
</file>

<file path=ppt/tags/tag5.xml><?xml version="1.0" encoding="utf-8"?>
<p:tagLst xmlns:p="http://schemas.openxmlformats.org/presentationml/2006/main">
  <p:tag name="REFSHAPE" val="199629316"/>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6"/>
  <p:tag name="KSO_WM_UNIT_ID" val="diagram20205920_4*n_h_h_i*1_2_4_6"/>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14"/>
  <p:tag name="KSO_WM_UNIT_LINE_FILL_TYPE" val="2"/>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05920_4*n_h_i*1_1_1"/>
  <p:tag name="KSO_WM_TEMPLATE_CATEGORY" val="diagram"/>
  <p:tag name="KSO_WM_TEMPLATE_INDEX" val="20205920"/>
  <p:tag name="KSO_WM_UNIT_LAYERLEVEL" val="1_1_1"/>
  <p:tag name="KSO_WM_TAG_VERSION" val="1.0"/>
  <p:tag name="KSO_WM_BEAUTIFY_FLAG" val="#wm#"/>
  <p:tag name="KSO_WM_UNIT_USESOURCEFORMAT_APPLY" val="1"/>
  <p:tag name="KSO_WM_UNIT_FILL_FORE_SCHEMECOLOR_INDEX" val="5"/>
  <p:tag name="KSO_WM_UNIT_FILL_TYPE" val="1"/>
  <p:tag name="KSO_WM_UNIT_TEXT_FILL_FORE_SCHEMECOLOR_INDEX" val="2"/>
  <p:tag name="KSO_WM_UNIT_TEXT_FILL_TYPE" val="1"/>
</p:tagLst>
</file>

<file path=ppt/tags/tag52.xml><?xml version="1.0" encoding="utf-8"?>
<p:tagLst xmlns:p="http://schemas.openxmlformats.org/presentationml/2006/main">
  <p:tag name="KSO_WM_UNIT_ISCONTENTSTITLE" val="0"/>
  <p:tag name="KSO_WM_UNIT_ISNUMDGMTITLE" val="0"/>
  <p:tag name="KSO_WM_UNIT_PRESET_TEXT" val="点击输入内容"/>
  <p:tag name="KSO_WM_UNIT_NOCLEAR" val="0"/>
  <p:tag name="KSO_WM_UNIT_VALUE" val="6"/>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05920_4*n_h_a*1_1_1"/>
  <p:tag name="KSO_WM_TEMPLATE_CATEGORY" val="diagram"/>
  <p:tag name="KSO_WM_TEMPLATE_INDEX" val="20205920"/>
  <p:tag name="KSO_WM_UNIT_LAYERLEVEL" val="1_1_1"/>
  <p:tag name="KSO_WM_TAG_VERSION" val="1.0"/>
  <p:tag name="KSO_WM_BEAUTIFY_FLAG" val="#wm#"/>
  <p:tag name="KSO_WM_UNIT_USESOURCEFORMAT_APPLY" val="1"/>
  <p:tag name="KSO_WM_UNIT_TEXT_FILL_FORE_SCHEMECOLOR_INDEX" val="14"/>
  <p:tag name="KSO_WM_UNIT_TEXT_FILL_TYPE"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05920_4*n_h_h_i*1_2_2_1"/>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14"/>
  <p:tag name="KSO_WM_UNIT_LINE_FILL_TYPE" val="2"/>
  <p:tag name="KSO_WM_UNIT_TEXT_FILL_FORE_SCHEMECOLOR_INDEX" val="2"/>
  <p:tag name="KSO_WM_UNIT_TEXT_FILL_TYPE" val="1"/>
</p:tagLst>
</file>

<file path=ppt/tags/tag54.xml><?xml version="1.0" encoding="utf-8"?>
<p:tagLst xmlns:p="http://schemas.openxmlformats.org/presentationml/2006/main">
  <p:tag name="KSO_WM_UNIT_SUBTYPE" val="a"/>
  <p:tag name="KSO_WM_UNIT_PRESET_TEXT" val="单点击此处添加正文，请您尽可能提炼思想的精髓，然后简单的阐述您的观点。"/>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05920_4*n_h_h_f*1_2_2_1"/>
  <p:tag name="KSO_WM_TEMPLATE_CATEGORY" val="diagram"/>
  <p:tag name="KSO_WM_TEMPLATE_INDEX" val="20205920"/>
  <p:tag name="KSO_WM_UNIT_LAYERLEVEL" val="1_1_1_1"/>
  <p:tag name="KSO_WM_TAG_VERSION" val="1.0"/>
  <p:tag name="KSO_WM_BEAUTIFY_FLAG" val="#wm#"/>
  <p:tag name="KSO_WM_UNIT_USESOURCEFORMAT_APPLY" val="1"/>
  <p:tag name="KSO_WM_UNIT_TEXT_FILL_FORE_SCHEMECOLOR_INDEX" val="13"/>
  <p:tag name="KSO_WM_UNIT_TEXT_FILL_TYPE"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05920_4*n_h_h_i*1_2_2_2"/>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6"/>
  <p:tag name="KSO_WM_UNIT_LINE_FILL_TYPE" val="2"/>
  <p:tag name="KSO_WM_UNIT_TEXT_FILL_FORE_SCHEMECOLOR_INDEX" val="2"/>
  <p:tag name="KSO_WM_UNIT_TEXT_FILL_TYPE"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3"/>
  <p:tag name="KSO_WM_UNIT_ID" val="diagram20205920_4*n_h_h_i*1_2_2_3"/>
  <p:tag name="KSO_WM_TEMPLATE_CATEGORY" val="diagram"/>
  <p:tag name="KSO_WM_TEMPLATE_INDEX" val="20205920"/>
  <p:tag name="KSO_WM_UNIT_LAYERLEVEL" val="1_1_1_1"/>
  <p:tag name="KSO_WM_TAG_VERSION" val="1.0"/>
  <p:tag name="KSO_WM_BEAUTIFY_FLAG" val="#wm#"/>
  <p:tag name="KSO_WM_UNIT_USESOURCEFORMAT_APPLY" val="1"/>
  <p:tag name="KSO_WM_UNIT_FILL_FORE_SCHEMECOLOR_INDEX" val="6"/>
  <p:tag name="KSO_WM_UNIT_FILL_TYPE" val="1"/>
  <p:tag name="KSO_WM_UNIT_TEXT_FILL_FORE_SCHEMECOLOR_INDEX" val="2"/>
  <p:tag name="KSO_WM_UNIT_TEXT_FILL_TYPE"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4"/>
  <p:tag name="KSO_WM_UNIT_ID" val="diagram20205920_4*n_h_h_i*1_2_2_4"/>
  <p:tag name="KSO_WM_TEMPLATE_CATEGORY" val="diagram"/>
  <p:tag name="KSO_WM_TEMPLATE_INDEX" val="20205920"/>
  <p:tag name="KSO_WM_UNIT_LAYERLEVEL" val="1_1_1_1"/>
  <p:tag name="KSO_WM_TAG_VERSION" val="1.0"/>
  <p:tag name="KSO_WM_BEAUTIFY_FLAG" val="#wm#"/>
  <p:tag name="KSO_WM_UNIT_USESOURCEFORMAT_APPLY" val="1"/>
  <p:tag name="KSO_WM_UNIT_FILL_FORE_SCHEMECOLOR_INDEX" val="6"/>
  <p:tag name="KSO_WM_UNIT_FILL_TYPE" val="1"/>
  <p:tag name="KSO_WM_UNIT_TEXT_FILL_FORE_SCHEMECOLOR_INDEX" val="2"/>
  <p:tag name="KSO_WM_UNIT_TEXT_FILL_TYPE"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5"/>
  <p:tag name="KSO_WM_UNIT_ID" val="diagram20205920_4*n_h_h_i*1_2_2_5"/>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14"/>
  <p:tag name="KSO_WM_UNIT_LINE_FILL_TYPE" val="2"/>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2_2_1"/>
  <p:tag name="KSO_WM_UNIT_ID" val="diagram20205920_4*n_h_h_i*1_2_2_1"/>
  <p:tag name="KSO_WM_TEMPLATE_CATEGORY" val="diagram"/>
  <p:tag name="KSO_WM_TEMPLATE_INDEX" val="20205920"/>
  <p:tag name="KSO_WM_UNIT_LAYERLEVEL" val="1_1_1_1"/>
  <p:tag name="KSO_WM_TAG_VERSION" val="1.0"/>
  <p:tag name="KSO_WM_BEAUTIFY_FLAG" val="#wm#"/>
  <p:tag name="KSO_WM_UNIT_USESOURCEFORMAT_APPLY" val="1"/>
  <p:tag name="KSO_WM_UNIT_TEXT_FILL_FORE_SCHEMECOLOR_INDEX" val="14"/>
  <p:tag name="KSO_WM_UNIT_TEXT_FILL_TYPE" val="1"/>
</p:tagLst>
</file>

<file path=ppt/tags/tag6.xml><?xml version="1.0" encoding="utf-8"?>
<p:tagLst xmlns:p="http://schemas.openxmlformats.org/presentationml/2006/main">
  <p:tag name="REFSHAPE" val="199322028"/>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05920_4*n_h_h_i*1_2_1_1"/>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14"/>
  <p:tag name="KSO_WM_UNIT_LINE_FILL_TYPE" val="2"/>
  <p:tag name="KSO_WM_UNIT_TEXT_FILL_FORE_SCHEMECOLOR_INDEX" val="2"/>
  <p:tag name="KSO_WM_UNIT_TEXT_FILL_TYPE" val="1"/>
</p:tagLst>
</file>

<file path=ppt/tags/tag61.xml><?xml version="1.0" encoding="utf-8"?>
<p:tagLst xmlns:p="http://schemas.openxmlformats.org/presentationml/2006/main">
  <p:tag name="KSO_WM_UNIT_SUBTYPE" val="a"/>
  <p:tag name="KSO_WM_UNIT_PRESET_TEXT" val="单点击此处添加正文，请您尽可能提炼思想的精髓，然后简单的阐述您的观点。"/>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05920_4*n_h_h_f*1_2_1_1"/>
  <p:tag name="KSO_WM_TEMPLATE_CATEGORY" val="diagram"/>
  <p:tag name="KSO_WM_TEMPLATE_INDEX" val="20205920"/>
  <p:tag name="KSO_WM_UNIT_LAYERLEVEL" val="1_1_1_1"/>
  <p:tag name="KSO_WM_TAG_VERSION" val="1.0"/>
  <p:tag name="KSO_WM_BEAUTIFY_FLAG" val="#wm#"/>
  <p:tag name="KSO_WM_UNIT_USESOURCEFORMAT_APPLY" val="1"/>
  <p:tag name="KSO_WM_UNIT_TEXT_FILL_FORE_SCHEMECOLOR_INDEX" val="13"/>
  <p:tag name="KSO_WM_UNIT_TEXT_FILL_TYPE"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05920_4*n_h_h_i*1_2_1_2"/>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5"/>
  <p:tag name="KSO_WM_UNIT_LINE_FILL_TYPE" val="2"/>
  <p:tag name="KSO_WM_UNIT_TEXT_FILL_FORE_SCHEMECOLOR_INDEX" val="2"/>
  <p:tag name="KSO_WM_UNIT_TEXT_FILL_TYPE"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3"/>
  <p:tag name="KSO_WM_UNIT_ID" val="diagram20205920_4*n_h_h_i*1_2_1_3"/>
  <p:tag name="KSO_WM_TEMPLATE_CATEGORY" val="diagram"/>
  <p:tag name="KSO_WM_TEMPLATE_INDEX" val="20205920"/>
  <p:tag name="KSO_WM_UNIT_LAYERLEVEL" val="1_1_1_1"/>
  <p:tag name="KSO_WM_TAG_VERSION" val="1.0"/>
  <p:tag name="KSO_WM_BEAUTIFY_FLAG" val="#wm#"/>
  <p:tag name="KSO_WM_UNIT_USESOURCEFORMAT_APPLY" val="1"/>
  <p:tag name="KSO_WM_UNIT_FILL_FORE_SCHEMECOLOR_INDEX" val="5"/>
  <p:tag name="KSO_WM_UNIT_FILL_TYPE" val="1"/>
  <p:tag name="KSO_WM_UNIT_TEXT_FILL_FORE_SCHEMECOLOR_INDEX" val="2"/>
  <p:tag name="KSO_WM_UNIT_TEXT_FILL_TYPE" val="1"/>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4"/>
  <p:tag name="KSO_WM_UNIT_ID" val="diagram20205920_4*n_h_h_i*1_2_1_4"/>
  <p:tag name="KSO_WM_TEMPLATE_CATEGORY" val="diagram"/>
  <p:tag name="KSO_WM_TEMPLATE_INDEX" val="20205920"/>
  <p:tag name="KSO_WM_UNIT_LAYERLEVEL" val="1_1_1_1"/>
  <p:tag name="KSO_WM_TAG_VERSION" val="1.0"/>
  <p:tag name="KSO_WM_BEAUTIFY_FLAG" val="#wm#"/>
  <p:tag name="KSO_WM_UNIT_USESOURCEFORMAT_APPLY" val="1"/>
  <p:tag name="KSO_WM_UNIT_FILL_FORE_SCHEMECOLOR_INDEX" val="5"/>
  <p:tag name="KSO_WM_UNIT_FILL_TYPE" val="1"/>
  <p:tag name="KSO_WM_UNIT_TEXT_FILL_FORE_SCHEMECOLOR_INDEX" val="2"/>
  <p:tag name="KSO_WM_UNIT_TEXT_FILL_TYPE"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5"/>
  <p:tag name="KSO_WM_UNIT_ID" val="diagram20205920_4*n_h_h_i*1_2_1_5"/>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14"/>
  <p:tag name="KSO_WM_UNIT_LINE_FILL_TYPE"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2_1_1"/>
  <p:tag name="KSO_WM_UNIT_ID" val="diagram20205920_4*n_h_h_i*1_2_1_1"/>
  <p:tag name="KSO_WM_TEMPLATE_CATEGORY" val="diagram"/>
  <p:tag name="KSO_WM_TEMPLATE_INDEX" val="20205920"/>
  <p:tag name="KSO_WM_UNIT_LAYERLEVEL" val="1_1_1_1"/>
  <p:tag name="KSO_WM_TAG_VERSION" val="1.0"/>
  <p:tag name="KSO_WM_BEAUTIFY_FLAG" val="#wm#"/>
  <p:tag name="KSO_WM_UNIT_USESOURCEFORMAT_APPLY" val="1"/>
  <p:tag name="KSO_WM_UNIT_TEXT_FILL_FORE_SCHEMECOLOR_INDEX" val="14"/>
  <p:tag name="KSO_WM_UNIT_TEXT_FILL_TYPE"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05920_4*n_h_h_i*1_2_3_1"/>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14"/>
  <p:tag name="KSO_WM_UNIT_LINE_FILL_TYPE" val="2"/>
  <p:tag name="KSO_WM_UNIT_TEXT_FILL_FORE_SCHEMECOLOR_INDEX" val="2"/>
  <p:tag name="KSO_WM_UNIT_TEXT_FILL_TYPE" val="1"/>
</p:tagLst>
</file>

<file path=ppt/tags/tag68.xml><?xml version="1.0" encoding="utf-8"?>
<p:tagLst xmlns:p="http://schemas.openxmlformats.org/presentationml/2006/main">
  <p:tag name="KSO_WM_UNIT_SUBTYPE" val="a"/>
  <p:tag name="KSO_WM_UNIT_PRESET_TEXT" val="单点击此处添加正文，请您尽可能提炼思想的精髓，然后简单的阐述您的观点。"/>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205920_4*n_h_h_f*1_2_3_1"/>
  <p:tag name="KSO_WM_TEMPLATE_CATEGORY" val="diagram"/>
  <p:tag name="KSO_WM_TEMPLATE_INDEX" val="20205920"/>
  <p:tag name="KSO_WM_UNIT_LAYERLEVEL" val="1_1_1_1"/>
  <p:tag name="KSO_WM_TAG_VERSION" val="1.0"/>
  <p:tag name="KSO_WM_BEAUTIFY_FLAG" val="#wm#"/>
  <p:tag name="KSO_WM_UNIT_USESOURCEFORMAT_APPLY" val="1"/>
  <p:tag name="KSO_WM_UNIT_TEXT_FILL_FORE_SCHEMECOLOR_INDEX" val="13"/>
  <p:tag name="KSO_WM_UNIT_TEXT_FILL_TYPE" val="1"/>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205920_4*n_h_h_i*1_2_3_2"/>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7"/>
  <p:tag name="KSO_WM_UNIT_LINE_FILL_TYPE" val="2"/>
  <p:tag name="KSO_WM_UNIT_TEXT_FILL_FORE_SCHEMECOLOR_INDEX" val="2"/>
  <p:tag name="KSO_WM_UNIT_TEXT_FILL_TYPE" val="1"/>
</p:tagLst>
</file>

<file path=ppt/tags/tag7.xml><?xml version="1.0" encoding="utf-8"?>
<p:tagLst xmlns:p="http://schemas.openxmlformats.org/presentationml/2006/main">
  <p:tag name="REFSHAPE" val="201279084"/>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3"/>
  <p:tag name="KSO_WM_UNIT_ID" val="diagram20205920_4*n_h_h_i*1_2_3_3"/>
  <p:tag name="KSO_WM_TEMPLATE_CATEGORY" val="diagram"/>
  <p:tag name="KSO_WM_TEMPLATE_INDEX" val="20205920"/>
  <p:tag name="KSO_WM_UNIT_LAYERLEVEL" val="1_1_1_1"/>
  <p:tag name="KSO_WM_TAG_VERSION" val="1.0"/>
  <p:tag name="KSO_WM_BEAUTIFY_FLAG" val="#wm#"/>
  <p:tag name="KSO_WM_UNIT_USESOURCEFORMAT_APPLY" val="1"/>
  <p:tag name="KSO_WM_UNIT_FILL_FORE_SCHEMECOLOR_INDEX" val="7"/>
  <p:tag name="KSO_WM_UNIT_FILL_TYPE" val="1"/>
  <p:tag name="KSO_WM_UNIT_TEXT_FILL_FORE_SCHEMECOLOR_INDEX" val="2"/>
  <p:tag name="KSO_WM_UNIT_TEXT_FILL_TYPE"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4"/>
  <p:tag name="KSO_WM_UNIT_ID" val="diagram20205920_4*n_h_h_i*1_2_3_4"/>
  <p:tag name="KSO_WM_TEMPLATE_CATEGORY" val="diagram"/>
  <p:tag name="KSO_WM_TEMPLATE_INDEX" val="20205920"/>
  <p:tag name="KSO_WM_UNIT_LAYERLEVEL" val="1_1_1_1"/>
  <p:tag name="KSO_WM_TAG_VERSION" val="1.0"/>
  <p:tag name="KSO_WM_BEAUTIFY_FLAG" val="#wm#"/>
  <p:tag name="KSO_WM_UNIT_USESOURCEFORMAT_APPLY" val="1"/>
  <p:tag name="KSO_WM_UNIT_FILL_FORE_SCHEMECOLOR_INDEX" val="7"/>
  <p:tag name="KSO_WM_UNIT_FILL_TYPE" val="1"/>
  <p:tag name="KSO_WM_UNIT_TEXT_FILL_FORE_SCHEMECOLOR_INDEX" val="2"/>
  <p:tag name="KSO_WM_UNIT_TEXT_FILL_TYPE" val="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5"/>
  <p:tag name="KSO_WM_UNIT_ID" val="diagram20205920_4*n_h_h_i*1_2_3_5"/>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14"/>
  <p:tag name="KSO_WM_UNIT_LINE_FILL_TYPE"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2_3_1"/>
  <p:tag name="KSO_WM_UNIT_ID" val="diagram20205920_4*n_h_h_i*1_2_3_1"/>
  <p:tag name="KSO_WM_TEMPLATE_CATEGORY" val="diagram"/>
  <p:tag name="KSO_WM_TEMPLATE_INDEX" val="20205920"/>
  <p:tag name="KSO_WM_UNIT_LAYERLEVEL" val="1_1_1_1"/>
  <p:tag name="KSO_WM_TAG_VERSION" val="1.0"/>
  <p:tag name="KSO_WM_BEAUTIFY_FLAG" val="#wm#"/>
  <p:tag name="KSO_WM_UNIT_USESOURCEFORMAT_APPLY" val="1"/>
  <p:tag name="KSO_WM_UNIT_TEXT_FILL_FORE_SCHEMECOLOR_INDEX" val="14"/>
  <p:tag name="KSO_WM_UNIT_TEXT_FILL_TYPE"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1"/>
  <p:tag name="KSO_WM_UNIT_ID" val="diagram20205920_4*n_h_h_i*1_2_4_1"/>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14"/>
  <p:tag name="KSO_WM_UNIT_LINE_FILL_TYPE" val="2"/>
  <p:tag name="KSO_WM_UNIT_TEXT_FILL_FORE_SCHEMECOLOR_INDEX" val="2"/>
  <p:tag name="KSO_WM_UNIT_TEXT_FILL_TYPE" val="1"/>
</p:tagLst>
</file>

<file path=ppt/tags/tag75.xml><?xml version="1.0" encoding="utf-8"?>
<p:tagLst xmlns:p="http://schemas.openxmlformats.org/presentationml/2006/main">
  <p:tag name="KSO_WM_UNIT_SUBTYPE" val="a"/>
  <p:tag name="KSO_WM_UNIT_PRESET_TEXT" val="单点击此处添加正文，请您尽可能提炼思想的精髓，然后简单的阐述您的观点。"/>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4_1"/>
  <p:tag name="KSO_WM_UNIT_ID" val="diagram20205920_4*n_h_h_f*1_2_4_1"/>
  <p:tag name="KSO_WM_TEMPLATE_CATEGORY" val="diagram"/>
  <p:tag name="KSO_WM_TEMPLATE_INDEX" val="20205920"/>
  <p:tag name="KSO_WM_UNIT_LAYERLEVEL" val="1_1_1_1"/>
  <p:tag name="KSO_WM_TAG_VERSION" val="1.0"/>
  <p:tag name="KSO_WM_BEAUTIFY_FLAG" val="#wm#"/>
  <p:tag name="KSO_WM_UNIT_USESOURCEFORMAT_APPLY" val="1"/>
  <p:tag name="KSO_WM_UNIT_TEXT_FILL_FORE_SCHEMECOLOR_INDEX" val="13"/>
  <p:tag name="KSO_WM_UNIT_TEXT_FILL_TYPE"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2"/>
  <p:tag name="KSO_WM_UNIT_ID" val="diagram20205920_4*n_h_h_i*1_2_4_2"/>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8"/>
  <p:tag name="KSO_WM_UNIT_LINE_FILL_TYPE" val="2"/>
  <p:tag name="KSO_WM_UNIT_TEXT_FILL_FORE_SCHEMECOLOR_INDEX" val="2"/>
  <p:tag name="KSO_WM_UNIT_TEXT_FILL_TYPE" val="1"/>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3"/>
  <p:tag name="KSO_WM_UNIT_ID" val="diagram20205920_4*n_h_h_i*1_2_4_3"/>
  <p:tag name="KSO_WM_TEMPLATE_CATEGORY" val="diagram"/>
  <p:tag name="KSO_WM_TEMPLATE_INDEX" val="20205920"/>
  <p:tag name="KSO_WM_UNIT_LAYERLEVEL" val="1_1_1_1"/>
  <p:tag name="KSO_WM_TAG_VERSION" val="1.0"/>
  <p:tag name="KSO_WM_BEAUTIFY_FLAG" val="#wm#"/>
  <p:tag name="KSO_WM_UNIT_USESOURCEFORMAT_APPLY" val="1"/>
  <p:tag name="KSO_WM_UNIT_FILL_FORE_SCHEMECOLOR_INDEX" val="8"/>
  <p:tag name="KSO_WM_UNIT_FILL_TYPE" val="1"/>
  <p:tag name="KSO_WM_UNIT_TEXT_FILL_FORE_SCHEMECOLOR_INDEX" val="2"/>
  <p:tag name="KSO_WM_UNIT_TEXT_FILL_TYPE" val="1"/>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4"/>
  <p:tag name="KSO_WM_UNIT_ID" val="diagram20205920_4*n_h_h_i*1_2_4_4"/>
  <p:tag name="KSO_WM_TEMPLATE_CATEGORY" val="diagram"/>
  <p:tag name="KSO_WM_TEMPLATE_INDEX" val="20205920"/>
  <p:tag name="KSO_WM_UNIT_LAYERLEVEL" val="1_1_1_1"/>
  <p:tag name="KSO_WM_TAG_VERSION" val="1.0"/>
  <p:tag name="KSO_WM_BEAUTIFY_FLAG" val="#wm#"/>
  <p:tag name="KSO_WM_UNIT_USESOURCEFORMAT_APPLY" val="1"/>
  <p:tag name="KSO_WM_UNIT_FILL_FORE_SCHEMECOLOR_INDEX" val="8"/>
  <p:tag name="KSO_WM_UNIT_FILL_TYPE" val="1"/>
  <p:tag name="KSO_WM_UNIT_TEXT_FILL_FORE_SCHEMECOLOR_INDEX" val="2"/>
  <p:tag name="KSO_WM_UNIT_TEXT_FILL_TYPE"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5"/>
  <p:tag name="KSO_WM_UNIT_ID" val="diagram20205920_4*n_h_h_i*1_2_4_5"/>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14"/>
  <p:tag name="KSO_WM_UNIT_LINE_FILL_TYPE" val="2"/>
</p:tagLst>
</file>

<file path=ppt/tags/tag8.xml><?xml version="1.0" encoding="utf-8"?>
<p:tagLst xmlns:p="http://schemas.openxmlformats.org/presentationml/2006/main">
  <p:tag name="REFSHAPE" val="199629316"/>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2_4_1"/>
  <p:tag name="KSO_WM_UNIT_ID" val="diagram20205920_4*n_h_h_i*1_2_4_1"/>
  <p:tag name="KSO_WM_TEMPLATE_CATEGORY" val="diagram"/>
  <p:tag name="KSO_WM_TEMPLATE_INDEX" val="20205920"/>
  <p:tag name="KSO_WM_UNIT_LAYERLEVEL" val="1_1_1_1"/>
  <p:tag name="KSO_WM_TAG_VERSION" val="1.0"/>
  <p:tag name="KSO_WM_BEAUTIFY_FLAG" val="#wm#"/>
  <p:tag name="KSO_WM_UNIT_USESOURCEFORMAT_APPLY" val="1"/>
  <p:tag name="KSO_WM_UNIT_TEXT_FILL_FORE_SCHEMECOLOR_INDEX" val="14"/>
  <p:tag name="KSO_WM_UNIT_TEXT_FILL_TYPE" val="1"/>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05920_4*n_h_h_i*1_2_2_1"/>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14"/>
  <p:tag name="KSO_WM_UNIT_LINE_FILL_TYPE" val="2"/>
  <p:tag name="KSO_WM_UNIT_TEXT_FILL_FORE_SCHEMECOLOR_INDEX" val="2"/>
  <p:tag name="KSO_WM_UNIT_TEXT_FILL_TYPE" val="1"/>
</p:tagLst>
</file>

<file path=ppt/tags/tag82.xml><?xml version="1.0" encoding="utf-8"?>
<p:tagLst xmlns:p="http://schemas.openxmlformats.org/presentationml/2006/main">
  <p:tag name="KSO_WM_UNIT_SUBTYPE" val="a"/>
  <p:tag name="KSO_WM_UNIT_PRESET_TEXT" val="单点击此处添加正文，请您尽可能提炼思想的精髓，然后简单的阐述您的观点。"/>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05920_4*n_h_h_f*1_2_2_1"/>
  <p:tag name="KSO_WM_TEMPLATE_CATEGORY" val="diagram"/>
  <p:tag name="KSO_WM_TEMPLATE_INDEX" val="20205920"/>
  <p:tag name="KSO_WM_UNIT_LAYERLEVEL" val="1_1_1_1"/>
  <p:tag name="KSO_WM_TAG_VERSION" val="1.0"/>
  <p:tag name="KSO_WM_BEAUTIFY_FLAG" val="#wm#"/>
  <p:tag name="KSO_WM_UNIT_USESOURCEFORMAT_APPLY" val="1"/>
  <p:tag name="KSO_WM_UNIT_TEXT_FILL_FORE_SCHEMECOLOR_INDEX" val="13"/>
  <p:tag name="KSO_WM_UNIT_TEXT_FILL_TYPE" val="1"/>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05920_4*n_h_h_i*1_2_2_2"/>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6"/>
  <p:tag name="KSO_WM_UNIT_LINE_FILL_TYPE" val="2"/>
  <p:tag name="KSO_WM_UNIT_TEXT_FILL_FORE_SCHEMECOLOR_INDEX" val="2"/>
  <p:tag name="KSO_WM_UNIT_TEXT_FILL_TYPE" val="1"/>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3"/>
  <p:tag name="KSO_WM_UNIT_ID" val="diagram20205920_4*n_h_h_i*1_2_2_3"/>
  <p:tag name="KSO_WM_TEMPLATE_CATEGORY" val="diagram"/>
  <p:tag name="KSO_WM_TEMPLATE_INDEX" val="20205920"/>
  <p:tag name="KSO_WM_UNIT_LAYERLEVEL" val="1_1_1_1"/>
  <p:tag name="KSO_WM_TAG_VERSION" val="1.0"/>
  <p:tag name="KSO_WM_BEAUTIFY_FLAG" val="#wm#"/>
  <p:tag name="KSO_WM_UNIT_USESOURCEFORMAT_APPLY" val="1"/>
  <p:tag name="KSO_WM_UNIT_FILL_FORE_SCHEMECOLOR_INDEX" val="6"/>
  <p:tag name="KSO_WM_UNIT_FILL_TYPE" val="1"/>
  <p:tag name="KSO_WM_UNIT_TEXT_FILL_FORE_SCHEMECOLOR_INDEX" val="2"/>
  <p:tag name="KSO_WM_UNIT_TEXT_FILL_TYPE" val="1"/>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5"/>
  <p:tag name="KSO_WM_UNIT_ID" val="diagram20205920_4*n_h_h_i*1_2_2_5"/>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14"/>
  <p:tag name="KSO_WM_UNIT_LINE_FILL_TYPE" val="2"/>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2_2_1"/>
  <p:tag name="KSO_WM_UNIT_ID" val="diagram20205920_4*n_h_h_i*1_2_2_1"/>
  <p:tag name="KSO_WM_TEMPLATE_CATEGORY" val="diagram"/>
  <p:tag name="KSO_WM_TEMPLATE_INDEX" val="20205920"/>
  <p:tag name="KSO_WM_UNIT_LAYERLEVEL" val="1_1_1_1"/>
  <p:tag name="KSO_WM_TAG_VERSION" val="1.0"/>
  <p:tag name="KSO_WM_BEAUTIFY_FLAG" val="#wm#"/>
  <p:tag name="KSO_WM_UNIT_USESOURCEFORMAT_APPLY" val="1"/>
  <p:tag name="KSO_WM_UNIT_TEXT_FILL_FORE_SCHEMECOLOR_INDEX" val="14"/>
  <p:tag name="KSO_WM_UNIT_TEXT_FILL_TYPE" val="1"/>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05920_4*n_h_h_i*1_2_1_1"/>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14"/>
  <p:tag name="KSO_WM_UNIT_LINE_FILL_TYPE" val="2"/>
  <p:tag name="KSO_WM_UNIT_TEXT_FILL_FORE_SCHEMECOLOR_INDEX" val="2"/>
  <p:tag name="KSO_WM_UNIT_TEXT_FILL_TYPE" val="1"/>
</p:tagLst>
</file>

<file path=ppt/tags/tag88.xml><?xml version="1.0" encoding="utf-8"?>
<p:tagLst xmlns:p="http://schemas.openxmlformats.org/presentationml/2006/main">
  <p:tag name="KSO_WM_UNIT_SUBTYPE" val="a"/>
  <p:tag name="KSO_WM_UNIT_PRESET_TEXT" val="单点击此处添加正文，请您尽可能提炼思想的精髓，然后简单的阐述您的观点。"/>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05920_4*n_h_h_f*1_2_1_1"/>
  <p:tag name="KSO_WM_TEMPLATE_CATEGORY" val="diagram"/>
  <p:tag name="KSO_WM_TEMPLATE_INDEX" val="20205920"/>
  <p:tag name="KSO_WM_UNIT_LAYERLEVEL" val="1_1_1_1"/>
  <p:tag name="KSO_WM_TAG_VERSION" val="1.0"/>
  <p:tag name="KSO_WM_BEAUTIFY_FLAG" val="#wm#"/>
  <p:tag name="KSO_WM_UNIT_USESOURCEFORMAT_APPLY" val="1"/>
  <p:tag name="KSO_WM_UNIT_TEXT_FILL_FORE_SCHEMECOLOR_INDEX" val="13"/>
  <p:tag name="KSO_WM_UNIT_TEXT_FILL_TYPE" val="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05920_4*n_h_h_i*1_2_1_2"/>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5"/>
  <p:tag name="KSO_WM_UNIT_LINE_FILL_TYPE" val="2"/>
  <p:tag name="KSO_WM_UNIT_TEXT_FILL_FORE_SCHEMECOLOR_INDEX" val="2"/>
  <p:tag name="KSO_WM_UNIT_TEXT_FILL_TYPE" val="1"/>
</p:tagLst>
</file>

<file path=ppt/tags/tag9.xml><?xml version="1.0" encoding="utf-8"?>
<p:tagLst xmlns:p="http://schemas.openxmlformats.org/presentationml/2006/main">
  <p:tag name="REFSHAPE" val="199322028"/>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3"/>
  <p:tag name="KSO_WM_UNIT_ID" val="diagram20205920_4*n_h_h_i*1_2_1_3"/>
  <p:tag name="KSO_WM_TEMPLATE_CATEGORY" val="diagram"/>
  <p:tag name="KSO_WM_TEMPLATE_INDEX" val="20205920"/>
  <p:tag name="KSO_WM_UNIT_LAYERLEVEL" val="1_1_1_1"/>
  <p:tag name="KSO_WM_TAG_VERSION" val="1.0"/>
  <p:tag name="KSO_WM_BEAUTIFY_FLAG" val="#wm#"/>
  <p:tag name="KSO_WM_UNIT_USESOURCEFORMAT_APPLY" val="1"/>
  <p:tag name="KSO_WM_UNIT_FILL_FORE_SCHEMECOLOR_INDEX" val="5"/>
  <p:tag name="KSO_WM_UNIT_FILL_TYPE" val="1"/>
  <p:tag name="KSO_WM_UNIT_TEXT_FILL_FORE_SCHEMECOLOR_INDEX" val="2"/>
  <p:tag name="KSO_WM_UNIT_TEXT_FILL_TYPE" val="1"/>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4"/>
  <p:tag name="KSO_WM_UNIT_ID" val="diagram20205920_4*n_h_h_i*1_2_1_4"/>
  <p:tag name="KSO_WM_TEMPLATE_CATEGORY" val="diagram"/>
  <p:tag name="KSO_WM_TEMPLATE_INDEX" val="20205920"/>
  <p:tag name="KSO_WM_UNIT_LAYERLEVEL" val="1_1_1_1"/>
  <p:tag name="KSO_WM_TAG_VERSION" val="1.0"/>
  <p:tag name="KSO_WM_BEAUTIFY_FLAG" val="#wm#"/>
  <p:tag name="KSO_WM_UNIT_USESOURCEFORMAT_APPLY" val="1"/>
  <p:tag name="KSO_WM_UNIT_FILL_FORE_SCHEMECOLOR_INDEX" val="5"/>
  <p:tag name="KSO_WM_UNIT_FILL_TYPE" val="1"/>
  <p:tag name="KSO_WM_UNIT_TEXT_FILL_FORE_SCHEMECOLOR_INDEX" val="2"/>
  <p:tag name="KSO_WM_UNIT_TEXT_FILL_TYPE" val="1"/>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5"/>
  <p:tag name="KSO_WM_UNIT_ID" val="diagram20205920_4*n_h_h_i*1_2_1_5"/>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14"/>
  <p:tag name="KSO_WM_UNIT_LINE_FILL_TYPE" val="2"/>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2_1_1"/>
  <p:tag name="KSO_WM_UNIT_ID" val="diagram20205920_4*n_h_h_i*1_2_1_1"/>
  <p:tag name="KSO_WM_TEMPLATE_CATEGORY" val="diagram"/>
  <p:tag name="KSO_WM_TEMPLATE_INDEX" val="20205920"/>
  <p:tag name="KSO_WM_UNIT_LAYERLEVEL" val="1_1_1_1"/>
  <p:tag name="KSO_WM_TAG_VERSION" val="1.0"/>
  <p:tag name="KSO_WM_BEAUTIFY_FLAG" val="#wm#"/>
  <p:tag name="KSO_WM_UNIT_USESOURCEFORMAT_APPLY" val="1"/>
  <p:tag name="KSO_WM_UNIT_TEXT_FILL_FORE_SCHEMECOLOR_INDEX" val="14"/>
  <p:tag name="KSO_WM_UNIT_TEXT_FILL_TYPE" val="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1"/>
  <p:tag name="KSO_WM_UNIT_ID" val="diagram20205920_4*n_h_h_i*1_2_4_1"/>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14"/>
  <p:tag name="KSO_WM_UNIT_LINE_FILL_TYPE" val="2"/>
  <p:tag name="KSO_WM_UNIT_TEXT_FILL_FORE_SCHEMECOLOR_INDEX" val="2"/>
  <p:tag name="KSO_WM_UNIT_TEXT_FILL_TYPE" val="1"/>
</p:tagLst>
</file>

<file path=ppt/tags/tag95.xml><?xml version="1.0" encoding="utf-8"?>
<p:tagLst xmlns:p="http://schemas.openxmlformats.org/presentationml/2006/main">
  <p:tag name="KSO_WM_UNIT_SUBTYPE" val="a"/>
  <p:tag name="KSO_WM_UNIT_PRESET_TEXT" val="单点击此处添加正文，请您尽可能提炼思想的精髓，然后简单的阐述您的观点。"/>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4_1"/>
  <p:tag name="KSO_WM_UNIT_ID" val="diagram20205920_4*n_h_h_f*1_2_4_1"/>
  <p:tag name="KSO_WM_TEMPLATE_CATEGORY" val="diagram"/>
  <p:tag name="KSO_WM_TEMPLATE_INDEX" val="20205920"/>
  <p:tag name="KSO_WM_UNIT_LAYERLEVEL" val="1_1_1_1"/>
  <p:tag name="KSO_WM_TAG_VERSION" val="1.0"/>
  <p:tag name="KSO_WM_BEAUTIFY_FLAG" val="#wm#"/>
  <p:tag name="KSO_WM_UNIT_USESOURCEFORMAT_APPLY" val="1"/>
  <p:tag name="KSO_WM_UNIT_TEXT_FILL_FORE_SCHEMECOLOR_INDEX" val="13"/>
  <p:tag name="KSO_WM_UNIT_TEXT_FILL_TYPE" val="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2"/>
  <p:tag name="KSO_WM_UNIT_ID" val="diagram20205920_4*n_h_h_i*1_2_4_2"/>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8"/>
  <p:tag name="KSO_WM_UNIT_LINE_FILL_TYPE" val="2"/>
  <p:tag name="KSO_WM_UNIT_TEXT_FILL_FORE_SCHEMECOLOR_INDEX" val="2"/>
  <p:tag name="KSO_WM_UNIT_TEXT_FILL_TYPE" val="1"/>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3"/>
  <p:tag name="KSO_WM_UNIT_ID" val="diagram20205920_4*n_h_h_i*1_2_4_3"/>
  <p:tag name="KSO_WM_TEMPLATE_CATEGORY" val="diagram"/>
  <p:tag name="KSO_WM_TEMPLATE_INDEX" val="20205920"/>
  <p:tag name="KSO_WM_UNIT_LAYERLEVEL" val="1_1_1_1"/>
  <p:tag name="KSO_WM_TAG_VERSION" val="1.0"/>
  <p:tag name="KSO_WM_BEAUTIFY_FLAG" val="#wm#"/>
  <p:tag name="KSO_WM_UNIT_USESOURCEFORMAT_APPLY" val="1"/>
  <p:tag name="KSO_WM_UNIT_FILL_FORE_SCHEMECOLOR_INDEX" val="8"/>
  <p:tag name="KSO_WM_UNIT_FILL_TYPE" val="1"/>
  <p:tag name="KSO_WM_UNIT_TEXT_FILL_FORE_SCHEMECOLOR_INDEX" val="2"/>
  <p:tag name="KSO_WM_UNIT_TEXT_FILL_TYPE" val="1"/>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4"/>
  <p:tag name="KSO_WM_UNIT_ID" val="diagram20205920_4*n_h_h_i*1_2_4_4"/>
  <p:tag name="KSO_WM_TEMPLATE_CATEGORY" val="diagram"/>
  <p:tag name="KSO_WM_TEMPLATE_INDEX" val="20205920"/>
  <p:tag name="KSO_WM_UNIT_LAYERLEVEL" val="1_1_1_1"/>
  <p:tag name="KSO_WM_TAG_VERSION" val="1.0"/>
  <p:tag name="KSO_WM_BEAUTIFY_FLAG" val="#wm#"/>
  <p:tag name="KSO_WM_UNIT_USESOURCEFORMAT_APPLY" val="1"/>
  <p:tag name="KSO_WM_UNIT_FILL_FORE_SCHEMECOLOR_INDEX" val="8"/>
  <p:tag name="KSO_WM_UNIT_FILL_TYPE" val="1"/>
  <p:tag name="KSO_WM_UNIT_TEXT_FILL_FORE_SCHEMECOLOR_INDEX" val="2"/>
  <p:tag name="KSO_WM_UNIT_TEXT_FILL_TYPE" val="1"/>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4_5"/>
  <p:tag name="KSO_WM_UNIT_ID" val="diagram20205920_4*n_h_h_i*1_2_4_5"/>
  <p:tag name="KSO_WM_TEMPLATE_CATEGORY" val="diagram"/>
  <p:tag name="KSO_WM_TEMPLATE_INDEX" val="20205920"/>
  <p:tag name="KSO_WM_UNIT_LAYERLEVEL" val="1_1_1_1"/>
  <p:tag name="KSO_WM_TAG_VERSION" val="1.0"/>
  <p:tag name="KSO_WM_BEAUTIFY_FLAG" val="#wm#"/>
  <p:tag name="KSO_WM_UNIT_USESOURCEFORMAT_APPLY" val="1"/>
  <p:tag name="KSO_WM_UNIT_LINE_FORE_SCHEMECOLOR_INDEX" val="14"/>
  <p:tag name="KSO_WM_UNIT_LINE_FILL_TYPE" val="2"/>
</p:tagLst>
</file>

<file path=ppt/theme/theme1.xml><?xml version="1.0" encoding="utf-8"?>
<a:theme xmlns:a="http://schemas.openxmlformats.org/drawingml/2006/main" name="八局青花瓷系列（窄）">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八局青花瓷系列（窄）">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八局青花瓷系列（窄）">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八局青花瓷系列（窄）">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八局青花瓷系列（窄）">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八局青花瓷系列（窄）">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八局青花瓷系列（窄）">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八局青花瓷系列（窄）">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八局青花瓷系列（窄）</Template>
  <TotalTime>0</TotalTime>
  <Words>53902</Words>
  <Application>WPS 演示</Application>
  <PresentationFormat>宽屏</PresentationFormat>
  <Paragraphs>6226</Paragraphs>
  <Slides>131</Slides>
  <Notes>90</Notes>
  <HiddenSlides>0</HiddenSlides>
  <MMClips>0</MMClips>
  <ScaleCrop>false</ScaleCrop>
  <HeadingPairs>
    <vt:vector size="6" baseType="variant">
      <vt:variant>
        <vt:lpstr>已用的字体</vt:lpstr>
      </vt:variant>
      <vt:variant>
        <vt:i4>19</vt:i4>
      </vt:variant>
      <vt:variant>
        <vt:lpstr>主题</vt:lpstr>
      </vt:variant>
      <vt:variant>
        <vt:i4>8</vt:i4>
      </vt:variant>
      <vt:variant>
        <vt:lpstr>幻灯片标题</vt:lpstr>
      </vt:variant>
      <vt:variant>
        <vt:i4>131</vt:i4>
      </vt:variant>
    </vt:vector>
  </HeadingPairs>
  <TitlesOfParts>
    <vt:vector size="158" baseType="lpstr">
      <vt:lpstr>Arial</vt:lpstr>
      <vt:lpstr>宋体</vt:lpstr>
      <vt:lpstr>Wingdings</vt:lpstr>
      <vt:lpstr>方正粗黑宋简体</vt:lpstr>
      <vt:lpstr>微软雅黑</vt:lpstr>
      <vt:lpstr>Calibri</vt:lpstr>
      <vt:lpstr>等线</vt:lpstr>
      <vt:lpstr>仿宋</vt:lpstr>
      <vt:lpstr>黑体</vt:lpstr>
      <vt:lpstr>Wingdings</vt:lpstr>
      <vt:lpstr>Arial Unicode MS</vt:lpstr>
      <vt:lpstr>等线 Light</vt:lpstr>
      <vt:lpstr>Lantinghei SC Extralight</vt:lpstr>
      <vt:lpstr>Times New Roman</vt:lpstr>
      <vt:lpstr>Cambria</vt:lpstr>
      <vt:lpstr>楷体</vt:lpstr>
      <vt:lpstr>华文楷体</vt:lpstr>
      <vt:lpstr>幼圆</vt:lpstr>
      <vt:lpstr>Segoe Print</vt:lpstr>
      <vt:lpstr>八局青花瓷系列（窄）</vt:lpstr>
      <vt:lpstr>2_八局青花瓷系列（窄）</vt:lpstr>
      <vt:lpstr>1_八局青花瓷系列（窄）</vt:lpstr>
      <vt:lpstr>3_八局青花瓷系列（窄）</vt:lpstr>
      <vt:lpstr>4_八局青花瓷系列（窄）</vt:lpstr>
      <vt:lpstr>7_八局青花瓷系列（窄）</vt:lpstr>
      <vt:lpstr>6_八局青花瓷系列（窄）</vt:lpstr>
      <vt:lpstr>5_八局青花瓷系列（窄）</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梁文义</dc:creator>
  <cp:lastModifiedBy>A呀土豆baby</cp:lastModifiedBy>
  <cp:revision>1517</cp:revision>
  <cp:lastPrinted>2016-06-28T02:31:00Z</cp:lastPrinted>
  <dcterms:created xsi:type="dcterms:W3CDTF">2016-05-04T08:17:00Z</dcterms:created>
  <dcterms:modified xsi:type="dcterms:W3CDTF">2021-09-17T08:14:56Z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2052-11.1.0.10938</vt:lpwstr>
  </property>
  <property fmtid="{D5CDD505-2E9C-101B-9397-08002B2CF9AE}" pid="3" name="KSORubyTemplateID">
    <vt:lpwstr>2</vt:lpwstr>
  </property>
  <property fmtid="{D5CDD505-2E9C-101B-9397-08002B2CF9AE}" pid="4" name="ICV">
    <vt:lpwstr>9336E23A8E4648ACA01415132B7B1B94</vt:lpwstr>
  </property>
</Properties>
</file>