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1"/>
  </p:notesMasterIdLst>
  <p:sldIdLst>
    <p:sldId id="256" r:id="rId2"/>
    <p:sldId id="313" r:id="rId3"/>
    <p:sldId id="314" r:id="rId4"/>
    <p:sldId id="290" r:id="rId5"/>
    <p:sldId id="291" r:id="rId6"/>
    <p:sldId id="292" r:id="rId7"/>
    <p:sldId id="293" r:id="rId8"/>
    <p:sldId id="294" r:id="rId9"/>
    <p:sldId id="295" r:id="rId10"/>
    <p:sldId id="296" r:id="rId11"/>
    <p:sldId id="315" r:id="rId12"/>
    <p:sldId id="297" r:id="rId13"/>
    <p:sldId id="298" r:id="rId14"/>
    <p:sldId id="299" r:id="rId15"/>
    <p:sldId id="300" r:id="rId16"/>
    <p:sldId id="301" r:id="rId17"/>
    <p:sldId id="302" r:id="rId18"/>
    <p:sldId id="303" r:id="rId19"/>
    <p:sldId id="304" r:id="rId20"/>
    <p:sldId id="305" r:id="rId21"/>
    <p:sldId id="306" r:id="rId22"/>
    <p:sldId id="316" r:id="rId23"/>
    <p:sldId id="307" r:id="rId24"/>
    <p:sldId id="308" r:id="rId25"/>
    <p:sldId id="309" r:id="rId26"/>
    <p:sldId id="310" r:id="rId27"/>
    <p:sldId id="311" r:id="rId28"/>
    <p:sldId id="312" r:id="rId29"/>
    <p:sldId id="487"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3" d="100"/>
          <a:sy n="103" d="100"/>
        </p:scale>
        <p:origin x="792" y="114"/>
      </p:cViewPr>
      <p:guideLst>
        <p:guide orient="horz" pos="2160"/>
        <p:guide pos="3840"/>
      </p:guideLst>
    </p:cSldViewPr>
  </p:slideViewPr>
  <p:notesTextViewPr>
    <p:cViewPr>
      <p:scale>
        <a:sx n="1" d="1"/>
        <a:sy n="1" d="1"/>
      </p:scale>
      <p:origin x="0" y="0"/>
    </p:cViewPr>
  </p:notesTextViewPr>
  <p:notesViewPr>
    <p:cSldViewPr snapToGrid="0" showGuides="1">
      <p:cViewPr varScale="1">
        <p:scale>
          <a:sx n="84" d="100"/>
          <a:sy n="84" d="100"/>
        </p:scale>
        <p:origin x="348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46A96B-5512-4B12-8642-16EE2763E493}" type="doc">
      <dgm:prSet loTypeId="urn:microsoft.com/office/officeart/2005/8/layout/bProcess4" loCatId="process" qsTypeId="urn:microsoft.com/office/officeart/2005/8/quickstyle/simple2" qsCatId="simple" csTypeId="urn:microsoft.com/office/officeart/2005/8/colors/accent1_1" csCatId="accent1"/>
      <dgm:spPr/>
      <dgm:t>
        <a:bodyPr/>
        <a:lstStyle/>
        <a:p>
          <a:endParaRPr lang="zh-CN" altLang="en-US"/>
        </a:p>
      </dgm:t>
    </dgm:pt>
    <dgm:pt modelId="{08F073E6-57C4-48B9-801D-ACDC7283E7E8}">
      <dgm:prSet/>
      <dgm:spPr/>
      <dgm:t>
        <a:bodyPr/>
        <a:lstStyle/>
        <a:p>
          <a:r>
            <a:rPr lang="zh-CN" dirty="0">
              <a:latin typeface="思源黑体" panose="020B0500000000000000" pitchFamily="34" charset="-122"/>
              <a:ea typeface="思源黑体" panose="020B0500000000000000" pitchFamily="34" charset="-122"/>
              <a:sym typeface="思源黑体" panose="020B0500000000000000" pitchFamily="34" charset="-122"/>
            </a:rPr>
            <a:t>化学因素，引起职业中毒（</a:t>
          </a:r>
          <a:r>
            <a:rPr lang="en-US" dirty="0">
              <a:latin typeface="思源黑体" panose="020B0500000000000000" pitchFamily="34" charset="-122"/>
              <a:ea typeface="思源黑体" panose="020B0500000000000000" pitchFamily="34" charset="-122"/>
              <a:sym typeface="思源黑体" panose="020B0500000000000000" pitchFamily="34" charset="-122"/>
            </a:rPr>
            <a:t>55+</a:t>
          </a:r>
          <a:r>
            <a:rPr lang="zh-CN" dirty="0">
              <a:latin typeface="思源黑体" panose="020B0500000000000000" pitchFamily="34" charset="-122"/>
              <a:ea typeface="思源黑体" panose="020B0500000000000000" pitchFamily="34" charset="-122"/>
              <a:sym typeface="思源黑体" panose="020B0500000000000000" pitchFamily="34" charset="-122"/>
            </a:rPr>
            <a:t>其他）</a:t>
          </a:r>
        </a:p>
      </dgm:t>
    </dgm:pt>
    <dgm:pt modelId="{C3C47721-0675-42B7-9F10-88498C994D68}" type="parTrans" cxnId="{CE5A9A4C-7B87-4DDD-B496-F387154493E6}">
      <dgm:prSet/>
      <dgm:spPr/>
      <dgm:t>
        <a:bodyPr/>
        <a:lstStyle/>
        <a:p>
          <a:endParaRPr lang="zh-CN" altLang="en-US"/>
        </a:p>
      </dgm:t>
    </dgm:pt>
    <dgm:pt modelId="{EB6CBBF1-47D8-443A-871D-D01E3E88E159}" type="sibTrans" cxnId="{CE5A9A4C-7B87-4DDD-B496-F387154493E6}">
      <dgm:prSet/>
      <dgm:spPr/>
      <dgm:t>
        <a:bodyPr/>
        <a:lstStyle/>
        <a:p>
          <a:endParaRPr lang="zh-CN" altLang="en-US"/>
        </a:p>
      </dgm:t>
    </dgm:pt>
    <dgm:pt modelId="{12570A28-FEAB-42A2-B0D8-6C33C02BF6E5}">
      <dgm:prSet/>
      <dgm:spPr/>
      <dgm:t>
        <a:bodyPr/>
        <a:lstStyle/>
        <a:p>
          <a:r>
            <a:rPr lang="zh-CN">
              <a:latin typeface="思源黑体" panose="020B0500000000000000" pitchFamily="34" charset="-122"/>
              <a:ea typeface="思源黑体" panose="020B0500000000000000" pitchFamily="34" charset="-122"/>
              <a:sym typeface="思源黑体" panose="020B0500000000000000" pitchFamily="34" charset="-122"/>
            </a:rPr>
            <a:t>粉尘因素，引起尘肺病</a:t>
          </a:r>
          <a:r>
            <a:rPr lang="en-US" dirty="0">
              <a:latin typeface="思源黑体" panose="020B0500000000000000" pitchFamily="34" charset="-122"/>
              <a:ea typeface="思源黑体" panose="020B0500000000000000" pitchFamily="34" charset="-122"/>
              <a:sym typeface="思源黑体" panose="020B0500000000000000" pitchFamily="34" charset="-122"/>
            </a:rPr>
            <a:t>(12+</a:t>
          </a:r>
          <a:r>
            <a:rPr lang="zh-CN">
              <a:latin typeface="思源黑体" panose="020B0500000000000000" pitchFamily="34" charset="-122"/>
              <a:ea typeface="思源黑体" panose="020B0500000000000000" pitchFamily="34" charset="-122"/>
              <a:sym typeface="思源黑体" panose="020B0500000000000000" pitchFamily="34" charset="-122"/>
            </a:rPr>
            <a:t>其他）</a:t>
          </a:r>
        </a:p>
      </dgm:t>
    </dgm:pt>
    <dgm:pt modelId="{6044C279-A73E-4FC2-8266-8AF4E2AB188D}" type="parTrans" cxnId="{6B44FFA7-3E98-4222-872B-E492621B673A}">
      <dgm:prSet/>
      <dgm:spPr/>
      <dgm:t>
        <a:bodyPr/>
        <a:lstStyle/>
        <a:p>
          <a:endParaRPr lang="zh-CN" altLang="en-US"/>
        </a:p>
      </dgm:t>
    </dgm:pt>
    <dgm:pt modelId="{7B2D1699-BC31-4828-9727-1B73DA20CC39}" type="sibTrans" cxnId="{6B44FFA7-3E98-4222-872B-E492621B673A}">
      <dgm:prSet/>
      <dgm:spPr/>
      <dgm:t>
        <a:bodyPr/>
        <a:lstStyle/>
        <a:p>
          <a:endParaRPr lang="zh-CN" altLang="en-US"/>
        </a:p>
      </dgm:t>
    </dgm:pt>
    <dgm:pt modelId="{A4156555-924F-4355-B2DD-7B0B392CE049}">
      <dgm:prSet/>
      <dgm:spPr/>
      <dgm:t>
        <a:bodyPr/>
        <a:lstStyle/>
        <a:p>
          <a:r>
            <a:rPr lang="zh-CN">
              <a:latin typeface="思源黑体" panose="020B0500000000000000" pitchFamily="34" charset="-122"/>
              <a:ea typeface="思源黑体" panose="020B0500000000000000" pitchFamily="34" charset="-122"/>
              <a:sym typeface="思源黑体" panose="020B0500000000000000" pitchFamily="34" charset="-122"/>
            </a:rPr>
            <a:t>生物因素</a:t>
          </a:r>
          <a:r>
            <a:rPr lang="en-US" dirty="0">
              <a:latin typeface="思源黑体" panose="020B0500000000000000" pitchFamily="34" charset="-122"/>
              <a:ea typeface="思源黑体" panose="020B0500000000000000" pitchFamily="34" charset="-122"/>
              <a:sym typeface="思源黑体" panose="020B0500000000000000" pitchFamily="34" charset="-122"/>
            </a:rPr>
            <a:t>,  </a:t>
          </a:r>
          <a:r>
            <a:rPr lang="zh-CN">
              <a:latin typeface="思源黑体" panose="020B0500000000000000" pitchFamily="34" charset="-122"/>
              <a:ea typeface="思源黑体" panose="020B0500000000000000" pitchFamily="34" charset="-122"/>
              <a:sym typeface="思源黑体" panose="020B0500000000000000" pitchFamily="34" charset="-122"/>
            </a:rPr>
            <a:t>引起感染（</a:t>
          </a:r>
          <a:r>
            <a:rPr lang="en-US" dirty="0">
              <a:latin typeface="思源黑体" panose="020B0500000000000000" pitchFamily="34" charset="-122"/>
              <a:ea typeface="思源黑体" panose="020B0500000000000000" pitchFamily="34" charset="-122"/>
              <a:sym typeface="思源黑体" panose="020B0500000000000000" pitchFamily="34" charset="-122"/>
            </a:rPr>
            <a:t>3</a:t>
          </a:r>
          <a:r>
            <a:rPr lang="zh-CN">
              <a:latin typeface="思源黑体" panose="020B0500000000000000" pitchFamily="34" charset="-122"/>
              <a:ea typeface="思源黑体" panose="020B0500000000000000" pitchFamily="34" charset="-122"/>
              <a:sym typeface="思源黑体" panose="020B0500000000000000" pitchFamily="34" charset="-122"/>
            </a:rPr>
            <a:t>种）</a:t>
          </a:r>
        </a:p>
      </dgm:t>
    </dgm:pt>
    <dgm:pt modelId="{9E2BB7AA-0A0F-4002-8CA6-78AF9A5CC611}" type="parTrans" cxnId="{C9DE23AB-7143-4F3A-BE7F-B5AF07D3331E}">
      <dgm:prSet/>
      <dgm:spPr/>
      <dgm:t>
        <a:bodyPr/>
        <a:lstStyle/>
        <a:p>
          <a:endParaRPr lang="zh-CN" altLang="en-US"/>
        </a:p>
      </dgm:t>
    </dgm:pt>
    <dgm:pt modelId="{4B93667D-4406-40A9-9DD8-7FCA416E4110}" type="sibTrans" cxnId="{C9DE23AB-7143-4F3A-BE7F-B5AF07D3331E}">
      <dgm:prSet/>
      <dgm:spPr/>
      <dgm:t>
        <a:bodyPr/>
        <a:lstStyle/>
        <a:p>
          <a:endParaRPr lang="zh-CN" altLang="en-US"/>
        </a:p>
      </dgm:t>
    </dgm:pt>
    <dgm:pt modelId="{7A8C487A-BF31-4DCC-A50B-EB44519A9421}">
      <dgm:prSet/>
      <dgm:spPr/>
      <dgm:t>
        <a:bodyPr/>
        <a:lstStyle/>
        <a:p>
          <a:r>
            <a:rPr lang="zh-CN">
              <a:latin typeface="思源黑体" panose="020B0500000000000000" pitchFamily="34" charset="-122"/>
              <a:ea typeface="思源黑体" panose="020B0500000000000000" pitchFamily="34" charset="-122"/>
              <a:sym typeface="思源黑体" panose="020B0500000000000000" pitchFamily="34" charset="-122"/>
            </a:rPr>
            <a:t>物理因素，高温</a:t>
          </a:r>
          <a:r>
            <a:rPr lang="en-US" dirty="0">
              <a:latin typeface="思源黑体" panose="020B0500000000000000" pitchFamily="34" charset="-122"/>
              <a:ea typeface="思源黑体" panose="020B0500000000000000" pitchFamily="34" charset="-122"/>
              <a:sym typeface="思源黑体" panose="020B0500000000000000" pitchFamily="34" charset="-122"/>
            </a:rPr>
            <a:t>—</a:t>
          </a:r>
          <a:r>
            <a:rPr lang="zh-CN">
              <a:latin typeface="思源黑体" panose="020B0500000000000000" pitchFamily="34" charset="-122"/>
              <a:ea typeface="思源黑体" panose="020B0500000000000000" pitchFamily="34" charset="-122"/>
              <a:sym typeface="思源黑体" panose="020B0500000000000000" pitchFamily="34" charset="-122"/>
            </a:rPr>
            <a:t>引起中暑，震动</a:t>
          </a:r>
          <a:r>
            <a:rPr lang="en-US" dirty="0">
              <a:latin typeface="思源黑体" panose="020B0500000000000000" pitchFamily="34" charset="-122"/>
              <a:ea typeface="思源黑体" panose="020B0500000000000000" pitchFamily="34" charset="-122"/>
              <a:sym typeface="思源黑体" panose="020B0500000000000000" pitchFamily="34" charset="-122"/>
            </a:rPr>
            <a:t>—</a:t>
          </a:r>
          <a:r>
            <a:rPr lang="zh-CN">
              <a:latin typeface="思源黑体" panose="020B0500000000000000" pitchFamily="34" charset="-122"/>
              <a:ea typeface="思源黑体" panose="020B0500000000000000" pitchFamily="34" charset="-122"/>
              <a:sym typeface="思源黑体" panose="020B0500000000000000" pitchFamily="34" charset="-122"/>
            </a:rPr>
            <a:t>震动病、高气压、低气压（</a:t>
          </a:r>
          <a:r>
            <a:rPr lang="en-US" dirty="0">
              <a:latin typeface="思源黑体" panose="020B0500000000000000" pitchFamily="34" charset="-122"/>
              <a:ea typeface="思源黑体" panose="020B0500000000000000" pitchFamily="34" charset="-122"/>
              <a:sym typeface="思源黑体" panose="020B0500000000000000" pitchFamily="34" charset="-122"/>
            </a:rPr>
            <a:t>5</a:t>
          </a:r>
          <a:r>
            <a:rPr lang="zh-CN">
              <a:latin typeface="思源黑体" panose="020B0500000000000000" pitchFamily="34" charset="-122"/>
              <a:ea typeface="思源黑体" panose="020B0500000000000000" pitchFamily="34" charset="-122"/>
              <a:sym typeface="思源黑体" panose="020B0500000000000000" pitchFamily="34" charset="-122"/>
            </a:rPr>
            <a:t>种）</a:t>
          </a:r>
        </a:p>
      </dgm:t>
    </dgm:pt>
    <dgm:pt modelId="{3CBF29B6-FF92-423F-A803-8CB1EC65D02B}" type="parTrans" cxnId="{7793B43A-7B14-4AA7-B46E-0E1F8D69FB2C}">
      <dgm:prSet/>
      <dgm:spPr/>
      <dgm:t>
        <a:bodyPr/>
        <a:lstStyle/>
        <a:p>
          <a:endParaRPr lang="zh-CN" altLang="en-US"/>
        </a:p>
      </dgm:t>
    </dgm:pt>
    <dgm:pt modelId="{9BBE10B5-9BA5-4287-96AF-63C134730364}" type="sibTrans" cxnId="{7793B43A-7B14-4AA7-B46E-0E1F8D69FB2C}">
      <dgm:prSet/>
      <dgm:spPr/>
      <dgm:t>
        <a:bodyPr/>
        <a:lstStyle/>
        <a:p>
          <a:endParaRPr lang="zh-CN" altLang="en-US"/>
        </a:p>
      </dgm:t>
    </dgm:pt>
    <dgm:pt modelId="{2D861843-0712-4E72-8DEC-A96758701AB6}">
      <dgm:prSet/>
      <dgm:spPr/>
      <dgm:t>
        <a:bodyPr/>
        <a:lstStyle/>
        <a:p>
          <a:r>
            <a:rPr lang="zh-CN">
              <a:latin typeface="思源黑体" panose="020B0500000000000000" pitchFamily="34" charset="-122"/>
              <a:ea typeface="思源黑体" panose="020B0500000000000000" pitchFamily="34" charset="-122"/>
              <a:sym typeface="思源黑体" panose="020B0500000000000000" pitchFamily="34" charset="-122"/>
            </a:rPr>
            <a:t>放射性物质引起放射性疾病（</a:t>
          </a:r>
          <a:r>
            <a:rPr lang="en-US" dirty="0">
              <a:latin typeface="思源黑体" panose="020B0500000000000000" pitchFamily="34" charset="-122"/>
              <a:ea typeface="思源黑体" panose="020B0500000000000000" pitchFamily="34" charset="-122"/>
              <a:sym typeface="思源黑体" panose="020B0500000000000000" pitchFamily="34" charset="-122"/>
            </a:rPr>
            <a:t>10+</a:t>
          </a:r>
          <a:r>
            <a:rPr lang="zh-CN">
              <a:latin typeface="思源黑体" panose="020B0500000000000000" pitchFamily="34" charset="-122"/>
              <a:ea typeface="思源黑体" panose="020B0500000000000000" pitchFamily="34" charset="-122"/>
              <a:sym typeface="思源黑体" panose="020B0500000000000000" pitchFamily="34" charset="-122"/>
            </a:rPr>
            <a:t>其他）</a:t>
          </a:r>
        </a:p>
      </dgm:t>
    </dgm:pt>
    <dgm:pt modelId="{EADE7274-F6F6-4867-951E-771E1117D993}" type="parTrans" cxnId="{094CFBDF-F65E-498E-940B-4F5698BE3851}">
      <dgm:prSet/>
      <dgm:spPr/>
      <dgm:t>
        <a:bodyPr/>
        <a:lstStyle/>
        <a:p>
          <a:endParaRPr lang="zh-CN" altLang="en-US"/>
        </a:p>
      </dgm:t>
    </dgm:pt>
    <dgm:pt modelId="{DBBA53C2-7451-4C16-9403-602FD816DB74}" type="sibTrans" cxnId="{094CFBDF-F65E-498E-940B-4F5698BE3851}">
      <dgm:prSet/>
      <dgm:spPr/>
      <dgm:t>
        <a:bodyPr/>
        <a:lstStyle/>
        <a:p>
          <a:endParaRPr lang="zh-CN" altLang="en-US"/>
        </a:p>
      </dgm:t>
    </dgm:pt>
    <dgm:pt modelId="{3AAA4AFD-90C0-4AC1-8A43-EBBC62D59AE0}">
      <dgm:prSet/>
      <dgm:spPr/>
      <dgm:t>
        <a:bodyPr/>
        <a:lstStyle/>
        <a:p>
          <a:r>
            <a:rPr lang="zh-CN">
              <a:latin typeface="思源黑体" panose="020B0500000000000000" pitchFamily="34" charset="-122"/>
              <a:ea typeface="思源黑体" panose="020B0500000000000000" pitchFamily="34" charset="-122"/>
              <a:sym typeface="思源黑体" panose="020B0500000000000000" pitchFamily="34" charset="-122"/>
            </a:rPr>
            <a:t>导致职业性皮肤病的危害因素（</a:t>
          </a:r>
          <a:r>
            <a:rPr lang="en-US" dirty="0">
              <a:latin typeface="思源黑体" panose="020B0500000000000000" pitchFamily="34" charset="-122"/>
              <a:ea typeface="思源黑体" panose="020B0500000000000000" pitchFamily="34" charset="-122"/>
              <a:sym typeface="思源黑体" panose="020B0500000000000000" pitchFamily="34" charset="-122"/>
            </a:rPr>
            <a:t>7+</a:t>
          </a:r>
          <a:r>
            <a:rPr lang="zh-CN">
              <a:latin typeface="思源黑体" panose="020B0500000000000000" pitchFamily="34" charset="-122"/>
              <a:ea typeface="思源黑体" panose="020B0500000000000000" pitchFamily="34" charset="-122"/>
              <a:sym typeface="思源黑体" panose="020B0500000000000000" pitchFamily="34" charset="-122"/>
            </a:rPr>
            <a:t>其他）</a:t>
          </a:r>
        </a:p>
      </dgm:t>
    </dgm:pt>
    <dgm:pt modelId="{EEF3861B-3DD0-4623-9B9C-B55ECB538373}" type="parTrans" cxnId="{9E344F35-DA2B-4A6F-816F-4F07740A24FA}">
      <dgm:prSet/>
      <dgm:spPr/>
      <dgm:t>
        <a:bodyPr/>
        <a:lstStyle/>
        <a:p>
          <a:endParaRPr lang="zh-CN" altLang="en-US"/>
        </a:p>
      </dgm:t>
    </dgm:pt>
    <dgm:pt modelId="{51B384B6-45AB-4242-9BD5-DD1719064B88}" type="sibTrans" cxnId="{9E344F35-DA2B-4A6F-816F-4F07740A24FA}">
      <dgm:prSet/>
      <dgm:spPr/>
      <dgm:t>
        <a:bodyPr/>
        <a:lstStyle/>
        <a:p>
          <a:endParaRPr lang="zh-CN" altLang="en-US"/>
        </a:p>
      </dgm:t>
    </dgm:pt>
    <dgm:pt modelId="{B66F9F18-2B3D-499B-A5DC-BCE1BE7827B1}">
      <dgm:prSet/>
      <dgm:spPr/>
      <dgm:t>
        <a:bodyPr/>
        <a:lstStyle/>
        <a:p>
          <a:r>
            <a:rPr lang="zh-CN">
              <a:latin typeface="思源黑体" panose="020B0500000000000000" pitchFamily="34" charset="-122"/>
              <a:ea typeface="思源黑体" panose="020B0500000000000000" pitchFamily="34" charset="-122"/>
              <a:sym typeface="思源黑体" panose="020B0500000000000000" pitchFamily="34" charset="-122"/>
            </a:rPr>
            <a:t>导致职业性眼病的危害因素（三种）</a:t>
          </a:r>
        </a:p>
      </dgm:t>
    </dgm:pt>
    <dgm:pt modelId="{3E01A365-8332-40BF-89ED-47B17332F292}" type="parTrans" cxnId="{13ABF787-A593-459C-9AAF-4C55032617B9}">
      <dgm:prSet/>
      <dgm:spPr/>
      <dgm:t>
        <a:bodyPr/>
        <a:lstStyle/>
        <a:p>
          <a:endParaRPr lang="zh-CN" altLang="en-US"/>
        </a:p>
      </dgm:t>
    </dgm:pt>
    <dgm:pt modelId="{914BC1ED-44AD-40BA-82BA-FA26788863CF}" type="sibTrans" cxnId="{13ABF787-A593-459C-9AAF-4C55032617B9}">
      <dgm:prSet/>
      <dgm:spPr/>
      <dgm:t>
        <a:bodyPr/>
        <a:lstStyle/>
        <a:p>
          <a:endParaRPr lang="zh-CN" altLang="en-US"/>
        </a:p>
      </dgm:t>
    </dgm:pt>
    <dgm:pt modelId="{6A67B67C-A343-45A8-95CE-F0B1DE5C7AEB}">
      <dgm:prSet/>
      <dgm:spPr/>
      <dgm:t>
        <a:bodyPr/>
        <a:lstStyle/>
        <a:p>
          <a:r>
            <a:rPr lang="zh-CN">
              <a:latin typeface="思源黑体" panose="020B0500000000000000" pitchFamily="34" charset="-122"/>
              <a:ea typeface="思源黑体" panose="020B0500000000000000" pitchFamily="34" charset="-122"/>
              <a:sym typeface="思源黑体" panose="020B0500000000000000" pitchFamily="34" charset="-122"/>
            </a:rPr>
            <a:t>导致职业性耳鼻喉口腔疾病的危害因素（噪声、铬等） （</a:t>
          </a:r>
          <a:r>
            <a:rPr lang="en-US" dirty="0">
              <a:latin typeface="思源黑体" panose="020B0500000000000000" pitchFamily="34" charset="-122"/>
              <a:ea typeface="思源黑体" panose="020B0500000000000000" pitchFamily="34" charset="-122"/>
              <a:sym typeface="思源黑体" panose="020B0500000000000000" pitchFamily="34" charset="-122"/>
            </a:rPr>
            <a:t>3</a:t>
          </a:r>
          <a:r>
            <a:rPr lang="zh-CN">
              <a:latin typeface="思源黑体" panose="020B0500000000000000" pitchFamily="34" charset="-122"/>
              <a:ea typeface="思源黑体" panose="020B0500000000000000" pitchFamily="34" charset="-122"/>
              <a:sym typeface="思源黑体" panose="020B0500000000000000" pitchFamily="34" charset="-122"/>
            </a:rPr>
            <a:t>种）</a:t>
          </a:r>
        </a:p>
      </dgm:t>
    </dgm:pt>
    <dgm:pt modelId="{19CD3A4F-C2DC-4F57-A1A3-8757E046643B}" type="parTrans" cxnId="{8550CC18-2F2B-4839-9179-D71BBFF62A3B}">
      <dgm:prSet/>
      <dgm:spPr/>
      <dgm:t>
        <a:bodyPr/>
        <a:lstStyle/>
        <a:p>
          <a:endParaRPr lang="zh-CN" altLang="en-US"/>
        </a:p>
      </dgm:t>
    </dgm:pt>
    <dgm:pt modelId="{0DFCBFF4-268A-42EF-BA76-96BC12AF9AA1}" type="sibTrans" cxnId="{8550CC18-2F2B-4839-9179-D71BBFF62A3B}">
      <dgm:prSet/>
      <dgm:spPr/>
      <dgm:t>
        <a:bodyPr/>
        <a:lstStyle/>
        <a:p>
          <a:endParaRPr lang="zh-CN" altLang="en-US"/>
        </a:p>
      </dgm:t>
    </dgm:pt>
    <dgm:pt modelId="{734D892F-4B11-4370-9981-0F4F70C68DB1}">
      <dgm:prSet/>
      <dgm:spPr/>
      <dgm:t>
        <a:bodyPr/>
        <a:lstStyle/>
        <a:p>
          <a:r>
            <a:rPr lang="zh-CN">
              <a:latin typeface="思源黑体" panose="020B0500000000000000" pitchFamily="34" charset="-122"/>
              <a:ea typeface="思源黑体" panose="020B0500000000000000" pitchFamily="34" charset="-122"/>
              <a:sym typeface="思源黑体" panose="020B0500000000000000" pitchFamily="34" charset="-122"/>
            </a:rPr>
            <a:t>职业性肿瘤的职业病危害因素（</a:t>
          </a:r>
          <a:r>
            <a:rPr lang="en-US" dirty="0">
              <a:latin typeface="思源黑体" panose="020B0500000000000000" pitchFamily="34" charset="-122"/>
              <a:ea typeface="思源黑体" panose="020B0500000000000000" pitchFamily="34" charset="-122"/>
              <a:sym typeface="思源黑体" panose="020B0500000000000000" pitchFamily="34" charset="-122"/>
            </a:rPr>
            <a:t>8</a:t>
          </a:r>
          <a:r>
            <a:rPr lang="zh-CN">
              <a:latin typeface="思源黑体" panose="020B0500000000000000" pitchFamily="34" charset="-122"/>
              <a:ea typeface="思源黑体" panose="020B0500000000000000" pitchFamily="34" charset="-122"/>
              <a:sym typeface="思源黑体" panose="020B0500000000000000" pitchFamily="34" charset="-122"/>
            </a:rPr>
            <a:t>种）</a:t>
          </a:r>
        </a:p>
      </dgm:t>
    </dgm:pt>
    <dgm:pt modelId="{B8492387-168E-4F66-87E1-FE2794611999}" type="parTrans" cxnId="{1F8E3131-CC13-48F9-85DB-92BEBAB9C4AB}">
      <dgm:prSet/>
      <dgm:spPr/>
      <dgm:t>
        <a:bodyPr/>
        <a:lstStyle/>
        <a:p>
          <a:endParaRPr lang="zh-CN" altLang="en-US"/>
        </a:p>
      </dgm:t>
    </dgm:pt>
    <dgm:pt modelId="{8AA5D88D-F81A-4B1E-BD30-573825F93D90}" type="sibTrans" cxnId="{1F8E3131-CC13-48F9-85DB-92BEBAB9C4AB}">
      <dgm:prSet/>
      <dgm:spPr/>
      <dgm:t>
        <a:bodyPr/>
        <a:lstStyle/>
        <a:p>
          <a:endParaRPr lang="zh-CN" altLang="en-US"/>
        </a:p>
      </dgm:t>
    </dgm:pt>
    <dgm:pt modelId="{82ABAB2C-00DD-44DB-9DB7-755802527890}">
      <dgm:prSet/>
      <dgm:spPr/>
      <dgm:t>
        <a:bodyPr/>
        <a:lstStyle/>
        <a:p>
          <a:r>
            <a:rPr lang="zh-CN">
              <a:latin typeface="思源黑体" panose="020B0500000000000000" pitchFamily="34" charset="-122"/>
              <a:ea typeface="思源黑体" panose="020B0500000000000000" pitchFamily="34" charset="-122"/>
              <a:sym typeface="思源黑体" panose="020B0500000000000000" pitchFamily="34" charset="-122"/>
            </a:rPr>
            <a:t>其他职业病危害因素（</a:t>
          </a:r>
          <a:r>
            <a:rPr lang="en-US" dirty="0">
              <a:latin typeface="思源黑体" panose="020B0500000000000000" pitchFamily="34" charset="-122"/>
              <a:ea typeface="思源黑体" panose="020B0500000000000000" pitchFamily="34" charset="-122"/>
              <a:sym typeface="思源黑体" panose="020B0500000000000000" pitchFamily="34" charset="-122"/>
            </a:rPr>
            <a:t>5</a:t>
          </a:r>
          <a:r>
            <a:rPr lang="zh-CN">
              <a:latin typeface="思源黑体" panose="020B0500000000000000" pitchFamily="34" charset="-122"/>
              <a:ea typeface="思源黑体" panose="020B0500000000000000" pitchFamily="34" charset="-122"/>
              <a:sym typeface="思源黑体" panose="020B0500000000000000" pitchFamily="34" charset="-122"/>
            </a:rPr>
            <a:t>种）</a:t>
          </a:r>
        </a:p>
      </dgm:t>
    </dgm:pt>
    <dgm:pt modelId="{6E12896A-B056-4304-B5D5-7C975796E1DE}" type="parTrans" cxnId="{6113D73E-84DE-40B4-935D-CF3EDB04ADDC}">
      <dgm:prSet/>
      <dgm:spPr/>
      <dgm:t>
        <a:bodyPr/>
        <a:lstStyle/>
        <a:p>
          <a:endParaRPr lang="zh-CN" altLang="en-US"/>
        </a:p>
      </dgm:t>
    </dgm:pt>
    <dgm:pt modelId="{5E736DBA-B3A2-4AD1-8110-E6F66634F10A}" type="sibTrans" cxnId="{6113D73E-84DE-40B4-935D-CF3EDB04ADDC}">
      <dgm:prSet/>
      <dgm:spPr/>
      <dgm:t>
        <a:bodyPr/>
        <a:lstStyle/>
        <a:p>
          <a:endParaRPr lang="zh-CN" altLang="en-US"/>
        </a:p>
      </dgm:t>
    </dgm:pt>
    <dgm:pt modelId="{8A551DE4-B30D-4700-A9E6-A14BBE79A420}" type="pres">
      <dgm:prSet presAssocID="{D146A96B-5512-4B12-8642-16EE2763E493}" presName="Name0" presStyleCnt="0">
        <dgm:presLayoutVars>
          <dgm:dir/>
          <dgm:resizeHandles/>
        </dgm:presLayoutVars>
      </dgm:prSet>
      <dgm:spPr/>
    </dgm:pt>
    <dgm:pt modelId="{3CD7349D-0B1C-4951-9479-95030AA054E6}" type="pres">
      <dgm:prSet presAssocID="{08F073E6-57C4-48B9-801D-ACDC7283E7E8}" presName="compNode" presStyleCnt="0"/>
      <dgm:spPr/>
    </dgm:pt>
    <dgm:pt modelId="{E78463D2-026D-4201-BE93-D19F4DDADA16}" type="pres">
      <dgm:prSet presAssocID="{08F073E6-57C4-48B9-801D-ACDC7283E7E8}" presName="dummyConnPt" presStyleCnt="0"/>
      <dgm:spPr/>
    </dgm:pt>
    <dgm:pt modelId="{8F7E513C-6921-4BBD-A9DC-BC76E8F07B20}" type="pres">
      <dgm:prSet presAssocID="{08F073E6-57C4-48B9-801D-ACDC7283E7E8}" presName="node" presStyleLbl="node1" presStyleIdx="0" presStyleCnt="10">
        <dgm:presLayoutVars>
          <dgm:bulletEnabled val="1"/>
        </dgm:presLayoutVars>
      </dgm:prSet>
      <dgm:spPr/>
    </dgm:pt>
    <dgm:pt modelId="{222BA873-E83A-4461-9B42-34608BBEFC6D}" type="pres">
      <dgm:prSet presAssocID="{EB6CBBF1-47D8-443A-871D-D01E3E88E159}" presName="sibTrans" presStyleLbl="bgSibTrans2D1" presStyleIdx="0" presStyleCnt="9"/>
      <dgm:spPr/>
    </dgm:pt>
    <dgm:pt modelId="{65FF1F57-177A-4112-AAC2-8E19DA900721}" type="pres">
      <dgm:prSet presAssocID="{12570A28-FEAB-42A2-B0D8-6C33C02BF6E5}" presName="compNode" presStyleCnt="0"/>
      <dgm:spPr/>
    </dgm:pt>
    <dgm:pt modelId="{0E1216CA-B76A-4438-9130-1764E778C935}" type="pres">
      <dgm:prSet presAssocID="{12570A28-FEAB-42A2-B0D8-6C33C02BF6E5}" presName="dummyConnPt" presStyleCnt="0"/>
      <dgm:spPr/>
    </dgm:pt>
    <dgm:pt modelId="{CE4AEC74-007B-4614-8DA5-76D50BD3DEAA}" type="pres">
      <dgm:prSet presAssocID="{12570A28-FEAB-42A2-B0D8-6C33C02BF6E5}" presName="node" presStyleLbl="node1" presStyleIdx="1" presStyleCnt="10">
        <dgm:presLayoutVars>
          <dgm:bulletEnabled val="1"/>
        </dgm:presLayoutVars>
      </dgm:prSet>
      <dgm:spPr/>
    </dgm:pt>
    <dgm:pt modelId="{FF9F42F1-614B-4A0A-B6E2-5D571641CE35}" type="pres">
      <dgm:prSet presAssocID="{7B2D1699-BC31-4828-9727-1B73DA20CC39}" presName="sibTrans" presStyleLbl="bgSibTrans2D1" presStyleIdx="1" presStyleCnt="9"/>
      <dgm:spPr/>
    </dgm:pt>
    <dgm:pt modelId="{A79BB9D5-7E9C-4A66-8777-10571103FBF4}" type="pres">
      <dgm:prSet presAssocID="{A4156555-924F-4355-B2DD-7B0B392CE049}" presName="compNode" presStyleCnt="0"/>
      <dgm:spPr/>
    </dgm:pt>
    <dgm:pt modelId="{1D9F0F9F-AE5A-4B15-97D6-D2DB47273A08}" type="pres">
      <dgm:prSet presAssocID="{A4156555-924F-4355-B2DD-7B0B392CE049}" presName="dummyConnPt" presStyleCnt="0"/>
      <dgm:spPr/>
    </dgm:pt>
    <dgm:pt modelId="{5EB37659-C08B-4638-99BD-FEA7740A0126}" type="pres">
      <dgm:prSet presAssocID="{A4156555-924F-4355-B2DD-7B0B392CE049}" presName="node" presStyleLbl="node1" presStyleIdx="2" presStyleCnt="10">
        <dgm:presLayoutVars>
          <dgm:bulletEnabled val="1"/>
        </dgm:presLayoutVars>
      </dgm:prSet>
      <dgm:spPr/>
    </dgm:pt>
    <dgm:pt modelId="{C6C25565-80AE-419B-A5CC-5D114BAAC19D}" type="pres">
      <dgm:prSet presAssocID="{4B93667D-4406-40A9-9DD8-7FCA416E4110}" presName="sibTrans" presStyleLbl="bgSibTrans2D1" presStyleIdx="2" presStyleCnt="9"/>
      <dgm:spPr/>
    </dgm:pt>
    <dgm:pt modelId="{28B6A7C2-780D-4F3D-A499-468AFF7B558A}" type="pres">
      <dgm:prSet presAssocID="{7A8C487A-BF31-4DCC-A50B-EB44519A9421}" presName="compNode" presStyleCnt="0"/>
      <dgm:spPr/>
    </dgm:pt>
    <dgm:pt modelId="{EA99D1F8-5CD7-4A23-AD4E-3672D436CDAD}" type="pres">
      <dgm:prSet presAssocID="{7A8C487A-BF31-4DCC-A50B-EB44519A9421}" presName="dummyConnPt" presStyleCnt="0"/>
      <dgm:spPr/>
    </dgm:pt>
    <dgm:pt modelId="{27066E0F-7FA1-4C82-9E20-AA22836A6174}" type="pres">
      <dgm:prSet presAssocID="{7A8C487A-BF31-4DCC-A50B-EB44519A9421}" presName="node" presStyleLbl="node1" presStyleIdx="3" presStyleCnt="10">
        <dgm:presLayoutVars>
          <dgm:bulletEnabled val="1"/>
        </dgm:presLayoutVars>
      </dgm:prSet>
      <dgm:spPr/>
    </dgm:pt>
    <dgm:pt modelId="{3260209A-7957-46A3-88D6-BEE4B00A876D}" type="pres">
      <dgm:prSet presAssocID="{9BBE10B5-9BA5-4287-96AF-63C134730364}" presName="sibTrans" presStyleLbl="bgSibTrans2D1" presStyleIdx="3" presStyleCnt="9"/>
      <dgm:spPr/>
    </dgm:pt>
    <dgm:pt modelId="{59A69C5E-A2CB-49B4-9598-361A6B2E1449}" type="pres">
      <dgm:prSet presAssocID="{2D861843-0712-4E72-8DEC-A96758701AB6}" presName="compNode" presStyleCnt="0"/>
      <dgm:spPr/>
    </dgm:pt>
    <dgm:pt modelId="{D0484B7E-31C3-432A-AA07-741C00778E0F}" type="pres">
      <dgm:prSet presAssocID="{2D861843-0712-4E72-8DEC-A96758701AB6}" presName="dummyConnPt" presStyleCnt="0"/>
      <dgm:spPr/>
    </dgm:pt>
    <dgm:pt modelId="{B6D0BE76-E7A5-4E3C-BB9D-48B6B7CAE037}" type="pres">
      <dgm:prSet presAssocID="{2D861843-0712-4E72-8DEC-A96758701AB6}" presName="node" presStyleLbl="node1" presStyleIdx="4" presStyleCnt="10">
        <dgm:presLayoutVars>
          <dgm:bulletEnabled val="1"/>
        </dgm:presLayoutVars>
      </dgm:prSet>
      <dgm:spPr/>
    </dgm:pt>
    <dgm:pt modelId="{9B354B66-1E7C-45ED-8925-734B14DF7594}" type="pres">
      <dgm:prSet presAssocID="{DBBA53C2-7451-4C16-9403-602FD816DB74}" presName="sibTrans" presStyleLbl="bgSibTrans2D1" presStyleIdx="4" presStyleCnt="9"/>
      <dgm:spPr/>
    </dgm:pt>
    <dgm:pt modelId="{560EC421-3868-44B2-805F-4A692811E5E8}" type="pres">
      <dgm:prSet presAssocID="{3AAA4AFD-90C0-4AC1-8A43-EBBC62D59AE0}" presName="compNode" presStyleCnt="0"/>
      <dgm:spPr/>
    </dgm:pt>
    <dgm:pt modelId="{04F96F29-9EDF-4620-83FC-F5AF8A296EF5}" type="pres">
      <dgm:prSet presAssocID="{3AAA4AFD-90C0-4AC1-8A43-EBBC62D59AE0}" presName="dummyConnPt" presStyleCnt="0"/>
      <dgm:spPr/>
    </dgm:pt>
    <dgm:pt modelId="{11B66B57-8747-44F6-A2DA-5D17C2F5D3D7}" type="pres">
      <dgm:prSet presAssocID="{3AAA4AFD-90C0-4AC1-8A43-EBBC62D59AE0}" presName="node" presStyleLbl="node1" presStyleIdx="5" presStyleCnt="10">
        <dgm:presLayoutVars>
          <dgm:bulletEnabled val="1"/>
        </dgm:presLayoutVars>
      </dgm:prSet>
      <dgm:spPr/>
    </dgm:pt>
    <dgm:pt modelId="{F5EDA681-8D69-48B2-B088-8DC68DD1531C}" type="pres">
      <dgm:prSet presAssocID="{51B384B6-45AB-4242-9BD5-DD1719064B88}" presName="sibTrans" presStyleLbl="bgSibTrans2D1" presStyleIdx="5" presStyleCnt="9"/>
      <dgm:spPr/>
    </dgm:pt>
    <dgm:pt modelId="{08BCBD6C-163D-4151-BB0A-687F40F8780D}" type="pres">
      <dgm:prSet presAssocID="{B66F9F18-2B3D-499B-A5DC-BCE1BE7827B1}" presName="compNode" presStyleCnt="0"/>
      <dgm:spPr/>
    </dgm:pt>
    <dgm:pt modelId="{E15B7325-6EDC-447A-BA8B-9A494D60DD33}" type="pres">
      <dgm:prSet presAssocID="{B66F9F18-2B3D-499B-A5DC-BCE1BE7827B1}" presName="dummyConnPt" presStyleCnt="0"/>
      <dgm:spPr/>
    </dgm:pt>
    <dgm:pt modelId="{CD60EF9E-A2DC-4C5B-BDAE-159A76BBD0EA}" type="pres">
      <dgm:prSet presAssocID="{B66F9F18-2B3D-499B-A5DC-BCE1BE7827B1}" presName="node" presStyleLbl="node1" presStyleIdx="6" presStyleCnt="10">
        <dgm:presLayoutVars>
          <dgm:bulletEnabled val="1"/>
        </dgm:presLayoutVars>
      </dgm:prSet>
      <dgm:spPr/>
    </dgm:pt>
    <dgm:pt modelId="{5DEE50BB-4525-497B-A766-F9E35F7F16BB}" type="pres">
      <dgm:prSet presAssocID="{914BC1ED-44AD-40BA-82BA-FA26788863CF}" presName="sibTrans" presStyleLbl="bgSibTrans2D1" presStyleIdx="6" presStyleCnt="9"/>
      <dgm:spPr/>
    </dgm:pt>
    <dgm:pt modelId="{6DA7A15F-7E29-4398-A522-619F89FA5B47}" type="pres">
      <dgm:prSet presAssocID="{6A67B67C-A343-45A8-95CE-F0B1DE5C7AEB}" presName="compNode" presStyleCnt="0"/>
      <dgm:spPr/>
    </dgm:pt>
    <dgm:pt modelId="{E7662064-2A19-4CF3-8E9B-0149A36CF886}" type="pres">
      <dgm:prSet presAssocID="{6A67B67C-A343-45A8-95CE-F0B1DE5C7AEB}" presName="dummyConnPt" presStyleCnt="0"/>
      <dgm:spPr/>
    </dgm:pt>
    <dgm:pt modelId="{D3CD0713-3549-4016-9960-575A0DA4497C}" type="pres">
      <dgm:prSet presAssocID="{6A67B67C-A343-45A8-95CE-F0B1DE5C7AEB}" presName="node" presStyleLbl="node1" presStyleIdx="7" presStyleCnt="10">
        <dgm:presLayoutVars>
          <dgm:bulletEnabled val="1"/>
        </dgm:presLayoutVars>
      </dgm:prSet>
      <dgm:spPr/>
    </dgm:pt>
    <dgm:pt modelId="{993921E4-1F5F-4BE1-9043-05971C6012BC}" type="pres">
      <dgm:prSet presAssocID="{0DFCBFF4-268A-42EF-BA76-96BC12AF9AA1}" presName="sibTrans" presStyleLbl="bgSibTrans2D1" presStyleIdx="7" presStyleCnt="9"/>
      <dgm:spPr/>
    </dgm:pt>
    <dgm:pt modelId="{86B5F3EC-6F01-4BCB-8B7B-A466074F1FA2}" type="pres">
      <dgm:prSet presAssocID="{734D892F-4B11-4370-9981-0F4F70C68DB1}" presName="compNode" presStyleCnt="0"/>
      <dgm:spPr/>
    </dgm:pt>
    <dgm:pt modelId="{5768C3DF-D252-4CE6-B081-4C85908DD25A}" type="pres">
      <dgm:prSet presAssocID="{734D892F-4B11-4370-9981-0F4F70C68DB1}" presName="dummyConnPt" presStyleCnt="0"/>
      <dgm:spPr/>
    </dgm:pt>
    <dgm:pt modelId="{656FCD70-8D77-465D-9BD1-F0ABCBDFBF5C}" type="pres">
      <dgm:prSet presAssocID="{734D892F-4B11-4370-9981-0F4F70C68DB1}" presName="node" presStyleLbl="node1" presStyleIdx="8" presStyleCnt="10">
        <dgm:presLayoutVars>
          <dgm:bulletEnabled val="1"/>
        </dgm:presLayoutVars>
      </dgm:prSet>
      <dgm:spPr/>
    </dgm:pt>
    <dgm:pt modelId="{07E499C4-663D-4126-973C-1DABC6E4E9E6}" type="pres">
      <dgm:prSet presAssocID="{8AA5D88D-F81A-4B1E-BD30-573825F93D90}" presName="sibTrans" presStyleLbl="bgSibTrans2D1" presStyleIdx="8" presStyleCnt="9"/>
      <dgm:spPr/>
    </dgm:pt>
    <dgm:pt modelId="{B56C9EB8-BC96-44CF-B7A3-A889E7C98EE3}" type="pres">
      <dgm:prSet presAssocID="{82ABAB2C-00DD-44DB-9DB7-755802527890}" presName="compNode" presStyleCnt="0"/>
      <dgm:spPr/>
    </dgm:pt>
    <dgm:pt modelId="{E339ACF2-DA28-4167-A6C0-1DA3FC4A3717}" type="pres">
      <dgm:prSet presAssocID="{82ABAB2C-00DD-44DB-9DB7-755802527890}" presName="dummyConnPt" presStyleCnt="0"/>
      <dgm:spPr/>
    </dgm:pt>
    <dgm:pt modelId="{8A6E90AD-12BF-49C6-9709-009775D6FEA6}" type="pres">
      <dgm:prSet presAssocID="{82ABAB2C-00DD-44DB-9DB7-755802527890}" presName="node" presStyleLbl="node1" presStyleIdx="9" presStyleCnt="10">
        <dgm:presLayoutVars>
          <dgm:bulletEnabled val="1"/>
        </dgm:presLayoutVars>
      </dgm:prSet>
      <dgm:spPr/>
    </dgm:pt>
  </dgm:ptLst>
  <dgm:cxnLst>
    <dgm:cxn modelId="{E602080B-EFFB-44C1-9D78-B686B433BFE9}" type="presOf" srcId="{82ABAB2C-00DD-44DB-9DB7-755802527890}" destId="{8A6E90AD-12BF-49C6-9709-009775D6FEA6}" srcOrd="0" destOrd="0" presId="urn:microsoft.com/office/officeart/2005/8/layout/bProcess4"/>
    <dgm:cxn modelId="{2F999B18-F8F1-4ED9-ADD3-65D35469D5C0}" type="presOf" srcId="{EB6CBBF1-47D8-443A-871D-D01E3E88E159}" destId="{222BA873-E83A-4461-9B42-34608BBEFC6D}" srcOrd="0" destOrd="0" presId="urn:microsoft.com/office/officeart/2005/8/layout/bProcess4"/>
    <dgm:cxn modelId="{8550CC18-2F2B-4839-9179-D71BBFF62A3B}" srcId="{D146A96B-5512-4B12-8642-16EE2763E493}" destId="{6A67B67C-A343-45A8-95CE-F0B1DE5C7AEB}" srcOrd="7" destOrd="0" parTransId="{19CD3A4F-C2DC-4F57-A1A3-8757E046643B}" sibTransId="{0DFCBFF4-268A-42EF-BA76-96BC12AF9AA1}"/>
    <dgm:cxn modelId="{1F8E3131-CC13-48F9-85DB-92BEBAB9C4AB}" srcId="{D146A96B-5512-4B12-8642-16EE2763E493}" destId="{734D892F-4B11-4370-9981-0F4F70C68DB1}" srcOrd="8" destOrd="0" parTransId="{B8492387-168E-4F66-87E1-FE2794611999}" sibTransId="{8AA5D88D-F81A-4B1E-BD30-573825F93D90}"/>
    <dgm:cxn modelId="{9E344F35-DA2B-4A6F-816F-4F07740A24FA}" srcId="{D146A96B-5512-4B12-8642-16EE2763E493}" destId="{3AAA4AFD-90C0-4AC1-8A43-EBBC62D59AE0}" srcOrd="5" destOrd="0" parTransId="{EEF3861B-3DD0-4623-9B9C-B55ECB538373}" sibTransId="{51B384B6-45AB-4242-9BD5-DD1719064B88}"/>
    <dgm:cxn modelId="{7793B43A-7B14-4AA7-B46E-0E1F8D69FB2C}" srcId="{D146A96B-5512-4B12-8642-16EE2763E493}" destId="{7A8C487A-BF31-4DCC-A50B-EB44519A9421}" srcOrd="3" destOrd="0" parTransId="{3CBF29B6-FF92-423F-A803-8CB1EC65D02B}" sibTransId="{9BBE10B5-9BA5-4287-96AF-63C134730364}"/>
    <dgm:cxn modelId="{6113D73E-84DE-40B4-935D-CF3EDB04ADDC}" srcId="{D146A96B-5512-4B12-8642-16EE2763E493}" destId="{82ABAB2C-00DD-44DB-9DB7-755802527890}" srcOrd="9" destOrd="0" parTransId="{6E12896A-B056-4304-B5D5-7C975796E1DE}" sibTransId="{5E736DBA-B3A2-4AD1-8110-E6F66634F10A}"/>
    <dgm:cxn modelId="{8996A947-A570-49B8-8303-D03E49257A6C}" type="presOf" srcId="{DBBA53C2-7451-4C16-9403-602FD816DB74}" destId="{9B354B66-1E7C-45ED-8925-734B14DF7594}" srcOrd="0" destOrd="0" presId="urn:microsoft.com/office/officeart/2005/8/layout/bProcess4"/>
    <dgm:cxn modelId="{7478EE4A-338C-4C11-8467-EDEB7D9DAFED}" type="presOf" srcId="{0DFCBFF4-268A-42EF-BA76-96BC12AF9AA1}" destId="{993921E4-1F5F-4BE1-9043-05971C6012BC}" srcOrd="0" destOrd="0" presId="urn:microsoft.com/office/officeart/2005/8/layout/bProcess4"/>
    <dgm:cxn modelId="{CE5A9A4C-7B87-4DDD-B496-F387154493E6}" srcId="{D146A96B-5512-4B12-8642-16EE2763E493}" destId="{08F073E6-57C4-48B9-801D-ACDC7283E7E8}" srcOrd="0" destOrd="0" parTransId="{C3C47721-0675-42B7-9F10-88498C994D68}" sibTransId="{EB6CBBF1-47D8-443A-871D-D01E3E88E159}"/>
    <dgm:cxn modelId="{46A1BC4E-0B68-46AB-B85F-1DB3D1A9C8E7}" type="presOf" srcId="{9BBE10B5-9BA5-4287-96AF-63C134730364}" destId="{3260209A-7957-46A3-88D6-BEE4B00A876D}" srcOrd="0" destOrd="0" presId="urn:microsoft.com/office/officeart/2005/8/layout/bProcess4"/>
    <dgm:cxn modelId="{99B1C470-86EA-4415-BF24-1794AEE1B592}" type="presOf" srcId="{B66F9F18-2B3D-499B-A5DC-BCE1BE7827B1}" destId="{CD60EF9E-A2DC-4C5B-BDAE-159A76BBD0EA}" srcOrd="0" destOrd="0" presId="urn:microsoft.com/office/officeart/2005/8/layout/bProcess4"/>
    <dgm:cxn modelId="{D22A1276-1595-47D4-A47B-45C5CB6BC205}" type="presOf" srcId="{7B2D1699-BC31-4828-9727-1B73DA20CC39}" destId="{FF9F42F1-614B-4A0A-B6E2-5D571641CE35}" srcOrd="0" destOrd="0" presId="urn:microsoft.com/office/officeart/2005/8/layout/bProcess4"/>
    <dgm:cxn modelId="{A549645A-8CDD-4C60-B23F-EEAFFA17F692}" type="presOf" srcId="{4B93667D-4406-40A9-9DD8-7FCA416E4110}" destId="{C6C25565-80AE-419B-A5CC-5D114BAAC19D}" srcOrd="0" destOrd="0" presId="urn:microsoft.com/office/officeart/2005/8/layout/bProcess4"/>
    <dgm:cxn modelId="{243B637B-4049-4AF0-93A1-910BB622E54F}" type="presOf" srcId="{914BC1ED-44AD-40BA-82BA-FA26788863CF}" destId="{5DEE50BB-4525-497B-A766-F9E35F7F16BB}" srcOrd="0" destOrd="0" presId="urn:microsoft.com/office/officeart/2005/8/layout/bProcess4"/>
    <dgm:cxn modelId="{13ABF787-A593-459C-9AAF-4C55032617B9}" srcId="{D146A96B-5512-4B12-8642-16EE2763E493}" destId="{B66F9F18-2B3D-499B-A5DC-BCE1BE7827B1}" srcOrd="6" destOrd="0" parTransId="{3E01A365-8332-40BF-89ED-47B17332F292}" sibTransId="{914BC1ED-44AD-40BA-82BA-FA26788863CF}"/>
    <dgm:cxn modelId="{60CAD596-2D38-4110-82AF-FEDFE34B581D}" type="presOf" srcId="{D146A96B-5512-4B12-8642-16EE2763E493}" destId="{8A551DE4-B30D-4700-A9E6-A14BBE79A420}" srcOrd="0" destOrd="0" presId="urn:microsoft.com/office/officeart/2005/8/layout/bProcess4"/>
    <dgm:cxn modelId="{6B44FFA7-3E98-4222-872B-E492621B673A}" srcId="{D146A96B-5512-4B12-8642-16EE2763E493}" destId="{12570A28-FEAB-42A2-B0D8-6C33C02BF6E5}" srcOrd="1" destOrd="0" parTransId="{6044C279-A73E-4FC2-8266-8AF4E2AB188D}" sibTransId="{7B2D1699-BC31-4828-9727-1B73DA20CC39}"/>
    <dgm:cxn modelId="{C9DE23AB-7143-4F3A-BE7F-B5AF07D3331E}" srcId="{D146A96B-5512-4B12-8642-16EE2763E493}" destId="{A4156555-924F-4355-B2DD-7B0B392CE049}" srcOrd="2" destOrd="0" parTransId="{9E2BB7AA-0A0F-4002-8CA6-78AF9A5CC611}" sibTransId="{4B93667D-4406-40A9-9DD8-7FCA416E4110}"/>
    <dgm:cxn modelId="{27B763B2-C702-43FF-B7C9-1A8CE6E31FF3}" type="presOf" srcId="{2D861843-0712-4E72-8DEC-A96758701AB6}" destId="{B6D0BE76-E7A5-4E3C-BB9D-48B6B7CAE037}" srcOrd="0" destOrd="0" presId="urn:microsoft.com/office/officeart/2005/8/layout/bProcess4"/>
    <dgm:cxn modelId="{619DADB2-3BB6-4894-A787-6E2720686F4C}" type="presOf" srcId="{6A67B67C-A343-45A8-95CE-F0B1DE5C7AEB}" destId="{D3CD0713-3549-4016-9960-575A0DA4497C}" srcOrd="0" destOrd="0" presId="urn:microsoft.com/office/officeart/2005/8/layout/bProcess4"/>
    <dgm:cxn modelId="{EA7259B8-63E2-47C2-8206-FEEEC89B66D9}" type="presOf" srcId="{12570A28-FEAB-42A2-B0D8-6C33C02BF6E5}" destId="{CE4AEC74-007B-4614-8DA5-76D50BD3DEAA}" srcOrd="0" destOrd="0" presId="urn:microsoft.com/office/officeart/2005/8/layout/bProcess4"/>
    <dgm:cxn modelId="{507275C5-FD79-42D8-A493-5026BB7C0671}" type="presOf" srcId="{51B384B6-45AB-4242-9BD5-DD1719064B88}" destId="{F5EDA681-8D69-48B2-B088-8DC68DD1531C}" srcOrd="0" destOrd="0" presId="urn:microsoft.com/office/officeart/2005/8/layout/bProcess4"/>
    <dgm:cxn modelId="{EEBACECB-ED26-47EE-83D3-485F77B5A6EA}" type="presOf" srcId="{3AAA4AFD-90C0-4AC1-8A43-EBBC62D59AE0}" destId="{11B66B57-8747-44F6-A2DA-5D17C2F5D3D7}" srcOrd="0" destOrd="0" presId="urn:microsoft.com/office/officeart/2005/8/layout/bProcess4"/>
    <dgm:cxn modelId="{BD59C6D9-3C08-4CB5-846B-79FCF4F96FFC}" type="presOf" srcId="{A4156555-924F-4355-B2DD-7B0B392CE049}" destId="{5EB37659-C08B-4638-99BD-FEA7740A0126}" srcOrd="0" destOrd="0" presId="urn:microsoft.com/office/officeart/2005/8/layout/bProcess4"/>
    <dgm:cxn modelId="{094CFBDF-F65E-498E-940B-4F5698BE3851}" srcId="{D146A96B-5512-4B12-8642-16EE2763E493}" destId="{2D861843-0712-4E72-8DEC-A96758701AB6}" srcOrd="4" destOrd="0" parTransId="{EADE7274-F6F6-4867-951E-771E1117D993}" sibTransId="{DBBA53C2-7451-4C16-9403-602FD816DB74}"/>
    <dgm:cxn modelId="{956CD9E8-76B5-4DFA-B796-406C411913E1}" type="presOf" srcId="{8AA5D88D-F81A-4B1E-BD30-573825F93D90}" destId="{07E499C4-663D-4126-973C-1DABC6E4E9E6}" srcOrd="0" destOrd="0" presId="urn:microsoft.com/office/officeart/2005/8/layout/bProcess4"/>
    <dgm:cxn modelId="{EC3BE5ED-E137-459B-B1FD-4743675DC4E7}" type="presOf" srcId="{7A8C487A-BF31-4DCC-A50B-EB44519A9421}" destId="{27066E0F-7FA1-4C82-9E20-AA22836A6174}" srcOrd="0" destOrd="0" presId="urn:microsoft.com/office/officeart/2005/8/layout/bProcess4"/>
    <dgm:cxn modelId="{AA1880F2-1FBC-4DCA-AA72-FD316AF37E6B}" type="presOf" srcId="{08F073E6-57C4-48B9-801D-ACDC7283E7E8}" destId="{8F7E513C-6921-4BBD-A9DC-BC76E8F07B20}" srcOrd="0" destOrd="0" presId="urn:microsoft.com/office/officeart/2005/8/layout/bProcess4"/>
    <dgm:cxn modelId="{B68171FA-F938-4863-BABE-1B3B34AE7599}" type="presOf" srcId="{734D892F-4B11-4370-9981-0F4F70C68DB1}" destId="{656FCD70-8D77-465D-9BD1-F0ABCBDFBF5C}" srcOrd="0" destOrd="0" presId="urn:microsoft.com/office/officeart/2005/8/layout/bProcess4"/>
    <dgm:cxn modelId="{3A00CD4A-DC6F-4177-AED6-91C6CC89BD8D}" type="presParOf" srcId="{8A551DE4-B30D-4700-A9E6-A14BBE79A420}" destId="{3CD7349D-0B1C-4951-9479-95030AA054E6}" srcOrd="0" destOrd="0" presId="urn:microsoft.com/office/officeart/2005/8/layout/bProcess4"/>
    <dgm:cxn modelId="{C25804B1-7C55-475F-8381-6701866DDA4F}" type="presParOf" srcId="{3CD7349D-0B1C-4951-9479-95030AA054E6}" destId="{E78463D2-026D-4201-BE93-D19F4DDADA16}" srcOrd="0" destOrd="0" presId="urn:microsoft.com/office/officeart/2005/8/layout/bProcess4"/>
    <dgm:cxn modelId="{1F3B0555-BE3C-43CD-8F96-6C5A7CC4954C}" type="presParOf" srcId="{3CD7349D-0B1C-4951-9479-95030AA054E6}" destId="{8F7E513C-6921-4BBD-A9DC-BC76E8F07B20}" srcOrd="1" destOrd="0" presId="urn:microsoft.com/office/officeart/2005/8/layout/bProcess4"/>
    <dgm:cxn modelId="{1361E628-A74B-4F2A-9C1B-3036E43CE01B}" type="presParOf" srcId="{8A551DE4-B30D-4700-A9E6-A14BBE79A420}" destId="{222BA873-E83A-4461-9B42-34608BBEFC6D}" srcOrd="1" destOrd="0" presId="urn:microsoft.com/office/officeart/2005/8/layout/bProcess4"/>
    <dgm:cxn modelId="{77C1A2D1-43DF-493D-BB9D-E6C6A116718F}" type="presParOf" srcId="{8A551DE4-B30D-4700-A9E6-A14BBE79A420}" destId="{65FF1F57-177A-4112-AAC2-8E19DA900721}" srcOrd="2" destOrd="0" presId="urn:microsoft.com/office/officeart/2005/8/layout/bProcess4"/>
    <dgm:cxn modelId="{6F957EC5-6123-4192-8725-553E16212A37}" type="presParOf" srcId="{65FF1F57-177A-4112-AAC2-8E19DA900721}" destId="{0E1216CA-B76A-4438-9130-1764E778C935}" srcOrd="0" destOrd="0" presId="urn:microsoft.com/office/officeart/2005/8/layout/bProcess4"/>
    <dgm:cxn modelId="{2E3C86B7-4EA7-4931-81AF-1A091E05DB04}" type="presParOf" srcId="{65FF1F57-177A-4112-AAC2-8E19DA900721}" destId="{CE4AEC74-007B-4614-8DA5-76D50BD3DEAA}" srcOrd="1" destOrd="0" presId="urn:microsoft.com/office/officeart/2005/8/layout/bProcess4"/>
    <dgm:cxn modelId="{AC27B428-90F1-4ECB-86E5-2A5E1D1D41E8}" type="presParOf" srcId="{8A551DE4-B30D-4700-A9E6-A14BBE79A420}" destId="{FF9F42F1-614B-4A0A-B6E2-5D571641CE35}" srcOrd="3" destOrd="0" presId="urn:microsoft.com/office/officeart/2005/8/layout/bProcess4"/>
    <dgm:cxn modelId="{9F6998C0-F351-4D79-852A-9FA5378F210A}" type="presParOf" srcId="{8A551DE4-B30D-4700-A9E6-A14BBE79A420}" destId="{A79BB9D5-7E9C-4A66-8777-10571103FBF4}" srcOrd="4" destOrd="0" presId="urn:microsoft.com/office/officeart/2005/8/layout/bProcess4"/>
    <dgm:cxn modelId="{08E7C14A-4A1C-43ED-B8DF-1644FC1C2B66}" type="presParOf" srcId="{A79BB9D5-7E9C-4A66-8777-10571103FBF4}" destId="{1D9F0F9F-AE5A-4B15-97D6-D2DB47273A08}" srcOrd="0" destOrd="0" presId="urn:microsoft.com/office/officeart/2005/8/layout/bProcess4"/>
    <dgm:cxn modelId="{704BE005-B484-42E3-8215-662C466ABAA9}" type="presParOf" srcId="{A79BB9D5-7E9C-4A66-8777-10571103FBF4}" destId="{5EB37659-C08B-4638-99BD-FEA7740A0126}" srcOrd="1" destOrd="0" presId="urn:microsoft.com/office/officeart/2005/8/layout/bProcess4"/>
    <dgm:cxn modelId="{C65E394D-42BE-4482-A700-7BA4B72B16AB}" type="presParOf" srcId="{8A551DE4-B30D-4700-A9E6-A14BBE79A420}" destId="{C6C25565-80AE-419B-A5CC-5D114BAAC19D}" srcOrd="5" destOrd="0" presId="urn:microsoft.com/office/officeart/2005/8/layout/bProcess4"/>
    <dgm:cxn modelId="{872F0CBD-B633-4458-BB19-4CF218149653}" type="presParOf" srcId="{8A551DE4-B30D-4700-A9E6-A14BBE79A420}" destId="{28B6A7C2-780D-4F3D-A499-468AFF7B558A}" srcOrd="6" destOrd="0" presId="urn:microsoft.com/office/officeart/2005/8/layout/bProcess4"/>
    <dgm:cxn modelId="{553EAA5C-16AC-41A6-9EC3-E79F5F811948}" type="presParOf" srcId="{28B6A7C2-780D-4F3D-A499-468AFF7B558A}" destId="{EA99D1F8-5CD7-4A23-AD4E-3672D436CDAD}" srcOrd="0" destOrd="0" presId="urn:microsoft.com/office/officeart/2005/8/layout/bProcess4"/>
    <dgm:cxn modelId="{43D222FA-5EC2-48E0-A86D-2E5D5D0ABA62}" type="presParOf" srcId="{28B6A7C2-780D-4F3D-A499-468AFF7B558A}" destId="{27066E0F-7FA1-4C82-9E20-AA22836A6174}" srcOrd="1" destOrd="0" presId="urn:microsoft.com/office/officeart/2005/8/layout/bProcess4"/>
    <dgm:cxn modelId="{991ED45E-AE1D-41A9-A088-6B5D22F51A03}" type="presParOf" srcId="{8A551DE4-B30D-4700-A9E6-A14BBE79A420}" destId="{3260209A-7957-46A3-88D6-BEE4B00A876D}" srcOrd="7" destOrd="0" presId="urn:microsoft.com/office/officeart/2005/8/layout/bProcess4"/>
    <dgm:cxn modelId="{8EC2EF08-EC06-41C9-BB51-314DBA465A27}" type="presParOf" srcId="{8A551DE4-B30D-4700-A9E6-A14BBE79A420}" destId="{59A69C5E-A2CB-49B4-9598-361A6B2E1449}" srcOrd="8" destOrd="0" presId="urn:microsoft.com/office/officeart/2005/8/layout/bProcess4"/>
    <dgm:cxn modelId="{1F44A904-B9D8-4015-9B44-92F0A8744FA8}" type="presParOf" srcId="{59A69C5E-A2CB-49B4-9598-361A6B2E1449}" destId="{D0484B7E-31C3-432A-AA07-741C00778E0F}" srcOrd="0" destOrd="0" presId="urn:microsoft.com/office/officeart/2005/8/layout/bProcess4"/>
    <dgm:cxn modelId="{FC1A5F8D-0AAD-4C72-9713-B388E07F1EB3}" type="presParOf" srcId="{59A69C5E-A2CB-49B4-9598-361A6B2E1449}" destId="{B6D0BE76-E7A5-4E3C-BB9D-48B6B7CAE037}" srcOrd="1" destOrd="0" presId="urn:microsoft.com/office/officeart/2005/8/layout/bProcess4"/>
    <dgm:cxn modelId="{D266D3C1-FF8C-41DC-8EE3-36F44C7C7D67}" type="presParOf" srcId="{8A551DE4-B30D-4700-A9E6-A14BBE79A420}" destId="{9B354B66-1E7C-45ED-8925-734B14DF7594}" srcOrd="9" destOrd="0" presId="urn:microsoft.com/office/officeart/2005/8/layout/bProcess4"/>
    <dgm:cxn modelId="{521B8011-4083-42AF-BE93-C4A5EFD8C435}" type="presParOf" srcId="{8A551DE4-B30D-4700-A9E6-A14BBE79A420}" destId="{560EC421-3868-44B2-805F-4A692811E5E8}" srcOrd="10" destOrd="0" presId="urn:microsoft.com/office/officeart/2005/8/layout/bProcess4"/>
    <dgm:cxn modelId="{A49372E3-58E4-4B1A-BC7E-677DEE34C9D3}" type="presParOf" srcId="{560EC421-3868-44B2-805F-4A692811E5E8}" destId="{04F96F29-9EDF-4620-83FC-F5AF8A296EF5}" srcOrd="0" destOrd="0" presId="urn:microsoft.com/office/officeart/2005/8/layout/bProcess4"/>
    <dgm:cxn modelId="{5FC9979E-72A3-4414-915D-A2651A016502}" type="presParOf" srcId="{560EC421-3868-44B2-805F-4A692811E5E8}" destId="{11B66B57-8747-44F6-A2DA-5D17C2F5D3D7}" srcOrd="1" destOrd="0" presId="urn:microsoft.com/office/officeart/2005/8/layout/bProcess4"/>
    <dgm:cxn modelId="{3D435B0D-38DE-48AF-B9B9-D3C6B32A0E75}" type="presParOf" srcId="{8A551DE4-B30D-4700-A9E6-A14BBE79A420}" destId="{F5EDA681-8D69-48B2-B088-8DC68DD1531C}" srcOrd="11" destOrd="0" presId="urn:microsoft.com/office/officeart/2005/8/layout/bProcess4"/>
    <dgm:cxn modelId="{C763627D-52E5-446D-BD48-72437358F527}" type="presParOf" srcId="{8A551DE4-B30D-4700-A9E6-A14BBE79A420}" destId="{08BCBD6C-163D-4151-BB0A-687F40F8780D}" srcOrd="12" destOrd="0" presId="urn:microsoft.com/office/officeart/2005/8/layout/bProcess4"/>
    <dgm:cxn modelId="{EF32D189-FDA9-472B-8B20-74FF02FB6341}" type="presParOf" srcId="{08BCBD6C-163D-4151-BB0A-687F40F8780D}" destId="{E15B7325-6EDC-447A-BA8B-9A494D60DD33}" srcOrd="0" destOrd="0" presId="urn:microsoft.com/office/officeart/2005/8/layout/bProcess4"/>
    <dgm:cxn modelId="{821312D6-AFEA-40CE-9C50-EFDF0118B5DB}" type="presParOf" srcId="{08BCBD6C-163D-4151-BB0A-687F40F8780D}" destId="{CD60EF9E-A2DC-4C5B-BDAE-159A76BBD0EA}" srcOrd="1" destOrd="0" presId="urn:microsoft.com/office/officeart/2005/8/layout/bProcess4"/>
    <dgm:cxn modelId="{91396C22-7F84-496C-9DCD-96AE6C2468B6}" type="presParOf" srcId="{8A551DE4-B30D-4700-A9E6-A14BBE79A420}" destId="{5DEE50BB-4525-497B-A766-F9E35F7F16BB}" srcOrd="13" destOrd="0" presId="urn:microsoft.com/office/officeart/2005/8/layout/bProcess4"/>
    <dgm:cxn modelId="{C685D477-E8AB-4AE5-8BAF-9AE68D7A6B33}" type="presParOf" srcId="{8A551DE4-B30D-4700-A9E6-A14BBE79A420}" destId="{6DA7A15F-7E29-4398-A522-619F89FA5B47}" srcOrd="14" destOrd="0" presId="urn:microsoft.com/office/officeart/2005/8/layout/bProcess4"/>
    <dgm:cxn modelId="{86BA1802-5F44-4D1B-8FC5-C1ECD7CD3A2E}" type="presParOf" srcId="{6DA7A15F-7E29-4398-A522-619F89FA5B47}" destId="{E7662064-2A19-4CF3-8E9B-0149A36CF886}" srcOrd="0" destOrd="0" presId="urn:microsoft.com/office/officeart/2005/8/layout/bProcess4"/>
    <dgm:cxn modelId="{EC3F5629-7104-4C28-A898-2E3A591B8A2B}" type="presParOf" srcId="{6DA7A15F-7E29-4398-A522-619F89FA5B47}" destId="{D3CD0713-3549-4016-9960-575A0DA4497C}" srcOrd="1" destOrd="0" presId="urn:microsoft.com/office/officeart/2005/8/layout/bProcess4"/>
    <dgm:cxn modelId="{FA1CAD15-D64D-425C-8D87-5BE1BCC69862}" type="presParOf" srcId="{8A551DE4-B30D-4700-A9E6-A14BBE79A420}" destId="{993921E4-1F5F-4BE1-9043-05971C6012BC}" srcOrd="15" destOrd="0" presId="urn:microsoft.com/office/officeart/2005/8/layout/bProcess4"/>
    <dgm:cxn modelId="{692FC6CA-30E1-4EF1-9E31-E3C60B30452B}" type="presParOf" srcId="{8A551DE4-B30D-4700-A9E6-A14BBE79A420}" destId="{86B5F3EC-6F01-4BCB-8B7B-A466074F1FA2}" srcOrd="16" destOrd="0" presId="urn:microsoft.com/office/officeart/2005/8/layout/bProcess4"/>
    <dgm:cxn modelId="{B71984FF-4110-49CA-9BB3-6EB641869AA5}" type="presParOf" srcId="{86B5F3EC-6F01-4BCB-8B7B-A466074F1FA2}" destId="{5768C3DF-D252-4CE6-B081-4C85908DD25A}" srcOrd="0" destOrd="0" presId="urn:microsoft.com/office/officeart/2005/8/layout/bProcess4"/>
    <dgm:cxn modelId="{7DD7436E-695A-4BB9-86A8-1CDE3DE16CBB}" type="presParOf" srcId="{86B5F3EC-6F01-4BCB-8B7B-A466074F1FA2}" destId="{656FCD70-8D77-465D-9BD1-F0ABCBDFBF5C}" srcOrd="1" destOrd="0" presId="urn:microsoft.com/office/officeart/2005/8/layout/bProcess4"/>
    <dgm:cxn modelId="{6CEBAEFA-5B5A-46ED-9E67-59A23731E3B7}" type="presParOf" srcId="{8A551DE4-B30D-4700-A9E6-A14BBE79A420}" destId="{07E499C4-663D-4126-973C-1DABC6E4E9E6}" srcOrd="17" destOrd="0" presId="urn:microsoft.com/office/officeart/2005/8/layout/bProcess4"/>
    <dgm:cxn modelId="{CBECC90F-8C3D-4481-B6D6-C4268B11C972}" type="presParOf" srcId="{8A551DE4-B30D-4700-A9E6-A14BBE79A420}" destId="{B56C9EB8-BC96-44CF-B7A3-A889E7C98EE3}" srcOrd="18" destOrd="0" presId="urn:microsoft.com/office/officeart/2005/8/layout/bProcess4"/>
    <dgm:cxn modelId="{6D611967-ADCE-4D97-8D61-E32B82DCEF3E}" type="presParOf" srcId="{B56C9EB8-BC96-44CF-B7A3-A889E7C98EE3}" destId="{E339ACF2-DA28-4167-A6C0-1DA3FC4A3717}" srcOrd="0" destOrd="0" presId="urn:microsoft.com/office/officeart/2005/8/layout/bProcess4"/>
    <dgm:cxn modelId="{D40DA70B-25DF-4CBE-91B5-47297A5CC382}" type="presParOf" srcId="{B56C9EB8-BC96-44CF-B7A3-A889E7C98EE3}" destId="{8A6E90AD-12BF-49C6-9709-009775D6FEA6}"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328D1F-7871-4F61-997E-8718CAD2427D}"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zh-CN" altLang="en-US"/>
        </a:p>
      </dgm:t>
    </dgm:pt>
    <dgm:pt modelId="{E61B90F9-0283-4540-A2D2-BC3968D0EC6D}">
      <dgm:prSet custT="1"/>
      <dgm:spPr/>
      <dgm:t>
        <a:bodyPr/>
        <a:lstStyle/>
        <a:p>
          <a:r>
            <a:rPr lang="zh-CN" altLang="en-US" sz="2400" b="1">
              <a:latin typeface="思源黑体" panose="020B0500000000000000" pitchFamily="34" charset="-122"/>
              <a:ea typeface="思源黑体" panose="020B0500000000000000" pitchFamily="34" charset="-122"/>
              <a:sym typeface="思源黑体" panose="020B0500000000000000" pitchFamily="34" charset="-122"/>
            </a:rPr>
            <a:t>三级预防</a:t>
          </a:r>
          <a:endParaRPr lang="zh-CN" altLang="en-US" sz="2400">
            <a:latin typeface="思源黑体" panose="020B0500000000000000" pitchFamily="34" charset="-122"/>
            <a:ea typeface="思源黑体" panose="020B0500000000000000" pitchFamily="34" charset="-122"/>
            <a:sym typeface="思源黑体" panose="020B0500000000000000" pitchFamily="34" charset="-122"/>
          </a:endParaRPr>
        </a:p>
      </dgm:t>
    </dgm:pt>
    <dgm:pt modelId="{4E09AACD-BA7D-4689-9AA1-7B9DAF8A9EC8}" type="parTrans" cxnId="{F8AC8D6E-FADF-429A-B9CF-551B3A2B5130}">
      <dgm:prSet/>
      <dgm:spPr/>
      <dgm:t>
        <a:bodyPr/>
        <a:lstStyle/>
        <a:p>
          <a:endParaRPr lang="zh-CN" altLang="en-US" sz="1400"/>
        </a:p>
      </dgm:t>
    </dgm:pt>
    <dgm:pt modelId="{A748D063-C8BF-4AB9-8A1D-41AFD48266CA}" type="sibTrans" cxnId="{F8AC8D6E-FADF-429A-B9CF-551B3A2B5130}">
      <dgm:prSet/>
      <dgm:spPr/>
      <dgm:t>
        <a:bodyPr/>
        <a:lstStyle/>
        <a:p>
          <a:endParaRPr lang="zh-CN" altLang="en-US" sz="1400"/>
        </a:p>
      </dgm:t>
    </dgm:pt>
    <dgm:pt modelId="{33A2EBAD-EFDE-41B7-98FC-EF6B81F94898}">
      <dgm:prSet custT="1"/>
      <dgm:spPr/>
      <dgm:t>
        <a:bodyPr/>
        <a:lstStyle/>
        <a:p>
          <a:r>
            <a:rPr lang="zh-CN" altLang="en-US" sz="2400" b="1" dirty="0">
              <a:latin typeface="思源黑体" panose="020B0500000000000000" pitchFamily="34" charset="-122"/>
              <a:ea typeface="思源黑体" panose="020B0500000000000000" pitchFamily="34" charset="-122"/>
              <a:sym typeface="思源黑体" panose="020B0500000000000000" pitchFamily="34" charset="-122"/>
            </a:rPr>
            <a:t>一级预防</a:t>
          </a:r>
          <a:endParaRPr lang="zh-CN" altLang="en-US" sz="2400" dirty="0">
            <a:latin typeface="思源黑体" panose="020B0500000000000000" pitchFamily="34" charset="-122"/>
            <a:ea typeface="思源黑体" panose="020B0500000000000000" pitchFamily="34" charset="-122"/>
            <a:sym typeface="思源黑体" panose="020B0500000000000000" pitchFamily="34" charset="-122"/>
          </a:endParaRPr>
        </a:p>
      </dgm:t>
    </dgm:pt>
    <dgm:pt modelId="{6A2D4839-E2AC-4E6E-AB5F-55938175F8FD}" type="parTrans" cxnId="{25122234-89E3-45AD-B83C-AAC1F5A66F7A}">
      <dgm:prSet/>
      <dgm:spPr/>
      <dgm:t>
        <a:bodyPr/>
        <a:lstStyle/>
        <a:p>
          <a:endParaRPr lang="zh-CN" altLang="en-US" sz="1400"/>
        </a:p>
      </dgm:t>
    </dgm:pt>
    <dgm:pt modelId="{AA585097-E0DE-4719-BF5E-B341F238CEE2}" type="sibTrans" cxnId="{25122234-89E3-45AD-B83C-AAC1F5A66F7A}">
      <dgm:prSet/>
      <dgm:spPr/>
      <dgm:t>
        <a:bodyPr/>
        <a:lstStyle/>
        <a:p>
          <a:endParaRPr lang="zh-CN" altLang="en-US" sz="1400"/>
        </a:p>
      </dgm:t>
    </dgm:pt>
    <dgm:pt modelId="{1B7D810E-68A1-4E07-B7A5-0C69CFA75996}">
      <dgm:prSet custT="1"/>
      <dgm:spPr/>
      <dgm:t>
        <a:bodyPr/>
        <a:lstStyle/>
        <a:p>
          <a:r>
            <a:rPr lang="zh-CN" altLang="en-US" sz="2400" b="1">
              <a:latin typeface="思源黑体" panose="020B0500000000000000" pitchFamily="34" charset="-122"/>
              <a:ea typeface="思源黑体" panose="020B0500000000000000" pitchFamily="34" charset="-122"/>
              <a:sym typeface="思源黑体" panose="020B0500000000000000" pitchFamily="34" charset="-122"/>
            </a:rPr>
            <a:t>二级预防</a:t>
          </a:r>
          <a:endParaRPr lang="zh-CN" altLang="en-US" sz="2400">
            <a:latin typeface="思源黑体" panose="020B0500000000000000" pitchFamily="34" charset="-122"/>
            <a:ea typeface="思源黑体" panose="020B0500000000000000" pitchFamily="34" charset="-122"/>
            <a:sym typeface="思源黑体" panose="020B0500000000000000" pitchFamily="34" charset="-122"/>
          </a:endParaRPr>
        </a:p>
      </dgm:t>
    </dgm:pt>
    <dgm:pt modelId="{1692BE12-4E07-49F7-8949-D30BBC6AF596}" type="parTrans" cxnId="{30BF7053-0571-42D6-B6D2-2F718DC2D1BA}">
      <dgm:prSet/>
      <dgm:spPr/>
      <dgm:t>
        <a:bodyPr/>
        <a:lstStyle/>
        <a:p>
          <a:endParaRPr lang="zh-CN" altLang="en-US" sz="1400"/>
        </a:p>
      </dgm:t>
    </dgm:pt>
    <dgm:pt modelId="{8490BDC2-8F63-45D7-BB5A-FB106EDFB952}" type="sibTrans" cxnId="{30BF7053-0571-42D6-B6D2-2F718DC2D1BA}">
      <dgm:prSet/>
      <dgm:spPr/>
      <dgm:t>
        <a:bodyPr/>
        <a:lstStyle/>
        <a:p>
          <a:endParaRPr lang="zh-CN" altLang="en-US" sz="1400"/>
        </a:p>
      </dgm:t>
    </dgm:pt>
    <dgm:pt modelId="{C7AECEC8-1FDA-4A02-8994-1DE6EE88960D}" type="pres">
      <dgm:prSet presAssocID="{F9328D1F-7871-4F61-997E-8718CAD2427D}" presName="hierChild1" presStyleCnt="0">
        <dgm:presLayoutVars>
          <dgm:chPref val="1"/>
          <dgm:dir/>
          <dgm:animOne val="branch"/>
          <dgm:animLvl val="lvl"/>
          <dgm:resizeHandles/>
        </dgm:presLayoutVars>
      </dgm:prSet>
      <dgm:spPr/>
    </dgm:pt>
    <dgm:pt modelId="{917129F9-3026-48C1-A175-DEE35830B404}" type="pres">
      <dgm:prSet presAssocID="{E61B90F9-0283-4540-A2D2-BC3968D0EC6D}" presName="hierRoot1" presStyleCnt="0"/>
      <dgm:spPr/>
    </dgm:pt>
    <dgm:pt modelId="{91D99DCF-3CEC-4777-A2A3-A4AF1DDE7AC9}" type="pres">
      <dgm:prSet presAssocID="{E61B90F9-0283-4540-A2D2-BC3968D0EC6D}" presName="composite" presStyleCnt="0"/>
      <dgm:spPr/>
    </dgm:pt>
    <dgm:pt modelId="{2FA06FA8-2DAE-4A39-9054-30BB0E1570BD}" type="pres">
      <dgm:prSet presAssocID="{E61B90F9-0283-4540-A2D2-BC3968D0EC6D}" presName="background" presStyleLbl="node0" presStyleIdx="0" presStyleCnt="3"/>
      <dgm:spPr/>
    </dgm:pt>
    <dgm:pt modelId="{8BE997EC-BFE5-46D7-8AB2-B2D36577787C}" type="pres">
      <dgm:prSet presAssocID="{E61B90F9-0283-4540-A2D2-BC3968D0EC6D}" presName="text" presStyleLbl="fgAcc0" presStyleIdx="0" presStyleCnt="3">
        <dgm:presLayoutVars>
          <dgm:chPref val="3"/>
        </dgm:presLayoutVars>
      </dgm:prSet>
      <dgm:spPr/>
    </dgm:pt>
    <dgm:pt modelId="{F8FD7371-72D2-401B-9F7C-95488AFD33D7}" type="pres">
      <dgm:prSet presAssocID="{E61B90F9-0283-4540-A2D2-BC3968D0EC6D}" presName="hierChild2" presStyleCnt="0"/>
      <dgm:spPr/>
    </dgm:pt>
    <dgm:pt modelId="{46FA4D84-7E35-4511-8D3F-E48993A20DB1}" type="pres">
      <dgm:prSet presAssocID="{33A2EBAD-EFDE-41B7-98FC-EF6B81F94898}" presName="hierRoot1" presStyleCnt="0"/>
      <dgm:spPr/>
    </dgm:pt>
    <dgm:pt modelId="{D15876DD-1080-4234-B84E-1A9845D021B9}" type="pres">
      <dgm:prSet presAssocID="{33A2EBAD-EFDE-41B7-98FC-EF6B81F94898}" presName="composite" presStyleCnt="0"/>
      <dgm:spPr/>
    </dgm:pt>
    <dgm:pt modelId="{4BE170E1-1572-4FA7-87AF-52AB2FAD5A75}" type="pres">
      <dgm:prSet presAssocID="{33A2EBAD-EFDE-41B7-98FC-EF6B81F94898}" presName="background" presStyleLbl="node0" presStyleIdx="1" presStyleCnt="3"/>
      <dgm:spPr/>
    </dgm:pt>
    <dgm:pt modelId="{2AFB208F-6D64-4505-A25A-3E4985EE347D}" type="pres">
      <dgm:prSet presAssocID="{33A2EBAD-EFDE-41B7-98FC-EF6B81F94898}" presName="text" presStyleLbl="fgAcc0" presStyleIdx="1" presStyleCnt="3">
        <dgm:presLayoutVars>
          <dgm:chPref val="3"/>
        </dgm:presLayoutVars>
      </dgm:prSet>
      <dgm:spPr/>
    </dgm:pt>
    <dgm:pt modelId="{A29CA261-4086-49E4-8891-1F3EE864BCFC}" type="pres">
      <dgm:prSet presAssocID="{33A2EBAD-EFDE-41B7-98FC-EF6B81F94898}" presName="hierChild2" presStyleCnt="0"/>
      <dgm:spPr/>
    </dgm:pt>
    <dgm:pt modelId="{5074314F-1665-47C3-B02B-D75287CC98EA}" type="pres">
      <dgm:prSet presAssocID="{1B7D810E-68A1-4E07-B7A5-0C69CFA75996}" presName="hierRoot1" presStyleCnt="0"/>
      <dgm:spPr/>
    </dgm:pt>
    <dgm:pt modelId="{8E08F18B-B6A1-4A96-9A53-BEEF04304DC3}" type="pres">
      <dgm:prSet presAssocID="{1B7D810E-68A1-4E07-B7A5-0C69CFA75996}" presName="composite" presStyleCnt="0"/>
      <dgm:spPr/>
    </dgm:pt>
    <dgm:pt modelId="{DB97E402-BA31-41DC-B932-35F6DB548AB7}" type="pres">
      <dgm:prSet presAssocID="{1B7D810E-68A1-4E07-B7A5-0C69CFA75996}" presName="background" presStyleLbl="node0" presStyleIdx="2" presStyleCnt="3"/>
      <dgm:spPr/>
    </dgm:pt>
    <dgm:pt modelId="{D53F9CB7-130A-41E9-ACFD-830ABB7DBFF6}" type="pres">
      <dgm:prSet presAssocID="{1B7D810E-68A1-4E07-B7A5-0C69CFA75996}" presName="text" presStyleLbl="fgAcc0" presStyleIdx="2" presStyleCnt="3">
        <dgm:presLayoutVars>
          <dgm:chPref val="3"/>
        </dgm:presLayoutVars>
      </dgm:prSet>
      <dgm:spPr/>
    </dgm:pt>
    <dgm:pt modelId="{C774D6D1-6074-4EC3-8444-EE530BF445F1}" type="pres">
      <dgm:prSet presAssocID="{1B7D810E-68A1-4E07-B7A5-0C69CFA75996}" presName="hierChild2" presStyleCnt="0"/>
      <dgm:spPr/>
    </dgm:pt>
  </dgm:ptLst>
  <dgm:cxnLst>
    <dgm:cxn modelId="{96764905-D6C2-42C7-978B-9C5A0F6BD3AB}" type="presOf" srcId="{E61B90F9-0283-4540-A2D2-BC3968D0EC6D}" destId="{8BE997EC-BFE5-46D7-8AB2-B2D36577787C}" srcOrd="0" destOrd="0" presId="urn:microsoft.com/office/officeart/2005/8/layout/hierarchy1"/>
    <dgm:cxn modelId="{25122234-89E3-45AD-B83C-AAC1F5A66F7A}" srcId="{F9328D1F-7871-4F61-997E-8718CAD2427D}" destId="{33A2EBAD-EFDE-41B7-98FC-EF6B81F94898}" srcOrd="1" destOrd="0" parTransId="{6A2D4839-E2AC-4E6E-AB5F-55938175F8FD}" sibTransId="{AA585097-E0DE-4719-BF5E-B341F238CEE2}"/>
    <dgm:cxn modelId="{F8AC8D6E-FADF-429A-B9CF-551B3A2B5130}" srcId="{F9328D1F-7871-4F61-997E-8718CAD2427D}" destId="{E61B90F9-0283-4540-A2D2-BC3968D0EC6D}" srcOrd="0" destOrd="0" parTransId="{4E09AACD-BA7D-4689-9AA1-7B9DAF8A9EC8}" sibTransId="{A748D063-C8BF-4AB9-8A1D-41AFD48266CA}"/>
    <dgm:cxn modelId="{30BF7053-0571-42D6-B6D2-2F718DC2D1BA}" srcId="{F9328D1F-7871-4F61-997E-8718CAD2427D}" destId="{1B7D810E-68A1-4E07-B7A5-0C69CFA75996}" srcOrd="2" destOrd="0" parTransId="{1692BE12-4E07-49F7-8949-D30BBC6AF596}" sibTransId="{8490BDC2-8F63-45D7-BB5A-FB106EDFB952}"/>
    <dgm:cxn modelId="{BADC417A-9640-4CC9-A3D8-4CA9CB6A01D2}" type="presOf" srcId="{F9328D1F-7871-4F61-997E-8718CAD2427D}" destId="{C7AECEC8-1FDA-4A02-8994-1DE6EE88960D}" srcOrd="0" destOrd="0" presId="urn:microsoft.com/office/officeart/2005/8/layout/hierarchy1"/>
    <dgm:cxn modelId="{C59308A0-9B85-4593-8712-8B5C5C827D22}" type="presOf" srcId="{1B7D810E-68A1-4E07-B7A5-0C69CFA75996}" destId="{D53F9CB7-130A-41E9-ACFD-830ABB7DBFF6}" srcOrd="0" destOrd="0" presId="urn:microsoft.com/office/officeart/2005/8/layout/hierarchy1"/>
    <dgm:cxn modelId="{8AB70DFC-B0F3-479A-8EAA-5BC5D0AA56A3}" type="presOf" srcId="{33A2EBAD-EFDE-41B7-98FC-EF6B81F94898}" destId="{2AFB208F-6D64-4505-A25A-3E4985EE347D}" srcOrd="0" destOrd="0" presId="urn:microsoft.com/office/officeart/2005/8/layout/hierarchy1"/>
    <dgm:cxn modelId="{E7115613-BA95-4798-BE3C-A31540125E4E}" type="presParOf" srcId="{C7AECEC8-1FDA-4A02-8994-1DE6EE88960D}" destId="{917129F9-3026-48C1-A175-DEE35830B404}" srcOrd="0" destOrd="0" presId="urn:microsoft.com/office/officeart/2005/8/layout/hierarchy1"/>
    <dgm:cxn modelId="{A9DB21E9-DA35-4CDD-8EFA-78A4FBE8BF99}" type="presParOf" srcId="{917129F9-3026-48C1-A175-DEE35830B404}" destId="{91D99DCF-3CEC-4777-A2A3-A4AF1DDE7AC9}" srcOrd="0" destOrd="0" presId="urn:microsoft.com/office/officeart/2005/8/layout/hierarchy1"/>
    <dgm:cxn modelId="{5D78DEB8-00A8-40D2-8EC4-FB722C160717}" type="presParOf" srcId="{91D99DCF-3CEC-4777-A2A3-A4AF1DDE7AC9}" destId="{2FA06FA8-2DAE-4A39-9054-30BB0E1570BD}" srcOrd="0" destOrd="0" presId="urn:microsoft.com/office/officeart/2005/8/layout/hierarchy1"/>
    <dgm:cxn modelId="{F562BB5C-D64B-4977-BD3A-08530B87CEC1}" type="presParOf" srcId="{91D99DCF-3CEC-4777-A2A3-A4AF1DDE7AC9}" destId="{8BE997EC-BFE5-46D7-8AB2-B2D36577787C}" srcOrd="1" destOrd="0" presId="urn:microsoft.com/office/officeart/2005/8/layout/hierarchy1"/>
    <dgm:cxn modelId="{20129E8F-5357-4757-9F57-125B48472761}" type="presParOf" srcId="{917129F9-3026-48C1-A175-DEE35830B404}" destId="{F8FD7371-72D2-401B-9F7C-95488AFD33D7}" srcOrd="1" destOrd="0" presId="urn:microsoft.com/office/officeart/2005/8/layout/hierarchy1"/>
    <dgm:cxn modelId="{F92999FF-AA09-4AB8-B40F-34253F82AFDA}" type="presParOf" srcId="{C7AECEC8-1FDA-4A02-8994-1DE6EE88960D}" destId="{46FA4D84-7E35-4511-8D3F-E48993A20DB1}" srcOrd="1" destOrd="0" presId="urn:microsoft.com/office/officeart/2005/8/layout/hierarchy1"/>
    <dgm:cxn modelId="{5F2C6CF2-9DD8-4ABA-9AC5-15A747DE2C04}" type="presParOf" srcId="{46FA4D84-7E35-4511-8D3F-E48993A20DB1}" destId="{D15876DD-1080-4234-B84E-1A9845D021B9}" srcOrd="0" destOrd="0" presId="urn:microsoft.com/office/officeart/2005/8/layout/hierarchy1"/>
    <dgm:cxn modelId="{1D1F6EEA-EEA4-4073-85CA-031FC2E2B2A6}" type="presParOf" srcId="{D15876DD-1080-4234-B84E-1A9845D021B9}" destId="{4BE170E1-1572-4FA7-87AF-52AB2FAD5A75}" srcOrd="0" destOrd="0" presId="urn:microsoft.com/office/officeart/2005/8/layout/hierarchy1"/>
    <dgm:cxn modelId="{255D7994-B184-47E7-8513-05930F4EE0FB}" type="presParOf" srcId="{D15876DD-1080-4234-B84E-1A9845D021B9}" destId="{2AFB208F-6D64-4505-A25A-3E4985EE347D}" srcOrd="1" destOrd="0" presId="urn:microsoft.com/office/officeart/2005/8/layout/hierarchy1"/>
    <dgm:cxn modelId="{A940A83D-28AA-4B55-A930-2D9AE7DE95B1}" type="presParOf" srcId="{46FA4D84-7E35-4511-8D3F-E48993A20DB1}" destId="{A29CA261-4086-49E4-8891-1F3EE864BCFC}" srcOrd="1" destOrd="0" presId="urn:microsoft.com/office/officeart/2005/8/layout/hierarchy1"/>
    <dgm:cxn modelId="{92021E24-D246-49C8-9E7F-3A4925B69BAE}" type="presParOf" srcId="{C7AECEC8-1FDA-4A02-8994-1DE6EE88960D}" destId="{5074314F-1665-47C3-B02B-D75287CC98EA}" srcOrd="2" destOrd="0" presId="urn:microsoft.com/office/officeart/2005/8/layout/hierarchy1"/>
    <dgm:cxn modelId="{D8F32BDF-6A7B-4C03-95A8-36D49C878513}" type="presParOf" srcId="{5074314F-1665-47C3-B02B-D75287CC98EA}" destId="{8E08F18B-B6A1-4A96-9A53-BEEF04304DC3}" srcOrd="0" destOrd="0" presId="urn:microsoft.com/office/officeart/2005/8/layout/hierarchy1"/>
    <dgm:cxn modelId="{8CA60EAE-1132-4202-AF44-1E395020DE90}" type="presParOf" srcId="{8E08F18B-B6A1-4A96-9A53-BEEF04304DC3}" destId="{DB97E402-BA31-41DC-B932-35F6DB548AB7}" srcOrd="0" destOrd="0" presId="urn:microsoft.com/office/officeart/2005/8/layout/hierarchy1"/>
    <dgm:cxn modelId="{26AD3B4A-8B13-4991-BB4F-749D05553CCA}" type="presParOf" srcId="{8E08F18B-B6A1-4A96-9A53-BEEF04304DC3}" destId="{D53F9CB7-130A-41E9-ACFD-830ABB7DBFF6}" srcOrd="1" destOrd="0" presId="urn:microsoft.com/office/officeart/2005/8/layout/hierarchy1"/>
    <dgm:cxn modelId="{24F91F04-1C11-4A8E-80C7-205C2DFA66DC}" type="presParOf" srcId="{5074314F-1665-47C3-B02B-D75287CC98EA}" destId="{C774D6D1-6074-4EC3-8444-EE530BF445F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BA873-E83A-4461-9B42-34608BBEFC6D}">
      <dsp:nvSpPr>
        <dsp:cNvPr id="0" name=""/>
        <dsp:cNvSpPr/>
      </dsp:nvSpPr>
      <dsp:spPr>
        <a:xfrm rot="5400000">
          <a:off x="1439516" y="843658"/>
          <a:ext cx="1317219" cy="15883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F7E513C-6921-4BBD-A9DC-BC76E8F07B20}">
      <dsp:nvSpPr>
        <dsp:cNvPr id="0" name=""/>
        <dsp:cNvSpPr/>
      </dsp:nvSpPr>
      <dsp:spPr>
        <a:xfrm>
          <a:off x="1741969" y="2177"/>
          <a:ext cx="1764812" cy="105888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sz="1200" kern="1200" dirty="0">
              <a:latin typeface="思源黑体" panose="020B0500000000000000" pitchFamily="34" charset="-122"/>
              <a:ea typeface="思源黑体" panose="020B0500000000000000" pitchFamily="34" charset="-122"/>
              <a:sym typeface="思源黑体" panose="020B0500000000000000" pitchFamily="34" charset="-122"/>
            </a:rPr>
            <a:t>化学因素，引起职业中毒（</a:t>
          </a:r>
          <a:r>
            <a:rPr lang="en-US" sz="1200" kern="1200" dirty="0">
              <a:latin typeface="思源黑体" panose="020B0500000000000000" pitchFamily="34" charset="-122"/>
              <a:ea typeface="思源黑体" panose="020B0500000000000000" pitchFamily="34" charset="-122"/>
              <a:sym typeface="思源黑体" panose="020B0500000000000000" pitchFamily="34" charset="-122"/>
            </a:rPr>
            <a:t>55+</a:t>
          </a:r>
          <a:r>
            <a:rPr lang="zh-CN" sz="1200" kern="1200" dirty="0">
              <a:latin typeface="思源黑体" panose="020B0500000000000000" pitchFamily="34" charset="-122"/>
              <a:ea typeface="思源黑体" panose="020B0500000000000000" pitchFamily="34" charset="-122"/>
              <a:sym typeface="思源黑体" panose="020B0500000000000000" pitchFamily="34" charset="-122"/>
            </a:rPr>
            <a:t>其他）</a:t>
          </a:r>
        </a:p>
      </dsp:txBody>
      <dsp:txXfrm>
        <a:off x="1772983" y="33191"/>
        <a:ext cx="1702784" cy="996859"/>
      </dsp:txXfrm>
    </dsp:sp>
    <dsp:sp modelId="{FF9F42F1-614B-4A0A-B6E2-5D571641CE35}">
      <dsp:nvSpPr>
        <dsp:cNvPr id="0" name=""/>
        <dsp:cNvSpPr/>
      </dsp:nvSpPr>
      <dsp:spPr>
        <a:xfrm rot="5400000">
          <a:off x="1439516" y="2167267"/>
          <a:ext cx="1317219" cy="15883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E4AEC74-007B-4614-8DA5-76D50BD3DEAA}">
      <dsp:nvSpPr>
        <dsp:cNvPr id="0" name=""/>
        <dsp:cNvSpPr/>
      </dsp:nvSpPr>
      <dsp:spPr>
        <a:xfrm>
          <a:off x="1741969" y="1325786"/>
          <a:ext cx="1764812" cy="105888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sz="1200" kern="1200">
              <a:latin typeface="思源黑体" panose="020B0500000000000000" pitchFamily="34" charset="-122"/>
              <a:ea typeface="思源黑体" panose="020B0500000000000000" pitchFamily="34" charset="-122"/>
              <a:sym typeface="思源黑体" panose="020B0500000000000000" pitchFamily="34" charset="-122"/>
            </a:rPr>
            <a:t>粉尘因素，引起尘肺病</a:t>
          </a:r>
          <a:r>
            <a:rPr lang="en-US" sz="1200" kern="1200" dirty="0">
              <a:latin typeface="思源黑体" panose="020B0500000000000000" pitchFamily="34" charset="-122"/>
              <a:ea typeface="思源黑体" panose="020B0500000000000000" pitchFamily="34" charset="-122"/>
              <a:sym typeface="思源黑体" panose="020B0500000000000000" pitchFamily="34" charset="-122"/>
            </a:rPr>
            <a:t>(12+</a:t>
          </a:r>
          <a:r>
            <a:rPr lang="zh-CN" sz="1200" kern="1200">
              <a:latin typeface="思源黑体" panose="020B0500000000000000" pitchFamily="34" charset="-122"/>
              <a:ea typeface="思源黑体" panose="020B0500000000000000" pitchFamily="34" charset="-122"/>
              <a:sym typeface="思源黑体" panose="020B0500000000000000" pitchFamily="34" charset="-122"/>
            </a:rPr>
            <a:t>其他）</a:t>
          </a:r>
        </a:p>
      </dsp:txBody>
      <dsp:txXfrm>
        <a:off x="1772983" y="1356800"/>
        <a:ext cx="1702784" cy="996859"/>
      </dsp:txXfrm>
    </dsp:sp>
    <dsp:sp modelId="{C6C25565-80AE-419B-A5CC-5D114BAAC19D}">
      <dsp:nvSpPr>
        <dsp:cNvPr id="0" name=""/>
        <dsp:cNvSpPr/>
      </dsp:nvSpPr>
      <dsp:spPr>
        <a:xfrm rot="5400000">
          <a:off x="1439516" y="3490876"/>
          <a:ext cx="1317219" cy="15883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EB37659-C08B-4638-99BD-FEA7740A0126}">
      <dsp:nvSpPr>
        <dsp:cNvPr id="0" name=""/>
        <dsp:cNvSpPr/>
      </dsp:nvSpPr>
      <dsp:spPr>
        <a:xfrm>
          <a:off x="1741969" y="2649395"/>
          <a:ext cx="1764812" cy="105888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sz="1200" kern="1200">
              <a:latin typeface="思源黑体" panose="020B0500000000000000" pitchFamily="34" charset="-122"/>
              <a:ea typeface="思源黑体" panose="020B0500000000000000" pitchFamily="34" charset="-122"/>
              <a:sym typeface="思源黑体" panose="020B0500000000000000" pitchFamily="34" charset="-122"/>
            </a:rPr>
            <a:t>生物因素</a:t>
          </a:r>
          <a:r>
            <a:rPr lang="en-US" sz="1200" kern="1200" dirty="0">
              <a:latin typeface="思源黑体" panose="020B0500000000000000" pitchFamily="34" charset="-122"/>
              <a:ea typeface="思源黑体" panose="020B0500000000000000" pitchFamily="34" charset="-122"/>
              <a:sym typeface="思源黑体" panose="020B0500000000000000" pitchFamily="34" charset="-122"/>
            </a:rPr>
            <a:t>,  </a:t>
          </a:r>
          <a:r>
            <a:rPr lang="zh-CN" sz="1200" kern="1200">
              <a:latin typeface="思源黑体" panose="020B0500000000000000" pitchFamily="34" charset="-122"/>
              <a:ea typeface="思源黑体" panose="020B0500000000000000" pitchFamily="34" charset="-122"/>
              <a:sym typeface="思源黑体" panose="020B0500000000000000" pitchFamily="34" charset="-122"/>
            </a:rPr>
            <a:t>引起感染（</a:t>
          </a:r>
          <a:r>
            <a:rPr lang="en-US" sz="1200" kern="1200" dirty="0">
              <a:latin typeface="思源黑体" panose="020B0500000000000000" pitchFamily="34" charset="-122"/>
              <a:ea typeface="思源黑体" panose="020B0500000000000000" pitchFamily="34" charset="-122"/>
              <a:sym typeface="思源黑体" panose="020B0500000000000000" pitchFamily="34" charset="-122"/>
            </a:rPr>
            <a:t>3</a:t>
          </a:r>
          <a:r>
            <a:rPr lang="zh-CN" sz="1200" kern="1200">
              <a:latin typeface="思源黑体" panose="020B0500000000000000" pitchFamily="34" charset="-122"/>
              <a:ea typeface="思源黑体" panose="020B0500000000000000" pitchFamily="34" charset="-122"/>
              <a:sym typeface="思源黑体" panose="020B0500000000000000" pitchFamily="34" charset="-122"/>
            </a:rPr>
            <a:t>种）</a:t>
          </a:r>
        </a:p>
      </dsp:txBody>
      <dsp:txXfrm>
        <a:off x="1772983" y="2680409"/>
        <a:ext cx="1702784" cy="996859"/>
      </dsp:txXfrm>
    </dsp:sp>
    <dsp:sp modelId="{3260209A-7957-46A3-88D6-BEE4B00A876D}">
      <dsp:nvSpPr>
        <dsp:cNvPr id="0" name=""/>
        <dsp:cNvSpPr/>
      </dsp:nvSpPr>
      <dsp:spPr>
        <a:xfrm>
          <a:off x="2101321" y="4152681"/>
          <a:ext cx="2340810" cy="15883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7066E0F-7FA1-4C82-9E20-AA22836A6174}">
      <dsp:nvSpPr>
        <dsp:cNvPr id="0" name=""/>
        <dsp:cNvSpPr/>
      </dsp:nvSpPr>
      <dsp:spPr>
        <a:xfrm>
          <a:off x="1741969" y="3973005"/>
          <a:ext cx="1764812" cy="105888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sz="1200" kern="1200">
              <a:latin typeface="思源黑体" panose="020B0500000000000000" pitchFamily="34" charset="-122"/>
              <a:ea typeface="思源黑体" panose="020B0500000000000000" pitchFamily="34" charset="-122"/>
              <a:sym typeface="思源黑体" panose="020B0500000000000000" pitchFamily="34" charset="-122"/>
            </a:rPr>
            <a:t>物理因素，高温</a:t>
          </a:r>
          <a:r>
            <a:rPr lang="en-US" sz="1200" kern="1200" dirty="0">
              <a:latin typeface="思源黑体" panose="020B0500000000000000" pitchFamily="34" charset="-122"/>
              <a:ea typeface="思源黑体" panose="020B0500000000000000" pitchFamily="34" charset="-122"/>
              <a:sym typeface="思源黑体" panose="020B0500000000000000" pitchFamily="34" charset="-122"/>
            </a:rPr>
            <a:t>—</a:t>
          </a:r>
          <a:r>
            <a:rPr lang="zh-CN" sz="1200" kern="1200">
              <a:latin typeface="思源黑体" panose="020B0500000000000000" pitchFamily="34" charset="-122"/>
              <a:ea typeface="思源黑体" panose="020B0500000000000000" pitchFamily="34" charset="-122"/>
              <a:sym typeface="思源黑体" panose="020B0500000000000000" pitchFamily="34" charset="-122"/>
            </a:rPr>
            <a:t>引起中暑，震动</a:t>
          </a:r>
          <a:r>
            <a:rPr lang="en-US" sz="1200" kern="1200" dirty="0">
              <a:latin typeface="思源黑体" panose="020B0500000000000000" pitchFamily="34" charset="-122"/>
              <a:ea typeface="思源黑体" panose="020B0500000000000000" pitchFamily="34" charset="-122"/>
              <a:sym typeface="思源黑体" panose="020B0500000000000000" pitchFamily="34" charset="-122"/>
            </a:rPr>
            <a:t>—</a:t>
          </a:r>
          <a:r>
            <a:rPr lang="zh-CN" sz="1200" kern="1200">
              <a:latin typeface="思源黑体" panose="020B0500000000000000" pitchFamily="34" charset="-122"/>
              <a:ea typeface="思源黑体" panose="020B0500000000000000" pitchFamily="34" charset="-122"/>
              <a:sym typeface="思源黑体" panose="020B0500000000000000" pitchFamily="34" charset="-122"/>
            </a:rPr>
            <a:t>震动病、高气压、低气压（</a:t>
          </a:r>
          <a:r>
            <a:rPr lang="en-US" sz="1200" kern="1200" dirty="0">
              <a:latin typeface="思源黑体" panose="020B0500000000000000" pitchFamily="34" charset="-122"/>
              <a:ea typeface="思源黑体" panose="020B0500000000000000" pitchFamily="34" charset="-122"/>
              <a:sym typeface="思源黑体" panose="020B0500000000000000" pitchFamily="34" charset="-122"/>
            </a:rPr>
            <a:t>5</a:t>
          </a:r>
          <a:r>
            <a:rPr lang="zh-CN" sz="1200" kern="1200">
              <a:latin typeface="思源黑体" panose="020B0500000000000000" pitchFamily="34" charset="-122"/>
              <a:ea typeface="思源黑体" panose="020B0500000000000000" pitchFamily="34" charset="-122"/>
              <a:sym typeface="思源黑体" panose="020B0500000000000000" pitchFamily="34" charset="-122"/>
            </a:rPr>
            <a:t>种）</a:t>
          </a:r>
        </a:p>
      </dsp:txBody>
      <dsp:txXfrm>
        <a:off x="1772983" y="4004019"/>
        <a:ext cx="1702784" cy="996859"/>
      </dsp:txXfrm>
    </dsp:sp>
    <dsp:sp modelId="{9B354B66-1E7C-45ED-8925-734B14DF7594}">
      <dsp:nvSpPr>
        <dsp:cNvPr id="0" name=""/>
        <dsp:cNvSpPr/>
      </dsp:nvSpPr>
      <dsp:spPr>
        <a:xfrm rot="16200000">
          <a:off x="3786716" y="3490876"/>
          <a:ext cx="1317219" cy="15883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6D0BE76-E7A5-4E3C-BB9D-48B6B7CAE037}">
      <dsp:nvSpPr>
        <dsp:cNvPr id="0" name=""/>
        <dsp:cNvSpPr/>
      </dsp:nvSpPr>
      <dsp:spPr>
        <a:xfrm>
          <a:off x="4089169" y="3973005"/>
          <a:ext cx="1764812" cy="105888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sz="1200" kern="1200">
              <a:latin typeface="思源黑体" panose="020B0500000000000000" pitchFamily="34" charset="-122"/>
              <a:ea typeface="思源黑体" panose="020B0500000000000000" pitchFamily="34" charset="-122"/>
              <a:sym typeface="思源黑体" panose="020B0500000000000000" pitchFamily="34" charset="-122"/>
            </a:rPr>
            <a:t>放射性物质引起放射性疾病（</a:t>
          </a:r>
          <a:r>
            <a:rPr lang="en-US" sz="1200" kern="1200" dirty="0">
              <a:latin typeface="思源黑体" panose="020B0500000000000000" pitchFamily="34" charset="-122"/>
              <a:ea typeface="思源黑体" panose="020B0500000000000000" pitchFamily="34" charset="-122"/>
              <a:sym typeface="思源黑体" panose="020B0500000000000000" pitchFamily="34" charset="-122"/>
            </a:rPr>
            <a:t>10+</a:t>
          </a:r>
          <a:r>
            <a:rPr lang="zh-CN" sz="1200" kern="1200">
              <a:latin typeface="思源黑体" panose="020B0500000000000000" pitchFamily="34" charset="-122"/>
              <a:ea typeface="思源黑体" panose="020B0500000000000000" pitchFamily="34" charset="-122"/>
              <a:sym typeface="思源黑体" panose="020B0500000000000000" pitchFamily="34" charset="-122"/>
            </a:rPr>
            <a:t>其他）</a:t>
          </a:r>
        </a:p>
      </dsp:txBody>
      <dsp:txXfrm>
        <a:off x="4120183" y="4004019"/>
        <a:ext cx="1702784" cy="996859"/>
      </dsp:txXfrm>
    </dsp:sp>
    <dsp:sp modelId="{F5EDA681-8D69-48B2-B088-8DC68DD1531C}">
      <dsp:nvSpPr>
        <dsp:cNvPr id="0" name=""/>
        <dsp:cNvSpPr/>
      </dsp:nvSpPr>
      <dsp:spPr>
        <a:xfrm rot="16200000">
          <a:off x="3786716" y="2167267"/>
          <a:ext cx="1317219" cy="15883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1B66B57-8747-44F6-A2DA-5D17C2F5D3D7}">
      <dsp:nvSpPr>
        <dsp:cNvPr id="0" name=""/>
        <dsp:cNvSpPr/>
      </dsp:nvSpPr>
      <dsp:spPr>
        <a:xfrm>
          <a:off x="4089169" y="2649395"/>
          <a:ext cx="1764812" cy="105888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sz="1200" kern="1200">
              <a:latin typeface="思源黑体" panose="020B0500000000000000" pitchFamily="34" charset="-122"/>
              <a:ea typeface="思源黑体" panose="020B0500000000000000" pitchFamily="34" charset="-122"/>
              <a:sym typeface="思源黑体" panose="020B0500000000000000" pitchFamily="34" charset="-122"/>
            </a:rPr>
            <a:t>导致职业性皮肤病的危害因素（</a:t>
          </a:r>
          <a:r>
            <a:rPr lang="en-US" sz="1200" kern="1200" dirty="0">
              <a:latin typeface="思源黑体" panose="020B0500000000000000" pitchFamily="34" charset="-122"/>
              <a:ea typeface="思源黑体" panose="020B0500000000000000" pitchFamily="34" charset="-122"/>
              <a:sym typeface="思源黑体" panose="020B0500000000000000" pitchFamily="34" charset="-122"/>
            </a:rPr>
            <a:t>7+</a:t>
          </a:r>
          <a:r>
            <a:rPr lang="zh-CN" sz="1200" kern="1200">
              <a:latin typeface="思源黑体" panose="020B0500000000000000" pitchFamily="34" charset="-122"/>
              <a:ea typeface="思源黑体" panose="020B0500000000000000" pitchFamily="34" charset="-122"/>
              <a:sym typeface="思源黑体" panose="020B0500000000000000" pitchFamily="34" charset="-122"/>
            </a:rPr>
            <a:t>其他）</a:t>
          </a:r>
        </a:p>
      </dsp:txBody>
      <dsp:txXfrm>
        <a:off x="4120183" y="2680409"/>
        <a:ext cx="1702784" cy="996859"/>
      </dsp:txXfrm>
    </dsp:sp>
    <dsp:sp modelId="{5DEE50BB-4525-497B-A766-F9E35F7F16BB}">
      <dsp:nvSpPr>
        <dsp:cNvPr id="0" name=""/>
        <dsp:cNvSpPr/>
      </dsp:nvSpPr>
      <dsp:spPr>
        <a:xfrm rot="16200000">
          <a:off x="3786716" y="843658"/>
          <a:ext cx="1317219" cy="15883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D60EF9E-A2DC-4C5B-BDAE-159A76BBD0EA}">
      <dsp:nvSpPr>
        <dsp:cNvPr id="0" name=""/>
        <dsp:cNvSpPr/>
      </dsp:nvSpPr>
      <dsp:spPr>
        <a:xfrm>
          <a:off x="4089169" y="1325786"/>
          <a:ext cx="1764812" cy="105888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altLang="en-US" sz="1200" kern="1200">
              <a:latin typeface="思源黑体" panose="020B0500000000000000" pitchFamily="34" charset="-122"/>
              <a:ea typeface="思源黑体" panose="020B0500000000000000" pitchFamily="34" charset="-122"/>
              <a:sym typeface="思源黑体" panose="020B0500000000000000" pitchFamily="34" charset="-122"/>
            </a:rPr>
            <a:t>导致职业性眼病的危害因素（三种）</a:t>
          </a:r>
        </a:p>
      </dsp:txBody>
      <dsp:txXfrm>
        <a:off x="4120183" y="1356800"/>
        <a:ext cx="1702784" cy="996859"/>
      </dsp:txXfrm>
    </dsp:sp>
    <dsp:sp modelId="{993921E4-1F5F-4BE1-9043-05971C6012BC}">
      <dsp:nvSpPr>
        <dsp:cNvPr id="0" name=""/>
        <dsp:cNvSpPr/>
      </dsp:nvSpPr>
      <dsp:spPr>
        <a:xfrm>
          <a:off x="4448521" y="181853"/>
          <a:ext cx="2340810" cy="15883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3CD0713-3549-4016-9960-575A0DA4497C}">
      <dsp:nvSpPr>
        <dsp:cNvPr id="0" name=""/>
        <dsp:cNvSpPr/>
      </dsp:nvSpPr>
      <dsp:spPr>
        <a:xfrm>
          <a:off x="4089169" y="2177"/>
          <a:ext cx="1764812" cy="105888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sz="1200" kern="1200">
              <a:latin typeface="思源黑体" panose="020B0500000000000000" pitchFamily="34" charset="-122"/>
              <a:ea typeface="思源黑体" panose="020B0500000000000000" pitchFamily="34" charset="-122"/>
              <a:sym typeface="思源黑体" panose="020B0500000000000000" pitchFamily="34" charset="-122"/>
            </a:rPr>
            <a:t>导致职业性耳鼻喉口腔疾病的危害因素（噪声、铬等） （</a:t>
          </a:r>
          <a:r>
            <a:rPr lang="en-US" sz="1200" kern="1200" dirty="0">
              <a:latin typeface="思源黑体" panose="020B0500000000000000" pitchFamily="34" charset="-122"/>
              <a:ea typeface="思源黑体" panose="020B0500000000000000" pitchFamily="34" charset="-122"/>
              <a:sym typeface="思源黑体" panose="020B0500000000000000" pitchFamily="34" charset="-122"/>
            </a:rPr>
            <a:t>3</a:t>
          </a:r>
          <a:r>
            <a:rPr lang="zh-CN" sz="1200" kern="1200">
              <a:latin typeface="思源黑体" panose="020B0500000000000000" pitchFamily="34" charset="-122"/>
              <a:ea typeface="思源黑体" panose="020B0500000000000000" pitchFamily="34" charset="-122"/>
              <a:sym typeface="思源黑体" panose="020B0500000000000000" pitchFamily="34" charset="-122"/>
            </a:rPr>
            <a:t>种）</a:t>
          </a:r>
        </a:p>
      </dsp:txBody>
      <dsp:txXfrm>
        <a:off x="4120183" y="33191"/>
        <a:ext cx="1702784" cy="996859"/>
      </dsp:txXfrm>
    </dsp:sp>
    <dsp:sp modelId="{07E499C4-663D-4126-973C-1DABC6E4E9E6}">
      <dsp:nvSpPr>
        <dsp:cNvPr id="0" name=""/>
        <dsp:cNvSpPr/>
      </dsp:nvSpPr>
      <dsp:spPr>
        <a:xfrm rot="5400000">
          <a:off x="6133917" y="843658"/>
          <a:ext cx="1317219" cy="15883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56FCD70-8D77-465D-9BD1-F0ABCBDFBF5C}">
      <dsp:nvSpPr>
        <dsp:cNvPr id="0" name=""/>
        <dsp:cNvSpPr/>
      </dsp:nvSpPr>
      <dsp:spPr>
        <a:xfrm>
          <a:off x="6436369" y="2177"/>
          <a:ext cx="1764812" cy="105888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sz="1200" kern="1200">
              <a:latin typeface="思源黑体" panose="020B0500000000000000" pitchFamily="34" charset="-122"/>
              <a:ea typeface="思源黑体" panose="020B0500000000000000" pitchFamily="34" charset="-122"/>
              <a:sym typeface="思源黑体" panose="020B0500000000000000" pitchFamily="34" charset="-122"/>
            </a:rPr>
            <a:t>职业性肿瘤的职业病危害因素（</a:t>
          </a:r>
          <a:r>
            <a:rPr lang="en-US" sz="1200" kern="1200" dirty="0">
              <a:latin typeface="思源黑体" panose="020B0500000000000000" pitchFamily="34" charset="-122"/>
              <a:ea typeface="思源黑体" panose="020B0500000000000000" pitchFamily="34" charset="-122"/>
              <a:sym typeface="思源黑体" panose="020B0500000000000000" pitchFamily="34" charset="-122"/>
            </a:rPr>
            <a:t>8</a:t>
          </a:r>
          <a:r>
            <a:rPr lang="zh-CN" sz="1200" kern="1200">
              <a:latin typeface="思源黑体" panose="020B0500000000000000" pitchFamily="34" charset="-122"/>
              <a:ea typeface="思源黑体" panose="020B0500000000000000" pitchFamily="34" charset="-122"/>
              <a:sym typeface="思源黑体" panose="020B0500000000000000" pitchFamily="34" charset="-122"/>
            </a:rPr>
            <a:t>种）</a:t>
          </a:r>
        </a:p>
      </dsp:txBody>
      <dsp:txXfrm>
        <a:off x="6467383" y="33191"/>
        <a:ext cx="1702784" cy="996859"/>
      </dsp:txXfrm>
    </dsp:sp>
    <dsp:sp modelId="{8A6E90AD-12BF-49C6-9709-009775D6FEA6}">
      <dsp:nvSpPr>
        <dsp:cNvPr id="0" name=""/>
        <dsp:cNvSpPr/>
      </dsp:nvSpPr>
      <dsp:spPr>
        <a:xfrm>
          <a:off x="6436369" y="1325786"/>
          <a:ext cx="1764812" cy="1058887"/>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CN" sz="1200" kern="1200">
              <a:latin typeface="思源黑体" panose="020B0500000000000000" pitchFamily="34" charset="-122"/>
              <a:ea typeface="思源黑体" panose="020B0500000000000000" pitchFamily="34" charset="-122"/>
              <a:sym typeface="思源黑体" panose="020B0500000000000000" pitchFamily="34" charset="-122"/>
            </a:rPr>
            <a:t>其他职业病危害因素（</a:t>
          </a:r>
          <a:r>
            <a:rPr lang="en-US" sz="1200" kern="1200" dirty="0">
              <a:latin typeface="思源黑体" panose="020B0500000000000000" pitchFamily="34" charset="-122"/>
              <a:ea typeface="思源黑体" panose="020B0500000000000000" pitchFamily="34" charset="-122"/>
              <a:sym typeface="思源黑体" panose="020B0500000000000000" pitchFamily="34" charset="-122"/>
            </a:rPr>
            <a:t>5</a:t>
          </a:r>
          <a:r>
            <a:rPr lang="zh-CN" sz="1200" kern="1200">
              <a:latin typeface="思源黑体" panose="020B0500000000000000" pitchFamily="34" charset="-122"/>
              <a:ea typeface="思源黑体" panose="020B0500000000000000" pitchFamily="34" charset="-122"/>
              <a:sym typeface="思源黑体" panose="020B0500000000000000" pitchFamily="34" charset="-122"/>
            </a:rPr>
            <a:t>种）</a:t>
          </a:r>
        </a:p>
      </dsp:txBody>
      <dsp:txXfrm>
        <a:off x="6467383" y="1356800"/>
        <a:ext cx="1702784" cy="996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06FA8-2DAE-4A39-9054-30BB0E1570BD}">
      <dsp:nvSpPr>
        <dsp:cNvPr id="0" name=""/>
        <dsp:cNvSpPr/>
      </dsp:nvSpPr>
      <dsp:spPr>
        <a:xfrm>
          <a:off x="0" y="546460"/>
          <a:ext cx="2739160" cy="173936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BE997EC-BFE5-46D7-8AB2-B2D36577787C}">
      <dsp:nvSpPr>
        <dsp:cNvPr id="0" name=""/>
        <dsp:cNvSpPr/>
      </dsp:nvSpPr>
      <dsp:spPr>
        <a:xfrm>
          <a:off x="304351" y="835593"/>
          <a:ext cx="2739160" cy="17393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a:latin typeface="思源黑体" panose="020B0500000000000000" pitchFamily="34" charset="-122"/>
              <a:ea typeface="思源黑体" panose="020B0500000000000000" pitchFamily="34" charset="-122"/>
              <a:sym typeface="思源黑体" panose="020B0500000000000000" pitchFamily="34" charset="-122"/>
            </a:rPr>
            <a:t>三级预防</a:t>
          </a:r>
          <a:endParaRPr lang="zh-CN" altLang="en-US" sz="2400" kern="1200">
            <a:latin typeface="思源黑体" panose="020B0500000000000000" pitchFamily="34" charset="-122"/>
            <a:ea typeface="思源黑体" panose="020B0500000000000000" pitchFamily="34" charset="-122"/>
            <a:sym typeface="思源黑体" panose="020B0500000000000000" pitchFamily="34" charset="-122"/>
          </a:endParaRPr>
        </a:p>
      </dsp:txBody>
      <dsp:txXfrm>
        <a:off x="355295" y="886537"/>
        <a:ext cx="2637272" cy="1637479"/>
      </dsp:txXfrm>
    </dsp:sp>
    <dsp:sp modelId="{4BE170E1-1572-4FA7-87AF-52AB2FAD5A75}">
      <dsp:nvSpPr>
        <dsp:cNvPr id="0" name=""/>
        <dsp:cNvSpPr/>
      </dsp:nvSpPr>
      <dsp:spPr>
        <a:xfrm>
          <a:off x="3347863" y="546460"/>
          <a:ext cx="2739160" cy="173936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AFB208F-6D64-4505-A25A-3E4985EE347D}">
      <dsp:nvSpPr>
        <dsp:cNvPr id="0" name=""/>
        <dsp:cNvSpPr/>
      </dsp:nvSpPr>
      <dsp:spPr>
        <a:xfrm>
          <a:off x="3652214" y="835593"/>
          <a:ext cx="2739160" cy="17393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latin typeface="思源黑体" panose="020B0500000000000000" pitchFamily="34" charset="-122"/>
              <a:ea typeface="思源黑体" panose="020B0500000000000000" pitchFamily="34" charset="-122"/>
              <a:sym typeface="思源黑体" panose="020B0500000000000000" pitchFamily="34" charset="-122"/>
            </a:rPr>
            <a:t>一级预防</a:t>
          </a:r>
          <a:endParaRPr lang="zh-CN" altLang="en-US" sz="2400" kern="1200" dirty="0">
            <a:latin typeface="思源黑体" panose="020B0500000000000000" pitchFamily="34" charset="-122"/>
            <a:ea typeface="思源黑体" panose="020B0500000000000000" pitchFamily="34" charset="-122"/>
            <a:sym typeface="思源黑体" panose="020B0500000000000000" pitchFamily="34" charset="-122"/>
          </a:endParaRPr>
        </a:p>
      </dsp:txBody>
      <dsp:txXfrm>
        <a:off x="3703158" y="886537"/>
        <a:ext cx="2637272" cy="1637479"/>
      </dsp:txXfrm>
    </dsp:sp>
    <dsp:sp modelId="{DB97E402-BA31-41DC-B932-35F6DB548AB7}">
      <dsp:nvSpPr>
        <dsp:cNvPr id="0" name=""/>
        <dsp:cNvSpPr/>
      </dsp:nvSpPr>
      <dsp:spPr>
        <a:xfrm>
          <a:off x="6695726" y="546460"/>
          <a:ext cx="2739160" cy="173936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53F9CB7-130A-41E9-ACFD-830ABB7DBFF6}">
      <dsp:nvSpPr>
        <dsp:cNvPr id="0" name=""/>
        <dsp:cNvSpPr/>
      </dsp:nvSpPr>
      <dsp:spPr>
        <a:xfrm>
          <a:off x="7000078" y="835593"/>
          <a:ext cx="2739160" cy="17393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altLang="en-US" sz="2400" b="1" kern="1200">
              <a:latin typeface="思源黑体" panose="020B0500000000000000" pitchFamily="34" charset="-122"/>
              <a:ea typeface="思源黑体" panose="020B0500000000000000" pitchFamily="34" charset="-122"/>
              <a:sym typeface="思源黑体" panose="020B0500000000000000" pitchFamily="34" charset="-122"/>
            </a:rPr>
            <a:t>二级预防</a:t>
          </a:r>
          <a:endParaRPr lang="zh-CN" altLang="en-US" sz="2400" kern="1200">
            <a:latin typeface="思源黑体" panose="020B0500000000000000" pitchFamily="34" charset="-122"/>
            <a:ea typeface="思源黑体" panose="020B0500000000000000" pitchFamily="34" charset="-122"/>
            <a:sym typeface="思源黑体" panose="020B0500000000000000" pitchFamily="34" charset="-122"/>
          </a:endParaRPr>
        </a:p>
      </dsp:txBody>
      <dsp:txXfrm>
        <a:off x="7051022" y="886537"/>
        <a:ext cx="2637272" cy="1637479"/>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DB64FB-25A6-4051-803A-87FD0F55ADA2}" type="datetimeFigureOut">
              <a:rPr lang="zh-CN" altLang="en-US" smtClean="0"/>
              <a:t>2022/7/27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ECBA7-BBFC-4BD1-9B67-7FF31D2D6967}" type="slidenum">
              <a:rPr lang="zh-CN" altLang="en-US" smtClean="0"/>
              <a:t>‹#›</a:t>
            </a:fld>
            <a:endParaRPr lang="zh-CN" altLang="en-US"/>
          </a:p>
        </p:txBody>
      </p:sp>
    </p:spTree>
    <p:extLst>
      <p:ext uri="{BB962C8B-B14F-4D97-AF65-F5344CB8AC3E}">
        <p14:creationId xmlns:p14="http://schemas.microsoft.com/office/powerpoint/2010/main" val="3191898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64D8B6-68D9-4693-8DB8-24987CAB5E9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5F53D77-3DB5-4AFF-A991-9001CD6E8C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858F0C-0100-4A94-AEF6-F20E565CF5AD}"/>
              </a:ext>
            </a:extLst>
          </p:cNvPr>
          <p:cNvSpPr>
            <a:spLocks noGrp="1"/>
          </p:cNvSpPr>
          <p:nvPr>
            <p:ph type="dt" sz="half" idx="10"/>
          </p:nvPr>
        </p:nvSpPr>
        <p:spPr/>
        <p:txBody>
          <a:bodyPr/>
          <a:lstStyle/>
          <a:p>
            <a:fld id="{96459C3E-1174-4666-8909-C00BB5658E7B}" type="datetimeFigureOut">
              <a:rPr lang="zh-CN" altLang="en-US" smtClean="0"/>
              <a:t>2022/7/27</a:t>
            </a:fld>
            <a:endParaRPr lang="zh-CN" altLang="en-US"/>
          </a:p>
        </p:txBody>
      </p:sp>
      <p:sp>
        <p:nvSpPr>
          <p:cNvPr id="5" name="页脚占位符 4">
            <a:extLst>
              <a:ext uri="{FF2B5EF4-FFF2-40B4-BE49-F238E27FC236}">
                <a16:creationId xmlns:a16="http://schemas.microsoft.com/office/drawing/2014/main" id="{0B02DFB1-8BED-4FA9-ACDB-2B49198B50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FDAE46-956E-409F-9CE7-D9DF19D4DDB9}"/>
              </a:ext>
            </a:extLst>
          </p:cNvPr>
          <p:cNvSpPr>
            <a:spLocks noGrp="1"/>
          </p:cNvSpPr>
          <p:nvPr>
            <p:ph type="sldNum" sz="quarter" idx="12"/>
          </p:nvPr>
        </p:nvSpPr>
        <p:spPr/>
        <p:txBody>
          <a:bodyPr/>
          <a:lstStyle/>
          <a:p>
            <a:fld id="{9687DF64-8D38-48A2-B0F0-3BE89949C7B1}" type="slidenum">
              <a:rPr lang="zh-CN" altLang="en-US" smtClean="0"/>
              <a:t>‹#›</a:t>
            </a:fld>
            <a:endParaRPr lang="zh-CN" altLang="en-US"/>
          </a:p>
        </p:txBody>
      </p:sp>
    </p:spTree>
    <p:extLst>
      <p:ext uri="{BB962C8B-B14F-4D97-AF65-F5344CB8AC3E}">
        <p14:creationId xmlns:p14="http://schemas.microsoft.com/office/powerpoint/2010/main" val="364373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8F1E78-495D-4425-8E93-A0191A6EEC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93AD02-5E01-4B90-ABE1-5D960848488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02F774-470D-42F0-8763-03928A41D7A2}"/>
              </a:ext>
            </a:extLst>
          </p:cNvPr>
          <p:cNvSpPr>
            <a:spLocks noGrp="1"/>
          </p:cNvSpPr>
          <p:nvPr>
            <p:ph type="dt" sz="half" idx="10"/>
          </p:nvPr>
        </p:nvSpPr>
        <p:spPr/>
        <p:txBody>
          <a:bodyPr/>
          <a:lstStyle/>
          <a:p>
            <a:fld id="{96459C3E-1174-4666-8909-C00BB5658E7B}" type="datetimeFigureOut">
              <a:rPr lang="zh-CN" altLang="en-US" smtClean="0"/>
              <a:t>2022/7/27</a:t>
            </a:fld>
            <a:endParaRPr lang="zh-CN" altLang="en-US"/>
          </a:p>
        </p:txBody>
      </p:sp>
      <p:sp>
        <p:nvSpPr>
          <p:cNvPr id="5" name="页脚占位符 4">
            <a:extLst>
              <a:ext uri="{FF2B5EF4-FFF2-40B4-BE49-F238E27FC236}">
                <a16:creationId xmlns:a16="http://schemas.microsoft.com/office/drawing/2014/main" id="{8ED23A6C-CC97-4245-ABB2-D478669D6F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74179C9-C269-4107-AAEB-FB54B87AAF70}"/>
              </a:ext>
            </a:extLst>
          </p:cNvPr>
          <p:cNvSpPr>
            <a:spLocks noGrp="1"/>
          </p:cNvSpPr>
          <p:nvPr>
            <p:ph type="sldNum" sz="quarter" idx="12"/>
          </p:nvPr>
        </p:nvSpPr>
        <p:spPr/>
        <p:txBody>
          <a:bodyPr/>
          <a:lstStyle/>
          <a:p>
            <a:fld id="{9687DF64-8D38-48A2-B0F0-3BE89949C7B1}" type="slidenum">
              <a:rPr lang="zh-CN" altLang="en-US" smtClean="0"/>
              <a:t>‹#›</a:t>
            </a:fld>
            <a:endParaRPr lang="zh-CN" altLang="en-US"/>
          </a:p>
        </p:txBody>
      </p:sp>
    </p:spTree>
    <p:extLst>
      <p:ext uri="{BB962C8B-B14F-4D97-AF65-F5344CB8AC3E}">
        <p14:creationId xmlns:p14="http://schemas.microsoft.com/office/powerpoint/2010/main" val="1647116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
        <p:nvSpPr>
          <p:cNvPr id="12" name="任意多边形: 形状 11">
            <a:extLst>
              <a:ext uri="{FF2B5EF4-FFF2-40B4-BE49-F238E27FC236}">
                <a16:creationId xmlns:a16="http://schemas.microsoft.com/office/drawing/2014/main" id="{08A5A0E4-2B8E-4B9A-91C3-2C2499C9915E}"/>
              </a:ext>
            </a:extLst>
          </p:cNvPr>
          <p:cNvSpPr/>
          <p:nvPr userDrawn="1"/>
        </p:nvSpPr>
        <p:spPr>
          <a:xfrm flipV="1">
            <a:off x="0" y="-60386"/>
            <a:ext cx="1495550" cy="1052424"/>
          </a:xfrm>
          <a:custGeom>
            <a:avLst/>
            <a:gdLst>
              <a:gd name="connsiteX0" fmla="*/ 0 w 2543727"/>
              <a:gd name="connsiteY0" fmla="*/ 0 h 2201039"/>
              <a:gd name="connsiteX1" fmla="*/ 761 w 2543727"/>
              <a:gd name="connsiteY1" fmla="*/ 1023 h 2201039"/>
              <a:gd name="connsiteX2" fmla="*/ 444501 w 2543727"/>
              <a:gd name="connsiteY2" fmla="*/ 1299339 h 2201039"/>
              <a:gd name="connsiteX3" fmla="*/ 2095501 w 2543727"/>
              <a:gd name="connsiteY3" fmla="*/ 1693039 h 2201039"/>
              <a:gd name="connsiteX4" fmla="*/ 2517776 w 2543727"/>
              <a:gd name="connsiteY4" fmla="*/ 2139921 h 2201039"/>
              <a:gd name="connsiteX5" fmla="*/ 2543727 w 2543727"/>
              <a:gd name="connsiteY5" fmla="*/ 2201039 h 2201039"/>
              <a:gd name="connsiteX6" fmla="*/ 0 w 2543727"/>
              <a:gd name="connsiteY6" fmla="*/ 2201039 h 220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3727" h="2201039">
                <a:moveTo>
                  <a:pt x="0" y="0"/>
                </a:moveTo>
                <a:lnTo>
                  <a:pt x="761" y="1023"/>
                </a:lnTo>
                <a:cubicBezTo>
                  <a:pt x="122164" y="218227"/>
                  <a:pt x="113111" y="1029464"/>
                  <a:pt x="444501" y="1299339"/>
                </a:cubicBezTo>
                <a:cubicBezTo>
                  <a:pt x="797984" y="1587206"/>
                  <a:pt x="1775884" y="1487722"/>
                  <a:pt x="2095501" y="1693039"/>
                </a:cubicBezTo>
                <a:cubicBezTo>
                  <a:pt x="2255310" y="1795698"/>
                  <a:pt x="2434697" y="1972440"/>
                  <a:pt x="2517776" y="2139921"/>
                </a:cubicBezTo>
                <a:lnTo>
                  <a:pt x="2543727" y="2201039"/>
                </a:lnTo>
                <a:lnTo>
                  <a:pt x="0" y="2201039"/>
                </a:lnTo>
                <a:close/>
              </a:path>
            </a:pathLst>
          </a:cu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a:extLst>
              <a:ext uri="{FF2B5EF4-FFF2-40B4-BE49-F238E27FC236}">
                <a16:creationId xmlns:a16="http://schemas.microsoft.com/office/drawing/2014/main" id="{12403F68-F46C-4C13-8D25-863017653860}"/>
              </a:ext>
            </a:extLst>
          </p:cNvPr>
          <p:cNvSpPr/>
          <p:nvPr userDrawn="1"/>
        </p:nvSpPr>
        <p:spPr>
          <a:xfrm flipH="1">
            <a:off x="10915650" y="5924550"/>
            <a:ext cx="1276350" cy="933450"/>
          </a:xfrm>
          <a:custGeom>
            <a:avLst/>
            <a:gdLst>
              <a:gd name="connsiteX0" fmla="*/ 0 w 2543727"/>
              <a:gd name="connsiteY0" fmla="*/ 0 h 2201039"/>
              <a:gd name="connsiteX1" fmla="*/ 761 w 2543727"/>
              <a:gd name="connsiteY1" fmla="*/ 1023 h 2201039"/>
              <a:gd name="connsiteX2" fmla="*/ 444501 w 2543727"/>
              <a:gd name="connsiteY2" fmla="*/ 1299339 h 2201039"/>
              <a:gd name="connsiteX3" fmla="*/ 2095501 w 2543727"/>
              <a:gd name="connsiteY3" fmla="*/ 1693039 h 2201039"/>
              <a:gd name="connsiteX4" fmla="*/ 2517776 w 2543727"/>
              <a:gd name="connsiteY4" fmla="*/ 2139921 h 2201039"/>
              <a:gd name="connsiteX5" fmla="*/ 2543727 w 2543727"/>
              <a:gd name="connsiteY5" fmla="*/ 2201039 h 2201039"/>
              <a:gd name="connsiteX6" fmla="*/ 0 w 2543727"/>
              <a:gd name="connsiteY6" fmla="*/ 2201039 h 220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3727" h="2201039">
                <a:moveTo>
                  <a:pt x="0" y="0"/>
                </a:moveTo>
                <a:lnTo>
                  <a:pt x="761" y="1023"/>
                </a:lnTo>
                <a:cubicBezTo>
                  <a:pt x="122164" y="218227"/>
                  <a:pt x="113111" y="1029464"/>
                  <a:pt x="444501" y="1299339"/>
                </a:cubicBezTo>
                <a:cubicBezTo>
                  <a:pt x="797984" y="1587206"/>
                  <a:pt x="1775884" y="1487722"/>
                  <a:pt x="2095501" y="1693039"/>
                </a:cubicBezTo>
                <a:cubicBezTo>
                  <a:pt x="2255310" y="1795698"/>
                  <a:pt x="2434697" y="1972440"/>
                  <a:pt x="2517776" y="2139921"/>
                </a:cubicBezTo>
                <a:lnTo>
                  <a:pt x="2543727" y="2201039"/>
                </a:lnTo>
                <a:lnTo>
                  <a:pt x="0" y="2201039"/>
                </a:lnTo>
                <a:close/>
              </a:path>
            </a:pathLst>
          </a:cu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a:extLst>
              <a:ext uri="{FF2B5EF4-FFF2-40B4-BE49-F238E27FC236}">
                <a16:creationId xmlns:a16="http://schemas.microsoft.com/office/drawing/2014/main" id="{262D1F8A-D961-4ED0-82FB-D2C9A81448AD}"/>
              </a:ext>
            </a:extLst>
          </p:cNvPr>
          <p:cNvSpPr>
            <a:spLocks noGrp="1"/>
          </p:cNvSpPr>
          <p:nvPr>
            <p:ph type="title"/>
          </p:nvPr>
        </p:nvSpPr>
        <p:spPr>
          <a:xfrm>
            <a:off x="660400" y="0"/>
            <a:ext cx="10515600" cy="1325563"/>
          </a:xfrm>
          <a:noFill/>
          <a:ln w="12700" cap="flat" cmpd="sng" algn="ctr">
            <a:noFill/>
            <a:prstDash val="solid"/>
            <a:miter lim="800000"/>
          </a:ln>
          <a:effectLst/>
        </p:spPr>
        <p:txBody>
          <a:bodyPr rtlCol="0" anchor="ctr"/>
          <a:lstStyle>
            <a:lvl1pPr algn="l">
              <a:defRPr lang="zh-CN" altLang="en-US" sz="3200" b="1" kern="0" spc="600" dirty="0">
                <a:solidFill>
                  <a:srgbClr val="3EA2C6"/>
                </a:solidFill>
                <a:latin typeface="+mn-lt"/>
                <a:ea typeface="+mn-ea"/>
                <a:cs typeface="+mn-ea"/>
              </a:defRPr>
            </a:lvl1pPr>
          </a:lstStyle>
          <a:p>
            <a:pPr marL="0" lvl="0"/>
            <a:r>
              <a:rPr lang="zh-CN" altLang="en-US" dirty="0"/>
              <a:t>单击此处编辑母版标题样式</a:t>
            </a:r>
          </a:p>
        </p:txBody>
      </p:sp>
    </p:spTree>
    <p:extLst>
      <p:ext uri="{BB962C8B-B14F-4D97-AF65-F5344CB8AC3E}">
        <p14:creationId xmlns:p14="http://schemas.microsoft.com/office/powerpoint/2010/main" val="33826822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E356C52-5CF2-4987-87EF-0C7B20B88C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231EE4E-7634-492B-B50E-3EE489D1F0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BEBDA-AE02-4104-84A5-844316F0AF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459C3E-1174-4666-8909-C00BB5658E7B}" type="datetimeFigureOut">
              <a:rPr lang="zh-CN" altLang="en-US" smtClean="0"/>
              <a:t>2022/7/27</a:t>
            </a:fld>
            <a:endParaRPr lang="zh-CN" altLang="en-US"/>
          </a:p>
        </p:txBody>
      </p:sp>
      <p:sp>
        <p:nvSpPr>
          <p:cNvPr id="5" name="页脚占位符 4">
            <a:extLst>
              <a:ext uri="{FF2B5EF4-FFF2-40B4-BE49-F238E27FC236}">
                <a16:creationId xmlns:a16="http://schemas.microsoft.com/office/drawing/2014/main" id="{C1CF1A41-5979-4A37-9593-52E597A4D2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19C05F9-22E5-43C7-9036-5FBC908FA7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7DF64-8D38-48A2-B0F0-3BE89949C7B1}" type="slidenum">
              <a:rPr lang="zh-CN" altLang="en-US" smtClean="0"/>
              <a:t>‹#›</a:t>
            </a:fld>
            <a:endParaRPr lang="zh-CN" altLang="en-US"/>
          </a:p>
        </p:txBody>
      </p:sp>
    </p:spTree>
    <p:extLst>
      <p:ext uri="{BB962C8B-B14F-4D97-AF65-F5344CB8AC3E}">
        <p14:creationId xmlns:p14="http://schemas.microsoft.com/office/powerpoint/2010/main" val="1904496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6FC8E95F-3451-442F-8EBD-09AA9AD58CC1}"/>
              </a:ext>
            </a:extLst>
          </p:cNvPr>
          <p:cNvSpPr txBox="1"/>
          <p:nvPr/>
        </p:nvSpPr>
        <p:spPr>
          <a:xfrm>
            <a:off x="5755820" y="2185043"/>
            <a:ext cx="5932690" cy="1200329"/>
          </a:xfrm>
          <a:prstGeom prst="rect">
            <a:avLst/>
          </a:prstGeom>
          <a:noFill/>
        </p:spPr>
        <p:txBody>
          <a:bodyPr wrap="square" rtlCol="0">
            <a:spAutoFit/>
            <a:scene3d>
              <a:camera prst="orthographicFront"/>
              <a:lightRig rig="threePt" dir="t"/>
            </a:scene3d>
            <a:sp3d contourW="12700">
              <a:contourClr>
                <a:schemeClr val="bg1">
                  <a:lumMod val="75000"/>
                </a:schemeClr>
              </a:contourClr>
            </a:sp3d>
          </a:bodyPr>
          <a:lstStyle/>
          <a:p>
            <a:pPr lvl="0" algn="dist">
              <a:defRPr/>
            </a:pPr>
            <a:r>
              <a:rPr lang="zh-CN" altLang="en-US" sz="7200" b="1" dirty="0">
                <a:solidFill>
                  <a:srgbClr val="3EA2C6"/>
                </a:solidFill>
                <a:latin typeface="思源黑体" panose="020B0500000000000000" pitchFamily="34" charset="-122"/>
                <a:ea typeface="思源黑体" panose="020B0500000000000000" pitchFamily="34" charset="-122"/>
                <a:cs typeface="+mn-ea"/>
                <a:sym typeface="思源黑体" panose="020B0500000000000000" pitchFamily="34" charset="-122"/>
              </a:rPr>
              <a:t>职业健康管理 </a:t>
            </a:r>
          </a:p>
        </p:txBody>
      </p:sp>
      <p:sp>
        <p:nvSpPr>
          <p:cNvPr id="16" name="文本框 15">
            <a:extLst>
              <a:ext uri="{FF2B5EF4-FFF2-40B4-BE49-F238E27FC236}">
                <a16:creationId xmlns:a16="http://schemas.microsoft.com/office/drawing/2014/main" id="{5F08A456-F8D3-4F9F-97AC-8E200E7D3070}"/>
              </a:ext>
            </a:extLst>
          </p:cNvPr>
          <p:cNvSpPr txBox="1"/>
          <p:nvPr/>
        </p:nvSpPr>
        <p:spPr>
          <a:xfrm>
            <a:off x="9441870" y="1243265"/>
            <a:ext cx="1424814" cy="646331"/>
          </a:xfrm>
          <a:prstGeom prst="rect">
            <a:avLst/>
          </a:prstGeom>
          <a:noFill/>
        </p:spPr>
        <p:txBody>
          <a:bodyPr wrap="none" rtlCol="0">
            <a:spAutoFit/>
            <a:scene3d>
              <a:camera prst="orthographicFront"/>
              <a:lightRig rig="threePt" dir="t"/>
            </a:scene3d>
            <a:sp3d contourW="12700"/>
          </a:bodyPr>
          <a:lstStyle/>
          <a:p>
            <a:pPr lvl="0">
              <a:defRPr/>
            </a:pPr>
            <a:r>
              <a:rPr lang="en-US" altLang="zh-CN" sz="3600" dirty="0">
                <a:solidFill>
                  <a:schemeClr val="tx1">
                    <a:lumMod val="65000"/>
                    <a:lumOff val="3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LOGO</a:t>
            </a:r>
          </a:p>
        </p:txBody>
      </p:sp>
      <p:grpSp>
        <p:nvGrpSpPr>
          <p:cNvPr id="17" name="组合 16">
            <a:extLst>
              <a:ext uri="{FF2B5EF4-FFF2-40B4-BE49-F238E27FC236}">
                <a16:creationId xmlns:a16="http://schemas.microsoft.com/office/drawing/2014/main" id="{40D7EEF1-CA82-4C2F-9ED7-797ECA0AC1FD}"/>
              </a:ext>
            </a:extLst>
          </p:cNvPr>
          <p:cNvGrpSpPr/>
          <p:nvPr/>
        </p:nvGrpSpPr>
        <p:grpSpPr>
          <a:xfrm>
            <a:off x="7248760" y="5309962"/>
            <a:ext cx="1954406" cy="402590"/>
            <a:chOff x="1244534" y="4117271"/>
            <a:chExt cx="1765300" cy="316802"/>
          </a:xfrm>
          <a:solidFill>
            <a:srgbClr val="3EA2C6"/>
          </a:solidFill>
        </p:grpSpPr>
        <p:sp>
          <p:nvSpPr>
            <p:cNvPr id="18" name="圆角矩形 13">
              <a:extLst>
                <a:ext uri="{FF2B5EF4-FFF2-40B4-BE49-F238E27FC236}">
                  <a16:creationId xmlns:a16="http://schemas.microsoft.com/office/drawing/2014/main" id="{88CE2D75-B1CB-4FD4-B1B8-2D720C690F98}"/>
                </a:ext>
              </a:extLst>
            </p:cNvPr>
            <p:cNvSpPr/>
            <p:nvPr/>
          </p:nvSpPr>
          <p:spPr>
            <a:xfrm>
              <a:off x="1244534" y="4117271"/>
              <a:ext cx="1765300" cy="316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9" name="文本框 18">
              <a:extLst>
                <a:ext uri="{FF2B5EF4-FFF2-40B4-BE49-F238E27FC236}">
                  <a16:creationId xmlns:a16="http://schemas.microsoft.com/office/drawing/2014/main" id="{9C704D33-0965-4762-8F25-361B64CD2C76}"/>
                </a:ext>
              </a:extLst>
            </p:cNvPr>
            <p:cNvSpPr txBox="1"/>
            <p:nvPr/>
          </p:nvSpPr>
          <p:spPr>
            <a:xfrm>
              <a:off x="1318088" y="4142672"/>
              <a:ext cx="1618194" cy="290631"/>
            </a:xfrm>
            <a:prstGeom prst="rect">
              <a:avLst/>
            </a:prstGeom>
            <a:grpFill/>
            <a:ln>
              <a:noFill/>
            </a:ln>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rPr>
                <a:t>演讲人：</a:t>
              </a:r>
              <a:r>
                <a:rPr kumimoji="0" lang="en-US" altLang="zh-CN"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rPr>
                <a:t>xxx</a:t>
              </a:r>
              <a:endParaRPr kumimoji="0" lang="zh-CN" altLang="en-US"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20" name="文本框 19">
            <a:extLst>
              <a:ext uri="{FF2B5EF4-FFF2-40B4-BE49-F238E27FC236}">
                <a16:creationId xmlns:a16="http://schemas.microsoft.com/office/drawing/2014/main" id="{F481FE12-3672-4C31-B00C-D5920767013E}"/>
              </a:ext>
            </a:extLst>
          </p:cNvPr>
          <p:cNvSpPr txBox="1"/>
          <p:nvPr/>
        </p:nvSpPr>
        <p:spPr>
          <a:xfrm>
            <a:off x="5414493" y="3655787"/>
            <a:ext cx="6244294" cy="400110"/>
          </a:xfrm>
          <a:prstGeom prst="rect">
            <a:avLst/>
          </a:prstGeom>
          <a:noFill/>
        </p:spPr>
        <p:txBody>
          <a:bodyPr wrap="square" rtlCol="0">
            <a:spAutoFit/>
            <a:scene3d>
              <a:camera prst="orthographicFront"/>
              <a:lightRig rig="threePt" dir="t"/>
            </a:scene3d>
            <a:sp3d contourW="12700"/>
          </a:bodyPr>
          <a:lstStyle/>
          <a:p>
            <a:pPr lvl="0" algn="r">
              <a:defRPr/>
            </a:pPr>
            <a:r>
              <a:rPr lang="en-US" altLang="zh-CN" sz="2000" dirty="0">
                <a:solidFill>
                  <a:srgbClr val="000000">
                    <a:lumMod val="75000"/>
                    <a:lumOff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THE OCCUPATIONAL HEALTH MANAGEMENT</a:t>
            </a:r>
          </a:p>
        </p:txBody>
      </p:sp>
      <p:cxnSp>
        <p:nvCxnSpPr>
          <p:cNvPr id="21" name="直接连接符 20">
            <a:extLst>
              <a:ext uri="{FF2B5EF4-FFF2-40B4-BE49-F238E27FC236}">
                <a16:creationId xmlns:a16="http://schemas.microsoft.com/office/drawing/2014/main" id="{784C9463-54DE-42EF-ABEF-BF5871B745DC}"/>
              </a:ext>
            </a:extLst>
          </p:cNvPr>
          <p:cNvCxnSpPr>
            <a:cxnSpLocks/>
          </p:cNvCxnSpPr>
          <p:nvPr/>
        </p:nvCxnSpPr>
        <p:spPr>
          <a:xfrm>
            <a:off x="5926590" y="3441532"/>
            <a:ext cx="559115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2" name="组合 21">
            <a:extLst>
              <a:ext uri="{FF2B5EF4-FFF2-40B4-BE49-F238E27FC236}">
                <a16:creationId xmlns:a16="http://schemas.microsoft.com/office/drawing/2014/main" id="{31706BA2-5DD3-426C-98A2-469DA9E50FBE}"/>
              </a:ext>
            </a:extLst>
          </p:cNvPr>
          <p:cNvGrpSpPr/>
          <p:nvPr/>
        </p:nvGrpSpPr>
        <p:grpSpPr>
          <a:xfrm>
            <a:off x="9563335" y="5309962"/>
            <a:ext cx="1954406" cy="402590"/>
            <a:chOff x="1244534" y="4117271"/>
            <a:chExt cx="1765300" cy="316802"/>
          </a:xfrm>
          <a:solidFill>
            <a:srgbClr val="3EA2C6"/>
          </a:solidFill>
        </p:grpSpPr>
        <p:sp>
          <p:nvSpPr>
            <p:cNvPr id="23" name="圆角矩形 13">
              <a:extLst>
                <a:ext uri="{FF2B5EF4-FFF2-40B4-BE49-F238E27FC236}">
                  <a16:creationId xmlns:a16="http://schemas.microsoft.com/office/drawing/2014/main" id="{97B6EA15-8F01-455B-AB9A-390A71A91F0F}"/>
                </a:ext>
              </a:extLst>
            </p:cNvPr>
            <p:cNvSpPr/>
            <p:nvPr/>
          </p:nvSpPr>
          <p:spPr>
            <a:xfrm>
              <a:off x="1244534" y="4117271"/>
              <a:ext cx="1765300" cy="316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4" name="文本框 23">
              <a:extLst>
                <a:ext uri="{FF2B5EF4-FFF2-40B4-BE49-F238E27FC236}">
                  <a16:creationId xmlns:a16="http://schemas.microsoft.com/office/drawing/2014/main" id="{83135216-D909-4569-B4D5-4CB976119B75}"/>
                </a:ext>
              </a:extLst>
            </p:cNvPr>
            <p:cNvSpPr txBox="1"/>
            <p:nvPr/>
          </p:nvSpPr>
          <p:spPr>
            <a:xfrm>
              <a:off x="1318088" y="4142672"/>
              <a:ext cx="1618194" cy="290631"/>
            </a:xfrm>
            <a:prstGeom prst="rect">
              <a:avLst/>
            </a:prstGeom>
            <a:grpFill/>
            <a:ln>
              <a:noFill/>
            </a:ln>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rPr>
                <a:t>时间：</a:t>
              </a:r>
              <a:r>
                <a:rPr kumimoji="0" lang="en-US" altLang="zh-CN"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rPr>
                <a:t>202X.X</a:t>
              </a:r>
              <a:endParaRPr kumimoji="0" lang="zh-CN" altLang="en-US"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25" name="组合 24">
            <a:extLst>
              <a:ext uri="{FF2B5EF4-FFF2-40B4-BE49-F238E27FC236}">
                <a16:creationId xmlns:a16="http://schemas.microsoft.com/office/drawing/2014/main" id="{7E366444-8225-466B-B42F-C3FF24F0CC17}"/>
              </a:ext>
            </a:extLst>
          </p:cNvPr>
          <p:cNvGrpSpPr/>
          <p:nvPr/>
        </p:nvGrpSpPr>
        <p:grpSpPr>
          <a:xfrm>
            <a:off x="10908141" y="1261630"/>
            <a:ext cx="609600" cy="609600"/>
            <a:chOff x="885371" y="1088572"/>
            <a:chExt cx="609600" cy="609600"/>
          </a:xfrm>
        </p:grpSpPr>
        <p:sp>
          <p:nvSpPr>
            <p:cNvPr id="26" name="椭圆 25">
              <a:extLst>
                <a:ext uri="{FF2B5EF4-FFF2-40B4-BE49-F238E27FC236}">
                  <a16:creationId xmlns:a16="http://schemas.microsoft.com/office/drawing/2014/main" id="{3638BF3C-9728-4423-AE92-2B730304F3E5}"/>
                </a:ext>
              </a:extLst>
            </p:cNvPr>
            <p:cNvSpPr/>
            <p:nvPr/>
          </p:nvSpPr>
          <p:spPr>
            <a:xfrm>
              <a:off x="885371" y="1088572"/>
              <a:ext cx="609600" cy="609600"/>
            </a:xfrm>
            <a:prstGeom prst="ellipse">
              <a:avLst/>
            </a:prstGeom>
            <a:solidFill>
              <a:srgbClr val="3EA2C6"/>
            </a:solidFill>
            <a:ln>
              <a:solidFill>
                <a:srgbClr val="A8D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7" name="iconfont-1187-868307">
              <a:extLst>
                <a:ext uri="{FF2B5EF4-FFF2-40B4-BE49-F238E27FC236}">
                  <a16:creationId xmlns:a16="http://schemas.microsoft.com/office/drawing/2014/main" id="{A820DBE1-0DBC-451A-934A-F122BA6CFB07}"/>
                </a:ext>
              </a:extLst>
            </p:cNvPr>
            <p:cNvSpPr/>
            <p:nvPr/>
          </p:nvSpPr>
          <p:spPr>
            <a:xfrm>
              <a:off x="1030470" y="1233714"/>
              <a:ext cx="328021" cy="321110"/>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33" name="文本框 32">
            <a:extLst>
              <a:ext uri="{FF2B5EF4-FFF2-40B4-BE49-F238E27FC236}">
                <a16:creationId xmlns:a16="http://schemas.microsoft.com/office/drawing/2014/main" id="{479D966C-8510-46D9-B8D1-6A76E56AD27B}"/>
              </a:ext>
            </a:extLst>
          </p:cNvPr>
          <p:cNvSpPr txBox="1"/>
          <p:nvPr/>
        </p:nvSpPr>
        <p:spPr>
          <a:xfrm>
            <a:off x="6958310" y="4246337"/>
            <a:ext cx="1899605" cy="499817"/>
          </a:xfrm>
          <a:prstGeom prst="rect">
            <a:avLst/>
          </a:prstGeom>
          <a:noFill/>
        </p:spPr>
        <p:txBody>
          <a:bodyPr wrap="square" rtlCol="0">
            <a:spAutoFit/>
            <a:scene3d>
              <a:camera prst="orthographicFront"/>
              <a:lightRig rig="threePt" dir="t"/>
            </a:scene3d>
            <a:sp3d contourW="12700"/>
          </a:bodyPr>
          <a:lstStyle/>
          <a:p>
            <a:pPr marL="342900" lvl="0" indent="-342900" algn="r">
              <a:lnSpc>
                <a:spcPct val="150000"/>
              </a:lnSpc>
              <a:buFont typeface="Arial" panose="020B0604020202020204" pitchFamily="34" charset="0"/>
              <a:buChar char="•"/>
              <a:defRPr/>
            </a:pPr>
            <a:r>
              <a:rPr lang="zh-CN" altLang="en-US" sz="2000" dirty="0">
                <a:solidFill>
                  <a:srgbClr val="000000">
                    <a:lumMod val="75000"/>
                    <a:lumOff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职业病概述</a:t>
            </a:r>
          </a:p>
        </p:txBody>
      </p:sp>
      <p:sp>
        <p:nvSpPr>
          <p:cNvPr id="47" name="文本框 46">
            <a:extLst>
              <a:ext uri="{FF2B5EF4-FFF2-40B4-BE49-F238E27FC236}">
                <a16:creationId xmlns:a16="http://schemas.microsoft.com/office/drawing/2014/main" id="{A3068EAF-B275-426E-A0CC-15419C639D49}"/>
              </a:ext>
            </a:extLst>
          </p:cNvPr>
          <p:cNvSpPr txBox="1"/>
          <p:nvPr/>
        </p:nvSpPr>
        <p:spPr>
          <a:xfrm>
            <a:off x="8801624" y="4246337"/>
            <a:ext cx="2814387" cy="499817"/>
          </a:xfrm>
          <a:prstGeom prst="rect">
            <a:avLst/>
          </a:prstGeom>
          <a:noFill/>
        </p:spPr>
        <p:txBody>
          <a:bodyPr wrap="square" rtlCol="0">
            <a:spAutoFit/>
            <a:scene3d>
              <a:camera prst="orthographicFront"/>
              <a:lightRig rig="threePt" dir="t"/>
            </a:scene3d>
            <a:sp3d contourW="12700"/>
          </a:bodyPr>
          <a:lstStyle/>
          <a:p>
            <a:pPr marL="342900" lvl="0" indent="-342900" algn="r">
              <a:lnSpc>
                <a:spcPct val="150000"/>
              </a:lnSpc>
              <a:buFont typeface="Arial" panose="020B0604020202020204" pitchFamily="34" charset="0"/>
              <a:buChar char="•"/>
              <a:defRPr/>
            </a:pPr>
            <a:r>
              <a:rPr lang="zh-CN" altLang="en-US" sz="2000" dirty="0">
                <a:solidFill>
                  <a:srgbClr val="000000">
                    <a:lumMod val="75000"/>
                    <a:lumOff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职业病防治措施</a:t>
            </a:r>
            <a:endParaRPr lang="en-US" altLang="zh-CN" sz="2000" dirty="0">
              <a:solidFill>
                <a:srgbClr val="000000">
                  <a:lumMod val="75000"/>
                  <a:lumOff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2" name="组合 1">
            <a:extLst>
              <a:ext uri="{FF2B5EF4-FFF2-40B4-BE49-F238E27FC236}">
                <a16:creationId xmlns:a16="http://schemas.microsoft.com/office/drawing/2014/main" id="{67E30489-A289-4FC1-A142-112A2220CB76}"/>
              </a:ext>
            </a:extLst>
          </p:cNvPr>
          <p:cNvGrpSpPr/>
          <p:nvPr/>
        </p:nvGrpSpPr>
        <p:grpSpPr>
          <a:xfrm flipH="1">
            <a:off x="0" y="0"/>
            <a:ext cx="6756399" cy="6858000"/>
            <a:chOff x="5294032" y="0"/>
            <a:chExt cx="6897969" cy="6858000"/>
          </a:xfrm>
        </p:grpSpPr>
        <p:grpSp>
          <p:nvGrpSpPr>
            <p:cNvPr id="46" name="组合 45">
              <a:extLst>
                <a:ext uri="{FF2B5EF4-FFF2-40B4-BE49-F238E27FC236}">
                  <a16:creationId xmlns:a16="http://schemas.microsoft.com/office/drawing/2014/main" id="{95D7C529-7366-4AA5-996D-B8CBC1F5D68B}"/>
                </a:ext>
              </a:extLst>
            </p:cNvPr>
            <p:cNvGrpSpPr/>
            <p:nvPr/>
          </p:nvGrpSpPr>
          <p:grpSpPr>
            <a:xfrm>
              <a:off x="5294032" y="0"/>
              <a:ext cx="6897969" cy="6858000"/>
              <a:chOff x="5294032" y="0"/>
              <a:chExt cx="6897969" cy="6858000"/>
            </a:xfrm>
          </p:grpSpPr>
          <p:sp>
            <p:nvSpPr>
              <p:cNvPr id="44" name="任意多边形: 形状 43">
                <a:extLst>
                  <a:ext uri="{FF2B5EF4-FFF2-40B4-BE49-F238E27FC236}">
                    <a16:creationId xmlns:a16="http://schemas.microsoft.com/office/drawing/2014/main" id="{9FF3D001-C44A-4872-B5D8-6A0C578CFF95}"/>
                  </a:ext>
                </a:extLst>
              </p:cNvPr>
              <p:cNvSpPr/>
              <p:nvPr/>
            </p:nvSpPr>
            <p:spPr>
              <a:xfrm>
                <a:off x="5294032" y="0"/>
                <a:ext cx="6897968" cy="6858000"/>
              </a:xfrm>
              <a:custGeom>
                <a:avLst/>
                <a:gdLst>
                  <a:gd name="connsiteX0" fmla="*/ 1081879 w 6897968"/>
                  <a:gd name="connsiteY0" fmla="*/ 0 h 6858000"/>
                  <a:gd name="connsiteX1" fmla="*/ 6897968 w 6897968"/>
                  <a:gd name="connsiteY1" fmla="*/ 0 h 6858000"/>
                  <a:gd name="connsiteX2" fmla="*/ 6897968 w 6897968"/>
                  <a:gd name="connsiteY2" fmla="*/ 6858000 h 6858000"/>
                  <a:gd name="connsiteX3" fmla="*/ 1081880 w 6897968"/>
                  <a:gd name="connsiteY3" fmla="*/ 6858000 h 6858000"/>
                  <a:gd name="connsiteX4" fmla="*/ 994629 w 6897968"/>
                  <a:gd name="connsiteY4" fmla="*/ 6733484 h 6858000"/>
                  <a:gd name="connsiteX5" fmla="*/ 0 w 6897968"/>
                  <a:gd name="connsiteY5" fmla="*/ 3429000 h 6858000"/>
                  <a:gd name="connsiteX6" fmla="*/ 994629 w 6897968"/>
                  <a:gd name="connsiteY6" fmla="*/ 1245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7968" h="6858000">
                    <a:moveTo>
                      <a:pt x="1081879" y="0"/>
                    </a:moveTo>
                    <a:lnTo>
                      <a:pt x="6897968" y="0"/>
                    </a:lnTo>
                    <a:lnTo>
                      <a:pt x="6897968" y="6858000"/>
                    </a:lnTo>
                    <a:lnTo>
                      <a:pt x="1081880" y="6858000"/>
                    </a:lnTo>
                    <a:lnTo>
                      <a:pt x="994629" y="6733484"/>
                    </a:lnTo>
                    <a:cubicBezTo>
                      <a:pt x="366672" y="5790200"/>
                      <a:pt x="0" y="4653056"/>
                      <a:pt x="0" y="3429000"/>
                    </a:cubicBezTo>
                    <a:cubicBezTo>
                      <a:pt x="0" y="2204945"/>
                      <a:pt x="366672" y="1067800"/>
                      <a:pt x="994629" y="124516"/>
                    </a:cubicBezTo>
                    <a:close/>
                  </a:path>
                </a:pathLst>
              </a:custGeom>
              <a:solidFill>
                <a:srgbClr val="A8D5E5">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2" name="任意多边形: 形状 41">
                <a:extLst>
                  <a:ext uri="{FF2B5EF4-FFF2-40B4-BE49-F238E27FC236}">
                    <a16:creationId xmlns:a16="http://schemas.microsoft.com/office/drawing/2014/main" id="{F9A61F64-2ACC-4C62-AE76-9E8F761E929B}"/>
                  </a:ext>
                </a:extLst>
              </p:cNvPr>
              <p:cNvSpPr/>
              <p:nvPr/>
            </p:nvSpPr>
            <p:spPr>
              <a:xfrm>
                <a:off x="6664056" y="0"/>
                <a:ext cx="5527945" cy="6858000"/>
              </a:xfrm>
              <a:custGeom>
                <a:avLst/>
                <a:gdLst>
                  <a:gd name="connsiteX0" fmla="*/ 1553915 w 5527945"/>
                  <a:gd name="connsiteY0" fmla="*/ 0 h 6991350"/>
                  <a:gd name="connsiteX1" fmla="*/ 5527945 w 5527945"/>
                  <a:gd name="connsiteY1" fmla="*/ 0 h 6991350"/>
                  <a:gd name="connsiteX2" fmla="*/ 5527945 w 5527945"/>
                  <a:gd name="connsiteY2" fmla="*/ 6991350 h 6991350"/>
                  <a:gd name="connsiteX3" fmla="*/ 1714284 w 5527945"/>
                  <a:gd name="connsiteY3" fmla="*/ 6991350 h 6991350"/>
                  <a:gd name="connsiteX4" fmla="*/ 1620792 w 5527945"/>
                  <a:gd name="connsiteY4" fmla="*/ 6916790 h 6991350"/>
                  <a:gd name="connsiteX5" fmla="*/ 0 w 5527945"/>
                  <a:gd name="connsiteY5" fmla="*/ 3429000 h 6991350"/>
                  <a:gd name="connsiteX6" fmla="*/ 1459186 w 5527945"/>
                  <a:gd name="connsiteY6" fmla="*/ 83273 h 699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7945" h="6991350">
                    <a:moveTo>
                      <a:pt x="1553915" y="0"/>
                    </a:moveTo>
                    <a:lnTo>
                      <a:pt x="5527945" y="0"/>
                    </a:lnTo>
                    <a:lnTo>
                      <a:pt x="5527945" y="6991350"/>
                    </a:lnTo>
                    <a:lnTo>
                      <a:pt x="1714284" y="6991350"/>
                    </a:lnTo>
                    <a:lnTo>
                      <a:pt x="1620792" y="6916790"/>
                    </a:lnTo>
                    <a:cubicBezTo>
                      <a:pt x="630934" y="6087770"/>
                      <a:pt x="0" y="4833159"/>
                      <a:pt x="0" y="3429000"/>
                    </a:cubicBezTo>
                    <a:cubicBezTo>
                      <a:pt x="0" y="2102850"/>
                      <a:pt x="562777" y="910093"/>
                      <a:pt x="1459186" y="83273"/>
                    </a:cubicBezTo>
                    <a:close/>
                  </a:path>
                </a:pathLst>
              </a:custGeom>
              <a:solidFill>
                <a:srgbClr val="A8D5E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9" name="任意多边形: 形状 38">
                <a:extLst>
                  <a:ext uri="{FF2B5EF4-FFF2-40B4-BE49-F238E27FC236}">
                    <a16:creationId xmlns:a16="http://schemas.microsoft.com/office/drawing/2014/main" id="{E7176665-E137-4B75-84EA-118328806770}"/>
                  </a:ext>
                </a:extLst>
              </p:cNvPr>
              <p:cNvSpPr/>
              <p:nvPr/>
            </p:nvSpPr>
            <p:spPr>
              <a:xfrm>
                <a:off x="7580511" y="0"/>
                <a:ext cx="4611489" cy="6833974"/>
              </a:xfrm>
              <a:custGeom>
                <a:avLst/>
                <a:gdLst>
                  <a:gd name="connsiteX0" fmla="*/ 2646037 w 4611489"/>
                  <a:gd name="connsiteY0" fmla="*/ 0 h 6966857"/>
                  <a:gd name="connsiteX1" fmla="*/ 4428775 w 4611489"/>
                  <a:gd name="connsiteY1" fmla="*/ 0 h 6966857"/>
                  <a:gd name="connsiteX2" fmla="*/ 4589322 w 4611489"/>
                  <a:gd name="connsiteY2" fmla="*/ 46267 h 6966857"/>
                  <a:gd name="connsiteX3" fmla="*/ 4611489 w 4611489"/>
                  <a:gd name="connsiteY3" fmla="*/ 53878 h 6966857"/>
                  <a:gd name="connsiteX4" fmla="*/ 4611489 w 4611489"/>
                  <a:gd name="connsiteY4" fmla="*/ 6895612 h 6966857"/>
                  <a:gd name="connsiteX5" fmla="*/ 4589322 w 4611489"/>
                  <a:gd name="connsiteY5" fmla="*/ 6903224 h 6966857"/>
                  <a:gd name="connsiteX6" fmla="*/ 4421459 w 4611489"/>
                  <a:gd name="connsiteY6" fmla="*/ 6951599 h 6966857"/>
                  <a:gd name="connsiteX7" fmla="*/ 4356313 w 4611489"/>
                  <a:gd name="connsiteY7" fmla="*/ 6966857 h 6966857"/>
                  <a:gd name="connsiteX8" fmla="*/ 2718499 w 4611489"/>
                  <a:gd name="connsiteY8" fmla="*/ 6966857 h 6966857"/>
                  <a:gd name="connsiteX9" fmla="*/ 2653353 w 4611489"/>
                  <a:gd name="connsiteY9" fmla="*/ 6951599 h 6966857"/>
                  <a:gd name="connsiteX10" fmla="*/ 0 w 4611489"/>
                  <a:gd name="connsiteY10" fmla="*/ 3474745 h 6966857"/>
                  <a:gd name="connsiteX11" fmla="*/ 2485490 w 4611489"/>
                  <a:gd name="connsiteY11" fmla="*/ 46267 h 696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11489" h="6966857">
                    <a:moveTo>
                      <a:pt x="2646037" y="0"/>
                    </a:moveTo>
                    <a:lnTo>
                      <a:pt x="4428775" y="0"/>
                    </a:lnTo>
                    <a:lnTo>
                      <a:pt x="4589322" y="46267"/>
                    </a:lnTo>
                    <a:lnTo>
                      <a:pt x="4611489" y="53878"/>
                    </a:lnTo>
                    <a:lnTo>
                      <a:pt x="4611489" y="6895612"/>
                    </a:lnTo>
                    <a:lnTo>
                      <a:pt x="4589322" y="6903224"/>
                    </a:lnTo>
                    <a:cubicBezTo>
                      <a:pt x="4533939" y="6920705"/>
                      <a:pt x="4477972" y="6936843"/>
                      <a:pt x="4421459" y="6951599"/>
                    </a:cubicBezTo>
                    <a:lnTo>
                      <a:pt x="4356313" y="6966857"/>
                    </a:lnTo>
                    <a:lnTo>
                      <a:pt x="2718499" y="6966857"/>
                    </a:lnTo>
                    <a:lnTo>
                      <a:pt x="2653353" y="6951599"/>
                    </a:lnTo>
                    <a:cubicBezTo>
                      <a:pt x="1127495" y="6553190"/>
                      <a:pt x="0" y="5147591"/>
                      <a:pt x="0" y="3474745"/>
                    </a:cubicBezTo>
                    <a:cubicBezTo>
                      <a:pt x="0" y="1863857"/>
                      <a:pt x="1045523" y="500785"/>
                      <a:pt x="2485490" y="46267"/>
                    </a:cubicBezTo>
                    <a:close/>
                  </a:path>
                </a:pathLst>
              </a:custGeom>
              <a:blipFill dpi="0" rotWithShape="1">
                <a:blip r:embed="rId2"/>
                <a:srcRect/>
                <a:stretch>
                  <a:fillRect l="-21000" r="-23000"/>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52" name="组合 51">
              <a:extLst>
                <a:ext uri="{FF2B5EF4-FFF2-40B4-BE49-F238E27FC236}">
                  <a16:creationId xmlns:a16="http://schemas.microsoft.com/office/drawing/2014/main" id="{3C6DB6FD-50C2-4251-B1F2-D9B82069DCEE}"/>
                </a:ext>
              </a:extLst>
            </p:cNvPr>
            <p:cNvGrpSpPr/>
            <p:nvPr/>
          </p:nvGrpSpPr>
          <p:grpSpPr>
            <a:xfrm>
              <a:off x="5500915" y="1161144"/>
              <a:ext cx="1843314" cy="4484912"/>
              <a:chOff x="5500915" y="1161144"/>
              <a:chExt cx="1843314" cy="4484912"/>
            </a:xfrm>
          </p:grpSpPr>
          <p:sp>
            <p:nvSpPr>
              <p:cNvPr id="48" name="十字形 47">
                <a:extLst>
                  <a:ext uri="{FF2B5EF4-FFF2-40B4-BE49-F238E27FC236}">
                    <a16:creationId xmlns:a16="http://schemas.microsoft.com/office/drawing/2014/main" id="{51193321-4A04-43C3-8EC6-4CDB7E1D5867}"/>
                  </a:ext>
                </a:extLst>
              </p:cNvPr>
              <p:cNvSpPr/>
              <p:nvPr/>
            </p:nvSpPr>
            <p:spPr>
              <a:xfrm>
                <a:off x="5979885" y="1161144"/>
                <a:ext cx="493485" cy="493485"/>
              </a:xfrm>
              <a:prstGeom prst="plus">
                <a:avLst>
                  <a:gd name="adj" fmla="val 37766"/>
                </a:avLst>
              </a:prstGeom>
              <a:solidFill>
                <a:srgbClr val="3EA2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9" name="十字形 48">
                <a:extLst>
                  <a:ext uri="{FF2B5EF4-FFF2-40B4-BE49-F238E27FC236}">
                    <a16:creationId xmlns:a16="http://schemas.microsoft.com/office/drawing/2014/main" id="{316DC044-C19E-4EB3-B340-9D6B6700FFD9}"/>
                  </a:ext>
                </a:extLst>
              </p:cNvPr>
              <p:cNvSpPr/>
              <p:nvPr/>
            </p:nvSpPr>
            <p:spPr>
              <a:xfrm>
                <a:off x="5500915" y="4310744"/>
                <a:ext cx="478972" cy="478972"/>
              </a:xfrm>
              <a:prstGeom prst="plus">
                <a:avLst>
                  <a:gd name="adj" fmla="val 37766"/>
                </a:avLst>
              </a:prstGeom>
              <a:solidFill>
                <a:srgbClr val="3EA2C6">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0" name="十字形 49">
                <a:extLst>
                  <a:ext uri="{FF2B5EF4-FFF2-40B4-BE49-F238E27FC236}">
                    <a16:creationId xmlns:a16="http://schemas.microsoft.com/office/drawing/2014/main" id="{822F25B2-68AB-462B-BD59-F6AE612274AE}"/>
                  </a:ext>
                </a:extLst>
              </p:cNvPr>
              <p:cNvSpPr/>
              <p:nvPr/>
            </p:nvSpPr>
            <p:spPr>
              <a:xfrm>
                <a:off x="7024915" y="2960914"/>
                <a:ext cx="319314" cy="319314"/>
              </a:xfrm>
              <a:prstGeom prst="plus">
                <a:avLst>
                  <a:gd name="adj" fmla="val 37766"/>
                </a:avLst>
              </a:pr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1" name="十字形 50">
                <a:extLst>
                  <a:ext uri="{FF2B5EF4-FFF2-40B4-BE49-F238E27FC236}">
                    <a16:creationId xmlns:a16="http://schemas.microsoft.com/office/drawing/2014/main" id="{1DE83A3F-065B-409E-B4AC-BEA9273507B9}"/>
                  </a:ext>
                </a:extLst>
              </p:cNvPr>
              <p:cNvSpPr/>
              <p:nvPr/>
            </p:nvSpPr>
            <p:spPr>
              <a:xfrm>
                <a:off x="6487885" y="5312227"/>
                <a:ext cx="333829" cy="333829"/>
              </a:xfrm>
              <a:prstGeom prst="plus">
                <a:avLst>
                  <a:gd name="adj" fmla="val 37766"/>
                </a:avLst>
              </a:prstGeom>
              <a:solidFill>
                <a:srgbClr val="3EA2C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Tree>
    <p:extLst>
      <p:ext uri="{BB962C8B-B14F-4D97-AF65-F5344CB8AC3E}">
        <p14:creationId xmlns:p14="http://schemas.microsoft.com/office/powerpoint/2010/main" val="12984868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2" presetClass="entr" presetSubtype="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down)">
                                      <p:cBhvr>
                                        <p:cTn id="20" dur="500"/>
                                        <p:tgtEl>
                                          <p:spTgt spid="15"/>
                                        </p:tgtEl>
                                      </p:cBhvr>
                                    </p:animEffect>
                                  </p:childTnLst>
                                </p:cTn>
                              </p:par>
                            </p:childTnLst>
                          </p:cTn>
                        </p:par>
                        <p:par>
                          <p:cTn id="21" fill="hold">
                            <p:stCondLst>
                              <p:cond delay="2000"/>
                            </p:stCondLst>
                            <p:childTnLst>
                              <p:par>
                                <p:cTn id="22" presetID="22" presetClass="entr" presetSubtype="2"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500"/>
                                        <p:tgtEl>
                                          <p:spTgt spid="21"/>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par>
                          <p:cTn id="37" fill="hold">
                            <p:stCondLst>
                              <p:cond delay="4000"/>
                            </p:stCondLst>
                            <p:childTnLst>
                              <p:par>
                                <p:cTn id="38" presetID="2" presetClass="entr" presetSubtype="4"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par>
                          <p:cTn id="42" fill="hold">
                            <p:stCondLst>
                              <p:cond delay="4500"/>
                            </p:stCondLst>
                            <p:childTnLst>
                              <p:par>
                                <p:cTn id="43" presetID="2" presetClass="entr" presetSubtype="4"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33" grpId="0"/>
      <p:bldP spid="4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72">
            <a:extLst>
              <a:ext uri="{FF2B5EF4-FFF2-40B4-BE49-F238E27FC236}">
                <a16:creationId xmlns:a16="http://schemas.microsoft.com/office/drawing/2014/main" id="{DED37B8E-1C7D-4D4C-BC28-18711E51A3EF}"/>
              </a:ext>
            </a:extLst>
          </p:cNvPr>
          <p:cNvSpPr/>
          <p:nvPr/>
        </p:nvSpPr>
        <p:spPr>
          <a:xfrm>
            <a:off x="4273698" y="1567746"/>
            <a:ext cx="3611356" cy="476476"/>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常见职业危害因素</a:t>
            </a:r>
          </a:p>
        </p:txBody>
      </p:sp>
      <p:sp>
        <p:nvSpPr>
          <p:cNvPr id="14" name="文本框 8">
            <a:extLst>
              <a:ext uri="{FF2B5EF4-FFF2-40B4-BE49-F238E27FC236}">
                <a16:creationId xmlns:a16="http://schemas.microsoft.com/office/drawing/2014/main" id="{A7809DF8-4789-491C-9616-FEEEEEFD50A4}"/>
              </a:ext>
            </a:extLst>
          </p:cNvPr>
          <p:cNvSpPr txBox="1"/>
          <p:nvPr/>
        </p:nvSpPr>
        <p:spPr>
          <a:xfrm>
            <a:off x="926906" y="2549913"/>
            <a:ext cx="5054597" cy="879087"/>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l"/>
              <a:defRPr/>
            </a:pPr>
            <a:r>
              <a:rPr lang="zh-CN" altLang="en-US" b="1" dirty="0">
                <a:solidFill>
                  <a:schemeClr val="accent1"/>
                </a:solidFill>
                <a:latin typeface="思源黑体" panose="020B0500000000000000" pitchFamily="34" charset="-122"/>
                <a:ea typeface="思源黑体" panose="020B0500000000000000" pitchFamily="34" charset="-122"/>
                <a:cs typeface="+mn-ea"/>
                <a:sym typeface="思源黑体" panose="020B0500000000000000" pitchFamily="34" charset="-122"/>
              </a:rPr>
              <a:t>粉尘类：</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矽尘、煤尘、水泥尘、电焊烟尘、铸造粉尘等。可能导致尘肺。</a:t>
            </a:r>
          </a:p>
        </p:txBody>
      </p:sp>
      <p:sp>
        <p:nvSpPr>
          <p:cNvPr id="9" name="文本框 8">
            <a:extLst>
              <a:ext uri="{FF2B5EF4-FFF2-40B4-BE49-F238E27FC236}">
                <a16:creationId xmlns:a16="http://schemas.microsoft.com/office/drawing/2014/main" id="{F4F3125B-6199-4437-BFC7-32628AA6ADC8}"/>
              </a:ext>
            </a:extLst>
          </p:cNvPr>
          <p:cNvSpPr txBox="1"/>
          <p:nvPr/>
        </p:nvSpPr>
        <p:spPr>
          <a:xfrm>
            <a:off x="926906" y="4019118"/>
            <a:ext cx="5054597" cy="2125582"/>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l"/>
              <a:defRPr/>
            </a:pPr>
            <a:r>
              <a:rPr lang="zh-CN" altLang="en-US" b="1" dirty="0">
                <a:solidFill>
                  <a:schemeClr val="accent1"/>
                </a:solidFill>
                <a:latin typeface="思源黑体" panose="020B0500000000000000" pitchFamily="34" charset="-122"/>
                <a:ea typeface="思源黑体" panose="020B0500000000000000" pitchFamily="34" charset="-122"/>
                <a:cs typeface="+mn-ea"/>
                <a:sym typeface="思源黑体" panose="020B0500000000000000" pitchFamily="34" charset="-122"/>
              </a:rPr>
              <a:t>化学物质类：</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甲苯、二甲苯、正己烷、甲醛、氨、氯气、二氧化硫、一氧化碳、磷及其化合物、铅及其化合物等。可能导致职业性中毒、化学灼伤、白血病、癌症、职业性鼻喉口腔疾病等。</a:t>
            </a:r>
          </a:p>
        </p:txBody>
      </p:sp>
      <p:sp>
        <p:nvSpPr>
          <p:cNvPr id="10" name="文本框 8">
            <a:extLst>
              <a:ext uri="{FF2B5EF4-FFF2-40B4-BE49-F238E27FC236}">
                <a16:creationId xmlns:a16="http://schemas.microsoft.com/office/drawing/2014/main" id="{4A1D1C7A-813E-43AA-9255-F03E4434F3DC}"/>
              </a:ext>
            </a:extLst>
          </p:cNvPr>
          <p:cNvSpPr txBox="1"/>
          <p:nvPr/>
        </p:nvSpPr>
        <p:spPr>
          <a:xfrm>
            <a:off x="6382484" y="2549913"/>
            <a:ext cx="5054597" cy="129458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l"/>
              <a:defRPr/>
            </a:pPr>
            <a:r>
              <a:rPr lang="zh-CN" altLang="en-US" b="1" dirty="0">
                <a:solidFill>
                  <a:schemeClr val="accent1"/>
                </a:solidFill>
                <a:latin typeface="思源黑体" panose="020B0500000000000000" pitchFamily="34" charset="-122"/>
                <a:ea typeface="思源黑体" panose="020B0500000000000000" pitchFamily="34" charset="-122"/>
                <a:cs typeface="+mn-ea"/>
                <a:sym typeface="思源黑体" panose="020B0500000000000000" pitchFamily="34" charset="-122"/>
              </a:rPr>
              <a:t>物理因素：</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噪声、高温、低温、电弧光，高气压、低气压、局部振动等。可能导致噪声聋、中暑、冻伤、烫伤、眼部灼伤、手臂振动病等。</a:t>
            </a:r>
          </a:p>
        </p:txBody>
      </p:sp>
      <p:sp>
        <p:nvSpPr>
          <p:cNvPr id="11" name="文本框 10">
            <a:extLst>
              <a:ext uri="{FF2B5EF4-FFF2-40B4-BE49-F238E27FC236}">
                <a16:creationId xmlns:a16="http://schemas.microsoft.com/office/drawing/2014/main" id="{136BD2AC-9C67-47FF-BA84-FEA57E845E93}"/>
              </a:ext>
            </a:extLst>
          </p:cNvPr>
          <p:cNvSpPr txBox="1"/>
          <p:nvPr/>
        </p:nvSpPr>
        <p:spPr>
          <a:xfrm>
            <a:off x="6372209" y="4491730"/>
            <a:ext cx="5054597" cy="879087"/>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l"/>
              <a:defRPr/>
            </a:pPr>
            <a:r>
              <a:rPr lang="zh-CN" altLang="en-US" b="1" dirty="0">
                <a:solidFill>
                  <a:schemeClr val="accent1"/>
                </a:solidFill>
                <a:latin typeface="思源黑体" panose="020B0500000000000000" pitchFamily="34" charset="-122"/>
                <a:ea typeface="思源黑体" panose="020B0500000000000000" pitchFamily="34" charset="-122"/>
                <a:cs typeface="+mn-ea"/>
                <a:sym typeface="思源黑体" panose="020B0500000000000000" pitchFamily="34" charset="-122"/>
              </a:rPr>
              <a:t>放射性物质类（电离辐射）：</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钴</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60</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、镭、</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x</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线、同位素、电磁波等。可能导致放射性疾病。</a:t>
            </a:r>
          </a:p>
        </p:txBody>
      </p:sp>
      <p:sp>
        <p:nvSpPr>
          <p:cNvPr id="2" name="标题 1">
            <a:extLst>
              <a:ext uri="{FF2B5EF4-FFF2-40B4-BE49-F238E27FC236}">
                <a16:creationId xmlns:a16="http://schemas.microsoft.com/office/drawing/2014/main" id="{274E47DC-1DDA-4E13-B907-968CB041CEEC}"/>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职业病危害因素的种类及危害</a:t>
            </a:r>
          </a:p>
        </p:txBody>
      </p:sp>
    </p:spTree>
    <p:extLst>
      <p:ext uri="{BB962C8B-B14F-4D97-AF65-F5344CB8AC3E}">
        <p14:creationId xmlns:p14="http://schemas.microsoft.com/office/powerpoint/2010/main" val="4048080264"/>
      </p:ext>
    </p:extLst>
  </p:cSld>
  <p:clrMapOvr>
    <a:masterClrMapping/>
  </p:clrMapOvr>
  <p:transition spd="slow" advTm="3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2"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1+#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2"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2"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4A6A9614-2AB3-406C-B443-63D833D2A812}"/>
              </a:ext>
            </a:extLst>
          </p:cNvPr>
          <p:cNvPicPr>
            <a:picLocks noChangeAspect="1"/>
          </p:cNvPicPr>
          <p:nvPr/>
        </p:nvPicPr>
        <p:blipFill rotWithShape="1">
          <a:blip r:embed="rId2">
            <a:extLst>
              <a:ext uri="{28A0092B-C50C-407E-A947-70E740481C1C}">
                <a14:useLocalDpi xmlns:a14="http://schemas.microsoft.com/office/drawing/2010/main" val="0"/>
              </a:ext>
            </a:extLst>
          </a:blip>
          <a:srcRect t="7763" b="7664"/>
          <a:stretch/>
        </p:blipFill>
        <p:spPr>
          <a:xfrm>
            <a:off x="-1" y="1"/>
            <a:ext cx="12192002" cy="6858000"/>
          </a:xfrm>
          <a:prstGeom prst="rect">
            <a:avLst/>
          </a:prstGeom>
        </p:spPr>
      </p:pic>
      <p:sp>
        <p:nvSpPr>
          <p:cNvPr id="24" name="矩形 23">
            <a:extLst>
              <a:ext uri="{FF2B5EF4-FFF2-40B4-BE49-F238E27FC236}">
                <a16:creationId xmlns:a16="http://schemas.microsoft.com/office/drawing/2014/main" id="{80AFA13E-17FD-4ADD-9140-E7887AD5ECBE}"/>
              </a:ext>
            </a:extLst>
          </p:cNvPr>
          <p:cNvSpPr/>
          <p:nvPr/>
        </p:nvSpPr>
        <p:spPr>
          <a:xfrm>
            <a:off x="0" y="0"/>
            <a:ext cx="12192000" cy="6858000"/>
          </a:xfrm>
          <a:prstGeom prst="rect">
            <a:avLst/>
          </a:prstGeom>
          <a:solidFill>
            <a:srgbClr val="3EA2C6">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25" name="组合 24">
            <a:extLst>
              <a:ext uri="{FF2B5EF4-FFF2-40B4-BE49-F238E27FC236}">
                <a16:creationId xmlns:a16="http://schemas.microsoft.com/office/drawing/2014/main" id="{86499388-0C24-40CF-8856-C39BB9771E23}"/>
              </a:ext>
            </a:extLst>
          </p:cNvPr>
          <p:cNvGrpSpPr/>
          <p:nvPr/>
        </p:nvGrpSpPr>
        <p:grpSpPr>
          <a:xfrm>
            <a:off x="902790" y="-1619250"/>
            <a:ext cx="10070010" cy="10219365"/>
            <a:chOff x="-11050868" y="2986087"/>
            <a:chExt cx="11647770" cy="11820526"/>
          </a:xfrm>
        </p:grpSpPr>
        <p:sp>
          <p:nvSpPr>
            <p:cNvPr id="26" name="椭圆 25">
              <a:extLst>
                <a:ext uri="{FF2B5EF4-FFF2-40B4-BE49-F238E27FC236}">
                  <a16:creationId xmlns:a16="http://schemas.microsoft.com/office/drawing/2014/main" id="{CB4424B7-5C7B-47F6-959F-84958E0AEB0B}"/>
                </a:ext>
              </a:extLst>
            </p:cNvPr>
            <p:cNvSpPr/>
            <p:nvPr/>
          </p:nvSpPr>
          <p:spPr>
            <a:xfrm>
              <a:off x="-11050868" y="2986087"/>
              <a:ext cx="11647770" cy="11820526"/>
            </a:xfrm>
            <a:prstGeom prst="ellipse">
              <a:avLst/>
            </a:prstGeom>
            <a:solidFill>
              <a:srgbClr val="A8D5E5">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7" name="椭圆 26">
              <a:extLst>
                <a:ext uri="{FF2B5EF4-FFF2-40B4-BE49-F238E27FC236}">
                  <a16:creationId xmlns:a16="http://schemas.microsoft.com/office/drawing/2014/main" id="{76B2760A-95D2-4DEA-A253-6C38C4F8FB42}"/>
                </a:ext>
              </a:extLst>
            </p:cNvPr>
            <p:cNvSpPr/>
            <p:nvPr/>
          </p:nvSpPr>
          <p:spPr>
            <a:xfrm>
              <a:off x="-9680844" y="4376431"/>
              <a:ext cx="8907721" cy="9039839"/>
            </a:xfrm>
            <a:prstGeom prst="ellipse">
              <a:avLst/>
            </a:prstGeom>
            <a:solidFill>
              <a:srgbClr val="A8D5E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8" name="椭圆 27">
              <a:extLst>
                <a:ext uri="{FF2B5EF4-FFF2-40B4-BE49-F238E27FC236}">
                  <a16:creationId xmlns:a16="http://schemas.microsoft.com/office/drawing/2014/main" id="{D5EBDFEA-0347-42E6-996D-F791D95AAF00}"/>
                </a:ext>
              </a:extLst>
            </p:cNvPr>
            <p:cNvSpPr/>
            <p:nvPr/>
          </p:nvSpPr>
          <p:spPr>
            <a:xfrm>
              <a:off x="-8764389" y="5352223"/>
              <a:ext cx="7074812" cy="7179743"/>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34" name="组合 33">
            <a:extLst>
              <a:ext uri="{FF2B5EF4-FFF2-40B4-BE49-F238E27FC236}">
                <a16:creationId xmlns:a16="http://schemas.microsoft.com/office/drawing/2014/main" id="{05A30054-5A8C-4595-BD07-B55184667ACC}"/>
              </a:ext>
            </a:extLst>
          </p:cNvPr>
          <p:cNvGrpSpPr/>
          <p:nvPr/>
        </p:nvGrpSpPr>
        <p:grpSpPr>
          <a:xfrm rot="10800000">
            <a:off x="522513" y="810840"/>
            <a:ext cx="10996387" cy="5120966"/>
            <a:chOff x="522513" y="810840"/>
            <a:chExt cx="10996387" cy="5120966"/>
          </a:xfrm>
        </p:grpSpPr>
        <p:grpSp>
          <p:nvGrpSpPr>
            <p:cNvPr id="35" name="组合 34">
              <a:extLst>
                <a:ext uri="{FF2B5EF4-FFF2-40B4-BE49-F238E27FC236}">
                  <a16:creationId xmlns:a16="http://schemas.microsoft.com/office/drawing/2014/main" id="{AE4DF5DD-FF25-414E-B912-A53F359E6A1D}"/>
                </a:ext>
              </a:extLst>
            </p:cNvPr>
            <p:cNvGrpSpPr/>
            <p:nvPr/>
          </p:nvGrpSpPr>
          <p:grpSpPr>
            <a:xfrm>
              <a:off x="9304565" y="857250"/>
              <a:ext cx="2214335" cy="5074556"/>
              <a:chOff x="5500915" y="1161144"/>
              <a:chExt cx="1843314" cy="4484912"/>
            </a:xfrm>
            <a:solidFill>
              <a:schemeClr val="bg1"/>
            </a:solidFill>
          </p:grpSpPr>
          <p:sp>
            <p:nvSpPr>
              <p:cNvPr id="51" name="十字形 50">
                <a:extLst>
                  <a:ext uri="{FF2B5EF4-FFF2-40B4-BE49-F238E27FC236}">
                    <a16:creationId xmlns:a16="http://schemas.microsoft.com/office/drawing/2014/main" id="{6A503574-29B5-4681-9899-42B6A95F9DFD}"/>
                  </a:ext>
                </a:extLst>
              </p:cNvPr>
              <p:cNvSpPr/>
              <p:nvPr/>
            </p:nvSpPr>
            <p:spPr>
              <a:xfrm>
                <a:off x="5979885" y="1161144"/>
                <a:ext cx="493485" cy="493485"/>
              </a:xfrm>
              <a:prstGeom prst="plus">
                <a:avLst>
                  <a:gd name="adj" fmla="val 37766"/>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2" name="十字形 51">
                <a:extLst>
                  <a:ext uri="{FF2B5EF4-FFF2-40B4-BE49-F238E27FC236}">
                    <a16:creationId xmlns:a16="http://schemas.microsoft.com/office/drawing/2014/main" id="{583BDCEC-9FCA-4223-9603-98AE9E95A6D8}"/>
                  </a:ext>
                </a:extLst>
              </p:cNvPr>
              <p:cNvSpPr/>
              <p:nvPr/>
            </p:nvSpPr>
            <p:spPr>
              <a:xfrm>
                <a:off x="5500915" y="4310744"/>
                <a:ext cx="478972" cy="478972"/>
              </a:xfrm>
              <a:prstGeom prst="plus">
                <a:avLst>
                  <a:gd name="adj" fmla="val 377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3" name="十字形 52">
                <a:extLst>
                  <a:ext uri="{FF2B5EF4-FFF2-40B4-BE49-F238E27FC236}">
                    <a16:creationId xmlns:a16="http://schemas.microsoft.com/office/drawing/2014/main" id="{B8D32A57-F9B8-4DAB-AA1F-41EC261987EB}"/>
                  </a:ext>
                </a:extLst>
              </p:cNvPr>
              <p:cNvSpPr/>
              <p:nvPr/>
            </p:nvSpPr>
            <p:spPr>
              <a:xfrm>
                <a:off x="7024915" y="2960914"/>
                <a:ext cx="319314" cy="319314"/>
              </a:xfrm>
              <a:prstGeom prst="plus">
                <a:avLst>
                  <a:gd name="adj" fmla="val 377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4" name="十字形 53">
                <a:extLst>
                  <a:ext uri="{FF2B5EF4-FFF2-40B4-BE49-F238E27FC236}">
                    <a16:creationId xmlns:a16="http://schemas.microsoft.com/office/drawing/2014/main" id="{EE74AFDF-56AF-439F-AD06-03EAEBE1BBC1}"/>
                  </a:ext>
                </a:extLst>
              </p:cNvPr>
              <p:cNvSpPr/>
              <p:nvPr/>
            </p:nvSpPr>
            <p:spPr>
              <a:xfrm>
                <a:off x="6487885" y="5312227"/>
                <a:ext cx="333829" cy="333829"/>
              </a:xfrm>
              <a:prstGeom prst="plus">
                <a:avLst>
                  <a:gd name="adj" fmla="val 37766"/>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36" name="组合 35">
              <a:extLst>
                <a:ext uri="{FF2B5EF4-FFF2-40B4-BE49-F238E27FC236}">
                  <a16:creationId xmlns:a16="http://schemas.microsoft.com/office/drawing/2014/main" id="{4D5DC1DA-3A12-4A8C-85C3-830CBC91668B}"/>
                </a:ext>
              </a:extLst>
            </p:cNvPr>
            <p:cNvGrpSpPr/>
            <p:nvPr/>
          </p:nvGrpSpPr>
          <p:grpSpPr>
            <a:xfrm>
              <a:off x="522513" y="810840"/>
              <a:ext cx="1676189" cy="5120965"/>
              <a:chOff x="5500915" y="1120126"/>
              <a:chExt cx="1395340" cy="4525930"/>
            </a:xfrm>
            <a:solidFill>
              <a:schemeClr val="bg1"/>
            </a:solidFill>
          </p:grpSpPr>
          <p:sp>
            <p:nvSpPr>
              <p:cNvPr id="37" name="十字形 36">
                <a:extLst>
                  <a:ext uri="{FF2B5EF4-FFF2-40B4-BE49-F238E27FC236}">
                    <a16:creationId xmlns:a16="http://schemas.microsoft.com/office/drawing/2014/main" id="{89DB59CD-7AFD-457B-893B-5B85C5BF46EC}"/>
                  </a:ext>
                </a:extLst>
              </p:cNvPr>
              <p:cNvSpPr/>
              <p:nvPr/>
            </p:nvSpPr>
            <p:spPr>
              <a:xfrm>
                <a:off x="6402770" y="2508060"/>
                <a:ext cx="493485" cy="493485"/>
              </a:xfrm>
              <a:prstGeom prst="plus">
                <a:avLst>
                  <a:gd name="adj" fmla="val 37766"/>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8" name="十字形 47">
                <a:extLst>
                  <a:ext uri="{FF2B5EF4-FFF2-40B4-BE49-F238E27FC236}">
                    <a16:creationId xmlns:a16="http://schemas.microsoft.com/office/drawing/2014/main" id="{72734DDB-9348-4FB9-961B-07FB6765D9DF}"/>
                  </a:ext>
                </a:extLst>
              </p:cNvPr>
              <p:cNvSpPr/>
              <p:nvPr/>
            </p:nvSpPr>
            <p:spPr>
              <a:xfrm>
                <a:off x="5500915" y="4310744"/>
                <a:ext cx="478972" cy="478972"/>
              </a:xfrm>
              <a:prstGeom prst="plus">
                <a:avLst>
                  <a:gd name="adj" fmla="val 377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9" name="十字形 48">
                <a:extLst>
                  <a:ext uri="{FF2B5EF4-FFF2-40B4-BE49-F238E27FC236}">
                    <a16:creationId xmlns:a16="http://schemas.microsoft.com/office/drawing/2014/main" id="{4794F8E2-2E56-4E32-867F-B47CC04ACF22}"/>
                  </a:ext>
                </a:extLst>
              </p:cNvPr>
              <p:cNvSpPr/>
              <p:nvPr/>
            </p:nvSpPr>
            <p:spPr>
              <a:xfrm>
                <a:off x="5555403" y="1120126"/>
                <a:ext cx="319314" cy="319314"/>
              </a:xfrm>
              <a:prstGeom prst="plus">
                <a:avLst>
                  <a:gd name="adj" fmla="val 377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0" name="十字形 49">
                <a:extLst>
                  <a:ext uri="{FF2B5EF4-FFF2-40B4-BE49-F238E27FC236}">
                    <a16:creationId xmlns:a16="http://schemas.microsoft.com/office/drawing/2014/main" id="{4BBD4B2D-F08A-412C-94AB-E7C69AD93285}"/>
                  </a:ext>
                </a:extLst>
              </p:cNvPr>
              <p:cNvSpPr/>
              <p:nvPr/>
            </p:nvSpPr>
            <p:spPr>
              <a:xfrm>
                <a:off x="6487885" y="5312227"/>
                <a:ext cx="333829" cy="333829"/>
              </a:xfrm>
              <a:prstGeom prst="plus">
                <a:avLst>
                  <a:gd name="adj" fmla="val 37766"/>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9" name="矩形 28">
            <a:extLst>
              <a:ext uri="{FF2B5EF4-FFF2-40B4-BE49-F238E27FC236}">
                <a16:creationId xmlns:a16="http://schemas.microsoft.com/office/drawing/2014/main" id="{02DDBED3-B3AB-4290-ACF1-41C0978E1FBA}"/>
              </a:ext>
            </a:extLst>
          </p:cNvPr>
          <p:cNvSpPr/>
          <p:nvPr/>
        </p:nvSpPr>
        <p:spPr>
          <a:xfrm>
            <a:off x="3436144" y="3411181"/>
            <a:ext cx="5161756" cy="1029742"/>
          </a:xfrm>
          <a:prstGeom prst="rect">
            <a:avLst/>
          </a:prstGeom>
          <a:noFill/>
          <a:ln w="12700" cap="flat" cmpd="sng" algn="ctr">
            <a:noFill/>
            <a:prstDash val="solid"/>
            <a:miter lim="800000"/>
          </a:ln>
          <a:effectLst/>
        </p:spPr>
        <p:txBody>
          <a:bodyPr rtlCol="0" anchor="ctr"/>
          <a:lstStyle/>
          <a:p>
            <a:pPr lvl="0" algn="ctr">
              <a:defRPr/>
            </a:pPr>
            <a:r>
              <a:rPr lang="zh-CN" altLang="en-US" sz="5400" b="1" kern="0" spc="600" dirty="0">
                <a:solidFill>
                  <a:srgbClr val="3EA2C6"/>
                </a:solidFill>
                <a:latin typeface="思源黑体" panose="020B0500000000000000" pitchFamily="34" charset="-122"/>
                <a:ea typeface="思源黑体" panose="020B0500000000000000" pitchFamily="34" charset="-122"/>
                <a:cs typeface="+mn-ea"/>
                <a:sym typeface="思源黑体" panose="020B0500000000000000" pitchFamily="34" charset="-122"/>
              </a:rPr>
              <a:t>职业病</a:t>
            </a:r>
            <a:endParaRPr lang="en-US" altLang="zh-CN" sz="5400" b="1" kern="0" spc="600" dirty="0">
              <a:solidFill>
                <a:srgbClr val="3EA2C6"/>
              </a:solidFill>
              <a:latin typeface="思源黑体" panose="020B0500000000000000" pitchFamily="34" charset="-122"/>
              <a:ea typeface="思源黑体" panose="020B0500000000000000" pitchFamily="34" charset="-122"/>
              <a:cs typeface="+mn-ea"/>
              <a:sym typeface="思源黑体" panose="020B0500000000000000" pitchFamily="34" charset="-122"/>
            </a:endParaRPr>
          </a:p>
          <a:p>
            <a:pPr lvl="0" algn="ctr">
              <a:defRPr/>
            </a:pPr>
            <a:r>
              <a:rPr lang="zh-CN" altLang="en-US" sz="5400" b="1" kern="0" spc="600" dirty="0">
                <a:solidFill>
                  <a:srgbClr val="3EA2C6"/>
                </a:solidFill>
                <a:latin typeface="思源黑体" panose="020B0500000000000000" pitchFamily="34" charset="-122"/>
                <a:ea typeface="思源黑体" panose="020B0500000000000000" pitchFamily="34" charset="-122"/>
                <a:cs typeface="+mn-ea"/>
                <a:sym typeface="思源黑体" panose="020B0500000000000000" pitchFamily="34" charset="-122"/>
              </a:rPr>
              <a:t>防治措施</a:t>
            </a:r>
          </a:p>
        </p:txBody>
      </p:sp>
      <p:sp>
        <p:nvSpPr>
          <p:cNvPr id="30" name="文本框 29">
            <a:extLst>
              <a:ext uri="{FF2B5EF4-FFF2-40B4-BE49-F238E27FC236}">
                <a16:creationId xmlns:a16="http://schemas.microsoft.com/office/drawing/2014/main" id="{A3CD02A4-91CB-46DA-A5C7-367349D79470}"/>
              </a:ext>
            </a:extLst>
          </p:cNvPr>
          <p:cNvSpPr txBox="1"/>
          <p:nvPr/>
        </p:nvSpPr>
        <p:spPr>
          <a:xfrm>
            <a:off x="3759786" y="4821923"/>
            <a:ext cx="4514472" cy="584775"/>
          </a:xfrm>
          <a:prstGeom prst="rect">
            <a:avLst/>
          </a:prstGeom>
          <a:noFill/>
          <a:effectLst>
            <a:outerShdw sx="102000" sy="102000" algn="ctr" rotWithShape="0">
              <a:prstClr val="black">
                <a:alpha val="40000"/>
              </a:prstClr>
            </a:outerShdw>
          </a:effectLst>
        </p:spPr>
        <p:txBody>
          <a:bodyPr wrap="square" rtlCol="0">
            <a:spAutoFit/>
          </a:bodyPr>
          <a:lstStyle>
            <a:defPPr>
              <a:defRPr lang="zh-CN"/>
            </a:defPPr>
            <a:lvl1pPr algn="ctr">
              <a:defRPr sz="9600" spc="-300">
                <a:solidFill>
                  <a:srgbClr val="45D8FF"/>
                </a:solidFill>
                <a:effectLst>
                  <a:outerShdw blurRad="101600" dir="5400000" algn="ctr" rotWithShape="0">
                    <a:srgbClr val="45D8FF">
                      <a:alpha val="90000"/>
                    </a:srgbClr>
                  </a:outerShdw>
                </a:effectLst>
                <a:latin typeface="Futura Md BT" panose="020B0802020204020204" pitchFamily="34" charset="0"/>
              </a:defRPr>
            </a:lvl1pPr>
          </a:lstStyle>
          <a:p>
            <a:pPr lvl="0">
              <a:defRPr/>
            </a:pPr>
            <a:r>
              <a:rPr lang="en-US" altLang="zh-CN" sz="1600" spc="0" dirty="0">
                <a:solidFill>
                  <a:schemeClr val="tx1">
                    <a:lumMod val="75000"/>
                    <a:lumOff val="25000"/>
                  </a:schemeClr>
                </a:solidFill>
                <a:effectLst/>
                <a:latin typeface="思源黑体" panose="020B0500000000000000" pitchFamily="34" charset="-122"/>
                <a:ea typeface="思源黑体" panose="020B0500000000000000" pitchFamily="34" charset="-122"/>
                <a:cs typeface="+mn-ea"/>
                <a:sym typeface="思源黑体" panose="020B0500000000000000" pitchFamily="34" charset="-122"/>
              </a:rPr>
              <a:t>Please enter your text here, please enter your text here, please enter your text here</a:t>
            </a:r>
          </a:p>
        </p:txBody>
      </p:sp>
      <p:grpSp>
        <p:nvGrpSpPr>
          <p:cNvPr id="31" name="组合 30">
            <a:extLst>
              <a:ext uri="{FF2B5EF4-FFF2-40B4-BE49-F238E27FC236}">
                <a16:creationId xmlns:a16="http://schemas.microsoft.com/office/drawing/2014/main" id="{969676E6-E1C6-4379-BFCF-03E1FA6E8D15}"/>
              </a:ext>
            </a:extLst>
          </p:cNvPr>
          <p:cNvGrpSpPr/>
          <p:nvPr/>
        </p:nvGrpSpPr>
        <p:grpSpPr>
          <a:xfrm>
            <a:off x="5334397" y="1416050"/>
            <a:ext cx="1365250" cy="1365250"/>
            <a:chOff x="5875419" y="1138044"/>
            <a:chExt cx="1245143" cy="1245143"/>
          </a:xfrm>
          <a:solidFill>
            <a:srgbClr val="566CD2"/>
          </a:solidFill>
          <a:effectLst/>
        </p:grpSpPr>
        <p:sp>
          <p:nvSpPr>
            <p:cNvPr id="32" name="椭圆 31">
              <a:extLst>
                <a:ext uri="{FF2B5EF4-FFF2-40B4-BE49-F238E27FC236}">
                  <a16:creationId xmlns:a16="http://schemas.microsoft.com/office/drawing/2014/main" id="{FF833961-FB22-4B2E-8F76-B0369CAD5920}"/>
                </a:ext>
              </a:extLst>
            </p:cNvPr>
            <p:cNvSpPr/>
            <p:nvPr/>
          </p:nvSpPr>
          <p:spPr>
            <a:xfrm>
              <a:off x="5875419" y="1138044"/>
              <a:ext cx="1245143" cy="1245143"/>
            </a:xfrm>
            <a:prstGeom prst="ellipse">
              <a:avLst/>
            </a:pr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3" name="TextBox 3">
              <a:extLst>
                <a:ext uri="{FF2B5EF4-FFF2-40B4-BE49-F238E27FC236}">
                  <a16:creationId xmlns:a16="http://schemas.microsoft.com/office/drawing/2014/main" id="{92F2D16A-5F96-4274-8042-22C818E1D315}"/>
                </a:ext>
              </a:extLst>
            </p:cNvPr>
            <p:cNvSpPr txBox="1"/>
            <p:nvPr/>
          </p:nvSpPr>
          <p:spPr>
            <a:xfrm>
              <a:off x="5890050" y="1304111"/>
              <a:ext cx="1215880" cy="923330"/>
            </a:xfrm>
            <a:prstGeom prst="rect">
              <a:avLst/>
            </a:prstGeom>
            <a:no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uLnTx/>
                  <a:uFillTx/>
                  <a:latin typeface="思源黑体 CN" panose="020F0502020204030204"/>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6000" dirty="0">
                  <a:latin typeface="思源黑体" panose="020B0500000000000000" pitchFamily="34" charset="-122"/>
                  <a:ea typeface="思源黑体" panose="020B0500000000000000" pitchFamily="34" charset="-122"/>
                  <a:sym typeface="思源黑体" panose="020B0500000000000000" pitchFamily="34" charset="-122"/>
                </a:rPr>
                <a:t>02</a:t>
              </a:r>
              <a:endParaRPr lang="zh-CN" altLang="en-US" sz="6000" dirty="0">
                <a:latin typeface="思源黑体" panose="020B0500000000000000" pitchFamily="34" charset="-122"/>
                <a:ea typeface="思源黑体" panose="020B0500000000000000" pitchFamily="34" charset="-122"/>
                <a:sym typeface="思源黑体" panose="020B0500000000000000" pitchFamily="34" charset="-122"/>
              </a:endParaRPr>
            </a:p>
          </p:txBody>
        </p:sp>
      </p:grpSp>
    </p:spTree>
    <p:extLst>
      <p:ext uri="{BB962C8B-B14F-4D97-AF65-F5344CB8AC3E}">
        <p14:creationId xmlns:p14="http://schemas.microsoft.com/office/powerpoint/2010/main" val="340812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allOve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a:extLst>
              <a:ext uri="{FF2B5EF4-FFF2-40B4-BE49-F238E27FC236}">
                <a16:creationId xmlns:a16="http://schemas.microsoft.com/office/drawing/2014/main" id="{A68DECD8-0057-42CB-BE42-C0E8ED9AF1CB}"/>
              </a:ext>
            </a:extLst>
          </p:cNvPr>
          <p:cNvGraphicFramePr/>
          <p:nvPr>
            <p:extLst>
              <p:ext uri="{D42A27DB-BD31-4B8C-83A1-F6EECF244321}">
                <p14:modId xmlns:p14="http://schemas.microsoft.com/office/powerpoint/2010/main" val="3268725659"/>
              </p:ext>
            </p:extLst>
          </p:nvPr>
        </p:nvGraphicFramePr>
        <p:xfrm>
          <a:off x="1214583" y="2138946"/>
          <a:ext cx="9739239" cy="3121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标题 2">
            <a:extLst>
              <a:ext uri="{FF2B5EF4-FFF2-40B4-BE49-F238E27FC236}">
                <a16:creationId xmlns:a16="http://schemas.microsoft.com/office/drawing/2014/main" id="{BD76173C-BCCF-4C78-A144-448E9DDC3C67}"/>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三级预防措施</a:t>
            </a:r>
          </a:p>
        </p:txBody>
      </p:sp>
    </p:spTree>
    <p:extLst>
      <p:ext uri="{BB962C8B-B14F-4D97-AF65-F5344CB8AC3E}">
        <p14:creationId xmlns:p14="http://schemas.microsoft.com/office/powerpoint/2010/main" val="3111646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wind"/>
      </p:transition>
    </mc:Choice>
    <mc:Fallback xmlns="">
      <p:transition spd="slow"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72">
            <a:extLst>
              <a:ext uri="{FF2B5EF4-FFF2-40B4-BE49-F238E27FC236}">
                <a16:creationId xmlns:a16="http://schemas.microsoft.com/office/drawing/2014/main" id="{DED37B8E-1C7D-4D4C-BC28-18711E51A3EF}"/>
              </a:ext>
            </a:extLst>
          </p:cNvPr>
          <p:cNvSpPr/>
          <p:nvPr/>
        </p:nvSpPr>
        <p:spPr>
          <a:xfrm>
            <a:off x="5551549" y="1931226"/>
            <a:ext cx="5566394" cy="666832"/>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主要指工程工艺措施，遵循的原则：</a:t>
            </a:r>
          </a:p>
        </p:txBody>
      </p:sp>
      <p:sp>
        <p:nvSpPr>
          <p:cNvPr id="14" name="文本框 8">
            <a:extLst>
              <a:ext uri="{FF2B5EF4-FFF2-40B4-BE49-F238E27FC236}">
                <a16:creationId xmlns:a16="http://schemas.microsoft.com/office/drawing/2014/main" id="{A7809DF8-4789-491C-9616-FEEEEEFD50A4}"/>
              </a:ext>
            </a:extLst>
          </p:cNvPr>
          <p:cNvSpPr txBox="1"/>
          <p:nvPr/>
        </p:nvSpPr>
        <p:spPr>
          <a:xfrm>
            <a:off x="5668330" y="2759841"/>
            <a:ext cx="4035832" cy="2956579"/>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以无毒低毒的物料和工艺代替有毒高毒的物料和工艺</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生产设备的密闭化</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隔离操作和自动控制</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湿式作业</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工业通风</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个人防护用品的使用</a:t>
            </a:r>
          </a:p>
        </p:txBody>
      </p:sp>
      <p:sp>
        <p:nvSpPr>
          <p:cNvPr id="2" name="标题 1">
            <a:extLst>
              <a:ext uri="{FF2B5EF4-FFF2-40B4-BE49-F238E27FC236}">
                <a16:creationId xmlns:a16="http://schemas.microsoft.com/office/drawing/2014/main" id="{7EC19C99-E942-4204-838E-1CE3739D90CB}"/>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一级预防</a:t>
            </a:r>
          </a:p>
        </p:txBody>
      </p:sp>
      <p:pic>
        <p:nvPicPr>
          <p:cNvPr id="5" name="图片 4">
            <a:extLst>
              <a:ext uri="{FF2B5EF4-FFF2-40B4-BE49-F238E27FC236}">
                <a16:creationId xmlns:a16="http://schemas.microsoft.com/office/drawing/2014/main" id="{5D3FB60F-77B8-4A37-A417-2A5560458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171" y="1596571"/>
            <a:ext cx="4492171" cy="4492171"/>
          </a:xfrm>
          <a:prstGeom prst="rect">
            <a:avLst/>
          </a:prstGeom>
        </p:spPr>
      </p:pic>
    </p:spTree>
    <p:extLst>
      <p:ext uri="{BB962C8B-B14F-4D97-AF65-F5344CB8AC3E}">
        <p14:creationId xmlns:p14="http://schemas.microsoft.com/office/powerpoint/2010/main" val="2665855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prestig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72">
            <a:extLst>
              <a:ext uri="{FF2B5EF4-FFF2-40B4-BE49-F238E27FC236}">
                <a16:creationId xmlns:a16="http://schemas.microsoft.com/office/drawing/2014/main" id="{DED37B8E-1C7D-4D4C-BC28-18711E51A3EF}"/>
              </a:ext>
            </a:extLst>
          </p:cNvPr>
          <p:cNvSpPr/>
          <p:nvPr/>
        </p:nvSpPr>
        <p:spPr>
          <a:xfrm>
            <a:off x="4668731" y="1209845"/>
            <a:ext cx="3365661" cy="814166"/>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呼吸道的保护</a:t>
            </a:r>
          </a:p>
        </p:txBody>
      </p:sp>
      <p:sp>
        <p:nvSpPr>
          <p:cNvPr id="2" name="标题 1">
            <a:extLst>
              <a:ext uri="{FF2B5EF4-FFF2-40B4-BE49-F238E27FC236}">
                <a16:creationId xmlns:a16="http://schemas.microsoft.com/office/drawing/2014/main" id="{D9C10BB4-4856-43EE-9DBF-D832295A701C}"/>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一级预防</a:t>
            </a:r>
          </a:p>
        </p:txBody>
      </p:sp>
      <p:grpSp>
        <p:nvGrpSpPr>
          <p:cNvPr id="14" name="组合 13">
            <a:extLst>
              <a:ext uri="{FF2B5EF4-FFF2-40B4-BE49-F238E27FC236}">
                <a16:creationId xmlns:a16="http://schemas.microsoft.com/office/drawing/2014/main" id="{AFFCB8B8-C6E0-484D-96B6-401BC92555F4}"/>
              </a:ext>
            </a:extLst>
          </p:cNvPr>
          <p:cNvGrpSpPr/>
          <p:nvPr/>
        </p:nvGrpSpPr>
        <p:grpSpPr>
          <a:xfrm>
            <a:off x="2751960" y="3137008"/>
            <a:ext cx="1666824" cy="2692292"/>
            <a:chOff x="1416645" y="3137008"/>
            <a:chExt cx="1666824" cy="2692292"/>
          </a:xfrm>
        </p:grpSpPr>
        <p:grpSp>
          <p:nvGrpSpPr>
            <p:cNvPr id="20" name="组合 19">
              <a:extLst>
                <a:ext uri="{FF2B5EF4-FFF2-40B4-BE49-F238E27FC236}">
                  <a16:creationId xmlns:a16="http://schemas.microsoft.com/office/drawing/2014/main" id="{C347AB35-96CA-4432-97C0-A9199F846EC5}"/>
                </a:ext>
              </a:extLst>
            </p:cNvPr>
            <p:cNvGrpSpPr/>
            <p:nvPr/>
          </p:nvGrpSpPr>
          <p:grpSpPr>
            <a:xfrm>
              <a:off x="1416645" y="3137008"/>
              <a:ext cx="1666824" cy="713419"/>
              <a:chOff x="1658838" y="2609371"/>
              <a:chExt cx="1666824" cy="2014499"/>
            </a:xfrm>
          </p:grpSpPr>
          <p:sp>
            <p:nvSpPr>
              <p:cNvPr id="21" name="圆角矩形 2">
                <a:extLst>
                  <a:ext uri="{FF2B5EF4-FFF2-40B4-BE49-F238E27FC236}">
                    <a16:creationId xmlns:a16="http://schemas.microsoft.com/office/drawing/2014/main" id="{2C04DD98-3731-47FD-ABA1-602BFACBF0A0}"/>
                  </a:ext>
                </a:extLst>
              </p:cNvPr>
              <p:cNvSpPr/>
              <p:nvPr/>
            </p:nvSpPr>
            <p:spPr>
              <a:xfrm>
                <a:off x="1658838" y="2609371"/>
                <a:ext cx="1666824" cy="2014499"/>
              </a:xfrm>
              <a:prstGeom prst="roundRect">
                <a:avLst/>
              </a:pr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2" name="文本框 21">
                <a:extLst>
                  <a:ext uri="{FF2B5EF4-FFF2-40B4-BE49-F238E27FC236}">
                    <a16:creationId xmlns:a16="http://schemas.microsoft.com/office/drawing/2014/main" id="{93986B11-3562-47DB-80FB-29495C2FDF91}"/>
                  </a:ext>
                </a:extLst>
              </p:cNvPr>
              <p:cNvSpPr txBox="1"/>
              <p:nvPr/>
            </p:nvSpPr>
            <p:spPr>
              <a:xfrm>
                <a:off x="1886956" y="3201396"/>
                <a:ext cx="1210588" cy="1129801"/>
              </a:xfrm>
              <a:prstGeom prst="rect">
                <a:avLst/>
              </a:prstGeom>
              <a:noFill/>
            </p:spPr>
            <p:txBody>
              <a:bodyPr wrap="none" rtlCol="0">
                <a:spAutoFit/>
              </a:bodyPr>
              <a:lstStyle/>
              <a:p>
                <a:r>
                  <a:rPr lang="zh-CN" altLang="en-US" sz="2000" dirty="0">
                    <a:solidFill>
                      <a:schemeClr val="bg1">
                        <a:lumMod val="9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可更换式</a:t>
                </a:r>
              </a:p>
            </p:txBody>
          </p:sp>
        </p:grpSp>
        <p:grpSp>
          <p:nvGrpSpPr>
            <p:cNvPr id="30" name="组合 29">
              <a:extLst>
                <a:ext uri="{FF2B5EF4-FFF2-40B4-BE49-F238E27FC236}">
                  <a16:creationId xmlns:a16="http://schemas.microsoft.com/office/drawing/2014/main" id="{E1C845E9-5A10-4D38-AB7C-B520F1A04E8D}"/>
                </a:ext>
              </a:extLst>
            </p:cNvPr>
            <p:cNvGrpSpPr/>
            <p:nvPr/>
          </p:nvGrpSpPr>
          <p:grpSpPr>
            <a:xfrm>
              <a:off x="1416645" y="5115881"/>
              <a:ext cx="1666824" cy="713419"/>
              <a:chOff x="1658838" y="2017659"/>
              <a:chExt cx="1666824" cy="2014499"/>
            </a:xfrm>
          </p:grpSpPr>
          <p:sp>
            <p:nvSpPr>
              <p:cNvPr id="31" name="圆角矩形 25">
                <a:extLst>
                  <a:ext uri="{FF2B5EF4-FFF2-40B4-BE49-F238E27FC236}">
                    <a16:creationId xmlns:a16="http://schemas.microsoft.com/office/drawing/2014/main" id="{D6B49E3B-F04A-4ACF-883F-87A17BC14A35}"/>
                  </a:ext>
                </a:extLst>
              </p:cNvPr>
              <p:cNvSpPr/>
              <p:nvPr/>
            </p:nvSpPr>
            <p:spPr>
              <a:xfrm>
                <a:off x="1658838" y="2017659"/>
                <a:ext cx="1666824" cy="2014499"/>
              </a:xfrm>
              <a:prstGeom prst="roundRect">
                <a:avLst/>
              </a:pr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2" name="文本框 31">
                <a:extLst>
                  <a:ext uri="{FF2B5EF4-FFF2-40B4-BE49-F238E27FC236}">
                    <a16:creationId xmlns:a16="http://schemas.microsoft.com/office/drawing/2014/main" id="{A841712F-6E5B-4AD8-8C76-5760E9D5ADE4}"/>
                  </a:ext>
                </a:extLst>
              </p:cNvPr>
              <p:cNvSpPr txBox="1"/>
              <p:nvPr/>
            </p:nvSpPr>
            <p:spPr>
              <a:xfrm>
                <a:off x="1848856" y="2496300"/>
                <a:ext cx="1210588" cy="1129801"/>
              </a:xfrm>
              <a:prstGeom prst="rect">
                <a:avLst/>
              </a:prstGeom>
              <a:noFill/>
            </p:spPr>
            <p:txBody>
              <a:bodyPr wrap="none" rtlCol="0">
                <a:spAutoFit/>
              </a:bodyPr>
              <a:lstStyle/>
              <a:p>
                <a:r>
                  <a:rPr lang="zh-CN" altLang="en-US" sz="2000" dirty="0">
                    <a:solidFill>
                      <a:schemeClr val="bg1">
                        <a:lumMod val="9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一次性式</a:t>
                </a:r>
              </a:p>
            </p:txBody>
          </p:sp>
        </p:grpSp>
      </p:grpSp>
      <p:pic>
        <p:nvPicPr>
          <p:cNvPr id="16" name="图片 15">
            <a:extLst>
              <a:ext uri="{FF2B5EF4-FFF2-40B4-BE49-F238E27FC236}">
                <a16:creationId xmlns:a16="http://schemas.microsoft.com/office/drawing/2014/main" id="{BD0E337B-21C5-41E4-8D3C-13A18E8C7FE2}"/>
              </a:ext>
            </a:extLst>
          </p:cNvPr>
          <p:cNvPicPr>
            <a:picLocks noChangeAspect="1"/>
          </p:cNvPicPr>
          <p:nvPr/>
        </p:nvPicPr>
        <p:blipFill rotWithShape="1">
          <a:blip r:embed="rId2">
            <a:extLst>
              <a:ext uri="{28A0092B-C50C-407E-A947-70E740481C1C}">
                <a14:useLocalDpi xmlns:a14="http://schemas.microsoft.com/office/drawing/2010/main" val="0"/>
              </a:ext>
            </a:extLst>
          </a:blip>
          <a:srcRect b="52134"/>
          <a:stretch/>
        </p:blipFill>
        <p:spPr>
          <a:xfrm>
            <a:off x="4974771" y="4005943"/>
            <a:ext cx="4492171" cy="2150208"/>
          </a:xfrm>
          <a:prstGeom prst="rect">
            <a:avLst/>
          </a:prstGeom>
        </p:spPr>
      </p:pic>
      <p:pic>
        <p:nvPicPr>
          <p:cNvPr id="17" name="图片 16">
            <a:extLst>
              <a:ext uri="{FF2B5EF4-FFF2-40B4-BE49-F238E27FC236}">
                <a16:creationId xmlns:a16="http://schemas.microsoft.com/office/drawing/2014/main" id="{945315C0-363C-45E7-883A-0D5FB19D5C4C}"/>
              </a:ext>
            </a:extLst>
          </p:cNvPr>
          <p:cNvPicPr>
            <a:picLocks noChangeAspect="1"/>
          </p:cNvPicPr>
          <p:nvPr/>
        </p:nvPicPr>
        <p:blipFill rotWithShape="1">
          <a:blip r:embed="rId2">
            <a:extLst>
              <a:ext uri="{28A0092B-C50C-407E-A947-70E740481C1C}">
                <a14:useLocalDpi xmlns:a14="http://schemas.microsoft.com/office/drawing/2010/main" val="0"/>
              </a:ext>
            </a:extLst>
          </a:blip>
          <a:srcRect t="51374" b="8192"/>
          <a:stretch/>
        </p:blipFill>
        <p:spPr>
          <a:xfrm>
            <a:off x="4974771" y="2235200"/>
            <a:ext cx="4492171" cy="1816380"/>
          </a:xfrm>
          <a:prstGeom prst="rect">
            <a:avLst/>
          </a:prstGeom>
        </p:spPr>
      </p:pic>
    </p:spTree>
    <p:extLst>
      <p:ext uri="{BB962C8B-B14F-4D97-AF65-F5344CB8AC3E}">
        <p14:creationId xmlns:p14="http://schemas.microsoft.com/office/powerpoint/2010/main" val="1772582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eelOff"/>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72">
            <a:extLst>
              <a:ext uri="{FF2B5EF4-FFF2-40B4-BE49-F238E27FC236}">
                <a16:creationId xmlns:a16="http://schemas.microsoft.com/office/drawing/2014/main" id="{DED37B8E-1C7D-4D4C-BC28-18711E51A3EF}"/>
              </a:ext>
            </a:extLst>
          </p:cNvPr>
          <p:cNvSpPr/>
          <p:nvPr/>
        </p:nvSpPr>
        <p:spPr>
          <a:xfrm>
            <a:off x="4442700" y="3294004"/>
            <a:ext cx="3365661" cy="814166"/>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可更换式防尘面罩</a:t>
            </a:r>
          </a:p>
        </p:txBody>
      </p:sp>
      <p:sp>
        <p:nvSpPr>
          <p:cNvPr id="2" name="标题 1">
            <a:extLst>
              <a:ext uri="{FF2B5EF4-FFF2-40B4-BE49-F238E27FC236}">
                <a16:creationId xmlns:a16="http://schemas.microsoft.com/office/drawing/2014/main" id="{784F2017-3428-4C3E-A66B-664922F3F43F}"/>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一级预防</a:t>
            </a:r>
          </a:p>
        </p:txBody>
      </p:sp>
      <p:sp>
        <p:nvSpPr>
          <p:cNvPr id="35" name="文本框 34">
            <a:extLst>
              <a:ext uri="{FF2B5EF4-FFF2-40B4-BE49-F238E27FC236}">
                <a16:creationId xmlns:a16="http://schemas.microsoft.com/office/drawing/2014/main" id="{2BE650EF-35F1-4829-97CA-0FB173E88537}"/>
              </a:ext>
            </a:extLst>
          </p:cNvPr>
          <p:cNvSpPr txBox="1"/>
          <p:nvPr/>
        </p:nvSpPr>
        <p:spPr>
          <a:xfrm>
            <a:off x="1499116" y="4579512"/>
            <a:ext cx="1723549" cy="461665"/>
          </a:xfrm>
          <a:prstGeom prst="rect">
            <a:avLst/>
          </a:prstGeom>
          <a:solidFill>
            <a:srgbClr val="3EA2C6"/>
          </a:solidFill>
        </p:spPr>
        <p:txBody>
          <a:bodyPr wrap="none" rtlCol="0">
            <a:spAutoFit/>
          </a:bodyPr>
          <a:lstStyle/>
          <a:p>
            <a:r>
              <a:rPr lang="zh-CN" altLang="en-US" sz="24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全面型面体</a:t>
            </a:r>
          </a:p>
        </p:txBody>
      </p:sp>
      <p:sp>
        <p:nvSpPr>
          <p:cNvPr id="38" name="文本框 37">
            <a:extLst>
              <a:ext uri="{FF2B5EF4-FFF2-40B4-BE49-F238E27FC236}">
                <a16:creationId xmlns:a16="http://schemas.microsoft.com/office/drawing/2014/main" id="{FC174E66-41CE-4ED1-BBF5-B124DF9E2AD9}"/>
              </a:ext>
            </a:extLst>
          </p:cNvPr>
          <p:cNvSpPr txBox="1"/>
          <p:nvPr/>
        </p:nvSpPr>
        <p:spPr>
          <a:xfrm>
            <a:off x="9097351" y="4590231"/>
            <a:ext cx="1723549" cy="461665"/>
          </a:xfrm>
          <a:prstGeom prst="rect">
            <a:avLst/>
          </a:prstGeom>
          <a:solidFill>
            <a:srgbClr val="3EA2C6"/>
          </a:solidFill>
        </p:spPr>
        <p:txBody>
          <a:bodyPr wrap="none" rtlCol="0">
            <a:spAutoFit/>
          </a:bodyPr>
          <a:lstStyle/>
          <a:p>
            <a:r>
              <a:rPr lang="zh-CN" altLang="en-US" sz="24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半面型面体</a:t>
            </a:r>
          </a:p>
        </p:txBody>
      </p:sp>
      <p:pic>
        <p:nvPicPr>
          <p:cNvPr id="6" name="图片 5">
            <a:extLst>
              <a:ext uri="{FF2B5EF4-FFF2-40B4-BE49-F238E27FC236}">
                <a16:creationId xmlns:a16="http://schemas.microsoft.com/office/drawing/2014/main" id="{50317EDC-0920-4A1E-99E7-939A1E8DA0BD}"/>
              </a:ext>
            </a:extLst>
          </p:cNvPr>
          <p:cNvPicPr>
            <a:picLocks noChangeAspect="1"/>
          </p:cNvPicPr>
          <p:nvPr/>
        </p:nvPicPr>
        <p:blipFill rotWithShape="1">
          <a:blip r:embed="rId2">
            <a:extLst>
              <a:ext uri="{28A0092B-C50C-407E-A947-70E740481C1C}">
                <a14:useLocalDpi xmlns:a14="http://schemas.microsoft.com/office/drawing/2010/main" val="0"/>
              </a:ext>
            </a:extLst>
          </a:blip>
          <a:srcRect l="36439" t="3512" r="33691" b="56012"/>
          <a:stretch/>
        </p:blipFill>
        <p:spPr>
          <a:xfrm>
            <a:off x="988300" y="2573289"/>
            <a:ext cx="2857986" cy="1936392"/>
          </a:xfrm>
          <a:prstGeom prst="rect">
            <a:avLst/>
          </a:prstGeom>
        </p:spPr>
      </p:pic>
      <p:pic>
        <p:nvPicPr>
          <p:cNvPr id="8" name="图片 7">
            <a:extLst>
              <a:ext uri="{FF2B5EF4-FFF2-40B4-BE49-F238E27FC236}">
                <a16:creationId xmlns:a16="http://schemas.microsoft.com/office/drawing/2014/main" id="{6B7E5705-B690-4489-88A4-BA597A425896}"/>
              </a:ext>
            </a:extLst>
          </p:cNvPr>
          <p:cNvPicPr>
            <a:picLocks noChangeAspect="1"/>
          </p:cNvPicPr>
          <p:nvPr/>
        </p:nvPicPr>
        <p:blipFill rotWithShape="1">
          <a:blip r:embed="rId3">
            <a:extLst>
              <a:ext uri="{28A0092B-C50C-407E-A947-70E740481C1C}">
                <a14:useLocalDpi xmlns:a14="http://schemas.microsoft.com/office/drawing/2010/main" val="0"/>
              </a:ext>
            </a:extLst>
          </a:blip>
          <a:srcRect l="17211" t="44656" r="36948" b="33067"/>
          <a:stretch/>
        </p:blipFill>
        <p:spPr>
          <a:xfrm>
            <a:off x="8914096" y="2580453"/>
            <a:ext cx="2090058" cy="1527717"/>
          </a:xfrm>
          <a:prstGeom prst="rect">
            <a:avLst/>
          </a:prstGeom>
        </p:spPr>
      </p:pic>
    </p:spTree>
    <p:extLst>
      <p:ext uri="{BB962C8B-B14F-4D97-AF65-F5344CB8AC3E}">
        <p14:creationId xmlns:p14="http://schemas.microsoft.com/office/powerpoint/2010/main" val="1195850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72">
            <a:extLst>
              <a:ext uri="{FF2B5EF4-FFF2-40B4-BE49-F238E27FC236}">
                <a16:creationId xmlns:a16="http://schemas.microsoft.com/office/drawing/2014/main" id="{DED37B8E-1C7D-4D4C-BC28-18711E51A3EF}"/>
              </a:ext>
            </a:extLst>
          </p:cNvPr>
          <p:cNvSpPr/>
          <p:nvPr/>
        </p:nvSpPr>
        <p:spPr>
          <a:xfrm>
            <a:off x="4442700" y="1762969"/>
            <a:ext cx="3365661" cy="814166"/>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防毒面罩种类</a:t>
            </a:r>
          </a:p>
        </p:txBody>
      </p:sp>
      <p:sp>
        <p:nvSpPr>
          <p:cNvPr id="2" name="标题 1">
            <a:extLst>
              <a:ext uri="{FF2B5EF4-FFF2-40B4-BE49-F238E27FC236}">
                <a16:creationId xmlns:a16="http://schemas.microsoft.com/office/drawing/2014/main" id="{F6B99CD9-C3A3-448E-ADF3-115A45CB681A}"/>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一级预防</a:t>
            </a:r>
          </a:p>
        </p:txBody>
      </p:sp>
      <p:grpSp>
        <p:nvGrpSpPr>
          <p:cNvPr id="28" name="组合 27">
            <a:extLst>
              <a:ext uri="{FF2B5EF4-FFF2-40B4-BE49-F238E27FC236}">
                <a16:creationId xmlns:a16="http://schemas.microsoft.com/office/drawing/2014/main" id="{16E35846-FF5E-4B4E-8394-1B2C1189D88D}"/>
              </a:ext>
            </a:extLst>
          </p:cNvPr>
          <p:cNvGrpSpPr/>
          <p:nvPr/>
        </p:nvGrpSpPr>
        <p:grpSpPr>
          <a:xfrm>
            <a:off x="1870372" y="3886675"/>
            <a:ext cx="8339626" cy="933052"/>
            <a:chOff x="1660822" y="4848010"/>
            <a:chExt cx="8339626" cy="933052"/>
          </a:xfrm>
        </p:grpSpPr>
        <p:grpSp>
          <p:nvGrpSpPr>
            <p:cNvPr id="9" name="组合 8">
              <a:extLst>
                <a:ext uri="{FF2B5EF4-FFF2-40B4-BE49-F238E27FC236}">
                  <a16:creationId xmlns:a16="http://schemas.microsoft.com/office/drawing/2014/main" id="{C5420F7A-870F-4955-9E6A-10B1679C5E4C}"/>
                </a:ext>
              </a:extLst>
            </p:cNvPr>
            <p:cNvGrpSpPr/>
            <p:nvPr/>
          </p:nvGrpSpPr>
          <p:grpSpPr>
            <a:xfrm>
              <a:off x="1660822" y="4848010"/>
              <a:ext cx="2386501" cy="610030"/>
              <a:chOff x="1243390" y="2410691"/>
              <a:chExt cx="2386501" cy="610030"/>
            </a:xfrm>
          </p:grpSpPr>
          <p:sp>
            <p:nvSpPr>
              <p:cNvPr id="10" name="矩形 9">
                <a:extLst>
                  <a:ext uri="{FF2B5EF4-FFF2-40B4-BE49-F238E27FC236}">
                    <a16:creationId xmlns:a16="http://schemas.microsoft.com/office/drawing/2014/main" id="{9A83873E-9E0A-4C4C-AD62-734A1209B02E}"/>
                  </a:ext>
                </a:extLst>
              </p:cNvPr>
              <p:cNvSpPr/>
              <p:nvPr/>
            </p:nvSpPr>
            <p:spPr>
              <a:xfrm>
                <a:off x="1243390" y="2410691"/>
                <a:ext cx="2386501" cy="610030"/>
              </a:xfrm>
              <a:prstGeom prst="rect">
                <a:avLst/>
              </a:pr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1" name="文本框 10">
                <a:extLst>
                  <a:ext uri="{FF2B5EF4-FFF2-40B4-BE49-F238E27FC236}">
                    <a16:creationId xmlns:a16="http://schemas.microsoft.com/office/drawing/2014/main" id="{BD509E5A-845A-43AD-8937-1F69F594A119}"/>
                  </a:ext>
                </a:extLst>
              </p:cNvPr>
              <p:cNvSpPr txBox="1"/>
              <p:nvPr/>
            </p:nvSpPr>
            <p:spPr>
              <a:xfrm>
                <a:off x="1343660" y="2549302"/>
                <a:ext cx="2262158" cy="369332"/>
              </a:xfrm>
              <a:prstGeom prst="rect">
                <a:avLst/>
              </a:prstGeom>
              <a:noFill/>
              <a:ln>
                <a:noFill/>
              </a:ln>
            </p:spPr>
            <p:txBody>
              <a:bodyPr wrap="none" rtlCol="0">
                <a:spAutoFit/>
              </a:bodyPr>
              <a:lstStyle/>
              <a:p>
                <a:pPr algn="ctr"/>
                <a:r>
                  <a:rPr lang="zh-CN" altLang="en-US" dirty="0">
                    <a:solidFill>
                      <a:schemeClr val="bg1">
                        <a:lumMod val="9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化学作用式防毒面罩</a:t>
                </a:r>
              </a:p>
            </p:txBody>
          </p:sp>
        </p:grpSp>
        <p:grpSp>
          <p:nvGrpSpPr>
            <p:cNvPr id="22" name="组合 21">
              <a:extLst>
                <a:ext uri="{FF2B5EF4-FFF2-40B4-BE49-F238E27FC236}">
                  <a16:creationId xmlns:a16="http://schemas.microsoft.com/office/drawing/2014/main" id="{C3AA8F18-D484-474E-960F-B5D938C817F8}"/>
                </a:ext>
              </a:extLst>
            </p:cNvPr>
            <p:cNvGrpSpPr/>
            <p:nvPr/>
          </p:nvGrpSpPr>
          <p:grpSpPr>
            <a:xfrm>
              <a:off x="4632622" y="4848010"/>
              <a:ext cx="2386501" cy="610030"/>
              <a:chOff x="1243390" y="2410691"/>
              <a:chExt cx="2386501" cy="610030"/>
            </a:xfrm>
          </p:grpSpPr>
          <p:sp>
            <p:nvSpPr>
              <p:cNvPr id="23" name="矩形 22">
                <a:extLst>
                  <a:ext uri="{FF2B5EF4-FFF2-40B4-BE49-F238E27FC236}">
                    <a16:creationId xmlns:a16="http://schemas.microsoft.com/office/drawing/2014/main" id="{AF07DF6F-9A3B-4D55-958D-A4EF39654426}"/>
                  </a:ext>
                </a:extLst>
              </p:cNvPr>
              <p:cNvSpPr/>
              <p:nvPr/>
            </p:nvSpPr>
            <p:spPr>
              <a:xfrm>
                <a:off x="1243390" y="2410691"/>
                <a:ext cx="2386501" cy="610030"/>
              </a:xfrm>
              <a:prstGeom prst="rect">
                <a:avLst/>
              </a:pr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4" name="文本框 23">
                <a:extLst>
                  <a:ext uri="{FF2B5EF4-FFF2-40B4-BE49-F238E27FC236}">
                    <a16:creationId xmlns:a16="http://schemas.microsoft.com/office/drawing/2014/main" id="{8961CDA3-DA52-453A-9E59-E349228E9291}"/>
                  </a:ext>
                </a:extLst>
              </p:cNvPr>
              <p:cNvSpPr txBox="1"/>
              <p:nvPr/>
            </p:nvSpPr>
            <p:spPr>
              <a:xfrm>
                <a:off x="1574492" y="2549302"/>
                <a:ext cx="1800493" cy="369332"/>
              </a:xfrm>
              <a:prstGeom prst="rect">
                <a:avLst/>
              </a:prstGeom>
              <a:noFill/>
              <a:ln>
                <a:noFill/>
              </a:ln>
            </p:spPr>
            <p:txBody>
              <a:bodyPr wrap="none" rtlCol="0">
                <a:spAutoFit/>
              </a:bodyPr>
              <a:lstStyle/>
              <a:p>
                <a:pPr algn="ctr"/>
                <a:r>
                  <a:rPr lang="zh-CN" altLang="en-US" dirty="0">
                    <a:solidFill>
                      <a:schemeClr val="bg1">
                        <a:lumMod val="9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直接式防毒面罩</a:t>
                </a:r>
              </a:p>
            </p:txBody>
          </p:sp>
        </p:grpSp>
        <p:grpSp>
          <p:nvGrpSpPr>
            <p:cNvPr id="25" name="组合 24">
              <a:extLst>
                <a:ext uri="{FF2B5EF4-FFF2-40B4-BE49-F238E27FC236}">
                  <a16:creationId xmlns:a16="http://schemas.microsoft.com/office/drawing/2014/main" id="{996DA702-BAF5-4F3D-B38A-4BA29CDCA594}"/>
                </a:ext>
              </a:extLst>
            </p:cNvPr>
            <p:cNvGrpSpPr/>
            <p:nvPr/>
          </p:nvGrpSpPr>
          <p:grpSpPr>
            <a:xfrm>
              <a:off x="7613947" y="4848012"/>
              <a:ext cx="2386501" cy="933050"/>
              <a:chOff x="1243390" y="2410691"/>
              <a:chExt cx="2386501" cy="610030"/>
            </a:xfrm>
          </p:grpSpPr>
          <p:sp>
            <p:nvSpPr>
              <p:cNvPr id="26" name="矩形 25">
                <a:extLst>
                  <a:ext uri="{FF2B5EF4-FFF2-40B4-BE49-F238E27FC236}">
                    <a16:creationId xmlns:a16="http://schemas.microsoft.com/office/drawing/2014/main" id="{29A9E85A-5FDC-46DA-9C06-2C24C1729A04}"/>
                  </a:ext>
                </a:extLst>
              </p:cNvPr>
              <p:cNvSpPr/>
              <p:nvPr/>
            </p:nvSpPr>
            <p:spPr>
              <a:xfrm>
                <a:off x="1243390" y="2410691"/>
                <a:ext cx="2386501" cy="610030"/>
              </a:xfrm>
              <a:prstGeom prst="rect">
                <a:avLst/>
              </a:pr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7" name="文本框 26">
                <a:extLst>
                  <a:ext uri="{FF2B5EF4-FFF2-40B4-BE49-F238E27FC236}">
                    <a16:creationId xmlns:a16="http://schemas.microsoft.com/office/drawing/2014/main" id="{A043F074-3C29-454B-9430-94DD6FFFA135}"/>
                  </a:ext>
                </a:extLst>
              </p:cNvPr>
              <p:cNvSpPr txBox="1"/>
              <p:nvPr/>
            </p:nvSpPr>
            <p:spPr>
              <a:xfrm>
                <a:off x="1459076" y="2518165"/>
                <a:ext cx="2031325" cy="422573"/>
              </a:xfrm>
              <a:prstGeom prst="rect">
                <a:avLst/>
              </a:prstGeom>
              <a:noFill/>
              <a:ln>
                <a:noFill/>
              </a:ln>
            </p:spPr>
            <p:txBody>
              <a:bodyPr wrap="none" rtlCol="0">
                <a:spAutoFit/>
              </a:bodyPr>
              <a:lstStyle/>
              <a:p>
                <a:pPr algn="ctr"/>
                <a:r>
                  <a:rPr lang="zh-CN" altLang="en-US" dirty="0">
                    <a:solidFill>
                      <a:schemeClr val="bg1">
                        <a:lumMod val="9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前后安置吸收罐式</a:t>
                </a:r>
              </a:p>
              <a:p>
                <a:pPr algn="ctr"/>
                <a:r>
                  <a:rPr lang="zh-CN" altLang="en-US" dirty="0">
                    <a:solidFill>
                      <a:schemeClr val="bg1">
                        <a:lumMod val="9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防毒面罩</a:t>
                </a:r>
              </a:p>
            </p:txBody>
          </p:sp>
        </p:grpSp>
      </p:grpSp>
      <p:cxnSp>
        <p:nvCxnSpPr>
          <p:cNvPr id="5" name="直接连接符 4">
            <a:extLst>
              <a:ext uri="{FF2B5EF4-FFF2-40B4-BE49-F238E27FC236}">
                <a16:creationId xmlns:a16="http://schemas.microsoft.com/office/drawing/2014/main" id="{7D74D2BB-B0E6-4D32-B60B-64DA6B9BE915}"/>
              </a:ext>
            </a:extLst>
          </p:cNvPr>
          <p:cNvCxnSpPr>
            <a:cxnSpLocks/>
            <a:stCxn id="13" idx="2"/>
          </p:cNvCxnSpPr>
          <p:nvPr/>
        </p:nvCxnSpPr>
        <p:spPr>
          <a:xfrm>
            <a:off x="6125531" y="2577135"/>
            <a:ext cx="0" cy="39419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C632C226-084C-46A5-883F-28FD086CF77C}"/>
              </a:ext>
            </a:extLst>
          </p:cNvPr>
          <p:cNvCxnSpPr>
            <a:cxnSpLocks/>
          </p:cNvCxnSpPr>
          <p:nvPr/>
        </p:nvCxnSpPr>
        <p:spPr>
          <a:xfrm>
            <a:off x="6125531" y="2943225"/>
            <a:ext cx="0" cy="96155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2E038AE7-D627-4F8E-AF09-4649945B3CFB}"/>
              </a:ext>
            </a:extLst>
          </p:cNvPr>
          <p:cNvCxnSpPr>
            <a:cxnSpLocks/>
          </p:cNvCxnSpPr>
          <p:nvPr/>
        </p:nvCxnSpPr>
        <p:spPr>
          <a:xfrm>
            <a:off x="8997318" y="2971325"/>
            <a:ext cx="0" cy="93345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39054D2C-008B-40D1-AC9E-5799E3BE7BA6}"/>
              </a:ext>
            </a:extLst>
          </p:cNvPr>
          <p:cNvCxnSpPr>
            <a:cxnSpLocks/>
          </p:cNvCxnSpPr>
          <p:nvPr/>
        </p:nvCxnSpPr>
        <p:spPr>
          <a:xfrm>
            <a:off x="3315656" y="2971325"/>
            <a:ext cx="0" cy="93345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1DECDA59-89ED-472D-BAA2-1BCA7FA021EB}"/>
              </a:ext>
            </a:extLst>
          </p:cNvPr>
          <p:cNvCxnSpPr>
            <a:cxnSpLocks/>
          </p:cNvCxnSpPr>
          <p:nvPr/>
        </p:nvCxnSpPr>
        <p:spPr>
          <a:xfrm flipH="1">
            <a:off x="3295650" y="2971325"/>
            <a:ext cx="5719764"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938282"/>
      </p:ext>
    </p:extLst>
  </p:cSld>
  <p:clrMapOvr>
    <a:masterClrMapping/>
  </p:clrMapOvr>
  <mc:AlternateContent xmlns:mc="http://schemas.openxmlformats.org/markup-compatibility/2006" xmlns:p14="http://schemas.microsoft.com/office/powerpoint/2010/main">
    <mc:Choice Requires="p14">
      <p:transition spd="slow" p14:dur="14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72">
            <a:extLst>
              <a:ext uri="{FF2B5EF4-FFF2-40B4-BE49-F238E27FC236}">
                <a16:creationId xmlns:a16="http://schemas.microsoft.com/office/drawing/2014/main" id="{DED37B8E-1C7D-4D4C-BC28-18711E51A3EF}"/>
              </a:ext>
            </a:extLst>
          </p:cNvPr>
          <p:cNvSpPr/>
          <p:nvPr/>
        </p:nvSpPr>
        <p:spPr>
          <a:xfrm>
            <a:off x="4442700" y="1444655"/>
            <a:ext cx="3365661" cy="814166"/>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眼、脸部的防护</a:t>
            </a:r>
          </a:p>
        </p:txBody>
      </p:sp>
      <p:grpSp>
        <p:nvGrpSpPr>
          <p:cNvPr id="22" name="组合 21">
            <a:extLst>
              <a:ext uri="{FF2B5EF4-FFF2-40B4-BE49-F238E27FC236}">
                <a16:creationId xmlns:a16="http://schemas.microsoft.com/office/drawing/2014/main" id="{80BE9DA3-14EA-4C89-8EAC-43685407234D}"/>
              </a:ext>
            </a:extLst>
          </p:cNvPr>
          <p:cNvGrpSpPr/>
          <p:nvPr/>
        </p:nvGrpSpPr>
        <p:grpSpPr>
          <a:xfrm>
            <a:off x="5448876" y="2913560"/>
            <a:ext cx="4629955" cy="1274517"/>
            <a:chOff x="3728954" y="2246525"/>
            <a:chExt cx="4629955" cy="1274517"/>
          </a:xfrm>
        </p:grpSpPr>
        <p:sp>
          <p:nvSpPr>
            <p:cNvPr id="23" name="矩形 22">
              <a:extLst>
                <a:ext uri="{FF2B5EF4-FFF2-40B4-BE49-F238E27FC236}">
                  <a16:creationId xmlns:a16="http://schemas.microsoft.com/office/drawing/2014/main" id="{0147603A-D6BE-4441-B27A-36DBF5D78EBC}"/>
                </a:ext>
              </a:extLst>
            </p:cNvPr>
            <p:cNvSpPr/>
            <p:nvPr/>
          </p:nvSpPr>
          <p:spPr>
            <a:xfrm>
              <a:off x="3728954" y="2246525"/>
              <a:ext cx="3262432" cy="400110"/>
            </a:xfrm>
            <a:prstGeom prst="rect">
              <a:avLst/>
            </a:prstGeom>
            <a:solidFill>
              <a:schemeClr val="accent1"/>
            </a:solidFill>
          </p:spPr>
          <p:txBody>
            <a:bodyPr wrap="none">
              <a:spAutoFit/>
            </a:bodyPr>
            <a:lstStyle/>
            <a:p>
              <a:pPr>
                <a:buFont typeface="Wingdings" panose="05000000000000000000" pitchFamily="2" charset="2"/>
                <a:buNone/>
              </a:pPr>
              <a:r>
                <a:rPr lang="zh-CN" altLang="en-US" sz="2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眩光、气焊、熔炉用眼镜：</a:t>
              </a:r>
            </a:p>
          </p:txBody>
        </p:sp>
        <p:sp>
          <p:nvSpPr>
            <p:cNvPr id="24" name="矩形 23">
              <a:extLst>
                <a:ext uri="{FF2B5EF4-FFF2-40B4-BE49-F238E27FC236}">
                  <a16:creationId xmlns:a16="http://schemas.microsoft.com/office/drawing/2014/main" id="{A37BB620-F05B-4635-A282-7E2AF32B73B8}"/>
                </a:ext>
              </a:extLst>
            </p:cNvPr>
            <p:cNvSpPr/>
            <p:nvPr/>
          </p:nvSpPr>
          <p:spPr>
            <a:xfrm>
              <a:off x="3728954" y="2646635"/>
              <a:ext cx="4629955" cy="874407"/>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适用于熔炉作业、眩光、金属溶液、</a:t>
              </a:r>
            </a:p>
            <a:p>
              <a:pPr marL="285750" indent="-285750">
                <a:lnSpc>
                  <a:spcPct val="150000"/>
                </a:lnSpc>
                <a:buFont typeface="Arial" panose="020B0604020202020204" pitchFamily="34" charset="0"/>
                <a:buChar char="•"/>
              </a:pPr>
              <a:r>
                <a:rPr lang="zh-CN" altLang="en-US"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强光机气焊等。</a:t>
              </a:r>
            </a:p>
          </p:txBody>
        </p:sp>
      </p:grpSp>
      <p:grpSp>
        <p:nvGrpSpPr>
          <p:cNvPr id="25" name="组合 24">
            <a:extLst>
              <a:ext uri="{FF2B5EF4-FFF2-40B4-BE49-F238E27FC236}">
                <a16:creationId xmlns:a16="http://schemas.microsoft.com/office/drawing/2014/main" id="{356685FD-27AF-4E27-8AE5-A86B0ED4E505}"/>
              </a:ext>
            </a:extLst>
          </p:cNvPr>
          <p:cNvGrpSpPr/>
          <p:nvPr/>
        </p:nvGrpSpPr>
        <p:grpSpPr>
          <a:xfrm>
            <a:off x="5448876" y="4594568"/>
            <a:ext cx="5992093" cy="1312975"/>
            <a:chOff x="5202380" y="4410418"/>
            <a:chExt cx="5992093" cy="1312975"/>
          </a:xfrm>
        </p:grpSpPr>
        <p:sp>
          <p:nvSpPr>
            <p:cNvPr id="26" name="矩形 25">
              <a:extLst>
                <a:ext uri="{FF2B5EF4-FFF2-40B4-BE49-F238E27FC236}">
                  <a16:creationId xmlns:a16="http://schemas.microsoft.com/office/drawing/2014/main" id="{240380A4-44EC-4CE4-AAAF-C74FA6F7A37C}"/>
                </a:ext>
              </a:extLst>
            </p:cNvPr>
            <p:cNvSpPr/>
            <p:nvPr/>
          </p:nvSpPr>
          <p:spPr>
            <a:xfrm>
              <a:off x="5202380" y="4410418"/>
              <a:ext cx="2492990" cy="400110"/>
            </a:xfrm>
            <a:prstGeom prst="rect">
              <a:avLst/>
            </a:prstGeom>
            <a:solidFill>
              <a:schemeClr val="accent1"/>
            </a:solidFill>
          </p:spPr>
          <p:txBody>
            <a:bodyPr wrap="none">
              <a:spAutoFit/>
            </a:bodyPr>
            <a:lstStyle/>
            <a:p>
              <a:pPr>
                <a:buFont typeface="Wingdings" panose="05000000000000000000" pitchFamily="2" charset="2"/>
                <a:buNone/>
              </a:pPr>
              <a:r>
                <a:rPr lang="zh-CN" altLang="en-US" sz="2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电焊用头罩、面罩：</a:t>
              </a:r>
            </a:p>
          </p:txBody>
        </p:sp>
        <p:sp>
          <p:nvSpPr>
            <p:cNvPr id="27" name="矩形 26">
              <a:extLst>
                <a:ext uri="{FF2B5EF4-FFF2-40B4-BE49-F238E27FC236}">
                  <a16:creationId xmlns:a16="http://schemas.microsoft.com/office/drawing/2014/main" id="{CA5C0ADB-290F-4503-B6B9-FC4AC9DB1D38}"/>
                </a:ext>
              </a:extLst>
            </p:cNvPr>
            <p:cNvSpPr/>
            <p:nvPr/>
          </p:nvSpPr>
          <p:spPr>
            <a:xfrm>
              <a:off x="5202380" y="4848986"/>
              <a:ext cx="5992093" cy="874407"/>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适用于电焊、电火花、强紫外线照射等情况。 </a:t>
              </a:r>
            </a:p>
            <a:p>
              <a:pPr marL="285750" indent="-285750">
                <a:lnSpc>
                  <a:spcPct val="150000"/>
                </a:lnSpc>
                <a:buFont typeface="Arial" panose="020B0604020202020204" pitchFamily="34" charset="0"/>
                <a:buChar char="•"/>
              </a:pPr>
              <a:r>
                <a:rPr lang="zh-CN" altLang="en-US"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可阻隔飞屑 </a:t>
              </a:r>
              <a:r>
                <a:rPr lang="en-US" altLang="zh-CN"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玻璃碎片</a:t>
              </a:r>
              <a:r>
                <a:rPr lang="en-US" altLang="zh-CN"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、化学品飞溅及烟雾和保护眼睛。</a:t>
              </a:r>
            </a:p>
          </p:txBody>
        </p:sp>
      </p:grpSp>
      <p:sp>
        <p:nvSpPr>
          <p:cNvPr id="2" name="标题 1">
            <a:extLst>
              <a:ext uri="{FF2B5EF4-FFF2-40B4-BE49-F238E27FC236}">
                <a16:creationId xmlns:a16="http://schemas.microsoft.com/office/drawing/2014/main" id="{AE146EDC-386A-4492-9328-89F3F3BA9ABD}"/>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一级预防</a:t>
            </a:r>
          </a:p>
        </p:txBody>
      </p:sp>
      <p:pic>
        <p:nvPicPr>
          <p:cNvPr id="5" name="图片 4">
            <a:extLst>
              <a:ext uri="{FF2B5EF4-FFF2-40B4-BE49-F238E27FC236}">
                <a16:creationId xmlns:a16="http://schemas.microsoft.com/office/drawing/2014/main" id="{0C45AD50-DAA8-4A42-A651-EE9BEE936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963241"/>
            <a:ext cx="3962400" cy="24496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4320966"/>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72">
            <a:extLst>
              <a:ext uri="{FF2B5EF4-FFF2-40B4-BE49-F238E27FC236}">
                <a16:creationId xmlns:a16="http://schemas.microsoft.com/office/drawing/2014/main" id="{DED37B8E-1C7D-4D4C-BC28-18711E51A3EF}"/>
              </a:ext>
            </a:extLst>
          </p:cNvPr>
          <p:cNvSpPr/>
          <p:nvPr/>
        </p:nvSpPr>
        <p:spPr>
          <a:xfrm>
            <a:off x="4442700" y="1444655"/>
            <a:ext cx="3365661" cy="814166"/>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听觉保护</a:t>
            </a:r>
          </a:p>
        </p:txBody>
      </p:sp>
      <p:sp>
        <p:nvSpPr>
          <p:cNvPr id="9" name="文本框 8">
            <a:extLst>
              <a:ext uri="{FF2B5EF4-FFF2-40B4-BE49-F238E27FC236}">
                <a16:creationId xmlns:a16="http://schemas.microsoft.com/office/drawing/2014/main" id="{AAE8BBD2-2CCC-4F16-8ABC-E7BDB0EC43F8}"/>
              </a:ext>
            </a:extLst>
          </p:cNvPr>
          <p:cNvSpPr txBox="1"/>
          <p:nvPr/>
        </p:nvSpPr>
        <p:spPr>
          <a:xfrm>
            <a:off x="901700" y="2931383"/>
            <a:ext cx="6544015" cy="2541080"/>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与</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85</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分贝以上噪音可能损害听力这一标准相比较，正常的对话一般在</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60</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分贝左右，生活中的其他不易觉察到声音也可能对耳朵产生伤害。</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比如立体声耳机里的声音可以达到</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100</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分贝。</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工作和生活中的噪音会造成人们暂时性或永久性听力下降或耳聋。</a:t>
            </a:r>
          </a:p>
        </p:txBody>
      </p:sp>
      <p:sp>
        <p:nvSpPr>
          <p:cNvPr id="2" name="标题 1">
            <a:extLst>
              <a:ext uri="{FF2B5EF4-FFF2-40B4-BE49-F238E27FC236}">
                <a16:creationId xmlns:a16="http://schemas.microsoft.com/office/drawing/2014/main" id="{E2093EC9-B30A-40F6-B244-0057E9BF81C7}"/>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一级预防</a:t>
            </a:r>
          </a:p>
        </p:txBody>
      </p:sp>
      <p:pic>
        <p:nvPicPr>
          <p:cNvPr id="4" name="图片 3">
            <a:extLst>
              <a:ext uri="{FF2B5EF4-FFF2-40B4-BE49-F238E27FC236}">
                <a16:creationId xmlns:a16="http://schemas.microsoft.com/office/drawing/2014/main" id="{E83D5B89-AC41-4678-BB59-EBE4E0C89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0" y="2578100"/>
            <a:ext cx="2946400" cy="2946400"/>
          </a:xfrm>
          <a:prstGeom prst="rect">
            <a:avLst/>
          </a:prstGeom>
        </p:spPr>
      </p:pic>
    </p:spTree>
    <p:extLst>
      <p:ext uri="{BB962C8B-B14F-4D97-AF65-F5344CB8AC3E}">
        <p14:creationId xmlns:p14="http://schemas.microsoft.com/office/powerpoint/2010/main" val="340852465"/>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2"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72">
            <a:extLst>
              <a:ext uri="{FF2B5EF4-FFF2-40B4-BE49-F238E27FC236}">
                <a16:creationId xmlns:a16="http://schemas.microsoft.com/office/drawing/2014/main" id="{DED37B8E-1C7D-4D4C-BC28-18711E51A3EF}"/>
              </a:ext>
            </a:extLst>
          </p:cNvPr>
          <p:cNvSpPr/>
          <p:nvPr/>
        </p:nvSpPr>
        <p:spPr>
          <a:xfrm>
            <a:off x="732320" y="2153572"/>
            <a:ext cx="4701300" cy="589628"/>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职业健康监护内容及类别</a:t>
            </a:r>
          </a:p>
        </p:txBody>
      </p:sp>
      <p:sp>
        <p:nvSpPr>
          <p:cNvPr id="9" name="文本框 8">
            <a:extLst>
              <a:ext uri="{FF2B5EF4-FFF2-40B4-BE49-F238E27FC236}">
                <a16:creationId xmlns:a16="http://schemas.microsoft.com/office/drawing/2014/main" id="{AAE8BBD2-2CCC-4F16-8ABC-E7BDB0EC43F8}"/>
              </a:ext>
            </a:extLst>
          </p:cNvPr>
          <p:cNvSpPr txBox="1"/>
          <p:nvPr/>
        </p:nvSpPr>
        <p:spPr>
          <a:xfrm>
            <a:off x="660400" y="2942228"/>
            <a:ext cx="5745198" cy="2541080"/>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职业健康监护包括职业健康检查和职业健康档案管理。</a:t>
            </a:r>
          </a:p>
          <a:p>
            <a:pP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职业健康检查类别：</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上岗（前）健康检查。（筛选健康职工）</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在岗期间定期健康检查（一般周期为</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1</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年）。（及早发现有问题的职工，便于及时调整）</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 离岗时健康检查（保存有效依据，避免纠纷）</a:t>
            </a:r>
          </a:p>
        </p:txBody>
      </p:sp>
      <p:sp>
        <p:nvSpPr>
          <p:cNvPr id="4" name="Rounded Rectangle 72">
            <a:extLst>
              <a:ext uri="{FF2B5EF4-FFF2-40B4-BE49-F238E27FC236}">
                <a16:creationId xmlns:a16="http://schemas.microsoft.com/office/drawing/2014/main" id="{295A8589-6E38-417D-8DEA-C9152C547F68}"/>
              </a:ext>
            </a:extLst>
          </p:cNvPr>
          <p:cNvSpPr/>
          <p:nvPr/>
        </p:nvSpPr>
        <p:spPr>
          <a:xfrm>
            <a:off x="6783782" y="2184394"/>
            <a:ext cx="4246598" cy="914405"/>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我市取得职业健康监护资质的医疗机构</a:t>
            </a:r>
          </a:p>
        </p:txBody>
      </p:sp>
      <p:sp>
        <p:nvSpPr>
          <p:cNvPr id="5" name="文本框 4">
            <a:extLst>
              <a:ext uri="{FF2B5EF4-FFF2-40B4-BE49-F238E27FC236}">
                <a16:creationId xmlns:a16="http://schemas.microsoft.com/office/drawing/2014/main" id="{41301E68-9B4D-41A9-A8CF-D3418F87F30A}"/>
              </a:ext>
            </a:extLst>
          </p:cNvPr>
          <p:cNvSpPr txBox="1"/>
          <p:nvPr/>
        </p:nvSpPr>
        <p:spPr>
          <a:xfrm>
            <a:off x="6783782" y="3493751"/>
            <a:ext cx="5745198" cy="1889876"/>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mj-lt"/>
              <a:buAutoNum type="arabicPeriod"/>
              <a:defRPr/>
            </a:pPr>
            <a:r>
              <a:rPr lang="zh-CN" altLang="en-US" sz="2000" dirty="0">
                <a:latin typeface="思源黑体" panose="020B0500000000000000" pitchFamily="34" charset="-122"/>
                <a:ea typeface="思源黑体" panose="020B0500000000000000" pitchFamily="34" charset="-122"/>
                <a:cs typeface="+mn-ea"/>
                <a:sym typeface="思源黑体" panose="020B0500000000000000" pitchFamily="34" charset="-122"/>
              </a:rPr>
              <a:t>张家港市疾病预防控制中心</a:t>
            </a:r>
          </a:p>
          <a:p>
            <a:pPr marL="342900" indent="-342900">
              <a:lnSpc>
                <a:spcPct val="150000"/>
              </a:lnSpc>
              <a:buFont typeface="+mj-lt"/>
              <a:buAutoNum type="arabicPeriod"/>
              <a:defRPr/>
            </a:pPr>
            <a:r>
              <a:rPr lang="zh-CN" altLang="en-US" sz="2000" dirty="0">
                <a:latin typeface="思源黑体" panose="020B0500000000000000" pitchFamily="34" charset="-122"/>
                <a:ea typeface="思源黑体" panose="020B0500000000000000" pitchFamily="34" charset="-122"/>
                <a:cs typeface="+mn-ea"/>
                <a:sym typeface="思源黑体" panose="020B0500000000000000" pitchFamily="34" charset="-122"/>
              </a:rPr>
              <a:t>张家港市澳洋医院</a:t>
            </a:r>
          </a:p>
          <a:p>
            <a:pPr marL="342900" indent="-342900">
              <a:lnSpc>
                <a:spcPct val="150000"/>
              </a:lnSpc>
              <a:buFont typeface="+mj-lt"/>
              <a:buAutoNum type="arabicPeriod"/>
              <a:defRPr/>
            </a:pPr>
            <a:r>
              <a:rPr lang="zh-CN" altLang="en-US" sz="2000" dirty="0">
                <a:latin typeface="思源黑体" panose="020B0500000000000000" pitchFamily="34" charset="-122"/>
                <a:ea typeface="思源黑体" panose="020B0500000000000000" pitchFamily="34" charset="-122"/>
                <a:cs typeface="+mn-ea"/>
                <a:sym typeface="思源黑体" panose="020B0500000000000000" pitchFamily="34" charset="-122"/>
              </a:rPr>
              <a:t>张家港市广和中西医结合医院</a:t>
            </a:r>
          </a:p>
          <a:p>
            <a:pPr marL="342900" indent="-342900">
              <a:lnSpc>
                <a:spcPct val="150000"/>
              </a:lnSpc>
              <a:buFont typeface="+mj-lt"/>
              <a:buAutoNum type="arabicPeriod"/>
              <a:defRPr/>
            </a:pPr>
            <a:r>
              <a:rPr lang="zh-CN" altLang="en-US" sz="2000" dirty="0">
                <a:latin typeface="思源黑体" panose="020B0500000000000000" pitchFamily="34" charset="-122"/>
                <a:ea typeface="思源黑体" panose="020B0500000000000000" pitchFamily="34" charset="-122"/>
                <a:cs typeface="+mn-ea"/>
                <a:sym typeface="思源黑体" panose="020B0500000000000000" pitchFamily="34" charset="-122"/>
              </a:rPr>
              <a:t>张家港中心医院</a:t>
            </a:r>
          </a:p>
        </p:txBody>
      </p:sp>
      <p:sp>
        <p:nvSpPr>
          <p:cNvPr id="2" name="标题 1">
            <a:extLst>
              <a:ext uri="{FF2B5EF4-FFF2-40B4-BE49-F238E27FC236}">
                <a16:creationId xmlns:a16="http://schemas.microsoft.com/office/drawing/2014/main" id="{AF12F4BF-C4E1-481F-9921-1F86F5B8FB19}"/>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二级预防</a:t>
            </a:r>
          </a:p>
        </p:txBody>
      </p:sp>
      <p:cxnSp>
        <p:nvCxnSpPr>
          <p:cNvPr id="6" name="直接连接符 5">
            <a:extLst>
              <a:ext uri="{FF2B5EF4-FFF2-40B4-BE49-F238E27FC236}">
                <a16:creationId xmlns:a16="http://schemas.microsoft.com/office/drawing/2014/main" id="{5BAB261C-4F59-47FE-B5DA-36CBBF2CD52E}"/>
              </a:ext>
            </a:extLst>
          </p:cNvPr>
          <p:cNvCxnSpPr/>
          <p:nvPr/>
        </p:nvCxnSpPr>
        <p:spPr>
          <a:xfrm>
            <a:off x="6521880" y="2153572"/>
            <a:ext cx="0" cy="3434428"/>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759323"/>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2"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7"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1+#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82FD0E2C-9A63-465D-B942-B5C3F60EF4BA}"/>
              </a:ext>
            </a:extLst>
          </p:cNvPr>
          <p:cNvSpPr/>
          <p:nvPr/>
        </p:nvSpPr>
        <p:spPr>
          <a:xfrm>
            <a:off x="0" y="0"/>
            <a:ext cx="12192000" cy="6858000"/>
          </a:xfrm>
          <a:prstGeom prst="rect">
            <a:avLst/>
          </a:pr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9" name="矩形 8">
            <a:extLst>
              <a:ext uri="{FF2B5EF4-FFF2-40B4-BE49-F238E27FC236}">
                <a16:creationId xmlns:a16="http://schemas.microsoft.com/office/drawing/2014/main" id="{0A846621-505C-4FFB-BA3A-37E12B5929F9}"/>
              </a:ext>
            </a:extLst>
          </p:cNvPr>
          <p:cNvSpPr/>
          <p:nvPr/>
        </p:nvSpPr>
        <p:spPr>
          <a:xfrm>
            <a:off x="0" y="904875"/>
            <a:ext cx="12192000" cy="5048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5" name="矩形 14">
            <a:extLst>
              <a:ext uri="{FF2B5EF4-FFF2-40B4-BE49-F238E27FC236}">
                <a16:creationId xmlns:a16="http://schemas.microsoft.com/office/drawing/2014/main" id="{D3575663-3450-4E8D-90A4-70E307BA97C4}"/>
              </a:ext>
            </a:extLst>
          </p:cNvPr>
          <p:cNvSpPr/>
          <p:nvPr/>
        </p:nvSpPr>
        <p:spPr>
          <a:xfrm>
            <a:off x="10157596" y="1911712"/>
            <a:ext cx="849463" cy="2870952"/>
          </a:xfrm>
          <a:prstGeom prst="rect">
            <a:avLst/>
          </a:prstGeom>
          <a:ln>
            <a:noFill/>
          </a:ln>
        </p:spPr>
        <p:txBody>
          <a:bodyPr vert="eaVert"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3EA2C6"/>
                </a:solidFill>
                <a:uLnTx/>
                <a:uFillTx/>
                <a:latin typeface="思源黑体" panose="020B0500000000000000" pitchFamily="34" charset="-122"/>
                <a:ea typeface="思源黑体" panose="020B0500000000000000" pitchFamily="34" charset="-122"/>
                <a:cs typeface="+mn-ea"/>
                <a:sym typeface="思源黑体" panose="020B0500000000000000" pitchFamily="34" charset="-122"/>
              </a:rPr>
              <a:t>CONTENTS</a:t>
            </a:r>
            <a:endParaRPr kumimoji="0" lang="zh-CN" altLang="en-US" sz="3600" b="1" i="0" u="none" strike="noStrike" kern="1200" cap="none" spc="0" normalizeH="0" baseline="0" noProof="0" dirty="0">
              <a:ln>
                <a:noFill/>
              </a:ln>
              <a:solidFill>
                <a:srgbClr val="3EA2C6"/>
              </a:solidFill>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6" name="矩形 15">
            <a:extLst>
              <a:ext uri="{FF2B5EF4-FFF2-40B4-BE49-F238E27FC236}">
                <a16:creationId xmlns:a16="http://schemas.microsoft.com/office/drawing/2014/main" id="{E00EBDD0-A921-483B-A8AF-252B433B8296}"/>
              </a:ext>
            </a:extLst>
          </p:cNvPr>
          <p:cNvSpPr/>
          <p:nvPr/>
        </p:nvSpPr>
        <p:spPr>
          <a:xfrm>
            <a:off x="10534411" y="1130300"/>
            <a:ext cx="1809726" cy="3543224"/>
          </a:xfrm>
          <a:prstGeom prst="rect">
            <a:avLst/>
          </a:prstGeom>
          <a:ln>
            <a:noFill/>
          </a:ln>
        </p:spPr>
        <p:txBody>
          <a:bodyPr vert="eaVert"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8800" b="1" i="0" u="none" strike="noStrike" kern="1200" cap="none" spc="0" normalizeH="0" baseline="0" noProof="0" dirty="0">
                <a:ln>
                  <a:noFill/>
                </a:ln>
                <a:solidFill>
                  <a:srgbClr val="3EA2C6"/>
                </a:solidFill>
                <a:uLnTx/>
                <a:uFillTx/>
                <a:latin typeface="思源黑体" panose="020B0500000000000000" pitchFamily="34" charset="-122"/>
                <a:ea typeface="思源黑体" panose="020B0500000000000000" pitchFamily="34" charset="-122"/>
                <a:cs typeface="+mn-ea"/>
                <a:sym typeface="思源黑体" panose="020B0500000000000000" pitchFamily="34" charset="-122"/>
              </a:rPr>
              <a:t>目 录</a:t>
            </a:r>
          </a:p>
        </p:txBody>
      </p:sp>
      <p:sp>
        <p:nvSpPr>
          <p:cNvPr id="17" name="矩形 16">
            <a:extLst>
              <a:ext uri="{FF2B5EF4-FFF2-40B4-BE49-F238E27FC236}">
                <a16:creationId xmlns:a16="http://schemas.microsoft.com/office/drawing/2014/main" id="{51817642-1E79-4B44-B3B9-EBE59242101C}"/>
              </a:ext>
            </a:extLst>
          </p:cNvPr>
          <p:cNvSpPr/>
          <p:nvPr/>
        </p:nvSpPr>
        <p:spPr>
          <a:xfrm>
            <a:off x="5494338" y="1625811"/>
            <a:ext cx="4532312" cy="1029742"/>
          </a:xfrm>
          <a:prstGeom prst="rect">
            <a:avLst/>
          </a:prstGeom>
          <a:noFill/>
          <a:ln w="12700" cap="flat" cmpd="sng" algn="ctr">
            <a:noFill/>
            <a:prstDash val="solid"/>
            <a:miter lim="800000"/>
          </a:ln>
          <a:effectLst/>
        </p:spPr>
        <p:txBody>
          <a:bodyPr rtlCol="0" anchor="ctr"/>
          <a:lstStyle/>
          <a:p>
            <a:pPr lvl="0">
              <a:defRPr/>
            </a:pPr>
            <a:r>
              <a:rPr lang="zh-CN" altLang="en-US" sz="2800" kern="0" spc="600"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职业危害因素的识别及职业病概述；</a:t>
            </a:r>
          </a:p>
        </p:txBody>
      </p:sp>
      <p:grpSp>
        <p:nvGrpSpPr>
          <p:cNvPr id="18" name="组合 17">
            <a:extLst>
              <a:ext uri="{FF2B5EF4-FFF2-40B4-BE49-F238E27FC236}">
                <a16:creationId xmlns:a16="http://schemas.microsoft.com/office/drawing/2014/main" id="{80A53B60-4B32-4C86-B2EC-4ADB0A7E8DA3}"/>
              </a:ext>
            </a:extLst>
          </p:cNvPr>
          <p:cNvGrpSpPr/>
          <p:nvPr/>
        </p:nvGrpSpPr>
        <p:grpSpPr>
          <a:xfrm>
            <a:off x="4312695" y="1633727"/>
            <a:ext cx="989555" cy="989555"/>
            <a:chOff x="5875419" y="1138044"/>
            <a:chExt cx="1245143" cy="1245143"/>
          </a:xfrm>
          <a:solidFill>
            <a:srgbClr val="566CD2"/>
          </a:solidFill>
          <a:effectLst/>
        </p:grpSpPr>
        <p:sp>
          <p:nvSpPr>
            <p:cNvPr id="19" name="椭圆 18">
              <a:extLst>
                <a:ext uri="{FF2B5EF4-FFF2-40B4-BE49-F238E27FC236}">
                  <a16:creationId xmlns:a16="http://schemas.microsoft.com/office/drawing/2014/main" id="{F2A26CE8-0D05-48D3-B46D-F42C044F7744}"/>
                </a:ext>
              </a:extLst>
            </p:cNvPr>
            <p:cNvSpPr/>
            <p:nvPr/>
          </p:nvSpPr>
          <p:spPr>
            <a:xfrm>
              <a:off x="5875419" y="1138044"/>
              <a:ext cx="1245143" cy="1245143"/>
            </a:xfrm>
            <a:prstGeom prst="ellipse">
              <a:avLst/>
            </a:pr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0" name="TextBox 3">
              <a:extLst>
                <a:ext uri="{FF2B5EF4-FFF2-40B4-BE49-F238E27FC236}">
                  <a16:creationId xmlns:a16="http://schemas.microsoft.com/office/drawing/2014/main" id="{499256EA-A92A-4D94-852B-3265C8E5F420}"/>
                </a:ext>
              </a:extLst>
            </p:cNvPr>
            <p:cNvSpPr txBox="1"/>
            <p:nvPr/>
          </p:nvSpPr>
          <p:spPr>
            <a:xfrm>
              <a:off x="5890050" y="1304111"/>
              <a:ext cx="1215880" cy="923330"/>
            </a:xfrm>
            <a:prstGeom prst="rect">
              <a:avLst/>
            </a:prstGeom>
            <a:no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uLnTx/>
                  <a:uFillTx/>
                  <a:latin typeface="思源黑体 CN" panose="020F0502020204030204"/>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4800" b="1" dirty="0">
                  <a:latin typeface="思源黑体" panose="020B0500000000000000" pitchFamily="34" charset="-122"/>
                  <a:ea typeface="思源黑体" panose="020B0500000000000000" pitchFamily="34" charset="-122"/>
                  <a:sym typeface="思源黑体" panose="020B0500000000000000" pitchFamily="34" charset="-122"/>
                </a:rPr>
                <a:t>01</a:t>
              </a:r>
              <a:endParaRPr lang="zh-CN" altLang="en-US" sz="4800" b="1" dirty="0">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5" name="矩形 24">
            <a:extLst>
              <a:ext uri="{FF2B5EF4-FFF2-40B4-BE49-F238E27FC236}">
                <a16:creationId xmlns:a16="http://schemas.microsoft.com/office/drawing/2014/main" id="{9F065264-F30B-4ECF-B060-7F50192667F2}"/>
              </a:ext>
            </a:extLst>
          </p:cNvPr>
          <p:cNvSpPr/>
          <p:nvPr/>
        </p:nvSpPr>
        <p:spPr>
          <a:xfrm>
            <a:off x="5494338" y="2921211"/>
            <a:ext cx="4532312" cy="1029742"/>
          </a:xfrm>
          <a:prstGeom prst="rect">
            <a:avLst/>
          </a:prstGeom>
          <a:noFill/>
          <a:ln w="12700" cap="flat" cmpd="sng" algn="ctr">
            <a:noFill/>
            <a:prstDash val="solid"/>
            <a:miter lim="800000"/>
          </a:ln>
          <a:effectLst/>
        </p:spPr>
        <p:txBody>
          <a:bodyPr rtlCol="0" anchor="ctr"/>
          <a:lstStyle/>
          <a:p>
            <a:pPr lvl="0">
              <a:defRPr/>
            </a:pPr>
            <a:r>
              <a:rPr lang="zh-CN" altLang="en-US" sz="2800" kern="0" spc="600"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职业病防治措施</a:t>
            </a:r>
            <a:r>
              <a:rPr lang="en-US" altLang="zh-CN" sz="2800" kern="0" spc="600"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a:t>
            </a:r>
          </a:p>
        </p:txBody>
      </p:sp>
      <p:grpSp>
        <p:nvGrpSpPr>
          <p:cNvPr id="26" name="组合 25">
            <a:extLst>
              <a:ext uri="{FF2B5EF4-FFF2-40B4-BE49-F238E27FC236}">
                <a16:creationId xmlns:a16="http://schemas.microsoft.com/office/drawing/2014/main" id="{27215C01-69BB-4710-B359-2253B74550A2}"/>
              </a:ext>
            </a:extLst>
          </p:cNvPr>
          <p:cNvGrpSpPr/>
          <p:nvPr/>
        </p:nvGrpSpPr>
        <p:grpSpPr>
          <a:xfrm>
            <a:off x="4312695" y="2929127"/>
            <a:ext cx="989555" cy="989555"/>
            <a:chOff x="5875419" y="1138044"/>
            <a:chExt cx="1245143" cy="1245143"/>
          </a:xfrm>
          <a:solidFill>
            <a:srgbClr val="566CD2"/>
          </a:solidFill>
          <a:effectLst/>
        </p:grpSpPr>
        <p:sp>
          <p:nvSpPr>
            <p:cNvPr id="27" name="椭圆 26">
              <a:extLst>
                <a:ext uri="{FF2B5EF4-FFF2-40B4-BE49-F238E27FC236}">
                  <a16:creationId xmlns:a16="http://schemas.microsoft.com/office/drawing/2014/main" id="{75966063-7BA6-49A0-BC03-AACA7C722775}"/>
                </a:ext>
              </a:extLst>
            </p:cNvPr>
            <p:cNvSpPr/>
            <p:nvPr/>
          </p:nvSpPr>
          <p:spPr>
            <a:xfrm>
              <a:off x="5875419" y="1138044"/>
              <a:ext cx="1245143" cy="1245143"/>
            </a:xfrm>
            <a:prstGeom prst="ellipse">
              <a:avLst/>
            </a:pr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8" name="TextBox 3">
              <a:extLst>
                <a:ext uri="{FF2B5EF4-FFF2-40B4-BE49-F238E27FC236}">
                  <a16:creationId xmlns:a16="http://schemas.microsoft.com/office/drawing/2014/main" id="{5117943B-5D01-46F1-93C3-1513AEA632FD}"/>
                </a:ext>
              </a:extLst>
            </p:cNvPr>
            <p:cNvSpPr txBox="1"/>
            <p:nvPr/>
          </p:nvSpPr>
          <p:spPr>
            <a:xfrm>
              <a:off x="5890050" y="1304111"/>
              <a:ext cx="1215880" cy="923330"/>
            </a:xfrm>
            <a:prstGeom prst="rect">
              <a:avLst/>
            </a:prstGeom>
            <a:no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uLnTx/>
                  <a:uFillTx/>
                  <a:latin typeface="思源黑体 CN" panose="020F0502020204030204"/>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4800" b="1" dirty="0">
                  <a:latin typeface="思源黑体" panose="020B0500000000000000" pitchFamily="34" charset="-122"/>
                  <a:ea typeface="思源黑体" panose="020B0500000000000000" pitchFamily="34" charset="-122"/>
                  <a:sym typeface="思源黑体" panose="020B0500000000000000" pitchFamily="34" charset="-122"/>
                </a:rPr>
                <a:t>02</a:t>
              </a:r>
              <a:endParaRPr lang="zh-CN" altLang="en-US" sz="4800" b="1" dirty="0">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34" name="矩形 33">
            <a:extLst>
              <a:ext uri="{FF2B5EF4-FFF2-40B4-BE49-F238E27FC236}">
                <a16:creationId xmlns:a16="http://schemas.microsoft.com/office/drawing/2014/main" id="{701CCD4E-4139-4B12-ABE0-2986621DDA8F}"/>
              </a:ext>
            </a:extLst>
          </p:cNvPr>
          <p:cNvSpPr/>
          <p:nvPr/>
        </p:nvSpPr>
        <p:spPr>
          <a:xfrm>
            <a:off x="5494338" y="4216611"/>
            <a:ext cx="4532312" cy="1029742"/>
          </a:xfrm>
          <a:prstGeom prst="rect">
            <a:avLst/>
          </a:prstGeom>
          <a:noFill/>
          <a:ln w="12700" cap="flat" cmpd="sng" algn="ctr">
            <a:noFill/>
            <a:prstDash val="solid"/>
            <a:miter lim="800000"/>
          </a:ln>
          <a:effectLst/>
        </p:spPr>
        <p:txBody>
          <a:bodyPr rtlCol="0" anchor="ctr"/>
          <a:lstStyle/>
          <a:p>
            <a:pPr lvl="0">
              <a:defRPr/>
            </a:pPr>
            <a:r>
              <a:rPr lang="zh-CN" altLang="en-US" sz="2800" kern="0" spc="600"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职业病预防相关工作</a:t>
            </a:r>
            <a:r>
              <a:rPr lang="en-US" altLang="zh-CN" sz="2800" kern="0" spc="600"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a:t>
            </a:r>
          </a:p>
        </p:txBody>
      </p:sp>
      <p:grpSp>
        <p:nvGrpSpPr>
          <p:cNvPr id="35" name="组合 34">
            <a:extLst>
              <a:ext uri="{FF2B5EF4-FFF2-40B4-BE49-F238E27FC236}">
                <a16:creationId xmlns:a16="http://schemas.microsoft.com/office/drawing/2014/main" id="{ED8FA258-47EE-4EFC-A5F5-B17049CAEBE7}"/>
              </a:ext>
            </a:extLst>
          </p:cNvPr>
          <p:cNvGrpSpPr/>
          <p:nvPr/>
        </p:nvGrpSpPr>
        <p:grpSpPr>
          <a:xfrm>
            <a:off x="4312695" y="4224527"/>
            <a:ext cx="989555" cy="989555"/>
            <a:chOff x="5875419" y="1138044"/>
            <a:chExt cx="1245143" cy="1245143"/>
          </a:xfrm>
          <a:solidFill>
            <a:srgbClr val="566CD2"/>
          </a:solidFill>
          <a:effectLst/>
        </p:grpSpPr>
        <p:sp>
          <p:nvSpPr>
            <p:cNvPr id="36" name="椭圆 35">
              <a:extLst>
                <a:ext uri="{FF2B5EF4-FFF2-40B4-BE49-F238E27FC236}">
                  <a16:creationId xmlns:a16="http://schemas.microsoft.com/office/drawing/2014/main" id="{695DD337-965C-4406-806F-DC900ECAB16C}"/>
                </a:ext>
              </a:extLst>
            </p:cNvPr>
            <p:cNvSpPr/>
            <p:nvPr/>
          </p:nvSpPr>
          <p:spPr>
            <a:xfrm>
              <a:off x="5875419" y="1138044"/>
              <a:ext cx="1245143" cy="1245143"/>
            </a:xfrm>
            <a:prstGeom prst="ellipse">
              <a:avLst/>
            </a:pr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7" name="TextBox 3">
              <a:extLst>
                <a:ext uri="{FF2B5EF4-FFF2-40B4-BE49-F238E27FC236}">
                  <a16:creationId xmlns:a16="http://schemas.microsoft.com/office/drawing/2014/main" id="{48A39883-678E-4BDD-B57B-64482C4985CC}"/>
                </a:ext>
              </a:extLst>
            </p:cNvPr>
            <p:cNvSpPr txBox="1"/>
            <p:nvPr/>
          </p:nvSpPr>
          <p:spPr>
            <a:xfrm>
              <a:off x="5890050" y="1304111"/>
              <a:ext cx="1215880" cy="923330"/>
            </a:xfrm>
            <a:prstGeom prst="rect">
              <a:avLst/>
            </a:prstGeom>
            <a:no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uLnTx/>
                  <a:uFillTx/>
                  <a:latin typeface="思源黑体 CN" panose="020F0502020204030204"/>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4800" b="1" dirty="0">
                  <a:latin typeface="思源黑体" panose="020B0500000000000000" pitchFamily="34" charset="-122"/>
                  <a:ea typeface="思源黑体" panose="020B0500000000000000" pitchFamily="34" charset="-122"/>
                  <a:sym typeface="思源黑体" panose="020B0500000000000000" pitchFamily="34" charset="-122"/>
                </a:rPr>
                <a:t>03</a:t>
              </a:r>
              <a:endParaRPr lang="zh-CN" altLang="en-US" sz="4800" b="1" dirty="0">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21" name="组合 20">
            <a:extLst>
              <a:ext uri="{FF2B5EF4-FFF2-40B4-BE49-F238E27FC236}">
                <a16:creationId xmlns:a16="http://schemas.microsoft.com/office/drawing/2014/main" id="{EE13BC95-B15D-4285-8E25-DF89850AFF6D}"/>
              </a:ext>
            </a:extLst>
          </p:cNvPr>
          <p:cNvGrpSpPr/>
          <p:nvPr/>
        </p:nvGrpSpPr>
        <p:grpSpPr>
          <a:xfrm flipH="1">
            <a:off x="9524" y="904875"/>
            <a:ext cx="4421443" cy="5062414"/>
            <a:chOff x="5294032" y="0"/>
            <a:chExt cx="6897969" cy="6858000"/>
          </a:xfrm>
        </p:grpSpPr>
        <p:grpSp>
          <p:nvGrpSpPr>
            <p:cNvPr id="22" name="组合 21">
              <a:extLst>
                <a:ext uri="{FF2B5EF4-FFF2-40B4-BE49-F238E27FC236}">
                  <a16:creationId xmlns:a16="http://schemas.microsoft.com/office/drawing/2014/main" id="{408511BE-D094-4D96-8E56-71F0EBC8A052}"/>
                </a:ext>
              </a:extLst>
            </p:cNvPr>
            <p:cNvGrpSpPr/>
            <p:nvPr/>
          </p:nvGrpSpPr>
          <p:grpSpPr>
            <a:xfrm>
              <a:off x="5294032" y="0"/>
              <a:ext cx="6897969" cy="6858000"/>
              <a:chOff x="5294032" y="0"/>
              <a:chExt cx="6897969" cy="6858000"/>
            </a:xfrm>
          </p:grpSpPr>
          <p:sp>
            <p:nvSpPr>
              <p:cNvPr id="32" name="任意多边形: 形状 31">
                <a:extLst>
                  <a:ext uri="{FF2B5EF4-FFF2-40B4-BE49-F238E27FC236}">
                    <a16:creationId xmlns:a16="http://schemas.microsoft.com/office/drawing/2014/main" id="{A1061B58-8F91-45BA-9DF8-87FC89C878EA}"/>
                  </a:ext>
                </a:extLst>
              </p:cNvPr>
              <p:cNvSpPr/>
              <p:nvPr/>
            </p:nvSpPr>
            <p:spPr>
              <a:xfrm>
                <a:off x="5294032" y="0"/>
                <a:ext cx="6897968" cy="6858000"/>
              </a:xfrm>
              <a:custGeom>
                <a:avLst/>
                <a:gdLst>
                  <a:gd name="connsiteX0" fmla="*/ 1081879 w 6897968"/>
                  <a:gd name="connsiteY0" fmla="*/ 0 h 6858000"/>
                  <a:gd name="connsiteX1" fmla="*/ 6897968 w 6897968"/>
                  <a:gd name="connsiteY1" fmla="*/ 0 h 6858000"/>
                  <a:gd name="connsiteX2" fmla="*/ 6897968 w 6897968"/>
                  <a:gd name="connsiteY2" fmla="*/ 6858000 h 6858000"/>
                  <a:gd name="connsiteX3" fmla="*/ 1081880 w 6897968"/>
                  <a:gd name="connsiteY3" fmla="*/ 6858000 h 6858000"/>
                  <a:gd name="connsiteX4" fmla="*/ 994629 w 6897968"/>
                  <a:gd name="connsiteY4" fmla="*/ 6733484 h 6858000"/>
                  <a:gd name="connsiteX5" fmla="*/ 0 w 6897968"/>
                  <a:gd name="connsiteY5" fmla="*/ 3429000 h 6858000"/>
                  <a:gd name="connsiteX6" fmla="*/ 994629 w 6897968"/>
                  <a:gd name="connsiteY6" fmla="*/ 1245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7968" h="6858000">
                    <a:moveTo>
                      <a:pt x="1081879" y="0"/>
                    </a:moveTo>
                    <a:lnTo>
                      <a:pt x="6897968" y="0"/>
                    </a:lnTo>
                    <a:lnTo>
                      <a:pt x="6897968" y="6858000"/>
                    </a:lnTo>
                    <a:lnTo>
                      <a:pt x="1081880" y="6858000"/>
                    </a:lnTo>
                    <a:lnTo>
                      <a:pt x="994629" y="6733484"/>
                    </a:lnTo>
                    <a:cubicBezTo>
                      <a:pt x="366672" y="5790200"/>
                      <a:pt x="0" y="4653056"/>
                      <a:pt x="0" y="3429000"/>
                    </a:cubicBezTo>
                    <a:cubicBezTo>
                      <a:pt x="0" y="2204945"/>
                      <a:pt x="366672" y="1067800"/>
                      <a:pt x="994629" y="124516"/>
                    </a:cubicBezTo>
                    <a:close/>
                  </a:path>
                </a:pathLst>
              </a:custGeom>
              <a:solidFill>
                <a:srgbClr val="A8D5E5">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3" name="任意多边形: 形状 32">
                <a:extLst>
                  <a:ext uri="{FF2B5EF4-FFF2-40B4-BE49-F238E27FC236}">
                    <a16:creationId xmlns:a16="http://schemas.microsoft.com/office/drawing/2014/main" id="{BA9505A1-59B3-413A-85B7-D65FE6BA9986}"/>
                  </a:ext>
                </a:extLst>
              </p:cNvPr>
              <p:cNvSpPr/>
              <p:nvPr/>
            </p:nvSpPr>
            <p:spPr>
              <a:xfrm>
                <a:off x="6664056" y="0"/>
                <a:ext cx="5527945" cy="6858000"/>
              </a:xfrm>
              <a:custGeom>
                <a:avLst/>
                <a:gdLst>
                  <a:gd name="connsiteX0" fmla="*/ 1553915 w 5527945"/>
                  <a:gd name="connsiteY0" fmla="*/ 0 h 6991350"/>
                  <a:gd name="connsiteX1" fmla="*/ 5527945 w 5527945"/>
                  <a:gd name="connsiteY1" fmla="*/ 0 h 6991350"/>
                  <a:gd name="connsiteX2" fmla="*/ 5527945 w 5527945"/>
                  <a:gd name="connsiteY2" fmla="*/ 6991350 h 6991350"/>
                  <a:gd name="connsiteX3" fmla="*/ 1714284 w 5527945"/>
                  <a:gd name="connsiteY3" fmla="*/ 6991350 h 6991350"/>
                  <a:gd name="connsiteX4" fmla="*/ 1620792 w 5527945"/>
                  <a:gd name="connsiteY4" fmla="*/ 6916790 h 6991350"/>
                  <a:gd name="connsiteX5" fmla="*/ 0 w 5527945"/>
                  <a:gd name="connsiteY5" fmla="*/ 3429000 h 6991350"/>
                  <a:gd name="connsiteX6" fmla="*/ 1459186 w 5527945"/>
                  <a:gd name="connsiteY6" fmla="*/ 83273 h 699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7945" h="6991350">
                    <a:moveTo>
                      <a:pt x="1553915" y="0"/>
                    </a:moveTo>
                    <a:lnTo>
                      <a:pt x="5527945" y="0"/>
                    </a:lnTo>
                    <a:lnTo>
                      <a:pt x="5527945" y="6991350"/>
                    </a:lnTo>
                    <a:lnTo>
                      <a:pt x="1714284" y="6991350"/>
                    </a:lnTo>
                    <a:lnTo>
                      <a:pt x="1620792" y="6916790"/>
                    </a:lnTo>
                    <a:cubicBezTo>
                      <a:pt x="630934" y="6087770"/>
                      <a:pt x="0" y="4833159"/>
                      <a:pt x="0" y="3429000"/>
                    </a:cubicBezTo>
                    <a:cubicBezTo>
                      <a:pt x="0" y="2102850"/>
                      <a:pt x="562777" y="910093"/>
                      <a:pt x="1459186" y="83273"/>
                    </a:cubicBezTo>
                    <a:close/>
                  </a:path>
                </a:pathLst>
              </a:custGeom>
              <a:solidFill>
                <a:srgbClr val="A8D5E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8" name="任意多边形: 形状 37">
                <a:extLst>
                  <a:ext uri="{FF2B5EF4-FFF2-40B4-BE49-F238E27FC236}">
                    <a16:creationId xmlns:a16="http://schemas.microsoft.com/office/drawing/2014/main" id="{19204245-367C-4925-98DB-BD98EF6DA2DB}"/>
                  </a:ext>
                </a:extLst>
              </p:cNvPr>
              <p:cNvSpPr/>
              <p:nvPr/>
            </p:nvSpPr>
            <p:spPr>
              <a:xfrm>
                <a:off x="7580511" y="0"/>
                <a:ext cx="4611489" cy="6833974"/>
              </a:xfrm>
              <a:custGeom>
                <a:avLst/>
                <a:gdLst>
                  <a:gd name="connsiteX0" fmla="*/ 2646037 w 4611489"/>
                  <a:gd name="connsiteY0" fmla="*/ 0 h 6966857"/>
                  <a:gd name="connsiteX1" fmla="*/ 4428775 w 4611489"/>
                  <a:gd name="connsiteY1" fmla="*/ 0 h 6966857"/>
                  <a:gd name="connsiteX2" fmla="*/ 4589322 w 4611489"/>
                  <a:gd name="connsiteY2" fmla="*/ 46267 h 6966857"/>
                  <a:gd name="connsiteX3" fmla="*/ 4611489 w 4611489"/>
                  <a:gd name="connsiteY3" fmla="*/ 53878 h 6966857"/>
                  <a:gd name="connsiteX4" fmla="*/ 4611489 w 4611489"/>
                  <a:gd name="connsiteY4" fmla="*/ 6895612 h 6966857"/>
                  <a:gd name="connsiteX5" fmla="*/ 4589322 w 4611489"/>
                  <a:gd name="connsiteY5" fmla="*/ 6903224 h 6966857"/>
                  <a:gd name="connsiteX6" fmla="*/ 4421459 w 4611489"/>
                  <a:gd name="connsiteY6" fmla="*/ 6951599 h 6966857"/>
                  <a:gd name="connsiteX7" fmla="*/ 4356313 w 4611489"/>
                  <a:gd name="connsiteY7" fmla="*/ 6966857 h 6966857"/>
                  <a:gd name="connsiteX8" fmla="*/ 2718499 w 4611489"/>
                  <a:gd name="connsiteY8" fmla="*/ 6966857 h 6966857"/>
                  <a:gd name="connsiteX9" fmla="*/ 2653353 w 4611489"/>
                  <a:gd name="connsiteY9" fmla="*/ 6951599 h 6966857"/>
                  <a:gd name="connsiteX10" fmla="*/ 0 w 4611489"/>
                  <a:gd name="connsiteY10" fmla="*/ 3474745 h 6966857"/>
                  <a:gd name="connsiteX11" fmla="*/ 2485490 w 4611489"/>
                  <a:gd name="connsiteY11" fmla="*/ 46267 h 696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11489" h="6966857">
                    <a:moveTo>
                      <a:pt x="2646037" y="0"/>
                    </a:moveTo>
                    <a:lnTo>
                      <a:pt x="4428775" y="0"/>
                    </a:lnTo>
                    <a:lnTo>
                      <a:pt x="4589322" y="46267"/>
                    </a:lnTo>
                    <a:lnTo>
                      <a:pt x="4611489" y="53878"/>
                    </a:lnTo>
                    <a:lnTo>
                      <a:pt x="4611489" y="6895612"/>
                    </a:lnTo>
                    <a:lnTo>
                      <a:pt x="4589322" y="6903224"/>
                    </a:lnTo>
                    <a:cubicBezTo>
                      <a:pt x="4533939" y="6920705"/>
                      <a:pt x="4477972" y="6936843"/>
                      <a:pt x="4421459" y="6951599"/>
                    </a:cubicBezTo>
                    <a:lnTo>
                      <a:pt x="4356313" y="6966857"/>
                    </a:lnTo>
                    <a:lnTo>
                      <a:pt x="2718499" y="6966857"/>
                    </a:lnTo>
                    <a:lnTo>
                      <a:pt x="2653353" y="6951599"/>
                    </a:lnTo>
                    <a:cubicBezTo>
                      <a:pt x="1127495" y="6553190"/>
                      <a:pt x="0" y="5147591"/>
                      <a:pt x="0" y="3474745"/>
                    </a:cubicBezTo>
                    <a:cubicBezTo>
                      <a:pt x="0" y="1863857"/>
                      <a:pt x="1045523" y="500785"/>
                      <a:pt x="2485490" y="46267"/>
                    </a:cubicBezTo>
                    <a:close/>
                  </a:path>
                </a:pathLst>
              </a:custGeom>
              <a:blipFill dpi="0" rotWithShape="1">
                <a:blip r:embed="rId2"/>
                <a:srcRect/>
                <a:stretch>
                  <a:fillRect l="-21000" r="-23000"/>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23" name="组合 22">
              <a:extLst>
                <a:ext uri="{FF2B5EF4-FFF2-40B4-BE49-F238E27FC236}">
                  <a16:creationId xmlns:a16="http://schemas.microsoft.com/office/drawing/2014/main" id="{71097B1E-068E-4ED7-B6A2-06D0C14A70D8}"/>
                </a:ext>
              </a:extLst>
            </p:cNvPr>
            <p:cNvGrpSpPr/>
            <p:nvPr/>
          </p:nvGrpSpPr>
          <p:grpSpPr>
            <a:xfrm>
              <a:off x="5500915" y="1161144"/>
              <a:ext cx="1843314" cy="4484912"/>
              <a:chOff x="5500915" y="1161144"/>
              <a:chExt cx="1843314" cy="4484912"/>
            </a:xfrm>
          </p:grpSpPr>
          <p:sp>
            <p:nvSpPr>
              <p:cNvPr id="24" name="十字形 23">
                <a:extLst>
                  <a:ext uri="{FF2B5EF4-FFF2-40B4-BE49-F238E27FC236}">
                    <a16:creationId xmlns:a16="http://schemas.microsoft.com/office/drawing/2014/main" id="{67084152-9E5B-4D63-9028-B6383800B5FF}"/>
                  </a:ext>
                </a:extLst>
              </p:cNvPr>
              <p:cNvSpPr/>
              <p:nvPr/>
            </p:nvSpPr>
            <p:spPr>
              <a:xfrm>
                <a:off x="5979885" y="1161144"/>
                <a:ext cx="493485" cy="493485"/>
              </a:xfrm>
              <a:prstGeom prst="plus">
                <a:avLst>
                  <a:gd name="adj" fmla="val 37766"/>
                </a:avLst>
              </a:prstGeom>
              <a:solidFill>
                <a:srgbClr val="3EA2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9" name="十字形 28">
                <a:extLst>
                  <a:ext uri="{FF2B5EF4-FFF2-40B4-BE49-F238E27FC236}">
                    <a16:creationId xmlns:a16="http://schemas.microsoft.com/office/drawing/2014/main" id="{375F257B-7D36-4299-8CED-F9BB4083121A}"/>
                  </a:ext>
                </a:extLst>
              </p:cNvPr>
              <p:cNvSpPr/>
              <p:nvPr/>
            </p:nvSpPr>
            <p:spPr>
              <a:xfrm>
                <a:off x="5500915" y="4310744"/>
                <a:ext cx="478972" cy="478972"/>
              </a:xfrm>
              <a:prstGeom prst="plus">
                <a:avLst>
                  <a:gd name="adj" fmla="val 37766"/>
                </a:avLst>
              </a:prstGeom>
              <a:solidFill>
                <a:srgbClr val="3EA2C6">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0" name="十字形 29">
                <a:extLst>
                  <a:ext uri="{FF2B5EF4-FFF2-40B4-BE49-F238E27FC236}">
                    <a16:creationId xmlns:a16="http://schemas.microsoft.com/office/drawing/2014/main" id="{1B36263C-9AB1-451C-88E6-F9B874B25441}"/>
                  </a:ext>
                </a:extLst>
              </p:cNvPr>
              <p:cNvSpPr/>
              <p:nvPr/>
            </p:nvSpPr>
            <p:spPr>
              <a:xfrm>
                <a:off x="7024915" y="2960914"/>
                <a:ext cx="319314" cy="319314"/>
              </a:xfrm>
              <a:prstGeom prst="plus">
                <a:avLst>
                  <a:gd name="adj" fmla="val 37766"/>
                </a:avLst>
              </a:pr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1" name="十字形 30">
                <a:extLst>
                  <a:ext uri="{FF2B5EF4-FFF2-40B4-BE49-F238E27FC236}">
                    <a16:creationId xmlns:a16="http://schemas.microsoft.com/office/drawing/2014/main" id="{D78191CB-9F88-4A7B-A356-7261CA713093}"/>
                  </a:ext>
                </a:extLst>
              </p:cNvPr>
              <p:cNvSpPr/>
              <p:nvPr/>
            </p:nvSpPr>
            <p:spPr>
              <a:xfrm>
                <a:off x="6487885" y="5312227"/>
                <a:ext cx="333829" cy="333829"/>
              </a:xfrm>
              <a:prstGeom prst="plus">
                <a:avLst>
                  <a:gd name="adj" fmla="val 37766"/>
                </a:avLst>
              </a:prstGeom>
              <a:solidFill>
                <a:srgbClr val="3EA2C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Tree>
    <p:extLst>
      <p:ext uri="{BB962C8B-B14F-4D97-AF65-F5344CB8AC3E}">
        <p14:creationId xmlns:p14="http://schemas.microsoft.com/office/powerpoint/2010/main" val="3910239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par>
                          <p:cTn id="36" fill="hold">
                            <p:stCondLst>
                              <p:cond delay="4000"/>
                            </p:stCondLst>
                            <p:childTnLst>
                              <p:par>
                                <p:cTn id="37" presetID="53" presetClass="entr" presetSubtype="16"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p:cTn id="39" dur="500" fill="hold"/>
                                        <p:tgtEl>
                                          <p:spTgt spid="35"/>
                                        </p:tgtEl>
                                        <p:attrNameLst>
                                          <p:attrName>ppt_w</p:attrName>
                                        </p:attrNameLst>
                                      </p:cBhvr>
                                      <p:tavLst>
                                        <p:tav tm="0">
                                          <p:val>
                                            <p:fltVal val="0"/>
                                          </p:val>
                                        </p:tav>
                                        <p:tav tm="100000">
                                          <p:val>
                                            <p:strVal val="#ppt_w"/>
                                          </p:val>
                                        </p:tav>
                                      </p:tavLst>
                                    </p:anim>
                                    <p:anim calcmode="lin" valueType="num">
                                      <p:cBhvr>
                                        <p:cTn id="40" dur="500" fill="hold"/>
                                        <p:tgtEl>
                                          <p:spTgt spid="35"/>
                                        </p:tgtEl>
                                        <p:attrNameLst>
                                          <p:attrName>ppt_h</p:attrName>
                                        </p:attrNameLst>
                                      </p:cBhvr>
                                      <p:tavLst>
                                        <p:tav tm="0">
                                          <p:val>
                                            <p:fltVal val="0"/>
                                          </p:val>
                                        </p:tav>
                                        <p:tav tm="100000">
                                          <p:val>
                                            <p:strVal val="#ppt_h"/>
                                          </p:val>
                                        </p:tav>
                                      </p:tavLst>
                                    </p:anim>
                                    <p:animEffect transition="in" filter="fade">
                                      <p:cBhvr>
                                        <p:cTn id="41" dur="500"/>
                                        <p:tgtEl>
                                          <p:spTgt spid="35"/>
                                        </p:tgtEl>
                                      </p:cBhvr>
                                    </p:animEffect>
                                  </p:childTnLst>
                                </p:cTn>
                              </p:par>
                            </p:childTnLst>
                          </p:cTn>
                        </p:par>
                        <p:par>
                          <p:cTn id="42" fill="hold">
                            <p:stCondLst>
                              <p:cond delay="4500"/>
                            </p:stCondLst>
                            <p:childTnLst>
                              <p:par>
                                <p:cTn id="43" presetID="16" presetClass="entr" presetSubtype="21"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5"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B884C69-410C-4983-B6D4-54961AE5B61D}"/>
              </a:ext>
            </a:extLst>
          </p:cNvPr>
          <p:cNvGrpSpPr/>
          <p:nvPr/>
        </p:nvGrpSpPr>
        <p:grpSpPr>
          <a:xfrm>
            <a:off x="634714" y="1925086"/>
            <a:ext cx="4701300" cy="3820818"/>
            <a:chOff x="634714" y="1925086"/>
            <a:chExt cx="4701300" cy="3820818"/>
          </a:xfrm>
        </p:grpSpPr>
        <p:sp>
          <p:nvSpPr>
            <p:cNvPr id="13" name="Rounded Rectangle 72">
              <a:extLst>
                <a:ext uri="{FF2B5EF4-FFF2-40B4-BE49-F238E27FC236}">
                  <a16:creationId xmlns:a16="http://schemas.microsoft.com/office/drawing/2014/main" id="{DED37B8E-1C7D-4D4C-BC28-18711E51A3EF}"/>
                </a:ext>
              </a:extLst>
            </p:cNvPr>
            <p:cNvSpPr/>
            <p:nvPr/>
          </p:nvSpPr>
          <p:spPr>
            <a:xfrm>
              <a:off x="634714" y="2913860"/>
              <a:ext cx="4701300" cy="589628"/>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苏州市疾控</a:t>
              </a:r>
            </a:p>
          </p:txBody>
        </p:sp>
        <p:sp>
          <p:nvSpPr>
            <p:cNvPr id="9" name="文本框 8">
              <a:extLst>
                <a:ext uri="{FF2B5EF4-FFF2-40B4-BE49-F238E27FC236}">
                  <a16:creationId xmlns:a16="http://schemas.microsoft.com/office/drawing/2014/main" id="{AAE8BBD2-2CCC-4F16-8ABC-E7BDB0EC43F8}"/>
                </a:ext>
              </a:extLst>
            </p:cNvPr>
            <p:cNvSpPr txBox="1"/>
            <p:nvPr/>
          </p:nvSpPr>
          <p:spPr>
            <a:xfrm>
              <a:off x="721340" y="1925086"/>
              <a:ext cx="4528049" cy="879087"/>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主要指：职业病的诊断、治疗和康复等苏州市范围内的职业病诊断机构：</a:t>
              </a:r>
            </a:p>
          </p:txBody>
        </p:sp>
        <p:sp>
          <p:nvSpPr>
            <p:cNvPr id="6" name="文本框 5">
              <a:extLst>
                <a:ext uri="{FF2B5EF4-FFF2-40B4-BE49-F238E27FC236}">
                  <a16:creationId xmlns:a16="http://schemas.microsoft.com/office/drawing/2014/main" id="{7B111B08-97C1-482F-8DF8-47D2C7FA22D4}"/>
                </a:ext>
              </a:extLst>
            </p:cNvPr>
            <p:cNvSpPr txBox="1"/>
            <p:nvPr/>
          </p:nvSpPr>
          <p:spPr>
            <a:xfrm>
              <a:off x="660400" y="3620322"/>
              <a:ext cx="4528049" cy="2125582"/>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尘肺  </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职业中毒 </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物理因素             </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职业性传染病</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职业性耳鼻喉口腔疾病</a:t>
              </a:r>
            </a:p>
          </p:txBody>
        </p:sp>
      </p:grpSp>
      <p:grpSp>
        <p:nvGrpSpPr>
          <p:cNvPr id="3" name="组合 2">
            <a:extLst>
              <a:ext uri="{FF2B5EF4-FFF2-40B4-BE49-F238E27FC236}">
                <a16:creationId xmlns:a16="http://schemas.microsoft.com/office/drawing/2014/main" id="{507B8170-B7F4-49D1-8EEF-CB6EEC8B08FA}"/>
              </a:ext>
            </a:extLst>
          </p:cNvPr>
          <p:cNvGrpSpPr/>
          <p:nvPr/>
        </p:nvGrpSpPr>
        <p:grpSpPr>
          <a:xfrm>
            <a:off x="6182759" y="1925086"/>
            <a:ext cx="4701300" cy="2989821"/>
            <a:chOff x="6182759" y="1925086"/>
            <a:chExt cx="4701300" cy="2989821"/>
          </a:xfrm>
        </p:grpSpPr>
        <p:sp>
          <p:nvSpPr>
            <p:cNvPr id="7" name="Rounded Rectangle 72">
              <a:extLst>
                <a:ext uri="{FF2B5EF4-FFF2-40B4-BE49-F238E27FC236}">
                  <a16:creationId xmlns:a16="http://schemas.microsoft.com/office/drawing/2014/main" id="{438C5846-5312-485C-ACF4-8B587AE4A781}"/>
                </a:ext>
              </a:extLst>
            </p:cNvPr>
            <p:cNvSpPr/>
            <p:nvPr/>
          </p:nvSpPr>
          <p:spPr>
            <a:xfrm>
              <a:off x="6182759" y="2913860"/>
              <a:ext cx="4701300" cy="589628"/>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苏州市五院</a:t>
              </a:r>
            </a:p>
          </p:txBody>
        </p:sp>
        <p:sp>
          <p:nvSpPr>
            <p:cNvPr id="8" name="文本框 7">
              <a:extLst>
                <a:ext uri="{FF2B5EF4-FFF2-40B4-BE49-F238E27FC236}">
                  <a16:creationId xmlns:a16="http://schemas.microsoft.com/office/drawing/2014/main" id="{25B5662C-0C16-4605-B333-20193A03CB38}"/>
                </a:ext>
              </a:extLst>
            </p:cNvPr>
            <p:cNvSpPr txBox="1"/>
            <p:nvPr/>
          </p:nvSpPr>
          <p:spPr>
            <a:xfrm>
              <a:off x="6208445" y="3620322"/>
              <a:ext cx="4528049" cy="129458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1.</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尘肺  </a:t>
              </a:r>
            </a:p>
            <a:p>
              <a:pPr>
                <a:lnSpc>
                  <a:spcPct val="150000"/>
                </a:lnSpc>
                <a:defRPr/>
              </a:pP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2.</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传染病   </a:t>
              </a:r>
            </a:p>
            <a:p>
              <a:pPr>
                <a:lnSpc>
                  <a:spcPct val="150000"/>
                </a:lnSpc>
                <a:defRPr/>
              </a:pP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3.</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皮肤病 </a:t>
              </a:r>
            </a:p>
          </p:txBody>
        </p:sp>
        <p:sp>
          <p:nvSpPr>
            <p:cNvPr id="10" name="文本框 9">
              <a:extLst>
                <a:ext uri="{FF2B5EF4-FFF2-40B4-BE49-F238E27FC236}">
                  <a16:creationId xmlns:a16="http://schemas.microsoft.com/office/drawing/2014/main" id="{3EB62107-A713-47BB-9069-1475CFAA8D4C}"/>
                </a:ext>
              </a:extLst>
            </p:cNvPr>
            <p:cNvSpPr txBox="1"/>
            <p:nvPr/>
          </p:nvSpPr>
          <p:spPr>
            <a:xfrm>
              <a:off x="6259111" y="1925086"/>
              <a:ext cx="4528049" cy="879087"/>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主要指：职业病的诊断、治疗和康复等苏州市范围内的职业病诊断机构：</a:t>
              </a:r>
            </a:p>
          </p:txBody>
        </p:sp>
      </p:grpSp>
      <p:sp>
        <p:nvSpPr>
          <p:cNvPr id="4" name="标题 3">
            <a:extLst>
              <a:ext uri="{FF2B5EF4-FFF2-40B4-BE49-F238E27FC236}">
                <a16:creationId xmlns:a16="http://schemas.microsoft.com/office/drawing/2014/main" id="{16CB60D3-41B1-4FD5-BA71-E3CD601A3CC2}"/>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三级预防</a:t>
            </a:r>
          </a:p>
        </p:txBody>
      </p:sp>
      <p:cxnSp>
        <p:nvCxnSpPr>
          <p:cNvPr id="11" name="直接连接符 10">
            <a:extLst>
              <a:ext uri="{FF2B5EF4-FFF2-40B4-BE49-F238E27FC236}">
                <a16:creationId xmlns:a16="http://schemas.microsoft.com/office/drawing/2014/main" id="{0C1728D8-6FA1-4188-80CA-25C9BCA26C94}"/>
              </a:ext>
            </a:extLst>
          </p:cNvPr>
          <p:cNvCxnSpPr/>
          <p:nvPr/>
        </p:nvCxnSpPr>
        <p:spPr>
          <a:xfrm>
            <a:off x="5759880" y="2153572"/>
            <a:ext cx="0" cy="3434428"/>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777918"/>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B884C69-410C-4983-B6D4-54961AE5B61D}"/>
              </a:ext>
            </a:extLst>
          </p:cNvPr>
          <p:cNvGrpSpPr/>
          <p:nvPr/>
        </p:nvGrpSpPr>
        <p:grpSpPr>
          <a:xfrm>
            <a:off x="634714" y="1925086"/>
            <a:ext cx="4701300" cy="3405320"/>
            <a:chOff x="634714" y="1925086"/>
            <a:chExt cx="4701300" cy="3405320"/>
          </a:xfrm>
        </p:grpSpPr>
        <p:sp>
          <p:nvSpPr>
            <p:cNvPr id="13" name="Rounded Rectangle 72">
              <a:extLst>
                <a:ext uri="{FF2B5EF4-FFF2-40B4-BE49-F238E27FC236}">
                  <a16:creationId xmlns:a16="http://schemas.microsoft.com/office/drawing/2014/main" id="{DED37B8E-1C7D-4D4C-BC28-18711E51A3EF}"/>
                </a:ext>
              </a:extLst>
            </p:cNvPr>
            <p:cNvSpPr/>
            <p:nvPr/>
          </p:nvSpPr>
          <p:spPr>
            <a:xfrm>
              <a:off x="634714" y="2913860"/>
              <a:ext cx="4701300" cy="589628"/>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苏州市五院</a:t>
              </a:r>
            </a:p>
          </p:txBody>
        </p:sp>
        <p:sp>
          <p:nvSpPr>
            <p:cNvPr id="9" name="文本框 8">
              <a:extLst>
                <a:ext uri="{FF2B5EF4-FFF2-40B4-BE49-F238E27FC236}">
                  <a16:creationId xmlns:a16="http://schemas.microsoft.com/office/drawing/2014/main" id="{AAE8BBD2-2CCC-4F16-8ABC-E7BDB0EC43F8}"/>
                </a:ext>
              </a:extLst>
            </p:cNvPr>
            <p:cNvSpPr txBox="1"/>
            <p:nvPr/>
          </p:nvSpPr>
          <p:spPr>
            <a:xfrm>
              <a:off x="721340" y="1925086"/>
              <a:ext cx="4528049" cy="879087"/>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主要指：职业病的诊断、治疗和康复等苏州市范围内的职业病诊断机构：</a:t>
              </a:r>
            </a:p>
          </p:txBody>
        </p:sp>
        <p:sp>
          <p:nvSpPr>
            <p:cNvPr id="6" name="文本框 5">
              <a:extLst>
                <a:ext uri="{FF2B5EF4-FFF2-40B4-BE49-F238E27FC236}">
                  <a16:creationId xmlns:a16="http://schemas.microsoft.com/office/drawing/2014/main" id="{7B111B08-97C1-482F-8DF8-47D2C7FA22D4}"/>
                </a:ext>
              </a:extLst>
            </p:cNvPr>
            <p:cNvSpPr txBox="1"/>
            <p:nvPr/>
          </p:nvSpPr>
          <p:spPr>
            <a:xfrm>
              <a:off x="660400" y="3620322"/>
              <a:ext cx="4528049" cy="1710084"/>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尘肺  </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职业中毒 </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皮肤病                </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职业性耳鼻喉口腔疾病 </a:t>
              </a:r>
            </a:p>
          </p:txBody>
        </p:sp>
      </p:grpSp>
      <p:grpSp>
        <p:nvGrpSpPr>
          <p:cNvPr id="3" name="组合 2">
            <a:extLst>
              <a:ext uri="{FF2B5EF4-FFF2-40B4-BE49-F238E27FC236}">
                <a16:creationId xmlns:a16="http://schemas.microsoft.com/office/drawing/2014/main" id="{507B8170-B7F4-49D1-8EEF-CB6EEC8B08FA}"/>
              </a:ext>
            </a:extLst>
          </p:cNvPr>
          <p:cNvGrpSpPr/>
          <p:nvPr/>
        </p:nvGrpSpPr>
        <p:grpSpPr>
          <a:xfrm>
            <a:off x="6182759" y="1925086"/>
            <a:ext cx="4701300" cy="3446417"/>
            <a:chOff x="6182759" y="1925086"/>
            <a:chExt cx="4701300" cy="3446417"/>
          </a:xfrm>
        </p:grpSpPr>
        <p:sp>
          <p:nvSpPr>
            <p:cNvPr id="7" name="Rounded Rectangle 72">
              <a:extLst>
                <a:ext uri="{FF2B5EF4-FFF2-40B4-BE49-F238E27FC236}">
                  <a16:creationId xmlns:a16="http://schemas.microsoft.com/office/drawing/2014/main" id="{438C5846-5312-485C-ACF4-8B587AE4A781}"/>
                </a:ext>
              </a:extLst>
            </p:cNvPr>
            <p:cNvSpPr/>
            <p:nvPr/>
          </p:nvSpPr>
          <p:spPr>
            <a:xfrm>
              <a:off x="6182759" y="2913860"/>
              <a:ext cx="4701300" cy="589628"/>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苏州市五院</a:t>
              </a:r>
            </a:p>
          </p:txBody>
        </p:sp>
        <p:sp>
          <p:nvSpPr>
            <p:cNvPr id="8" name="文本框 7">
              <a:extLst>
                <a:ext uri="{FF2B5EF4-FFF2-40B4-BE49-F238E27FC236}">
                  <a16:creationId xmlns:a16="http://schemas.microsoft.com/office/drawing/2014/main" id="{25B5662C-0C16-4605-B333-20193A03CB38}"/>
                </a:ext>
              </a:extLst>
            </p:cNvPr>
            <p:cNvSpPr txBox="1"/>
            <p:nvPr/>
          </p:nvSpPr>
          <p:spPr>
            <a:xfrm>
              <a:off x="6198172" y="3661419"/>
              <a:ext cx="1825946" cy="1710084"/>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尘肺  </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职业中毒 </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物理因素</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放射性疾病 </a:t>
              </a:r>
            </a:p>
          </p:txBody>
        </p:sp>
        <p:sp>
          <p:nvSpPr>
            <p:cNvPr id="10" name="文本框 9">
              <a:extLst>
                <a:ext uri="{FF2B5EF4-FFF2-40B4-BE49-F238E27FC236}">
                  <a16:creationId xmlns:a16="http://schemas.microsoft.com/office/drawing/2014/main" id="{3EB62107-A713-47BB-9069-1475CFAA8D4C}"/>
                </a:ext>
              </a:extLst>
            </p:cNvPr>
            <p:cNvSpPr txBox="1"/>
            <p:nvPr/>
          </p:nvSpPr>
          <p:spPr>
            <a:xfrm>
              <a:off x="6259111" y="1925086"/>
              <a:ext cx="4528049" cy="879087"/>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主要指：职业病的诊断、治疗和康复等苏州市范围内的职业病诊断机构：</a:t>
              </a:r>
            </a:p>
          </p:txBody>
        </p:sp>
        <p:sp>
          <p:nvSpPr>
            <p:cNvPr id="11" name="文本框 10">
              <a:extLst>
                <a:ext uri="{FF2B5EF4-FFF2-40B4-BE49-F238E27FC236}">
                  <a16:creationId xmlns:a16="http://schemas.microsoft.com/office/drawing/2014/main" id="{4DA031EE-F0BB-4CB5-A341-1043D4B5A4D9}"/>
                </a:ext>
              </a:extLst>
            </p:cNvPr>
            <p:cNvSpPr txBox="1"/>
            <p:nvPr/>
          </p:nvSpPr>
          <p:spPr>
            <a:xfrm>
              <a:off x="8211906" y="3661419"/>
              <a:ext cx="2462943" cy="1710084"/>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耳鼻喉口腔疾病   </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皮肤病 </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职业性眼病   </a:t>
              </a:r>
            </a:p>
            <a:p>
              <a:pPr marL="342900" indent="-342900">
                <a:lnSpc>
                  <a:spcPct val="150000"/>
                </a:lnSpc>
                <a:buFont typeface="+mj-lt"/>
                <a:buAutoNum type="arabicPeriod"/>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职业性肿瘤</a:t>
              </a:r>
            </a:p>
          </p:txBody>
        </p:sp>
      </p:grpSp>
      <p:sp>
        <p:nvSpPr>
          <p:cNvPr id="4" name="标题 3">
            <a:extLst>
              <a:ext uri="{FF2B5EF4-FFF2-40B4-BE49-F238E27FC236}">
                <a16:creationId xmlns:a16="http://schemas.microsoft.com/office/drawing/2014/main" id="{7C1C2B5B-80B0-481B-BC8E-C721572B11DF}"/>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三级预防</a:t>
            </a:r>
          </a:p>
        </p:txBody>
      </p:sp>
      <p:cxnSp>
        <p:nvCxnSpPr>
          <p:cNvPr id="12" name="直接连接符 11">
            <a:extLst>
              <a:ext uri="{FF2B5EF4-FFF2-40B4-BE49-F238E27FC236}">
                <a16:creationId xmlns:a16="http://schemas.microsoft.com/office/drawing/2014/main" id="{E6489F4E-AD37-45A1-8C45-B1C7295B858D}"/>
              </a:ext>
            </a:extLst>
          </p:cNvPr>
          <p:cNvCxnSpPr/>
          <p:nvPr/>
        </p:nvCxnSpPr>
        <p:spPr>
          <a:xfrm>
            <a:off x="5721780" y="2153572"/>
            <a:ext cx="0" cy="3434428"/>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863676"/>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a:extLst>
              <a:ext uri="{FF2B5EF4-FFF2-40B4-BE49-F238E27FC236}">
                <a16:creationId xmlns:a16="http://schemas.microsoft.com/office/drawing/2014/main" id="{841CD998-CDE8-4EBB-96C8-D2E7B041BAF1}"/>
              </a:ext>
            </a:extLst>
          </p:cNvPr>
          <p:cNvPicPr>
            <a:picLocks noChangeAspect="1"/>
          </p:cNvPicPr>
          <p:nvPr/>
        </p:nvPicPr>
        <p:blipFill rotWithShape="1">
          <a:blip r:embed="rId2">
            <a:extLst>
              <a:ext uri="{28A0092B-C50C-407E-A947-70E740481C1C}">
                <a14:useLocalDpi xmlns:a14="http://schemas.microsoft.com/office/drawing/2010/main" val="0"/>
              </a:ext>
            </a:extLst>
          </a:blip>
          <a:srcRect t="7763" b="7664"/>
          <a:stretch/>
        </p:blipFill>
        <p:spPr>
          <a:xfrm>
            <a:off x="-1" y="1"/>
            <a:ext cx="12192002" cy="6858000"/>
          </a:xfrm>
          <a:prstGeom prst="rect">
            <a:avLst/>
          </a:prstGeom>
        </p:spPr>
      </p:pic>
      <p:sp>
        <p:nvSpPr>
          <p:cNvPr id="56" name="矩形 55">
            <a:extLst>
              <a:ext uri="{FF2B5EF4-FFF2-40B4-BE49-F238E27FC236}">
                <a16:creationId xmlns:a16="http://schemas.microsoft.com/office/drawing/2014/main" id="{31935364-43DC-43A4-80E4-93CE8DB13F47}"/>
              </a:ext>
            </a:extLst>
          </p:cNvPr>
          <p:cNvSpPr/>
          <p:nvPr/>
        </p:nvSpPr>
        <p:spPr>
          <a:xfrm>
            <a:off x="0" y="0"/>
            <a:ext cx="12192000" cy="6858000"/>
          </a:xfrm>
          <a:prstGeom prst="rect">
            <a:avLst/>
          </a:prstGeom>
          <a:solidFill>
            <a:srgbClr val="3EA2C6">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57" name="组合 56">
            <a:extLst>
              <a:ext uri="{FF2B5EF4-FFF2-40B4-BE49-F238E27FC236}">
                <a16:creationId xmlns:a16="http://schemas.microsoft.com/office/drawing/2014/main" id="{0BFCF5B7-9C8E-40B5-B3CC-EC0F3C789508}"/>
              </a:ext>
            </a:extLst>
          </p:cNvPr>
          <p:cNvGrpSpPr/>
          <p:nvPr/>
        </p:nvGrpSpPr>
        <p:grpSpPr>
          <a:xfrm>
            <a:off x="902790" y="-1619250"/>
            <a:ext cx="10070010" cy="10219365"/>
            <a:chOff x="-11050868" y="2986087"/>
            <a:chExt cx="11647770" cy="11820526"/>
          </a:xfrm>
        </p:grpSpPr>
        <p:sp>
          <p:nvSpPr>
            <p:cNvPr id="58" name="椭圆 57">
              <a:extLst>
                <a:ext uri="{FF2B5EF4-FFF2-40B4-BE49-F238E27FC236}">
                  <a16:creationId xmlns:a16="http://schemas.microsoft.com/office/drawing/2014/main" id="{2DFF0A59-8B00-4411-BF77-FCAEA18D1B90}"/>
                </a:ext>
              </a:extLst>
            </p:cNvPr>
            <p:cNvSpPr/>
            <p:nvPr/>
          </p:nvSpPr>
          <p:spPr>
            <a:xfrm>
              <a:off x="-11050868" y="2986087"/>
              <a:ext cx="11647770" cy="11820526"/>
            </a:xfrm>
            <a:prstGeom prst="ellipse">
              <a:avLst/>
            </a:prstGeom>
            <a:solidFill>
              <a:srgbClr val="A8D5E5">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9" name="椭圆 58">
              <a:extLst>
                <a:ext uri="{FF2B5EF4-FFF2-40B4-BE49-F238E27FC236}">
                  <a16:creationId xmlns:a16="http://schemas.microsoft.com/office/drawing/2014/main" id="{BA495518-7E56-4ED6-93EB-09695DC20706}"/>
                </a:ext>
              </a:extLst>
            </p:cNvPr>
            <p:cNvSpPr/>
            <p:nvPr/>
          </p:nvSpPr>
          <p:spPr>
            <a:xfrm>
              <a:off x="-9680844" y="4376431"/>
              <a:ext cx="8907721" cy="9039839"/>
            </a:xfrm>
            <a:prstGeom prst="ellipse">
              <a:avLst/>
            </a:prstGeom>
            <a:solidFill>
              <a:srgbClr val="A8D5E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0" name="椭圆 59">
              <a:extLst>
                <a:ext uri="{FF2B5EF4-FFF2-40B4-BE49-F238E27FC236}">
                  <a16:creationId xmlns:a16="http://schemas.microsoft.com/office/drawing/2014/main" id="{978BCCBE-A005-4344-8E3B-0D27FA68DA27}"/>
                </a:ext>
              </a:extLst>
            </p:cNvPr>
            <p:cNvSpPr/>
            <p:nvPr/>
          </p:nvSpPr>
          <p:spPr>
            <a:xfrm>
              <a:off x="-8764389" y="5352223"/>
              <a:ext cx="7074812" cy="7179743"/>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61" name="组合 60">
            <a:extLst>
              <a:ext uri="{FF2B5EF4-FFF2-40B4-BE49-F238E27FC236}">
                <a16:creationId xmlns:a16="http://schemas.microsoft.com/office/drawing/2014/main" id="{83C36113-25B3-4282-8435-FACCDFC2B878}"/>
              </a:ext>
            </a:extLst>
          </p:cNvPr>
          <p:cNvGrpSpPr/>
          <p:nvPr/>
        </p:nvGrpSpPr>
        <p:grpSpPr>
          <a:xfrm rot="10800000">
            <a:off x="522513" y="810840"/>
            <a:ext cx="10996387" cy="5120966"/>
            <a:chOff x="522513" y="810840"/>
            <a:chExt cx="10996387" cy="5120966"/>
          </a:xfrm>
        </p:grpSpPr>
        <p:grpSp>
          <p:nvGrpSpPr>
            <p:cNvPr id="62" name="组合 61">
              <a:extLst>
                <a:ext uri="{FF2B5EF4-FFF2-40B4-BE49-F238E27FC236}">
                  <a16:creationId xmlns:a16="http://schemas.microsoft.com/office/drawing/2014/main" id="{46D424D3-3C39-4A58-980C-5EDF38B77B74}"/>
                </a:ext>
              </a:extLst>
            </p:cNvPr>
            <p:cNvGrpSpPr/>
            <p:nvPr/>
          </p:nvGrpSpPr>
          <p:grpSpPr>
            <a:xfrm>
              <a:off x="9304565" y="857250"/>
              <a:ext cx="2214335" cy="5074556"/>
              <a:chOff x="5500915" y="1161144"/>
              <a:chExt cx="1843314" cy="4484912"/>
            </a:xfrm>
            <a:solidFill>
              <a:schemeClr val="bg1"/>
            </a:solidFill>
          </p:grpSpPr>
          <p:sp>
            <p:nvSpPr>
              <p:cNvPr id="68" name="十字形 67">
                <a:extLst>
                  <a:ext uri="{FF2B5EF4-FFF2-40B4-BE49-F238E27FC236}">
                    <a16:creationId xmlns:a16="http://schemas.microsoft.com/office/drawing/2014/main" id="{56B903EE-AE75-4B9B-9904-63C4AE240B6A}"/>
                  </a:ext>
                </a:extLst>
              </p:cNvPr>
              <p:cNvSpPr/>
              <p:nvPr/>
            </p:nvSpPr>
            <p:spPr>
              <a:xfrm>
                <a:off x="5979885" y="1161144"/>
                <a:ext cx="493485" cy="493485"/>
              </a:xfrm>
              <a:prstGeom prst="plus">
                <a:avLst>
                  <a:gd name="adj" fmla="val 37766"/>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9" name="十字形 68">
                <a:extLst>
                  <a:ext uri="{FF2B5EF4-FFF2-40B4-BE49-F238E27FC236}">
                    <a16:creationId xmlns:a16="http://schemas.microsoft.com/office/drawing/2014/main" id="{AE22E9B2-90A2-4DEC-AD8B-ADBCCFD68D14}"/>
                  </a:ext>
                </a:extLst>
              </p:cNvPr>
              <p:cNvSpPr/>
              <p:nvPr/>
            </p:nvSpPr>
            <p:spPr>
              <a:xfrm>
                <a:off x="5500915" y="4310744"/>
                <a:ext cx="478972" cy="478972"/>
              </a:xfrm>
              <a:prstGeom prst="plus">
                <a:avLst>
                  <a:gd name="adj" fmla="val 377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0" name="十字形 69">
                <a:extLst>
                  <a:ext uri="{FF2B5EF4-FFF2-40B4-BE49-F238E27FC236}">
                    <a16:creationId xmlns:a16="http://schemas.microsoft.com/office/drawing/2014/main" id="{7F7A453F-F8A5-46FA-A0E7-030DAEDEB802}"/>
                  </a:ext>
                </a:extLst>
              </p:cNvPr>
              <p:cNvSpPr/>
              <p:nvPr/>
            </p:nvSpPr>
            <p:spPr>
              <a:xfrm>
                <a:off x="7024915" y="2960914"/>
                <a:ext cx="319314" cy="319314"/>
              </a:xfrm>
              <a:prstGeom prst="plus">
                <a:avLst>
                  <a:gd name="adj" fmla="val 377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1" name="十字形 70">
                <a:extLst>
                  <a:ext uri="{FF2B5EF4-FFF2-40B4-BE49-F238E27FC236}">
                    <a16:creationId xmlns:a16="http://schemas.microsoft.com/office/drawing/2014/main" id="{2549B7B1-B6AD-47C6-A2FE-85F8BA55BF79}"/>
                  </a:ext>
                </a:extLst>
              </p:cNvPr>
              <p:cNvSpPr/>
              <p:nvPr/>
            </p:nvSpPr>
            <p:spPr>
              <a:xfrm>
                <a:off x="6487885" y="5312227"/>
                <a:ext cx="333829" cy="333829"/>
              </a:xfrm>
              <a:prstGeom prst="plus">
                <a:avLst>
                  <a:gd name="adj" fmla="val 37766"/>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63" name="组合 62">
              <a:extLst>
                <a:ext uri="{FF2B5EF4-FFF2-40B4-BE49-F238E27FC236}">
                  <a16:creationId xmlns:a16="http://schemas.microsoft.com/office/drawing/2014/main" id="{F72EE0F7-4AF9-4EFB-82B7-743FEF7C1357}"/>
                </a:ext>
              </a:extLst>
            </p:cNvPr>
            <p:cNvGrpSpPr/>
            <p:nvPr/>
          </p:nvGrpSpPr>
          <p:grpSpPr>
            <a:xfrm>
              <a:off x="522513" y="810840"/>
              <a:ext cx="1676189" cy="5120965"/>
              <a:chOff x="5500915" y="1120126"/>
              <a:chExt cx="1395340" cy="4525930"/>
            </a:xfrm>
            <a:solidFill>
              <a:schemeClr val="bg1"/>
            </a:solidFill>
          </p:grpSpPr>
          <p:sp>
            <p:nvSpPr>
              <p:cNvPr id="64" name="十字形 63">
                <a:extLst>
                  <a:ext uri="{FF2B5EF4-FFF2-40B4-BE49-F238E27FC236}">
                    <a16:creationId xmlns:a16="http://schemas.microsoft.com/office/drawing/2014/main" id="{49065836-4BD6-4DCC-942C-19D2420A1741}"/>
                  </a:ext>
                </a:extLst>
              </p:cNvPr>
              <p:cNvSpPr/>
              <p:nvPr/>
            </p:nvSpPr>
            <p:spPr>
              <a:xfrm>
                <a:off x="6402770" y="2508060"/>
                <a:ext cx="493485" cy="493485"/>
              </a:xfrm>
              <a:prstGeom prst="plus">
                <a:avLst>
                  <a:gd name="adj" fmla="val 37766"/>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5" name="十字形 64">
                <a:extLst>
                  <a:ext uri="{FF2B5EF4-FFF2-40B4-BE49-F238E27FC236}">
                    <a16:creationId xmlns:a16="http://schemas.microsoft.com/office/drawing/2014/main" id="{4A49E745-E5FD-409A-AC02-61B86F297103}"/>
                  </a:ext>
                </a:extLst>
              </p:cNvPr>
              <p:cNvSpPr/>
              <p:nvPr/>
            </p:nvSpPr>
            <p:spPr>
              <a:xfrm>
                <a:off x="5500915" y="4310744"/>
                <a:ext cx="478972" cy="478972"/>
              </a:xfrm>
              <a:prstGeom prst="plus">
                <a:avLst>
                  <a:gd name="adj" fmla="val 377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6" name="十字形 65">
                <a:extLst>
                  <a:ext uri="{FF2B5EF4-FFF2-40B4-BE49-F238E27FC236}">
                    <a16:creationId xmlns:a16="http://schemas.microsoft.com/office/drawing/2014/main" id="{AC2CA05A-77EF-41B7-A3E1-2AA3B02BC547}"/>
                  </a:ext>
                </a:extLst>
              </p:cNvPr>
              <p:cNvSpPr/>
              <p:nvPr/>
            </p:nvSpPr>
            <p:spPr>
              <a:xfrm>
                <a:off x="5555403" y="1120126"/>
                <a:ext cx="319314" cy="319314"/>
              </a:xfrm>
              <a:prstGeom prst="plus">
                <a:avLst>
                  <a:gd name="adj" fmla="val 377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7" name="十字形 66">
                <a:extLst>
                  <a:ext uri="{FF2B5EF4-FFF2-40B4-BE49-F238E27FC236}">
                    <a16:creationId xmlns:a16="http://schemas.microsoft.com/office/drawing/2014/main" id="{8703D2C0-1E2A-486A-BA59-B0B0F364E0DC}"/>
                  </a:ext>
                </a:extLst>
              </p:cNvPr>
              <p:cNvSpPr/>
              <p:nvPr/>
            </p:nvSpPr>
            <p:spPr>
              <a:xfrm>
                <a:off x="6487885" y="5312227"/>
                <a:ext cx="333829" cy="333829"/>
              </a:xfrm>
              <a:prstGeom prst="plus">
                <a:avLst>
                  <a:gd name="adj" fmla="val 37766"/>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9" name="矩形 28">
            <a:extLst>
              <a:ext uri="{FF2B5EF4-FFF2-40B4-BE49-F238E27FC236}">
                <a16:creationId xmlns:a16="http://schemas.microsoft.com/office/drawing/2014/main" id="{02DDBED3-B3AB-4290-ACF1-41C0978E1FBA}"/>
              </a:ext>
            </a:extLst>
          </p:cNvPr>
          <p:cNvSpPr/>
          <p:nvPr/>
        </p:nvSpPr>
        <p:spPr>
          <a:xfrm>
            <a:off x="3461544" y="3411181"/>
            <a:ext cx="4989512" cy="1029742"/>
          </a:xfrm>
          <a:prstGeom prst="rect">
            <a:avLst/>
          </a:prstGeom>
          <a:noFill/>
          <a:ln w="12700" cap="flat" cmpd="sng" algn="ctr">
            <a:noFill/>
            <a:prstDash val="solid"/>
            <a:miter lim="800000"/>
          </a:ln>
          <a:effectLst/>
        </p:spPr>
        <p:txBody>
          <a:bodyPr rtlCol="0" anchor="ctr"/>
          <a:lstStyle/>
          <a:p>
            <a:pPr lvl="0" algn="ctr">
              <a:defRPr/>
            </a:pPr>
            <a:r>
              <a:rPr lang="zh-CN" altLang="en-US" sz="5400" b="1" kern="0" dirty="0">
                <a:solidFill>
                  <a:srgbClr val="3EA2C6"/>
                </a:solidFill>
                <a:latin typeface="思源黑体" panose="020B0500000000000000" pitchFamily="34" charset="-122"/>
                <a:ea typeface="思源黑体" panose="020B0500000000000000" pitchFamily="34" charset="-122"/>
                <a:cs typeface="+mn-ea"/>
                <a:sym typeface="思源黑体" panose="020B0500000000000000" pitchFamily="34" charset="-122"/>
              </a:rPr>
              <a:t>职业病预防</a:t>
            </a:r>
            <a:endParaRPr lang="en-US" altLang="zh-CN" sz="5400" b="1" kern="0" dirty="0">
              <a:solidFill>
                <a:srgbClr val="3EA2C6"/>
              </a:solidFill>
              <a:latin typeface="思源黑体" panose="020B0500000000000000" pitchFamily="34" charset="-122"/>
              <a:ea typeface="思源黑体" panose="020B0500000000000000" pitchFamily="34" charset="-122"/>
              <a:cs typeface="+mn-ea"/>
              <a:sym typeface="思源黑体" panose="020B0500000000000000" pitchFamily="34" charset="-122"/>
            </a:endParaRPr>
          </a:p>
          <a:p>
            <a:pPr lvl="0" algn="ctr">
              <a:defRPr/>
            </a:pPr>
            <a:r>
              <a:rPr lang="zh-CN" altLang="en-US" sz="5400" b="1" kern="0" dirty="0">
                <a:solidFill>
                  <a:srgbClr val="3EA2C6"/>
                </a:solidFill>
                <a:latin typeface="思源黑体" panose="020B0500000000000000" pitchFamily="34" charset="-122"/>
                <a:ea typeface="思源黑体" panose="020B0500000000000000" pitchFamily="34" charset="-122"/>
                <a:cs typeface="+mn-ea"/>
                <a:sym typeface="思源黑体" panose="020B0500000000000000" pitchFamily="34" charset="-122"/>
              </a:rPr>
              <a:t>相关工作</a:t>
            </a:r>
          </a:p>
        </p:txBody>
      </p:sp>
      <p:sp>
        <p:nvSpPr>
          <p:cNvPr id="30" name="文本框 29">
            <a:extLst>
              <a:ext uri="{FF2B5EF4-FFF2-40B4-BE49-F238E27FC236}">
                <a16:creationId xmlns:a16="http://schemas.microsoft.com/office/drawing/2014/main" id="{A3CD02A4-91CB-46DA-A5C7-367349D79470}"/>
              </a:ext>
            </a:extLst>
          </p:cNvPr>
          <p:cNvSpPr txBox="1"/>
          <p:nvPr/>
        </p:nvSpPr>
        <p:spPr>
          <a:xfrm>
            <a:off x="3699064" y="4796523"/>
            <a:ext cx="4514472" cy="584775"/>
          </a:xfrm>
          <a:prstGeom prst="rect">
            <a:avLst/>
          </a:prstGeom>
          <a:noFill/>
          <a:effectLst>
            <a:outerShdw sx="102000" sy="102000" algn="ctr" rotWithShape="0">
              <a:prstClr val="black">
                <a:alpha val="40000"/>
              </a:prstClr>
            </a:outerShdw>
          </a:effectLst>
        </p:spPr>
        <p:txBody>
          <a:bodyPr wrap="square" rtlCol="0">
            <a:spAutoFit/>
          </a:bodyPr>
          <a:lstStyle>
            <a:defPPr>
              <a:defRPr lang="zh-CN"/>
            </a:defPPr>
            <a:lvl1pPr algn="ctr">
              <a:defRPr sz="9600" spc="-300">
                <a:solidFill>
                  <a:srgbClr val="45D8FF"/>
                </a:solidFill>
                <a:effectLst>
                  <a:outerShdw blurRad="101600" dir="5400000" algn="ctr" rotWithShape="0">
                    <a:srgbClr val="45D8FF">
                      <a:alpha val="90000"/>
                    </a:srgbClr>
                  </a:outerShdw>
                </a:effectLst>
                <a:latin typeface="Futura Md BT" panose="020B0802020204020204" pitchFamily="34" charset="0"/>
              </a:defRPr>
            </a:lvl1pPr>
          </a:lstStyle>
          <a:p>
            <a:pPr lvl="0">
              <a:defRPr/>
            </a:pPr>
            <a:r>
              <a:rPr lang="en-US" altLang="zh-CN" sz="1600" spc="0" dirty="0">
                <a:solidFill>
                  <a:schemeClr val="tx1">
                    <a:lumMod val="75000"/>
                    <a:lumOff val="25000"/>
                  </a:schemeClr>
                </a:solidFill>
                <a:effectLst/>
                <a:latin typeface="思源黑体" panose="020B0500000000000000" pitchFamily="34" charset="-122"/>
                <a:ea typeface="思源黑体" panose="020B0500000000000000" pitchFamily="34" charset="-122"/>
                <a:cs typeface="+mn-ea"/>
                <a:sym typeface="思源黑体" panose="020B0500000000000000" pitchFamily="34" charset="-122"/>
              </a:rPr>
              <a:t>Please enter your text here, please enter your text here, please enter your text here</a:t>
            </a:r>
          </a:p>
        </p:txBody>
      </p:sp>
      <p:grpSp>
        <p:nvGrpSpPr>
          <p:cNvPr id="31" name="组合 30">
            <a:extLst>
              <a:ext uri="{FF2B5EF4-FFF2-40B4-BE49-F238E27FC236}">
                <a16:creationId xmlns:a16="http://schemas.microsoft.com/office/drawing/2014/main" id="{969676E6-E1C6-4379-BFCF-03E1FA6E8D15}"/>
              </a:ext>
            </a:extLst>
          </p:cNvPr>
          <p:cNvGrpSpPr/>
          <p:nvPr/>
        </p:nvGrpSpPr>
        <p:grpSpPr>
          <a:xfrm>
            <a:off x="5273675" y="1416050"/>
            <a:ext cx="1365250" cy="1365250"/>
            <a:chOff x="5875419" y="1138044"/>
            <a:chExt cx="1245143" cy="1245143"/>
          </a:xfrm>
          <a:solidFill>
            <a:srgbClr val="566CD2"/>
          </a:solidFill>
          <a:effectLst/>
        </p:grpSpPr>
        <p:sp>
          <p:nvSpPr>
            <p:cNvPr id="32" name="椭圆 31">
              <a:extLst>
                <a:ext uri="{FF2B5EF4-FFF2-40B4-BE49-F238E27FC236}">
                  <a16:creationId xmlns:a16="http://schemas.microsoft.com/office/drawing/2014/main" id="{FF833961-FB22-4B2E-8F76-B0369CAD5920}"/>
                </a:ext>
              </a:extLst>
            </p:cNvPr>
            <p:cNvSpPr/>
            <p:nvPr/>
          </p:nvSpPr>
          <p:spPr>
            <a:xfrm>
              <a:off x="5875419" y="1138044"/>
              <a:ext cx="1245143" cy="1245143"/>
            </a:xfrm>
            <a:prstGeom prst="ellipse">
              <a:avLst/>
            </a:pr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3" name="TextBox 3">
              <a:extLst>
                <a:ext uri="{FF2B5EF4-FFF2-40B4-BE49-F238E27FC236}">
                  <a16:creationId xmlns:a16="http://schemas.microsoft.com/office/drawing/2014/main" id="{92F2D16A-5F96-4274-8042-22C818E1D315}"/>
                </a:ext>
              </a:extLst>
            </p:cNvPr>
            <p:cNvSpPr txBox="1"/>
            <p:nvPr/>
          </p:nvSpPr>
          <p:spPr>
            <a:xfrm>
              <a:off x="5890050" y="1304111"/>
              <a:ext cx="1215880" cy="923330"/>
            </a:xfrm>
            <a:prstGeom prst="rect">
              <a:avLst/>
            </a:prstGeom>
            <a:no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uLnTx/>
                  <a:uFillTx/>
                  <a:latin typeface="思源黑体 CN" panose="020F0502020204030204"/>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6000" dirty="0">
                  <a:latin typeface="思源黑体" panose="020B0500000000000000" pitchFamily="34" charset="-122"/>
                  <a:ea typeface="思源黑体" panose="020B0500000000000000" pitchFamily="34" charset="-122"/>
                  <a:sym typeface="思源黑体" panose="020B0500000000000000" pitchFamily="34" charset="-122"/>
                </a:rPr>
                <a:t>03</a:t>
              </a:r>
              <a:endParaRPr lang="zh-CN" altLang="en-US" sz="6000" dirty="0">
                <a:latin typeface="思源黑体" panose="020B0500000000000000" pitchFamily="34" charset="-122"/>
                <a:ea typeface="思源黑体" panose="020B0500000000000000" pitchFamily="34" charset="-122"/>
                <a:sym typeface="思源黑体" panose="020B0500000000000000" pitchFamily="34" charset="-122"/>
              </a:endParaRPr>
            </a:p>
          </p:txBody>
        </p:sp>
      </p:grpSp>
    </p:spTree>
    <p:extLst>
      <p:ext uri="{BB962C8B-B14F-4D97-AF65-F5344CB8AC3E}">
        <p14:creationId xmlns:p14="http://schemas.microsoft.com/office/powerpoint/2010/main" val="2589252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allOve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p:cTn id="21" dur="500" fill="hold"/>
                                        <p:tgtEl>
                                          <p:spTgt spid="57"/>
                                        </p:tgtEl>
                                        <p:attrNameLst>
                                          <p:attrName>ppt_w</p:attrName>
                                        </p:attrNameLst>
                                      </p:cBhvr>
                                      <p:tavLst>
                                        <p:tav tm="0">
                                          <p:val>
                                            <p:fltVal val="0"/>
                                          </p:val>
                                        </p:tav>
                                        <p:tav tm="100000">
                                          <p:val>
                                            <p:strVal val="#ppt_w"/>
                                          </p:val>
                                        </p:tav>
                                      </p:tavLst>
                                    </p:anim>
                                    <p:anim calcmode="lin" valueType="num">
                                      <p:cBhvr>
                                        <p:cTn id="22" dur="500" fill="hold"/>
                                        <p:tgtEl>
                                          <p:spTgt spid="57"/>
                                        </p:tgtEl>
                                        <p:attrNameLst>
                                          <p:attrName>ppt_h</p:attrName>
                                        </p:attrNameLst>
                                      </p:cBhvr>
                                      <p:tavLst>
                                        <p:tav tm="0">
                                          <p:val>
                                            <p:fltVal val="0"/>
                                          </p:val>
                                        </p:tav>
                                        <p:tav tm="100000">
                                          <p:val>
                                            <p:strVal val="#ppt_h"/>
                                          </p:val>
                                        </p:tav>
                                      </p:tavLst>
                                    </p:anim>
                                    <p:animEffect transition="in" filter="fade">
                                      <p:cBhvr>
                                        <p:cTn id="2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72">
            <a:extLst>
              <a:ext uri="{FF2B5EF4-FFF2-40B4-BE49-F238E27FC236}">
                <a16:creationId xmlns:a16="http://schemas.microsoft.com/office/drawing/2014/main" id="{DED37B8E-1C7D-4D4C-BC28-18711E51A3EF}"/>
              </a:ext>
            </a:extLst>
          </p:cNvPr>
          <p:cNvSpPr/>
          <p:nvPr/>
        </p:nvSpPr>
        <p:spPr>
          <a:xfrm>
            <a:off x="6366232" y="1917266"/>
            <a:ext cx="4701300" cy="589628"/>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申报单位和因素的界定</a:t>
            </a:r>
          </a:p>
        </p:txBody>
      </p:sp>
      <p:sp>
        <p:nvSpPr>
          <p:cNvPr id="9" name="文本框 8">
            <a:extLst>
              <a:ext uri="{FF2B5EF4-FFF2-40B4-BE49-F238E27FC236}">
                <a16:creationId xmlns:a16="http://schemas.microsoft.com/office/drawing/2014/main" id="{AAE8BBD2-2CCC-4F16-8ABC-E7BDB0EC43F8}"/>
              </a:ext>
            </a:extLst>
          </p:cNvPr>
          <p:cNvSpPr txBox="1"/>
          <p:nvPr/>
        </p:nvSpPr>
        <p:spPr>
          <a:xfrm>
            <a:off x="5844283" y="2705922"/>
            <a:ext cx="5745198" cy="2956579"/>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所有存在或产生可以引起国家法定职业病危害因素的单位。可从法定职业病名单所涵盖的</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10</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大类</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115</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种职业病中找出产生相对应的职业病危害因素的单位即为应申报的单位。</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职业病危害因素查阅</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职业病危害因素分类目录</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和</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工作场所有害因素职业接触限值</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（分化学有害因素和物理因素两部分）</a:t>
            </a:r>
          </a:p>
        </p:txBody>
      </p:sp>
      <p:sp>
        <p:nvSpPr>
          <p:cNvPr id="2" name="标题 1">
            <a:extLst>
              <a:ext uri="{FF2B5EF4-FFF2-40B4-BE49-F238E27FC236}">
                <a16:creationId xmlns:a16="http://schemas.microsoft.com/office/drawing/2014/main" id="{FE8B30A6-C70B-4E76-A222-E09DECB0F5CE}"/>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职业病危害因素申报</a:t>
            </a:r>
          </a:p>
        </p:txBody>
      </p:sp>
      <p:pic>
        <p:nvPicPr>
          <p:cNvPr id="7" name="图片 6">
            <a:extLst>
              <a:ext uri="{FF2B5EF4-FFF2-40B4-BE49-F238E27FC236}">
                <a16:creationId xmlns:a16="http://schemas.microsoft.com/office/drawing/2014/main" id="{A8D30FDF-0B1A-4325-A097-B23BABA0C0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9116" y="2166682"/>
            <a:ext cx="4510133" cy="30067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35005584"/>
      </p:ext>
    </p:extLst>
  </p:cSld>
  <p:clrMapOvr>
    <a:masterClrMapping/>
  </p:clrMapOvr>
  <mc:AlternateContent xmlns:mc="http://schemas.openxmlformats.org/markup-compatibility/2006" xmlns:p14="http://schemas.microsoft.com/office/powerpoint/2010/main">
    <mc:Choice Requires="p14">
      <p:transition spd="slow" p14:dur="1400" advTm="3000">
        <p14:door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2"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72">
            <a:extLst>
              <a:ext uri="{FF2B5EF4-FFF2-40B4-BE49-F238E27FC236}">
                <a16:creationId xmlns:a16="http://schemas.microsoft.com/office/drawing/2014/main" id="{DED37B8E-1C7D-4D4C-BC28-18711E51A3EF}"/>
              </a:ext>
            </a:extLst>
          </p:cNvPr>
          <p:cNvSpPr/>
          <p:nvPr/>
        </p:nvSpPr>
        <p:spPr>
          <a:xfrm>
            <a:off x="3645748" y="1372735"/>
            <a:ext cx="4701300" cy="589628"/>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申报要求</a:t>
            </a:r>
          </a:p>
        </p:txBody>
      </p:sp>
      <p:sp>
        <p:nvSpPr>
          <p:cNvPr id="9" name="文本框 8">
            <a:extLst>
              <a:ext uri="{FF2B5EF4-FFF2-40B4-BE49-F238E27FC236}">
                <a16:creationId xmlns:a16="http://schemas.microsoft.com/office/drawing/2014/main" id="{AAE8BBD2-2CCC-4F16-8ABC-E7BDB0EC43F8}"/>
              </a:ext>
            </a:extLst>
          </p:cNvPr>
          <p:cNvSpPr txBox="1"/>
          <p:nvPr/>
        </p:nvSpPr>
        <p:spPr>
          <a:xfrm>
            <a:off x="763141" y="2161391"/>
            <a:ext cx="10466514" cy="3884781"/>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b="1" dirty="0">
                <a:solidFill>
                  <a:schemeClr val="accent1"/>
                </a:solidFill>
                <a:latin typeface="思源黑体" panose="020B0500000000000000" pitchFamily="34" charset="-122"/>
                <a:ea typeface="思源黑体" panose="020B0500000000000000" pitchFamily="34" charset="-122"/>
                <a:cs typeface="+mn-ea"/>
                <a:sym typeface="思源黑体" panose="020B0500000000000000" pitchFamily="34" charset="-122"/>
              </a:rPr>
              <a:t>申报形式： </a:t>
            </a:r>
          </a:p>
          <a:p>
            <a:pPr>
              <a:lnSpc>
                <a:spcPct val="150000"/>
              </a:lnSpc>
              <a:defRPr/>
            </a:pPr>
            <a:r>
              <a:rPr lang="zh-CN" altLang="en-US" b="1" dirty="0">
                <a:solidFill>
                  <a:schemeClr val="accent1"/>
                </a:solidFill>
                <a:latin typeface="思源黑体" panose="020B0500000000000000" pitchFamily="34" charset="-122"/>
                <a:ea typeface="思源黑体" panose="020B0500000000000000" pitchFamily="34" charset="-122"/>
                <a:cs typeface="+mn-ea"/>
                <a:sym typeface="思源黑体" panose="020B0500000000000000" pitchFamily="34" charset="-122"/>
              </a:rPr>
              <a:t>（一）网上申报</a:t>
            </a:r>
          </a:p>
          <a:p>
            <a:pPr>
              <a:lnSpc>
                <a:spcPct val="150000"/>
              </a:lnSpc>
              <a:defRPr/>
            </a:pPr>
            <a:r>
              <a:rPr lang="zh-CN" altLang="en-US" b="1" dirty="0">
                <a:solidFill>
                  <a:schemeClr val="accent1"/>
                </a:solidFill>
                <a:latin typeface="思源黑体" panose="020B0500000000000000" pitchFamily="34" charset="-122"/>
                <a:ea typeface="思源黑体" panose="020B0500000000000000" pitchFamily="34" charset="-122"/>
                <a:cs typeface="+mn-ea"/>
                <a:sym typeface="思源黑体" panose="020B0500000000000000" pitchFamily="34" charset="-122"/>
              </a:rPr>
              <a:t>（二）纸质申报</a:t>
            </a:r>
          </a:p>
          <a:p>
            <a:pPr>
              <a:lnSpc>
                <a:spcPct val="150000"/>
              </a:lnSpc>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如有下列重大变化，应进行变更申报：</a:t>
            </a:r>
          </a:p>
          <a:p>
            <a:pPr>
              <a:lnSpc>
                <a:spcPct val="150000"/>
              </a:lnSpc>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（一）进行新建、改建、扩建、技术改造或者技术引进建设项目的，自建设项目竣工验收之日起</a:t>
            </a:r>
            <a:r>
              <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rPr>
              <a:t>30</a:t>
            </a: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日内进行申报；</a:t>
            </a:r>
          </a:p>
          <a:p>
            <a:pPr>
              <a:lnSpc>
                <a:spcPct val="150000"/>
              </a:lnSpc>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（二）因技术、工艺、设备或者材料等发生变化导致原申报的职业病危害因素及其相关内容发生重大变化的，自发生变化之日起</a:t>
            </a:r>
            <a:r>
              <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rPr>
              <a:t>15</a:t>
            </a: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日内进行申报；</a:t>
            </a:r>
          </a:p>
          <a:p>
            <a:pPr>
              <a:lnSpc>
                <a:spcPct val="150000"/>
              </a:lnSpc>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（三）用人单位工作场所、名称、法定代表人或者主要负责人发生变化的，自发生变化之日起</a:t>
            </a:r>
            <a:r>
              <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rPr>
              <a:t>15</a:t>
            </a: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日内进行申报；</a:t>
            </a:r>
          </a:p>
          <a:p>
            <a:pPr>
              <a:lnSpc>
                <a:spcPct val="150000"/>
              </a:lnSpc>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（四）经过职业病危害因素检测、评价，发现原申报内容发生变化的，自收到有关检测、评价结果之日起</a:t>
            </a:r>
            <a:r>
              <a:rPr lang="en-US" altLang="zh-CN" sz="1600" dirty="0">
                <a:latin typeface="思源黑体" panose="020B0500000000000000" pitchFamily="34" charset="-122"/>
                <a:ea typeface="思源黑体" panose="020B0500000000000000" pitchFamily="34" charset="-122"/>
                <a:cs typeface="+mn-ea"/>
                <a:sym typeface="思源黑体" panose="020B0500000000000000" pitchFamily="34" charset="-122"/>
              </a:rPr>
              <a:t>15</a:t>
            </a: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日内进行申报。</a:t>
            </a:r>
          </a:p>
        </p:txBody>
      </p:sp>
      <p:sp>
        <p:nvSpPr>
          <p:cNvPr id="2" name="标题 1">
            <a:extLst>
              <a:ext uri="{FF2B5EF4-FFF2-40B4-BE49-F238E27FC236}">
                <a16:creationId xmlns:a16="http://schemas.microsoft.com/office/drawing/2014/main" id="{E2F7B7A8-8A63-41FD-9D69-943B93FFDC42}"/>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职业病危害因素申报</a:t>
            </a:r>
          </a:p>
        </p:txBody>
      </p:sp>
    </p:spTree>
    <p:extLst>
      <p:ext uri="{BB962C8B-B14F-4D97-AF65-F5344CB8AC3E}">
        <p14:creationId xmlns:p14="http://schemas.microsoft.com/office/powerpoint/2010/main" val="188703599"/>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2"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AAE8BBD2-2CCC-4F16-8ABC-E7BDB0EC43F8}"/>
              </a:ext>
            </a:extLst>
          </p:cNvPr>
          <p:cNvSpPr txBox="1"/>
          <p:nvPr/>
        </p:nvSpPr>
        <p:spPr>
          <a:xfrm>
            <a:off x="6184900" y="2617022"/>
            <a:ext cx="5143500" cy="2541080"/>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存在职业病危害的用人单位，应当委托具有相应资质的职业卫生技术服务机构，每年至少进行一次职业病危害因素检测。</a:t>
            </a:r>
            <a:endPar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职业病危害严重的用人单位，应当委托具有相应资质的职业卫生技术服务机构，每三年至少进行一次职业病危害现状评价。</a:t>
            </a:r>
          </a:p>
        </p:txBody>
      </p:sp>
      <p:sp>
        <p:nvSpPr>
          <p:cNvPr id="2" name="标题 1">
            <a:extLst>
              <a:ext uri="{FF2B5EF4-FFF2-40B4-BE49-F238E27FC236}">
                <a16:creationId xmlns:a16="http://schemas.microsoft.com/office/drawing/2014/main" id="{C4D02749-1C8E-42BC-AC73-069FF89D9318}"/>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作业场所职业危害因素检测</a:t>
            </a:r>
          </a:p>
        </p:txBody>
      </p:sp>
      <p:pic>
        <p:nvPicPr>
          <p:cNvPr id="7" name="图片 6">
            <a:extLst>
              <a:ext uri="{FF2B5EF4-FFF2-40B4-BE49-F238E27FC236}">
                <a16:creationId xmlns:a16="http://schemas.microsoft.com/office/drawing/2014/main" id="{CD24A54F-073E-4D86-94A1-DC446201E7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17645" y="2120419"/>
            <a:ext cx="4497387" cy="33730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19716157"/>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AAE8BBD2-2CCC-4F16-8ABC-E7BDB0EC43F8}"/>
              </a:ext>
            </a:extLst>
          </p:cNvPr>
          <p:cNvSpPr txBox="1"/>
          <p:nvPr/>
        </p:nvSpPr>
        <p:spPr>
          <a:xfrm>
            <a:off x="566702" y="2629722"/>
            <a:ext cx="5745198" cy="2541080"/>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就是指职业危害合同告知、体检和检测结果告知。</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职业危害合同告知，每个接触职业危害的员工要签订危害告知，作为劳动合同附件。</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每个员工的体检结果要告知，并签字确认。</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要对离职员工告知离岗职业健康体检。</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作业现场职业危害因素检测报告要公告告示。</a:t>
            </a:r>
          </a:p>
        </p:txBody>
      </p:sp>
      <p:sp>
        <p:nvSpPr>
          <p:cNvPr id="2" name="标题 1">
            <a:extLst>
              <a:ext uri="{FF2B5EF4-FFF2-40B4-BE49-F238E27FC236}">
                <a16:creationId xmlns:a16="http://schemas.microsoft.com/office/drawing/2014/main" id="{268EA16A-AF7F-4358-BBF2-FA74FA53D447}"/>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职业危害合同告知体检和检测结果告知</a:t>
            </a:r>
          </a:p>
        </p:txBody>
      </p:sp>
      <p:pic>
        <p:nvPicPr>
          <p:cNvPr id="7" name="图片 6">
            <a:extLst>
              <a:ext uri="{FF2B5EF4-FFF2-40B4-BE49-F238E27FC236}">
                <a16:creationId xmlns:a16="http://schemas.microsoft.com/office/drawing/2014/main" id="{6603EF8A-56D4-410E-B856-55BCD5B927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58009" y="2343901"/>
            <a:ext cx="4473606" cy="29824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22084294"/>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2">
            <a:extLst>
              <a:ext uri="{FF2B5EF4-FFF2-40B4-BE49-F238E27FC236}">
                <a16:creationId xmlns:a16="http://schemas.microsoft.com/office/drawing/2014/main" id="{AFA20BE8-B3DB-4183-BEB4-F50DEABCBDB1}"/>
              </a:ext>
            </a:extLst>
          </p:cNvPr>
          <p:cNvSpPr/>
          <p:nvPr/>
        </p:nvSpPr>
        <p:spPr>
          <a:xfrm>
            <a:off x="1049315" y="1450647"/>
            <a:ext cx="2984005" cy="589628"/>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职业卫生“三同时”</a:t>
            </a:r>
          </a:p>
        </p:txBody>
      </p:sp>
      <p:sp>
        <p:nvSpPr>
          <p:cNvPr id="5" name="文本框 4">
            <a:extLst>
              <a:ext uri="{FF2B5EF4-FFF2-40B4-BE49-F238E27FC236}">
                <a16:creationId xmlns:a16="http://schemas.microsoft.com/office/drawing/2014/main" id="{F1ACDA99-0BC7-4C02-9F37-0433BAED6FA3}"/>
              </a:ext>
            </a:extLst>
          </p:cNvPr>
          <p:cNvSpPr txBox="1"/>
          <p:nvPr/>
        </p:nvSpPr>
        <p:spPr>
          <a:xfrm>
            <a:off x="1041256" y="2239303"/>
            <a:ext cx="10486710" cy="87453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新建、改建、扩建建设项目和技术引进项目的职业病防护设施与主体工程同时设计，同时施工，同时投入生产和使用。</a:t>
            </a:r>
          </a:p>
        </p:txBody>
      </p:sp>
      <p:sp>
        <p:nvSpPr>
          <p:cNvPr id="8" name="Rounded Rectangle 72">
            <a:extLst>
              <a:ext uri="{FF2B5EF4-FFF2-40B4-BE49-F238E27FC236}">
                <a16:creationId xmlns:a16="http://schemas.microsoft.com/office/drawing/2014/main" id="{691188F4-A1F9-4AA8-B298-B769EA442242}"/>
              </a:ext>
            </a:extLst>
          </p:cNvPr>
          <p:cNvSpPr/>
          <p:nvPr/>
        </p:nvSpPr>
        <p:spPr>
          <a:xfrm>
            <a:off x="664034" y="3290700"/>
            <a:ext cx="2984005" cy="589628"/>
          </a:xfrm>
          <a:prstGeom prst="roundRect">
            <a:avLst>
              <a:gd name="adj" fmla="val 211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solidFill>
                  <a:schemeClr val="accent1"/>
                </a:solidFill>
                <a:latin typeface="思源黑体" panose="020B0500000000000000" pitchFamily="34" charset="-122"/>
                <a:ea typeface="思源黑体" panose="020B0500000000000000" pitchFamily="34" charset="-122"/>
                <a:cs typeface="+mn-ea"/>
                <a:sym typeface="思源黑体" panose="020B0500000000000000" pitchFamily="34" charset="-122"/>
              </a:rPr>
              <a:t>（</a:t>
            </a:r>
            <a:r>
              <a:rPr lang="en-US" altLang="zh-CN" sz="2400" dirty="0">
                <a:solidFill>
                  <a:schemeClr val="accent1"/>
                </a:solidFill>
                <a:latin typeface="思源黑体" panose="020B0500000000000000" pitchFamily="34" charset="-122"/>
                <a:ea typeface="思源黑体" panose="020B0500000000000000" pitchFamily="34" charset="-122"/>
                <a:cs typeface="+mn-ea"/>
                <a:sym typeface="思源黑体" panose="020B0500000000000000" pitchFamily="34" charset="-122"/>
              </a:rPr>
              <a:t>1</a:t>
            </a:r>
            <a:r>
              <a:rPr lang="zh-CN" altLang="en-US" sz="2400" dirty="0">
                <a:solidFill>
                  <a:schemeClr val="accent1"/>
                </a:solidFill>
                <a:latin typeface="思源黑体" panose="020B0500000000000000" pitchFamily="34" charset="-122"/>
                <a:ea typeface="思源黑体" panose="020B0500000000000000" pitchFamily="34" charset="-122"/>
                <a:cs typeface="+mn-ea"/>
                <a:sym typeface="思源黑体" panose="020B0500000000000000" pitchFamily="34" charset="-122"/>
              </a:rPr>
              <a:t>）对象和要求：</a:t>
            </a:r>
          </a:p>
        </p:txBody>
      </p:sp>
      <p:sp>
        <p:nvSpPr>
          <p:cNvPr id="10" name="文本框 9">
            <a:extLst>
              <a:ext uri="{FF2B5EF4-FFF2-40B4-BE49-F238E27FC236}">
                <a16:creationId xmlns:a16="http://schemas.microsoft.com/office/drawing/2014/main" id="{6014A7A1-0501-4CCF-ABE9-EE7C79B4467A}"/>
              </a:ext>
            </a:extLst>
          </p:cNvPr>
          <p:cNvSpPr txBox="1"/>
          <p:nvPr/>
        </p:nvSpPr>
        <p:spPr>
          <a:xfrm>
            <a:off x="1033199" y="3880328"/>
            <a:ext cx="10494767" cy="87453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新建、改建、扩建建设项目和技术改造、技术引进项目可能产生职业病危害的，建设单位在可行性论证阶段应当向安全生产监督管理部门提交职业病危害预评价报告。 </a:t>
            </a:r>
          </a:p>
        </p:txBody>
      </p:sp>
      <p:sp>
        <p:nvSpPr>
          <p:cNvPr id="11" name="Rounded Rectangle 72">
            <a:extLst>
              <a:ext uri="{FF2B5EF4-FFF2-40B4-BE49-F238E27FC236}">
                <a16:creationId xmlns:a16="http://schemas.microsoft.com/office/drawing/2014/main" id="{78B10DF4-4C01-4446-8500-F732C9C0CF05}"/>
              </a:ext>
            </a:extLst>
          </p:cNvPr>
          <p:cNvSpPr/>
          <p:nvPr/>
        </p:nvSpPr>
        <p:spPr>
          <a:xfrm>
            <a:off x="178297" y="5005261"/>
            <a:ext cx="2984005" cy="589628"/>
          </a:xfrm>
          <a:prstGeom prst="roundRect">
            <a:avLst>
              <a:gd name="adj" fmla="val 211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solidFill>
                  <a:schemeClr val="accent1"/>
                </a:solidFill>
                <a:latin typeface="思源黑体" panose="020B0500000000000000" pitchFamily="34" charset="-122"/>
                <a:ea typeface="思源黑体" panose="020B0500000000000000" pitchFamily="34" charset="-122"/>
                <a:cs typeface="+mn-ea"/>
                <a:sym typeface="思源黑体" panose="020B0500000000000000" pitchFamily="34" charset="-122"/>
              </a:rPr>
              <a:t>（</a:t>
            </a:r>
            <a:r>
              <a:rPr lang="en-US" altLang="zh-CN" sz="2400" dirty="0">
                <a:solidFill>
                  <a:schemeClr val="accent1"/>
                </a:solidFill>
                <a:latin typeface="思源黑体" panose="020B0500000000000000" pitchFamily="34" charset="-122"/>
                <a:ea typeface="思源黑体" panose="020B0500000000000000" pitchFamily="34" charset="-122"/>
                <a:cs typeface="+mn-ea"/>
                <a:sym typeface="思源黑体" panose="020B0500000000000000" pitchFamily="34" charset="-122"/>
              </a:rPr>
              <a:t>2</a:t>
            </a:r>
            <a:r>
              <a:rPr lang="zh-CN" altLang="en-US" sz="2400" dirty="0">
                <a:solidFill>
                  <a:schemeClr val="accent1"/>
                </a:solidFill>
                <a:latin typeface="思源黑体" panose="020B0500000000000000" pitchFamily="34" charset="-122"/>
                <a:ea typeface="思源黑体" panose="020B0500000000000000" pitchFamily="34" charset="-122"/>
                <a:cs typeface="+mn-ea"/>
                <a:sym typeface="思源黑体" panose="020B0500000000000000" pitchFamily="34" charset="-122"/>
              </a:rPr>
              <a:t>）目的：</a:t>
            </a:r>
          </a:p>
        </p:txBody>
      </p:sp>
      <p:sp>
        <p:nvSpPr>
          <p:cNvPr id="12" name="文本框 11">
            <a:extLst>
              <a:ext uri="{FF2B5EF4-FFF2-40B4-BE49-F238E27FC236}">
                <a16:creationId xmlns:a16="http://schemas.microsoft.com/office/drawing/2014/main" id="{B2D9D41F-0BDA-47A7-9F40-CB1D022A80BC}"/>
              </a:ext>
            </a:extLst>
          </p:cNvPr>
          <p:cNvSpPr txBox="1"/>
          <p:nvPr/>
        </p:nvSpPr>
        <p:spPr>
          <a:xfrm>
            <a:off x="1005511" y="5579728"/>
            <a:ext cx="9040189" cy="459036"/>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从源头上进行了设计控制，那么以后的职业卫生管理工作就轻松多了</a:t>
            </a:r>
          </a:p>
        </p:txBody>
      </p:sp>
      <p:sp>
        <p:nvSpPr>
          <p:cNvPr id="2" name="标题 1">
            <a:extLst>
              <a:ext uri="{FF2B5EF4-FFF2-40B4-BE49-F238E27FC236}">
                <a16:creationId xmlns:a16="http://schemas.microsoft.com/office/drawing/2014/main" id="{423F24A9-88B9-40A4-AA07-80D00C6B2DA4}"/>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职业卫生“三同时” </a:t>
            </a:r>
          </a:p>
        </p:txBody>
      </p:sp>
    </p:spTree>
    <p:extLst>
      <p:ext uri="{BB962C8B-B14F-4D97-AF65-F5344CB8AC3E}">
        <p14:creationId xmlns:p14="http://schemas.microsoft.com/office/powerpoint/2010/main" val="2961548470"/>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7"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37"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2" presetClass="entr" presetSubtype="2"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1+#ppt_w/2"/>
                                          </p:val>
                                        </p:tav>
                                        <p:tav tm="100000">
                                          <p:val>
                                            <p:strVal val="#ppt_x"/>
                                          </p:val>
                                        </p:tav>
                                      </p:tavLst>
                                    </p:anim>
                                    <p:anim calcmode="lin" valueType="num">
                                      <p:cBhvr additive="base">
                                        <p:cTn id="3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10" grpId="0"/>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2">
            <a:extLst>
              <a:ext uri="{FF2B5EF4-FFF2-40B4-BE49-F238E27FC236}">
                <a16:creationId xmlns:a16="http://schemas.microsoft.com/office/drawing/2014/main" id="{AFA20BE8-B3DB-4183-BEB4-F50DEABCBDB1}"/>
              </a:ext>
            </a:extLst>
          </p:cNvPr>
          <p:cNvSpPr/>
          <p:nvPr/>
        </p:nvSpPr>
        <p:spPr>
          <a:xfrm>
            <a:off x="2812798" y="1628447"/>
            <a:ext cx="6502904" cy="589628"/>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班组教育由班组长或指定专人负责进行培训，主要内容：</a:t>
            </a:r>
          </a:p>
        </p:txBody>
      </p:sp>
      <p:sp>
        <p:nvSpPr>
          <p:cNvPr id="5" name="文本框 4">
            <a:extLst>
              <a:ext uri="{FF2B5EF4-FFF2-40B4-BE49-F238E27FC236}">
                <a16:creationId xmlns:a16="http://schemas.microsoft.com/office/drawing/2014/main" id="{F1ACDA99-0BC7-4C02-9F37-0433BAED6FA3}"/>
              </a:ext>
            </a:extLst>
          </p:cNvPr>
          <p:cNvSpPr txBox="1"/>
          <p:nvPr/>
        </p:nvSpPr>
        <p:spPr>
          <a:xfrm>
            <a:off x="5930757" y="2848903"/>
            <a:ext cx="5232543" cy="2956579"/>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本班组生产组织及生产工艺流程。</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本班组作业中的危害因素和应急防范措施。</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本班组岗位劳动保护用品佩戴、使用规定。</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本班组主要设备性能及安全规程以及主要环节的危害防范注意事项。</a:t>
            </a:r>
          </a:p>
          <a:p>
            <a:pPr marL="342900" indent="-342900">
              <a:lnSpc>
                <a:spcPct val="150000"/>
              </a:lnSpc>
              <a:buFont typeface="+mj-ea"/>
              <a:buAutoNum type="circleNumDbPlain"/>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本班组岗位职业健康操作规程和职业危害防治措施规定。</a:t>
            </a:r>
          </a:p>
        </p:txBody>
      </p:sp>
      <p:sp>
        <p:nvSpPr>
          <p:cNvPr id="2" name="标题 1">
            <a:extLst>
              <a:ext uri="{FF2B5EF4-FFF2-40B4-BE49-F238E27FC236}">
                <a16:creationId xmlns:a16="http://schemas.microsoft.com/office/drawing/2014/main" id="{CEEFF6E9-7295-47B2-98CF-8A596BF567EC}"/>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职业卫生教育培训</a:t>
            </a:r>
          </a:p>
        </p:txBody>
      </p:sp>
      <p:pic>
        <p:nvPicPr>
          <p:cNvPr id="8" name="图片 7">
            <a:extLst>
              <a:ext uri="{FF2B5EF4-FFF2-40B4-BE49-F238E27FC236}">
                <a16:creationId xmlns:a16="http://schemas.microsoft.com/office/drawing/2014/main" id="{B1C1AFA9-F5F7-4885-BA20-AFA006BAD6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76293" y="3045900"/>
            <a:ext cx="3864165" cy="25761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51634652"/>
      </p:ext>
    </p:extLst>
  </p:cSld>
  <p:clrMapOvr>
    <a:masterClrMapping/>
  </p:clrMapOvr>
  <mc:AlternateContent xmlns:mc="http://schemas.openxmlformats.org/markup-compatibility/2006" xmlns:p14="http://schemas.microsoft.com/office/powerpoint/2010/main">
    <mc:Choice Requires="p14">
      <p:transition spd="slow" p14:dur="900" advTm="3000">
        <p14:warp dir="in"/>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a:extLst>
              <a:ext uri="{FF2B5EF4-FFF2-40B4-BE49-F238E27FC236}">
                <a16:creationId xmlns:a16="http://schemas.microsoft.com/office/drawing/2014/main" id="{C0335CC1-ECE8-4680-8494-C85F0FB7E311}"/>
              </a:ext>
            </a:extLst>
          </p:cNvPr>
          <p:cNvSpPr txBox="1"/>
          <p:nvPr/>
        </p:nvSpPr>
        <p:spPr>
          <a:xfrm>
            <a:off x="5755820" y="2185043"/>
            <a:ext cx="5932690" cy="1200329"/>
          </a:xfrm>
          <a:prstGeom prst="rect">
            <a:avLst/>
          </a:prstGeom>
          <a:noFill/>
        </p:spPr>
        <p:txBody>
          <a:bodyPr wrap="square" rtlCol="0">
            <a:spAutoFit/>
            <a:scene3d>
              <a:camera prst="orthographicFront"/>
              <a:lightRig rig="threePt" dir="t"/>
            </a:scene3d>
            <a:sp3d contourW="12700">
              <a:contourClr>
                <a:schemeClr val="bg1">
                  <a:lumMod val="75000"/>
                </a:schemeClr>
              </a:contourClr>
            </a:sp3d>
          </a:bodyPr>
          <a:lstStyle/>
          <a:p>
            <a:pPr lvl="0" algn="dist">
              <a:defRPr/>
            </a:pPr>
            <a:r>
              <a:rPr lang="zh-CN" altLang="en-US" sz="7200" b="1" dirty="0">
                <a:solidFill>
                  <a:srgbClr val="3EA2C6"/>
                </a:solidFill>
                <a:latin typeface="思源黑体" panose="020B0500000000000000" pitchFamily="34" charset="-122"/>
                <a:ea typeface="思源黑体" panose="020B0500000000000000" pitchFamily="34" charset="-122"/>
                <a:cs typeface="+mn-ea"/>
                <a:sym typeface="思源黑体" panose="020B0500000000000000" pitchFamily="34" charset="-122"/>
              </a:rPr>
              <a:t>职业健康管理 </a:t>
            </a:r>
          </a:p>
        </p:txBody>
      </p:sp>
      <p:sp>
        <p:nvSpPr>
          <p:cNvPr id="29" name="文本框 28">
            <a:extLst>
              <a:ext uri="{FF2B5EF4-FFF2-40B4-BE49-F238E27FC236}">
                <a16:creationId xmlns:a16="http://schemas.microsoft.com/office/drawing/2014/main" id="{B18D10D8-2CAC-4C63-897B-340B41CAD28F}"/>
              </a:ext>
            </a:extLst>
          </p:cNvPr>
          <p:cNvSpPr txBox="1"/>
          <p:nvPr/>
        </p:nvSpPr>
        <p:spPr>
          <a:xfrm>
            <a:off x="9441870" y="1243265"/>
            <a:ext cx="1424814" cy="646331"/>
          </a:xfrm>
          <a:prstGeom prst="rect">
            <a:avLst/>
          </a:prstGeom>
          <a:noFill/>
        </p:spPr>
        <p:txBody>
          <a:bodyPr wrap="none" rtlCol="0">
            <a:spAutoFit/>
            <a:scene3d>
              <a:camera prst="orthographicFront"/>
              <a:lightRig rig="threePt" dir="t"/>
            </a:scene3d>
            <a:sp3d contourW="12700"/>
          </a:bodyPr>
          <a:lstStyle/>
          <a:p>
            <a:pPr lvl="0">
              <a:defRPr/>
            </a:pPr>
            <a:r>
              <a:rPr lang="en-US" altLang="zh-CN" sz="3600" dirty="0">
                <a:solidFill>
                  <a:schemeClr val="tx1">
                    <a:lumMod val="65000"/>
                    <a:lumOff val="35000"/>
                  </a:schemeClr>
                </a:solidFill>
                <a:latin typeface="思源黑体" panose="020B0500000000000000" pitchFamily="34" charset="-122"/>
                <a:ea typeface="思源黑体" panose="020B0500000000000000" pitchFamily="34" charset="-122"/>
                <a:cs typeface="+mn-ea"/>
                <a:sym typeface="思源黑体" panose="020B0500000000000000" pitchFamily="34" charset="-122"/>
              </a:rPr>
              <a:t>LOGO</a:t>
            </a:r>
          </a:p>
        </p:txBody>
      </p:sp>
      <p:grpSp>
        <p:nvGrpSpPr>
          <p:cNvPr id="30" name="组合 29">
            <a:extLst>
              <a:ext uri="{FF2B5EF4-FFF2-40B4-BE49-F238E27FC236}">
                <a16:creationId xmlns:a16="http://schemas.microsoft.com/office/drawing/2014/main" id="{6A3E7139-DED9-439E-AE79-9B04F9321327}"/>
              </a:ext>
            </a:extLst>
          </p:cNvPr>
          <p:cNvGrpSpPr/>
          <p:nvPr/>
        </p:nvGrpSpPr>
        <p:grpSpPr>
          <a:xfrm>
            <a:off x="7248760" y="5309962"/>
            <a:ext cx="1954406" cy="402590"/>
            <a:chOff x="1244534" y="4117271"/>
            <a:chExt cx="1765300" cy="316802"/>
          </a:xfrm>
          <a:solidFill>
            <a:srgbClr val="3EA2C6"/>
          </a:solidFill>
        </p:grpSpPr>
        <p:sp>
          <p:nvSpPr>
            <p:cNvPr id="31" name="圆角矩形 13">
              <a:extLst>
                <a:ext uri="{FF2B5EF4-FFF2-40B4-BE49-F238E27FC236}">
                  <a16:creationId xmlns:a16="http://schemas.microsoft.com/office/drawing/2014/main" id="{5F326183-0E84-4BBB-A266-3279118A7F64}"/>
                </a:ext>
              </a:extLst>
            </p:cNvPr>
            <p:cNvSpPr/>
            <p:nvPr/>
          </p:nvSpPr>
          <p:spPr>
            <a:xfrm>
              <a:off x="1244534" y="4117271"/>
              <a:ext cx="1765300" cy="316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2" name="文本框 31">
              <a:extLst>
                <a:ext uri="{FF2B5EF4-FFF2-40B4-BE49-F238E27FC236}">
                  <a16:creationId xmlns:a16="http://schemas.microsoft.com/office/drawing/2014/main" id="{2F6B3415-C87D-4997-B020-747CB189EC05}"/>
                </a:ext>
              </a:extLst>
            </p:cNvPr>
            <p:cNvSpPr txBox="1"/>
            <p:nvPr/>
          </p:nvSpPr>
          <p:spPr>
            <a:xfrm>
              <a:off x="1318088" y="4142672"/>
              <a:ext cx="1618194" cy="290631"/>
            </a:xfrm>
            <a:prstGeom prst="rect">
              <a:avLst/>
            </a:prstGeom>
            <a:grpFill/>
            <a:ln>
              <a:noFill/>
            </a:ln>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rPr>
                <a:t>演讲人：</a:t>
              </a:r>
              <a:r>
                <a:rPr kumimoji="0" lang="en-US" altLang="zh-CN"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rPr>
                <a:t>xxx</a:t>
              </a:r>
              <a:endParaRPr kumimoji="0" lang="zh-CN" altLang="en-US"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sp>
        <p:nvSpPr>
          <p:cNvPr id="34" name="文本框 33">
            <a:extLst>
              <a:ext uri="{FF2B5EF4-FFF2-40B4-BE49-F238E27FC236}">
                <a16:creationId xmlns:a16="http://schemas.microsoft.com/office/drawing/2014/main" id="{2AC39A14-2EFB-4927-98FC-DCFE250F9B4E}"/>
              </a:ext>
            </a:extLst>
          </p:cNvPr>
          <p:cNvSpPr txBox="1"/>
          <p:nvPr/>
        </p:nvSpPr>
        <p:spPr>
          <a:xfrm>
            <a:off x="5414493" y="3655787"/>
            <a:ext cx="6244294" cy="400110"/>
          </a:xfrm>
          <a:prstGeom prst="rect">
            <a:avLst/>
          </a:prstGeom>
          <a:noFill/>
        </p:spPr>
        <p:txBody>
          <a:bodyPr wrap="square" rtlCol="0">
            <a:spAutoFit/>
            <a:scene3d>
              <a:camera prst="orthographicFront"/>
              <a:lightRig rig="threePt" dir="t"/>
            </a:scene3d>
            <a:sp3d contourW="12700"/>
          </a:bodyPr>
          <a:lstStyle/>
          <a:p>
            <a:pPr lvl="0" algn="r">
              <a:defRPr/>
            </a:pPr>
            <a:r>
              <a:rPr lang="en-US" altLang="zh-CN" sz="2000" dirty="0">
                <a:solidFill>
                  <a:srgbClr val="000000">
                    <a:lumMod val="75000"/>
                    <a:lumOff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THE OCCUPATIONAL HEALTH MANAGEMENT</a:t>
            </a:r>
          </a:p>
        </p:txBody>
      </p:sp>
      <p:cxnSp>
        <p:nvCxnSpPr>
          <p:cNvPr id="35" name="直接连接符 34">
            <a:extLst>
              <a:ext uri="{FF2B5EF4-FFF2-40B4-BE49-F238E27FC236}">
                <a16:creationId xmlns:a16="http://schemas.microsoft.com/office/drawing/2014/main" id="{255D621C-A40B-414F-9D36-8A0BF2E53CF1}"/>
              </a:ext>
            </a:extLst>
          </p:cNvPr>
          <p:cNvCxnSpPr>
            <a:cxnSpLocks/>
          </p:cNvCxnSpPr>
          <p:nvPr/>
        </p:nvCxnSpPr>
        <p:spPr>
          <a:xfrm>
            <a:off x="5926590" y="3441532"/>
            <a:ext cx="559115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36" name="组合 35">
            <a:extLst>
              <a:ext uri="{FF2B5EF4-FFF2-40B4-BE49-F238E27FC236}">
                <a16:creationId xmlns:a16="http://schemas.microsoft.com/office/drawing/2014/main" id="{853B7F42-0C88-41E7-95DB-229547F19451}"/>
              </a:ext>
            </a:extLst>
          </p:cNvPr>
          <p:cNvGrpSpPr/>
          <p:nvPr/>
        </p:nvGrpSpPr>
        <p:grpSpPr>
          <a:xfrm>
            <a:off x="9563335" y="5309962"/>
            <a:ext cx="1954406" cy="402590"/>
            <a:chOff x="1244534" y="4117271"/>
            <a:chExt cx="1765300" cy="316802"/>
          </a:xfrm>
          <a:solidFill>
            <a:srgbClr val="3EA2C6"/>
          </a:solidFill>
        </p:grpSpPr>
        <p:sp>
          <p:nvSpPr>
            <p:cNvPr id="37" name="圆角矩形 13">
              <a:extLst>
                <a:ext uri="{FF2B5EF4-FFF2-40B4-BE49-F238E27FC236}">
                  <a16:creationId xmlns:a16="http://schemas.microsoft.com/office/drawing/2014/main" id="{793AA67E-42ED-418C-A0FF-C3EBCA3FA619}"/>
                </a:ext>
              </a:extLst>
            </p:cNvPr>
            <p:cNvSpPr/>
            <p:nvPr/>
          </p:nvSpPr>
          <p:spPr>
            <a:xfrm>
              <a:off x="1244534" y="4117271"/>
              <a:ext cx="1765300" cy="316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8" name="文本框 37">
              <a:extLst>
                <a:ext uri="{FF2B5EF4-FFF2-40B4-BE49-F238E27FC236}">
                  <a16:creationId xmlns:a16="http://schemas.microsoft.com/office/drawing/2014/main" id="{5532846C-9033-490D-9B35-3739C5894CBE}"/>
                </a:ext>
              </a:extLst>
            </p:cNvPr>
            <p:cNvSpPr txBox="1"/>
            <p:nvPr/>
          </p:nvSpPr>
          <p:spPr>
            <a:xfrm>
              <a:off x="1318088" y="4142672"/>
              <a:ext cx="1618194" cy="290631"/>
            </a:xfrm>
            <a:prstGeom prst="rect">
              <a:avLst/>
            </a:prstGeom>
            <a:grpFill/>
            <a:ln>
              <a:noFill/>
            </a:ln>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rPr>
                <a:t>时间：</a:t>
              </a:r>
              <a:r>
                <a:rPr kumimoji="0" lang="en-US" altLang="zh-CN"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rPr>
                <a:t>202X.X</a:t>
              </a:r>
              <a:endParaRPr kumimoji="0" lang="zh-CN" altLang="en-US" b="1" i="0" u="none" strike="noStrike" kern="1200" cap="none" spc="0" normalizeH="0" baseline="0" noProof="0" dirty="0">
                <a:ln>
                  <a:noFill/>
                </a:ln>
                <a:solidFill>
                  <a:srgbClr val="FFFFFF"/>
                </a:solidFill>
                <a:effectLst/>
                <a:uLnTx/>
                <a:uFillTx/>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grpSp>
        <p:nvGrpSpPr>
          <p:cNvPr id="40" name="组合 39">
            <a:extLst>
              <a:ext uri="{FF2B5EF4-FFF2-40B4-BE49-F238E27FC236}">
                <a16:creationId xmlns:a16="http://schemas.microsoft.com/office/drawing/2014/main" id="{12CAF0FB-49D0-4E08-BA29-ABE1A23C6EDA}"/>
              </a:ext>
            </a:extLst>
          </p:cNvPr>
          <p:cNvGrpSpPr/>
          <p:nvPr/>
        </p:nvGrpSpPr>
        <p:grpSpPr>
          <a:xfrm>
            <a:off x="10908141" y="1261630"/>
            <a:ext cx="609600" cy="609600"/>
            <a:chOff x="885371" y="1088572"/>
            <a:chExt cx="609600" cy="609600"/>
          </a:xfrm>
        </p:grpSpPr>
        <p:sp>
          <p:nvSpPr>
            <p:cNvPr id="41" name="椭圆 40">
              <a:extLst>
                <a:ext uri="{FF2B5EF4-FFF2-40B4-BE49-F238E27FC236}">
                  <a16:creationId xmlns:a16="http://schemas.microsoft.com/office/drawing/2014/main" id="{FF6C4450-9247-4703-837D-FA95C184ACF8}"/>
                </a:ext>
              </a:extLst>
            </p:cNvPr>
            <p:cNvSpPr/>
            <p:nvPr/>
          </p:nvSpPr>
          <p:spPr>
            <a:xfrm>
              <a:off x="885371" y="1088572"/>
              <a:ext cx="609600" cy="609600"/>
            </a:xfrm>
            <a:prstGeom prst="ellipse">
              <a:avLst/>
            </a:prstGeom>
            <a:solidFill>
              <a:srgbClr val="3EA2C6"/>
            </a:solidFill>
            <a:ln>
              <a:solidFill>
                <a:srgbClr val="A8D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3" name="iconfont-1187-868307">
              <a:extLst>
                <a:ext uri="{FF2B5EF4-FFF2-40B4-BE49-F238E27FC236}">
                  <a16:creationId xmlns:a16="http://schemas.microsoft.com/office/drawing/2014/main" id="{2177A7DA-087F-4E14-8107-E0B3822E0FB3}"/>
                </a:ext>
              </a:extLst>
            </p:cNvPr>
            <p:cNvSpPr/>
            <p:nvPr/>
          </p:nvSpPr>
          <p:spPr>
            <a:xfrm>
              <a:off x="1030470" y="1233714"/>
              <a:ext cx="328021" cy="321110"/>
            </a:xfrm>
            <a:prstGeom prst="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45" name="文本框 44">
            <a:extLst>
              <a:ext uri="{FF2B5EF4-FFF2-40B4-BE49-F238E27FC236}">
                <a16:creationId xmlns:a16="http://schemas.microsoft.com/office/drawing/2014/main" id="{71BFC38B-58A7-4545-BD41-37EF1F976151}"/>
              </a:ext>
            </a:extLst>
          </p:cNvPr>
          <p:cNvSpPr txBox="1"/>
          <p:nvPr/>
        </p:nvSpPr>
        <p:spPr>
          <a:xfrm>
            <a:off x="6958310" y="4246337"/>
            <a:ext cx="1899605" cy="499817"/>
          </a:xfrm>
          <a:prstGeom prst="rect">
            <a:avLst/>
          </a:prstGeom>
          <a:noFill/>
        </p:spPr>
        <p:txBody>
          <a:bodyPr wrap="square" rtlCol="0">
            <a:spAutoFit/>
            <a:scene3d>
              <a:camera prst="orthographicFront"/>
              <a:lightRig rig="threePt" dir="t"/>
            </a:scene3d>
            <a:sp3d contourW="12700"/>
          </a:bodyPr>
          <a:lstStyle/>
          <a:p>
            <a:pPr marL="342900" lvl="0" indent="-342900" algn="r">
              <a:lnSpc>
                <a:spcPct val="150000"/>
              </a:lnSpc>
              <a:buFont typeface="Arial" panose="020B0604020202020204" pitchFamily="34" charset="0"/>
              <a:buChar char="•"/>
              <a:defRPr/>
            </a:pPr>
            <a:r>
              <a:rPr lang="zh-CN" altLang="en-US" sz="2000" dirty="0">
                <a:solidFill>
                  <a:srgbClr val="000000">
                    <a:lumMod val="75000"/>
                    <a:lumOff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职业病概述</a:t>
            </a:r>
          </a:p>
        </p:txBody>
      </p:sp>
      <p:sp>
        <p:nvSpPr>
          <p:cNvPr id="53" name="文本框 52">
            <a:extLst>
              <a:ext uri="{FF2B5EF4-FFF2-40B4-BE49-F238E27FC236}">
                <a16:creationId xmlns:a16="http://schemas.microsoft.com/office/drawing/2014/main" id="{63DA7F08-C8FC-4F37-83A5-06006DA97067}"/>
              </a:ext>
            </a:extLst>
          </p:cNvPr>
          <p:cNvSpPr txBox="1"/>
          <p:nvPr/>
        </p:nvSpPr>
        <p:spPr>
          <a:xfrm>
            <a:off x="8801624" y="4246337"/>
            <a:ext cx="2814387" cy="499817"/>
          </a:xfrm>
          <a:prstGeom prst="rect">
            <a:avLst/>
          </a:prstGeom>
          <a:noFill/>
        </p:spPr>
        <p:txBody>
          <a:bodyPr wrap="square" rtlCol="0">
            <a:spAutoFit/>
            <a:scene3d>
              <a:camera prst="orthographicFront"/>
              <a:lightRig rig="threePt" dir="t"/>
            </a:scene3d>
            <a:sp3d contourW="12700"/>
          </a:bodyPr>
          <a:lstStyle/>
          <a:p>
            <a:pPr marL="342900" lvl="0" indent="-342900" algn="r">
              <a:lnSpc>
                <a:spcPct val="150000"/>
              </a:lnSpc>
              <a:buFont typeface="Arial" panose="020B0604020202020204" pitchFamily="34" charset="0"/>
              <a:buChar char="•"/>
              <a:defRPr/>
            </a:pPr>
            <a:r>
              <a:rPr lang="zh-CN" altLang="en-US" sz="2000" dirty="0">
                <a:solidFill>
                  <a:srgbClr val="000000">
                    <a:lumMod val="75000"/>
                    <a:lumOff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rPr>
              <a:t>职业病防治措施</a:t>
            </a:r>
            <a:endParaRPr lang="en-US" altLang="zh-CN" sz="2000" dirty="0">
              <a:solidFill>
                <a:srgbClr val="000000">
                  <a:lumMod val="75000"/>
                  <a:lumOff val="25000"/>
                </a:srgb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54" name="组合 53">
            <a:extLst>
              <a:ext uri="{FF2B5EF4-FFF2-40B4-BE49-F238E27FC236}">
                <a16:creationId xmlns:a16="http://schemas.microsoft.com/office/drawing/2014/main" id="{038788EB-0557-4F4C-AF20-012857435DB3}"/>
              </a:ext>
            </a:extLst>
          </p:cNvPr>
          <p:cNvGrpSpPr/>
          <p:nvPr/>
        </p:nvGrpSpPr>
        <p:grpSpPr>
          <a:xfrm flipH="1">
            <a:off x="0" y="0"/>
            <a:ext cx="6756399" cy="6858000"/>
            <a:chOff x="5294032" y="0"/>
            <a:chExt cx="6897969" cy="6858000"/>
          </a:xfrm>
        </p:grpSpPr>
        <p:grpSp>
          <p:nvGrpSpPr>
            <p:cNvPr id="55" name="组合 54">
              <a:extLst>
                <a:ext uri="{FF2B5EF4-FFF2-40B4-BE49-F238E27FC236}">
                  <a16:creationId xmlns:a16="http://schemas.microsoft.com/office/drawing/2014/main" id="{B82664D1-782F-4FE1-A058-04D334F379BA}"/>
                </a:ext>
              </a:extLst>
            </p:cNvPr>
            <p:cNvGrpSpPr/>
            <p:nvPr/>
          </p:nvGrpSpPr>
          <p:grpSpPr>
            <a:xfrm>
              <a:off x="5294032" y="0"/>
              <a:ext cx="6897969" cy="6858000"/>
              <a:chOff x="5294032" y="0"/>
              <a:chExt cx="6897969" cy="6858000"/>
            </a:xfrm>
          </p:grpSpPr>
          <p:sp>
            <p:nvSpPr>
              <p:cNvPr id="61" name="任意多边形: 形状 60">
                <a:extLst>
                  <a:ext uri="{FF2B5EF4-FFF2-40B4-BE49-F238E27FC236}">
                    <a16:creationId xmlns:a16="http://schemas.microsoft.com/office/drawing/2014/main" id="{A09288D4-1015-46BA-B94A-B9194492847D}"/>
                  </a:ext>
                </a:extLst>
              </p:cNvPr>
              <p:cNvSpPr/>
              <p:nvPr/>
            </p:nvSpPr>
            <p:spPr>
              <a:xfrm>
                <a:off x="5294032" y="0"/>
                <a:ext cx="6897968" cy="6858000"/>
              </a:xfrm>
              <a:custGeom>
                <a:avLst/>
                <a:gdLst>
                  <a:gd name="connsiteX0" fmla="*/ 1081879 w 6897968"/>
                  <a:gd name="connsiteY0" fmla="*/ 0 h 6858000"/>
                  <a:gd name="connsiteX1" fmla="*/ 6897968 w 6897968"/>
                  <a:gd name="connsiteY1" fmla="*/ 0 h 6858000"/>
                  <a:gd name="connsiteX2" fmla="*/ 6897968 w 6897968"/>
                  <a:gd name="connsiteY2" fmla="*/ 6858000 h 6858000"/>
                  <a:gd name="connsiteX3" fmla="*/ 1081880 w 6897968"/>
                  <a:gd name="connsiteY3" fmla="*/ 6858000 h 6858000"/>
                  <a:gd name="connsiteX4" fmla="*/ 994629 w 6897968"/>
                  <a:gd name="connsiteY4" fmla="*/ 6733484 h 6858000"/>
                  <a:gd name="connsiteX5" fmla="*/ 0 w 6897968"/>
                  <a:gd name="connsiteY5" fmla="*/ 3429000 h 6858000"/>
                  <a:gd name="connsiteX6" fmla="*/ 994629 w 6897968"/>
                  <a:gd name="connsiteY6" fmla="*/ 1245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7968" h="6858000">
                    <a:moveTo>
                      <a:pt x="1081879" y="0"/>
                    </a:moveTo>
                    <a:lnTo>
                      <a:pt x="6897968" y="0"/>
                    </a:lnTo>
                    <a:lnTo>
                      <a:pt x="6897968" y="6858000"/>
                    </a:lnTo>
                    <a:lnTo>
                      <a:pt x="1081880" y="6858000"/>
                    </a:lnTo>
                    <a:lnTo>
                      <a:pt x="994629" y="6733484"/>
                    </a:lnTo>
                    <a:cubicBezTo>
                      <a:pt x="366672" y="5790200"/>
                      <a:pt x="0" y="4653056"/>
                      <a:pt x="0" y="3429000"/>
                    </a:cubicBezTo>
                    <a:cubicBezTo>
                      <a:pt x="0" y="2204945"/>
                      <a:pt x="366672" y="1067800"/>
                      <a:pt x="994629" y="124516"/>
                    </a:cubicBezTo>
                    <a:close/>
                  </a:path>
                </a:pathLst>
              </a:custGeom>
              <a:solidFill>
                <a:srgbClr val="A8D5E5">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2" name="任意多边形: 形状 61">
                <a:extLst>
                  <a:ext uri="{FF2B5EF4-FFF2-40B4-BE49-F238E27FC236}">
                    <a16:creationId xmlns:a16="http://schemas.microsoft.com/office/drawing/2014/main" id="{5563C7E8-F63C-4088-90C6-5EADF8840479}"/>
                  </a:ext>
                </a:extLst>
              </p:cNvPr>
              <p:cNvSpPr/>
              <p:nvPr/>
            </p:nvSpPr>
            <p:spPr>
              <a:xfrm>
                <a:off x="6664056" y="0"/>
                <a:ext cx="5527945" cy="6858000"/>
              </a:xfrm>
              <a:custGeom>
                <a:avLst/>
                <a:gdLst>
                  <a:gd name="connsiteX0" fmla="*/ 1553915 w 5527945"/>
                  <a:gd name="connsiteY0" fmla="*/ 0 h 6991350"/>
                  <a:gd name="connsiteX1" fmla="*/ 5527945 w 5527945"/>
                  <a:gd name="connsiteY1" fmla="*/ 0 h 6991350"/>
                  <a:gd name="connsiteX2" fmla="*/ 5527945 w 5527945"/>
                  <a:gd name="connsiteY2" fmla="*/ 6991350 h 6991350"/>
                  <a:gd name="connsiteX3" fmla="*/ 1714284 w 5527945"/>
                  <a:gd name="connsiteY3" fmla="*/ 6991350 h 6991350"/>
                  <a:gd name="connsiteX4" fmla="*/ 1620792 w 5527945"/>
                  <a:gd name="connsiteY4" fmla="*/ 6916790 h 6991350"/>
                  <a:gd name="connsiteX5" fmla="*/ 0 w 5527945"/>
                  <a:gd name="connsiteY5" fmla="*/ 3429000 h 6991350"/>
                  <a:gd name="connsiteX6" fmla="*/ 1459186 w 5527945"/>
                  <a:gd name="connsiteY6" fmla="*/ 83273 h 699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7945" h="6991350">
                    <a:moveTo>
                      <a:pt x="1553915" y="0"/>
                    </a:moveTo>
                    <a:lnTo>
                      <a:pt x="5527945" y="0"/>
                    </a:lnTo>
                    <a:lnTo>
                      <a:pt x="5527945" y="6991350"/>
                    </a:lnTo>
                    <a:lnTo>
                      <a:pt x="1714284" y="6991350"/>
                    </a:lnTo>
                    <a:lnTo>
                      <a:pt x="1620792" y="6916790"/>
                    </a:lnTo>
                    <a:cubicBezTo>
                      <a:pt x="630934" y="6087770"/>
                      <a:pt x="0" y="4833159"/>
                      <a:pt x="0" y="3429000"/>
                    </a:cubicBezTo>
                    <a:cubicBezTo>
                      <a:pt x="0" y="2102850"/>
                      <a:pt x="562777" y="910093"/>
                      <a:pt x="1459186" y="83273"/>
                    </a:cubicBezTo>
                    <a:close/>
                  </a:path>
                </a:pathLst>
              </a:custGeom>
              <a:solidFill>
                <a:srgbClr val="A8D5E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3" name="任意多边形: 形状 62">
                <a:extLst>
                  <a:ext uri="{FF2B5EF4-FFF2-40B4-BE49-F238E27FC236}">
                    <a16:creationId xmlns:a16="http://schemas.microsoft.com/office/drawing/2014/main" id="{CA60ED43-C12F-4215-8E5F-6C05D8D1165B}"/>
                  </a:ext>
                </a:extLst>
              </p:cNvPr>
              <p:cNvSpPr/>
              <p:nvPr/>
            </p:nvSpPr>
            <p:spPr>
              <a:xfrm>
                <a:off x="7580511" y="0"/>
                <a:ext cx="4611489" cy="6833974"/>
              </a:xfrm>
              <a:custGeom>
                <a:avLst/>
                <a:gdLst>
                  <a:gd name="connsiteX0" fmla="*/ 2646037 w 4611489"/>
                  <a:gd name="connsiteY0" fmla="*/ 0 h 6966857"/>
                  <a:gd name="connsiteX1" fmla="*/ 4428775 w 4611489"/>
                  <a:gd name="connsiteY1" fmla="*/ 0 h 6966857"/>
                  <a:gd name="connsiteX2" fmla="*/ 4589322 w 4611489"/>
                  <a:gd name="connsiteY2" fmla="*/ 46267 h 6966857"/>
                  <a:gd name="connsiteX3" fmla="*/ 4611489 w 4611489"/>
                  <a:gd name="connsiteY3" fmla="*/ 53878 h 6966857"/>
                  <a:gd name="connsiteX4" fmla="*/ 4611489 w 4611489"/>
                  <a:gd name="connsiteY4" fmla="*/ 6895612 h 6966857"/>
                  <a:gd name="connsiteX5" fmla="*/ 4589322 w 4611489"/>
                  <a:gd name="connsiteY5" fmla="*/ 6903224 h 6966857"/>
                  <a:gd name="connsiteX6" fmla="*/ 4421459 w 4611489"/>
                  <a:gd name="connsiteY6" fmla="*/ 6951599 h 6966857"/>
                  <a:gd name="connsiteX7" fmla="*/ 4356313 w 4611489"/>
                  <a:gd name="connsiteY7" fmla="*/ 6966857 h 6966857"/>
                  <a:gd name="connsiteX8" fmla="*/ 2718499 w 4611489"/>
                  <a:gd name="connsiteY8" fmla="*/ 6966857 h 6966857"/>
                  <a:gd name="connsiteX9" fmla="*/ 2653353 w 4611489"/>
                  <a:gd name="connsiteY9" fmla="*/ 6951599 h 6966857"/>
                  <a:gd name="connsiteX10" fmla="*/ 0 w 4611489"/>
                  <a:gd name="connsiteY10" fmla="*/ 3474745 h 6966857"/>
                  <a:gd name="connsiteX11" fmla="*/ 2485490 w 4611489"/>
                  <a:gd name="connsiteY11" fmla="*/ 46267 h 696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11489" h="6966857">
                    <a:moveTo>
                      <a:pt x="2646037" y="0"/>
                    </a:moveTo>
                    <a:lnTo>
                      <a:pt x="4428775" y="0"/>
                    </a:lnTo>
                    <a:lnTo>
                      <a:pt x="4589322" y="46267"/>
                    </a:lnTo>
                    <a:lnTo>
                      <a:pt x="4611489" y="53878"/>
                    </a:lnTo>
                    <a:lnTo>
                      <a:pt x="4611489" y="6895612"/>
                    </a:lnTo>
                    <a:lnTo>
                      <a:pt x="4589322" y="6903224"/>
                    </a:lnTo>
                    <a:cubicBezTo>
                      <a:pt x="4533939" y="6920705"/>
                      <a:pt x="4477972" y="6936843"/>
                      <a:pt x="4421459" y="6951599"/>
                    </a:cubicBezTo>
                    <a:lnTo>
                      <a:pt x="4356313" y="6966857"/>
                    </a:lnTo>
                    <a:lnTo>
                      <a:pt x="2718499" y="6966857"/>
                    </a:lnTo>
                    <a:lnTo>
                      <a:pt x="2653353" y="6951599"/>
                    </a:lnTo>
                    <a:cubicBezTo>
                      <a:pt x="1127495" y="6553190"/>
                      <a:pt x="0" y="5147591"/>
                      <a:pt x="0" y="3474745"/>
                    </a:cubicBezTo>
                    <a:cubicBezTo>
                      <a:pt x="0" y="1863857"/>
                      <a:pt x="1045523" y="500785"/>
                      <a:pt x="2485490" y="46267"/>
                    </a:cubicBezTo>
                    <a:close/>
                  </a:path>
                </a:pathLst>
              </a:custGeom>
              <a:blipFill dpi="0" rotWithShape="1">
                <a:blip r:embed="rId2"/>
                <a:srcRect/>
                <a:stretch>
                  <a:fillRect l="-21000" r="-23000"/>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56" name="组合 55">
              <a:extLst>
                <a:ext uri="{FF2B5EF4-FFF2-40B4-BE49-F238E27FC236}">
                  <a16:creationId xmlns:a16="http://schemas.microsoft.com/office/drawing/2014/main" id="{B1CC0836-2328-454C-9365-B3BB175F3040}"/>
                </a:ext>
              </a:extLst>
            </p:cNvPr>
            <p:cNvGrpSpPr/>
            <p:nvPr/>
          </p:nvGrpSpPr>
          <p:grpSpPr>
            <a:xfrm>
              <a:off x="5500915" y="1161144"/>
              <a:ext cx="1843314" cy="4484912"/>
              <a:chOff x="5500915" y="1161144"/>
              <a:chExt cx="1843314" cy="4484912"/>
            </a:xfrm>
          </p:grpSpPr>
          <p:sp>
            <p:nvSpPr>
              <p:cNvPr id="57" name="十字形 56">
                <a:extLst>
                  <a:ext uri="{FF2B5EF4-FFF2-40B4-BE49-F238E27FC236}">
                    <a16:creationId xmlns:a16="http://schemas.microsoft.com/office/drawing/2014/main" id="{09BAB375-12D8-4E11-9620-3CE71A976260}"/>
                  </a:ext>
                </a:extLst>
              </p:cNvPr>
              <p:cNvSpPr/>
              <p:nvPr/>
            </p:nvSpPr>
            <p:spPr>
              <a:xfrm>
                <a:off x="5979885" y="1161144"/>
                <a:ext cx="493485" cy="493485"/>
              </a:xfrm>
              <a:prstGeom prst="plus">
                <a:avLst>
                  <a:gd name="adj" fmla="val 37766"/>
                </a:avLst>
              </a:prstGeom>
              <a:solidFill>
                <a:srgbClr val="3EA2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8" name="十字形 57">
                <a:extLst>
                  <a:ext uri="{FF2B5EF4-FFF2-40B4-BE49-F238E27FC236}">
                    <a16:creationId xmlns:a16="http://schemas.microsoft.com/office/drawing/2014/main" id="{A50E3147-015A-42B4-9F87-DB91F8BBA3A0}"/>
                  </a:ext>
                </a:extLst>
              </p:cNvPr>
              <p:cNvSpPr/>
              <p:nvPr/>
            </p:nvSpPr>
            <p:spPr>
              <a:xfrm>
                <a:off x="5500915" y="4310744"/>
                <a:ext cx="478972" cy="478972"/>
              </a:xfrm>
              <a:prstGeom prst="plus">
                <a:avLst>
                  <a:gd name="adj" fmla="val 37766"/>
                </a:avLst>
              </a:prstGeom>
              <a:solidFill>
                <a:srgbClr val="3EA2C6">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9" name="十字形 58">
                <a:extLst>
                  <a:ext uri="{FF2B5EF4-FFF2-40B4-BE49-F238E27FC236}">
                    <a16:creationId xmlns:a16="http://schemas.microsoft.com/office/drawing/2014/main" id="{100B53A1-EA11-4981-A633-B0BACA6C839D}"/>
                  </a:ext>
                </a:extLst>
              </p:cNvPr>
              <p:cNvSpPr/>
              <p:nvPr/>
            </p:nvSpPr>
            <p:spPr>
              <a:xfrm>
                <a:off x="7024915" y="2960914"/>
                <a:ext cx="319314" cy="319314"/>
              </a:xfrm>
              <a:prstGeom prst="plus">
                <a:avLst>
                  <a:gd name="adj" fmla="val 37766"/>
                </a:avLst>
              </a:pr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0" name="十字形 59">
                <a:extLst>
                  <a:ext uri="{FF2B5EF4-FFF2-40B4-BE49-F238E27FC236}">
                    <a16:creationId xmlns:a16="http://schemas.microsoft.com/office/drawing/2014/main" id="{737D99BE-3F8E-4B0D-A0EB-410B10054E6E}"/>
                  </a:ext>
                </a:extLst>
              </p:cNvPr>
              <p:cNvSpPr/>
              <p:nvPr/>
            </p:nvSpPr>
            <p:spPr>
              <a:xfrm>
                <a:off x="6487885" y="5312227"/>
                <a:ext cx="333829" cy="333829"/>
              </a:xfrm>
              <a:prstGeom prst="plus">
                <a:avLst>
                  <a:gd name="adj" fmla="val 37766"/>
                </a:avLst>
              </a:prstGeom>
              <a:solidFill>
                <a:srgbClr val="3EA2C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Tree>
    <p:extLst>
      <p:ext uri="{BB962C8B-B14F-4D97-AF65-F5344CB8AC3E}">
        <p14:creationId xmlns:p14="http://schemas.microsoft.com/office/powerpoint/2010/main" val="2494676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9000">
        <p15:prstTrans prst="curtains"/>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2" presetClass="entr" presetSubtype="1"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p:tgtEl>
                                          <p:spTgt spid="28"/>
                                        </p:tgtEl>
                                        <p:attrNameLst>
                                          <p:attrName>ppt_y</p:attrName>
                                        </p:attrNameLst>
                                      </p:cBhvr>
                                      <p:tavLst>
                                        <p:tav tm="0">
                                          <p:val>
                                            <p:strVal val="#ppt_y-#ppt_h*1.125000"/>
                                          </p:val>
                                        </p:tav>
                                        <p:tav tm="100000">
                                          <p:val>
                                            <p:strVal val="#ppt_y"/>
                                          </p:val>
                                        </p:tav>
                                      </p:tavLst>
                                    </p:anim>
                                    <p:animEffect transition="in" filter="wipe(down)">
                                      <p:cBhvr>
                                        <p:cTn id="20" dur="500"/>
                                        <p:tgtEl>
                                          <p:spTgt spid="28"/>
                                        </p:tgtEl>
                                      </p:cBhvr>
                                    </p:animEffect>
                                  </p:childTnLst>
                                </p:cTn>
                              </p:par>
                            </p:childTnLst>
                          </p:cTn>
                        </p:par>
                        <p:par>
                          <p:cTn id="21" fill="hold">
                            <p:stCondLst>
                              <p:cond delay="2000"/>
                            </p:stCondLst>
                            <p:childTnLst>
                              <p:par>
                                <p:cTn id="22" presetID="22" presetClass="entr" presetSubtype="2"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right)">
                                      <p:cBhvr>
                                        <p:cTn id="24" dur="500"/>
                                        <p:tgtEl>
                                          <p:spTgt spid="3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par>
                          <p:cTn id="37" fill="hold">
                            <p:stCondLst>
                              <p:cond delay="4000"/>
                            </p:stCondLst>
                            <p:childTnLst>
                              <p:par>
                                <p:cTn id="38" presetID="2" presetClass="entr" presetSubtype="4"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ppt_x"/>
                                          </p:val>
                                        </p:tav>
                                        <p:tav tm="100000">
                                          <p:val>
                                            <p:strVal val="#ppt_x"/>
                                          </p:val>
                                        </p:tav>
                                      </p:tavLst>
                                    </p:anim>
                                    <p:anim calcmode="lin" valueType="num">
                                      <p:cBhvr additive="base">
                                        <p:cTn id="41" dur="500" fill="hold"/>
                                        <p:tgtEl>
                                          <p:spTgt spid="30"/>
                                        </p:tgtEl>
                                        <p:attrNameLst>
                                          <p:attrName>ppt_y</p:attrName>
                                        </p:attrNameLst>
                                      </p:cBhvr>
                                      <p:tavLst>
                                        <p:tav tm="0">
                                          <p:val>
                                            <p:strVal val="1+#ppt_h/2"/>
                                          </p:val>
                                        </p:tav>
                                        <p:tav tm="100000">
                                          <p:val>
                                            <p:strVal val="#ppt_y"/>
                                          </p:val>
                                        </p:tav>
                                      </p:tavLst>
                                    </p:anim>
                                  </p:childTnLst>
                                </p:cTn>
                              </p:par>
                            </p:childTnLst>
                          </p:cTn>
                        </p:par>
                        <p:par>
                          <p:cTn id="42" fill="hold">
                            <p:stCondLst>
                              <p:cond delay="4500"/>
                            </p:stCondLst>
                            <p:childTnLst>
                              <p:par>
                                <p:cTn id="43" presetID="2" presetClass="entr" presetSubtype="4"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4" grpId="0"/>
      <p:bldP spid="45" grpId="0"/>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61EC8FF-C71B-43F7-A630-E09F8CB049FD}"/>
              </a:ext>
            </a:extLst>
          </p:cNvPr>
          <p:cNvPicPr>
            <a:picLocks noChangeAspect="1"/>
          </p:cNvPicPr>
          <p:nvPr/>
        </p:nvPicPr>
        <p:blipFill rotWithShape="1">
          <a:blip r:embed="rId2">
            <a:extLst>
              <a:ext uri="{28A0092B-C50C-407E-A947-70E740481C1C}">
                <a14:useLocalDpi xmlns:a14="http://schemas.microsoft.com/office/drawing/2010/main" val="0"/>
              </a:ext>
            </a:extLst>
          </a:blip>
          <a:srcRect t="7763" b="7664"/>
          <a:stretch/>
        </p:blipFill>
        <p:spPr>
          <a:xfrm>
            <a:off x="-1" y="1"/>
            <a:ext cx="12192002" cy="6858000"/>
          </a:xfrm>
          <a:prstGeom prst="rect">
            <a:avLst/>
          </a:prstGeom>
        </p:spPr>
      </p:pic>
      <p:sp>
        <p:nvSpPr>
          <p:cNvPr id="8" name="矩形 7">
            <a:extLst>
              <a:ext uri="{FF2B5EF4-FFF2-40B4-BE49-F238E27FC236}">
                <a16:creationId xmlns:a16="http://schemas.microsoft.com/office/drawing/2014/main" id="{82FD0E2C-9A63-465D-B942-B5C3F60EF4BA}"/>
              </a:ext>
            </a:extLst>
          </p:cNvPr>
          <p:cNvSpPr/>
          <p:nvPr/>
        </p:nvSpPr>
        <p:spPr>
          <a:xfrm>
            <a:off x="0" y="0"/>
            <a:ext cx="12192000" cy="6858000"/>
          </a:xfrm>
          <a:prstGeom prst="rect">
            <a:avLst/>
          </a:prstGeom>
          <a:solidFill>
            <a:srgbClr val="3EA2C6">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4" name="组合 3">
            <a:extLst>
              <a:ext uri="{FF2B5EF4-FFF2-40B4-BE49-F238E27FC236}">
                <a16:creationId xmlns:a16="http://schemas.microsoft.com/office/drawing/2014/main" id="{46CF8C7C-801B-44B7-AB40-87EB6D8A44D4}"/>
              </a:ext>
            </a:extLst>
          </p:cNvPr>
          <p:cNvGrpSpPr/>
          <p:nvPr/>
        </p:nvGrpSpPr>
        <p:grpSpPr>
          <a:xfrm>
            <a:off x="902790" y="-1619250"/>
            <a:ext cx="10070010" cy="10219365"/>
            <a:chOff x="-11050868" y="2986087"/>
            <a:chExt cx="11647770" cy="11820526"/>
          </a:xfrm>
        </p:grpSpPr>
        <p:sp>
          <p:nvSpPr>
            <p:cNvPr id="5" name="椭圆 4">
              <a:extLst>
                <a:ext uri="{FF2B5EF4-FFF2-40B4-BE49-F238E27FC236}">
                  <a16:creationId xmlns:a16="http://schemas.microsoft.com/office/drawing/2014/main" id="{CAFDDA59-D699-496C-A7EA-10D6DAD7BF5B}"/>
                </a:ext>
              </a:extLst>
            </p:cNvPr>
            <p:cNvSpPr/>
            <p:nvPr/>
          </p:nvSpPr>
          <p:spPr>
            <a:xfrm>
              <a:off x="-11050868" y="2986087"/>
              <a:ext cx="11647770" cy="11820526"/>
            </a:xfrm>
            <a:prstGeom prst="ellipse">
              <a:avLst/>
            </a:prstGeom>
            <a:solidFill>
              <a:srgbClr val="A8D5E5">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 name="椭圆 5">
              <a:extLst>
                <a:ext uri="{FF2B5EF4-FFF2-40B4-BE49-F238E27FC236}">
                  <a16:creationId xmlns:a16="http://schemas.microsoft.com/office/drawing/2014/main" id="{88B5841E-B1D7-42EB-9A3C-A07A65C3C491}"/>
                </a:ext>
              </a:extLst>
            </p:cNvPr>
            <p:cNvSpPr/>
            <p:nvPr/>
          </p:nvSpPr>
          <p:spPr>
            <a:xfrm>
              <a:off x="-9680844" y="4376431"/>
              <a:ext cx="8907721" cy="9039839"/>
            </a:xfrm>
            <a:prstGeom prst="ellipse">
              <a:avLst/>
            </a:prstGeom>
            <a:solidFill>
              <a:srgbClr val="A8D5E5">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椭圆 6">
              <a:extLst>
                <a:ext uri="{FF2B5EF4-FFF2-40B4-BE49-F238E27FC236}">
                  <a16:creationId xmlns:a16="http://schemas.microsoft.com/office/drawing/2014/main" id="{A528D92E-6E7F-48DD-B6D3-29DFC8987C2A}"/>
                </a:ext>
              </a:extLst>
            </p:cNvPr>
            <p:cNvSpPr/>
            <p:nvPr/>
          </p:nvSpPr>
          <p:spPr>
            <a:xfrm>
              <a:off x="-8764389" y="5352223"/>
              <a:ext cx="7074812" cy="7179743"/>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9" name="矩形 28">
            <a:extLst>
              <a:ext uri="{FF2B5EF4-FFF2-40B4-BE49-F238E27FC236}">
                <a16:creationId xmlns:a16="http://schemas.microsoft.com/office/drawing/2014/main" id="{02DDBED3-B3AB-4290-ACF1-41C0978E1FBA}"/>
              </a:ext>
            </a:extLst>
          </p:cNvPr>
          <p:cNvSpPr/>
          <p:nvPr/>
        </p:nvSpPr>
        <p:spPr>
          <a:xfrm>
            <a:off x="3461544" y="3411181"/>
            <a:ext cx="4989512" cy="1029742"/>
          </a:xfrm>
          <a:prstGeom prst="rect">
            <a:avLst/>
          </a:prstGeom>
          <a:noFill/>
          <a:ln w="12700" cap="flat" cmpd="sng" algn="ctr">
            <a:noFill/>
            <a:prstDash val="solid"/>
            <a:miter lim="800000"/>
          </a:ln>
          <a:effectLst/>
        </p:spPr>
        <p:txBody>
          <a:bodyPr rtlCol="0" anchor="ctr"/>
          <a:lstStyle/>
          <a:p>
            <a:pPr lvl="0" algn="ctr">
              <a:defRPr/>
            </a:pPr>
            <a:r>
              <a:rPr lang="zh-CN" altLang="en-US" sz="4400" b="1" kern="0" dirty="0">
                <a:solidFill>
                  <a:srgbClr val="3EA2C6"/>
                </a:solidFill>
                <a:latin typeface="思源黑体" panose="020B0500000000000000" pitchFamily="34" charset="-122"/>
                <a:ea typeface="思源黑体" panose="020B0500000000000000" pitchFamily="34" charset="-122"/>
                <a:cs typeface="+mn-ea"/>
                <a:sym typeface="思源黑体" panose="020B0500000000000000" pitchFamily="34" charset="-122"/>
              </a:rPr>
              <a:t>职业危害因素的识别及职业病概述</a:t>
            </a:r>
          </a:p>
        </p:txBody>
      </p:sp>
      <p:sp>
        <p:nvSpPr>
          <p:cNvPr id="30" name="文本框 29">
            <a:extLst>
              <a:ext uri="{FF2B5EF4-FFF2-40B4-BE49-F238E27FC236}">
                <a16:creationId xmlns:a16="http://schemas.microsoft.com/office/drawing/2014/main" id="{A3CD02A4-91CB-46DA-A5C7-367349D79470}"/>
              </a:ext>
            </a:extLst>
          </p:cNvPr>
          <p:cNvSpPr txBox="1"/>
          <p:nvPr/>
        </p:nvSpPr>
        <p:spPr>
          <a:xfrm>
            <a:off x="3699064" y="4644123"/>
            <a:ext cx="4514472" cy="584775"/>
          </a:xfrm>
          <a:prstGeom prst="rect">
            <a:avLst/>
          </a:prstGeom>
          <a:noFill/>
          <a:effectLst>
            <a:outerShdw sx="102000" sy="102000" algn="ctr" rotWithShape="0">
              <a:prstClr val="black">
                <a:alpha val="40000"/>
              </a:prstClr>
            </a:outerShdw>
          </a:effectLst>
        </p:spPr>
        <p:txBody>
          <a:bodyPr wrap="square" rtlCol="0">
            <a:spAutoFit/>
          </a:bodyPr>
          <a:lstStyle>
            <a:defPPr>
              <a:defRPr lang="zh-CN"/>
            </a:defPPr>
            <a:lvl1pPr algn="ctr">
              <a:defRPr sz="9600" spc="-300">
                <a:solidFill>
                  <a:srgbClr val="45D8FF"/>
                </a:solidFill>
                <a:effectLst>
                  <a:outerShdw blurRad="101600" dir="5400000" algn="ctr" rotWithShape="0">
                    <a:srgbClr val="45D8FF">
                      <a:alpha val="90000"/>
                    </a:srgbClr>
                  </a:outerShdw>
                </a:effectLst>
                <a:latin typeface="Futura Md BT" panose="020B0802020204020204" pitchFamily="34" charset="0"/>
              </a:defRPr>
            </a:lvl1pPr>
          </a:lstStyle>
          <a:p>
            <a:pPr lvl="0">
              <a:defRPr/>
            </a:pPr>
            <a:r>
              <a:rPr lang="en-US" altLang="zh-CN" sz="1600" spc="0" dirty="0">
                <a:solidFill>
                  <a:schemeClr val="tx1">
                    <a:lumMod val="75000"/>
                    <a:lumOff val="25000"/>
                  </a:schemeClr>
                </a:solidFill>
                <a:effectLst/>
                <a:latin typeface="思源黑体" panose="020B0500000000000000" pitchFamily="34" charset="-122"/>
                <a:ea typeface="思源黑体" panose="020B0500000000000000" pitchFamily="34" charset="-122"/>
                <a:cs typeface="+mn-ea"/>
                <a:sym typeface="思源黑体" panose="020B0500000000000000" pitchFamily="34" charset="-122"/>
              </a:rPr>
              <a:t>Please enter your text here, please enter your text here, please enter your text here</a:t>
            </a:r>
          </a:p>
        </p:txBody>
      </p:sp>
      <p:grpSp>
        <p:nvGrpSpPr>
          <p:cNvPr id="31" name="组合 30">
            <a:extLst>
              <a:ext uri="{FF2B5EF4-FFF2-40B4-BE49-F238E27FC236}">
                <a16:creationId xmlns:a16="http://schemas.microsoft.com/office/drawing/2014/main" id="{969676E6-E1C6-4379-BFCF-03E1FA6E8D15}"/>
              </a:ext>
            </a:extLst>
          </p:cNvPr>
          <p:cNvGrpSpPr/>
          <p:nvPr/>
        </p:nvGrpSpPr>
        <p:grpSpPr>
          <a:xfrm>
            <a:off x="5273675" y="1416050"/>
            <a:ext cx="1365250" cy="1365250"/>
            <a:chOff x="5875419" y="1138044"/>
            <a:chExt cx="1245143" cy="1245143"/>
          </a:xfrm>
          <a:solidFill>
            <a:srgbClr val="566CD2"/>
          </a:solidFill>
          <a:effectLst/>
        </p:grpSpPr>
        <p:sp>
          <p:nvSpPr>
            <p:cNvPr id="32" name="椭圆 31">
              <a:extLst>
                <a:ext uri="{FF2B5EF4-FFF2-40B4-BE49-F238E27FC236}">
                  <a16:creationId xmlns:a16="http://schemas.microsoft.com/office/drawing/2014/main" id="{FF833961-FB22-4B2E-8F76-B0369CAD5920}"/>
                </a:ext>
              </a:extLst>
            </p:cNvPr>
            <p:cNvSpPr/>
            <p:nvPr/>
          </p:nvSpPr>
          <p:spPr>
            <a:xfrm>
              <a:off x="5875419" y="1138044"/>
              <a:ext cx="1245143" cy="1245143"/>
            </a:xfrm>
            <a:prstGeom prst="ellipse">
              <a:avLst/>
            </a:prstGeom>
            <a:solidFill>
              <a:srgbClr val="3EA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3" name="TextBox 3">
              <a:extLst>
                <a:ext uri="{FF2B5EF4-FFF2-40B4-BE49-F238E27FC236}">
                  <a16:creationId xmlns:a16="http://schemas.microsoft.com/office/drawing/2014/main" id="{92F2D16A-5F96-4274-8042-22C818E1D315}"/>
                </a:ext>
              </a:extLst>
            </p:cNvPr>
            <p:cNvSpPr txBox="1"/>
            <p:nvPr/>
          </p:nvSpPr>
          <p:spPr>
            <a:xfrm>
              <a:off x="5890050" y="1304111"/>
              <a:ext cx="1215880" cy="923330"/>
            </a:xfrm>
            <a:prstGeom prst="rect">
              <a:avLst/>
            </a:prstGeom>
            <a:no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uLnTx/>
                  <a:uFillTx/>
                  <a:latin typeface="思源黑体 CN" panose="020F0502020204030204"/>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6000" dirty="0">
                  <a:latin typeface="思源黑体" panose="020B0500000000000000" pitchFamily="34" charset="-122"/>
                  <a:ea typeface="思源黑体" panose="020B0500000000000000" pitchFamily="34" charset="-122"/>
                  <a:sym typeface="思源黑体" panose="020B0500000000000000" pitchFamily="34" charset="-122"/>
                </a:rPr>
                <a:t>01</a:t>
              </a:r>
              <a:endParaRPr lang="zh-CN" altLang="en-US" sz="6000" dirty="0">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2" name="组合 1">
            <a:extLst>
              <a:ext uri="{FF2B5EF4-FFF2-40B4-BE49-F238E27FC236}">
                <a16:creationId xmlns:a16="http://schemas.microsoft.com/office/drawing/2014/main" id="{12B53B40-1504-4809-94B6-6825297019C8}"/>
              </a:ext>
            </a:extLst>
          </p:cNvPr>
          <p:cNvGrpSpPr/>
          <p:nvPr/>
        </p:nvGrpSpPr>
        <p:grpSpPr>
          <a:xfrm rot="10800000">
            <a:off x="522513" y="810840"/>
            <a:ext cx="10996387" cy="5120966"/>
            <a:chOff x="522513" y="810840"/>
            <a:chExt cx="10996387" cy="5120966"/>
          </a:xfrm>
        </p:grpSpPr>
        <p:grpSp>
          <p:nvGrpSpPr>
            <p:cNvPr id="38" name="组合 37">
              <a:extLst>
                <a:ext uri="{FF2B5EF4-FFF2-40B4-BE49-F238E27FC236}">
                  <a16:creationId xmlns:a16="http://schemas.microsoft.com/office/drawing/2014/main" id="{8A2CB313-4171-4F41-A9BB-AF026116DCE8}"/>
                </a:ext>
              </a:extLst>
            </p:cNvPr>
            <p:cNvGrpSpPr/>
            <p:nvPr/>
          </p:nvGrpSpPr>
          <p:grpSpPr>
            <a:xfrm>
              <a:off x="9304565" y="857250"/>
              <a:ext cx="2214335" cy="5074556"/>
              <a:chOff x="5500915" y="1161144"/>
              <a:chExt cx="1843314" cy="4484912"/>
            </a:xfrm>
            <a:solidFill>
              <a:schemeClr val="bg1"/>
            </a:solidFill>
          </p:grpSpPr>
          <p:sp>
            <p:nvSpPr>
              <p:cNvPr id="39" name="十字形 38">
                <a:extLst>
                  <a:ext uri="{FF2B5EF4-FFF2-40B4-BE49-F238E27FC236}">
                    <a16:creationId xmlns:a16="http://schemas.microsoft.com/office/drawing/2014/main" id="{74FF450D-22B9-445A-A3D3-EAF513DC9D20}"/>
                  </a:ext>
                </a:extLst>
              </p:cNvPr>
              <p:cNvSpPr/>
              <p:nvPr/>
            </p:nvSpPr>
            <p:spPr>
              <a:xfrm>
                <a:off x="5979885" y="1161144"/>
                <a:ext cx="493485" cy="493485"/>
              </a:xfrm>
              <a:prstGeom prst="plus">
                <a:avLst>
                  <a:gd name="adj" fmla="val 37766"/>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0" name="十字形 39">
                <a:extLst>
                  <a:ext uri="{FF2B5EF4-FFF2-40B4-BE49-F238E27FC236}">
                    <a16:creationId xmlns:a16="http://schemas.microsoft.com/office/drawing/2014/main" id="{8551612C-2BA5-4A8D-A8E9-8193E32435B1}"/>
                  </a:ext>
                </a:extLst>
              </p:cNvPr>
              <p:cNvSpPr/>
              <p:nvPr/>
            </p:nvSpPr>
            <p:spPr>
              <a:xfrm>
                <a:off x="5500915" y="4310744"/>
                <a:ext cx="478972" cy="478972"/>
              </a:xfrm>
              <a:prstGeom prst="plus">
                <a:avLst>
                  <a:gd name="adj" fmla="val 377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1" name="十字形 40">
                <a:extLst>
                  <a:ext uri="{FF2B5EF4-FFF2-40B4-BE49-F238E27FC236}">
                    <a16:creationId xmlns:a16="http://schemas.microsoft.com/office/drawing/2014/main" id="{1BCECCE8-A31B-4394-B698-B57B3AE5B725}"/>
                  </a:ext>
                </a:extLst>
              </p:cNvPr>
              <p:cNvSpPr/>
              <p:nvPr/>
            </p:nvSpPr>
            <p:spPr>
              <a:xfrm>
                <a:off x="7024915" y="2960914"/>
                <a:ext cx="319314" cy="319314"/>
              </a:xfrm>
              <a:prstGeom prst="plus">
                <a:avLst>
                  <a:gd name="adj" fmla="val 377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2" name="十字形 41">
                <a:extLst>
                  <a:ext uri="{FF2B5EF4-FFF2-40B4-BE49-F238E27FC236}">
                    <a16:creationId xmlns:a16="http://schemas.microsoft.com/office/drawing/2014/main" id="{15B06A3F-4AC5-40F8-B937-86B83AA905BC}"/>
                  </a:ext>
                </a:extLst>
              </p:cNvPr>
              <p:cNvSpPr/>
              <p:nvPr/>
            </p:nvSpPr>
            <p:spPr>
              <a:xfrm>
                <a:off x="6487885" y="5312227"/>
                <a:ext cx="333829" cy="333829"/>
              </a:xfrm>
              <a:prstGeom prst="plus">
                <a:avLst>
                  <a:gd name="adj" fmla="val 37766"/>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43" name="组合 42">
              <a:extLst>
                <a:ext uri="{FF2B5EF4-FFF2-40B4-BE49-F238E27FC236}">
                  <a16:creationId xmlns:a16="http://schemas.microsoft.com/office/drawing/2014/main" id="{BC7073EF-7621-489A-BA0C-92146DB0A539}"/>
                </a:ext>
              </a:extLst>
            </p:cNvPr>
            <p:cNvGrpSpPr/>
            <p:nvPr/>
          </p:nvGrpSpPr>
          <p:grpSpPr>
            <a:xfrm>
              <a:off x="522513" y="810840"/>
              <a:ext cx="1676189" cy="5120965"/>
              <a:chOff x="5500915" y="1120126"/>
              <a:chExt cx="1395340" cy="4525930"/>
            </a:xfrm>
            <a:solidFill>
              <a:schemeClr val="bg1"/>
            </a:solidFill>
          </p:grpSpPr>
          <p:sp>
            <p:nvSpPr>
              <p:cNvPr id="44" name="十字形 43">
                <a:extLst>
                  <a:ext uri="{FF2B5EF4-FFF2-40B4-BE49-F238E27FC236}">
                    <a16:creationId xmlns:a16="http://schemas.microsoft.com/office/drawing/2014/main" id="{8490BBAD-ED78-468A-BC46-33AE4A60A509}"/>
                  </a:ext>
                </a:extLst>
              </p:cNvPr>
              <p:cNvSpPr/>
              <p:nvPr/>
            </p:nvSpPr>
            <p:spPr>
              <a:xfrm>
                <a:off x="6402770" y="2508060"/>
                <a:ext cx="493485" cy="493485"/>
              </a:xfrm>
              <a:prstGeom prst="plus">
                <a:avLst>
                  <a:gd name="adj" fmla="val 37766"/>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5" name="十字形 44">
                <a:extLst>
                  <a:ext uri="{FF2B5EF4-FFF2-40B4-BE49-F238E27FC236}">
                    <a16:creationId xmlns:a16="http://schemas.microsoft.com/office/drawing/2014/main" id="{49FEBD2A-0C14-4DBD-B406-B532C03AC7F5}"/>
                  </a:ext>
                </a:extLst>
              </p:cNvPr>
              <p:cNvSpPr/>
              <p:nvPr/>
            </p:nvSpPr>
            <p:spPr>
              <a:xfrm>
                <a:off x="5500915" y="4310744"/>
                <a:ext cx="478972" cy="478972"/>
              </a:xfrm>
              <a:prstGeom prst="plus">
                <a:avLst>
                  <a:gd name="adj" fmla="val 377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6" name="十字形 45">
                <a:extLst>
                  <a:ext uri="{FF2B5EF4-FFF2-40B4-BE49-F238E27FC236}">
                    <a16:creationId xmlns:a16="http://schemas.microsoft.com/office/drawing/2014/main" id="{8D7AF7E5-D4DC-40F6-A3F2-41B782B9B212}"/>
                  </a:ext>
                </a:extLst>
              </p:cNvPr>
              <p:cNvSpPr/>
              <p:nvPr/>
            </p:nvSpPr>
            <p:spPr>
              <a:xfrm>
                <a:off x="5555403" y="1120126"/>
                <a:ext cx="319314" cy="319314"/>
              </a:xfrm>
              <a:prstGeom prst="plus">
                <a:avLst>
                  <a:gd name="adj" fmla="val 3776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7" name="十字形 46">
                <a:extLst>
                  <a:ext uri="{FF2B5EF4-FFF2-40B4-BE49-F238E27FC236}">
                    <a16:creationId xmlns:a16="http://schemas.microsoft.com/office/drawing/2014/main" id="{B3C931D2-4AA3-4164-9AD1-A00F015DFCD4}"/>
                  </a:ext>
                </a:extLst>
              </p:cNvPr>
              <p:cNvSpPr/>
              <p:nvPr/>
            </p:nvSpPr>
            <p:spPr>
              <a:xfrm>
                <a:off x="6487885" y="5312227"/>
                <a:ext cx="333829" cy="333829"/>
              </a:xfrm>
              <a:prstGeom prst="plus">
                <a:avLst>
                  <a:gd name="adj" fmla="val 37766"/>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Tree>
    <p:extLst>
      <p:ext uri="{BB962C8B-B14F-4D97-AF65-F5344CB8AC3E}">
        <p14:creationId xmlns:p14="http://schemas.microsoft.com/office/powerpoint/2010/main" val="88245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allOve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12">
            <a:extLst>
              <a:ext uri="{FF2B5EF4-FFF2-40B4-BE49-F238E27FC236}">
                <a16:creationId xmlns:a16="http://schemas.microsoft.com/office/drawing/2014/main" id="{D6318104-8699-493B-899C-99AEE500CDA4}"/>
              </a:ext>
            </a:extLst>
          </p:cNvPr>
          <p:cNvSpPr>
            <a:spLocks/>
          </p:cNvSpPr>
          <p:nvPr/>
        </p:nvSpPr>
        <p:spPr bwMode="auto">
          <a:xfrm>
            <a:off x="914375" y="2294834"/>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1"/>
          </a:solidFill>
          <a:ln>
            <a:noFill/>
          </a:ln>
        </p:spPr>
        <p:txBody>
          <a:bodyPr/>
          <a:lstStyle/>
          <a:p>
            <a:endParaRPr lang="zh-CN" altLang="en-US">
              <a:solidFill>
                <a:schemeClr val="tx1">
                  <a:lumMod val="50000"/>
                  <a:lumOff val="50000"/>
                </a:scheme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69" name="Freeform 12">
            <a:extLst>
              <a:ext uri="{FF2B5EF4-FFF2-40B4-BE49-F238E27FC236}">
                <a16:creationId xmlns:a16="http://schemas.microsoft.com/office/drawing/2014/main" id="{74CCB025-6A82-42BA-B42B-8B408B99C51A}"/>
              </a:ext>
            </a:extLst>
          </p:cNvPr>
          <p:cNvSpPr>
            <a:spLocks/>
          </p:cNvSpPr>
          <p:nvPr/>
        </p:nvSpPr>
        <p:spPr bwMode="auto">
          <a:xfrm flipH="1" flipV="1">
            <a:off x="5579076" y="5028182"/>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1"/>
          </a:solidFill>
          <a:ln>
            <a:noFill/>
          </a:ln>
        </p:spPr>
        <p:txBody>
          <a:bodyPr/>
          <a:lstStyle/>
          <a:p>
            <a:endParaRPr lang="zh-CN" altLang="en-US">
              <a:solidFill>
                <a:schemeClr val="tx1">
                  <a:lumMod val="50000"/>
                  <a:lumOff val="50000"/>
                </a:scheme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pic>
        <p:nvPicPr>
          <p:cNvPr id="3" name="图片 2">
            <a:extLst>
              <a:ext uri="{FF2B5EF4-FFF2-40B4-BE49-F238E27FC236}">
                <a16:creationId xmlns:a16="http://schemas.microsoft.com/office/drawing/2014/main" id="{49439D5A-D3BE-4E97-BC91-4244ECFD02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6627211" y="2234483"/>
            <a:ext cx="4829356" cy="32195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Rounded Rectangle 72">
            <a:extLst>
              <a:ext uri="{FF2B5EF4-FFF2-40B4-BE49-F238E27FC236}">
                <a16:creationId xmlns:a16="http://schemas.microsoft.com/office/drawing/2014/main" id="{DED37B8E-1C7D-4D4C-BC28-18711E51A3EF}"/>
              </a:ext>
            </a:extLst>
          </p:cNvPr>
          <p:cNvSpPr/>
          <p:nvPr/>
        </p:nvSpPr>
        <p:spPr>
          <a:xfrm>
            <a:off x="1745452" y="2913762"/>
            <a:ext cx="3611356" cy="476476"/>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职业病的概念</a:t>
            </a:r>
            <a:r>
              <a:rPr lang="en-US" altLang="zh-CN"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a:t>
            </a:r>
          </a:p>
        </p:txBody>
      </p:sp>
      <p:sp>
        <p:nvSpPr>
          <p:cNvPr id="14" name="文本框 8">
            <a:extLst>
              <a:ext uri="{FF2B5EF4-FFF2-40B4-BE49-F238E27FC236}">
                <a16:creationId xmlns:a16="http://schemas.microsoft.com/office/drawing/2014/main" id="{A7809DF8-4789-491C-9616-FEEEEEFD50A4}"/>
              </a:ext>
            </a:extLst>
          </p:cNvPr>
          <p:cNvSpPr txBox="1"/>
          <p:nvPr/>
        </p:nvSpPr>
        <p:spPr>
          <a:xfrm>
            <a:off x="1023832" y="3560932"/>
            <a:ext cx="5054597" cy="1294585"/>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是指企业、事业单位和个体经济组织等用人单位的劳动者在职业活动中，因接触粉尘、放射性物质和其他有毒、有害因素而引起的疾病。 </a:t>
            </a:r>
          </a:p>
        </p:txBody>
      </p:sp>
      <p:sp>
        <p:nvSpPr>
          <p:cNvPr id="4" name="标题 3">
            <a:extLst>
              <a:ext uri="{FF2B5EF4-FFF2-40B4-BE49-F238E27FC236}">
                <a16:creationId xmlns:a16="http://schemas.microsoft.com/office/drawing/2014/main" id="{F7B41DA6-3B35-43E3-84D2-E60CDB498F1F}"/>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职业病的概念和职业病的种类</a:t>
            </a:r>
          </a:p>
        </p:txBody>
      </p:sp>
    </p:spTree>
    <p:extLst>
      <p:ext uri="{BB962C8B-B14F-4D97-AF65-F5344CB8AC3E}">
        <p14:creationId xmlns:p14="http://schemas.microsoft.com/office/powerpoint/2010/main" val="2859679592"/>
      </p:ext>
    </p:extLst>
  </p:cSld>
  <p:clrMapOvr>
    <a:masterClrMapping/>
  </p:clrMapOvr>
  <p:transition spd="med"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35" presetClass="path" presetSubtype="0" accel="50000" decel="50000" fill="hold" grpId="1" nodeType="withEffect">
                                  <p:stCondLst>
                                    <p:cond delay="0"/>
                                  </p:stCondLst>
                                  <p:childTnLst>
                                    <p:animMotion origin="layout" path="M -4.58333E-6 3.7037E-7 L 0.3668 0.15278 " pathEditMode="relative" rAng="0" ptsTypes="AA">
                                      <p:cBhvr>
                                        <p:cTn id="14" dur="500" spd="-99900" fill="hold"/>
                                        <p:tgtEl>
                                          <p:spTgt spid="68"/>
                                        </p:tgtEl>
                                        <p:attrNameLst>
                                          <p:attrName>ppt_x,ppt_y</p:attrName>
                                        </p:attrNameLst>
                                      </p:cBhvr>
                                      <p:rCtr x="18333" y="7639"/>
                                    </p:animMotion>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35" presetClass="path" presetSubtype="0" accel="50000" decel="50000" fill="hold" grpId="1" nodeType="withEffect">
                                  <p:stCondLst>
                                    <p:cond delay="0"/>
                                  </p:stCondLst>
                                  <p:childTnLst>
                                    <p:animMotion origin="layout" path="M 3.33333E-6 7.40741E-7 L -0.39493 -0.11019 " pathEditMode="relative" rAng="0" ptsTypes="AA">
                                      <p:cBhvr>
                                        <p:cTn id="18" dur="500" spd="-99900" fill="hold"/>
                                        <p:tgtEl>
                                          <p:spTgt spid="69"/>
                                        </p:tgtEl>
                                        <p:attrNameLst>
                                          <p:attrName>ppt_x,ppt_y</p:attrName>
                                        </p:attrNameLst>
                                      </p:cBhvr>
                                      <p:rCtr x="-19753" y="-5509"/>
                                    </p:animMotion>
                                  </p:childTnLst>
                                </p:cTn>
                              </p:par>
                            </p:childTnLst>
                          </p:cTn>
                        </p:par>
                        <p:par>
                          <p:cTn id="19" fill="hold">
                            <p:stCondLst>
                              <p:cond delay="1500"/>
                            </p:stCondLst>
                            <p:childTnLst>
                              <p:par>
                                <p:cTn id="20" presetID="37"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900" decel="100000" fill="hold"/>
                                        <p:tgtEl>
                                          <p:spTgt spid="13"/>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2" presetClass="entr" presetSubtype="2"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69" grpId="0" animBg="1"/>
      <p:bldP spid="69" grpId="1" animBg="1"/>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72">
            <a:extLst>
              <a:ext uri="{FF2B5EF4-FFF2-40B4-BE49-F238E27FC236}">
                <a16:creationId xmlns:a16="http://schemas.microsoft.com/office/drawing/2014/main" id="{DED37B8E-1C7D-4D4C-BC28-18711E51A3EF}"/>
              </a:ext>
            </a:extLst>
          </p:cNvPr>
          <p:cNvSpPr/>
          <p:nvPr/>
        </p:nvSpPr>
        <p:spPr>
          <a:xfrm>
            <a:off x="6135417" y="1651247"/>
            <a:ext cx="4763544" cy="682548"/>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职业病必须具备以下四个条件：</a:t>
            </a:r>
          </a:p>
        </p:txBody>
      </p:sp>
      <p:sp>
        <p:nvSpPr>
          <p:cNvPr id="14" name="文本框 8">
            <a:extLst>
              <a:ext uri="{FF2B5EF4-FFF2-40B4-BE49-F238E27FC236}">
                <a16:creationId xmlns:a16="http://schemas.microsoft.com/office/drawing/2014/main" id="{A7809DF8-4789-491C-9616-FEEEEEFD50A4}"/>
              </a:ext>
            </a:extLst>
          </p:cNvPr>
          <p:cNvSpPr txBox="1"/>
          <p:nvPr/>
        </p:nvSpPr>
        <p:spPr>
          <a:xfrm>
            <a:off x="6905489" y="2549913"/>
            <a:ext cx="4212454" cy="879087"/>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患病主体必须是企业、事业或个体经济组织劳  动者；</a:t>
            </a:r>
          </a:p>
        </p:txBody>
      </p:sp>
      <p:sp>
        <p:nvSpPr>
          <p:cNvPr id="7" name="Rounded Rectangle 72">
            <a:extLst>
              <a:ext uri="{FF2B5EF4-FFF2-40B4-BE49-F238E27FC236}">
                <a16:creationId xmlns:a16="http://schemas.microsoft.com/office/drawing/2014/main" id="{A3398BC3-662B-46E8-80A4-139D32E3BC16}"/>
              </a:ext>
            </a:extLst>
          </p:cNvPr>
          <p:cNvSpPr/>
          <p:nvPr/>
        </p:nvSpPr>
        <p:spPr>
          <a:xfrm>
            <a:off x="6039240" y="2648182"/>
            <a:ext cx="759716" cy="68254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01</a:t>
            </a:r>
            <a:endPar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8" name="文本框 8">
            <a:extLst>
              <a:ext uri="{FF2B5EF4-FFF2-40B4-BE49-F238E27FC236}">
                <a16:creationId xmlns:a16="http://schemas.microsoft.com/office/drawing/2014/main" id="{D5CACF57-DF2C-465B-AD8C-E50AB591BEF5}"/>
              </a:ext>
            </a:extLst>
          </p:cNvPr>
          <p:cNvSpPr txBox="1"/>
          <p:nvPr/>
        </p:nvSpPr>
        <p:spPr>
          <a:xfrm>
            <a:off x="6905489" y="3702826"/>
            <a:ext cx="4212454" cy="463588"/>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必须是从事职业活动过程中产生的；</a:t>
            </a:r>
          </a:p>
        </p:txBody>
      </p:sp>
      <p:sp>
        <p:nvSpPr>
          <p:cNvPr id="9" name="Rounded Rectangle 72">
            <a:extLst>
              <a:ext uri="{FF2B5EF4-FFF2-40B4-BE49-F238E27FC236}">
                <a16:creationId xmlns:a16="http://schemas.microsoft.com/office/drawing/2014/main" id="{0D5EB4D4-9A4B-4ECC-91EB-AFBF40D498FA}"/>
              </a:ext>
            </a:extLst>
          </p:cNvPr>
          <p:cNvSpPr/>
          <p:nvPr/>
        </p:nvSpPr>
        <p:spPr>
          <a:xfrm>
            <a:off x="6039240" y="3623840"/>
            <a:ext cx="759716" cy="68254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02</a:t>
            </a:r>
            <a:endPar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0" name="文本框 8">
            <a:extLst>
              <a:ext uri="{FF2B5EF4-FFF2-40B4-BE49-F238E27FC236}">
                <a16:creationId xmlns:a16="http://schemas.microsoft.com/office/drawing/2014/main" id="{4AC3109E-3CBE-43EC-ADE8-BAE5A83DE777}"/>
              </a:ext>
            </a:extLst>
          </p:cNvPr>
          <p:cNvSpPr txBox="1"/>
          <p:nvPr/>
        </p:nvSpPr>
        <p:spPr>
          <a:xfrm>
            <a:off x="6905489" y="4376055"/>
            <a:ext cx="4212454" cy="879087"/>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必须是接触粉尘、放射性物质和其他有毒有害物质等因素而引起的；</a:t>
            </a:r>
          </a:p>
        </p:txBody>
      </p:sp>
      <p:sp>
        <p:nvSpPr>
          <p:cNvPr id="11" name="Rounded Rectangle 72">
            <a:extLst>
              <a:ext uri="{FF2B5EF4-FFF2-40B4-BE49-F238E27FC236}">
                <a16:creationId xmlns:a16="http://schemas.microsoft.com/office/drawing/2014/main" id="{D01D4206-90FB-42C5-87A8-BE2B901E048D}"/>
              </a:ext>
            </a:extLst>
          </p:cNvPr>
          <p:cNvSpPr/>
          <p:nvPr/>
        </p:nvSpPr>
        <p:spPr>
          <a:xfrm>
            <a:off x="6039240" y="4599498"/>
            <a:ext cx="759716" cy="68254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03</a:t>
            </a:r>
            <a:endPar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2" name="文本框 8">
            <a:extLst>
              <a:ext uri="{FF2B5EF4-FFF2-40B4-BE49-F238E27FC236}">
                <a16:creationId xmlns:a16="http://schemas.microsoft.com/office/drawing/2014/main" id="{B2C1DAFA-62B1-447B-9DC8-6BC0CBFAA805}"/>
              </a:ext>
            </a:extLst>
          </p:cNvPr>
          <p:cNvSpPr txBox="1"/>
          <p:nvPr/>
        </p:nvSpPr>
        <p:spPr>
          <a:xfrm>
            <a:off x="6905489" y="5476886"/>
            <a:ext cx="4212454" cy="879087"/>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必须是国家公布的职业病分类和目录所列职业病。</a:t>
            </a:r>
          </a:p>
        </p:txBody>
      </p:sp>
      <p:sp>
        <p:nvSpPr>
          <p:cNvPr id="15" name="Rounded Rectangle 72">
            <a:extLst>
              <a:ext uri="{FF2B5EF4-FFF2-40B4-BE49-F238E27FC236}">
                <a16:creationId xmlns:a16="http://schemas.microsoft.com/office/drawing/2014/main" id="{D13A0923-C131-4D54-8C70-7AFB9C5090E9}"/>
              </a:ext>
            </a:extLst>
          </p:cNvPr>
          <p:cNvSpPr/>
          <p:nvPr/>
        </p:nvSpPr>
        <p:spPr>
          <a:xfrm>
            <a:off x="6039240" y="5575155"/>
            <a:ext cx="759716" cy="68254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04</a:t>
            </a:r>
            <a:endPar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2" name="标题 1">
            <a:extLst>
              <a:ext uri="{FF2B5EF4-FFF2-40B4-BE49-F238E27FC236}">
                <a16:creationId xmlns:a16="http://schemas.microsoft.com/office/drawing/2014/main" id="{2F96D890-4805-4ED5-BA3E-BC18A1533556}"/>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职业病的概念和职业病的种类</a:t>
            </a:r>
          </a:p>
        </p:txBody>
      </p:sp>
      <p:pic>
        <p:nvPicPr>
          <p:cNvPr id="16" name="图片 15">
            <a:extLst>
              <a:ext uri="{FF2B5EF4-FFF2-40B4-BE49-F238E27FC236}">
                <a16:creationId xmlns:a16="http://schemas.microsoft.com/office/drawing/2014/main" id="{2B370FA8-EAD3-4E4E-83A8-5D947CBD043C}"/>
              </a:ext>
            </a:extLst>
          </p:cNvPr>
          <p:cNvPicPr>
            <a:picLocks noChangeAspect="1"/>
          </p:cNvPicPr>
          <p:nvPr/>
        </p:nvPicPr>
        <p:blipFill rotWithShape="1">
          <a:blip r:embed="rId2">
            <a:extLst>
              <a:ext uri="{28A0092B-C50C-407E-A947-70E740481C1C}">
                <a14:useLocalDpi xmlns:a14="http://schemas.microsoft.com/office/drawing/2010/main" val="0"/>
              </a:ext>
            </a:extLst>
          </a:blip>
          <a:srcRect l="18323" r="18323"/>
          <a:stretch/>
        </p:blipFill>
        <p:spPr>
          <a:xfrm>
            <a:off x="1215583" y="1712686"/>
            <a:ext cx="4017144" cy="42271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60641401"/>
      </p:ext>
    </p:extLst>
  </p:cSld>
  <p:clrMapOvr>
    <a:masterClrMapping/>
  </p:clrMapOvr>
  <p:transition spd="med" advTm="3000">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2"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1+#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7"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37"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900" decel="100000" fill="hold"/>
                                        <p:tgtEl>
                                          <p:spTgt spid="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2" presetClass="entr" presetSubtype="2"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1+#ppt_w/2"/>
                                          </p:val>
                                        </p:tav>
                                        <p:tav tm="100000">
                                          <p:val>
                                            <p:strVal val="#ppt_x"/>
                                          </p:val>
                                        </p:tav>
                                      </p:tavLst>
                                    </p:anim>
                                    <p:anim calcmode="lin" valueType="num">
                                      <p:cBhvr additive="base">
                                        <p:cTn id="39" dur="500" fill="hold"/>
                                        <p:tgtEl>
                                          <p:spTgt spid="10"/>
                                        </p:tgtEl>
                                        <p:attrNameLst>
                                          <p:attrName>ppt_y</p:attrName>
                                        </p:attrNameLst>
                                      </p:cBhvr>
                                      <p:tavLst>
                                        <p:tav tm="0">
                                          <p:val>
                                            <p:strVal val="#ppt_y"/>
                                          </p:val>
                                        </p:tav>
                                        <p:tav tm="100000">
                                          <p:val>
                                            <p:strVal val="#ppt_y"/>
                                          </p:val>
                                        </p:tav>
                                      </p:tavLst>
                                    </p:anim>
                                  </p:childTnLst>
                                </p:cTn>
                              </p:par>
                            </p:childTnLst>
                          </p:cTn>
                        </p:par>
                        <p:par>
                          <p:cTn id="40" fill="hold">
                            <p:stCondLst>
                              <p:cond delay="4500"/>
                            </p:stCondLst>
                            <p:childTnLst>
                              <p:par>
                                <p:cTn id="41" presetID="37"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900" decel="100000" fill="hold"/>
                                        <p:tgtEl>
                                          <p:spTgt spid="1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47" fill="hold">
                            <p:stCondLst>
                              <p:cond delay="5500"/>
                            </p:stCondLst>
                            <p:childTnLst>
                              <p:par>
                                <p:cTn id="48" presetID="2" presetClass="entr" presetSubtype="2"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1+#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childTnLst>
                          </p:cTn>
                        </p:par>
                        <p:par>
                          <p:cTn id="52" fill="hold">
                            <p:stCondLst>
                              <p:cond delay="6000"/>
                            </p:stCondLst>
                            <p:childTnLst>
                              <p:par>
                                <p:cTn id="53" presetID="37"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900" decel="100000" fill="hold"/>
                                        <p:tgtEl>
                                          <p:spTgt spid="15"/>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59" fill="hold">
                            <p:stCondLst>
                              <p:cond delay="7000"/>
                            </p:stCondLst>
                            <p:childTnLst>
                              <p:par>
                                <p:cTn id="60" presetID="42" presetClass="entr" presetSubtype="0" fill="hold"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7" grpId="0" animBg="1"/>
      <p:bldP spid="8" grpId="0"/>
      <p:bldP spid="9" grpId="0" animBg="1"/>
      <p:bldP spid="10" grpId="0"/>
      <p:bldP spid="11" grpId="0" animBg="1"/>
      <p:bldP spid="12"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12">
            <a:extLst>
              <a:ext uri="{FF2B5EF4-FFF2-40B4-BE49-F238E27FC236}">
                <a16:creationId xmlns:a16="http://schemas.microsoft.com/office/drawing/2014/main" id="{D6318104-8699-493B-899C-99AEE500CDA4}"/>
              </a:ext>
            </a:extLst>
          </p:cNvPr>
          <p:cNvSpPr>
            <a:spLocks/>
          </p:cNvSpPr>
          <p:nvPr/>
        </p:nvSpPr>
        <p:spPr bwMode="auto">
          <a:xfrm>
            <a:off x="708665" y="1824318"/>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1"/>
          </a:solidFill>
          <a:ln>
            <a:noFill/>
          </a:ln>
        </p:spPr>
        <p:txBody>
          <a:bodyPr/>
          <a:lstStyle/>
          <a:p>
            <a:endParaRPr lang="zh-CN" altLang="en-US">
              <a:solidFill>
                <a:schemeClr val="tx1">
                  <a:lumMod val="50000"/>
                  <a:lumOff val="50000"/>
                </a:scheme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69" name="Freeform 12">
            <a:extLst>
              <a:ext uri="{FF2B5EF4-FFF2-40B4-BE49-F238E27FC236}">
                <a16:creationId xmlns:a16="http://schemas.microsoft.com/office/drawing/2014/main" id="{74CCB025-6A82-42BA-B42B-8B408B99C51A}"/>
              </a:ext>
            </a:extLst>
          </p:cNvPr>
          <p:cNvSpPr>
            <a:spLocks/>
          </p:cNvSpPr>
          <p:nvPr/>
        </p:nvSpPr>
        <p:spPr bwMode="auto">
          <a:xfrm flipH="1" flipV="1">
            <a:off x="5231324" y="5116958"/>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1"/>
          </a:solidFill>
          <a:ln>
            <a:noFill/>
          </a:ln>
        </p:spPr>
        <p:txBody>
          <a:bodyPr/>
          <a:lstStyle/>
          <a:p>
            <a:endParaRPr lang="zh-CN" altLang="en-US">
              <a:solidFill>
                <a:schemeClr val="tx1">
                  <a:lumMod val="50000"/>
                  <a:lumOff val="50000"/>
                </a:schemeClr>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13" name="Rounded Rectangle 72">
            <a:extLst>
              <a:ext uri="{FF2B5EF4-FFF2-40B4-BE49-F238E27FC236}">
                <a16:creationId xmlns:a16="http://schemas.microsoft.com/office/drawing/2014/main" id="{DED37B8E-1C7D-4D4C-BC28-18711E51A3EF}"/>
              </a:ext>
            </a:extLst>
          </p:cNvPr>
          <p:cNvSpPr/>
          <p:nvPr/>
        </p:nvSpPr>
        <p:spPr>
          <a:xfrm>
            <a:off x="1095859" y="2674065"/>
            <a:ext cx="3611356" cy="476476"/>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a:t>
            </a: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职业病分类和目录</a:t>
            </a:r>
            <a:r>
              <a:rPr lang="en-US" altLang="zh-CN"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a:t>
            </a:r>
          </a:p>
        </p:txBody>
      </p:sp>
      <p:sp>
        <p:nvSpPr>
          <p:cNvPr id="14" name="文本框 8">
            <a:extLst>
              <a:ext uri="{FF2B5EF4-FFF2-40B4-BE49-F238E27FC236}">
                <a16:creationId xmlns:a16="http://schemas.microsoft.com/office/drawing/2014/main" id="{A7809DF8-4789-491C-9616-FEEEEEFD50A4}"/>
              </a:ext>
            </a:extLst>
          </p:cNvPr>
          <p:cNvSpPr txBox="1"/>
          <p:nvPr/>
        </p:nvSpPr>
        <p:spPr>
          <a:xfrm>
            <a:off x="1155474" y="3331346"/>
            <a:ext cx="5054597" cy="1710084"/>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l"/>
              <a:defRPr/>
            </a:pP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1957</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年规定</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14</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种；</a:t>
            </a:r>
            <a:endPar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endParaRPr>
          </a:p>
          <a:p>
            <a:pPr marL="285750" indent="-285750">
              <a:lnSpc>
                <a:spcPct val="150000"/>
              </a:lnSpc>
              <a:buFont typeface="Wingdings" panose="05000000000000000000" pitchFamily="2" charset="2"/>
              <a:buChar char="l"/>
              <a:defRPr/>
            </a:pP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1987</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年修订为</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9</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类</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99</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种；</a:t>
            </a:r>
          </a:p>
          <a:p>
            <a:pPr marL="285750" indent="-285750">
              <a:lnSpc>
                <a:spcPct val="150000"/>
              </a:lnSpc>
              <a:buFont typeface="Wingdings" panose="05000000000000000000" pitchFamily="2" charset="2"/>
              <a:buChar char="l"/>
              <a:defRPr/>
            </a:pP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2002</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年修订为</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10</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类</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115</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种；</a:t>
            </a:r>
          </a:p>
          <a:p>
            <a:pPr marL="285750" indent="-285750">
              <a:lnSpc>
                <a:spcPct val="150000"/>
              </a:lnSpc>
              <a:buFont typeface="Wingdings" panose="05000000000000000000" pitchFamily="2" charset="2"/>
              <a:buChar char="l"/>
              <a:defRPr/>
            </a:pP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2013</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年修订为</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10</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类</a:t>
            </a:r>
            <a:r>
              <a:rPr lang="en-US" altLang="zh-CN" dirty="0">
                <a:latin typeface="思源黑体" panose="020B0500000000000000" pitchFamily="34" charset="-122"/>
                <a:ea typeface="思源黑体" panose="020B0500000000000000" pitchFamily="34" charset="-122"/>
                <a:cs typeface="+mn-ea"/>
                <a:sym typeface="思源黑体" panose="020B0500000000000000" pitchFamily="34" charset="-122"/>
              </a:rPr>
              <a:t>130</a:t>
            </a: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种职业病。</a:t>
            </a:r>
          </a:p>
        </p:txBody>
      </p:sp>
      <p:sp>
        <p:nvSpPr>
          <p:cNvPr id="2" name="标题 1">
            <a:extLst>
              <a:ext uri="{FF2B5EF4-FFF2-40B4-BE49-F238E27FC236}">
                <a16:creationId xmlns:a16="http://schemas.microsoft.com/office/drawing/2014/main" id="{54967F94-6E18-4335-9B29-2A1C87039934}"/>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职业病的概念和职业病的种类</a:t>
            </a:r>
          </a:p>
        </p:txBody>
      </p:sp>
      <p:pic>
        <p:nvPicPr>
          <p:cNvPr id="8" name="图片 7">
            <a:extLst>
              <a:ext uri="{FF2B5EF4-FFF2-40B4-BE49-F238E27FC236}">
                <a16:creationId xmlns:a16="http://schemas.microsoft.com/office/drawing/2014/main" id="{3FB667CC-ADA8-4A10-80F8-FE116942C46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22994" y="2134943"/>
            <a:ext cx="4829356" cy="32233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11551557"/>
      </p:ext>
    </p:extLst>
  </p:cSld>
  <p:clrMapOvr>
    <a:masterClrMapping/>
  </p:clrMapOvr>
  <p:transition spd="med" advTm="300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35" presetClass="path" presetSubtype="0" accel="50000" decel="50000" fill="hold" grpId="1" nodeType="withEffect">
                                  <p:stCondLst>
                                    <p:cond delay="0"/>
                                  </p:stCondLst>
                                  <p:childTnLst>
                                    <p:animMotion origin="layout" path="M 2.5E-6 3.7037E-7 L 0.36679 0.15278 " pathEditMode="relative" rAng="0" ptsTypes="AA">
                                      <p:cBhvr>
                                        <p:cTn id="8" dur="500" spd="-99900" fill="hold"/>
                                        <p:tgtEl>
                                          <p:spTgt spid="68"/>
                                        </p:tgtEl>
                                        <p:attrNameLst>
                                          <p:attrName>ppt_x,ppt_y</p:attrName>
                                        </p:attrNameLst>
                                      </p:cBhvr>
                                      <p:rCtr x="18333" y="7639"/>
                                    </p:animMotion>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35" presetClass="path" presetSubtype="0" accel="50000" decel="50000" fill="hold" grpId="1" nodeType="withEffect">
                                  <p:stCondLst>
                                    <p:cond delay="0"/>
                                  </p:stCondLst>
                                  <p:childTnLst>
                                    <p:animMotion origin="layout" path="M -1.04167E-6 -2.22222E-6 L -0.39492 -0.11018 " pathEditMode="relative" rAng="0" ptsTypes="AA">
                                      <p:cBhvr>
                                        <p:cTn id="12" dur="500" spd="-99900" fill="hold"/>
                                        <p:tgtEl>
                                          <p:spTgt spid="69"/>
                                        </p:tgtEl>
                                        <p:attrNameLst>
                                          <p:attrName>ppt_x,ppt_y</p:attrName>
                                        </p:attrNameLst>
                                      </p:cBhvr>
                                      <p:rCtr x="-19753" y="-5509"/>
                                    </p:animMotion>
                                  </p:childTnLst>
                                </p:cTn>
                              </p:par>
                            </p:childTnLst>
                          </p:cTn>
                        </p:par>
                        <p:par>
                          <p:cTn id="13" fill="hold">
                            <p:stCondLst>
                              <p:cond delay="500"/>
                            </p:stCondLst>
                            <p:childTnLst>
                              <p:par>
                                <p:cTn id="14" presetID="37"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900" decel="100000" fill="hold"/>
                                        <p:tgtEl>
                                          <p:spTgt spid="1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69" grpId="0" animBg="1"/>
      <p:bldP spid="69" grpId="1" animBg="1"/>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72">
            <a:extLst>
              <a:ext uri="{FF2B5EF4-FFF2-40B4-BE49-F238E27FC236}">
                <a16:creationId xmlns:a16="http://schemas.microsoft.com/office/drawing/2014/main" id="{DED37B8E-1C7D-4D4C-BC28-18711E51A3EF}"/>
              </a:ext>
            </a:extLst>
          </p:cNvPr>
          <p:cNvSpPr/>
          <p:nvPr/>
        </p:nvSpPr>
        <p:spPr>
          <a:xfrm>
            <a:off x="4290322" y="1507298"/>
            <a:ext cx="3611356" cy="476476"/>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职业病病人享受的待遇</a:t>
            </a:r>
          </a:p>
        </p:txBody>
      </p:sp>
      <p:sp>
        <p:nvSpPr>
          <p:cNvPr id="34" name="文本框 8">
            <a:extLst>
              <a:ext uri="{FF2B5EF4-FFF2-40B4-BE49-F238E27FC236}">
                <a16:creationId xmlns:a16="http://schemas.microsoft.com/office/drawing/2014/main" id="{5B281F99-8C4A-4E27-9B3F-D2E8201354E5}"/>
              </a:ext>
            </a:extLst>
          </p:cNvPr>
          <p:cNvSpPr txBox="1"/>
          <p:nvPr/>
        </p:nvSpPr>
        <p:spPr>
          <a:xfrm>
            <a:off x="1512071" y="2637373"/>
            <a:ext cx="4212454" cy="791627"/>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用人单位应当按照国家有关规定，安排职业病病人进行治疗、康复和定期检查。</a:t>
            </a:r>
          </a:p>
        </p:txBody>
      </p:sp>
      <p:sp>
        <p:nvSpPr>
          <p:cNvPr id="35" name="Rounded Rectangle 72">
            <a:extLst>
              <a:ext uri="{FF2B5EF4-FFF2-40B4-BE49-F238E27FC236}">
                <a16:creationId xmlns:a16="http://schemas.microsoft.com/office/drawing/2014/main" id="{51133918-6C48-4980-9923-D24C7FAFFE62}"/>
              </a:ext>
            </a:extLst>
          </p:cNvPr>
          <p:cNvSpPr/>
          <p:nvPr/>
        </p:nvSpPr>
        <p:spPr>
          <a:xfrm>
            <a:off x="645822" y="2735642"/>
            <a:ext cx="759716" cy="68254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01</a:t>
            </a:r>
            <a:endPar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6" name="文本框 8">
            <a:extLst>
              <a:ext uri="{FF2B5EF4-FFF2-40B4-BE49-F238E27FC236}">
                <a16:creationId xmlns:a16="http://schemas.microsoft.com/office/drawing/2014/main" id="{005FC9C2-23AD-4968-815D-0DF876309C1A}"/>
              </a:ext>
            </a:extLst>
          </p:cNvPr>
          <p:cNvSpPr txBox="1"/>
          <p:nvPr/>
        </p:nvSpPr>
        <p:spPr>
          <a:xfrm>
            <a:off x="1512071" y="3750793"/>
            <a:ext cx="4212454" cy="791627"/>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用人单位对不适宜继续从事原工作的职业病病人，应调离原岗位，并妥善安置。</a:t>
            </a:r>
          </a:p>
        </p:txBody>
      </p:sp>
      <p:sp>
        <p:nvSpPr>
          <p:cNvPr id="37" name="Rounded Rectangle 72">
            <a:extLst>
              <a:ext uri="{FF2B5EF4-FFF2-40B4-BE49-F238E27FC236}">
                <a16:creationId xmlns:a16="http://schemas.microsoft.com/office/drawing/2014/main" id="{64FFA9A3-EEA5-403E-B008-7E5E70B67E89}"/>
              </a:ext>
            </a:extLst>
          </p:cNvPr>
          <p:cNvSpPr/>
          <p:nvPr/>
        </p:nvSpPr>
        <p:spPr>
          <a:xfrm>
            <a:off x="645822" y="3903089"/>
            <a:ext cx="759716" cy="68254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02</a:t>
            </a:r>
            <a:endPar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8" name="文本框 8">
            <a:extLst>
              <a:ext uri="{FF2B5EF4-FFF2-40B4-BE49-F238E27FC236}">
                <a16:creationId xmlns:a16="http://schemas.microsoft.com/office/drawing/2014/main" id="{975ADEA1-0800-46B4-BE52-33107BD3C369}"/>
              </a:ext>
            </a:extLst>
          </p:cNvPr>
          <p:cNvSpPr txBox="1"/>
          <p:nvPr/>
        </p:nvSpPr>
        <p:spPr>
          <a:xfrm>
            <a:off x="1512071" y="4972267"/>
            <a:ext cx="4212454" cy="791627"/>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用人单位对从事接触职业病危害的作业的劳动者，应当给予岗位津贴。 </a:t>
            </a:r>
          </a:p>
        </p:txBody>
      </p:sp>
      <p:sp>
        <p:nvSpPr>
          <p:cNvPr id="39" name="Rounded Rectangle 72">
            <a:extLst>
              <a:ext uri="{FF2B5EF4-FFF2-40B4-BE49-F238E27FC236}">
                <a16:creationId xmlns:a16="http://schemas.microsoft.com/office/drawing/2014/main" id="{AFC021C6-33DE-4907-A1F3-E109D5275CFB}"/>
              </a:ext>
            </a:extLst>
          </p:cNvPr>
          <p:cNvSpPr/>
          <p:nvPr/>
        </p:nvSpPr>
        <p:spPr>
          <a:xfrm>
            <a:off x="645822" y="5070536"/>
            <a:ext cx="759716" cy="68254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03</a:t>
            </a:r>
            <a:endPar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40" name="文本框 8">
            <a:extLst>
              <a:ext uri="{FF2B5EF4-FFF2-40B4-BE49-F238E27FC236}">
                <a16:creationId xmlns:a16="http://schemas.microsoft.com/office/drawing/2014/main" id="{6B8C0F69-309F-48C5-907A-B423F44DEBB9}"/>
              </a:ext>
            </a:extLst>
          </p:cNvPr>
          <p:cNvSpPr txBox="1"/>
          <p:nvPr/>
        </p:nvSpPr>
        <p:spPr>
          <a:xfrm>
            <a:off x="6884170" y="2637373"/>
            <a:ext cx="4907780" cy="1160959"/>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职业病病人的诊疗、康复费用，伤残以及丧失劳动能力的职业病病人的社会保障，按照国家有关工伤保险的规定执行。</a:t>
            </a:r>
          </a:p>
        </p:txBody>
      </p:sp>
      <p:sp>
        <p:nvSpPr>
          <p:cNvPr id="41" name="Rounded Rectangle 72">
            <a:extLst>
              <a:ext uri="{FF2B5EF4-FFF2-40B4-BE49-F238E27FC236}">
                <a16:creationId xmlns:a16="http://schemas.microsoft.com/office/drawing/2014/main" id="{72933476-4047-473E-9295-2E9E76C4CFE6}"/>
              </a:ext>
            </a:extLst>
          </p:cNvPr>
          <p:cNvSpPr/>
          <p:nvPr/>
        </p:nvSpPr>
        <p:spPr>
          <a:xfrm>
            <a:off x="6017922" y="2735642"/>
            <a:ext cx="759716" cy="68254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04</a:t>
            </a:r>
            <a:endPar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42" name="文本框 8">
            <a:extLst>
              <a:ext uri="{FF2B5EF4-FFF2-40B4-BE49-F238E27FC236}">
                <a16:creationId xmlns:a16="http://schemas.microsoft.com/office/drawing/2014/main" id="{995CE43C-9EFC-4D93-A38F-5DA2266D5E35}"/>
              </a:ext>
            </a:extLst>
          </p:cNvPr>
          <p:cNvSpPr txBox="1"/>
          <p:nvPr/>
        </p:nvSpPr>
        <p:spPr>
          <a:xfrm>
            <a:off x="6884170" y="3750793"/>
            <a:ext cx="4907780" cy="1160959"/>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职业病病人除依法享有工伤保险外，依照有关民事法律，尚有获得赔偿的权利的，有权向用人单位提出赔偿要求。</a:t>
            </a:r>
          </a:p>
        </p:txBody>
      </p:sp>
      <p:sp>
        <p:nvSpPr>
          <p:cNvPr id="43" name="Rounded Rectangle 72">
            <a:extLst>
              <a:ext uri="{FF2B5EF4-FFF2-40B4-BE49-F238E27FC236}">
                <a16:creationId xmlns:a16="http://schemas.microsoft.com/office/drawing/2014/main" id="{75A610BE-76F1-4F79-A2E5-4C715240BA73}"/>
              </a:ext>
            </a:extLst>
          </p:cNvPr>
          <p:cNvSpPr/>
          <p:nvPr/>
        </p:nvSpPr>
        <p:spPr>
          <a:xfrm>
            <a:off x="6017922" y="3903089"/>
            <a:ext cx="759716" cy="68254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05</a:t>
            </a:r>
            <a:endPar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44" name="文本框 8">
            <a:extLst>
              <a:ext uri="{FF2B5EF4-FFF2-40B4-BE49-F238E27FC236}">
                <a16:creationId xmlns:a16="http://schemas.microsoft.com/office/drawing/2014/main" id="{6F292E31-AC6B-4095-8762-E7810598C015}"/>
              </a:ext>
            </a:extLst>
          </p:cNvPr>
          <p:cNvSpPr txBox="1"/>
          <p:nvPr/>
        </p:nvSpPr>
        <p:spPr>
          <a:xfrm>
            <a:off x="6884170" y="4972267"/>
            <a:ext cx="4907780" cy="791627"/>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sz="1600" dirty="0">
                <a:latin typeface="思源黑体" panose="020B0500000000000000" pitchFamily="34" charset="-122"/>
                <a:ea typeface="思源黑体" panose="020B0500000000000000" pitchFamily="34" charset="-122"/>
                <a:cs typeface="+mn-ea"/>
                <a:sym typeface="思源黑体" panose="020B0500000000000000" pitchFamily="34" charset="-122"/>
              </a:rPr>
              <a:t>劳动者被诊断患有职业病，但用人单位没有依法参加工伤保险的，其医疗和生活保障由该用人单位承担。</a:t>
            </a:r>
          </a:p>
        </p:txBody>
      </p:sp>
      <p:sp>
        <p:nvSpPr>
          <p:cNvPr id="45" name="Rounded Rectangle 72">
            <a:extLst>
              <a:ext uri="{FF2B5EF4-FFF2-40B4-BE49-F238E27FC236}">
                <a16:creationId xmlns:a16="http://schemas.microsoft.com/office/drawing/2014/main" id="{C03307F9-F0D2-4476-8C05-669DFDB62128}"/>
              </a:ext>
            </a:extLst>
          </p:cNvPr>
          <p:cNvSpPr/>
          <p:nvPr/>
        </p:nvSpPr>
        <p:spPr>
          <a:xfrm>
            <a:off x="6017922" y="5070536"/>
            <a:ext cx="759716" cy="68254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06</a:t>
            </a:r>
            <a:endPar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sp>
        <p:nvSpPr>
          <p:cNvPr id="32" name="标题 31">
            <a:extLst>
              <a:ext uri="{FF2B5EF4-FFF2-40B4-BE49-F238E27FC236}">
                <a16:creationId xmlns:a16="http://schemas.microsoft.com/office/drawing/2014/main" id="{7D7C55F2-EDC6-4BB1-8035-FD17F6070E98}"/>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职业病的概念和职业病的种类</a:t>
            </a:r>
          </a:p>
        </p:txBody>
      </p:sp>
    </p:spTree>
    <p:extLst>
      <p:ext uri="{BB962C8B-B14F-4D97-AF65-F5344CB8AC3E}">
        <p14:creationId xmlns:p14="http://schemas.microsoft.com/office/powerpoint/2010/main" val="1935170503"/>
      </p:ext>
    </p:extLst>
  </p:cSld>
  <p:clrMapOvr>
    <a:masterClrMapping/>
  </p:clrMapOvr>
  <p:transition spd="med" advTm="3000">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2"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1+#ppt_w/2"/>
                                          </p:val>
                                        </p:tav>
                                        <p:tav tm="100000">
                                          <p:val>
                                            <p:strVal val="#ppt_x"/>
                                          </p:val>
                                        </p:tav>
                                      </p:tavLst>
                                    </p:anim>
                                    <p:anim calcmode="lin" valueType="num">
                                      <p:cBhvr additive="base">
                                        <p:cTn id="15" dur="500" fill="hold"/>
                                        <p:tgtEl>
                                          <p:spTgt spid="3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7"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900" decel="100000" fill="hold"/>
                                        <p:tgtEl>
                                          <p:spTgt spid="3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1+#ppt_w/2"/>
                                          </p:val>
                                        </p:tav>
                                        <p:tav tm="100000">
                                          <p:val>
                                            <p:strVal val="#ppt_x"/>
                                          </p:val>
                                        </p:tav>
                                      </p:tavLst>
                                    </p:anim>
                                    <p:anim calcmode="lin" valueType="num">
                                      <p:cBhvr additive="base">
                                        <p:cTn id="27" dur="500" fill="hold"/>
                                        <p:tgtEl>
                                          <p:spTgt spid="36"/>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37" presetClass="entr" presetSubtype="0"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1000"/>
                                        <p:tgtEl>
                                          <p:spTgt spid="37"/>
                                        </p:tgtEl>
                                      </p:cBhvr>
                                    </p:animEffect>
                                    <p:anim calcmode="lin" valueType="num">
                                      <p:cBhvr>
                                        <p:cTn id="32" dur="1000" fill="hold"/>
                                        <p:tgtEl>
                                          <p:spTgt spid="37"/>
                                        </p:tgtEl>
                                        <p:attrNameLst>
                                          <p:attrName>ppt_x</p:attrName>
                                        </p:attrNameLst>
                                      </p:cBhvr>
                                      <p:tavLst>
                                        <p:tav tm="0">
                                          <p:val>
                                            <p:strVal val="#ppt_x"/>
                                          </p:val>
                                        </p:tav>
                                        <p:tav tm="100000">
                                          <p:val>
                                            <p:strVal val="#ppt_x"/>
                                          </p:val>
                                        </p:tav>
                                      </p:tavLst>
                                    </p:anim>
                                    <p:anim calcmode="lin" valueType="num">
                                      <p:cBhvr>
                                        <p:cTn id="33" dur="900" decel="100000" fill="hold"/>
                                        <p:tgtEl>
                                          <p:spTgt spid="3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2" presetClass="entr" presetSubtype="2"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additive="base">
                                        <p:cTn id="38" dur="500" fill="hold"/>
                                        <p:tgtEl>
                                          <p:spTgt spid="38"/>
                                        </p:tgtEl>
                                        <p:attrNameLst>
                                          <p:attrName>ppt_x</p:attrName>
                                        </p:attrNameLst>
                                      </p:cBhvr>
                                      <p:tavLst>
                                        <p:tav tm="0">
                                          <p:val>
                                            <p:strVal val="1+#ppt_w/2"/>
                                          </p:val>
                                        </p:tav>
                                        <p:tav tm="100000">
                                          <p:val>
                                            <p:strVal val="#ppt_x"/>
                                          </p:val>
                                        </p:tav>
                                      </p:tavLst>
                                    </p:anim>
                                    <p:anim calcmode="lin" valueType="num">
                                      <p:cBhvr additive="base">
                                        <p:cTn id="39" dur="500" fill="hold"/>
                                        <p:tgtEl>
                                          <p:spTgt spid="38"/>
                                        </p:tgtEl>
                                        <p:attrNameLst>
                                          <p:attrName>ppt_y</p:attrName>
                                        </p:attrNameLst>
                                      </p:cBhvr>
                                      <p:tavLst>
                                        <p:tav tm="0">
                                          <p:val>
                                            <p:strVal val="#ppt_y"/>
                                          </p:val>
                                        </p:tav>
                                        <p:tav tm="100000">
                                          <p:val>
                                            <p:strVal val="#ppt_y"/>
                                          </p:val>
                                        </p:tav>
                                      </p:tavLst>
                                    </p:anim>
                                  </p:childTnLst>
                                </p:cTn>
                              </p:par>
                            </p:childTnLst>
                          </p:cTn>
                        </p:par>
                        <p:par>
                          <p:cTn id="40" fill="hold">
                            <p:stCondLst>
                              <p:cond delay="4500"/>
                            </p:stCondLst>
                            <p:childTnLst>
                              <p:par>
                                <p:cTn id="41" presetID="37" presetClass="entr" presetSubtype="0"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1000"/>
                                        <p:tgtEl>
                                          <p:spTgt spid="39"/>
                                        </p:tgtEl>
                                      </p:cBhvr>
                                    </p:animEffect>
                                    <p:anim calcmode="lin" valueType="num">
                                      <p:cBhvr>
                                        <p:cTn id="44" dur="1000" fill="hold"/>
                                        <p:tgtEl>
                                          <p:spTgt spid="39"/>
                                        </p:tgtEl>
                                        <p:attrNameLst>
                                          <p:attrName>ppt_x</p:attrName>
                                        </p:attrNameLst>
                                      </p:cBhvr>
                                      <p:tavLst>
                                        <p:tav tm="0">
                                          <p:val>
                                            <p:strVal val="#ppt_x"/>
                                          </p:val>
                                        </p:tav>
                                        <p:tav tm="100000">
                                          <p:val>
                                            <p:strVal val="#ppt_x"/>
                                          </p:val>
                                        </p:tav>
                                      </p:tavLst>
                                    </p:anim>
                                    <p:anim calcmode="lin" valueType="num">
                                      <p:cBhvr>
                                        <p:cTn id="45" dur="900" decel="100000" fill="hold"/>
                                        <p:tgtEl>
                                          <p:spTgt spid="39"/>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par>
                          <p:cTn id="47" fill="hold">
                            <p:stCondLst>
                              <p:cond delay="5500"/>
                            </p:stCondLst>
                            <p:childTnLst>
                              <p:par>
                                <p:cTn id="48" presetID="2" presetClass="entr" presetSubtype="2"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1+#ppt_w/2"/>
                                          </p:val>
                                        </p:tav>
                                        <p:tav tm="100000">
                                          <p:val>
                                            <p:strVal val="#ppt_x"/>
                                          </p:val>
                                        </p:tav>
                                      </p:tavLst>
                                    </p:anim>
                                    <p:anim calcmode="lin" valueType="num">
                                      <p:cBhvr additive="base">
                                        <p:cTn id="51" dur="500" fill="hold"/>
                                        <p:tgtEl>
                                          <p:spTgt spid="40"/>
                                        </p:tgtEl>
                                        <p:attrNameLst>
                                          <p:attrName>ppt_y</p:attrName>
                                        </p:attrNameLst>
                                      </p:cBhvr>
                                      <p:tavLst>
                                        <p:tav tm="0">
                                          <p:val>
                                            <p:strVal val="#ppt_y"/>
                                          </p:val>
                                        </p:tav>
                                        <p:tav tm="100000">
                                          <p:val>
                                            <p:strVal val="#ppt_y"/>
                                          </p:val>
                                        </p:tav>
                                      </p:tavLst>
                                    </p:anim>
                                  </p:childTnLst>
                                </p:cTn>
                              </p:par>
                            </p:childTnLst>
                          </p:cTn>
                        </p:par>
                        <p:par>
                          <p:cTn id="52" fill="hold">
                            <p:stCondLst>
                              <p:cond delay="6000"/>
                            </p:stCondLst>
                            <p:childTnLst>
                              <p:par>
                                <p:cTn id="53" presetID="37" presetClass="entr" presetSubtype="0" fill="hold" grpId="0"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900" decel="100000" fill="hold"/>
                                        <p:tgtEl>
                                          <p:spTgt spid="4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childTnLst>
                          </p:cTn>
                        </p:par>
                        <p:par>
                          <p:cTn id="59" fill="hold">
                            <p:stCondLst>
                              <p:cond delay="7000"/>
                            </p:stCondLst>
                            <p:childTnLst>
                              <p:par>
                                <p:cTn id="60" presetID="2" presetClass="entr" presetSubtype="2" fill="hold" grpId="0" nodeType="after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additive="base">
                                        <p:cTn id="62" dur="500" fill="hold"/>
                                        <p:tgtEl>
                                          <p:spTgt spid="42"/>
                                        </p:tgtEl>
                                        <p:attrNameLst>
                                          <p:attrName>ppt_x</p:attrName>
                                        </p:attrNameLst>
                                      </p:cBhvr>
                                      <p:tavLst>
                                        <p:tav tm="0">
                                          <p:val>
                                            <p:strVal val="1+#ppt_w/2"/>
                                          </p:val>
                                        </p:tav>
                                        <p:tav tm="100000">
                                          <p:val>
                                            <p:strVal val="#ppt_x"/>
                                          </p:val>
                                        </p:tav>
                                      </p:tavLst>
                                    </p:anim>
                                    <p:anim calcmode="lin" valueType="num">
                                      <p:cBhvr additive="base">
                                        <p:cTn id="63" dur="500" fill="hold"/>
                                        <p:tgtEl>
                                          <p:spTgt spid="42"/>
                                        </p:tgtEl>
                                        <p:attrNameLst>
                                          <p:attrName>ppt_y</p:attrName>
                                        </p:attrNameLst>
                                      </p:cBhvr>
                                      <p:tavLst>
                                        <p:tav tm="0">
                                          <p:val>
                                            <p:strVal val="#ppt_y"/>
                                          </p:val>
                                        </p:tav>
                                        <p:tav tm="100000">
                                          <p:val>
                                            <p:strVal val="#ppt_y"/>
                                          </p:val>
                                        </p:tav>
                                      </p:tavLst>
                                    </p:anim>
                                  </p:childTnLst>
                                </p:cTn>
                              </p:par>
                            </p:childTnLst>
                          </p:cTn>
                        </p:par>
                        <p:par>
                          <p:cTn id="64" fill="hold">
                            <p:stCondLst>
                              <p:cond delay="7500"/>
                            </p:stCondLst>
                            <p:childTnLst>
                              <p:par>
                                <p:cTn id="65" presetID="37" presetClass="entr" presetSubtype="0" fill="hold" grpId="0"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1000"/>
                                        <p:tgtEl>
                                          <p:spTgt spid="43"/>
                                        </p:tgtEl>
                                      </p:cBhvr>
                                    </p:animEffect>
                                    <p:anim calcmode="lin" valueType="num">
                                      <p:cBhvr>
                                        <p:cTn id="68" dur="1000" fill="hold"/>
                                        <p:tgtEl>
                                          <p:spTgt spid="43"/>
                                        </p:tgtEl>
                                        <p:attrNameLst>
                                          <p:attrName>ppt_x</p:attrName>
                                        </p:attrNameLst>
                                      </p:cBhvr>
                                      <p:tavLst>
                                        <p:tav tm="0">
                                          <p:val>
                                            <p:strVal val="#ppt_x"/>
                                          </p:val>
                                        </p:tav>
                                        <p:tav tm="100000">
                                          <p:val>
                                            <p:strVal val="#ppt_x"/>
                                          </p:val>
                                        </p:tav>
                                      </p:tavLst>
                                    </p:anim>
                                    <p:anim calcmode="lin" valueType="num">
                                      <p:cBhvr>
                                        <p:cTn id="69" dur="900" decel="100000" fill="hold"/>
                                        <p:tgtEl>
                                          <p:spTgt spid="43"/>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childTnLst>
                          </p:cTn>
                        </p:par>
                        <p:par>
                          <p:cTn id="71" fill="hold">
                            <p:stCondLst>
                              <p:cond delay="8500"/>
                            </p:stCondLst>
                            <p:childTnLst>
                              <p:par>
                                <p:cTn id="72" presetID="2" presetClass="entr" presetSubtype="2"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fill="hold"/>
                                        <p:tgtEl>
                                          <p:spTgt spid="44"/>
                                        </p:tgtEl>
                                        <p:attrNameLst>
                                          <p:attrName>ppt_x</p:attrName>
                                        </p:attrNameLst>
                                      </p:cBhvr>
                                      <p:tavLst>
                                        <p:tav tm="0">
                                          <p:val>
                                            <p:strVal val="1+#ppt_w/2"/>
                                          </p:val>
                                        </p:tav>
                                        <p:tav tm="100000">
                                          <p:val>
                                            <p:strVal val="#ppt_x"/>
                                          </p:val>
                                        </p:tav>
                                      </p:tavLst>
                                    </p:anim>
                                    <p:anim calcmode="lin" valueType="num">
                                      <p:cBhvr additive="base">
                                        <p:cTn id="75" dur="500" fill="hold"/>
                                        <p:tgtEl>
                                          <p:spTgt spid="44"/>
                                        </p:tgtEl>
                                        <p:attrNameLst>
                                          <p:attrName>ppt_y</p:attrName>
                                        </p:attrNameLst>
                                      </p:cBhvr>
                                      <p:tavLst>
                                        <p:tav tm="0">
                                          <p:val>
                                            <p:strVal val="#ppt_y"/>
                                          </p:val>
                                        </p:tav>
                                        <p:tav tm="100000">
                                          <p:val>
                                            <p:strVal val="#ppt_y"/>
                                          </p:val>
                                        </p:tav>
                                      </p:tavLst>
                                    </p:anim>
                                  </p:childTnLst>
                                </p:cTn>
                              </p:par>
                            </p:childTnLst>
                          </p:cTn>
                        </p:par>
                        <p:par>
                          <p:cTn id="76" fill="hold">
                            <p:stCondLst>
                              <p:cond delay="9000"/>
                            </p:stCondLst>
                            <p:childTnLst>
                              <p:par>
                                <p:cTn id="77" presetID="37" presetClass="entr" presetSubtype="0" fill="hold" grpId="0" nodeType="after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1000"/>
                                        <p:tgtEl>
                                          <p:spTgt spid="45"/>
                                        </p:tgtEl>
                                      </p:cBhvr>
                                    </p:animEffect>
                                    <p:anim calcmode="lin" valueType="num">
                                      <p:cBhvr>
                                        <p:cTn id="80" dur="1000" fill="hold"/>
                                        <p:tgtEl>
                                          <p:spTgt spid="45"/>
                                        </p:tgtEl>
                                        <p:attrNameLst>
                                          <p:attrName>ppt_x</p:attrName>
                                        </p:attrNameLst>
                                      </p:cBhvr>
                                      <p:tavLst>
                                        <p:tav tm="0">
                                          <p:val>
                                            <p:strVal val="#ppt_x"/>
                                          </p:val>
                                        </p:tav>
                                        <p:tav tm="100000">
                                          <p:val>
                                            <p:strVal val="#ppt_x"/>
                                          </p:val>
                                        </p:tav>
                                      </p:tavLst>
                                    </p:anim>
                                    <p:anim calcmode="lin" valueType="num">
                                      <p:cBhvr>
                                        <p:cTn id="81" dur="900" decel="100000" fill="hold"/>
                                        <p:tgtEl>
                                          <p:spTgt spid="45"/>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4" grpId="0"/>
      <p:bldP spid="35" grpId="0" animBg="1"/>
      <p:bldP spid="36" grpId="0"/>
      <p:bldP spid="37" grpId="0" animBg="1"/>
      <p:bldP spid="38" grpId="0"/>
      <p:bldP spid="39" grpId="0" animBg="1"/>
      <p:bldP spid="40" grpId="0"/>
      <p:bldP spid="41" grpId="0" animBg="1"/>
      <p:bldP spid="42" grpId="0"/>
      <p:bldP spid="43" grpId="0" animBg="1"/>
      <p:bldP spid="44" grpId="0"/>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72">
            <a:extLst>
              <a:ext uri="{FF2B5EF4-FFF2-40B4-BE49-F238E27FC236}">
                <a16:creationId xmlns:a16="http://schemas.microsoft.com/office/drawing/2014/main" id="{DED37B8E-1C7D-4D4C-BC28-18711E51A3EF}"/>
              </a:ext>
            </a:extLst>
          </p:cNvPr>
          <p:cNvSpPr/>
          <p:nvPr/>
        </p:nvSpPr>
        <p:spPr>
          <a:xfrm>
            <a:off x="811029" y="2278560"/>
            <a:ext cx="3611356" cy="476476"/>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职业病危害</a:t>
            </a:r>
            <a:r>
              <a:rPr lang="en-US" altLang="zh-CN"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a:t>
            </a:r>
          </a:p>
        </p:txBody>
      </p:sp>
      <p:sp>
        <p:nvSpPr>
          <p:cNvPr id="14" name="文本框 8">
            <a:extLst>
              <a:ext uri="{FF2B5EF4-FFF2-40B4-BE49-F238E27FC236}">
                <a16:creationId xmlns:a16="http://schemas.microsoft.com/office/drawing/2014/main" id="{A7809DF8-4789-491C-9616-FEEEEEFD50A4}"/>
              </a:ext>
            </a:extLst>
          </p:cNvPr>
          <p:cNvSpPr txBox="1"/>
          <p:nvPr/>
        </p:nvSpPr>
        <p:spPr>
          <a:xfrm>
            <a:off x="870644" y="2942228"/>
            <a:ext cx="5054597" cy="879087"/>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是指对从事职业活动的劳动者可能导致职业病的各种危害。</a:t>
            </a:r>
          </a:p>
        </p:txBody>
      </p:sp>
      <p:sp>
        <p:nvSpPr>
          <p:cNvPr id="7" name="Rounded Rectangle 72">
            <a:extLst>
              <a:ext uri="{FF2B5EF4-FFF2-40B4-BE49-F238E27FC236}">
                <a16:creationId xmlns:a16="http://schemas.microsoft.com/office/drawing/2014/main" id="{561D322D-CBAA-450A-B58D-31575E795B69}"/>
              </a:ext>
            </a:extLst>
          </p:cNvPr>
          <p:cNvSpPr/>
          <p:nvPr/>
        </p:nvSpPr>
        <p:spPr>
          <a:xfrm>
            <a:off x="811029" y="4008507"/>
            <a:ext cx="3611356" cy="476476"/>
          </a:xfrm>
          <a:prstGeom prst="roundRect">
            <a:avLst>
              <a:gd name="adj" fmla="val 211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职业病危害因素包括</a:t>
            </a:r>
            <a:r>
              <a:rPr lang="en-US" altLang="zh-CN" sz="2400" b="1" dirty="0">
                <a:solidFill>
                  <a:srgbClr val="FFFFFF"/>
                </a:solidFill>
                <a:latin typeface="思源黑体" panose="020B0500000000000000" pitchFamily="34" charset="-122"/>
                <a:ea typeface="思源黑体" panose="020B0500000000000000" pitchFamily="34" charset="-122"/>
                <a:cs typeface="+mn-ea"/>
                <a:sym typeface="思源黑体" panose="020B0500000000000000" pitchFamily="34" charset="-122"/>
              </a:rPr>
              <a:t>:</a:t>
            </a:r>
          </a:p>
        </p:txBody>
      </p:sp>
      <p:sp>
        <p:nvSpPr>
          <p:cNvPr id="8" name="文本框 8">
            <a:extLst>
              <a:ext uri="{FF2B5EF4-FFF2-40B4-BE49-F238E27FC236}">
                <a16:creationId xmlns:a16="http://schemas.microsoft.com/office/drawing/2014/main" id="{8FBDB915-03A0-437D-A50E-2FDD8DDE1A11}"/>
              </a:ext>
            </a:extLst>
          </p:cNvPr>
          <p:cNvSpPr txBox="1"/>
          <p:nvPr/>
        </p:nvSpPr>
        <p:spPr>
          <a:xfrm>
            <a:off x="870644" y="4672174"/>
            <a:ext cx="5054597" cy="879087"/>
          </a:xfrm>
          <a:prstGeom prst="rect">
            <a:avLst/>
          </a:prstGeom>
          <a:noFill/>
        </p:spPr>
        <p:txBody>
          <a:bodyPr wrap="square" lIns="91440" tIns="45720" rIns="91440" bIns="4572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r>
              <a:rPr lang="zh-CN" altLang="en-US" dirty="0">
                <a:latin typeface="思源黑体" panose="020B0500000000000000" pitchFamily="34" charset="-122"/>
                <a:ea typeface="思源黑体" panose="020B0500000000000000" pitchFamily="34" charset="-122"/>
                <a:cs typeface="+mn-ea"/>
                <a:sym typeface="思源黑体" panose="020B0500000000000000" pitchFamily="34" charset="-122"/>
              </a:rPr>
              <a:t>职业活动中存在的各种有害的化学、物理、生物因素以及在作业过程中产生的其他职业有害因素。</a:t>
            </a:r>
          </a:p>
        </p:txBody>
      </p:sp>
      <p:sp>
        <p:nvSpPr>
          <p:cNvPr id="4" name="标题 3">
            <a:extLst>
              <a:ext uri="{FF2B5EF4-FFF2-40B4-BE49-F238E27FC236}">
                <a16:creationId xmlns:a16="http://schemas.microsoft.com/office/drawing/2014/main" id="{0FEC32AE-0DAF-4C99-9822-72E7A8D1D293}"/>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职业病危害因素的概念</a:t>
            </a:r>
          </a:p>
        </p:txBody>
      </p:sp>
      <p:pic>
        <p:nvPicPr>
          <p:cNvPr id="12" name="图片 11">
            <a:extLst>
              <a:ext uri="{FF2B5EF4-FFF2-40B4-BE49-F238E27FC236}">
                <a16:creationId xmlns:a16="http://schemas.microsoft.com/office/drawing/2014/main" id="{42FFCC24-C55D-40EE-AD34-E68EDF1874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84252" y="2146354"/>
            <a:ext cx="4829356" cy="32195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17368130"/>
      </p:ext>
    </p:extLst>
  </p:cSld>
  <p:clrMapOvr>
    <a:masterClrMapping/>
  </p:clrMapOvr>
  <p:transition spd="slow" advTm="3000">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2"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1+#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7"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a:extLst>
              <a:ext uri="{FF2B5EF4-FFF2-40B4-BE49-F238E27FC236}">
                <a16:creationId xmlns:a16="http://schemas.microsoft.com/office/drawing/2014/main" id="{39E84078-C3AD-44EE-AB96-AF1A078E23BF}"/>
              </a:ext>
            </a:extLst>
          </p:cNvPr>
          <p:cNvGraphicFramePr/>
          <p:nvPr>
            <p:extLst>
              <p:ext uri="{D42A27DB-BD31-4B8C-83A1-F6EECF244321}">
                <p14:modId xmlns:p14="http://schemas.microsoft.com/office/powerpoint/2010/main" val="2284820768"/>
              </p:ext>
            </p:extLst>
          </p:nvPr>
        </p:nvGraphicFramePr>
        <p:xfrm>
          <a:off x="1007143" y="1391620"/>
          <a:ext cx="9943151" cy="503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标题 4">
            <a:extLst>
              <a:ext uri="{FF2B5EF4-FFF2-40B4-BE49-F238E27FC236}">
                <a16:creationId xmlns:a16="http://schemas.microsoft.com/office/drawing/2014/main" id="{1DE0945A-2C62-4A92-A232-67087D2DE557}"/>
              </a:ext>
            </a:extLst>
          </p:cNvPr>
          <p:cNvSpPr>
            <a:spLocks noGrp="1"/>
          </p:cNvSpPr>
          <p:nvPr>
            <p:ph type="title"/>
          </p:nvPr>
        </p:nvSpPr>
        <p:spPr/>
        <p:txBody>
          <a:bodyPr/>
          <a:lstStyle/>
          <a:p>
            <a:r>
              <a:rPr lang="zh-CN" altLang="en-US" dirty="0">
                <a:latin typeface="思源黑体" panose="020B0500000000000000" pitchFamily="34" charset="-122"/>
                <a:ea typeface="思源黑体" panose="020B0500000000000000" pitchFamily="34" charset="-122"/>
                <a:sym typeface="思源黑体" panose="020B0500000000000000" pitchFamily="34" charset="-122"/>
              </a:rPr>
              <a:t>职业病危害因素的种类及危害</a:t>
            </a:r>
          </a:p>
        </p:txBody>
      </p:sp>
    </p:spTree>
    <p:extLst>
      <p:ext uri="{BB962C8B-B14F-4D97-AF65-F5344CB8AC3E}">
        <p14:creationId xmlns:p14="http://schemas.microsoft.com/office/powerpoint/2010/main" val="1021314205"/>
      </p:ext>
    </p:extLst>
  </p:cSld>
  <p:clrMapOvr>
    <a:masterClrMapping/>
  </p:clrMapOvr>
  <p:transition spd="slow" advTm="3000">
    <p:pull dir="rd"/>
  </p:transition>
</p:sld>
</file>

<file path=ppt/theme/theme1.xml><?xml version="1.0" encoding="utf-8"?>
<a:theme xmlns:a="http://schemas.openxmlformats.org/drawingml/2006/main" name="Office 主题​​">
  <a:themeElements>
    <a:clrScheme name="自定义 1220">
      <a:dk1>
        <a:sysClr val="windowText" lastClr="000000"/>
      </a:dk1>
      <a:lt1>
        <a:sysClr val="window" lastClr="FFFFFF"/>
      </a:lt1>
      <a:dk2>
        <a:srgbClr val="44546A"/>
      </a:dk2>
      <a:lt2>
        <a:srgbClr val="E7E6E6"/>
      </a:lt2>
      <a:accent1>
        <a:srgbClr val="3EA2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1799</Words>
  <Application>Microsoft Office PowerPoint</Application>
  <PresentationFormat>宽屏</PresentationFormat>
  <Paragraphs>206</Paragraphs>
  <Slides>29</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29</vt:i4>
      </vt:variant>
    </vt:vector>
  </HeadingPairs>
  <TitlesOfParts>
    <vt:vector size="35" baseType="lpstr">
      <vt:lpstr>等线</vt:lpstr>
      <vt:lpstr>等线 Light</vt:lpstr>
      <vt:lpstr>思源黑体</vt:lpstr>
      <vt:lpstr>Arial</vt:lpstr>
      <vt:lpstr>Wingdings</vt:lpstr>
      <vt:lpstr>Office 主题​​</vt:lpstr>
      <vt:lpstr>PowerPoint 演示文稿</vt:lpstr>
      <vt:lpstr>PowerPoint 演示文稿</vt:lpstr>
      <vt:lpstr>PowerPoint 演示文稿</vt:lpstr>
      <vt:lpstr>职业病的概念和职业病的种类</vt:lpstr>
      <vt:lpstr>职业病的概念和职业病的种类</vt:lpstr>
      <vt:lpstr>职业病的概念和职业病的种类</vt:lpstr>
      <vt:lpstr>职业病的概念和职业病的种类</vt:lpstr>
      <vt:lpstr>职业病危害因素的概念</vt:lpstr>
      <vt:lpstr>职业病危害因素的种类及危害</vt:lpstr>
      <vt:lpstr>职业病危害因素的种类及危害</vt:lpstr>
      <vt:lpstr>PowerPoint 演示文稿</vt:lpstr>
      <vt:lpstr>三级预防措施</vt:lpstr>
      <vt:lpstr>一级预防</vt:lpstr>
      <vt:lpstr>一级预防</vt:lpstr>
      <vt:lpstr>一级预防</vt:lpstr>
      <vt:lpstr>一级预防</vt:lpstr>
      <vt:lpstr>一级预防</vt:lpstr>
      <vt:lpstr>一级预防</vt:lpstr>
      <vt:lpstr>二级预防</vt:lpstr>
      <vt:lpstr>三级预防</vt:lpstr>
      <vt:lpstr>三级预防</vt:lpstr>
      <vt:lpstr>PowerPoint 演示文稿</vt:lpstr>
      <vt:lpstr>职业病危害因素申报</vt:lpstr>
      <vt:lpstr>职业病危害因素申报</vt:lpstr>
      <vt:lpstr>作业场所职业危害因素检测</vt:lpstr>
      <vt:lpstr>职业危害合同告知体检和检测结果告知</vt:lpstr>
      <vt:lpstr>职业卫生“三同时” </vt:lpstr>
      <vt:lpstr>职业卫生教育培训</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2021-12-16T08:03:32Z</dcterms:created>
  <dcterms:modified xsi:type="dcterms:W3CDTF">2022-07-27T03:57:36Z</dcterms:modified>
</cp:coreProperties>
</file>